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1" r:id="rId4"/>
    <p:sldId id="280" r:id="rId5"/>
    <p:sldId id="279" r:id="rId6"/>
    <p:sldId id="260" r:id="rId7"/>
    <p:sldId id="28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1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6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5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3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1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C0AE-791D-4AF1-903C-52029527A59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31811" y="3498466"/>
            <a:ext cx="8755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2017 оны байдлаар 4112 өрх толгойлсон хүн байгаагаас 3 хүртлэх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хүүхэдтэй </a:t>
            </a:r>
          </a:p>
          <a:p>
            <a:pPr algn="just"/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2786,  ихэр хүүхэдтэй 253 өрх, 2 ихэр хүүхэд 502 байна.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2" descr="Untitled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9900"/>
            <a:ext cx="1429512" cy="133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User\Desktop\index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57465" y="684751"/>
            <a:ext cx="1576388" cy="869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" descr="C:\Users\Top\Desktop\index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08" y="1554482"/>
            <a:ext cx="3589338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300162" y="2817812"/>
            <a:ext cx="9682743" cy="148280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mn-MN" alt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СЭЛЭНГЭ АЙМГИЙН</a:t>
            </a:r>
            <a:br>
              <a:rPr lang="mn-MN" altLang="en-US" sz="5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mn-MN" altLang="en-US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эрүүл мэндийн салбарын Статистик үзүүлэлт</a:t>
            </a:r>
            <a:r>
              <a:rPr lang="mn-MN" alt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mn-MN" alt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201</a:t>
            </a:r>
            <a:r>
              <a:rPr lang="mn-MN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9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-20</a:t>
            </a:r>
            <a:r>
              <a:rPr lang="mn-MN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mn-MN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он</a:t>
            </a:r>
            <a:endParaRPr lang="en-US" altLang="en-US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0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0003" y="5385315"/>
            <a:ext cx="81329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оны байдлаар өрхийн тоо 29912 болж өмнөх оны мөн үеэс 391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1.3%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-аар, 2015 оноос 596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2.0%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-аар өссөн үзүүлэлттэй байна.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Нийт өрхийн 10251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(34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.3%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нь аймгийн төв, хот тосгонд, 19661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(65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.7%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нь сумын төв, хөдөөд амьдарч байна.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31811" y="3498466"/>
            <a:ext cx="875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2017 оны байдлаар 4112 өрх толгойлсон хүн байгаагаас 3 хүртлэх хүүхэдтэй </a:t>
            </a:r>
          </a:p>
          <a:p>
            <a:pPr algn="just"/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2786,  ихэр хүүхэдтэй 253 өрх, 2 ихэр хүүхэд 502 байна.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Picture 1" descr="C:\Users\Top\Desktop\index4.jpg"/>
          <p:cNvPicPr>
            <a:picLocks noChangeAspect="1" noChangeArrowheads="1"/>
          </p:cNvPicPr>
          <p:nvPr/>
        </p:nvPicPr>
        <p:blipFill>
          <a:blip r:embed="rId7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25" y="1841429"/>
            <a:ext cx="444182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eft-Right Arrow 22"/>
          <p:cNvSpPr/>
          <p:nvPr/>
        </p:nvSpPr>
        <p:spPr>
          <a:xfrm>
            <a:off x="1981200" y="2057400"/>
            <a:ext cx="9265920" cy="206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1981200" y="3566195"/>
            <a:ext cx="9265920" cy="206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1981200" y="5246164"/>
            <a:ext cx="9265920" cy="206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87" y="655078"/>
            <a:ext cx="3162300" cy="126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87" y="2431396"/>
            <a:ext cx="3162300" cy="115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12" y="3931633"/>
            <a:ext cx="3165475" cy="134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761297" y="1977074"/>
            <a:ext cx="54039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mn-M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Эрүүл мэндийн байгууллагын тоо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60174" y="3423645"/>
            <a:ext cx="5440750" cy="373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mn-M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Их эмчийн тоо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60174" y="5172165"/>
            <a:ext cx="54407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mn-M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 эмчийн тоо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21034" y="965912"/>
            <a:ext cx="117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829375" y="1118770"/>
            <a:ext cx="117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91047" y="1925130"/>
            <a:ext cx="7048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86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30352" y="3423645"/>
            <a:ext cx="7048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247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05666" y="5079535"/>
            <a:ext cx="7048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161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345094" y="1933868"/>
            <a:ext cx="7048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88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294623" y="3498466"/>
            <a:ext cx="7048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252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247120" y="5154334"/>
            <a:ext cx="7048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rgbClr val="C00000"/>
                </a:solidFill>
              </a:rPr>
              <a:t>162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9920" y="1494927"/>
            <a:ext cx="804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жилийн эцэст суурин хүн амын тоо 10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8768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 хүрсэн нь өмнөх оноос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2091 (1.9%)-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аар, 2015 оноос 4043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%)-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аар өссөн үзүүлэлттэй байна.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" descr="C:\Users\Top\Desktop\index4.jpg"/>
          <p:cNvPicPr>
            <a:picLocks noChangeAspect="1" noChangeArrowheads="1"/>
          </p:cNvPicPr>
          <p:nvPr/>
        </p:nvPicPr>
        <p:blipFill>
          <a:blip r:embed="rId7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04" y="1803548"/>
            <a:ext cx="444182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/>
          <p:cNvSpPr/>
          <p:nvPr/>
        </p:nvSpPr>
        <p:spPr>
          <a:xfrm>
            <a:off x="1981200" y="2057400"/>
            <a:ext cx="9265920" cy="206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1981200" y="3558966"/>
            <a:ext cx="9265920" cy="206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1981200" y="5235723"/>
            <a:ext cx="9265920" cy="206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68" y="790526"/>
            <a:ext cx="2700338" cy="109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68" y="2344392"/>
            <a:ext cx="2700338" cy="116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79" y="3955098"/>
            <a:ext cx="1702683" cy="111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565023" y="1897273"/>
            <a:ext cx="56342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Сувилагчийн тоо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5024" y="3478696"/>
            <a:ext cx="56342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mn-M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Эм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зүйчийн тоо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5023" y="5176668"/>
            <a:ext cx="56342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mn-M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Эм найруулагчийн тоо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1034" y="965912"/>
            <a:ext cx="117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29375" y="1118770"/>
            <a:ext cx="117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2653" y="1923811"/>
            <a:ext cx="701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329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37386" y="3443435"/>
            <a:ext cx="758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32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9814" y="5128542"/>
            <a:ext cx="7588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89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257171" y="1933868"/>
            <a:ext cx="701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rgbClr val="C00000"/>
                </a:solidFill>
              </a:rPr>
              <a:t>326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306823" y="3441146"/>
            <a:ext cx="701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30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313121" y="5130352"/>
            <a:ext cx="701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rgbClr val="C00000"/>
                </a:solidFill>
              </a:rPr>
              <a:t>83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8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31811" y="3498466"/>
            <a:ext cx="875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2017 оны байдлаар 4112 өрх толгойлсон хүн байгаагаас 3 хүртлэх хүүхэдтэй </a:t>
            </a:r>
          </a:p>
          <a:p>
            <a:pPr algn="just"/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2786,  ихэр хүүхэдтэй 253 өрх, 2 ихэр хүүхэд 502 байна.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1420" y="4513951"/>
            <a:ext cx="875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Аймгийн хэмжээнд 2017 оны байдлаар 4758 хөгжлийн бэрхшээлтэй иргэн байгаагийн </a:t>
            </a:r>
          </a:p>
          <a:p>
            <a:pPr algn="just"/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2171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45.6%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 эмэгтэйчүүд, 1737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(36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.5%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 эрэгтэйчүүд эзэлж байна.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" descr="C:\Users\Top\Desktop\index4.jpg"/>
          <p:cNvPicPr>
            <a:picLocks noChangeAspect="1" noChangeArrowheads="1"/>
          </p:cNvPicPr>
          <p:nvPr/>
        </p:nvPicPr>
        <p:blipFill>
          <a:blip r:embed="rId7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28" y="2011444"/>
            <a:ext cx="444182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/>
          <p:cNvSpPr/>
          <p:nvPr/>
        </p:nvSpPr>
        <p:spPr>
          <a:xfrm>
            <a:off x="1749178" y="2240952"/>
            <a:ext cx="9265920" cy="206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1716986" y="4955630"/>
            <a:ext cx="9265920" cy="206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30" y="667169"/>
            <a:ext cx="2800350" cy="14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30" y="3221234"/>
            <a:ext cx="2806700" cy="154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309984" y="2201699"/>
            <a:ext cx="571931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mn-MN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Эмнэлэгийн орны тоо</a:t>
            </a:r>
            <a:endParaRPr lang="en-US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05129" y="4875348"/>
            <a:ext cx="572416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mn-MN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Стационарт эмчлэгдсэн хүний тоо</a:t>
            </a:r>
            <a:endParaRPr lang="en-US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1034" y="965912"/>
            <a:ext cx="117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29375" y="1118770"/>
            <a:ext cx="117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985764" y="2156177"/>
            <a:ext cx="714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53735"/>
                </a:solidFill>
                <a:latin typeface="Arial" panose="020B0604020202020204" pitchFamily="34" charset="0"/>
              </a:rPr>
              <a:t>8</a:t>
            </a:r>
            <a:r>
              <a:rPr lang="mn-MN" altLang="en-US" sz="2400" b="1" dirty="0">
                <a:solidFill>
                  <a:srgbClr val="953735"/>
                </a:solidFill>
                <a:latin typeface="Arial" panose="020B0604020202020204" pitchFamily="34" charset="0"/>
              </a:rPr>
              <a:t>61</a:t>
            </a:r>
            <a:endParaRPr lang="en-US" altLang="en-US" sz="2400" b="1" dirty="0">
              <a:solidFill>
                <a:srgbClr val="953735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742843" y="4875348"/>
            <a:ext cx="1164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n-MN" altLang="en-US" sz="2400" b="1" dirty="0">
                <a:solidFill>
                  <a:srgbClr val="953735"/>
                </a:solidFill>
                <a:latin typeface="Arial" panose="020B0604020202020204" pitchFamily="34" charset="0"/>
              </a:rPr>
              <a:t>23 473</a:t>
            </a:r>
            <a:endParaRPr lang="en-US" altLang="en-US" sz="2400" b="1" dirty="0">
              <a:solidFill>
                <a:srgbClr val="953735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11165727" y="2151701"/>
            <a:ext cx="714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53735"/>
                </a:solidFill>
                <a:latin typeface="Arial" panose="020B0604020202020204" pitchFamily="34" charset="0"/>
              </a:rPr>
              <a:t>8</a:t>
            </a:r>
            <a:r>
              <a:rPr lang="mn-MN" altLang="en-US" sz="2400" b="1" dirty="0">
                <a:solidFill>
                  <a:srgbClr val="953735"/>
                </a:solidFill>
                <a:latin typeface="Arial" panose="020B0604020202020204" pitchFamily="34" charset="0"/>
              </a:rPr>
              <a:t>61</a:t>
            </a:r>
            <a:endParaRPr lang="en-US" altLang="en-US" sz="2400" b="1" dirty="0">
              <a:solidFill>
                <a:srgbClr val="953735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36"/>
          <p:cNvSpPr txBox="1">
            <a:spLocks noChangeArrowheads="1"/>
          </p:cNvSpPr>
          <p:nvPr/>
        </p:nvSpPr>
        <p:spPr bwMode="auto">
          <a:xfrm>
            <a:off x="10829376" y="4846467"/>
            <a:ext cx="1230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n-MN" altLang="en-US" sz="2400" b="1" dirty="0">
                <a:solidFill>
                  <a:srgbClr val="953735"/>
                </a:solidFill>
                <a:latin typeface="Arial" panose="020B0604020202020204" pitchFamily="34" charset="0"/>
              </a:rPr>
              <a:t> 19 724</a:t>
            </a:r>
            <a:endParaRPr lang="en-US" altLang="en-US" sz="2400" b="1" dirty="0">
              <a:solidFill>
                <a:srgbClr val="95373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5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9920" y="1494927"/>
            <a:ext cx="804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жилийн эцэст суурин хүн амын тоо 10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8768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 хүрсэн нь өмнөх оноос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2091 (1.9%)-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аар, 2015 оноос 4043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%)-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аар өссөн үзүүлэлттэй байна.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" descr="C:\Users\Top\Desktop\index4.jpg"/>
          <p:cNvPicPr>
            <a:picLocks noChangeAspect="1" noChangeArrowheads="1"/>
          </p:cNvPicPr>
          <p:nvPr/>
        </p:nvPicPr>
        <p:blipFill>
          <a:blip r:embed="rId7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25" y="1949694"/>
            <a:ext cx="444182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/>
          <p:cNvSpPr/>
          <p:nvPr/>
        </p:nvSpPr>
        <p:spPr>
          <a:xfrm>
            <a:off x="2053978" y="1930251"/>
            <a:ext cx="9265920" cy="206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2053978" y="3489802"/>
            <a:ext cx="9265920" cy="206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2053978" y="5069267"/>
            <a:ext cx="9265920" cy="206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93" y="543880"/>
            <a:ext cx="26558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94" y="2374455"/>
            <a:ext cx="2678112" cy="106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83" y="3903539"/>
            <a:ext cx="2493905" cy="102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742875" y="1879499"/>
            <a:ext cx="54407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mn-M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Төрсөн эх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42875" y="3423855"/>
            <a:ext cx="5440750" cy="3816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mn-M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Амьд төрсөн хүүхэд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42875" y="4988041"/>
            <a:ext cx="54407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mn-M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0-5 насны нялхсын эндэгдэл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1034" y="965912"/>
            <a:ext cx="117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29375" y="1118770"/>
            <a:ext cx="117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4052" y="1802709"/>
            <a:ext cx="876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 772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36725" y="3358599"/>
            <a:ext cx="8715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 780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6167" y="4941726"/>
            <a:ext cx="7048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22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36587" y="1793416"/>
            <a:ext cx="876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 641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361959" y="3370173"/>
            <a:ext cx="876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 655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324470" y="4946930"/>
            <a:ext cx="876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8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9920" y="1494927"/>
            <a:ext cx="804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2017 оны байдлаар 2367 жирэмсэн эх шинээр хяналтанд орсны 1942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нь жирэмсний эхний 3 сарын дотор хяналтад орсон байна.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5256" y="4449715"/>
            <a:ext cx="8303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Халдварт өвчнөөр 794 хүн өвчилж бүртгэгдсэн нь урьд оны мөн үеэс 84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-аар  өссөн байна. Нийт халдварт өвчний 458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58.8%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 бэлгийн замын халдварт өвчин, 197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 сүрьеэ эзэлж байна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" descr="C:\Users\Top\Desktop\index4.jpg"/>
          <p:cNvPicPr>
            <a:picLocks noChangeAspect="1" noChangeArrowheads="1"/>
          </p:cNvPicPr>
          <p:nvPr/>
        </p:nvPicPr>
        <p:blipFill>
          <a:blip r:embed="rId7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25" y="1789111"/>
            <a:ext cx="444182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eft-Right Arrow 16"/>
          <p:cNvSpPr/>
          <p:nvPr/>
        </p:nvSpPr>
        <p:spPr>
          <a:xfrm>
            <a:off x="1830290" y="1928571"/>
            <a:ext cx="9265920" cy="206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1830290" y="3414271"/>
            <a:ext cx="9265920" cy="206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1830290" y="5106851"/>
            <a:ext cx="9265920" cy="206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80" y="634950"/>
            <a:ext cx="25765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79" y="2312331"/>
            <a:ext cx="25765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78" y="3815292"/>
            <a:ext cx="2576513" cy="10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97031" y="1838275"/>
            <a:ext cx="57702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mn-M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Бүх төрлийн халдварт өвчин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7030" y="3350421"/>
            <a:ext cx="57702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mn-M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Сүрьеэ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7029" y="4987256"/>
            <a:ext cx="57702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mn-M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БЗХӨвчин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21034" y="965912"/>
            <a:ext cx="117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29375" y="1118770"/>
            <a:ext cx="117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4890" y="1787166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730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7447" y="3304106"/>
            <a:ext cx="7048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65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6434" y="4950722"/>
            <a:ext cx="7048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413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096210" y="1793789"/>
            <a:ext cx="876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977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87995" y="3291017"/>
            <a:ext cx="876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16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116746" y="4977959"/>
            <a:ext cx="876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543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3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6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</a:t>
            </a:r>
            <a:r>
              <a:rPr lang="mn-MN" sz="14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аймаг Статистикийн </a:t>
            </a:r>
            <a:r>
              <a:rPr lang="mn-MN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5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2" y="6456786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03331" y="629875"/>
            <a:ext cx="6324600" cy="789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СТАТИСТИК МЭДЭЭЛЛИЙГ ХЭРХЭН АВАХ ВЭ?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443912" y="1482851"/>
            <a:ext cx="2819400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лавлах утас 1900-1212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7828564" y="1442913"/>
            <a:ext cx="3200400" cy="11430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нэгдсэн сан </a:t>
            </a:r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www.1212.mn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46753" y="2493847"/>
            <a:ext cx="4418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аппликейшн</a:t>
            </a:r>
            <a:endParaRPr lang="en-US" sz="2000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loud 20"/>
          <p:cNvSpPr/>
          <p:nvPr/>
        </p:nvSpPr>
        <p:spPr>
          <a:xfrm rot="21441201" flipV="1">
            <a:off x="4759567" y="3004485"/>
            <a:ext cx="3792061" cy="1036813"/>
          </a:xfrm>
          <a:prstGeom prst="cloud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585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822080" y="3140712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www.nso.mn </a:t>
            </a:r>
            <a:r>
              <a:rPr lang="mn-MN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сайтын Хэрэглэгчийн бүртгэл мэдээлэл авах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901112" y="3061220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Сэлэнгэ аймгийн Статистикийн хэлтэс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9" y="3030001"/>
            <a:ext cx="630153" cy="630153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1780" y="4094415"/>
            <a:ext cx="1676400" cy="1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98180" y="4059004"/>
            <a:ext cx="1447800" cy="1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>
          <a:xfrm>
            <a:off x="3867539" y="4423690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Утас: 70362449</a:t>
            </a:r>
          </a:p>
          <a:p>
            <a:pPr algn="ctr"/>
            <a:r>
              <a:rPr lang="mn-MN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99402502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CE61E7-97EC-4B6D-B8F6-99BB7D198A14}"/>
              </a:ext>
            </a:extLst>
          </p:cNvPr>
          <p:cNvSpPr/>
          <p:nvPr/>
        </p:nvSpPr>
        <p:spPr>
          <a:xfrm>
            <a:off x="5107950" y="3216335"/>
            <a:ext cx="3095297" cy="96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Сэлэнгэ аймгийн статистик мэдээллийн сан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175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548</Words>
  <Application>Microsoft Office PowerPoint</Application>
  <PresentationFormat>Widescreen</PresentationFormat>
  <Paragraphs>91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Galbadrakh</dc:creator>
  <cp:lastModifiedBy>Munkhsolongo</cp:lastModifiedBy>
  <cp:revision>116</cp:revision>
  <cp:lastPrinted>2019-03-14T03:22:15Z</cp:lastPrinted>
  <dcterms:created xsi:type="dcterms:W3CDTF">2017-06-22T02:35:03Z</dcterms:created>
  <dcterms:modified xsi:type="dcterms:W3CDTF">2021-01-29T07:00:06Z</dcterms:modified>
</cp:coreProperties>
</file>