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3" r:id="rId2"/>
    <p:sldId id="310" r:id="rId3"/>
    <p:sldId id="318" r:id="rId4"/>
    <p:sldId id="329" r:id="rId5"/>
    <p:sldId id="332" r:id="rId6"/>
    <p:sldId id="319" r:id="rId7"/>
    <p:sldId id="326" r:id="rId8"/>
    <p:sldId id="320" r:id="rId9"/>
    <p:sldId id="321" r:id="rId10"/>
    <p:sldId id="322" r:id="rId11"/>
    <p:sldId id="327" r:id="rId12"/>
    <p:sldId id="328"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9797"/>
    <a:srgbClr val="6F3B55"/>
    <a:srgbClr val="A6C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90564" autoAdjust="0"/>
  </p:normalViewPr>
  <p:slideViewPr>
    <p:cSldViewPr snapToGrid="0">
      <p:cViewPr varScale="1">
        <p:scale>
          <a:sx n="66" d="100"/>
          <a:sy n="66" d="100"/>
        </p:scale>
        <p:origin x="91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1072;&#1078;&#1080;&#1083;\driver's\jobs\2021\2%20&#1089;&#1072;&#1088;\2020-2.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050" b="1">
                <a:latin typeface="Arial" panose="020B0604020202020204" pitchFamily="34" charset="0"/>
                <a:cs typeface="Arial" panose="020B0604020202020204" pitchFamily="34" charset="0"/>
              </a:rPr>
              <a:t>Бүртгэлтэй ажилгүйчүүд, боловсролоор</a:t>
            </a:r>
            <a:endParaRPr lang="en-US" sz="105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halamj!$A$14:$A$18</c:f>
              <c:strCache>
                <c:ptCount val="5"/>
                <c:pt idx="0">
                  <c:v> Боловсролгүй</c:v>
                </c:pt>
                <c:pt idx="1">
                  <c:v> Мэргэжилтэй ажилчид</c:v>
                </c:pt>
                <c:pt idx="2">
                  <c:v> Ерөнхий боловсролтой</c:v>
                </c:pt>
                <c:pt idx="3">
                  <c:v> Тусгай дунд</c:v>
                </c:pt>
                <c:pt idx="4">
                  <c:v> Дээд</c:v>
                </c:pt>
              </c:strCache>
            </c:strRef>
          </c:cat>
          <c:val>
            <c:numRef>
              <c:f>halamj!$B$14:$B$18</c:f>
              <c:numCache>
                <c:formatCode>0</c:formatCode>
                <c:ptCount val="5"/>
                <c:pt idx="0">
                  <c:v>0</c:v>
                </c:pt>
                <c:pt idx="1">
                  <c:v>51</c:v>
                </c:pt>
                <c:pt idx="2">
                  <c:v>211</c:v>
                </c:pt>
                <c:pt idx="3">
                  <c:v>22</c:v>
                </c:pt>
                <c:pt idx="4">
                  <c:v>137</c:v>
                </c:pt>
              </c:numCache>
            </c:numRef>
          </c:val>
          <c:extLst>
            <c:ext xmlns:c16="http://schemas.microsoft.com/office/drawing/2014/chart" uri="{C3380CC4-5D6E-409C-BE32-E72D297353CC}">
              <c16:uniqueId val="{00000000-3DD6-439C-AE47-1136D3E9C90C}"/>
            </c:ext>
          </c:extLst>
        </c:ser>
        <c:dLbls>
          <c:showLegendKey val="0"/>
          <c:showVal val="0"/>
          <c:showCatName val="0"/>
          <c:showSerName val="0"/>
          <c:showPercent val="0"/>
          <c:showBubbleSize val="0"/>
        </c:dLbls>
        <c:gapWidth val="182"/>
        <c:axId val="339116928"/>
        <c:axId val="339113400"/>
      </c:barChart>
      <c:catAx>
        <c:axId val="33911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113400"/>
        <c:crosses val="autoZero"/>
        <c:auto val="1"/>
        <c:lblAlgn val="ctr"/>
        <c:lblOffset val="100"/>
        <c:noMultiLvlLbl val="0"/>
      </c:catAx>
      <c:valAx>
        <c:axId val="339113400"/>
        <c:scaling>
          <c:orientation val="minMax"/>
        </c:scaling>
        <c:delete val="1"/>
        <c:axPos val="b"/>
        <c:numFmt formatCode="0" sourceLinked="1"/>
        <c:majorTickMark val="none"/>
        <c:minorTickMark val="none"/>
        <c:tickLblPos val="nextTo"/>
        <c:crossAx val="339116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000" b="1"/>
              <a:t>Нийгмийн даатгалын орлого, сая. төг</a:t>
            </a:r>
            <a:endParaRPr lang="en-US" sz="1000" b="1"/>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8946121965660152E-2"/>
          <c:y val="0.19743013014566754"/>
          <c:w val="0.94789816459443454"/>
          <c:h val="0.66229308533887676"/>
        </c:manualLayout>
      </c:layout>
      <c:lineChart>
        <c:grouping val="stacked"/>
        <c:varyColors val="0"/>
        <c:ser>
          <c:idx val="0"/>
          <c:order val="0"/>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5555555555555552E-2"/>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1B-4791-9672-A143E95C723E}"/>
                </c:ext>
              </c:extLst>
            </c:dLbl>
            <c:dLbl>
              <c:idx val="1"/>
              <c:layout>
                <c:manualLayout>
                  <c:x val="-6.9765178109397114E-2"/>
                  <c:y val="-5.838985802723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1B-4791-9672-A143E95C723E}"/>
                </c:ext>
              </c:extLst>
            </c:dLbl>
            <c:dLbl>
              <c:idx val="2"/>
              <c:layout>
                <c:manualLayout>
                  <c:x val="-5.728236901115602E-2"/>
                  <c:y val="-6.160231437792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1B-4791-9672-A143E95C723E}"/>
                </c:ext>
              </c:extLst>
            </c:dLbl>
            <c:dLbl>
              <c:idx val="3"/>
              <c:layout>
                <c:manualLayout>
                  <c:x val="-5.5234845200300225E-2"/>
                  <c:y val="-5.9807300232066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1B-4791-9672-A143E95C723E}"/>
                </c:ext>
              </c:extLst>
            </c:dLbl>
            <c:dLbl>
              <c:idx val="4"/>
              <c:layout>
                <c:manualLayout>
                  <c:x val="-4.166666666666676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1B-4791-9672-A143E95C723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ND!$A$30:$E$30</c:f>
              <c:strCache>
                <c:ptCount val="5"/>
                <c:pt idx="0">
                  <c:v>2017 - II</c:v>
                </c:pt>
                <c:pt idx="1">
                  <c:v>2018 - II</c:v>
                </c:pt>
                <c:pt idx="2">
                  <c:v>2019 - II</c:v>
                </c:pt>
                <c:pt idx="3">
                  <c:v>2020 - II</c:v>
                </c:pt>
                <c:pt idx="4">
                  <c:v>2021 - II</c:v>
                </c:pt>
              </c:strCache>
            </c:strRef>
          </c:cat>
          <c:val>
            <c:numRef>
              <c:f>ND!$A$31:$E$31</c:f>
              <c:numCache>
                <c:formatCode>#\ ##0.0</c:formatCode>
                <c:ptCount val="5"/>
                <c:pt idx="0">
                  <c:v>3780.2</c:v>
                </c:pt>
                <c:pt idx="1">
                  <c:v>3689.8</c:v>
                </c:pt>
                <c:pt idx="2">
                  <c:v>6107.1</c:v>
                </c:pt>
                <c:pt idx="3">
                  <c:v>6070.3</c:v>
                </c:pt>
                <c:pt idx="4">
                  <c:v>5589.0999999999985</c:v>
                </c:pt>
              </c:numCache>
            </c:numRef>
          </c:val>
          <c:smooth val="0"/>
          <c:extLst>
            <c:ext xmlns:c16="http://schemas.microsoft.com/office/drawing/2014/chart" uri="{C3380CC4-5D6E-409C-BE32-E72D297353CC}">
              <c16:uniqueId val="{00000005-E71B-4791-9672-A143E95C723E}"/>
            </c:ext>
          </c:extLst>
        </c:ser>
        <c:dLbls>
          <c:showLegendKey val="0"/>
          <c:showVal val="0"/>
          <c:showCatName val="0"/>
          <c:showSerName val="0"/>
          <c:showPercent val="0"/>
          <c:showBubbleSize val="0"/>
        </c:dLbls>
        <c:marker val="1"/>
        <c:smooth val="0"/>
        <c:axId val="458736440"/>
        <c:axId val="458739968"/>
      </c:lineChart>
      <c:catAx>
        <c:axId val="45873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739968"/>
        <c:crosses val="autoZero"/>
        <c:auto val="1"/>
        <c:lblAlgn val="ctr"/>
        <c:lblOffset val="100"/>
        <c:noMultiLvlLbl val="0"/>
      </c:catAx>
      <c:valAx>
        <c:axId val="458739968"/>
        <c:scaling>
          <c:orientation val="minMax"/>
        </c:scaling>
        <c:delete val="1"/>
        <c:axPos val="l"/>
        <c:numFmt formatCode="#\ ##0.0" sourceLinked="1"/>
        <c:majorTickMark val="none"/>
        <c:minorTickMark val="none"/>
        <c:tickLblPos val="nextTo"/>
        <c:crossAx val="458736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000" b="1"/>
              <a:t>Шилжиж ирсэн иргэдийн тоо, хүйсээр</a:t>
            </a:r>
            <a:endParaRPr lang="en-US" sz="1000" b="1"/>
          </a:p>
        </c:rich>
      </c:tx>
      <c:layout>
        <c:manualLayout>
          <c:xMode val="edge"/>
          <c:yMode val="edge"/>
          <c:x val="0.26629667092240134"/>
          <c:y val="4.166666666666666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'шилжилт хөдөлгөөн'!$K$4</c:f>
              <c:strCache>
                <c:ptCount val="1"/>
                <c:pt idx="0">
                  <c:v>Бүгд</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'шилжилт хөдөлгөөн'!$L$3:$O$3</c:f>
              <c:strCache>
                <c:ptCount val="4"/>
                <c:pt idx="0">
                  <c:v>2018 I-II</c:v>
                </c:pt>
                <c:pt idx="1">
                  <c:v>2019 I-II</c:v>
                </c:pt>
                <c:pt idx="2">
                  <c:v>2020 I-II</c:v>
                </c:pt>
                <c:pt idx="3">
                  <c:v>2021 I-II</c:v>
                </c:pt>
              </c:strCache>
            </c:strRef>
          </c:cat>
          <c:val>
            <c:numRef>
              <c:f>'шилжилт хөдөлгөөн'!$L$4:$O$4</c:f>
              <c:numCache>
                <c:formatCode>General</c:formatCode>
                <c:ptCount val="4"/>
                <c:pt idx="0">
                  <c:v>456</c:v>
                </c:pt>
                <c:pt idx="1">
                  <c:v>290</c:v>
                </c:pt>
                <c:pt idx="2">
                  <c:v>402</c:v>
                </c:pt>
                <c:pt idx="3">
                  <c:v>474</c:v>
                </c:pt>
              </c:numCache>
            </c:numRef>
          </c:val>
          <c:extLst>
            <c:ext xmlns:c16="http://schemas.microsoft.com/office/drawing/2014/chart" uri="{C3380CC4-5D6E-409C-BE32-E72D297353CC}">
              <c16:uniqueId val="{00000000-0994-4AC8-8994-C9A4A09BD7F8}"/>
            </c:ext>
          </c:extLst>
        </c:ser>
        <c:ser>
          <c:idx val="1"/>
          <c:order val="1"/>
          <c:tx>
            <c:strRef>
              <c:f>'шилжилт хөдөлгөөн'!$K$5</c:f>
              <c:strCache>
                <c:ptCount val="1"/>
                <c:pt idx="0">
                  <c:v>Эмэгтэй</c:v>
                </c:pt>
              </c:strCache>
            </c:strRef>
          </c:tx>
          <c:spPr>
            <a:pattFill prst="wdDnDiag">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'шилжилт хөдөлгөөн'!$L$3:$O$3</c:f>
              <c:strCache>
                <c:ptCount val="4"/>
                <c:pt idx="0">
                  <c:v>2018 I-II</c:v>
                </c:pt>
                <c:pt idx="1">
                  <c:v>2019 I-II</c:v>
                </c:pt>
                <c:pt idx="2">
                  <c:v>2020 I-II</c:v>
                </c:pt>
                <c:pt idx="3">
                  <c:v>2021 I-II</c:v>
                </c:pt>
              </c:strCache>
            </c:strRef>
          </c:cat>
          <c:val>
            <c:numRef>
              <c:f>'шилжилт хөдөлгөөн'!$L$5:$O$5</c:f>
              <c:numCache>
                <c:formatCode>General</c:formatCode>
                <c:ptCount val="4"/>
                <c:pt idx="0">
                  <c:v>241</c:v>
                </c:pt>
                <c:pt idx="1">
                  <c:v>143</c:v>
                </c:pt>
                <c:pt idx="2">
                  <c:v>195</c:v>
                </c:pt>
                <c:pt idx="3">
                  <c:v>266</c:v>
                </c:pt>
              </c:numCache>
            </c:numRef>
          </c:val>
          <c:extLst>
            <c:ext xmlns:c16="http://schemas.microsoft.com/office/drawing/2014/chart" uri="{C3380CC4-5D6E-409C-BE32-E72D297353CC}">
              <c16:uniqueId val="{00000001-0994-4AC8-8994-C9A4A09BD7F8}"/>
            </c:ext>
          </c:extLst>
        </c:ser>
        <c:ser>
          <c:idx val="2"/>
          <c:order val="2"/>
          <c:tx>
            <c:strRef>
              <c:f>'шилжилт хөдөлгөөн'!$K$6</c:f>
              <c:strCache>
                <c:ptCount val="1"/>
                <c:pt idx="0">
                  <c:v>Эрэгтэй</c:v>
                </c:pt>
              </c:strCache>
            </c:strRef>
          </c:tx>
          <c:spPr>
            <a:pattFill prst="lgCheck">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'шилжилт хөдөлгөөн'!$L$3:$O$3</c:f>
              <c:strCache>
                <c:ptCount val="4"/>
                <c:pt idx="0">
                  <c:v>2018 I-II</c:v>
                </c:pt>
                <c:pt idx="1">
                  <c:v>2019 I-II</c:v>
                </c:pt>
                <c:pt idx="2">
                  <c:v>2020 I-II</c:v>
                </c:pt>
                <c:pt idx="3">
                  <c:v>2021 I-II</c:v>
                </c:pt>
              </c:strCache>
            </c:strRef>
          </c:cat>
          <c:val>
            <c:numRef>
              <c:f>'шилжилт хөдөлгөөн'!$L$6:$O$6</c:f>
              <c:numCache>
                <c:formatCode>General</c:formatCode>
                <c:ptCount val="4"/>
                <c:pt idx="0">
                  <c:v>215</c:v>
                </c:pt>
                <c:pt idx="1">
                  <c:v>147</c:v>
                </c:pt>
                <c:pt idx="2">
                  <c:v>207</c:v>
                </c:pt>
                <c:pt idx="3">
                  <c:v>208</c:v>
                </c:pt>
              </c:numCache>
            </c:numRef>
          </c:val>
          <c:extLst>
            <c:ext xmlns:c16="http://schemas.microsoft.com/office/drawing/2014/chart" uri="{C3380CC4-5D6E-409C-BE32-E72D297353CC}">
              <c16:uniqueId val="{00000002-0994-4AC8-8994-C9A4A09BD7F8}"/>
            </c:ext>
          </c:extLst>
        </c:ser>
        <c:dLbls>
          <c:dLblPos val="outEnd"/>
          <c:showLegendKey val="0"/>
          <c:showVal val="1"/>
          <c:showCatName val="0"/>
          <c:showSerName val="0"/>
          <c:showPercent val="0"/>
          <c:showBubbleSize val="0"/>
        </c:dLbls>
        <c:gapWidth val="219"/>
        <c:overlap val="-27"/>
        <c:axId val="279221848"/>
        <c:axId val="279762736"/>
      </c:barChart>
      <c:catAx>
        <c:axId val="27922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9762736"/>
        <c:crosses val="autoZero"/>
        <c:auto val="1"/>
        <c:lblAlgn val="ctr"/>
        <c:lblOffset val="100"/>
        <c:noMultiLvlLbl val="0"/>
      </c:catAx>
      <c:valAx>
        <c:axId val="279762736"/>
        <c:scaling>
          <c:orientation val="minMax"/>
        </c:scaling>
        <c:delete val="1"/>
        <c:axPos val="l"/>
        <c:numFmt formatCode="General" sourceLinked="1"/>
        <c:majorTickMark val="none"/>
        <c:minorTickMark val="none"/>
        <c:tickLblPos val="nextTo"/>
        <c:crossAx val="279221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cked"/>
        <c:varyColors val="0"/>
        <c:ser>
          <c:idx val="0"/>
          <c:order val="0"/>
          <c:tx>
            <c:strRef>
              <c:f>Sheet1!$D$8</c:f>
              <c:strCache>
                <c:ptCount val="1"/>
                <c:pt idx="0">
                  <c:v>Бүртгэгдсэн гэмт хэргийн тоо</c:v>
                </c:pt>
              </c:strCache>
            </c:strRef>
          </c:tx>
          <c:spPr>
            <a:ln w="28575" cap="rnd">
              <a:solidFill>
                <a:srgbClr val="FF0000"/>
              </a:solidFill>
              <a:round/>
            </a:ln>
            <a:effectLst/>
          </c:spPr>
          <c:marker>
            <c:symbol val="none"/>
          </c:marker>
          <c:dLbls>
            <c:dLbl>
              <c:idx val="1"/>
              <c:layout>
                <c:manualLayout>
                  <c:x val="-4.1666666666666664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BB-4D58-A8DC-C2C89390B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Sheet1!$E$7:$H$7</c:f>
              <c:strCache>
                <c:ptCount val="4"/>
                <c:pt idx="0">
                  <c:v>2018 I-II</c:v>
                </c:pt>
                <c:pt idx="1">
                  <c:v>2019 I-II</c:v>
                </c:pt>
                <c:pt idx="2">
                  <c:v>2020 I-II</c:v>
                </c:pt>
                <c:pt idx="3">
                  <c:v>2021 I-II</c:v>
                </c:pt>
              </c:strCache>
            </c:strRef>
          </c:cat>
          <c:val>
            <c:numRef>
              <c:f>Sheet1!$E$8:$H$8</c:f>
              <c:numCache>
                <c:formatCode>General</c:formatCode>
                <c:ptCount val="4"/>
                <c:pt idx="0">
                  <c:v>108</c:v>
                </c:pt>
                <c:pt idx="1">
                  <c:v>146</c:v>
                </c:pt>
                <c:pt idx="2">
                  <c:v>146</c:v>
                </c:pt>
                <c:pt idx="3">
                  <c:v>101</c:v>
                </c:pt>
              </c:numCache>
            </c:numRef>
          </c:val>
          <c:smooth val="0"/>
          <c:extLst>
            <c:ext xmlns:c16="http://schemas.microsoft.com/office/drawing/2014/chart" uri="{C3380CC4-5D6E-409C-BE32-E72D297353CC}">
              <c16:uniqueId val="{00000001-38BB-4D58-A8DC-C2C89390B4DC}"/>
            </c:ext>
          </c:extLst>
        </c:ser>
        <c:dLbls>
          <c:showLegendKey val="0"/>
          <c:showVal val="0"/>
          <c:showCatName val="0"/>
          <c:showSerName val="0"/>
          <c:showPercent val="0"/>
          <c:showBubbleSize val="0"/>
        </c:dLbls>
        <c:smooth val="0"/>
        <c:axId val="317310800"/>
        <c:axId val="317314408"/>
      </c:lineChart>
      <c:catAx>
        <c:axId val="31731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314408"/>
        <c:crosses val="autoZero"/>
        <c:auto val="1"/>
        <c:lblAlgn val="ctr"/>
        <c:lblOffset val="100"/>
        <c:noMultiLvlLbl val="0"/>
      </c:catAx>
      <c:valAx>
        <c:axId val="317314408"/>
        <c:scaling>
          <c:orientation val="minMax"/>
        </c:scaling>
        <c:delete val="1"/>
        <c:axPos val="l"/>
        <c:numFmt formatCode="General" sourceLinked="1"/>
        <c:majorTickMark val="none"/>
        <c:minorTickMark val="none"/>
        <c:tickLblPos val="nextTo"/>
        <c:crossAx val="31731080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000" b="1"/>
              <a:t>Орон</a:t>
            </a:r>
            <a:r>
              <a:rPr lang="mn-MN" sz="1000" b="1" baseline="0"/>
              <a:t> нутгийн төсвийн орлого, зарлагын гүйцэтгэл /сая.төг/</a:t>
            </a:r>
            <a:endParaRPr lang="en-US" sz="1000" b="1"/>
          </a:p>
        </c:rich>
      </c:tx>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9015684904699577E-2"/>
          <c:y val="0.22355400019442012"/>
          <c:w val="0.87405768821992313"/>
          <c:h val="0.68032626130067075"/>
        </c:manualLayout>
      </c:layout>
      <c:barChart>
        <c:barDir val="bar"/>
        <c:grouping val="clustered"/>
        <c:varyColors val="0"/>
        <c:ser>
          <c:idx val="0"/>
          <c:order val="0"/>
          <c:tx>
            <c:strRef>
              <c:f>Төсөв1!$G$20</c:f>
              <c:strCache>
                <c:ptCount val="1"/>
                <c:pt idx="0">
                  <c:v>Орлогын гүйцэтгэл</c:v>
                </c:pt>
              </c:strCache>
            </c:strRef>
          </c:tx>
          <c:spPr>
            <a:pattFill prst="dkVert">
              <a:fgClr>
                <a:schemeClr val="accent4">
                  <a:lumMod val="75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Төсөв1!$H$19:$K$19</c:f>
              <c:strCache>
                <c:ptCount val="4"/>
                <c:pt idx="0">
                  <c:v>2018-II</c:v>
                </c:pt>
                <c:pt idx="1">
                  <c:v>2019-II</c:v>
                </c:pt>
                <c:pt idx="2">
                  <c:v>2020-II</c:v>
                </c:pt>
                <c:pt idx="3">
                  <c:v>2021-II</c:v>
                </c:pt>
              </c:strCache>
            </c:strRef>
          </c:cat>
          <c:val>
            <c:numRef>
              <c:f>Төсөв1!$H$20:$K$20</c:f>
              <c:numCache>
                <c:formatCode>General</c:formatCode>
                <c:ptCount val="4"/>
                <c:pt idx="0">
                  <c:v>2541.3000000000002</c:v>
                </c:pt>
                <c:pt idx="1">
                  <c:v>3248.9</c:v>
                </c:pt>
                <c:pt idx="2">
                  <c:v>4972.8999999999996</c:v>
                </c:pt>
                <c:pt idx="3">
                  <c:v>5191.8</c:v>
                </c:pt>
              </c:numCache>
            </c:numRef>
          </c:val>
          <c:extLst>
            <c:ext xmlns:c16="http://schemas.microsoft.com/office/drawing/2014/chart" uri="{C3380CC4-5D6E-409C-BE32-E72D297353CC}">
              <c16:uniqueId val="{00000000-64BD-45E8-B90E-2E06BB2F0608}"/>
            </c:ext>
          </c:extLst>
        </c:ser>
        <c:ser>
          <c:idx val="1"/>
          <c:order val="1"/>
          <c:tx>
            <c:strRef>
              <c:f>Төсөв1!$G$21</c:f>
              <c:strCache>
                <c:ptCount val="1"/>
                <c:pt idx="0">
                  <c:v>Зарлагын гүйцэтгэл</c:v>
                </c:pt>
              </c:strCache>
            </c:strRef>
          </c:tx>
          <c:spPr>
            <a:pattFill prst="dkHorz">
              <a:fgClr>
                <a:schemeClr val="accent4">
                  <a:lumMod val="60000"/>
                  <a:lumOff val="4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Төсөв1!$H$19:$K$19</c:f>
              <c:strCache>
                <c:ptCount val="4"/>
                <c:pt idx="0">
                  <c:v>2018-II</c:v>
                </c:pt>
                <c:pt idx="1">
                  <c:v>2019-II</c:v>
                </c:pt>
                <c:pt idx="2">
                  <c:v>2020-II</c:v>
                </c:pt>
                <c:pt idx="3">
                  <c:v>2021-II</c:v>
                </c:pt>
              </c:strCache>
            </c:strRef>
          </c:cat>
          <c:val>
            <c:numRef>
              <c:f>Төсөв1!$H$21:$K$21</c:f>
              <c:numCache>
                <c:formatCode>General</c:formatCode>
                <c:ptCount val="4"/>
                <c:pt idx="0">
                  <c:v>9754.6</c:v>
                </c:pt>
                <c:pt idx="1">
                  <c:v>11116.8</c:v>
                </c:pt>
                <c:pt idx="2">
                  <c:v>15201.3</c:v>
                </c:pt>
                <c:pt idx="3">
                  <c:v>12085.9</c:v>
                </c:pt>
              </c:numCache>
            </c:numRef>
          </c:val>
          <c:extLst>
            <c:ext xmlns:c16="http://schemas.microsoft.com/office/drawing/2014/chart" uri="{C3380CC4-5D6E-409C-BE32-E72D297353CC}">
              <c16:uniqueId val="{00000001-64BD-45E8-B90E-2E06BB2F0608}"/>
            </c:ext>
          </c:extLst>
        </c:ser>
        <c:dLbls>
          <c:showLegendKey val="0"/>
          <c:showVal val="1"/>
          <c:showCatName val="0"/>
          <c:showSerName val="0"/>
          <c:showPercent val="0"/>
          <c:showBubbleSize val="0"/>
        </c:dLbls>
        <c:gapWidth val="150"/>
        <c:overlap val="-25"/>
        <c:axId val="476650056"/>
        <c:axId val="476647104"/>
      </c:barChart>
      <c:catAx>
        <c:axId val="476650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6647104"/>
        <c:crosses val="autoZero"/>
        <c:auto val="1"/>
        <c:lblAlgn val="ctr"/>
        <c:lblOffset val="100"/>
        <c:noMultiLvlLbl val="0"/>
      </c:catAx>
      <c:valAx>
        <c:axId val="476647104"/>
        <c:scaling>
          <c:orientation val="minMax"/>
        </c:scaling>
        <c:delete val="1"/>
        <c:axPos val="b"/>
        <c:numFmt formatCode="General" sourceLinked="1"/>
        <c:majorTickMark val="none"/>
        <c:minorTickMark val="none"/>
        <c:tickLblPos val="nextTo"/>
        <c:crossAx val="476650056"/>
        <c:crosses val="autoZero"/>
        <c:crossBetween val="between"/>
      </c:valAx>
      <c:spPr>
        <a:noFill/>
        <a:ln>
          <a:noFill/>
        </a:ln>
        <a:effectLst/>
      </c:spPr>
    </c:plotArea>
    <c:legend>
      <c:legendPos val="t"/>
      <c:layout>
        <c:manualLayout>
          <c:xMode val="edge"/>
          <c:yMode val="edge"/>
          <c:x val="8.8671096764962098E-2"/>
          <c:y val="0.91198553884468136"/>
          <c:w val="0.79387329987244537"/>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mn-MN" sz="1200"/>
              <a:t>Хэрэглээний үнийн индекс</a:t>
            </a:r>
            <a:r>
              <a:rPr lang="en-US" sz="1200"/>
              <a:t> </a:t>
            </a:r>
            <a:r>
              <a:rPr lang="en-US" sz="1200" b="0"/>
              <a:t>(</a:t>
            </a:r>
            <a:r>
              <a:rPr lang="mn-MN" sz="1200" b="0"/>
              <a:t>өмнөх оны мөн үе</a:t>
            </a:r>
            <a:r>
              <a:rPr lang="en-US" sz="1200" b="0"/>
              <a:t>)</a:t>
            </a:r>
            <a:r>
              <a:rPr lang="mn-MN" sz="1200" b="0"/>
              <a:t>,</a:t>
            </a:r>
            <a:r>
              <a:rPr lang="en-US" sz="1200" b="0"/>
              <a:t> </a:t>
            </a:r>
            <a:r>
              <a:rPr lang="mn-MN" sz="1200" b="0"/>
              <a:t>хувь</a:t>
            </a:r>
            <a:endParaRPr lang="en-US" sz="1200" b="0"/>
          </a:p>
        </c:rich>
      </c:tx>
      <c:layout>
        <c:manualLayout>
          <c:xMode val="edge"/>
          <c:yMode val="edge"/>
          <c:x val="0.24286184007218878"/>
          <c:y val="1.8518518518518517E-2"/>
        </c:manualLayout>
      </c:layout>
      <c:overlay val="0"/>
      <c:spPr>
        <a:noFill/>
        <a:ln>
          <a:noFill/>
        </a:ln>
        <a:effectLst/>
      </c:spPr>
    </c:title>
    <c:autoTitleDeleted val="0"/>
    <c:plotArea>
      <c:layout>
        <c:manualLayout>
          <c:layoutTarget val="inner"/>
          <c:xMode val="edge"/>
          <c:yMode val="edge"/>
          <c:x val="1.00250626566416E-2"/>
          <c:y val="0.35347328407905454"/>
          <c:w val="0.98997493734335851"/>
          <c:h val="0.51068836903554027"/>
        </c:manualLayout>
      </c:layout>
      <c:lineChart>
        <c:grouping val="standard"/>
        <c:varyColors val="0"/>
        <c:ser>
          <c:idx val="0"/>
          <c:order val="0"/>
          <c:tx>
            <c:strRef>
              <c:f>'Une Graph'!$C$6</c:f>
              <c:strCache>
                <c:ptCount val="1"/>
                <c:pt idx="0">
                  <c:v>2019</c:v>
                </c:pt>
              </c:strCache>
            </c:strRef>
          </c:tx>
          <c:spPr>
            <a:ln w="28575" cap="rnd">
              <a:solidFill>
                <a:srgbClr val="002060"/>
              </a:solidFill>
              <a:prstDash val="lgDashDot"/>
              <a:round/>
            </a:ln>
            <a:effectLst/>
          </c:spPr>
          <c:marker>
            <c:symbol val="none"/>
          </c:marker>
          <c:dLbls>
            <c:spPr>
              <a:noFill/>
              <a:ln>
                <a:noFill/>
              </a:ln>
              <a:effectLst/>
            </c:spPr>
            <c:txPr>
              <a:bodyPr/>
              <a:lstStyle/>
              <a:p>
                <a:pPr>
                  <a:defRPr>
                    <a:solidFill>
                      <a:srgbClr val="031669"/>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 Graph'!$B$7:$B$18</c:f>
              <c:strCache>
                <c:ptCount val="12"/>
                <c:pt idx="0">
                  <c:v>l</c:v>
                </c:pt>
                <c:pt idx="1">
                  <c:v>ll</c:v>
                </c:pt>
                <c:pt idx="2">
                  <c:v>lll</c:v>
                </c:pt>
                <c:pt idx="3">
                  <c:v>IV</c:v>
                </c:pt>
                <c:pt idx="4">
                  <c:v>V</c:v>
                </c:pt>
                <c:pt idx="5">
                  <c:v>VI</c:v>
                </c:pt>
                <c:pt idx="6">
                  <c:v>VII</c:v>
                </c:pt>
                <c:pt idx="7">
                  <c:v>VIII</c:v>
                </c:pt>
                <c:pt idx="8">
                  <c:v>IX</c:v>
                </c:pt>
                <c:pt idx="9">
                  <c:v>X</c:v>
                </c:pt>
                <c:pt idx="10">
                  <c:v>XI</c:v>
                </c:pt>
                <c:pt idx="11">
                  <c:v>XII</c:v>
                </c:pt>
              </c:strCache>
            </c:strRef>
          </c:cat>
          <c:val>
            <c:numRef>
              <c:f>'Une Graph'!$C$7:$C$18</c:f>
              <c:numCache>
                <c:formatCode>0.0</c:formatCode>
                <c:ptCount val="12"/>
                <c:pt idx="0" formatCode="General">
                  <c:v>4.8</c:v>
                </c:pt>
                <c:pt idx="1">
                  <c:v>3.1</c:v>
                </c:pt>
                <c:pt idx="2" formatCode="General">
                  <c:v>3.2</c:v>
                </c:pt>
                <c:pt idx="3" formatCode="General">
                  <c:v>4.0999999999999996</c:v>
                </c:pt>
                <c:pt idx="4" formatCode="General">
                  <c:v>5.4</c:v>
                </c:pt>
                <c:pt idx="5" formatCode="General">
                  <c:v>4.3</c:v>
                </c:pt>
                <c:pt idx="6">
                  <c:v>3</c:v>
                </c:pt>
                <c:pt idx="7" formatCode="General">
                  <c:v>4.4000000000000004</c:v>
                </c:pt>
                <c:pt idx="8" formatCode="General">
                  <c:v>5.5</c:v>
                </c:pt>
                <c:pt idx="9" formatCode="General">
                  <c:v>5.3</c:v>
                </c:pt>
                <c:pt idx="10" formatCode="General">
                  <c:v>3.5</c:v>
                </c:pt>
                <c:pt idx="11" formatCode="General">
                  <c:v>3.6</c:v>
                </c:pt>
              </c:numCache>
            </c:numRef>
          </c:val>
          <c:smooth val="0"/>
          <c:extLst>
            <c:ext xmlns:c16="http://schemas.microsoft.com/office/drawing/2014/chart" uri="{C3380CC4-5D6E-409C-BE32-E72D297353CC}">
              <c16:uniqueId val="{00000000-8998-4395-A35E-1671DC0E270F}"/>
            </c:ext>
          </c:extLst>
        </c:ser>
        <c:ser>
          <c:idx val="1"/>
          <c:order val="1"/>
          <c:tx>
            <c:strRef>
              <c:f>'Une Graph'!$D$6</c:f>
              <c:strCache>
                <c:ptCount val="1"/>
                <c:pt idx="0">
                  <c:v>2020</c:v>
                </c:pt>
              </c:strCache>
            </c:strRef>
          </c:tx>
          <c:spPr>
            <a:ln w="28575" cap="rnd" cmpd="sng">
              <a:solidFill>
                <a:schemeClr val="accent1"/>
              </a:solidFill>
              <a:prstDash val="sysDot"/>
              <a:round/>
              <a:headEnd type="oval" w="sm" len="sm"/>
              <a:tailEnd type="none" w="sm" len="med"/>
            </a:ln>
            <a:effectLst/>
          </c:spPr>
          <c:marker>
            <c:symbol val="none"/>
          </c:marker>
          <c:dPt>
            <c:idx val="1"/>
            <c:bubble3D val="0"/>
            <c:spPr>
              <a:ln w="34925" cap="rnd" cmpd="sng">
                <a:solidFill>
                  <a:schemeClr val="accent1"/>
                </a:solidFill>
                <a:prstDash val="sysDot"/>
                <a:round/>
                <a:headEnd type="oval" w="sm" len="sm"/>
                <a:tailEnd type="none" w="sm" len="med"/>
              </a:ln>
              <a:effectLst/>
            </c:spPr>
            <c:extLst>
              <c:ext xmlns:c16="http://schemas.microsoft.com/office/drawing/2014/chart" uri="{C3380CC4-5D6E-409C-BE32-E72D297353CC}">
                <c16:uniqueId val="{00000002-8998-4395-A35E-1671DC0E270F}"/>
              </c:ext>
            </c:extLst>
          </c:dPt>
          <c:dPt>
            <c:idx val="3"/>
            <c:bubble3D val="0"/>
            <c:spPr>
              <a:ln w="28575" cap="rnd" cmpd="sng">
                <a:solidFill>
                  <a:schemeClr val="accent1"/>
                </a:solidFill>
                <a:prstDash val="sysDot"/>
                <a:round/>
                <a:headEnd type="oval" w="sm" len="sm"/>
                <a:tailEnd type="oval" w="sm" len="med"/>
              </a:ln>
              <a:effectLst/>
            </c:spPr>
            <c:extLst>
              <c:ext xmlns:c16="http://schemas.microsoft.com/office/drawing/2014/chart" uri="{C3380CC4-5D6E-409C-BE32-E72D297353CC}">
                <c16:uniqueId val="{00000004-8998-4395-A35E-1671DC0E270F}"/>
              </c:ext>
            </c:extLst>
          </c:dPt>
          <c:dPt>
            <c:idx val="5"/>
            <c:bubble3D val="0"/>
            <c:spPr>
              <a:ln w="28575" cap="rnd" cmpd="sng">
                <a:solidFill>
                  <a:schemeClr val="accent1"/>
                </a:solidFill>
                <a:prstDash val="sysDot"/>
                <a:round/>
                <a:headEnd type="oval" w="sm" len="sm"/>
                <a:tailEnd type="oval" w="sm" len="med"/>
              </a:ln>
              <a:effectLst/>
            </c:spPr>
            <c:extLst>
              <c:ext xmlns:c16="http://schemas.microsoft.com/office/drawing/2014/chart" uri="{C3380CC4-5D6E-409C-BE32-E72D297353CC}">
                <c16:uniqueId val="{00000006-8998-4395-A35E-1671DC0E270F}"/>
              </c:ext>
            </c:extLst>
          </c:dPt>
          <c:dPt>
            <c:idx val="7"/>
            <c:bubble3D val="0"/>
            <c:spPr>
              <a:ln w="28575" cap="rnd" cmpd="sng">
                <a:solidFill>
                  <a:schemeClr val="accent1"/>
                </a:solidFill>
                <a:prstDash val="sysDot"/>
                <a:round/>
                <a:headEnd type="oval" w="sm" len="sm"/>
                <a:tailEnd type="oval" w="sm" len="med"/>
              </a:ln>
              <a:effectLst/>
            </c:spPr>
            <c:extLst>
              <c:ext xmlns:c16="http://schemas.microsoft.com/office/drawing/2014/chart" uri="{C3380CC4-5D6E-409C-BE32-E72D297353CC}">
                <c16:uniqueId val="{00000008-8998-4395-A35E-1671DC0E270F}"/>
              </c:ext>
            </c:extLst>
          </c:dPt>
          <c:dPt>
            <c:idx val="9"/>
            <c:bubble3D val="0"/>
            <c:spPr>
              <a:ln w="28575" cap="rnd" cmpd="sng">
                <a:solidFill>
                  <a:schemeClr val="accent1"/>
                </a:solidFill>
                <a:prstDash val="sysDot"/>
                <a:round/>
                <a:headEnd type="oval" w="sm" len="sm"/>
                <a:tailEnd type="oval" w="sm" len="med"/>
              </a:ln>
              <a:effectLst/>
            </c:spPr>
            <c:extLst>
              <c:ext xmlns:c16="http://schemas.microsoft.com/office/drawing/2014/chart" uri="{C3380CC4-5D6E-409C-BE32-E72D297353CC}">
                <c16:uniqueId val="{0000000A-8998-4395-A35E-1671DC0E270F}"/>
              </c:ext>
            </c:extLst>
          </c:dPt>
          <c:dPt>
            <c:idx val="11"/>
            <c:bubble3D val="0"/>
            <c:spPr>
              <a:ln w="28575" cap="rnd" cmpd="sng">
                <a:solidFill>
                  <a:schemeClr val="accent1"/>
                </a:solidFill>
                <a:prstDash val="sysDot"/>
                <a:round/>
                <a:headEnd type="oval" w="sm" len="sm"/>
                <a:tailEnd type="oval" w="sm" len="med"/>
              </a:ln>
              <a:effectLst/>
            </c:spPr>
            <c:extLst>
              <c:ext xmlns:c16="http://schemas.microsoft.com/office/drawing/2014/chart" uri="{C3380CC4-5D6E-409C-BE32-E72D297353CC}">
                <c16:uniqueId val="{0000000C-8998-4395-A35E-1671DC0E270F}"/>
              </c:ext>
            </c:extLst>
          </c:dPt>
          <c:dLbls>
            <c:dLbl>
              <c:idx val="6"/>
              <c:layout>
                <c:manualLayout>
                  <c:x val="-3.2339089481946623E-2"/>
                  <c:y val="-3.5879629629629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98-4395-A35E-1671DC0E270F}"/>
                </c:ext>
              </c:extLst>
            </c:dLbl>
            <c:dLbl>
              <c:idx val="8"/>
              <c:layout>
                <c:manualLayout>
                  <c:x val="-3.2339089481946623E-2"/>
                  <c:y val="-3.5879629629629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98-4395-A35E-1671DC0E270F}"/>
                </c:ext>
              </c:extLst>
            </c:dLbl>
            <c:spPr>
              <a:noFill/>
              <a:ln>
                <a:noFill/>
              </a:ln>
              <a:effectLst/>
            </c:spPr>
            <c:txPr>
              <a:bodyPr/>
              <a:lstStyle/>
              <a:p>
                <a:pPr>
                  <a:defRPr>
                    <a:solidFill>
                      <a:srgbClr val="0070C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 Graph'!$B$7:$B$18</c:f>
              <c:strCache>
                <c:ptCount val="12"/>
                <c:pt idx="0">
                  <c:v>l</c:v>
                </c:pt>
                <c:pt idx="1">
                  <c:v>ll</c:v>
                </c:pt>
                <c:pt idx="2">
                  <c:v>lll</c:v>
                </c:pt>
                <c:pt idx="3">
                  <c:v>IV</c:v>
                </c:pt>
                <c:pt idx="4">
                  <c:v>V</c:v>
                </c:pt>
                <c:pt idx="5">
                  <c:v>VI</c:v>
                </c:pt>
                <c:pt idx="6">
                  <c:v>VII</c:v>
                </c:pt>
                <c:pt idx="7">
                  <c:v>VIII</c:v>
                </c:pt>
                <c:pt idx="8">
                  <c:v>IX</c:v>
                </c:pt>
                <c:pt idx="9">
                  <c:v>X</c:v>
                </c:pt>
                <c:pt idx="10">
                  <c:v>XI</c:v>
                </c:pt>
                <c:pt idx="11">
                  <c:v>XII</c:v>
                </c:pt>
              </c:strCache>
            </c:strRef>
          </c:cat>
          <c:val>
            <c:numRef>
              <c:f>'Une Graph'!$D$7:$D$18</c:f>
              <c:numCache>
                <c:formatCode>0.0</c:formatCode>
                <c:ptCount val="12"/>
                <c:pt idx="0" formatCode="General">
                  <c:v>3.5</c:v>
                </c:pt>
                <c:pt idx="1">
                  <c:v>4.3</c:v>
                </c:pt>
                <c:pt idx="2" formatCode="General">
                  <c:v>5.0999999999999996</c:v>
                </c:pt>
                <c:pt idx="3" formatCode="General">
                  <c:v>2.9</c:v>
                </c:pt>
                <c:pt idx="4" formatCode="General">
                  <c:v>1.2</c:v>
                </c:pt>
                <c:pt idx="5" formatCode="General">
                  <c:v>2.2999999999999998</c:v>
                </c:pt>
                <c:pt idx="6">
                  <c:v>2.8</c:v>
                </c:pt>
                <c:pt idx="7" formatCode="General">
                  <c:v>1.9</c:v>
                </c:pt>
                <c:pt idx="8" formatCode="General">
                  <c:v>0.8</c:v>
                </c:pt>
                <c:pt idx="9" formatCode="General">
                  <c:v>0.7</c:v>
                </c:pt>
                <c:pt idx="10" formatCode="General">
                  <c:v>1.4</c:v>
                </c:pt>
                <c:pt idx="11">
                  <c:v>2</c:v>
                </c:pt>
              </c:numCache>
            </c:numRef>
          </c:val>
          <c:smooth val="0"/>
          <c:extLst>
            <c:ext xmlns:c16="http://schemas.microsoft.com/office/drawing/2014/chart" uri="{C3380CC4-5D6E-409C-BE32-E72D297353CC}">
              <c16:uniqueId val="{0000000F-8998-4395-A35E-1671DC0E270F}"/>
            </c:ext>
          </c:extLst>
        </c:ser>
        <c:ser>
          <c:idx val="2"/>
          <c:order val="2"/>
          <c:tx>
            <c:strRef>
              <c:f>'Une Graph'!$E$6</c:f>
              <c:strCache>
                <c:ptCount val="1"/>
                <c:pt idx="0">
                  <c:v>2021</c:v>
                </c:pt>
              </c:strCache>
            </c:strRef>
          </c:tx>
          <c:spPr>
            <a:ln w="28575" cap="rnd">
              <a:solidFill>
                <a:srgbClr val="031669"/>
              </a:solidFill>
              <a:prstDash val="sysDash"/>
              <a:round/>
              <a:headEnd type="oval" w="sm" len="med"/>
              <a:tailEnd type="oval"/>
            </a:ln>
            <a:effectLst/>
          </c:spPr>
          <c:marker>
            <c:symbol val="none"/>
          </c:marker>
          <c:dLbls>
            <c:dLbl>
              <c:idx val="6"/>
              <c:layout>
                <c:manualLayout>
                  <c:x val="-3.4432152024952929E-2"/>
                  <c:y val="3.12499999999999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1653584510727364E-2"/>
                      <c:h val="8.1018518518518517E-2"/>
                    </c:manualLayout>
                  </c15:layout>
                </c:ext>
                <c:ext xmlns:c16="http://schemas.microsoft.com/office/drawing/2014/chart" uri="{C3380CC4-5D6E-409C-BE32-E72D297353CC}">
                  <c16:uniqueId val="{00000010-8998-4395-A35E-1671DC0E270F}"/>
                </c:ext>
              </c:extLst>
            </c:dLbl>
            <c:spPr>
              <a:noFill/>
              <a:ln>
                <a:noFill/>
              </a:ln>
              <a:effectLst/>
            </c:spPr>
            <c:txPr>
              <a:bodyPr/>
              <a:lstStyle/>
              <a:p>
                <a:pPr>
                  <a:defRPr b="1">
                    <a:solidFill>
                      <a:srgbClr val="00206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 Graph'!$B$7:$B$18</c:f>
              <c:strCache>
                <c:ptCount val="12"/>
                <c:pt idx="0">
                  <c:v>l</c:v>
                </c:pt>
                <c:pt idx="1">
                  <c:v>ll</c:v>
                </c:pt>
                <c:pt idx="2">
                  <c:v>lll</c:v>
                </c:pt>
                <c:pt idx="3">
                  <c:v>IV</c:v>
                </c:pt>
                <c:pt idx="4">
                  <c:v>V</c:v>
                </c:pt>
                <c:pt idx="5">
                  <c:v>VI</c:v>
                </c:pt>
                <c:pt idx="6">
                  <c:v>VII</c:v>
                </c:pt>
                <c:pt idx="7">
                  <c:v>VIII</c:v>
                </c:pt>
                <c:pt idx="8">
                  <c:v>IX</c:v>
                </c:pt>
                <c:pt idx="9">
                  <c:v>X</c:v>
                </c:pt>
                <c:pt idx="10">
                  <c:v>XI</c:v>
                </c:pt>
                <c:pt idx="11">
                  <c:v>XII</c:v>
                </c:pt>
              </c:strCache>
            </c:strRef>
          </c:cat>
          <c:val>
            <c:numRef>
              <c:f>'Une Graph'!$E$7:$E$18</c:f>
              <c:numCache>
                <c:formatCode>0.0</c:formatCode>
                <c:ptCount val="12"/>
                <c:pt idx="0">
                  <c:v>2</c:v>
                </c:pt>
                <c:pt idx="1">
                  <c:v>1.8</c:v>
                </c:pt>
              </c:numCache>
            </c:numRef>
          </c:val>
          <c:smooth val="0"/>
          <c:extLst>
            <c:ext xmlns:c16="http://schemas.microsoft.com/office/drawing/2014/chart" uri="{C3380CC4-5D6E-409C-BE32-E72D297353CC}">
              <c16:uniqueId val="{00000011-8998-4395-A35E-1671DC0E270F}"/>
            </c:ext>
          </c:extLst>
        </c:ser>
        <c:dLbls>
          <c:dLblPos val="t"/>
          <c:showLegendKey val="0"/>
          <c:showVal val="1"/>
          <c:showCatName val="0"/>
          <c:showSerName val="0"/>
          <c:showPercent val="0"/>
          <c:showBubbleSize val="0"/>
        </c:dLbls>
        <c:smooth val="0"/>
        <c:axId val="190017544"/>
        <c:axId val="190017936"/>
      </c:lineChart>
      <c:catAx>
        <c:axId val="190017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0017936"/>
        <c:crosses val="autoZero"/>
        <c:auto val="1"/>
        <c:lblAlgn val="ctr"/>
        <c:lblOffset val="100"/>
        <c:noMultiLvlLbl val="0"/>
      </c:catAx>
      <c:valAx>
        <c:axId val="190017936"/>
        <c:scaling>
          <c:orientation val="minMax"/>
          <c:min val="0"/>
        </c:scaling>
        <c:delete val="1"/>
        <c:axPos val="l"/>
        <c:numFmt formatCode="General" sourceLinked="1"/>
        <c:majorTickMark val="out"/>
        <c:minorTickMark val="none"/>
        <c:tickLblPos val="nextTo"/>
        <c:crossAx val="190017544"/>
        <c:crosses val="autoZero"/>
        <c:crossBetween val="between"/>
      </c:valAx>
      <c:spPr>
        <a:noFill/>
        <a:ln>
          <a:solidFill>
            <a:schemeClr val="bg1"/>
          </a:solidFill>
        </a:ln>
        <a:effectLst/>
      </c:spPr>
    </c:plotArea>
    <c:legend>
      <c:legendPos val="t"/>
      <c:layout>
        <c:manualLayout>
          <c:xMode val="edge"/>
          <c:yMode val="edge"/>
          <c:x val="0.33755461024551586"/>
          <c:y val="0.17476199322634578"/>
          <c:w val="0.37480677552668556"/>
          <c:h val="7.8125546806649168E-2"/>
        </c:manualLayout>
      </c:layout>
      <c:overlay val="0"/>
      <c:spPr>
        <a:noFill/>
        <a:ln>
          <a:noFill/>
        </a:ln>
        <a:effectLst/>
      </c:spPr>
      <c:txPr>
        <a:bodyPr rot="0" vert="horz"/>
        <a:lstStyle/>
        <a:p>
          <a:pPr>
            <a:defRPr sz="900"/>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18027926090205E-3"/>
          <c:y val="9.525481189851269E-2"/>
          <c:w val="0.99619819720739078"/>
          <c:h val="0.73349081364829416"/>
        </c:manualLayout>
      </c:layout>
      <c:lineChart>
        <c:grouping val="standard"/>
        <c:varyColors val="0"/>
        <c:ser>
          <c:idx val="0"/>
          <c:order val="0"/>
          <c:tx>
            <c:strRef>
              <c:f>gaali!$B$38</c:f>
              <c:strCache>
                <c:ptCount val="1"/>
                <c:pt idx="0">
                  <c:v>Гадаад худалдаа</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gaali!$C$37:$G$37</c:f>
              <c:strCache>
                <c:ptCount val="5"/>
                <c:pt idx="0">
                  <c:v>2017 I-II</c:v>
                </c:pt>
                <c:pt idx="1">
                  <c:v>2018 I-II</c:v>
                </c:pt>
                <c:pt idx="2">
                  <c:v>2019 I-II</c:v>
                </c:pt>
                <c:pt idx="3">
                  <c:v>2020 I-II</c:v>
                </c:pt>
                <c:pt idx="4">
                  <c:v>2021 I-II</c:v>
                </c:pt>
              </c:strCache>
            </c:strRef>
          </c:cat>
          <c:val>
            <c:numRef>
              <c:f>gaali!$C$38:$G$38</c:f>
              <c:numCache>
                <c:formatCode>0.0</c:formatCode>
                <c:ptCount val="5"/>
                <c:pt idx="0">
                  <c:v>36.1</c:v>
                </c:pt>
                <c:pt idx="1">
                  <c:v>39.6</c:v>
                </c:pt>
                <c:pt idx="2">
                  <c:v>37.5</c:v>
                </c:pt>
                <c:pt idx="3">
                  <c:v>50.478100000000005</c:v>
                </c:pt>
                <c:pt idx="4">
                  <c:v>30.507200000000001</c:v>
                </c:pt>
              </c:numCache>
            </c:numRef>
          </c:val>
          <c:smooth val="0"/>
          <c:extLst>
            <c:ext xmlns:c16="http://schemas.microsoft.com/office/drawing/2014/chart" uri="{C3380CC4-5D6E-409C-BE32-E72D297353CC}">
              <c16:uniqueId val="{00000000-F02E-435E-A853-C292C97729D7}"/>
            </c:ext>
          </c:extLst>
        </c:ser>
        <c:dLbls>
          <c:dLblPos val="t"/>
          <c:showLegendKey val="0"/>
          <c:showVal val="1"/>
          <c:showCatName val="0"/>
          <c:showSerName val="0"/>
          <c:showPercent val="0"/>
          <c:showBubbleSize val="0"/>
        </c:dLbls>
        <c:marker val="1"/>
        <c:smooth val="0"/>
        <c:axId val="192553976"/>
        <c:axId val="192559072"/>
      </c:lineChart>
      <c:catAx>
        <c:axId val="192553976"/>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2559072"/>
        <c:crosses val="autoZero"/>
        <c:auto val="1"/>
        <c:lblAlgn val="ctr"/>
        <c:lblOffset val="100"/>
        <c:noMultiLvlLbl val="0"/>
      </c:catAx>
      <c:valAx>
        <c:axId val="192559072"/>
        <c:scaling>
          <c:orientation val="minMax"/>
          <c:max val="52"/>
          <c:min val="25"/>
        </c:scaling>
        <c:delete val="1"/>
        <c:axPos val="l"/>
        <c:numFmt formatCode="0.0" sourceLinked="1"/>
        <c:majorTickMark val="out"/>
        <c:minorTickMark val="none"/>
        <c:tickLblPos val="nextTo"/>
        <c:crossAx val="1925539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000" b="1"/>
              <a:t>Хорогдсон том мал, төрлөөр</a:t>
            </a:r>
            <a:endParaRPr lang="en-US" sz="1000" b="1"/>
          </a:p>
        </c:rich>
      </c:tx>
      <c:layout>
        <c:manualLayout>
          <c:xMode val="edge"/>
          <c:yMode val="edge"/>
          <c:x val="0.2607517772853243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944457541609693"/>
          <c:y val="0.11420156287282271"/>
          <c:w val="0.65695485669081777"/>
          <c:h val="0.88579843712717732"/>
        </c:manualLayout>
      </c:layout>
      <c:doughnutChart>
        <c:varyColors val="1"/>
        <c:ser>
          <c:idx val="0"/>
          <c:order val="0"/>
          <c:dPt>
            <c:idx val="0"/>
            <c:bubble3D val="0"/>
            <c:spPr>
              <a:pattFill prst="solidDmnd">
                <a:fgClr>
                  <a:schemeClr val="accent6">
                    <a:lumMod val="40000"/>
                    <a:lumOff val="60000"/>
                  </a:schemeClr>
                </a:fgClr>
                <a:bgClr>
                  <a:schemeClr val="bg1"/>
                </a:bgClr>
              </a:pattFill>
              <a:ln w="19050">
                <a:solidFill>
                  <a:schemeClr val="lt1"/>
                </a:solidFill>
              </a:ln>
              <a:effectLst/>
            </c:spPr>
            <c:extLst>
              <c:ext xmlns:c16="http://schemas.microsoft.com/office/drawing/2014/chart" uri="{C3380CC4-5D6E-409C-BE32-E72D297353CC}">
                <c16:uniqueId val="{00000001-AF0C-40BA-B102-5A5FD9398BAA}"/>
              </c:ext>
            </c:extLst>
          </c:dPt>
          <c:dPt>
            <c:idx val="1"/>
            <c:bubble3D val="0"/>
            <c:spPr>
              <a:pattFill prst="diagBrick">
                <a:fgClr>
                  <a:schemeClr val="accent6">
                    <a:lumMod val="75000"/>
                  </a:schemeClr>
                </a:fgClr>
                <a:bgClr>
                  <a:schemeClr val="bg1"/>
                </a:bgClr>
              </a:pattFill>
              <a:ln w="19050">
                <a:solidFill>
                  <a:schemeClr val="lt1"/>
                </a:solidFill>
              </a:ln>
              <a:effectLst/>
            </c:spPr>
            <c:extLst>
              <c:ext xmlns:c16="http://schemas.microsoft.com/office/drawing/2014/chart" uri="{C3380CC4-5D6E-409C-BE32-E72D297353CC}">
                <c16:uniqueId val="{00000003-AF0C-40BA-B102-5A5FD9398BAA}"/>
              </c:ext>
            </c:extLst>
          </c:dPt>
          <c:dPt>
            <c:idx val="2"/>
            <c:bubble3D val="0"/>
            <c:spPr>
              <a:pattFill prst="lgCheck">
                <a:fgClr>
                  <a:schemeClr val="accent6"/>
                </a:fgClr>
                <a:bgClr>
                  <a:schemeClr val="bg1"/>
                </a:bgClr>
              </a:pattFill>
              <a:ln w="19050">
                <a:noFill/>
              </a:ln>
              <a:effectLst/>
            </c:spPr>
            <c:extLst>
              <c:ext xmlns:c16="http://schemas.microsoft.com/office/drawing/2014/chart" uri="{C3380CC4-5D6E-409C-BE32-E72D297353CC}">
                <c16:uniqueId val="{00000005-AF0C-40BA-B102-5A5FD9398BAA}"/>
              </c:ext>
            </c:extLst>
          </c:dPt>
          <c:dPt>
            <c:idx val="3"/>
            <c:bubble3D val="0"/>
            <c:spPr>
              <a:pattFill prst="dkVert">
                <a:fgClr>
                  <a:schemeClr val="accent6">
                    <a:lumMod val="20000"/>
                    <a:lumOff val="80000"/>
                  </a:schemeClr>
                </a:fgClr>
                <a:bgClr>
                  <a:schemeClr val="bg1"/>
                </a:bgClr>
              </a:pattFill>
              <a:ln w="19050">
                <a:noFill/>
              </a:ln>
              <a:effectLst/>
            </c:spPr>
            <c:extLst>
              <c:ext xmlns:c16="http://schemas.microsoft.com/office/drawing/2014/chart" uri="{C3380CC4-5D6E-409C-BE32-E72D297353CC}">
                <c16:uniqueId val="{00000007-AF0C-40BA-B102-5A5FD9398BAA}"/>
              </c:ext>
            </c:extLst>
          </c:dPt>
          <c:dLbls>
            <c:dLbl>
              <c:idx val="0"/>
              <c:layout>
                <c:manualLayout>
                  <c:x val="0.17431813538277774"/>
                  <c:y val="-8.522742185635887E-2"/>
                </c:manualLayout>
              </c:layout>
              <c:tx>
                <c:rich>
                  <a:bodyPr/>
                  <a:lstStyle/>
                  <a:p>
                    <a:fld id="{DCB321C3-D4CE-477F-A857-005F81843BA7}" type="CATEGORYNAME">
                      <a:rPr lang="mn-MN"/>
                      <a:pPr/>
                      <a:t>[CATEGORY NAME]</a:t>
                    </a:fld>
                    <a:r>
                      <a:rPr lang="mn-MN" baseline="0"/>
                      <a:t>
8.8%</a:t>
                    </a:r>
                  </a:p>
                </c:rich>
              </c:tx>
              <c:showLegendKey val="0"/>
              <c:showVal val="0"/>
              <c:showCatName val="1"/>
              <c:showSerName val="0"/>
              <c:showPercent val="1"/>
              <c:showBubbleSize val="0"/>
              <c:extLst>
                <c:ext xmlns:c15="http://schemas.microsoft.com/office/drawing/2012/chart" uri="{CE6537A1-D6FC-4f65-9D91-7224C49458BB}">
                  <c15:layout>
                    <c:manualLayout>
                      <c:w val="0.16900875414525277"/>
                      <c:h val="0.14772727272727271"/>
                    </c:manualLayout>
                  </c15:layout>
                  <c15:dlblFieldTable/>
                  <c15:showDataLabelsRange val="0"/>
                </c:ext>
                <c:ext xmlns:c16="http://schemas.microsoft.com/office/drawing/2014/chart" uri="{C3380CC4-5D6E-409C-BE32-E72D297353CC}">
                  <c16:uniqueId val="{00000001-AF0C-40BA-B102-5A5FD9398BAA}"/>
                </c:ext>
              </c:extLst>
            </c:dLbl>
            <c:dLbl>
              <c:idx val="1"/>
              <c:layout>
                <c:manualLayout>
                  <c:x val="0.13040585495675316"/>
                  <c:y val="-2.462121212121212E-2"/>
                </c:manualLayout>
              </c:layout>
              <c:tx>
                <c:rich>
                  <a:bodyPr/>
                  <a:lstStyle/>
                  <a:p>
                    <a:fld id="{7B7C937A-AD6C-43BD-A355-76FE0B123DFC}" type="CATEGORYNAME">
                      <a:rPr lang="mn-MN"/>
                      <a:pPr/>
                      <a:t>[CATEGORY NAME]</a:t>
                    </a:fld>
                    <a:r>
                      <a:rPr lang="mn-MN" baseline="0"/>
                      <a:t>
18.3%</a:t>
                    </a:r>
                  </a:p>
                </c:rich>
              </c:tx>
              <c:showLegendKey val="0"/>
              <c:showVal val="0"/>
              <c:showCatName val="1"/>
              <c:showSerName val="0"/>
              <c:showPercent val="1"/>
              <c:showBubbleSize val="0"/>
              <c:extLst>
                <c:ext xmlns:c15="http://schemas.microsoft.com/office/drawing/2012/chart" uri="{CE6537A1-D6FC-4f65-9D91-7224C49458BB}">
                  <c15:layout>
                    <c:manualLayout>
                      <c:w val="0.19454424484364605"/>
                      <c:h val="0.13140151515151516"/>
                    </c:manualLayout>
                  </c15:layout>
                  <c15:dlblFieldTable/>
                  <c15:showDataLabelsRange val="0"/>
                </c:ext>
                <c:ext xmlns:c16="http://schemas.microsoft.com/office/drawing/2014/chart" uri="{C3380CC4-5D6E-409C-BE32-E72D297353CC}">
                  <c16:uniqueId val="{00000003-AF0C-40BA-B102-5A5FD9398BAA}"/>
                </c:ext>
              </c:extLst>
            </c:dLbl>
            <c:dLbl>
              <c:idx val="2"/>
              <c:layout>
                <c:manualLayout>
                  <c:x val="0.20226214238190285"/>
                  <c:y val="5.6819673109043184E-3"/>
                </c:manualLayout>
              </c:layout>
              <c:tx>
                <c:rich>
                  <a:bodyPr/>
                  <a:lstStyle/>
                  <a:p>
                    <a:fld id="{AEA43FD7-4361-468A-ABC3-DEFEF368705E}" type="CATEGORYNAME">
                      <a:rPr lang="mn-MN"/>
                      <a:pPr/>
                      <a:t>[CATEGORY NAME]</a:t>
                    </a:fld>
                    <a:r>
                      <a:rPr lang="mn-MN" baseline="0"/>
                      <a:t>
36.5%</a:t>
                    </a:r>
                  </a:p>
                </c:rich>
              </c:tx>
              <c:showLegendKey val="0"/>
              <c:showVal val="0"/>
              <c:showCatName val="1"/>
              <c:showSerName val="0"/>
              <c:showPercent val="1"/>
              <c:showBubbleSize val="0"/>
              <c:extLst>
                <c:ext xmlns:c15="http://schemas.microsoft.com/office/drawing/2012/chart" uri="{CE6537A1-D6FC-4f65-9D91-7224C49458BB}">
                  <c15:layout>
                    <c:manualLayout>
                      <c:w val="0.25194943446440454"/>
                      <c:h val="0.15412878787878787"/>
                    </c:manualLayout>
                  </c15:layout>
                  <c15:dlblFieldTable/>
                  <c15:showDataLabelsRange val="0"/>
                </c:ext>
                <c:ext xmlns:c16="http://schemas.microsoft.com/office/drawing/2014/chart" uri="{C3380CC4-5D6E-409C-BE32-E72D297353CC}">
                  <c16:uniqueId val="{00000005-AF0C-40BA-B102-5A5FD9398BAA}"/>
                </c:ext>
              </c:extLst>
            </c:dLbl>
            <c:dLbl>
              <c:idx val="3"/>
              <c:layout>
                <c:manualLayout>
                  <c:x val="-0.1264138389886893"/>
                  <c:y val="-4.1666517537580529E-2"/>
                </c:manualLayout>
              </c:layout>
              <c:tx>
                <c:rich>
                  <a:bodyPr/>
                  <a:lstStyle/>
                  <a:p>
                    <a:fld id="{3D55DD48-CBAF-4FAB-B10C-6955C91275FB}" type="CATEGORYNAME">
                      <a:rPr lang="mn-MN"/>
                      <a:pPr/>
                      <a:t>[CATEGORY NAME]</a:t>
                    </a:fld>
                    <a:r>
                      <a:rPr lang="mn-MN" baseline="0"/>
                      <a:t>
36.4%</a:t>
                    </a:r>
                  </a:p>
                </c:rich>
              </c:tx>
              <c:showLegendKey val="0"/>
              <c:showVal val="0"/>
              <c:showCatName val="1"/>
              <c:showSerName val="0"/>
              <c:showPercent val="1"/>
              <c:showBubbleSize val="0"/>
              <c:extLst>
                <c:ext xmlns:c15="http://schemas.microsoft.com/office/drawing/2012/chart" uri="{CE6537A1-D6FC-4f65-9D91-7224C49458BB}">
                  <c15:layout>
                    <c:manualLayout>
                      <c:w val="0.19614105123087161"/>
                      <c:h val="0.15034090909090908"/>
                    </c:manualLayout>
                  </c15:layout>
                  <c15:dlblFieldTable/>
                  <c15:showDataLabelsRange val="0"/>
                </c:ext>
                <c:ext xmlns:c16="http://schemas.microsoft.com/office/drawing/2014/chart" uri="{C3380CC4-5D6E-409C-BE32-E72D297353CC}">
                  <c16:uniqueId val="{00000007-AF0C-40BA-B102-5A5FD9398BAA}"/>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1'!$AC$4:$AF$4</c:f>
              <c:strCache>
                <c:ptCount val="4"/>
                <c:pt idx="0">
                  <c:v>Адуу</c:v>
                </c:pt>
                <c:pt idx="1">
                  <c:v>Үхэр</c:v>
                </c:pt>
                <c:pt idx="2">
                  <c:v>Хонь</c:v>
                </c:pt>
                <c:pt idx="3">
                  <c:v>Ямаа</c:v>
                </c:pt>
              </c:strCache>
            </c:strRef>
          </c:cat>
          <c:val>
            <c:numRef>
              <c:f>'Sheet 1'!$AC$5:$AF$5</c:f>
              <c:numCache>
                <c:formatCode>#,##0</c:formatCode>
                <c:ptCount val="4"/>
                <c:pt idx="0">
                  <c:v>34</c:v>
                </c:pt>
                <c:pt idx="1">
                  <c:v>77</c:v>
                </c:pt>
                <c:pt idx="2">
                  <c:v>130</c:v>
                </c:pt>
                <c:pt idx="3">
                  <c:v>154</c:v>
                </c:pt>
              </c:numCache>
            </c:numRef>
          </c:val>
          <c:extLst>
            <c:ext xmlns:c16="http://schemas.microsoft.com/office/drawing/2014/chart" uri="{C3380CC4-5D6E-409C-BE32-E72D297353CC}">
              <c16:uniqueId val="{00000008-AF0C-40BA-B102-5A5FD9398BAA}"/>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b="1"/>
              <a:t>Аж</a:t>
            </a:r>
            <a:r>
              <a:rPr lang="mn-MN" sz="1200" b="1" baseline="0"/>
              <a:t> үйлдвэрийн бүтээгдэхүүн үйлдвэрлэлт, борлуулалт, тэрбум төгрөгөөр</a:t>
            </a:r>
            <a:endParaRPr lang="en-US"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'[2021,01.xlsx]Борлуулалт сараар'!$C$18</c:f>
              <c:strCache>
                <c:ptCount val="1"/>
                <c:pt idx="0">
                  <c:v>Үйлдвэрлэлт</c:v>
                </c:pt>
              </c:strCache>
            </c:strRef>
          </c:tx>
          <c:spPr>
            <a:solidFill>
              <a:srgbClr val="8BBADD"/>
            </a:solidFill>
            <a:ln>
              <a:noFill/>
            </a:ln>
            <a:effectLst/>
          </c:spPr>
          <c:invertIfNegative val="0"/>
          <c:dLbls>
            <c:dLbl>
              <c:idx val="0"/>
              <c:layout>
                <c:manualLayout>
                  <c:x val="-3.3585222502099154E-3"/>
                  <c:y val="1.15182997958588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48-402A-9321-276543AAE664}"/>
                </c:ext>
              </c:extLst>
            </c:dLbl>
            <c:dLbl>
              <c:idx val="1"/>
              <c:layout>
                <c:manualLayout>
                  <c:x val="-1.5393049158311328E-17"/>
                  <c:y val="7.659667541557305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48-402A-9321-276543AAE664}"/>
                </c:ext>
              </c:extLst>
            </c:dLbl>
            <c:dLbl>
              <c:idx val="2"/>
              <c:layout>
                <c:manualLayout>
                  <c:x val="-3.0786098316622656E-17"/>
                  <c:y val="5.975503062117150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48-402A-9321-276543AAE664}"/>
                </c:ext>
              </c:extLst>
            </c:dLbl>
            <c:dLbl>
              <c:idx val="3"/>
              <c:layout>
                <c:manualLayout>
                  <c:x val="-1.6792611251049846E-3"/>
                  <c:y val="0.5556678331875182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48-402A-9321-276543AAE66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'[2021,01.xlsx]Борлуулалт сараар'!$B$19:$B$32</c:f>
              <c:strCache>
                <c:ptCount val="14"/>
                <c:pt idx="0">
                  <c:v>2020-I</c:v>
                </c:pt>
                <c:pt idx="1">
                  <c:v>II</c:v>
                </c:pt>
                <c:pt idx="2">
                  <c:v>III</c:v>
                </c:pt>
                <c:pt idx="3">
                  <c:v>IV</c:v>
                </c:pt>
                <c:pt idx="4">
                  <c:v>V</c:v>
                </c:pt>
                <c:pt idx="5">
                  <c:v>VI</c:v>
                </c:pt>
                <c:pt idx="6">
                  <c:v>VII</c:v>
                </c:pt>
                <c:pt idx="7">
                  <c:v>VIII</c:v>
                </c:pt>
                <c:pt idx="8">
                  <c:v>IX</c:v>
                </c:pt>
                <c:pt idx="9">
                  <c:v>X</c:v>
                </c:pt>
                <c:pt idx="10">
                  <c:v>XI</c:v>
                </c:pt>
                <c:pt idx="11">
                  <c:v>XII</c:v>
                </c:pt>
                <c:pt idx="12">
                  <c:v>2021 -I</c:v>
                </c:pt>
                <c:pt idx="13">
                  <c:v>II</c:v>
                </c:pt>
              </c:strCache>
            </c:strRef>
          </c:cat>
          <c:val>
            <c:numRef>
              <c:f>'[2021,01.xlsx]Борлуулалт сараар'!$C$19:$C$32</c:f>
              <c:numCache>
                <c:formatCode>##\ ##0.0</c:formatCode>
                <c:ptCount val="14"/>
                <c:pt idx="0">
                  <c:v>13.204010199999999</c:v>
                </c:pt>
                <c:pt idx="1">
                  <c:v>11.155131599999999</c:v>
                </c:pt>
                <c:pt idx="2">
                  <c:v>9.6613994999999999</c:v>
                </c:pt>
                <c:pt idx="3">
                  <c:v>85.525399099999987</c:v>
                </c:pt>
                <c:pt idx="4">
                  <c:v>68.212334200000001</c:v>
                </c:pt>
                <c:pt idx="5">
                  <c:v>61.377742600000005</c:v>
                </c:pt>
                <c:pt idx="6">
                  <c:v>64.362072699999999</c:v>
                </c:pt>
                <c:pt idx="7">
                  <c:v>55.939247599999995</c:v>
                </c:pt>
                <c:pt idx="8">
                  <c:v>57.710711400000008</c:v>
                </c:pt>
                <c:pt idx="9">
                  <c:v>71.364396799999994</c:v>
                </c:pt>
                <c:pt idx="10">
                  <c:v>53.582982299999998</c:v>
                </c:pt>
                <c:pt idx="11">
                  <c:v>7.9960945999999993</c:v>
                </c:pt>
                <c:pt idx="12">
                  <c:v>16.1068064</c:v>
                </c:pt>
                <c:pt idx="13" formatCode="0.0">
                  <c:v>18.860515899999999</c:v>
                </c:pt>
              </c:numCache>
            </c:numRef>
          </c:val>
          <c:extLst>
            <c:ext xmlns:c16="http://schemas.microsoft.com/office/drawing/2014/chart" uri="{C3380CC4-5D6E-409C-BE32-E72D297353CC}">
              <c16:uniqueId val="{00000004-8D48-402A-9321-276543AAE664}"/>
            </c:ext>
          </c:extLst>
        </c:ser>
        <c:dLbls>
          <c:showLegendKey val="0"/>
          <c:showVal val="1"/>
          <c:showCatName val="0"/>
          <c:showSerName val="0"/>
          <c:showPercent val="0"/>
          <c:showBubbleSize val="0"/>
        </c:dLbls>
        <c:gapWidth val="55"/>
        <c:axId val="585805912"/>
        <c:axId val="585806896"/>
      </c:barChart>
      <c:lineChart>
        <c:grouping val="standard"/>
        <c:varyColors val="0"/>
        <c:ser>
          <c:idx val="1"/>
          <c:order val="1"/>
          <c:tx>
            <c:strRef>
              <c:f>'[2021,01.xlsx]Борлуулалт сараар'!$D$18</c:f>
              <c:strCache>
                <c:ptCount val="1"/>
                <c:pt idx="0">
                  <c:v>Борлуулалт</c:v>
                </c:pt>
              </c:strCache>
            </c:strRef>
          </c:tx>
          <c:spPr>
            <a:ln w="31750" cap="rnd">
              <a:solidFill>
                <a:schemeClr val="tx2">
                  <a:lumMod val="60000"/>
                  <a:lumOff val="40000"/>
                </a:schemeClr>
              </a:solidFill>
              <a:prstDash val="solid"/>
              <a:round/>
            </a:ln>
            <a:effectLst/>
          </c:spPr>
          <c:marker>
            <c:symbol val="none"/>
          </c:marker>
          <c:dLbls>
            <c:dLbl>
              <c:idx val="0"/>
              <c:layout>
                <c:manualLayout>
                  <c:x val="-5.290941906820841E-2"/>
                  <c:y val="-2.857648002333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48-402A-9321-276543AAE664}"/>
                </c:ext>
              </c:extLst>
            </c:dLbl>
            <c:dLbl>
              <c:idx val="1"/>
              <c:layout>
                <c:manualLayout>
                  <c:x val="-3.6116807817158876E-2"/>
                  <c:y val="-5.172462817147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48-402A-9321-276543AAE664}"/>
                </c:ext>
              </c:extLst>
            </c:dLbl>
            <c:dLbl>
              <c:idx val="2"/>
              <c:layout>
                <c:manualLayout>
                  <c:x val="-3.4437546692053921E-2"/>
                  <c:y val="-5.6354257801108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48-402A-9321-276543AAE6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'[2021,01.xlsx]Борлуулалт сараар'!$B$19:$B$32</c:f>
              <c:strCache>
                <c:ptCount val="14"/>
                <c:pt idx="0">
                  <c:v>2020-I</c:v>
                </c:pt>
                <c:pt idx="1">
                  <c:v>II</c:v>
                </c:pt>
                <c:pt idx="2">
                  <c:v>III</c:v>
                </c:pt>
                <c:pt idx="3">
                  <c:v>IV</c:v>
                </c:pt>
                <c:pt idx="4">
                  <c:v>V</c:v>
                </c:pt>
                <c:pt idx="5">
                  <c:v>VI</c:v>
                </c:pt>
                <c:pt idx="6">
                  <c:v>VII</c:v>
                </c:pt>
                <c:pt idx="7">
                  <c:v>VIII</c:v>
                </c:pt>
                <c:pt idx="8">
                  <c:v>IX</c:v>
                </c:pt>
                <c:pt idx="9">
                  <c:v>X</c:v>
                </c:pt>
                <c:pt idx="10">
                  <c:v>XI</c:v>
                </c:pt>
                <c:pt idx="11">
                  <c:v>XII</c:v>
                </c:pt>
                <c:pt idx="12">
                  <c:v>2021 -I</c:v>
                </c:pt>
                <c:pt idx="13">
                  <c:v>II</c:v>
                </c:pt>
              </c:strCache>
            </c:strRef>
          </c:cat>
          <c:val>
            <c:numRef>
              <c:f>'[2021,01.xlsx]Борлуулалт сараар'!$D$19:$D$32</c:f>
              <c:numCache>
                <c:formatCode>##\ ##0.0</c:formatCode>
                <c:ptCount val="14"/>
                <c:pt idx="0">
                  <c:v>47.785086000000007</c:v>
                </c:pt>
                <c:pt idx="1">
                  <c:v>51.0066731</c:v>
                </c:pt>
                <c:pt idx="2">
                  <c:v>33.236153000000002</c:v>
                </c:pt>
                <c:pt idx="3">
                  <c:v>35.230723599999997</c:v>
                </c:pt>
                <c:pt idx="4">
                  <c:v>68.153611199999986</c:v>
                </c:pt>
                <c:pt idx="5">
                  <c:v>63.379135100000006</c:v>
                </c:pt>
                <c:pt idx="6">
                  <c:v>65.618449299999995</c:v>
                </c:pt>
                <c:pt idx="7">
                  <c:v>65.054071300000004</c:v>
                </c:pt>
                <c:pt idx="8">
                  <c:v>55.794361700000003</c:v>
                </c:pt>
                <c:pt idx="9">
                  <c:v>64.0275398</c:v>
                </c:pt>
                <c:pt idx="10">
                  <c:v>47.763016599999993</c:v>
                </c:pt>
                <c:pt idx="11">
                  <c:v>46.875555399999996</c:v>
                </c:pt>
                <c:pt idx="12">
                  <c:v>57.737646600000005</c:v>
                </c:pt>
                <c:pt idx="13" formatCode="0.0">
                  <c:v>54.187921100000004</c:v>
                </c:pt>
              </c:numCache>
            </c:numRef>
          </c:val>
          <c:smooth val="1"/>
          <c:extLst>
            <c:ext xmlns:c16="http://schemas.microsoft.com/office/drawing/2014/chart" uri="{C3380CC4-5D6E-409C-BE32-E72D297353CC}">
              <c16:uniqueId val="{00000008-8D48-402A-9321-276543AAE664}"/>
            </c:ext>
          </c:extLst>
        </c:ser>
        <c:dLbls>
          <c:showLegendKey val="0"/>
          <c:showVal val="1"/>
          <c:showCatName val="0"/>
          <c:showSerName val="0"/>
          <c:showPercent val="0"/>
          <c:showBubbleSize val="0"/>
        </c:dLbls>
        <c:marker val="1"/>
        <c:smooth val="0"/>
        <c:axId val="585805912"/>
        <c:axId val="585806896"/>
      </c:lineChart>
      <c:catAx>
        <c:axId val="58580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5806896"/>
        <c:crosses val="autoZero"/>
        <c:auto val="1"/>
        <c:lblAlgn val="ctr"/>
        <c:lblOffset val="100"/>
        <c:noMultiLvlLbl val="0"/>
      </c:catAx>
      <c:valAx>
        <c:axId val="585806896"/>
        <c:scaling>
          <c:orientation val="minMax"/>
        </c:scaling>
        <c:delete val="1"/>
        <c:axPos val="l"/>
        <c:numFmt formatCode="##\ ##0.0" sourceLinked="1"/>
        <c:majorTickMark val="none"/>
        <c:minorTickMark val="none"/>
        <c:tickLblPos val="nextTo"/>
        <c:crossAx val="58580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02138-BB32-4322-BD39-FE3D68BFF087}" type="doc">
      <dgm:prSet loTypeId="urn:microsoft.com/office/officeart/2005/8/layout/vList3" loCatId="list" qsTypeId="urn:microsoft.com/office/officeart/2005/8/quickstyle/simple1" qsCatId="simple" csTypeId="urn:microsoft.com/office/officeart/2005/8/colors/accent1_2" csCatId="accent1" phldr="1"/>
      <dgm:spPr/>
    </dgm:pt>
    <dgm:pt modelId="{ABF32E57-B33A-416C-AA5C-77A0B57D8FEB}">
      <dgm:prSet phldrT="[Text]" custT="1"/>
      <dgm:spPr/>
      <dgm:t>
        <a:bodyPr/>
        <a:lstStyle/>
        <a:p>
          <a:pPr algn="just"/>
          <a:r>
            <a:rPr lang="mn-MN" sz="1400" dirty="0"/>
            <a:t>Аймгийн Мэргэжлийн хяналтын газар  2021 оны 2 сарын байдлаар 38 хуулийн этгээд, 3 иргэнийг шалгасан ба 184 хуулийн этгээд, 11 иргэнд зөвлөн туслах үйлчилгээг үзүүлж, 288 зөрчил дутагдал илрүүлж, 138 зөрчил арилгуулсан байна. </a:t>
          </a:r>
          <a:endParaRPr lang="en-US" sz="1400" dirty="0">
            <a:latin typeface="Arial" panose="020B0604020202020204" pitchFamily="34" charset="0"/>
            <a:cs typeface="Arial" panose="020B0604020202020204" pitchFamily="34" charset="0"/>
          </a:endParaRPr>
        </a:p>
      </dgm:t>
    </dgm:pt>
    <dgm:pt modelId="{218097BA-1BDE-42DB-89BC-0C85D5A956F8}" type="parTrans" cxnId="{6858D149-CA6F-4F00-A9DC-142042F90D74}">
      <dgm:prSet/>
      <dgm:spPr/>
      <dgm:t>
        <a:bodyPr/>
        <a:lstStyle/>
        <a:p>
          <a:endParaRPr lang="en-US"/>
        </a:p>
      </dgm:t>
    </dgm:pt>
    <dgm:pt modelId="{4C8ADAE3-1641-4B35-BAF3-80CACEFE3ADA}" type="sibTrans" cxnId="{6858D149-CA6F-4F00-A9DC-142042F90D74}">
      <dgm:prSet/>
      <dgm:spPr/>
      <dgm:t>
        <a:bodyPr/>
        <a:lstStyle/>
        <a:p>
          <a:endParaRPr lang="en-US"/>
        </a:p>
      </dgm:t>
    </dgm:pt>
    <dgm:pt modelId="{92220409-52BE-4279-A2D5-225E3F86EEA8}">
      <dgm:prSet phldrT="[Text]" custT="1"/>
      <dgm:spPr/>
      <dgm:t>
        <a:bodyPr/>
        <a:lstStyle/>
        <a:p>
          <a:pPr algn="just"/>
          <a:r>
            <a:rPr lang="mn-MN" sz="1400" dirty="0"/>
            <a:t>Энэ сард  22 гал түймэр гарсан нь бүгд объектод гарсан ба 64.6 сая төгрөгийн хохирол учраад байна. Галын аюулаас 793 сая төгрөгийн эд хөрөнгийг аварчээ.</a:t>
          </a:r>
          <a:endParaRPr lang="en-US" sz="1400" dirty="0"/>
        </a:p>
        <a:p>
          <a:pPr algn="just"/>
          <a:r>
            <a:rPr lang="mn-M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E9575C59-70A7-4895-84BB-A4530416ABF8}" type="parTrans" cxnId="{EF453401-549E-4F6D-8A95-51A4A0E5BFA6}">
      <dgm:prSet/>
      <dgm:spPr/>
      <dgm:t>
        <a:bodyPr/>
        <a:lstStyle/>
        <a:p>
          <a:endParaRPr lang="en-US"/>
        </a:p>
      </dgm:t>
    </dgm:pt>
    <dgm:pt modelId="{F852696E-8DB8-4EF5-BAD5-AEC1A3CBD3E7}" type="sibTrans" cxnId="{EF453401-549E-4F6D-8A95-51A4A0E5BFA6}">
      <dgm:prSet/>
      <dgm:spPr/>
      <dgm:t>
        <a:bodyPr/>
        <a:lstStyle/>
        <a:p>
          <a:endParaRPr lang="en-US"/>
        </a:p>
      </dgm:t>
    </dgm:pt>
    <dgm:pt modelId="{EEFC4477-96BC-49C2-948F-423EFE1D321E}" type="pres">
      <dgm:prSet presAssocID="{E8002138-BB32-4322-BD39-FE3D68BFF087}" presName="linearFlow" presStyleCnt="0">
        <dgm:presLayoutVars>
          <dgm:dir/>
          <dgm:resizeHandles val="exact"/>
        </dgm:presLayoutVars>
      </dgm:prSet>
      <dgm:spPr/>
    </dgm:pt>
    <dgm:pt modelId="{4DF63ACC-E488-40F9-BB85-8CCB49668BD1}" type="pres">
      <dgm:prSet presAssocID="{ABF32E57-B33A-416C-AA5C-77A0B57D8FEB}" presName="composite" presStyleCnt="0"/>
      <dgm:spPr/>
    </dgm:pt>
    <dgm:pt modelId="{D0A2DF96-3965-40BA-AA0B-B5CE99A34819}" type="pres">
      <dgm:prSet presAssocID="{ABF32E57-B33A-416C-AA5C-77A0B57D8FEB}" presName="imgShp" presStyleLbl="fgImgPlace1" presStyleIdx="0" presStyleCnt="2" custScaleX="110463" custLinFactNeighborX="-21968" custLinFactNeighborY="10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dgm:spPr>
    </dgm:pt>
    <dgm:pt modelId="{D061128D-0D5C-4D92-B060-96EB0C4A1698}" type="pres">
      <dgm:prSet presAssocID="{ABF32E57-B33A-416C-AA5C-77A0B57D8FEB}" presName="txShp" presStyleLbl="node1" presStyleIdx="0" presStyleCnt="2" custScaleX="113751">
        <dgm:presLayoutVars>
          <dgm:bulletEnabled val="1"/>
        </dgm:presLayoutVars>
      </dgm:prSet>
      <dgm:spPr/>
    </dgm:pt>
    <dgm:pt modelId="{C23CEFEF-D986-4387-BC50-8A116F1C9A4A}" type="pres">
      <dgm:prSet presAssocID="{4C8ADAE3-1641-4B35-BAF3-80CACEFE3ADA}" presName="spacing" presStyleCnt="0"/>
      <dgm:spPr/>
    </dgm:pt>
    <dgm:pt modelId="{E921274C-4E03-4CBF-AB4A-B95B1DDFAA91}" type="pres">
      <dgm:prSet presAssocID="{92220409-52BE-4279-A2D5-225E3F86EEA8}" presName="composite" presStyleCnt="0"/>
      <dgm:spPr/>
    </dgm:pt>
    <dgm:pt modelId="{967A2B57-CDCF-4299-B7D7-F007372473C6}" type="pres">
      <dgm:prSet presAssocID="{92220409-52BE-4279-A2D5-225E3F86EEA8}" presName="imgShp" presStyleLbl="fgImgPlace1" presStyleIdx="1" presStyleCnt="2" custLinFactNeighborX="-13783" custLinFactNeighborY="4652"/>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a:noFill/>
        </a:ln>
      </dgm:spPr>
    </dgm:pt>
    <dgm:pt modelId="{674AFA53-BF17-4798-9E24-93A4A82F792A}" type="pres">
      <dgm:prSet presAssocID="{92220409-52BE-4279-A2D5-225E3F86EEA8}" presName="txShp" presStyleLbl="node1" presStyleIdx="1" presStyleCnt="2" custScaleX="113185" custScaleY="95594">
        <dgm:presLayoutVars>
          <dgm:bulletEnabled val="1"/>
        </dgm:presLayoutVars>
      </dgm:prSet>
      <dgm:spPr/>
    </dgm:pt>
  </dgm:ptLst>
  <dgm:cxnLst>
    <dgm:cxn modelId="{EF453401-549E-4F6D-8A95-51A4A0E5BFA6}" srcId="{E8002138-BB32-4322-BD39-FE3D68BFF087}" destId="{92220409-52BE-4279-A2D5-225E3F86EEA8}" srcOrd="1" destOrd="0" parTransId="{E9575C59-70A7-4895-84BB-A4530416ABF8}" sibTransId="{F852696E-8DB8-4EF5-BAD5-AEC1A3CBD3E7}"/>
    <dgm:cxn modelId="{9BB7BD15-4A64-4D53-A635-8E424751B9A9}" type="presOf" srcId="{92220409-52BE-4279-A2D5-225E3F86EEA8}" destId="{674AFA53-BF17-4798-9E24-93A4A82F792A}" srcOrd="0" destOrd="0" presId="urn:microsoft.com/office/officeart/2005/8/layout/vList3"/>
    <dgm:cxn modelId="{1B590C3F-BF6A-4EB9-B867-BEAFA88C1BBA}" type="presOf" srcId="{E8002138-BB32-4322-BD39-FE3D68BFF087}" destId="{EEFC4477-96BC-49C2-948F-423EFE1D321E}" srcOrd="0" destOrd="0" presId="urn:microsoft.com/office/officeart/2005/8/layout/vList3"/>
    <dgm:cxn modelId="{6858D149-CA6F-4F00-A9DC-142042F90D74}" srcId="{E8002138-BB32-4322-BD39-FE3D68BFF087}" destId="{ABF32E57-B33A-416C-AA5C-77A0B57D8FEB}" srcOrd="0" destOrd="0" parTransId="{218097BA-1BDE-42DB-89BC-0C85D5A956F8}" sibTransId="{4C8ADAE3-1641-4B35-BAF3-80CACEFE3ADA}"/>
    <dgm:cxn modelId="{84F899AD-F4A4-49B8-A497-2485ECF3C620}" type="presOf" srcId="{ABF32E57-B33A-416C-AA5C-77A0B57D8FEB}" destId="{D061128D-0D5C-4D92-B060-96EB0C4A1698}" srcOrd="0" destOrd="0" presId="urn:microsoft.com/office/officeart/2005/8/layout/vList3"/>
    <dgm:cxn modelId="{728391E7-FB26-4A5A-ADEF-90E320D7ACF2}" type="presParOf" srcId="{EEFC4477-96BC-49C2-948F-423EFE1D321E}" destId="{4DF63ACC-E488-40F9-BB85-8CCB49668BD1}" srcOrd="0" destOrd="0" presId="urn:microsoft.com/office/officeart/2005/8/layout/vList3"/>
    <dgm:cxn modelId="{B27B8B7D-2E5F-42A2-B50D-48DEE3FF1429}" type="presParOf" srcId="{4DF63ACC-E488-40F9-BB85-8CCB49668BD1}" destId="{D0A2DF96-3965-40BA-AA0B-B5CE99A34819}" srcOrd="0" destOrd="0" presId="urn:microsoft.com/office/officeart/2005/8/layout/vList3"/>
    <dgm:cxn modelId="{7759149F-95EE-4BF9-B2F6-836F9B643FF0}" type="presParOf" srcId="{4DF63ACC-E488-40F9-BB85-8CCB49668BD1}" destId="{D061128D-0D5C-4D92-B060-96EB0C4A1698}" srcOrd="1" destOrd="0" presId="urn:microsoft.com/office/officeart/2005/8/layout/vList3"/>
    <dgm:cxn modelId="{0C48692D-18AA-45F5-ADA8-86AA6CE5E0CA}" type="presParOf" srcId="{EEFC4477-96BC-49C2-948F-423EFE1D321E}" destId="{C23CEFEF-D986-4387-BC50-8A116F1C9A4A}" srcOrd="1" destOrd="0" presId="urn:microsoft.com/office/officeart/2005/8/layout/vList3"/>
    <dgm:cxn modelId="{457109D8-10D3-471F-BBAC-952393BEFA8B}" type="presParOf" srcId="{EEFC4477-96BC-49C2-948F-423EFE1D321E}" destId="{E921274C-4E03-4CBF-AB4A-B95B1DDFAA91}" srcOrd="2" destOrd="0" presId="urn:microsoft.com/office/officeart/2005/8/layout/vList3"/>
    <dgm:cxn modelId="{4EC2EC02-6B91-44D6-8FED-7C57C921010E}" type="presParOf" srcId="{E921274C-4E03-4CBF-AB4A-B95B1DDFAA91}" destId="{967A2B57-CDCF-4299-B7D7-F007372473C6}" srcOrd="0" destOrd="0" presId="urn:microsoft.com/office/officeart/2005/8/layout/vList3"/>
    <dgm:cxn modelId="{3F48F100-D12B-475F-ADDE-768182EDFEE5}" type="presParOf" srcId="{E921274C-4E03-4CBF-AB4A-B95B1DDFAA91}" destId="{674AFA53-BF17-4798-9E24-93A4A82F792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1128D-0D5C-4D92-B060-96EB0C4A1698}">
      <dsp:nvSpPr>
        <dsp:cNvPr id="0" name=""/>
        <dsp:cNvSpPr/>
      </dsp:nvSpPr>
      <dsp:spPr>
        <a:xfrm rot="10800000">
          <a:off x="1026775" y="2297"/>
          <a:ext cx="4924191" cy="13863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357" tIns="53340" rIns="99568" bIns="53340" numCol="1" spcCol="1270" anchor="ctr" anchorCtr="0">
          <a:noAutofit/>
        </a:bodyPr>
        <a:lstStyle/>
        <a:p>
          <a:pPr marL="0" lvl="0" indent="0" algn="just" defTabSz="622300">
            <a:lnSpc>
              <a:spcPct val="90000"/>
            </a:lnSpc>
            <a:spcBef>
              <a:spcPct val="0"/>
            </a:spcBef>
            <a:spcAft>
              <a:spcPct val="35000"/>
            </a:spcAft>
            <a:buNone/>
          </a:pPr>
          <a:r>
            <a:rPr lang="mn-MN" sz="1400" kern="1200" dirty="0"/>
            <a:t>Аймгийн Мэргэжлийн хяналтын газар  2021 оны 2 сарын байдлаар 38 хуулийн этгээд, 3 иргэнийг шалгасан ба 184 хуулийн этгээд, 11 иргэнд зөвлөн туслах үйлчилгээг үзүүлж, 288 зөрчил дутагдал илрүүлж, 138 зөрчил арилгуулсан байна. </a:t>
          </a:r>
          <a:endParaRPr lang="en-US" sz="1400" kern="1200" dirty="0">
            <a:latin typeface="Arial" panose="020B0604020202020204" pitchFamily="34" charset="0"/>
            <a:cs typeface="Arial" panose="020B0604020202020204" pitchFamily="34" charset="0"/>
          </a:endParaRPr>
        </a:p>
      </dsp:txBody>
      <dsp:txXfrm rot="10800000">
        <a:off x="1373371" y="2297"/>
        <a:ext cx="4577595" cy="1386385"/>
      </dsp:txXfrm>
    </dsp:sp>
    <dsp:sp modelId="{D0A2DF96-3965-40BA-AA0B-B5CE99A34819}">
      <dsp:nvSpPr>
        <dsp:cNvPr id="0" name=""/>
        <dsp:cNvSpPr/>
      </dsp:nvSpPr>
      <dsp:spPr>
        <a:xfrm>
          <a:off x="254128" y="17367"/>
          <a:ext cx="1531442" cy="13863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4AFA53-BF17-4798-9E24-93A4A82F792A}">
      <dsp:nvSpPr>
        <dsp:cNvPr id="0" name=""/>
        <dsp:cNvSpPr/>
      </dsp:nvSpPr>
      <dsp:spPr>
        <a:xfrm rot="10800000">
          <a:off x="1008887" y="1833070"/>
          <a:ext cx="4899689" cy="13253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357" tIns="53340" rIns="99568" bIns="53340" numCol="1" spcCol="1270" anchor="ctr" anchorCtr="0">
          <a:noAutofit/>
        </a:bodyPr>
        <a:lstStyle/>
        <a:p>
          <a:pPr marL="0" lvl="0" indent="0" algn="just" defTabSz="622300">
            <a:lnSpc>
              <a:spcPct val="90000"/>
            </a:lnSpc>
            <a:spcBef>
              <a:spcPct val="0"/>
            </a:spcBef>
            <a:spcAft>
              <a:spcPct val="35000"/>
            </a:spcAft>
            <a:buNone/>
          </a:pPr>
          <a:r>
            <a:rPr lang="mn-MN" sz="1400" kern="1200" dirty="0"/>
            <a:t>Энэ сард  22 гал түймэр гарсан нь бүгд объектод гарсан ба 64.6 сая төгрөгийн хохирол учраад байна. Галын аюулаас 793 сая төгрөгийн эд хөрөнгийг аварчээ.</a:t>
          </a:r>
          <a:endParaRPr lang="en-US" sz="1400" kern="1200" dirty="0"/>
        </a:p>
        <a:p>
          <a:pPr marL="0" lvl="0" indent="0" algn="just"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rot="10800000">
        <a:off x="1340212" y="1833070"/>
        <a:ext cx="4568364" cy="1325300"/>
      </dsp:txXfrm>
    </dsp:sp>
    <dsp:sp modelId="{967A2B57-CDCF-4299-B7D7-F007372473C6}">
      <dsp:nvSpPr>
        <dsp:cNvPr id="0" name=""/>
        <dsp:cNvSpPr/>
      </dsp:nvSpPr>
      <dsp:spPr>
        <a:xfrm>
          <a:off x="409993" y="1804825"/>
          <a:ext cx="1386385" cy="13863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574B5371-A769-404B-AF48-428F76F7D693}" type="datetimeFigureOut">
              <a:rPr lang="en-US" smtClean="0"/>
              <a:t>3/18/2021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37730EE-107A-46E9-8741-BCA7ACE377E9}" type="slidenum">
              <a:rPr lang="en-US" smtClean="0"/>
              <a:t>‹#›</a:t>
            </a:fld>
            <a:endParaRPr lang="en-US"/>
          </a:p>
        </p:txBody>
      </p:sp>
    </p:spTree>
    <p:extLst>
      <p:ext uri="{BB962C8B-B14F-4D97-AF65-F5344CB8AC3E}">
        <p14:creationId xmlns:p14="http://schemas.microsoft.com/office/powerpoint/2010/main" val="148321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29A5A3D-6314-48CC-88DC-C8671891E27F}" type="datetimeFigureOut">
              <a:rPr lang="en-US" smtClean="0"/>
              <a:t>3/18/2021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2919933-ADB2-4046-9DAE-8DC6D09DBE13}" type="slidenum">
              <a:rPr lang="en-US" smtClean="0"/>
              <a:t>‹#›</a:t>
            </a:fld>
            <a:endParaRPr lang="en-US"/>
          </a:p>
        </p:txBody>
      </p:sp>
    </p:spTree>
    <p:extLst>
      <p:ext uri="{BB962C8B-B14F-4D97-AF65-F5344CB8AC3E}">
        <p14:creationId xmlns:p14="http://schemas.microsoft.com/office/powerpoint/2010/main" val="327736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19933-ADB2-4046-9DAE-8DC6D09DBE13}" type="slidenum">
              <a:rPr lang="en-US" smtClean="0"/>
              <a:t>1</a:t>
            </a:fld>
            <a:endParaRPr lang="en-US"/>
          </a:p>
        </p:txBody>
      </p:sp>
    </p:spTree>
    <p:extLst>
      <p:ext uri="{BB962C8B-B14F-4D97-AF65-F5344CB8AC3E}">
        <p14:creationId xmlns:p14="http://schemas.microsoft.com/office/powerpoint/2010/main" val="182788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FBC0AE-791D-4AF1-903C-52029527A59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BC0AE-791D-4AF1-903C-52029527A59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FBC0AE-791D-4AF1-903C-52029527A59B}"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FBC0AE-791D-4AF1-903C-52029527A59B}"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3/18/2021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53" y="738707"/>
            <a:ext cx="9499770" cy="5624987"/>
          </a:xfrm>
          <a:prstGeom prst="rect">
            <a:avLst/>
          </a:prstGeom>
        </p:spPr>
      </p:pic>
      <p:pic>
        <p:nvPicPr>
          <p:cNvPr id="4" name="Picture 3"/>
          <p:cNvPicPr>
            <a:picLocks noChangeAspect="1"/>
          </p:cNvPicPr>
          <p:nvPr/>
        </p:nvPicPr>
        <p:blipFill>
          <a:blip r:embed="rId4"/>
          <a:stretch>
            <a:fillRect/>
          </a:stretch>
        </p:blipFill>
        <p:spPr>
          <a:xfrm>
            <a:off x="0" y="1"/>
            <a:ext cx="830424" cy="6858001"/>
          </a:xfrm>
          <a:prstGeom prst="rect">
            <a:avLst/>
          </a:prstGeom>
        </p:spPr>
      </p:pic>
      <p:pic>
        <p:nvPicPr>
          <p:cNvPr id="6" name="Picture 5"/>
          <p:cNvPicPr>
            <a:picLocks noChangeAspect="1"/>
          </p:cNvPicPr>
          <p:nvPr/>
        </p:nvPicPr>
        <p:blipFill>
          <a:blip r:embed="rId5"/>
          <a:stretch>
            <a:fillRect/>
          </a:stretch>
        </p:blipFill>
        <p:spPr>
          <a:xfrm>
            <a:off x="87580" y="76955"/>
            <a:ext cx="655265" cy="661752"/>
          </a:xfrm>
          <a:prstGeom prst="rect">
            <a:avLst/>
          </a:prstGeom>
        </p:spPr>
      </p:pic>
      <p:pic>
        <p:nvPicPr>
          <p:cNvPr id="11" name="Picture 10"/>
          <p:cNvPicPr>
            <a:picLocks noChangeAspect="1"/>
          </p:cNvPicPr>
          <p:nvPr/>
        </p:nvPicPr>
        <p:blipFill>
          <a:blip r:embed="rId6"/>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373901" y="2392644"/>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8" name="TextBox 7"/>
          <p:cNvSpPr txBox="1"/>
          <p:nvPr/>
        </p:nvSpPr>
        <p:spPr>
          <a:xfrm>
            <a:off x="2697136" y="895919"/>
            <a:ext cx="6985591" cy="872034"/>
          </a:xfrm>
          <a:prstGeom prst="rect">
            <a:avLst/>
          </a:prstGeom>
          <a:noFill/>
        </p:spPr>
        <p:txBody>
          <a:bodyPr wrap="square" rtlCol="0">
            <a:spAutoFit/>
          </a:bodyPr>
          <a:lstStyle/>
          <a:p>
            <a:pPr algn="ctr">
              <a:lnSpc>
                <a:spcPct val="150000"/>
              </a:lnSpc>
            </a:pPr>
            <a:r>
              <a:rPr lang="mn-MN" b="1" dirty="0">
                <a:solidFill>
                  <a:srgbClr val="FF8585"/>
                </a:solidFill>
                <a:latin typeface="Arial" panose="020B0604020202020204" pitchFamily="34" charset="0"/>
                <a:cs typeface="Arial" panose="020B0604020202020204" pitchFamily="34" charset="0"/>
              </a:rPr>
              <a:t>СЭЛЭНГЭ АЙМГИЙН НИЙГЭМ ЭДИЙН ЗАСГИЙН БАЙДАЛ</a:t>
            </a:r>
          </a:p>
          <a:p>
            <a:pPr algn="ctr">
              <a:lnSpc>
                <a:spcPct val="150000"/>
              </a:lnSpc>
            </a:pPr>
            <a:r>
              <a:rPr lang="mn-MN" b="1" dirty="0">
                <a:solidFill>
                  <a:srgbClr val="FF8585"/>
                </a:solidFill>
                <a:latin typeface="Arial" panose="020B0604020202020204" pitchFamily="34" charset="0"/>
                <a:cs typeface="Arial" panose="020B0604020202020204" pitchFamily="34" charset="0"/>
              </a:rPr>
              <a:t>2021</a:t>
            </a:r>
            <a:r>
              <a:rPr lang="en-US" b="1" dirty="0">
                <a:solidFill>
                  <a:srgbClr val="FF8585"/>
                </a:solidFill>
                <a:latin typeface="Arial" panose="020B0604020202020204" pitchFamily="34" charset="0"/>
                <a:cs typeface="Arial" panose="020B0604020202020204" pitchFamily="34" charset="0"/>
              </a:rPr>
              <a:t> - II</a:t>
            </a:r>
          </a:p>
        </p:txBody>
      </p:sp>
    </p:spTree>
    <p:extLst>
      <p:ext uri="{BB962C8B-B14F-4D97-AF65-F5344CB8AC3E}">
        <p14:creationId xmlns:p14="http://schemas.microsoft.com/office/powerpoint/2010/main" val="301290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2" name="Picture 31"/>
          <p:cNvPicPr/>
          <p:nvPr/>
        </p:nvPicPr>
        <p:blipFill>
          <a:blip r:embed="rId6">
            <a:extLst>
              <a:ext uri="{28A0092B-C50C-407E-A947-70E740481C1C}">
                <a14:useLocalDpi xmlns:a14="http://schemas.microsoft.com/office/drawing/2010/main" val="0"/>
              </a:ext>
            </a:extLst>
          </a:blip>
          <a:srcRect/>
          <a:stretch>
            <a:fillRect/>
          </a:stretch>
        </p:blipFill>
        <p:spPr bwMode="auto">
          <a:xfrm>
            <a:off x="1026841" y="594947"/>
            <a:ext cx="627787" cy="597617"/>
          </a:xfrm>
          <a:prstGeom prst="rect">
            <a:avLst/>
          </a:prstGeom>
          <a:noFill/>
        </p:spPr>
      </p:pic>
      <p:sp>
        <p:nvSpPr>
          <p:cNvPr id="2" name="Rectangle 1"/>
          <p:cNvSpPr/>
          <p:nvPr/>
        </p:nvSpPr>
        <p:spPr>
          <a:xfrm>
            <a:off x="1851045" y="708106"/>
            <a:ext cx="1986441"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9. </a:t>
            </a:r>
            <a:r>
              <a:rPr lang="mn-MN" b="1" dirty="0">
                <a:latin typeface="Arial" panose="020B0604020202020204" pitchFamily="34" charset="0"/>
                <a:ea typeface="Calibri" panose="020F0502020204030204" pitchFamily="34" charset="0"/>
              </a:rPr>
              <a:t>АЖ ҮЙЛДВЭР</a:t>
            </a:r>
            <a:endParaRPr lang="en-US" dirty="0"/>
          </a:p>
        </p:txBody>
      </p:sp>
      <p:sp>
        <p:nvSpPr>
          <p:cNvPr id="7" name="Rectangle 6"/>
          <p:cNvSpPr/>
          <p:nvPr/>
        </p:nvSpPr>
        <p:spPr>
          <a:xfrm>
            <a:off x="5486400" y="1425376"/>
            <a:ext cx="6386285" cy="1658018"/>
          </a:xfrm>
          <a:prstGeom prst="rect">
            <a:avLst/>
          </a:prstGeom>
        </p:spPr>
        <p:txBody>
          <a:bodyPr wrap="square">
            <a:spAutoFit/>
          </a:bodyPr>
          <a:lstStyle/>
          <a:p>
            <a:pPr marR="60325" algn="just">
              <a:lnSpc>
                <a:spcPct val="115000"/>
              </a:lnSpc>
              <a:tabLst>
                <a:tab pos="1895475" algn="l"/>
              </a:tabLst>
            </a:pPr>
            <a:r>
              <a:rPr lang="mn-MN" sz="1800" dirty="0">
                <a:effectLst/>
                <a:latin typeface="Arial" panose="020B0604020202020204" pitchFamily="34" charset="0"/>
                <a:ea typeface="Calibri" panose="020F0502020204030204" pitchFamily="34" charset="0"/>
                <a:cs typeface="Times New Roman" panose="02020603050405020304" pitchFamily="18" charset="0"/>
              </a:rPr>
              <a:t>2021 оны 2 сарын байдлаар аж үйлдвэрийн салбарт 35.0 тэрбум төгрөгийн бүтээгдэхүүн үйлдвэрлэж, 112.0 тэрбум төгрөгийн борлуулалт хийгдсэн нь урьд оны мөн үеэс үйлдвэрлэлт </a:t>
            </a:r>
            <a:r>
              <a:rPr lang="mn-MN" sz="1800" dirty="0">
                <a:effectLst/>
                <a:latin typeface="Arial" panose="020B0604020202020204" pitchFamily="34" charset="0"/>
                <a:ea typeface="Calibri" panose="020F0502020204030204" pitchFamily="34" charset="0"/>
                <a:cs typeface="Arial" panose="020B0604020202020204" pitchFamily="34" charset="0"/>
              </a:rPr>
              <a:t>13.7 (43.5%) тэрбум төгрөгөөр</a:t>
            </a:r>
            <a:r>
              <a:rPr lang="mn-MN" sz="1800" dirty="0">
                <a:effectLst/>
                <a:latin typeface="Arial" panose="020B0604020202020204" pitchFamily="34" charset="0"/>
                <a:ea typeface="Calibri" panose="020F0502020204030204" pitchFamily="34" charset="0"/>
                <a:cs typeface="Times New Roman" panose="02020603050405020304" pitchFamily="18" charset="0"/>
              </a:rPr>
              <a:t>, борлуулалт 86.9</a:t>
            </a:r>
            <a:r>
              <a:rPr lang="mn-MN" sz="1800" dirty="0">
                <a:effectLst/>
                <a:latin typeface="Arial" panose="020B0604020202020204" pitchFamily="34" charset="0"/>
                <a:ea typeface="Calibri" panose="020F0502020204030204" pitchFamily="34" charset="0"/>
                <a:cs typeface="Arial" panose="020B0604020202020204" pitchFamily="34" charset="0"/>
              </a:rPr>
              <a:t> (13.3%) тэрбум төгрөгөөр тус тус </a:t>
            </a:r>
            <a:r>
              <a:rPr lang="mn-MN" sz="1800" dirty="0">
                <a:effectLst/>
                <a:latin typeface="Arial" panose="020B0604020202020204" pitchFamily="34" charset="0"/>
                <a:ea typeface="Calibri" panose="020F0502020204030204" pitchFamily="34" charset="0"/>
                <a:cs typeface="Times New Roman" panose="02020603050405020304" pitchFamily="18" charset="0"/>
              </a:rPr>
              <a:t>өссөн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43" name="Straight Connector 42"/>
          <p:cNvCxnSpPr/>
          <p:nvPr/>
        </p:nvCxnSpPr>
        <p:spPr>
          <a:xfrm flipH="1">
            <a:off x="1058989" y="1365154"/>
            <a:ext cx="10734824" cy="12787"/>
          </a:xfrm>
          <a:prstGeom prst="line">
            <a:avLst/>
          </a:prstGeom>
          <a:ln w="28575">
            <a:solidFill>
              <a:schemeClr val="accent1"/>
            </a:solidFill>
            <a:prstDash val="dash"/>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flipV="1">
            <a:off x="5324643" y="1460030"/>
            <a:ext cx="1" cy="4757833"/>
          </a:xfrm>
          <a:prstGeom prst="line">
            <a:avLst/>
          </a:prstGeom>
          <a:ln w="28575">
            <a:solidFill>
              <a:schemeClr val="accent1"/>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17" name="Chart 16">
            <a:extLst>
              <a:ext uri="{FF2B5EF4-FFF2-40B4-BE49-F238E27FC236}">
                <a16:creationId xmlns:a16="http://schemas.microsoft.com/office/drawing/2014/main" id="{848DB226-B3EE-4B56-A16B-E45F969FB6C1}"/>
              </a:ext>
            </a:extLst>
          </p:cNvPr>
          <p:cNvGraphicFramePr/>
          <p:nvPr>
            <p:extLst>
              <p:ext uri="{D42A27DB-BD31-4B8C-83A1-F6EECF244321}">
                <p14:modId xmlns:p14="http://schemas.microsoft.com/office/powerpoint/2010/main" val="3181145439"/>
              </p:ext>
            </p:extLst>
          </p:nvPr>
        </p:nvGraphicFramePr>
        <p:xfrm>
          <a:off x="5559609" y="2989887"/>
          <a:ext cx="6179820" cy="3167690"/>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1231034E-76F1-4D0F-94A6-DFB6CE16C14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389" y="1563318"/>
            <a:ext cx="4125997" cy="4594259"/>
          </a:xfrm>
          <a:prstGeom prst="rect">
            <a:avLst/>
          </a:prstGeom>
          <a:noFill/>
          <a:ln>
            <a:noFill/>
          </a:ln>
        </p:spPr>
      </p:pic>
    </p:spTree>
    <p:extLst>
      <p:ext uri="{BB962C8B-B14F-4D97-AF65-F5344CB8AC3E}">
        <p14:creationId xmlns:p14="http://schemas.microsoft.com/office/powerpoint/2010/main" val="1981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941" y="779050"/>
            <a:ext cx="797880" cy="736216"/>
          </a:xfrm>
          <a:prstGeom prst="rect">
            <a:avLst/>
          </a:prstGeom>
        </p:spPr>
      </p:pic>
      <p:sp>
        <p:nvSpPr>
          <p:cNvPr id="5" name="Rectangle 4"/>
          <p:cNvSpPr/>
          <p:nvPr/>
        </p:nvSpPr>
        <p:spPr>
          <a:xfrm>
            <a:off x="2155857" y="983441"/>
            <a:ext cx="1375954"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10. </a:t>
            </a:r>
            <a:r>
              <a:rPr lang="mn-MN" b="1" dirty="0">
                <a:latin typeface="Arial" panose="020B0604020202020204" pitchFamily="34" charset="0"/>
                <a:ea typeface="Calibri" panose="020F0502020204030204" pitchFamily="34" charset="0"/>
              </a:rPr>
              <a:t>БУСАД</a:t>
            </a:r>
            <a:endParaRPr lang="en-US" dirty="0"/>
          </a:p>
        </p:txBody>
      </p:sp>
      <p:graphicFrame>
        <p:nvGraphicFramePr>
          <p:cNvPr id="9" name="Diagram 8"/>
          <p:cNvGraphicFramePr/>
          <p:nvPr>
            <p:extLst>
              <p:ext uri="{D42A27DB-BD31-4B8C-83A1-F6EECF244321}">
                <p14:modId xmlns:p14="http://schemas.microsoft.com/office/powerpoint/2010/main" val="603604464"/>
              </p:ext>
            </p:extLst>
          </p:nvPr>
        </p:nvGraphicFramePr>
        <p:xfrm>
          <a:off x="5834743" y="1860005"/>
          <a:ext cx="6509656" cy="3191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3">
            <a:extLst>
              <a:ext uri="{FF2B5EF4-FFF2-40B4-BE49-F238E27FC236}">
                <a16:creationId xmlns:a16="http://schemas.microsoft.com/office/drawing/2014/main" id="{AF2E7106-3F87-46CA-A44A-C79B026498D1}"/>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79594" y="1690659"/>
            <a:ext cx="5590577" cy="3683825"/>
          </a:xfrm>
          <a:prstGeom prst="rect">
            <a:avLst/>
          </a:prstGeom>
          <a:noFill/>
          <a:ln>
            <a:noFill/>
          </a:ln>
        </p:spPr>
      </p:pic>
    </p:spTree>
    <p:extLst>
      <p:ext uri="{BB962C8B-B14F-4D97-AF65-F5344CB8AC3E}">
        <p14:creationId xmlns:p14="http://schemas.microsoft.com/office/powerpoint/2010/main" val="253098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8743" y="738706"/>
            <a:ext cx="8273143" cy="5311575"/>
          </a:xfrm>
          <a:prstGeom prst="rect">
            <a:avLst/>
          </a:prstGeom>
        </p:spPr>
      </p:pic>
    </p:spTree>
    <p:extLst>
      <p:ext uri="{BB962C8B-B14F-4D97-AF65-F5344CB8AC3E}">
        <p14:creationId xmlns:p14="http://schemas.microsoft.com/office/powerpoint/2010/main" val="37246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7" name="Rectangle 16"/>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0" name="Picture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503" y="679128"/>
            <a:ext cx="682074" cy="627158"/>
          </a:xfrm>
          <a:prstGeom prst="rect">
            <a:avLst/>
          </a:prstGeom>
          <a:noFill/>
          <a:ln w="9525">
            <a:noFill/>
            <a:miter lim="800000"/>
            <a:headEnd/>
            <a:tailEnd/>
          </a:ln>
        </p:spPr>
      </p:pic>
      <p:sp>
        <p:nvSpPr>
          <p:cNvPr id="2" name="Rectangle 1"/>
          <p:cNvSpPr/>
          <p:nvPr/>
        </p:nvSpPr>
        <p:spPr>
          <a:xfrm>
            <a:off x="1998656" y="808041"/>
            <a:ext cx="2953116"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1. </a:t>
            </a:r>
            <a:r>
              <a:rPr lang="mn-MN" b="1" dirty="0">
                <a:latin typeface="Arial" panose="020B0604020202020204" pitchFamily="34" charset="0"/>
                <a:ea typeface="Calibri" panose="020F0502020204030204" pitchFamily="34" charset="0"/>
              </a:rPr>
              <a:t>ХӨДӨЛМӨР ЭРХЛЭЛТ</a:t>
            </a:r>
            <a:endParaRPr lang="en-US" dirty="0"/>
          </a:p>
        </p:txBody>
      </p:sp>
      <p:sp>
        <p:nvSpPr>
          <p:cNvPr id="3" name="Rectangle 2"/>
          <p:cNvSpPr/>
          <p:nvPr/>
        </p:nvSpPr>
        <p:spPr>
          <a:xfrm>
            <a:off x="5698478" y="1476366"/>
            <a:ext cx="6235375" cy="1685077"/>
          </a:xfrm>
          <a:prstGeom prst="rect">
            <a:avLst/>
          </a:prstGeom>
        </p:spPr>
        <p:txBody>
          <a:bodyPr wrap="square">
            <a:spAutoFit/>
          </a:bodyPr>
          <a:lstStyle/>
          <a:p>
            <a:pPr marR="179705" algn="just">
              <a:lnSpc>
                <a:spcPct val="115000"/>
              </a:lnSpc>
              <a:spcAft>
                <a:spcPts val="0"/>
              </a:spcAft>
            </a:pPr>
            <a:r>
              <a:rPr lang="mn-MN" sz="1800" dirty="0">
                <a:effectLst/>
                <a:latin typeface="Arial" panose="020B0604020202020204" pitchFamily="34" charset="0"/>
                <a:ea typeface="Calibri" panose="020F0502020204030204" pitchFamily="34" charset="0"/>
              </a:rPr>
              <a:t>2021 оны 2 дугаар сард бүртгэлтэй ажилгүйчүүдийн тоо 421 болсон нь өмнөх оны мөн үеэс 190 (31.1%) хүнээр буурч, өмнөх сараас 237 (2.2*) хүнээр өссөн байна. Нийт бүртгэлтэй ажилгүйчүүдийн тоо 421 болсны 207 (49.2%) нь эмэгтэйчүүд байна. </a:t>
            </a:r>
            <a:endParaRPr lang="en-US" dirty="0"/>
          </a:p>
        </p:txBody>
      </p:sp>
      <p:cxnSp>
        <p:nvCxnSpPr>
          <p:cNvPr id="7" name="Straight Connector 6"/>
          <p:cNvCxnSpPr/>
          <p:nvPr/>
        </p:nvCxnSpPr>
        <p:spPr>
          <a:xfrm flipH="1">
            <a:off x="1073503" y="1391278"/>
            <a:ext cx="10734824" cy="12787"/>
          </a:xfrm>
          <a:prstGeom prst="line">
            <a:avLst/>
          </a:prstGeom>
          <a:ln w="28575">
            <a:prstDash val="dash"/>
          </a:ln>
        </p:spPr>
        <p:style>
          <a:lnRef idx="3">
            <a:schemeClr val="accent6"/>
          </a:lnRef>
          <a:fillRef idx="0">
            <a:schemeClr val="accent6"/>
          </a:fillRef>
          <a:effectRef idx="2">
            <a:schemeClr val="accent6"/>
          </a:effectRef>
          <a:fontRef idx="minor">
            <a:schemeClr val="tx1"/>
          </a:fontRef>
        </p:style>
      </p:cxnSp>
      <p:cxnSp>
        <p:nvCxnSpPr>
          <p:cNvPr id="40" name="Straight Connector 39"/>
          <p:cNvCxnSpPr/>
          <p:nvPr/>
        </p:nvCxnSpPr>
        <p:spPr>
          <a:xfrm flipV="1">
            <a:off x="5583003" y="1489058"/>
            <a:ext cx="1" cy="4757833"/>
          </a:xfrm>
          <a:prstGeom prst="line">
            <a:avLst/>
          </a:prstGeom>
          <a:ln w="28575">
            <a:prstDash val="dash"/>
          </a:ln>
        </p:spPr>
        <p:style>
          <a:lnRef idx="3">
            <a:schemeClr val="accent6"/>
          </a:lnRef>
          <a:fillRef idx="0">
            <a:schemeClr val="accent6"/>
          </a:fillRef>
          <a:effectRef idx="2">
            <a:schemeClr val="accent6"/>
          </a:effectRef>
          <a:fontRef idx="minor">
            <a:schemeClr val="tx1"/>
          </a:fontRef>
        </p:style>
      </p:cxnSp>
      <p:graphicFrame>
        <p:nvGraphicFramePr>
          <p:cNvPr id="18" name="Chart 17">
            <a:extLst>
              <a:ext uri="{FF2B5EF4-FFF2-40B4-BE49-F238E27FC236}">
                <a16:creationId xmlns:a16="http://schemas.microsoft.com/office/drawing/2014/main" id="{443599E6-9071-44E4-92AF-0476DD24F977}"/>
              </a:ext>
            </a:extLst>
          </p:cNvPr>
          <p:cNvGraphicFramePr/>
          <p:nvPr>
            <p:extLst>
              <p:ext uri="{D42A27DB-BD31-4B8C-83A1-F6EECF244321}">
                <p14:modId xmlns:p14="http://schemas.microsoft.com/office/powerpoint/2010/main" val="3028751358"/>
              </p:ext>
            </p:extLst>
          </p:nvPr>
        </p:nvGraphicFramePr>
        <p:xfrm>
          <a:off x="5870894" y="3161443"/>
          <a:ext cx="5800725" cy="2691654"/>
        </p:xfrm>
        <a:graphic>
          <a:graphicData uri="http://schemas.openxmlformats.org/drawingml/2006/chart">
            <c:chart xmlns:c="http://schemas.openxmlformats.org/drawingml/2006/chart" xmlns:r="http://schemas.openxmlformats.org/officeDocument/2006/relationships" r:id="rId7"/>
          </a:graphicData>
        </a:graphic>
      </p:graphicFrame>
      <p:pic>
        <p:nvPicPr>
          <p:cNvPr id="19" name="Picture 18">
            <a:extLst>
              <a:ext uri="{FF2B5EF4-FFF2-40B4-BE49-F238E27FC236}">
                <a16:creationId xmlns:a16="http://schemas.microsoft.com/office/drawing/2014/main" id="{5ECC9BBC-5530-4B85-A2F5-A7C3A30FAF7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483" y="1660134"/>
            <a:ext cx="4464685" cy="4573970"/>
          </a:xfrm>
          <a:prstGeom prst="rect">
            <a:avLst/>
          </a:prstGeom>
          <a:noFill/>
          <a:ln>
            <a:noFill/>
          </a:ln>
        </p:spPr>
      </p:pic>
    </p:spTree>
    <p:extLst>
      <p:ext uri="{BB962C8B-B14F-4D97-AF65-F5344CB8AC3E}">
        <p14:creationId xmlns:p14="http://schemas.microsoft.com/office/powerpoint/2010/main" val="99343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1105580" y="585490"/>
            <a:ext cx="720725" cy="609393"/>
          </a:xfrm>
          <a:prstGeom prst="rect">
            <a:avLst/>
          </a:prstGeom>
          <a:noFill/>
        </p:spPr>
      </p:pic>
      <p:sp>
        <p:nvSpPr>
          <p:cNvPr id="2" name="Rectangle 1"/>
          <p:cNvSpPr/>
          <p:nvPr/>
        </p:nvSpPr>
        <p:spPr>
          <a:xfrm>
            <a:off x="2021078" y="717218"/>
            <a:ext cx="6096000" cy="383823"/>
          </a:xfrm>
          <a:prstGeom prst="rect">
            <a:avLst/>
          </a:prstGeom>
        </p:spPr>
        <p:txBody>
          <a:bodyPr>
            <a:spAutoFit/>
          </a:bodyPr>
          <a:lstStyle/>
          <a:p>
            <a:pPr>
              <a:lnSpc>
                <a:spcPct val="115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1. </a:t>
            </a:r>
            <a:r>
              <a:rPr lang="mn-MN" b="1" dirty="0">
                <a:latin typeface="Arial" panose="020B0604020202020204" pitchFamily="34" charset="0"/>
                <a:ea typeface="Calibri" panose="020F0502020204030204" pitchFamily="34" charset="0"/>
                <a:cs typeface="Arial" panose="020B0604020202020204" pitchFamily="34" charset="0"/>
              </a:rPr>
              <a:t>НИЙГМИЙН  ДААТГАЛ, ХАЛАМЖ</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92800" y="1325707"/>
            <a:ext cx="5979885" cy="1754326"/>
          </a:xfrm>
          <a:prstGeom prst="rect">
            <a:avLst/>
          </a:prstGeom>
        </p:spPr>
        <p:txBody>
          <a:bodyPr wrap="square">
            <a:spAutoFit/>
          </a:bodyPr>
          <a:lstStyle/>
          <a:p>
            <a:pPr algn="just"/>
            <a:r>
              <a:rPr lang="mn-MN" sz="1800" dirty="0">
                <a:effectLst/>
                <a:latin typeface="Arial" panose="020B0604020202020204" pitchFamily="34" charset="0"/>
                <a:ea typeface="Calibri" panose="020F0502020204030204" pitchFamily="34" charset="0"/>
              </a:rPr>
              <a:t>Нийгмийн халамжийн сангаас 31076 хүнд 4088.2 сая төгрөгийн халамжийн тэтгэвэр, тэтгэмжийг олгосон нь өмнөх оны мөн үеэс нийгмийн халамжийн тэтгэвэр, тэтгэмж авагчид 944 </a:t>
            </a:r>
            <a:r>
              <a:rPr lang="en-US" sz="1800" dirty="0">
                <a:effectLst/>
                <a:latin typeface="Arial" panose="020B0604020202020204" pitchFamily="34" charset="0"/>
                <a:ea typeface="Calibri" panose="020F0502020204030204" pitchFamily="34" charset="0"/>
              </a:rPr>
              <a:t>(</a:t>
            </a:r>
            <a:r>
              <a:rPr lang="mn-MN" sz="1800" dirty="0">
                <a:effectLst/>
                <a:latin typeface="Arial" panose="020B0604020202020204" pitchFamily="34" charset="0"/>
                <a:ea typeface="Calibri" panose="020F0502020204030204" pitchFamily="34" charset="0"/>
              </a:rPr>
              <a:t>3.1</a:t>
            </a:r>
            <a:r>
              <a:rPr lang="en-US" sz="1800" dirty="0">
                <a:effectLst/>
                <a:latin typeface="Arial" panose="020B0604020202020204" pitchFamily="34" charset="0"/>
                <a:ea typeface="Calibri" panose="020F0502020204030204" pitchFamily="34" charset="0"/>
              </a:rPr>
              <a:t>%)</a:t>
            </a:r>
            <a:r>
              <a:rPr lang="mn-MN" sz="1800" dirty="0">
                <a:effectLst/>
                <a:latin typeface="Arial" panose="020B0604020202020204" pitchFamily="34" charset="0"/>
                <a:ea typeface="Calibri" panose="020F0502020204030204" pitchFamily="34" charset="0"/>
              </a:rPr>
              <a:t>  хүнээр, олгосон тэтгэвэр тэтгэмжийн хэмжээ 672</a:t>
            </a:r>
            <a:r>
              <a:rPr lang="en-US" sz="1800" dirty="0">
                <a:effectLst/>
                <a:latin typeface="Arial" panose="020B0604020202020204" pitchFamily="34" charset="0"/>
                <a:ea typeface="Calibri" panose="020F0502020204030204" pitchFamily="34" charset="0"/>
              </a:rPr>
              <a:t>.</a:t>
            </a:r>
            <a:r>
              <a:rPr lang="mn-MN" sz="1800" dirty="0">
                <a:effectLst/>
                <a:latin typeface="Arial" panose="020B0604020202020204" pitchFamily="34" charset="0"/>
                <a:ea typeface="Calibri" panose="020F0502020204030204" pitchFamily="34" charset="0"/>
              </a:rPr>
              <a:t>7 </a:t>
            </a:r>
            <a:r>
              <a:rPr lang="en-US" sz="1800" dirty="0">
                <a:effectLst/>
                <a:latin typeface="Arial" panose="020B0604020202020204" pitchFamily="34" charset="0"/>
                <a:ea typeface="Calibri" panose="020F0502020204030204" pitchFamily="34" charset="0"/>
              </a:rPr>
              <a:t>(</a:t>
            </a:r>
            <a:r>
              <a:rPr lang="mn-MN" sz="1800" dirty="0">
                <a:effectLst/>
                <a:latin typeface="Arial" panose="020B0604020202020204" pitchFamily="34" charset="0"/>
                <a:ea typeface="Calibri" panose="020F0502020204030204" pitchFamily="34" charset="0"/>
              </a:rPr>
              <a:t>19.7</a:t>
            </a:r>
            <a:r>
              <a:rPr lang="en-US" sz="1800" dirty="0">
                <a:effectLst/>
                <a:latin typeface="Arial" panose="020B0604020202020204" pitchFamily="34" charset="0"/>
                <a:ea typeface="Calibri" panose="020F0502020204030204" pitchFamily="34" charset="0"/>
              </a:rPr>
              <a:t>%)</a:t>
            </a:r>
            <a:r>
              <a:rPr lang="mn-MN" sz="1800" dirty="0">
                <a:effectLst/>
                <a:latin typeface="Arial" panose="020B0604020202020204" pitchFamily="34" charset="0"/>
                <a:ea typeface="Calibri" panose="020F0502020204030204" pitchFamily="34" charset="0"/>
              </a:rPr>
              <a:t> сая төгрөгөөр тус тус өссөн байна.</a:t>
            </a:r>
            <a:endParaRPr lang="en-US" dirty="0">
              <a:latin typeface="Arial" panose="020B0604020202020204" pitchFamily="34" charset="0"/>
              <a:cs typeface="Arial" panose="020B0604020202020204" pitchFamily="34" charset="0"/>
            </a:endParaRPr>
          </a:p>
        </p:txBody>
      </p:sp>
      <p:cxnSp>
        <p:nvCxnSpPr>
          <p:cNvPr id="26" name="Straight Connector 25"/>
          <p:cNvCxnSpPr/>
          <p:nvPr/>
        </p:nvCxnSpPr>
        <p:spPr>
          <a:xfrm flipH="1">
            <a:off x="1105580" y="1321063"/>
            <a:ext cx="10734824" cy="12787"/>
          </a:xfrm>
          <a:prstGeom prst="line">
            <a:avLst/>
          </a:prstGeom>
          <a:ln w="28575">
            <a:solidFill>
              <a:srgbClr val="C00000"/>
            </a:solidFill>
            <a:prstDash val="dash"/>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flipV="1">
            <a:off x="5829741" y="1460030"/>
            <a:ext cx="1" cy="4757833"/>
          </a:xfrm>
          <a:prstGeom prst="line">
            <a:avLst/>
          </a:prstGeom>
          <a:ln w="28575">
            <a:solidFill>
              <a:srgbClr val="C00000"/>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17" name="Chart 16">
            <a:extLst>
              <a:ext uri="{FF2B5EF4-FFF2-40B4-BE49-F238E27FC236}">
                <a16:creationId xmlns:a16="http://schemas.microsoft.com/office/drawing/2014/main" id="{8630148B-AB35-4526-8D83-8950A8C59D44}"/>
              </a:ext>
            </a:extLst>
          </p:cNvPr>
          <p:cNvGraphicFramePr/>
          <p:nvPr>
            <p:extLst>
              <p:ext uri="{D42A27DB-BD31-4B8C-83A1-F6EECF244321}">
                <p14:modId xmlns:p14="http://schemas.microsoft.com/office/powerpoint/2010/main" val="305573619"/>
              </p:ext>
            </p:extLst>
          </p:nvPr>
        </p:nvGraphicFramePr>
        <p:xfrm>
          <a:off x="6225598" y="3353509"/>
          <a:ext cx="5413811" cy="2951304"/>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D2E5D219-B71E-417C-86E9-7FC41446A29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449" y="1491156"/>
            <a:ext cx="4765191" cy="4790171"/>
          </a:xfrm>
          <a:prstGeom prst="rect">
            <a:avLst/>
          </a:prstGeom>
          <a:noFill/>
          <a:ln>
            <a:noFill/>
          </a:ln>
        </p:spPr>
      </p:pic>
    </p:spTree>
    <p:extLst>
      <p:ext uri="{BB962C8B-B14F-4D97-AF65-F5344CB8AC3E}">
        <p14:creationId xmlns:p14="http://schemas.microsoft.com/office/powerpoint/2010/main" val="197090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9" name="Picture 18" descr="\\exchange_server\MCCT\PUBLIC\Tserendejid\Information icon\3.jpg"/>
          <p:cNvPicPr>
            <a:picLocks noChangeAspect="1" noChangeArrowheads="1"/>
          </p:cNvPicPr>
          <p:nvPr/>
        </p:nvPicPr>
        <p:blipFill>
          <a:blip r:embed="rId6" cstate="print"/>
          <a:srcRect/>
          <a:stretch>
            <a:fillRect/>
          </a:stretch>
        </p:blipFill>
        <p:spPr bwMode="auto">
          <a:xfrm>
            <a:off x="1148795" y="645643"/>
            <a:ext cx="669689" cy="605711"/>
          </a:xfrm>
          <a:prstGeom prst="rect">
            <a:avLst/>
          </a:prstGeom>
          <a:noFill/>
          <a:ln w="9525">
            <a:noFill/>
            <a:miter lim="800000"/>
            <a:headEnd/>
            <a:tailEnd/>
          </a:ln>
        </p:spPr>
      </p:pic>
      <p:pic>
        <p:nvPicPr>
          <p:cNvPr id="57" name="Picture 56"/>
          <p:cNvPicPr/>
          <p:nvPr/>
        </p:nvPicPr>
        <p:blipFill>
          <a:blip r:embed="rId7">
            <a:extLst>
              <a:ext uri="{28A0092B-C50C-407E-A947-70E740481C1C}">
                <a14:useLocalDpi xmlns:a14="http://schemas.microsoft.com/office/drawing/2010/main" val="0"/>
              </a:ext>
            </a:extLst>
          </a:blip>
          <a:srcRect/>
          <a:stretch>
            <a:fillRect/>
          </a:stretch>
        </p:blipFill>
        <p:spPr bwMode="auto">
          <a:xfrm>
            <a:off x="1964373" y="645643"/>
            <a:ext cx="691741" cy="605711"/>
          </a:xfrm>
          <a:prstGeom prst="rect">
            <a:avLst/>
          </a:prstGeom>
          <a:noFill/>
        </p:spPr>
      </p:pic>
      <p:sp>
        <p:nvSpPr>
          <p:cNvPr id="9" name="Rectangle 8"/>
          <p:cNvSpPr/>
          <p:nvPr/>
        </p:nvSpPr>
        <p:spPr>
          <a:xfrm>
            <a:off x="2903603" y="763832"/>
            <a:ext cx="2916183"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3. </a:t>
            </a:r>
            <a:r>
              <a:rPr lang="mn-MN" b="1" dirty="0">
                <a:latin typeface="Arial" panose="020B0604020202020204" pitchFamily="34" charset="0"/>
                <a:ea typeface="Calibri" panose="020F0502020204030204" pitchFamily="34" charset="0"/>
              </a:rPr>
              <a:t>ХҮН АМ</a:t>
            </a:r>
            <a:r>
              <a:rPr lang="mn-MN" sz="1600" b="1" dirty="0">
                <a:latin typeface="Arial" panose="020B0604020202020204" pitchFamily="34" charset="0"/>
                <a:ea typeface="Calibri" panose="020F0502020204030204" pitchFamily="34" charset="0"/>
              </a:rPr>
              <a:t>, </a:t>
            </a:r>
            <a:r>
              <a:rPr lang="mn-MN" b="1" dirty="0">
                <a:latin typeface="Arial" panose="020B0604020202020204" pitchFamily="34" charset="0"/>
                <a:ea typeface="Calibri" panose="020F0502020204030204" pitchFamily="34" charset="0"/>
              </a:rPr>
              <a:t>ЭРҮҮЛ МЭНД</a:t>
            </a:r>
            <a:endParaRPr lang="en-US" dirty="0"/>
          </a:p>
        </p:txBody>
      </p:sp>
      <p:sp>
        <p:nvSpPr>
          <p:cNvPr id="17" name="Rectangle 16"/>
          <p:cNvSpPr/>
          <p:nvPr/>
        </p:nvSpPr>
        <p:spPr>
          <a:xfrm>
            <a:off x="528477" y="1464257"/>
            <a:ext cx="6322266" cy="2613664"/>
          </a:xfrm>
          <a:prstGeom prst="rect">
            <a:avLst/>
          </a:prstGeom>
        </p:spPr>
        <p:txBody>
          <a:bodyPr wrap="square">
            <a:spAutoFit/>
          </a:bodyPr>
          <a:lstStyle/>
          <a:p>
            <a:pPr marL="457200" algn="just">
              <a:lnSpc>
                <a:spcPct val="115000"/>
              </a:lnSpc>
            </a:pPr>
            <a:r>
              <a:rPr lang="mn-MN" sz="1800" dirty="0">
                <a:effectLst/>
                <a:latin typeface="Arial" panose="020B0604020202020204" pitchFamily="34" charset="0"/>
                <a:ea typeface="Calibri" panose="020F0502020204030204" pitchFamily="34" charset="0"/>
                <a:cs typeface="Arial" panose="020B0604020202020204" pitchFamily="34" charset="0"/>
              </a:rPr>
              <a:t>2021 оны эхний </a:t>
            </a:r>
            <a:r>
              <a:rPr lang="en-US" sz="1800" dirty="0">
                <a:effectLst/>
                <a:latin typeface="Arial" panose="020B0604020202020204" pitchFamily="34" charset="0"/>
                <a:ea typeface="Calibri" panose="020F0502020204030204" pitchFamily="34" charset="0"/>
                <a:cs typeface="Arial" panose="020B0604020202020204" pitchFamily="34" charset="0"/>
              </a:rPr>
              <a:t>2</a:t>
            </a:r>
            <a:r>
              <a:rPr lang="mn-MN" sz="1800" dirty="0">
                <a:effectLst/>
                <a:latin typeface="Arial" panose="020B0604020202020204" pitchFamily="34" charset="0"/>
                <a:ea typeface="Calibri" panose="020F0502020204030204" pitchFamily="34" charset="0"/>
                <a:cs typeface="Arial" panose="020B0604020202020204" pitchFamily="34" charset="0"/>
              </a:rPr>
              <a:t> сарын байдлаар манай аймагт бусад аймаг хотоос бүгд </a:t>
            </a:r>
            <a:r>
              <a:rPr lang="en-US" sz="1800" dirty="0">
                <a:effectLst/>
                <a:latin typeface="Arial" panose="020B0604020202020204" pitchFamily="34" charset="0"/>
                <a:ea typeface="Calibri" panose="020F0502020204030204" pitchFamily="34" charset="0"/>
                <a:cs typeface="Arial" panose="020B0604020202020204" pitchFamily="34" charset="0"/>
              </a:rPr>
              <a:t>474</a:t>
            </a:r>
            <a:r>
              <a:rPr lang="mn-MN" sz="1800" dirty="0">
                <a:effectLst/>
                <a:latin typeface="Arial" panose="020B0604020202020204" pitchFamily="34" charset="0"/>
                <a:ea typeface="Calibri" panose="020F0502020204030204" pitchFamily="34" charset="0"/>
                <a:cs typeface="Arial" panose="020B0604020202020204" pitchFamily="34" charset="0"/>
              </a:rPr>
              <a:t> хүн шилжин ирсэн нь өмнөх оны мөн үеэс </a:t>
            </a:r>
            <a:r>
              <a:rPr lang="en-US" sz="1800" dirty="0">
                <a:effectLst/>
                <a:latin typeface="Arial" panose="020B0604020202020204" pitchFamily="34" charset="0"/>
                <a:ea typeface="Calibri" panose="020F0502020204030204" pitchFamily="34" charset="0"/>
                <a:cs typeface="Arial" panose="020B0604020202020204" pitchFamily="34" charset="0"/>
              </a:rPr>
              <a:t>72</a:t>
            </a:r>
            <a:r>
              <a:rPr lang="mn-MN"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17.9</a:t>
            </a:r>
            <a:r>
              <a:rPr lang="mn-MN" sz="1800" dirty="0">
                <a:effectLst/>
                <a:latin typeface="Arial" panose="020B0604020202020204" pitchFamily="34" charset="0"/>
                <a:ea typeface="Calibri" panose="020F0502020204030204" pitchFamily="34" charset="0"/>
                <a:cs typeface="Arial" panose="020B0604020202020204" pitchFamily="34" charset="0"/>
              </a:rPr>
              <a:t>%) хүнээр өссөн үзүүлэлттэй байна. Нийт шилжин ирэгсдийн 208 (43.9%) нь эрэгтэйчүүд, 266 (56.1%) нь эмэгтэйчүүд байгаа нь өмнөх оны мөн үеэс эрэгтэйчүүдийн тоо 1 (0.5%) хүнээр , эмэгтэйчүүдийн тоо 71(36.4%) хүнээр тус тус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60" name="Straight Connector 59"/>
          <p:cNvCxnSpPr/>
          <p:nvPr/>
        </p:nvCxnSpPr>
        <p:spPr>
          <a:xfrm flipH="1">
            <a:off x="1073503" y="1347736"/>
            <a:ext cx="10734824" cy="12787"/>
          </a:xfrm>
          <a:prstGeom prst="line">
            <a:avLst/>
          </a:prstGeom>
          <a:ln w="28575">
            <a:prstDash val="dash"/>
          </a:ln>
        </p:spPr>
        <p:style>
          <a:lnRef idx="3">
            <a:schemeClr val="accent6"/>
          </a:lnRef>
          <a:fillRef idx="0">
            <a:schemeClr val="accent6"/>
          </a:fillRef>
          <a:effectRef idx="2">
            <a:schemeClr val="accent6"/>
          </a:effectRef>
          <a:fontRef idx="minor">
            <a:schemeClr val="tx1"/>
          </a:fontRef>
        </p:style>
      </p:cxnSp>
      <p:cxnSp>
        <p:nvCxnSpPr>
          <p:cNvPr id="61" name="Straight Connector 60"/>
          <p:cNvCxnSpPr/>
          <p:nvPr/>
        </p:nvCxnSpPr>
        <p:spPr>
          <a:xfrm flipV="1">
            <a:off x="7063463" y="1489058"/>
            <a:ext cx="1" cy="4757833"/>
          </a:xfrm>
          <a:prstGeom prst="line">
            <a:avLst/>
          </a:prstGeom>
          <a:ln w="28575">
            <a:prstDash val="dash"/>
          </a:ln>
        </p:spPr>
        <p:style>
          <a:lnRef idx="3">
            <a:schemeClr val="accent6"/>
          </a:lnRef>
          <a:fillRef idx="0">
            <a:schemeClr val="accent6"/>
          </a:fillRef>
          <a:effectRef idx="2">
            <a:schemeClr val="accent6"/>
          </a:effectRef>
          <a:fontRef idx="minor">
            <a:schemeClr val="tx1"/>
          </a:fontRef>
        </p:style>
      </p:cxnSp>
      <p:pic>
        <p:nvPicPr>
          <p:cNvPr id="18" name="Picture 17">
            <a:extLst>
              <a:ext uri="{FF2B5EF4-FFF2-40B4-BE49-F238E27FC236}">
                <a16:creationId xmlns:a16="http://schemas.microsoft.com/office/drawing/2014/main" id="{0B71E146-8B80-4BAB-934B-9DA94F4F679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3418" y="1554550"/>
            <a:ext cx="4403948" cy="5179234"/>
          </a:xfrm>
          <a:prstGeom prst="rect">
            <a:avLst/>
          </a:prstGeom>
          <a:noFill/>
          <a:ln>
            <a:noFill/>
          </a:ln>
        </p:spPr>
      </p:pic>
      <p:graphicFrame>
        <p:nvGraphicFramePr>
          <p:cNvPr id="21" name="Chart 20">
            <a:extLst>
              <a:ext uri="{FF2B5EF4-FFF2-40B4-BE49-F238E27FC236}">
                <a16:creationId xmlns:a16="http://schemas.microsoft.com/office/drawing/2014/main" id="{F7C78574-D53E-4E4F-BDEF-2FB5B96082F7}"/>
              </a:ext>
            </a:extLst>
          </p:cNvPr>
          <p:cNvGraphicFramePr/>
          <p:nvPr>
            <p:extLst>
              <p:ext uri="{D42A27DB-BD31-4B8C-83A1-F6EECF244321}">
                <p14:modId xmlns:p14="http://schemas.microsoft.com/office/powerpoint/2010/main" val="1345304510"/>
              </p:ext>
            </p:extLst>
          </p:nvPr>
        </p:nvGraphicFramePr>
        <p:xfrm>
          <a:off x="679594" y="4105244"/>
          <a:ext cx="5940425" cy="22377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937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1104219" y="624984"/>
            <a:ext cx="710067" cy="644060"/>
          </a:xfrm>
          <a:prstGeom prst="rect">
            <a:avLst/>
          </a:prstGeom>
          <a:noFill/>
        </p:spPr>
      </p:pic>
      <p:sp>
        <p:nvSpPr>
          <p:cNvPr id="3" name="Rectangle 2"/>
          <p:cNvSpPr/>
          <p:nvPr/>
        </p:nvSpPr>
        <p:spPr>
          <a:xfrm>
            <a:off x="1970832" y="820240"/>
            <a:ext cx="1894108"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4. </a:t>
            </a:r>
            <a:r>
              <a:rPr lang="mn-MN" b="1" dirty="0">
                <a:latin typeface="Arial" panose="020B0604020202020204" pitchFamily="34" charset="0"/>
                <a:ea typeface="Calibri" panose="020F0502020204030204" pitchFamily="34" charset="0"/>
              </a:rPr>
              <a:t>ГЭМТ ХЭРЭГ</a:t>
            </a:r>
            <a:endParaRPr lang="en-US" dirty="0"/>
          </a:p>
        </p:txBody>
      </p:sp>
      <p:sp>
        <p:nvSpPr>
          <p:cNvPr id="17" name="Rectangle 16"/>
          <p:cNvSpPr/>
          <p:nvPr/>
        </p:nvSpPr>
        <p:spPr>
          <a:xfrm>
            <a:off x="5871562" y="1495256"/>
            <a:ext cx="5869456" cy="2295115"/>
          </a:xfrm>
          <a:prstGeom prst="rect">
            <a:avLst/>
          </a:prstGeom>
        </p:spPr>
        <p:txBody>
          <a:bodyPr wrap="square">
            <a:spAutoFit/>
          </a:bodyPr>
          <a:lstStyle/>
          <a:p>
            <a:pPr algn="just">
              <a:lnSpc>
                <a:spcPct val="115000"/>
              </a:lnSpc>
            </a:pPr>
            <a:r>
              <a:rPr lang="mn-MN" sz="1800" dirty="0">
                <a:effectLst/>
                <a:latin typeface="Arial" panose="020B0604020202020204" pitchFamily="34" charset="0"/>
                <a:ea typeface="Calibri" panose="020F0502020204030204" pitchFamily="34" charset="0"/>
                <a:cs typeface="Arial" panose="020B0604020202020204" pitchFamily="34" charset="0"/>
              </a:rPr>
              <a:t>Цагдаагийн газрын 2021 оны  эхний 2 сарын байдлаар нийт 101 гэмт хэрэг бүртгэгдсэн нь өмнөх оны мөн үеэс 45 (30</a:t>
            </a:r>
            <a:r>
              <a:rPr lang="en-US" sz="1800" dirty="0">
                <a:effectLst/>
                <a:latin typeface="Arial" panose="020B0604020202020204" pitchFamily="34" charset="0"/>
                <a:ea typeface="Calibri" panose="020F0502020204030204" pitchFamily="34" charset="0"/>
                <a:cs typeface="Arial" panose="020B0604020202020204" pitchFamily="34" charset="0"/>
              </a:rPr>
              <a:t>.8</a:t>
            </a:r>
            <a:r>
              <a:rPr lang="mn-MN" sz="1800" dirty="0">
                <a:effectLst/>
                <a:latin typeface="Arial" panose="020B0604020202020204" pitchFamily="34" charset="0"/>
                <a:ea typeface="Calibri" panose="020F0502020204030204" pitchFamily="34" charset="0"/>
                <a:cs typeface="Arial" panose="020B0604020202020204" pitchFamily="34" charset="0"/>
              </a:rPr>
              <a:t>%)-аар буурсан байна. Нийт гэмт хэргийн 19 (</a:t>
            </a:r>
            <a:r>
              <a:rPr lang="en-US" sz="1800" dirty="0">
                <a:effectLst/>
                <a:latin typeface="Arial" panose="020B0604020202020204" pitchFamily="34" charset="0"/>
                <a:ea typeface="Calibri" panose="020F0502020204030204" pitchFamily="34" charset="0"/>
                <a:cs typeface="Arial" panose="020B0604020202020204" pitchFamily="34" charset="0"/>
              </a:rPr>
              <a:t>18.8</a:t>
            </a:r>
            <a:r>
              <a:rPr lang="mn-MN" sz="1800" dirty="0">
                <a:effectLst/>
                <a:latin typeface="Arial" panose="020B0604020202020204" pitchFamily="34" charset="0"/>
                <a:ea typeface="Calibri" panose="020F0502020204030204" pitchFamily="34" charset="0"/>
                <a:cs typeface="Arial" panose="020B0604020202020204" pitchFamily="34" charset="0"/>
              </a:rPr>
              <a:t>%) нь согтуугаар үйлдэгдсэн байна. Иргэн болон байгууллагад нийт </a:t>
            </a:r>
            <a:r>
              <a:rPr lang="en-US" sz="1800" dirty="0">
                <a:effectLst/>
                <a:latin typeface="Arial" panose="020B0604020202020204" pitchFamily="34" charset="0"/>
                <a:ea typeface="Calibri" panose="020F0502020204030204" pitchFamily="34" charset="0"/>
                <a:cs typeface="Arial" panose="020B0604020202020204" pitchFamily="34" charset="0"/>
              </a:rPr>
              <a:t>114.3</a:t>
            </a:r>
            <a:r>
              <a:rPr lang="mn-MN" sz="1800" dirty="0">
                <a:effectLst/>
                <a:latin typeface="Arial" panose="020B0604020202020204" pitchFamily="34" charset="0"/>
                <a:ea typeface="Calibri" panose="020F0502020204030204" pitchFamily="34" charset="0"/>
                <a:cs typeface="Arial" panose="020B0604020202020204" pitchFamily="34" charset="0"/>
              </a:rPr>
              <a:t> сая төгрөгийн хохирол учирсан нь өмнөх оны мөн үеэс </a:t>
            </a:r>
            <a:r>
              <a:rPr lang="en-US" sz="1800" dirty="0">
                <a:effectLst/>
                <a:latin typeface="Arial" panose="020B0604020202020204" pitchFamily="34" charset="0"/>
                <a:ea typeface="Calibri" panose="020F0502020204030204" pitchFamily="34" charset="0"/>
                <a:cs typeface="Arial" panose="020B0604020202020204" pitchFamily="34" charset="0"/>
              </a:rPr>
              <a:t>161.3</a:t>
            </a:r>
            <a:r>
              <a:rPr lang="mn-MN"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58.5</a:t>
            </a:r>
            <a:r>
              <a:rPr lang="mn-MN" sz="1800" dirty="0">
                <a:effectLst/>
                <a:latin typeface="Arial" panose="020B0604020202020204" pitchFamily="34" charset="0"/>
                <a:ea typeface="Calibri" panose="020F0502020204030204" pitchFamily="34" charset="0"/>
                <a:cs typeface="Arial" panose="020B0604020202020204" pitchFamily="34" charset="0"/>
              </a:rPr>
              <a:t>%) сая төгрөгөөр буурчээ.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40" name="Straight Connector 39"/>
          <p:cNvCxnSpPr/>
          <p:nvPr/>
        </p:nvCxnSpPr>
        <p:spPr>
          <a:xfrm flipH="1">
            <a:off x="1033010" y="1451690"/>
            <a:ext cx="10734824" cy="12787"/>
          </a:xfrm>
          <a:prstGeom prst="line">
            <a:avLst/>
          </a:prstGeom>
          <a:ln w="28575">
            <a:solidFill>
              <a:srgbClr val="C00000"/>
            </a:solidFill>
            <a:prstDash val="dash"/>
          </a:ln>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flipV="1">
            <a:off x="5786199" y="1547114"/>
            <a:ext cx="1" cy="4757833"/>
          </a:xfrm>
          <a:prstGeom prst="line">
            <a:avLst/>
          </a:prstGeom>
          <a:ln w="28575">
            <a:solidFill>
              <a:srgbClr val="C00000"/>
            </a:solidFill>
            <a:prstDash val="dash"/>
          </a:ln>
        </p:spPr>
        <p:style>
          <a:lnRef idx="3">
            <a:schemeClr val="accent6"/>
          </a:lnRef>
          <a:fillRef idx="0">
            <a:schemeClr val="accent6"/>
          </a:fillRef>
          <a:effectRef idx="2">
            <a:schemeClr val="accent6"/>
          </a:effectRef>
          <a:fontRef idx="minor">
            <a:schemeClr val="tx1"/>
          </a:fontRef>
        </p:style>
      </p:cxnSp>
      <p:pic>
        <p:nvPicPr>
          <p:cNvPr id="18" name="Picture 17">
            <a:extLst>
              <a:ext uri="{FF2B5EF4-FFF2-40B4-BE49-F238E27FC236}">
                <a16:creationId xmlns:a16="http://schemas.microsoft.com/office/drawing/2014/main" id="{25C19867-81E7-405C-A342-14A6FFA8C23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537" y="1569523"/>
            <a:ext cx="4487755" cy="4610214"/>
          </a:xfrm>
          <a:prstGeom prst="rect">
            <a:avLst/>
          </a:prstGeom>
          <a:noFill/>
          <a:ln>
            <a:noFill/>
          </a:ln>
        </p:spPr>
      </p:pic>
      <p:graphicFrame>
        <p:nvGraphicFramePr>
          <p:cNvPr id="19" name="Chart 18">
            <a:extLst>
              <a:ext uri="{FF2B5EF4-FFF2-40B4-BE49-F238E27FC236}">
                <a16:creationId xmlns:a16="http://schemas.microsoft.com/office/drawing/2014/main" id="{EF48E634-F32F-4667-A77F-8BDF09C23E83}"/>
              </a:ext>
            </a:extLst>
          </p:cNvPr>
          <p:cNvGraphicFramePr>
            <a:graphicFrameLocks/>
          </p:cNvGraphicFramePr>
          <p:nvPr>
            <p:extLst>
              <p:ext uri="{D42A27DB-BD31-4B8C-83A1-F6EECF244321}">
                <p14:modId xmlns:p14="http://schemas.microsoft.com/office/powerpoint/2010/main" val="1722166005"/>
              </p:ext>
            </p:extLst>
          </p:nvPr>
        </p:nvGraphicFramePr>
        <p:xfrm>
          <a:off x="6371417" y="3958484"/>
          <a:ext cx="5396407" cy="234632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6399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29" name="Picture 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440" y="683404"/>
            <a:ext cx="742950" cy="624205"/>
          </a:xfrm>
          <a:prstGeom prst="rect">
            <a:avLst/>
          </a:prstGeom>
          <a:noFill/>
          <a:ln w="9525">
            <a:noFill/>
            <a:miter lim="800000"/>
            <a:headEnd/>
            <a:tailEnd/>
          </a:ln>
        </p:spPr>
      </p:pic>
      <p:sp>
        <p:nvSpPr>
          <p:cNvPr id="2" name="Rectangle 1"/>
          <p:cNvSpPr/>
          <p:nvPr/>
        </p:nvSpPr>
        <p:spPr>
          <a:xfrm>
            <a:off x="2043406" y="798775"/>
            <a:ext cx="3068340"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5. </a:t>
            </a:r>
            <a:r>
              <a:rPr lang="mn-MN" b="1" dirty="0">
                <a:latin typeface="Arial" panose="020B0604020202020204" pitchFamily="34" charset="0"/>
                <a:ea typeface="Calibri" panose="020F0502020204030204" pitchFamily="34" charset="0"/>
              </a:rPr>
              <a:t>ТӨСӨВ, САНХҮҮ, БАНК</a:t>
            </a:r>
            <a:endParaRPr lang="en-US" dirty="0"/>
          </a:p>
        </p:txBody>
      </p:sp>
      <p:sp>
        <p:nvSpPr>
          <p:cNvPr id="7" name="Rectangle 6"/>
          <p:cNvSpPr/>
          <p:nvPr/>
        </p:nvSpPr>
        <p:spPr>
          <a:xfrm>
            <a:off x="5385212" y="1578328"/>
            <a:ext cx="6426518" cy="1754326"/>
          </a:xfrm>
          <a:prstGeom prst="rect">
            <a:avLst/>
          </a:prstGeom>
        </p:spPr>
        <p:txBody>
          <a:bodyPr wrap="square">
            <a:spAutoFit/>
          </a:bodyPr>
          <a:lstStyle/>
          <a:p>
            <a:pPr algn="just"/>
            <a:r>
              <a:rPr lang="mn-MN" sz="1800" dirty="0">
                <a:effectLst/>
                <a:latin typeface="Arial" panose="020B0604020202020204" pitchFamily="34" charset="0"/>
                <a:ea typeface="Calibri" panose="020F0502020204030204" pitchFamily="34" charset="0"/>
              </a:rPr>
              <a:t>2021 оны </a:t>
            </a:r>
            <a:r>
              <a:rPr lang="en-US" sz="1800" dirty="0">
                <a:effectLst/>
                <a:latin typeface="Arial" panose="020B0604020202020204" pitchFamily="34" charset="0"/>
                <a:ea typeface="Calibri" panose="020F0502020204030204" pitchFamily="34" charset="0"/>
              </a:rPr>
              <a:t>2</a:t>
            </a:r>
            <a:r>
              <a:rPr lang="mn-MN" sz="1800" dirty="0">
                <a:effectLst/>
                <a:latin typeface="Arial" panose="020B0604020202020204" pitchFamily="34" charset="0"/>
                <a:ea typeface="Calibri" panose="020F0502020204030204" pitchFamily="34" charset="0"/>
              </a:rPr>
              <a:t> дугаар сарын төсвийн гүйцэтгэлийн мэдээгээр орон нутгийн төсвийн орлого </a:t>
            </a:r>
            <a:r>
              <a:rPr lang="en-US" sz="1800" dirty="0">
                <a:effectLst/>
                <a:latin typeface="Arial" panose="020B0604020202020204" pitchFamily="34" charset="0"/>
                <a:ea typeface="Calibri" panose="020F0502020204030204" pitchFamily="34" charset="0"/>
              </a:rPr>
              <a:t>5191.8 </a:t>
            </a:r>
            <a:r>
              <a:rPr lang="mn-MN" sz="1800" dirty="0">
                <a:effectLst/>
                <a:latin typeface="Arial" panose="020B0604020202020204" pitchFamily="34" charset="0"/>
                <a:ea typeface="Calibri" panose="020F0502020204030204" pitchFamily="34" charset="0"/>
              </a:rPr>
              <a:t>сая </a:t>
            </a:r>
            <a:r>
              <a:rPr lang="en-US" sz="1800" dirty="0">
                <a:effectLst/>
                <a:latin typeface="Arial" panose="020B0604020202020204" pitchFamily="34" charset="0"/>
                <a:ea typeface="Calibri" panose="020F0502020204030204" pitchFamily="34" charset="0"/>
              </a:rPr>
              <a:t>(126.4%)</a:t>
            </a:r>
            <a:r>
              <a:rPr lang="mn-MN" sz="1800" dirty="0">
                <a:effectLst/>
                <a:latin typeface="Arial" panose="020B0604020202020204" pitchFamily="34" charset="0"/>
                <a:ea typeface="Calibri" panose="020F0502020204030204" pitchFamily="34" charset="0"/>
              </a:rPr>
              <a:t> төгрөгийн гүйцэтгэлтэй гарсан байна. Үүнээс аймгийн төсвийн орлого 2461.7 сая (87.3%) төгрөгийн гүйцэтгэлтэй, сумдын төсвийн орлого 2730.1 сая (212.1%) төгрөгийн гүйцэтгэлтэй байна. </a:t>
            </a:r>
            <a:endParaRPr lang="en-US" dirty="0"/>
          </a:p>
        </p:txBody>
      </p:sp>
      <p:cxnSp>
        <p:nvCxnSpPr>
          <p:cNvPr id="33" name="Straight Connector 32"/>
          <p:cNvCxnSpPr/>
          <p:nvPr/>
        </p:nvCxnSpPr>
        <p:spPr>
          <a:xfrm flipH="1">
            <a:off x="1073503" y="1408696"/>
            <a:ext cx="10734824" cy="12787"/>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flipV="1">
            <a:off x="5281101" y="1460030"/>
            <a:ext cx="1" cy="4757833"/>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17" name="Chart 16">
            <a:extLst>
              <a:ext uri="{FF2B5EF4-FFF2-40B4-BE49-F238E27FC236}">
                <a16:creationId xmlns:a16="http://schemas.microsoft.com/office/drawing/2014/main" id="{9D21803C-DC1E-435A-9644-41F5E3133E6A}"/>
              </a:ext>
            </a:extLst>
          </p:cNvPr>
          <p:cNvGraphicFramePr/>
          <p:nvPr>
            <p:extLst>
              <p:ext uri="{D42A27DB-BD31-4B8C-83A1-F6EECF244321}">
                <p14:modId xmlns:p14="http://schemas.microsoft.com/office/powerpoint/2010/main" val="466065102"/>
              </p:ext>
            </p:extLst>
          </p:nvPr>
        </p:nvGraphicFramePr>
        <p:xfrm>
          <a:off x="5801044" y="3429000"/>
          <a:ext cx="5940425" cy="2395855"/>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D42A3EBB-5CC8-44F7-B779-64F53E1A593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36" y="1591804"/>
            <a:ext cx="4265451" cy="4529990"/>
          </a:xfrm>
          <a:prstGeom prst="rect">
            <a:avLst/>
          </a:prstGeom>
          <a:noFill/>
          <a:ln>
            <a:noFill/>
          </a:ln>
        </p:spPr>
      </p:pic>
    </p:spTree>
    <p:extLst>
      <p:ext uri="{BB962C8B-B14F-4D97-AF65-F5344CB8AC3E}">
        <p14:creationId xmlns:p14="http://schemas.microsoft.com/office/powerpoint/2010/main" val="170413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1106489" y="603088"/>
            <a:ext cx="713722" cy="628401"/>
          </a:xfrm>
          <a:prstGeom prst="rect">
            <a:avLst/>
          </a:prstGeom>
          <a:solidFill>
            <a:srgbClr val="17479E"/>
          </a:solidFill>
        </p:spPr>
      </p:pic>
      <p:sp>
        <p:nvSpPr>
          <p:cNvPr id="2" name="Rectangle 1"/>
          <p:cNvSpPr/>
          <p:nvPr/>
        </p:nvSpPr>
        <p:spPr>
          <a:xfrm>
            <a:off x="1971041" y="755196"/>
            <a:ext cx="963725" cy="369332"/>
          </a:xfrm>
          <a:prstGeom prst="rect">
            <a:avLst/>
          </a:prstGeom>
        </p:spPr>
        <p:txBody>
          <a:bodyPr wrap="none">
            <a:spAutoFit/>
          </a:bodyPr>
          <a:lstStyle/>
          <a:p>
            <a:r>
              <a:rPr lang="mn-MN"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6. </a:t>
            </a:r>
            <a:r>
              <a:rPr lang="mn-MN" b="1" dirty="0">
                <a:latin typeface="Arial" panose="020B0604020202020204" pitchFamily="34" charset="0"/>
                <a:ea typeface="Calibri" panose="020F0502020204030204" pitchFamily="34" charset="0"/>
              </a:rPr>
              <a:t>ҮНЭ</a:t>
            </a:r>
            <a:endParaRPr lang="en-US" dirty="0"/>
          </a:p>
        </p:txBody>
      </p:sp>
      <p:sp>
        <p:nvSpPr>
          <p:cNvPr id="3" name="Rectangle 2"/>
          <p:cNvSpPr/>
          <p:nvPr/>
        </p:nvSpPr>
        <p:spPr>
          <a:xfrm>
            <a:off x="5486389" y="1426041"/>
            <a:ext cx="6299201" cy="2811988"/>
          </a:xfrm>
          <a:prstGeom prst="rect">
            <a:avLst/>
          </a:prstGeom>
        </p:spPr>
        <p:txBody>
          <a:bodyPr wrap="square">
            <a:spAutoFit/>
          </a:bodyPr>
          <a:lstStyle/>
          <a:p>
            <a:pPr marL="457200" algn="just"/>
            <a:r>
              <a:rPr lang="mn-MN" sz="1800" dirty="0">
                <a:effectLst/>
                <a:latin typeface="Arial" panose="020B0604020202020204" pitchFamily="34" charset="0"/>
                <a:ea typeface="Calibri" panose="020F0502020204030204" pitchFamily="34" charset="0"/>
                <a:cs typeface="Arial" panose="020B0604020202020204" pitchFamily="34" charset="0"/>
              </a:rPr>
              <a:t>Хэрэглээний бараа, үйлчилгээний үнэ өмнөх сараас 1.2 хувиар өсөхөд хүнсний бараа согтууруулах бус ундаа 3.0 хувь, гэр ахуйн тавилга, гэр ахуйн бараа 0.7, эм, тариа эмнэлгийн үйлчилгээ 0.6 хувь, амралт, чөлөөт цаг, соёлын бараа, үйлчилгээ 0.6 хувь, согтууруулах ундаа тамхи мансууруулах бодис 0.3 хувь, хувцас, бөс бараа, гутал 0.3 хувиар тус тус өссөн нь голлон нөлөөлсөн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r>
              <a:rPr lang="mn-M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algn="just">
              <a:lnSpc>
                <a:spcPct val="115000"/>
              </a:lnSpc>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4" name="Straight Connector 23"/>
          <p:cNvCxnSpPr/>
          <p:nvPr/>
        </p:nvCxnSpPr>
        <p:spPr>
          <a:xfrm flipH="1">
            <a:off x="1073503" y="1350640"/>
            <a:ext cx="10734824" cy="12787"/>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5834755" y="1441872"/>
            <a:ext cx="1" cy="4757833"/>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17" name="Chart 16">
            <a:extLst>
              <a:ext uri="{FF2B5EF4-FFF2-40B4-BE49-F238E27FC236}">
                <a16:creationId xmlns:a16="http://schemas.microsoft.com/office/drawing/2014/main" id="{D9DF6A33-9234-4868-837D-DA8F42D6EBD7}"/>
              </a:ext>
            </a:extLst>
          </p:cNvPr>
          <p:cNvGraphicFramePr/>
          <p:nvPr>
            <p:extLst>
              <p:ext uri="{D42A27DB-BD31-4B8C-83A1-F6EECF244321}">
                <p14:modId xmlns:p14="http://schemas.microsoft.com/office/powerpoint/2010/main" val="875875364"/>
              </p:ext>
            </p:extLst>
          </p:nvPr>
        </p:nvGraphicFramePr>
        <p:xfrm>
          <a:off x="5961511" y="3654793"/>
          <a:ext cx="6053455" cy="2238375"/>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2460BC00-7057-4B78-8EF1-7964005774C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003" y="1457601"/>
            <a:ext cx="4814131" cy="4797311"/>
          </a:xfrm>
          <a:prstGeom prst="rect">
            <a:avLst/>
          </a:prstGeom>
          <a:noFill/>
          <a:ln>
            <a:noFill/>
          </a:ln>
        </p:spPr>
      </p:pic>
    </p:spTree>
    <p:extLst>
      <p:ext uri="{BB962C8B-B14F-4D97-AF65-F5344CB8AC3E}">
        <p14:creationId xmlns:p14="http://schemas.microsoft.com/office/powerpoint/2010/main" val="278147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6" name="Picture 35"/>
          <p:cNvPicPr/>
          <p:nvPr/>
        </p:nvPicPr>
        <p:blipFill>
          <a:blip r:embed="rId6">
            <a:extLst>
              <a:ext uri="{28A0092B-C50C-407E-A947-70E740481C1C}">
                <a14:useLocalDpi xmlns:a14="http://schemas.microsoft.com/office/drawing/2010/main" val="0"/>
              </a:ext>
            </a:extLst>
          </a:blip>
          <a:srcRect/>
          <a:stretch>
            <a:fillRect/>
          </a:stretch>
        </p:blipFill>
        <p:spPr bwMode="auto">
          <a:xfrm>
            <a:off x="1083186" y="597221"/>
            <a:ext cx="606425" cy="591185"/>
          </a:xfrm>
          <a:prstGeom prst="rect">
            <a:avLst/>
          </a:prstGeom>
          <a:noFill/>
        </p:spPr>
      </p:pic>
      <p:pic>
        <p:nvPicPr>
          <p:cNvPr id="37" name="Picture 36"/>
          <p:cNvPicPr/>
          <p:nvPr/>
        </p:nvPicPr>
        <p:blipFill>
          <a:blip r:embed="rId7">
            <a:extLst>
              <a:ext uri="{28A0092B-C50C-407E-A947-70E740481C1C}">
                <a14:useLocalDpi xmlns:a14="http://schemas.microsoft.com/office/drawing/2010/main" val="0"/>
              </a:ext>
            </a:extLst>
          </a:blip>
          <a:srcRect/>
          <a:stretch>
            <a:fillRect/>
          </a:stretch>
        </p:blipFill>
        <p:spPr bwMode="auto">
          <a:xfrm>
            <a:off x="1833682" y="609929"/>
            <a:ext cx="614680" cy="593090"/>
          </a:xfrm>
          <a:prstGeom prst="rect">
            <a:avLst/>
          </a:prstGeom>
          <a:noFill/>
        </p:spPr>
      </p:pic>
      <p:sp>
        <p:nvSpPr>
          <p:cNvPr id="2" name="Rectangle 1"/>
          <p:cNvSpPr/>
          <p:nvPr/>
        </p:nvSpPr>
        <p:spPr>
          <a:xfrm>
            <a:off x="2592433" y="727654"/>
            <a:ext cx="6096000" cy="383823"/>
          </a:xfrm>
          <a:prstGeom prst="rect">
            <a:avLst/>
          </a:prstGeom>
        </p:spPr>
        <p:txBody>
          <a:bodyPr>
            <a:spAutoFit/>
          </a:bodyPr>
          <a:lstStyle/>
          <a:p>
            <a:pPr>
              <a:lnSpc>
                <a:spcPct val="115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7. </a:t>
            </a:r>
            <a:r>
              <a:rPr lang="mn-MN" b="1" dirty="0">
                <a:latin typeface="Arial" panose="020B0604020202020204" pitchFamily="34" charset="0"/>
                <a:ea typeface="Calibri" panose="020F0502020204030204" pitchFamily="34" charset="0"/>
                <a:cs typeface="Arial" panose="020B0604020202020204" pitchFamily="34" charset="0"/>
              </a:rPr>
              <a:t>ГААЛЬ, ГАДААД ХУДАЛДАА</a:t>
            </a:r>
            <a:r>
              <a:rPr lang="mn-MN" sz="800" b="1" dirty="0">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945670" y="1331002"/>
            <a:ext cx="5973667" cy="3077766"/>
          </a:xfrm>
          <a:prstGeom prst="rect">
            <a:avLst/>
          </a:prstGeom>
        </p:spPr>
        <p:txBody>
          <a:bodyPr wrap="square">
            <a:spAutoFit/>
          </a:bodyPr>
          <a:lstStyle/>
          <a:p>
            <a:pPr algn="just"/>
            <a:r>
              <a:rPr lang="en-US" dirty="0">
                <a:latin typeface="Arial" panose="020B0604020202020204" pitchFamily="34" charset="0"/>
                <a:ea typeface="Calibri" panose="020F0502020204030204" pitchFamily="34" charset="0"/>
                <a:cs typeface="Arial" panose="020B0604020202020204" pitchFamily="34" charset="0"/>
              </a:rPr>
              <a:t>	</a:t>
            </a:r>
            <a:r>
              <a:rPr lang="mn-MN" sz="1800" dirty="0">
                <a:effectLst/>
                <a:latin typeface="Arial" panose="020B0604020202020204" pitchFamily="34" charset="0"/>
                <a:ea typeface="Calibri" panose="020F0502020204030204" pitchFamily="34" charset="0"/>
                <a:cs typeface="Arial" panose="020B0604020202020204" pitchFamily="34" charset="0"/>
              </a:rPr>
              <a:t>Сэлэнгэ аймгийн Алтанбулаг болон Сүхбаатар боомтоор давхардсан тоогоор  </a:t>
            </a:r>
            <a:r>
              <a:rPr lang="en-US" sz="1800" dirty="0">
                <a:effectLst/>
                <a:latin typeface="Arial" panose="020B0604020202020204" pitchFamily="34" charset="0"/>
                <a:ea typeface="Calibri" panose="020F0502020204030204" pitchFamily="34" charset="0"/>
                <a:cs typeface="Arial" panose="020B0604020202020204" pitchFamily="34" charset="0"/>
              </a:rPr>
              <a:t>3108 </a:t>
            </a:r>
            <a:r>
              <a:rPr lang="mn-MN" sz="1800" dirty="0">
                <a:effectLst/>
                <a:latin typeface="Arial" panose="020B0604020202020204" pitchFamily="34" charset="0"/>
                <a:ea typeface="Calibri" panose="020F0502020204030204" pitchFamily="34" charset="0"/>
                <a:cs typeface="Arial" panose="020B0604020202020204" pitchFamily="34" charset="0"/>
              </a:rPr>
              <a:t>зорчигч нэвтэрсэн нь өмнөх оны мөн үеэс </a:t>
            </a:r>
            <a:r>
              <a:rPr lang="en-US" sz="1800" dirty="0">
                <a:effectLst/>
                <a:latin typeface="Arial" panose="020B0604020202020204" pitchFamily="34" charset="0"/>
                <a:ea typeface="Calibri" panose="020F0502020204030204" pitchFamily="34" charset="0"/>
                <a:cs typeface="Arial" panose="020B0604020202020204" pitchFamily="34" charset="0"/>
              </a:rPr>
              <a:t>75</a:t>
            </a:r>
            <a:r>
              <a:rPr lang="mn-MN"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3</a:t>
            </a:r>
            <a:r>
              <a:rPr lang="mn-MN" sz="1800" dirty="0">
                <a:effectLst/>
                <a:latin typeface="Arial" panose="020B0604020202020204" pitchFamily="34" charset="0"/>
                <a:ea typeface="Calibri" panose="020F0502020204030204" pitchFamily="34" charset="0"/>
                <a:cs typeface="Arial" panose="020B0604020202020204" pitchFamily="34" charset="0"/>
              </a:rPr>
              <a:t> (9</a:t>
            </a:r>
            <a:r>
              <a:rPr lang="en-US" sz="1800" dirty="0">
                <a:effectLst/>
                <a:latin typeface="Arial" panose="020B0604020202020204" pitchFamily="34" charset="0"/>
                <a:ea typeface="Calibri" panose="020F0502020204030204" pitchFamily="34" charset="0"/>
                <a:cs typeface="Arial" panose="020B0604020202020204" pitchFamily="34" charset="0"/>
              </a:rPr>
              <a:t>6</a:t>
            </a:r>
            <a:r>
              <a:rPr lang="mn-MN"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0</a:t>
            </a:r>
            <a:r>
              <a:rPr lang="mn-MN" sz="1800" dirty="0">
                <a:effectLst/>
                <a:latin typeface="Arial" panose="020B0604020202020204" pitchFamily="34" charset="0"/>
                <a:ea typeface="Calibri" panose="020F0502020204030204" pitchFamily="34" charset="0"/>
                <a:cs typeface="Arial" panose="020B0604020202020204" pitchFamily="34" charset="0"/>
              </a:rPr>
              <a:t>%) мянган хүнээр буурсан байна. Нийт зорчигчдын </a:t>
            </a:r>
            <a:r>
              <a:rPr lang="en-US" sz="1800" dirty="0">
                <a:effectLst/>
                <a:latin typeface="Arial" panose="020B0604020202020204" pitchFamily="34" charset="0"/>
                <a:ea typeface="Calibri" panose="020F0502020204030204" pitchFamily="34" charset="0"/>
                <a:cs typeface="Arial" panose="020B0604020202020204" pitchFamily="34" charset="0"/>
              </a:rPr>
              <a:t>1765</a:t>
            </a:r>
            <a:r>
              <a:rPr lang="mn-MN"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5</a:t>
            </a:r>
            <a:r>
              <a:rPr lang="mn-MN" sz="1800" dirty="0">
                <a:effectLst/>
                <a:latin typeface="Arial" panose="020B0604020202020204" pitchFamily="34" charset="0"/>
                <a:ea typeface="Calibri" panose="020F0502020204030204" pitchFamily="34" charset="0"/>
                <a:cs typeface="Arial" panose="020B0604020202020204" pitchFamily="34" charset="0"/>
              </a:rPr>
              <a:t>6</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mn-MN" sz="1800" dirty="0">
                <a:effectLst/>
                <a:latin typeface="Arial" panose="020B0604020202020204" pitchFamily="34" charset="0"/>
                <a:ea typeface="Calibri" panose="020F0502020204030204" pitchFamily="34" charset="0"/>
                <a:cs typeface="Arial" panose="020B0604020202020204" pitchFamily="34" charset="0"/>
              </a:rPr>
              <a:t>8%) нь Монгол иргэд,</a:t>
            </a:r>
            <a:r>
              <a:rPr lang="en-US" sz="1800" dirty="0">
                <a:effectLst/>
                <a:latin typeface="Arial" panose="020B0604020202020204" pitchFamily="34" charset="0"/>
                <a:ea typeface="Calibri" panose="020F0502020204030204" pitchFamily="34" charset="0"/>
                <a:cs typeface="Arial" panose="020B0604020202020204" pitchFamily="34" charset="0"/>
              </a:rPr>
              <a:t> 1343</a:t>
            </a:r>
            <a:r>
              <a:rPr lang="mn-MN"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43</a:t>
            </a:r>
            <a:r>
              <a:rPr lang="mn-MN" sz="1800" dirty="0">
                <a:effectLst/>
                <a:latin typeface="Arial" panose="020B0604020202020204" pitchFamily="34" charset="0"/>
                <a:ea typeface="Calibri" panose="020F0502020204030204" pitchFamily="34" charset="0"/>
                <a:cs typeface="Arial" panose="020B0604020202020204" pitchFamily="34" charset="0"/>
              </a:rPr>
              <a:t>.2%) нь гадаад иргэд байна. Энэ нь өмнөх оны мөн үетэй харьцуулахад хилээр нэвтэрсэн Монгол иргэдийн тоо </a:t>
            </a:r>
            <a:r>
              <a:rPr lang="en-US" sz="1800" dirty="0">
                <a:effectLst/>
                <a:latin typeface="Arial" panose="020B0604020202020204" pitchFamily="34" charset="0"/>
                <a:ea typeface="Calibri" panose="020F0502020204030204" pitchFamily="34" charset="0"/>
                <a:cs typeface="Arial" panose="020B0604020202020204" pitchFamily="34" charset="0"/>
              </a:rPr>
              <a:t>61</a:t>
            </a:r>
            <a:r>
              <a:rPr lang="mn-MN"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7</a:t>
            </a:r>
            <a:r>
              <a:rPr lang="mn-MN" sz="1800" dirty="0">
                <a:effectLst/>
                <a:latin typeface="Arial" panose="020B0604020202020204" pitchFamily="34" charset="0"/>
                <a:ea typeface="Calibri" panose="020F0502020204030204" pitchFamily="34" charset="0"/>
                <a:cs typeface="Arial" panose="020B0604020202020204" pitchFamily="34" charset="0"/>
              </a:rPr>
              <a:t> (97.</a:t>
            </a:r>
            <a:r>
              <a:rPr lang="en-US" sz="1800" dirty="0">
                <a:effectLst/>
                <a:latin typeface="Arial" panose="020B0604020202020204" pitchFamily="34" charset="0"/>
                <a:ea typeface="Calibri" panose="020F0502020204030204" pitchFamily="34" charset="0"/>
                <a:cs typeface="Arial" panose="020B0604020202020204" pitchFamily="34" charset="0"/>
              </a:rPr>
              <a:t>2</a:t>
            </a:r>
            <a:r>
              <a:rPr lang="mn-MN" sz="1800" dirty="0">
                <a:effectLst/>
                <a:latin typeface="Arial" panose="020B0604020202020204" pitchFamily="34" charset="0"/>
                <a:ea typeface="Calibri" panose="020F0502020204030204" pitchFamily="34" charset="0"/>
                <a:cs typeface="Arial" panose="020B0604020202020204" pitchFamily="34" charset="0"/>
              </a:rPr>
              <a:t>%) мянган хүнээр, гадаад иргэдийн тоо </a:t>
            </a:r>
            <a:r>
              <a:rPr lang="en-US" sz="1800" dirty="0">
                <a:effectLst/>
                <a:latin typeface="Arial" panose="020B0604020202020204" pitchFamily="34" charset="0"/>
                <a:ea typeface="Calibri" panose="020F0502020204030204" pitchFamily="34" charset="0"/>
                <a:cs typeface="Arial" panose="020B0604020202020204" pitchFamily="34" charset="0"/>
              </a:rPr>
              <a:t>13</a:t>
            </a:r>
            <a:r>
              <a:rPr lang="mn-MN"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5</a:t>
            </a:r>
            <a:r>
              <a:rPr lang="mn-MN" sz="1800" dirty="0">
                <a:effectLst/>
                <a:latin typeface="Arial" panose="020B0604020202020204" pitchFamily="34" charset="0"/>
                <a:ea typeface="Calibri" panose="020F0502020204030204" pitchFamily="34" charset="0"/>
                <a:cs typeface="Arial" panose="020B0604020202020204" pitchFamily="34" charset="0"/>
              </a:rPr>
              <a:t> (9</a:t>
            </a:r>
            <a:r>
              <a:rPr lang="en-US" sz="1800" dirty="0">
                <a:effectLst/>
                <a:latin typeface="Arial" panose="020B0604020202020204" pitchFamily="34" charset="0"/>
                <a:ea typeface="Calibri" panose="020F0502020204030204" pitchFamily="34" charset="0"/>
                <a:cs typeface="Arial" panose="020B0604020202020204" pitchFamily="34" charset="0"/>
              </a:rPr>
              <a:t>1</a:t>
            </a:r>
            <a:r>
              <a:rPr lang="mn-MN"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0</a:t>
            </a:r>
            <a:r>
              <a:rPr lang="mn-MN" sz="1800" dirty="0">
                <a:effectLst/>
                <a:latin typeface="Arial" panose="020B0604020202020204" pitchFamily="34" charset="0"/>
                <a:ea typeface="Calibri" panose="020F0502020204030204" pitchFamily="34" charset="0"/>
                <a:cs typeface="Arial" panose="020B0604020202020204" pitchFamily="34" charset="0"/>
              </a:rPr>
              <a:t>%) мянган хүнээр тус тус буурсан үзүүлэлттэй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023555" y="4491470"/>
            <a:ext cx="3695562" cy="340093"/>
          </a:xfrm>
          <a:prstGeom prst="rect">
            <a:avLst/>
          </a:prstGeom>
        </p:spPr>
        <p:txBody>
          <a:bodyPr wrap="none">
            <a:spAutoFit/>
          </a:bodyPr>
          <a:lstStyle/>
          <a:p>
            <a:pPr algn="ctr">
              <a:lnSpc>
                <a:spcPct val="115000"/>
              </a:lnSpc>
              <a:spcAft>
                <a:spcPts val="0"/>
              </a:spcAft>
            </a:pPr>
            <a:r>
              <a:rPr lang="mn-MN" sz="1400" b="1" dirty="0">
                <a:latin typeface="Arial" panose="020B0604020202020204" pitchFamily="34" charset="0"/>
                <a:ea typeface="Calibri" panose="020F0502020204030204" pitchFamily="34" charset="0"/>
                <a:cs typeface="Arial" panose="020B0604020202020204" pitchFamily="34" charset="0"/>
              </a:rPr>
              <a:t>Гадаад худалдааны бараа эргэлт, сая.</a:t>
            </a:r>
            <a:r>
              <a:rPr lang="en-US" sz="1400" b="1"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40" name="Straight Connector 39"/>
          <p:cNvCxnSpPr/>
          <p:nvPr/>
        </p:nvCxnSpPr>
        <p:spPr>
          <a:xfrm flipH="1">
            <a:off x="1073503" y="1292584"/>
            <a:ext cx="10734824" cy="12787"/>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flipV="1">
            <a:off x="5878297" y="1412844"/>
            <a:ext cx="1" cy="4757833"/>
          </a:xfrm>
          <a:prstGeom prst="line">
            <a:avLst/>
          </a:prstGeom>
          <a:ln w="28575">
            <a:solidFill>
              <a:srgbClr val="002060"/>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20" name="Chart 19">
            <a:extLst>
              <a:ext uri="{FF2B5EF4-FFF2-40B4-BE49-F238E27FC236}">
                <a16:creationId xmlns:a16="http://schemas.microsoft.com/office/drawing/2014/main" id="{F327A952-044F-4629-A887-EB88F471D855}"/>
              </a:ext>
            </a:extLst>
          </p:cNvPr>
          <p:cNvGraphicFramePr/>
          <p:nvPr>
            <p:extLst>
              <p:ext uri="{D42A27DB-BD31-4B8C-83A1-F6EECF244321}">
                <p14:modId xmlns:p14="http://schemas.microsoft.com/office/powerpoint/2010/main" val="3968906710"/>
              </p:ext>
            </p:extLst>
          </p:nvPr>
        </p:nvGraphicFramePr>
        <p:xfrm>
          <a:off x="6135771" y="4857194"/>
          <a:ext cx="5974715" cy="1229360"/>
        </p:xfrm>
        <a:graphic>
          <a:graphicData uri="http://schemas.openxmlformats.org/drawingml/2006/chart">
            <c:chart xmlns:c="http://schemas.openxmlformats.org/drawingml/2006/chart" xmlns:r="http://schemas.openxmlformats.org/officeDocument/2006/relationships" r:id="rId8"/>
          </a:graphicData>
        </a:graphic>
      </p:graphicFrame>
      <p:pic>
        <p:nvPicPr>
          <p:cNvPr id="21" name="Picture 20">
            <a:extLst>
              <a:ext uri="{FF2B5EF4-FFF2-40B4-BE49-F238E27FC236}">
                <a16:creationId xmlns:a16="http://schemas.microsoft.com/office/drawing/2014/main" id="{4AD87369-D6BE-47AC-9620-A09E76023181}"/>
              </a:ext>
            </a:extLst>
          </p:cNvPr>
          <p:cNvPicPr/>
          <p:nvPr/>
        </p:nvPicPr>
        <p:blipFill rotWithShape="1">
          <a:blip r:embed="rId9" cstate="print">
            <a:extLst>
              <a:ext uri="{28A0092B-C50C-407E-A947-70E740481C1C}">
                <a14:useLocalDpi xmlns:a14="http://schemas.microsoft.com/office/drawing/2010/main" val="0"/>
              </a:ext>
            </a:extLst>
          </a:blip>
          <a:srcRect t="9003"/>
          <a:stretch/>
        </p:blipFill>
        <p:spPr bwMode="auto">
          <a:xfrm>
            <a:off x="1161501" y="1412287"/>
            <a:ext cx="4565966" cy="46742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024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1026842" y="586631"/>
            <a:ext cx="685844" cy="640150"/>
          </a:xfrm>
          <a:prstGeom prst="rect">
            <a:avLst/>
          </a:prstGeom>
          <a:noFill/>
        </p:spPr>
      </p:pic>
      <p:sp>
        <p:nvSpPr>
          <p:cNvPr id="3" name="Rectangle 2"/>
          <p:cNvSpPr/>
          <p:nvPr/>
        </p:nvSpPr>
        <p:spPr>
          <a:xfrm>
            <a:off x="1712686" y="722040"/>
            <a:ext cx="2497800" cy="369332"/>
          </a:xfrm>
          <a:prstGeom prst="rect">
            <a:avLst/>
          </a:prstGeom>
        </p:spPr>
        <p:txBody>
          <a:bodyPr wrap="none">
            <a:spAutoFit/>
          </a:bodyPr>
          <a:lstStyle/>
          <a:p>
            <a:r>
              <a:rPr lang="mn-MN"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8. </a:t>
            </a:r>
            <a:r>
              <a:rPr lang="mn-MN" b="1" dirty="0">
                <a:latin typeface="Arial" panose="020B0604020202020204" pitchFamily="34" charset="0"/>
                <a:ea typeface="Calibri" panose="020F0502020204030204" pitchFamily="34" charset="0"/>
              </a:rPr>
              <a:t>ХӨДӨӨ АЖ АХУЙ</a:t>
            </a:r>
            <a:endParaRPr lang="en-US" dirty="0"/>
          </a:p>
        </p:txBody>
      </p:sp>
      <p:sp>
        <p:nvSpPr>
          <p:cNvPr id="5" name="Rectangle 4"/>
          <p:cNvSpPr/>
          <p:nvPr/>
        </p:nvSpPr>
        <p:spPr>
          <a:xfrm>
            <a:off x="5818541" y="1306567"/>
            <a:ext cx="5943125" cy="2523768"/>
          </a:xfrm>
          <a:prstGeom prst="rect">
            <a:avLst/>
          </a:prstGeom>
        </p:spPr>
        <p:txBody>
          <a:bodyPr wrap="square">
            <a:spAutoFit/>
          </a:bodyPr>
          <a:lstStyle/>
          <a:p>
            <a:pPr algn="just"/>
            <a:r>
              <a:rPr lang="mn-MN" sz="1800" dirty="0">
                <a:effectLst/>
                <a:latin typeface="Arial" panose="020B0604020202020204" pitchFamily="34" charset="0"/>
                <a:ea typeface="Calibri" panose="020F0502020204030204" pitchFamily="34" charset="0"/>
                <a:cs typeface="Arial" panose="020B0604020202020204" pitchFamily="34" charset="0"/>
              </a:rPr>
              <a:t>2021 оны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mn-MN" sz="1800" dirty="0">
                <a:effectLst/>
                <a:latin typeface="Arial" panose="020B0604020202020204" pitchFamily="34" charset="0"/>
                <a:ea typeface="Calibri" panose="020F0502020204030204" pitchFamily="34" charset="0"/>
                <a:cs typeface="Arial" panose="020B0604020202020204" pitchFamily="34" charset="0"/>
              </a:rPr>
              <a:t>эхний 2 сард аймгийн хэмжээнд том малын зүй бус хорогдол 923 толгой болж, өмнөх оны мөн үеэс </a:t>
            </a:r>
            <a:r>
              <a:rPr lang="en-US" sz="1800" dirty="0">
                <a:effectLst/>
                <a:latin typeface="Arial" panose="020B0604020202020204" pitchFamily="34" charset="0"/>
                <a:ea typeface="Calibri" panose="020F0502020204030204" pitchFamily="34" charset="0"/>
                <a:cs typeface="Arial" panose="020B0604020202020204" pitchFamily="34" charset="0"/>
              </a:rPr>
              <a:t>19 (2</a:t>
            </a:r>
            <a:r>
              <a:rPr lang="mn-MN" sz="18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mn-MN" sz="1800" dirty="0">
                <a:effectLst/>
                <a:latin typeface="Arial" panose="020B0604020202020204" pitchFamily="34" charset="0"/>
                <a:ea typeface="Calibri" panose="020F0502020204030204" pitchFamily="34" charset="0"/>
                <a:cs typeface="Arial" panose="020B0604020202020204" pitchFamily="34" charset="0"/>
              </a:rPr>
              <a:t>толгойгоор өссөн байна. Том малын зүй бус хорогдолыг төрлөөр нь авч үзвэл ямаа 336 толгой, хонь 337 толгой, үхэр 169 толгой, адуу 81 толгойгоор тус тус хорогдсон байна. Нийт хорогдсон малын 2</a:t>
            </a:r>
            <a:r>
              <a:rPr lang="en-US" sz="1800" dirty="0">
                <a:effectLst/>
                <a:latin typeface="Arial" panose="020B0604020202020204" pitchFamily="34" charset="0"/>
                <a:ea typeface="Calibri" panose="020F0502020204030204" pitchFamily="34" charset="0"/>
                <a:cs typeface="Arial" panose="020B0604020202020204" pitchFamily="34" charset="0"/>
              </a:rPr>
              <a:t>7</a:t>
            </a:r>
            <a:r>
              <a:rPr lang="mn-MN" sz="1800" dirty="0">
                <a:effectLst/>
                <a:latin typeface="Arial" panose="020B0604020202020204" pitchFamily="34" charset="0"/>
                <a:ea typeface="Calibri" panose="020F0502020204030204" pitchFamily="34" charset="0"/>
                <a:cs typeface="Arial" panose="020B0604020202020204" pitchFamily="34" charset="0"/>
              </a:rPr>
              <a:t>.1 хувийг бод, 72.9 хувийг бог мал эзэлж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1" name="Straight Connector 20"/>
          <p:cNvCxnSpPr/>
          <p:nvPr/>
        </p:nvCxnSpPr>
        <p:spPr>
          <a:xfrm flipH="1">
            <a:off x="1026842" y="1352049"/>
            <a:ext cx="10734824" cy="12787"/>
          </a:xfrm>
          <a:prstGeom prst="line">
            <a:avLst/>
          </a:prstGeom>
          <a:ln w="28575">
            <a:solidFill>
              <a:schemeClr val="accent2"/>
            </a:solidFill>
            <a:prstDash val="dash"/>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flipV="1">
            <a:off x="5810110" y="1450645"/>
            <a:ext cx="1" cy="4757833"/>
          </a:xfrm>
          <a:prstGeom prst="line">
            <a:avLst/>
          </a:prstGeom>
          <a:ln w="28575">
            <a:solidFill>
              <a:schemeClr val="accent2"/>
            </a:solidFill>
            <a:prstDash val="dash"/>
          </a:ln>
        </p:spPr>
        <p:style>
          <a:lnRef idx="3">
            <a:schemeClr val="accent6"/>
          </a:lnRef>
          <a:fillRef idx="0">
            <a:schemeClr val="accent6"/>
          </a:fillRef>
          <a:effectRef idx="2">
            <a:schemeClr val="accent6"/>
          </a:effectRef>
          <a:fontRef idx="minor">
            <a:schemeClr val="tx1"/>
          </a:fontRef>
        </p:style>
      </p:cxnSp>
      <p:graphicFrame>
        <p:nvGraphicFramePr>
          <p:cNvPr id="18" name="Chart 17">
            <a:extLst>
              <a:ext uri="{FF2B5EF4-FFF2-40B4-BE49-F238E27FC236}">
                <a16:creationId xmlns:a16="http://schemas.microsoft.com/office/drawing/2014/main" id="{BB68F73C-F7C3-46B0-95AF-2C5FBD93C278}"/>
              </a:ext>
            </a:extLst>
          </p:cNvPr>
          <p:cNvGraphicFramePr/>
          <p:nvPr>
            <p:extLst>
              <p:ext uri="{D42A27DB-BD31-4B8C-83A1-F6EECF244321}">
                <p14:modId xmlns:p14="http://schemas.microsoft.com/office/powerpoint/2010/main" val="3217608003"/>
              </p:ext>
            </p:extLst>
          </p:nvPr>
        </p:nvGraphicFramePr>
        <p:xfrm>
          <a:off x="6394254" y="3504094"/>
          <a:ext cx="4772025" cy="2542173"/>
        </p:xfrm>
        <a:graphic>
          <a:graphicData uri="http://schemas.openxmlformats.org/drawingml/2006/chart">
            <c:chart xmlns:c="http://schemas.openxmlformats.org/drawingml/2006/chart" xmlns:r="http://schemas.openxmlformats.org/officeDocument/2006/relationships" r:id="rId7"/>
          </a:graphicData>
        </a:graphic>
      </p:graphicFrame>
      <p:pic>
        <p:nvPicPr>
          <p:cNvPr id="25" name="Picture 24">
            <a:extLst>
              <a:ext uri="{FF2B5EF4-FFF2-40B4-BE49-F238E27FC236}">
                <a16:creationId xmlns:a16="http://schemas.microsoft.com/office/drawing/2014/main" id="{33838CE2-B6C1-4FB6-AD2D-00A7051728A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853" y="1450646"/>
            <a:ext cx="4783263" cy="4773684"/>
          </a:xfrm>
          <a:prstGeom prst="rect">
            <a:avLst/>
          </a:prstGeom>
          <a:noFill/>
          <a:ln>
            <a:noFill/>
          </a:ln>
        </p:spPr>
      </p:pic>
    </p:spTree>
    <p:extLst>
      <p:ext uri="{BB962C8B-B14F-4D97-AF65-F5344CB8AC3E}">
        <p14:creationId xmlns:p14="http://schemas.microsoft.com/office/powerpoint/2010/main" val="1542516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6035</TotalTime>
  <Words>1019</Words>
  <Application>Microsoft Office PowerPoint</Application>
  <PresentationFormat>Widescreen</PresentationFormat>
  <Paragraphs>90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Mongolian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Gundegmaa</cp:lastModifiedBy>
  <cp:revision>413</cp:revision>
  <cp:lastPrinted>2019-12-01T09:30:40Z</cp:lastPrinted>
  <dcterms:created xsi:type="dcterms:W3CDTF">2017-06-22T02:35:03Z</dcterms:created>
  <dcterms:modified xsi:type="dcterms:W3CDTF">2021-03-18T04:22:20Z</dcterms:modified>
</cp:coreProperties>
</file>