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8" r:id="rId4"/>
    <p:sldId id="262" r:id="rId5"/>
    <p:sldId id="261" r:id="rId6"/>
  </p:sldIdLst>
  <p:sldSz cx="6858000" cy="9906000" type="A4"/>
  <p:notesSz cx="6858000" cy="9144000"/>
  <p:defaultTextStyle>
    <a:defPPr>
      <a:defRPr lang="en-US"/>
    </a:defPPr>
    <a:lvl1pPr marL="0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1pPr>
    <a:lvl2pPr marL="151516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2pPr>
    <a:lvl3pPr marL="303032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3pPr>
    <a:lvl4pPr marL="454548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4pPr>
    <a:lvl5pPr marL="606064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5pPr>
    <a:lvl6pPr marL="757580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6pPr>
    <a:lvl7pPr marL="909096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7pPr>
    <a:lvl8pPr marL="1060613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8pPr>
    <a:lvl9pPr marL="1212129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UNKHSOLONGO\Work-2019\Zahirgaanii%20Statistik%20medee\2019\12-r%20sar\2019.12%20Solongo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az-Cyrl-AZ"/>
              <a:t>Б</a:t>
            </a:r>
            <a:r>
              <a:rPr lang="mn-MN"/>
              <a:t>үртгэлтэй ажилгүйчүүд боловсролоор</a:t>
            </a:r>
            <a:endParaRPr lang="az-Cyrl-AZ"/>
          </a:p>
        </c:rich>
      </c:tx>
      <c:layout>
        <c:manualLayout>
          <c:xMode val="edge"/>
          <c:yMode val="edge"/>
          <c:x val="0.21175000000000002"/>
          <c:y val="5.701754385964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'Xud.halamj-1-byambaa'!$H$6:$H$10</c:f>
              <c:strCache>
                <c:ptCount val="5"/>
                <c:pt idx="0">
                  <c:v>Дээд</c:v>
                </c:pt>
                <c:pt idx="1">
                  <c:v>Тусгай дунд</c:v>
                </c:pt>
                <c:pt idx="2">
                  <c:v>Ерөнхий боловсролтой</c:v>
                </c:pt>
                <c:pt idx="3">
                  <c:v>Мэргэжилтэй ажилчид </c:v>
                </c:pt>
                <c:pt idx="4">
                  <c:v>Боловсролгүй</c:v>
                </c:pt>
              </c:strCache>
            </c:strRef>
          </c:cat>
          <c:val>
            <c:numRef>
              <c:f>'Xud.halamj-1-byambaa'!$I$6:$I$10</c:f>
              <c:numCache>
                <c:formatCode>General</c:formatCode>
                <c:ptCount val="5"/>
                <c:pt idx="0">
                  <c:v>154</c:v>
                </c:pt>
                <c:pt idx="1">
                  <c:v>24</c:v>
                </c:pt>
                <c:pt idx="2">
                  <c:v>367</c:v>
                </c:pt>
                <c:pt idx="3">
                  <c:v>90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52922592"/>
        <c:axId val="452923376"/>
      </c:barChart>
      <c:catAx>
        <c:axId val="45292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2923376"/>
        <c:crosses val="autoZero"/>
        <c:auto val="1"/>
        <c:lblAlgn val="ctr"/>
        <c:lblOffset val="100"/>
        <c:noMultiLvlLbl val="0"/>
      </c:catAx>
      <c:valAx>
        <c:axId val="452923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2922592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accent2">
              <a:lumMod val="7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0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9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6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3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6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7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8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4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9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7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8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7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579" y="2899611"/>
            <a:ext cx="5534526" cy="1139866"/>
          </a:xfrm>
        </p:spPr>
        <p:txBody>
          <a:bodyPr>
            <a:normAutofit/>
          </a:bodyPr>
          <a:lstStyle/>
          <a:p>
            <a:r>
              <a:rPr lang="mn-MN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аймгийн 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290" y="3979712"/>
            <a:ext cx="5569417" cy="948594"/>
          </a:xfrm>
        </p:spPr>
        <p:txBody>
          <a:bodyPr>
            <a:noAutofit/>
          </a:bodyPr>
          <a:lstStyle/>
          <a:p>
            <a:r>
              <a:rPr lang="mn-M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НИЙГЭМ, ЭДИЙН ЗАСГИЙН БАЙДАЛ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00093" y="5242419"/>
            <a:ext cx="3857813" cy="348310"/>
          </a:xfrm>
          <a:prstGeom prst="rect">
            <a:avLst/>
          </a:prstGeom>
        </p:spPr>
        <p:txBody>
          <a:bodyPr vert="horz" lIns="38578" tIns="19289" rIns="38578" bIns="1928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8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8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Инфографик</a:t>
            </a:r>
            <a:r>
              <a:rPr lang="en-US" sz="168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5" y="243929"/>
            <a:ext cx="803711" cy="803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46" y="243929"/>
            <a:ext cx="967218" cy="863476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500093" y="9471395"/>
            <a:ext cx="3857813" cy="348310"/>
          </a:xfrm>
          <a:prstGeom prst="rect">
            <a:avLst/>
          </a:prstGeom>
        </p:spPr>
        <p:txBody>
          <a:bodyPr vert="horz" lIns="38578" tIns="19289" rIns="38578" bIns="1928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687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mn-MN" sz="168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endParaRPr lang="en-US" sz="168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185" y="3145114"/>
            <a:ext cx="5268036" cy="431512"/>
          </a:xfrm>
        </p:spPr>
        <p:txBody>
          <a:bodyPr>
            <a:noAutofit/>
          </a:bodyPr>
          <a:lstStyle/>
          <a:p>
            <a:r>
              <a:rPr lang="mn-M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Хөдөлмөр эрхлэлт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297" y="3577598"/>
            <a:ext cx="3857813" cy="375570"/>
          </a:xfrm>
        </p:spPr>
        <p:txBody>
          <a:bodyPr>
            <a:normAutofit/>
          </a:bodyPr>
          <a:lstStyle/>
          <a:p>
            <a:r>
              <a:rPr lang="mn-MN" sz="1687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mn-MN" sz="1687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mn-MN" sz="1687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mn-MN" sz="1687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endParaRPr lang="en-US" sz="1687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306C283-DB83-40AB-AEC0-4E4AF16B0CD6}"/>
              </a:ext>
            </a:extLst>
          </p:cNvPr>
          <p:cNvGrpSpPr/>
          <p:nvPr/>
        </p:nvGrpSpPr>
        <p:grpSpPr>
          <a:xfrm>
            <a:off x="0" y="9480885"/>
            <a:ext cx="6857999" cy="288758"/>
            <a:chOff x="159171" y="3171436"/>
            <a:chExt cx="4764143" cy="127764"/>
          </a:xfrm>
        </p:grpSpPr>
        <p:sp>
          <p:nvSpPr>
            <p:cNvPr id="8" name="Rectangle: Rounded Corners 9">
              <a:extLst>
                <a:ext uri="{FF2B5EF4-FFF2-40B4-BE49-F238E27FC236}">
                  <a16:creationId xmlns="" xmlns:a16="http://schemas.microsoft.com/office/drawing/2014/main" id="{41186AD2-D478-4B3E-BA00-4331DB252B55}"/>
                </a:ext>
              </a:extLst>
            </p:cNvPr>
            <p:cNvSpPr/>
            <p:nvPr/>
          </p:nvSpPr>
          <p:spPr>
            <a:xfrm>
              <a:off x="3861830" y="3171436"/>
              <a:ext cx="971346" cy="127764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SELENGE.NSO.MN</a:t>
              </a:r>
              <a:endParaRPr lang="mn-M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2E87CAA-4A82-4872-BAED-3F576EE8A4D6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59171" y="3233599"/>
              <a:ext cx="3702659" cy="171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9A50739A-0111-4670-BAB2-8D61195140D9}"/>
                </a:ext>
              </a:extLst>
            </p:cNvPr>
            <p:cNvCxnSpPr>
              <a:cxnSpLocks/>
            </p:cNvCxnSpPr>
            <p:nvPr/>
          </p:nvCxnSpPr>
          <p:spPr>
            <a:xfrm>
              <a:off x="4837300" y="3233599"/>
              <a:ext cx="86014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50FFD017-E934-4BB1-85CA-BD5D786D24CE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905765" y="412213"/>
            <a:ext cx="4255782" cy="4654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2B3E706-B424-4171-93E5-281B0DEE703A}"/>
              </a:ext>
            </a:extLst>
          </p:cNvPr>
          <p:cNvSpPr txBox="1"/>
          <p:nvPr/>
        </p:nvSpPr>
        <p:spPr>
          <a:xfrm>
            <a:off x="5161547" y="232201"/>
            <a:ext cx="169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АЙМГИЙН СТАТИСТИКИЙН ХЭЛТЭС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5004278"/>
            <a:ext cx="6858000" cy="45468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" y="13648"/>
            <a:ext cx="892901" cy="79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97" y="4653652"/>
            <a:ext cx="3468464" cy="1203616"/>
          </a:xfrm>
          <a:prstGeom prst="rect">
            <a:avLst/>
          </a:prstGeom>
        </p:spPr>
      </p:pic>
      <p:cxnSp>
        <p:nvCxnSpPr>
          <p:cNvPr id="93" name="Straight Connector 92"/>
          <p:cNvCxnSpPr/>
          <p:nvPr/>
        </p:nvCxnSpPr>
        <p:spPr>
          <a:xfrm>
            <a:off x="748369" y="3036182"/>
            <a:ext cx="5673740" cy="24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78340" y="5900198"/>
            <a:ext cx="5673740" cy="24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88"/>
          <a:stretch/>
        </p:blipFill>
        <p:spPr>
          <a:xfrm>
            <a:off x="587583" y="600183"/>
            <a:ext cx="1365907" cy="1085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7"/>
          <a:stretch/>
        </p:blipFill>
        <p:spPr>
          <a:xfrm>
            <a:off x="5167745" y="615625"/>
            <a:ext cx="1427418" cy="104140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068189" y="2791105"/>
            <a:ext cx="3093319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mn-MN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 түүнээс дээш насны эдийн засгийн идэвхтэй хүн амын </a:t>
            </a:r>
            <a:r>
              <a:rPr lang="mn-MN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mn-MN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Ажиллах хүч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1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44"/>
          <p:cNvSpPr txBox="1"/>
          <p:nvPr/>
        </p:nvSpPr>
        <p:spPr>
          <a:xfrm>
            <a:off x="506288" y="1425129"/>
            <a:ext cx="973593" cy="1917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</a:t>
            </a:r>
            <a:endParaRPr lang="en-US" sz="1400" b="1" i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7306C283-DB83-40AB-AEC0-4E4AF16B0CD6}"/>
              </a:ext>
            </a:extLst>
          </p:cNvPr>
          <p:cNvGrpSpPr/>
          <p:nvPr/>
        </p:nvGrpSpPr>
        <p:grpSpPr>
          <a:xfrm>
            <a:off x="0" y="9480885"/>
            <a:ext cx="6857999" cy="288758"/>
            <a:chOff x="159171" y="3171436"/>
            <a:chExt cx="4764143" cy="127764"/>
          </a:xfrm>
        </p:grpSpPr>
        <p:sp>
          <p:nvSpPr>
            <p:cNvPr id="54" name="Rectangle: Rounded Corners 9">
              <a:extLst>
                <a:ext uri="{FF2B5EF4-FFF2-40B4-BE49-F238E27FC236}">
                  <a16:creationId xmlns="" xmlns:a16="http://schemas.microsoft.com/office/drawing/2014/main" id="{41186AD2-D478-4B3E-BA00-4331DB252B55}"/>
                </a:ext>
              </a:extLst>
            </p:cNvPr>
            <p:cNvSpPr/>
            <p:nvPr/>
          </p:nvSpPr>
          <p:spPr>
            <a:xfrm>
              <a:off x="3861830" y="3171436"/>
              <a:ext cx="971346" cy="127764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SELENGE.NSO.MN</a:t>
              </a:r>
              <a:endParaRPr lang="mn-M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52E87CAA-4A82-4872-BAED-3F576EE8A4D6}"/>
                </a:ext>
              </a:extLst>
            </p:cNvPr>
            <p:cNvCxnSpPr>
              <a:cxnSpLocks/>
              <a:endCxn id="54" idx="1"/>
            </p:cNvCxnSpPr>
            <p:nvPr/>
          </p:nvCxnSpPr>
          <p:spPr>
            <a:xfrm>
              <a:off x="159171" y="3233599"/>
              <a:ext cx="3702659" cy="171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9A50739A-0111-4670-BAB2-8D61195140D9}"/>
                </a:ext>
              </a:extLst>
            </p:cNvPr>
            <p:cNvCxnSpPr>
              <a:cxnSpLocks/>
            </p:cNvCxnSpPr>
            <p:nvPr/>
          </p:nvCxnSpPr>
          <p:spPr>
            <a:xfrm>
              <a:off x="4837300" y="3233599"/>
              <a:ext cx="86014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50FFD017-E934-4BB1-85CA-BD5D786D24CE}"/>
              </a:ext>
            </a:extLst>
          </p:cNvPr>
          <p:cNvCxnSpPr>
            <a:cxnSpLocks/>
            <a:stCxn id="58" idx="1"/>
            <a:endCxn id="127" idx="3"/>
          </p:cNvCxnSpPr>
          <p:nvPr/>
        </p:nvCxnSpPr>
        <p:spPr>
          <a:xfrm flipH="1" flipV="1">
            <a:off x="892531" y="412213"/>
            <a:ext cx="4269016" cy="4654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2B3E706-B424-4171-93E5-281B0DEE703A}"/>
              </a:ext>
            </a:extLst>
          </p:cNvPr>
          <p:cNvSpPr txBox="1"/>
          <p:nvPr/>
        </p:nvSpPr>
        <p:spPr>
          <a:xfrm>
            <a:off x="5161547" y="232201"/>
            <a:ext cx="169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АЙМГИЙН СТАТИСТИКИЙН ХЭЛТЭС</a:t>
            </a:r>
          </a:p>
        </p:txBody>
      </p:sp>
      <p:sp>
        <p:nvSpPr>
          <p:cNvPr id="63" name="Text Box 44"/>
          <p:cNvSpPr txBox="1"/>
          <p:nvPr/>
        </p:nvSpPr>
        <p:spPr>
          <a:xfrm>
            <a:off x="5714951" y="1425129"/>
            <a:ext cx="973593" cy="1917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</a:t>
            </a:r>
            <a:endParaRPr lang="en-US" sz="1400" b="1" i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Text Box 44"/>
          <p:cNvSpPr txBox="1"/>
          <p:nvPr/>
        </p:nvSpPr>
        <p:spPr>
          <a:xfrm>
            <a:off x="5472552" y="2761473"/>
            <a:ext cx="998856" cy="2863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708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Text Box 44"/>
          <p:cNvSpPr txBox="1"/>
          <p:nvPr/>
        </p:nvSpPr>
        <p:spPr>
          <a:xfrm>
            <a:off x="5300819" y="5643960"/>
            <a:ext cx="1147999" cy="41710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37 735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" y="13648"/>
            <a:ext cx="892901" cy="797130"/>
          </a:xfrm>
          <a:prstGeom prst="rect">
            <a:avLst/>
          </a:prstGeom>
        </p:spPr>
      </p:pic>
      <p:sp>
        <p:nvSpPr>
          <p:cNvPr id="131" name="Text Box 44"/>
          <p:cNvSpPr txBox="1"/>
          <p:nvPr/>
        </p:nvSpPr>
        <p:spPr>
          <a:xfrm>
            <a:off x="716291" y="2773301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338"/>
              </a:spcAft>
            </a:pP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597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Text Box 44"/>
          <p:cNvSpPr txBox="1"/>
          <p:nvPr/>
        </p:nvSpPr>
        <p:spPr>
          <a:xfrm>
            <a:off x="742223" y="5643820"/>
            <a:ext cx="1147999" cy="27211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45 881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Text Box 44"/>
          <p:cNvSpPr txBox="1"/>
          <p:nvPr/>
        </p:nvSpPr>
        <p:spPr>
          <a:xfrm>
            <a:off x="1042330" y="6082574"/>
            <a:ext cx="560786" cy="2955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38"/>
              </a:spcAft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789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97" y="418765"/>
            <a:ext cx="4154638" cy="1176754"/>
          </a:xfrm>
          <a:prstGeom prst="rect">
            <a:avLst/>
          </a:prstGeom>
        </p:spPr>
      </p:pic>
      <p:sp>
        <p:nvSpPr>
          <p:cNvPr id="75" name="Title 1"/>
          <p:cNvSpPr>
            <a:spLocks noGrp="1"/>
          </p:cNvSpPr>
          <p:nvPr>
            <p:ph type="ctrTitle"/>
          </p:nvPr>
        </p:nvSpPr>
        <p:spPr>
          <a:xfrm>
            <a:off x="1632286" y="788480"/>
            <a:ext cx="3850108" cy="431512"/>
          </a:xfrm>
        </p:spPr>
        <p:txBody>
          <a:bodyPr>
            <a:noAutofit/>
          </a:bodyPr>
          <a:lstStyle/>
          <a:p>
            <a:r>
              <a:rPr lang="mn-MN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Хөдөлмөр эрхлэлт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89" y="1812503"/>
            <a:ext cx="3083516" cy="1079726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2048861" y="5750021"/>
            <a:ext cx="309331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mn-MN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 түүнээс дээш насны ажиллагчдын тоо</a:t>
            </a:r>
            <a:endParaRPr lang="en-US" sz="1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8"/>
          <a:stretch/>
        </p:blipFill>
        <p:spPr>
          <a:xfrm>
            <a:off x="1620564" y="6482351"/>
            <a:ext cx="243855" cy="42870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8"/>
          <a:stretch/>
        </p:blipFill>
        <p:spPr>
          <a:xfrm>
            <a:off x="5361212" y="6477611"/>
            <a:ext cx="243855" cy="4287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8"/>
          <a:stretch/>
        </p:blipFill>
        <p:spPr>
          <a:xfrm>
            <a:off x="1629550" y="5978760"/>
            <a:ext cx="208817" cy="43925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8"/>
          <a:stretch/>
        </p:blipFill>
        <p:spPr>
          <a:xfrm>
            <a:off x="5370029" y="5975664"/>
            <a:ext cx="208817" cy="439255"/>
          </a:xfrm>
          <a:prstGeom prst="rect">
            <a:avLst/>
          </a:prstGeom>
        </p:spPr>
      </p:pic>
      <p:sp>
        <p:nvSpPr>
          <p:cNvPr id="99" name="Text Box 44"/>
          <p:cNvSpPr txBox="1"/>
          <p:nvPr/>
        </p:nvSpPr>
        <p:spPr>
          <a:xfrm>
            <a:off x="1032921" y="6572238"/>
            <a:ext cx="560786" cy="2955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38"/>
              </a:spcAft>
            </a:pP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092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Text Box 44"/>
          <p:cNvSpPr txBox="1"/>
          <p:nvPr/>
        </p:nvSpPr>
        <p:spPr>
          <a:xfrm>
            <a:off x="5631194" y="6566882"/>
            <a:ext cx="560786" cy="2955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38"/>
              </a:spcAft>
            </a:pP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18 073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Text Box 44"/>
          <p:cNvSpPr txBox="1"/>
          <p:nvPr/>
        </p:nvSpPr>
        <p:spPr>
          <a:xfrm>
            <a:off x="5613884" y="6094466"/>
            <a:ext cx="560786" cy="2955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38"/>
              </a:spcAft>
            </a:pP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19 662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" name="Text Box 44"/>
          <p:cNvSpPr txBox="1"/>
          <p:nvPr/>
        </p:nvSpPr>
        <p:spPr>
          <a:xfrm>
            <a:off x="1071500" y="3217918"/>
            <a:ext cx="560786" cy="2955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38"/>
              </a:spcAft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mn-MN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369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7" name="Picture 14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8"/>
          <a:stretch/>
        </p:blipFill>
        <p:spPr>
          <a:xfrm>
            <a:off x="1632286" y="3616188"/>
            <a:ext cx="243855" cy="428702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8"/>
          <a:stretch/>
        </p:blipFill>
        <p:spPr>
          <a:xfrm>
            <a:off x="5399199" y="3616459"/>
            <a:ext cx="243855" cy="428702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8"/>
          <a:stretch/>
        </p:blipFill>
        <p:spPr>
          <a:xfrm>
            <a:off x="1658720" y="3114104"/>
            <a:ext cx="208817" cy="439255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8"/>
          <a:stretch/>
        </p:blipFill>
        <p:spPr>
          <a:xfrm>
            <a:off x="5399199" y="3111008"/>
            <a:ext cx="208817" cy="439255"/>
          </a:xfrm>
          <a:prstGeom prst="rect">
            <a:avLst/>
          </a:prstGeom>
        </p:spPr>
      </p:pic>
      <p:sp>
        <p:nvSpPr>
          <p:cNvPr id="151" name="Text Box 44"/>
          <p:cNvSpPr txBox="1"/>
          <p:nvPr/>
        </p:nvSpPr>
        <p:spPr>
          <a:xfrm>
            <a:off x="1071500" y="3733276"/>
            <a:ext cx="560786" cy="2955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38"/>
              </a:spcAft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mn-MN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228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2" name="Text Box 44"/>
          <p:cNvSpPr txBox="1"/>
          <p:nvPr/>
        </p:nvSpPr>
        <p:spPr>
          <a:xfrm>
            <a:off x="5643054" y="3711796"/>
            <a:ext cx="560786" cy="2955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38"/>
              </a:spcAft>
            </a:pP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18 363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" name="Text Box 44"/>
          <p:cNvSpPr txBox="1"/>
          <p:nvPr/>
        </p:nvSpPr>
        <p:spPr>
          <a:xfrm>
            <a:off x="5643054" y="3229810"/>
            <a:ext cx="560786" cy="2955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38"/>
              </a:spcAft>
            </a:pP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20 345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814457" y="8222314"/>
            <a:ext cx="5673740" cy="24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Text Box 44"/>
          <p:cNvSpPr txBox="1"/>
          <p:nvPr/>
        </p:nvSpPr>
        <p:spPr>
          <a:xfrm>
            <a:off x="5336936" y="7966076"/>
            <a:ext cx="1147999" cy="41710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1 034</a:t>
            </a: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.1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44"/>
          <p:cNvSpPr txBox="1"/>
          <p:nvPr/>
        </p:nvSpPr>
        <p:spPr>
          <a:xfrm>
            <a:off x="778340" y="7965936"/>
            <a:ext cx="1147999" cy="27211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789.0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44"/>
          <p:cNvSpPr txBox="1"/>
          <p:nvPr/>
        </p:nvSpPr>
        <p:spPr>
          <a:xfrm>
            <a:off x="1078447" y="8404690"/>
            <a:ext cx="560786" cy="2955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38"/>
              </a:spcAft>
            </a:pP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857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84978" y="8072137"/>
            <a:ext cx="3093319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ахуйн нэгж, байгууллагын ажиллагчдын сарын дундаж цалин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мян.төг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8"/>
          <a:stretch/>
        </p:blipFill>
        <p:spPr>
          <a:xfrm>
            <a:off x="1656681" y="8804467"/>
            <a:ext cx="243855" cy="42870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8"/>
          <a:stretch/>
        </p:blipFill>
        <p:spPr>
          <a:xfrm>
            <a:off x="5397329" y="8799727"/>
            <a:ext cx="243855" cy="42870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8"/>
          <a:stretch/>
        </p:blipFill>
        <p:spPr>
          <a:xfrm>
            <a:off x="1665667" y="8300876"/>
            <a:ext cx="208817" cy="43925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8"/>
          <a:stretch/>
        </p:blipFill>
        <p:spPr>
          <a:xfrm>
            <a:off x="5406146" y="8297780"/>
            <a:ext cx="208817" cy="439255"/>
          </a:xfrm>
          <a:prstGeom prst="rect">
            <a:avLst/>
          </a:prstGeom>
        </p:spPr>
      </p:pic>
      <p:sp>
        <p:nvSpPr>
          <p:cNvPr id="69" name="Text Box 44"/>
          <p:cNvSpPr txBox="1"/>
          <p:nvPr/>
        </p:nvSpPr>
        <p:spPr>
          <a:xfrm>
            <a:off x="1069038" y="8894354"/>
            <a:ext cx="560786" cy="2955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38"/>
              </a:spcAft>
            </a:pP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719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 Box 44"/>
          <p:cNvSpPr txBox="1"/>
          <p:nvPr/>
        </p:nvSpPr>
        <p:spPr>
          <a:xfrm>
            <a:off x="5667311" y="8888998"/>
            <a:ext cx="560786" cy="2955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38"/>
              </a:spcAft>
            </a:pP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938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 Box 44"/>
          <p:cNvSpPr txBox="1"/>
          <p:nvPr/>
        </p:nvSpPr>
        <p:spPr>
          <a:xfrm>
            <a:off x="5650000" y="8416582"/>
            <a:ext cx="732721" cy="27825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38"/>
              </a:spcAft>
            </a:pP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1 129.6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object 30"/>
          <p:cNvSpPr/>
          <p:nvPr/>
        </p:nvSpPr>
        <p:spPr>
          <a:xfrm>
            <a:off x="3332673" y="7488587"/>
            <a:ext cx="470021" cy="358040"/>
          </a:xfrm>
          <a:custGeom>
            <a:avLst/>
            <a:gdLst/>
            <a:ahLst/>
            <a:cxnLst/>
            <a:rect l="l" t="t" r="r" b="b"/>
            <a:pathLst>
              <a:path w="384175" h="307339">
                <a:moveTo>
                  <a:pt x="260367" y="0"/>
                </a:moveTo>
                <a:lnTo>
                  <a:pt x="126357" y="0"/>
                </a:lnTo>
                <a:lnTo>
                  <a:pt x="108444" y="16671"/>
                </a:lnTo>
                <a:lnTo>
                  <a:pt x="68416" y="59028"/>
                </a:lnTo>
                <a:lnTo>
                  <a:pt x="26841" y="115584"/>
                </a:lnTo>
                <a:lnTo>
                  <a:pt x="4284" y="174853"/>
                </a:lnTo>
                <a:lnTo>
                  <a:pt x="0" y="219337"/>
                </a:lnTo>
                <a:lnTo>
                  <a:pt x="1009" y="246786"/>
                </a:lnTo>
                <a:lnTo>
                  <a:pt x="9508" y="268558"/>
                </a:lnTo>
                <a:lnTo>
                  <a:pt x="27690" y="296011"/>
                </a:lnTo>
                <a:lnTo>
                  <a:pt x="323689" y="296011"/>
                </a:lnTo>
                <a:lnTo>
                  <a:pt x="344352" y="307022"/>
                </a:lnTo>
                <a:lnTo>
                  <a:pt x="368929" y="285662"/>
                </a:lnTo>
                <a:lnTo>
                  <a:pt x="380944" y="265204"/>
                </a:lnTo>
                <a:lnTo>
                  <a:pt x="383839" y="233645"/>
                </a:lnTo>
                <a:lnTo>
                  <a:pt x="381055" y="178981"/>
                </a:lnTo>
                <a:lnTo>
                  <a:pt x="375298" y="121970"/>
                </a:lnTo>
                <a:lnTo>
                  <a:pt x="360807" y="84323"/>
                </a:lnTo>
                <a:lnTo>
                  <a:pt x="326268" y="49259"/>
                </a:lnTo>
                <a:lnTo>
                  <a:pt x="2603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3" name="object 32"/>
          <p:cNvSpPr/>
          <p:nvPr/>
        </p:nvSpPr>
        <p:spPr>
          <a:xfrm>
            <a:off x="3435466" y="7285031"/>
            <a:ext cx="264867" cy="130527"/>
          </a:xfrm>
          <a:custGeom>
            <a:avLst/>
            <a:gdLst/>
            <a:ahLst/>
            <a:cxnLst/>
            <a:rect l="l" t="t" r="r" b="b"/>
            <a:pathLst>
              <a:path w="210820" h="113029">
                <a:moveTo>
                  <a:pt x="24787" y="8958"/>
                </a:moveTo>
                <a:lnTo>
                  <a:pt x="13427" y="13690"/>
                </a:lnTo>
                <a:lnTo>
                  <a:pt x="0" y="31327"/>
                </a:lnTo>
                <a:lnTo>
                  <a:pt x="46812" y="112556"/>
                </a:lnTo>
                <a:lnTo>
                  <a:pt x="165214" y="112556"/>
                </a:lnTo>
                <a:lnTo>
                  <a:pt x="207354" y="42338"/>
                </a:lnTo>
                <a:lnTo>
                  <a:pt x="66090" y="42338"/>
                </a:lnTo>
                <a:lnTo>
                  <a:pt x="40276" y="18163"/>
                </a:lnTo>
                <a:lnTo>
                  <a:pt x="24787" y="8958"/>
                </a:lnTo>
                <a:close/>
              </a:path>
              <a:path w="210820" h="113029">
                <a:moveTo>
                  <a:pt x="107907" y="0"/>
                </a:moveTo>
                <a:lnTo>
                  <a:pt x="90891" y="10584"/>
                </a:lnTo>
                <a:lnTo>
                  <a:pt x="66090" y="42338"/>
                </a:lnTo>
                <a:lnTo>
                  <a:pt x="150075" y="42338"/>
                </a:lnTo>
                <a:lnTo>
                  <a:pt x="125010" y="10584"/>
                </a:lnTo>
                <a:lnTo>
                  <a:pt x="107907" y="0"/>
                </a:lnTo>
                <a:close/>
              </a:path>
              <a:path w="210820" h="113029">
                <a:moveTo>
                  <a:pt x="183461" y="15838"/>
                </a:moveTo>
                <a:lnTo>
                  <a:pt x="170382" y="22893"/>
                </a:lnTo>
                <a:lnTo>
                  <a:pt x="150075" y="42338"/>
                </a:lnTo>
                <a:lnTo>
                  <a:pt x="207354" y="42338"/>
                </a:lnTo>
                <a:lnTo>
                  <a:pt x="210654" y="36839"/>
                </a:lnTo>
                <a:lnTo>
                  <a:pt x="194992" y="20659"/>
                </a:lnTo>
                <a:lnTo>
                  <a:pt x="183461" y="1583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4" name="object 33"/>
          <p:cNvSpPr/>
          <p:nvPr/>
        </p:nvSpPr>
        <p:spPr>
          <a:xfrm>
            <a:off x="3148043" y="7798899"/>
            <a:ext cx="811416" cy="350387"/>
          </a:xfrm>
          <a:custGeom>
            <a:avLst/>
            <a:gdLst/>
            <a:ahLst/>
            <a:cxnLst/>
            <a:rect l="l" t="t" r="r" b="b"/>
            <a:pathLst>
              <a:path w="548640" h="226695">
                <a:moveTo>
                  <a:pt x="399474" y="151662"/>
                </a:moveTo>
                <a:lnTo>
                  <a:pt x="99382" y="151662"/>
                </a:lnTo>
                <a:lnTo>
                  <a:pt x="115987" y="156415"/>
                </a:lnTo>
                <a:lnTo>
                  <a:pt x="162022" y="177949"/>
                </a:lnTo>
                <a:lnTo>
                  <a:pt x="251942" y="222330"/>
                </a:lnTo>
                <a:lnTo>
                  <a:pt x="264076" y="226694"/>
                </a:lnTo>
                <a:lnTo>
                  <a:pt x="275005" y="226284"/>
                </a:lnTo>
                <a:lnTo>
                  <a:pt x="290926" y="219424"/>
                </a:lnTo>
                <a:lnTo>
                  <a:pt x="318033" y="204436"/>
                </a:lnTo>
                <a:lnTo>
                  <a:pt x="371794" y="170380"/>
                </a:lnTo>
                <a:lnTo>
                  <a:pt x="399474" y="151662"/>
                </a:lnTo>
                <a:close/>
              </a:path>
              <a:path w="548640" h="226695">
                <a:moveTo>
                  <a:pt x="396506" y="36465"/>
                </a:moveTo>
                <a:lnTo>
                  <a:pt x="100495" y="36465"/>
                </a:lnTo>
                <a:lnTo>
                  <a:pt x="0" y="94288"/>
                </a:lnTo>
                <a:lnTo>
                  <a:pt x="1371" y="94288"/>
                </a:lnTo>
                <a:lnTo>
                  <a:pt x="1371" y="212691"/>
                </a:lnTo>
                <a:lnTo>
                  <a:pt x="97751" y="157623"/>
                </a:lnTo>
                <a:lnTo>
                  <a:pt x="99382" y="151662"/>
                </a:lnTo>
                <a:lnTo>
                  <a:pt x="399474" y="151662"/>
                </a:lnTo>
                <a:lnTo>
                  <a:pt x="444871" y="120965"/>
                </a:lnTo>
                <a:lnTo>
                  <a:pt x="467532" y="105299"/>
                </a:lnTo>
                <a:lnTo>
                  <a:pt x="280860" y="105299"/>
                </a:lnTo>
                <a:lnTo>
                  <a:pt x="280860" y="92917"/>
                </a:lnTo>
                <a:lnTo>
                  <a:pt x="396506" y="92917"/>
                </a:lnTo>
                <a:lnTo>
                  <a:pt x="418187" y="78090"/>
                </a:lnTo>
                <a:lnTo>
                  <a:pt x="425415" y="67268"/>
                </a:lnTo>
                <a:lnTo>
                  <a:pt x="418187" y="55157"/>
                </a:lnTo>
                <a:lnTo>
                  <a:pt x="396506" y="36465"/>
                </a:lnTo>
                <a:close/>
              </a:path>
              <a:path w="548640" h="226695">
                <a:moveTo>
                  <a:pt x="531387" y="0"/>
                </a:moveTo>
                <a:lnTo>
                  <a:pt x="495630" y="6176"/>
                </a:lnTo>
                <a:lnTo>
                  <a:pt x="424040" y="54360"/>
                </a:lnTo>
                <a:lnTo>
                  <a:pt x="432425" y="76065"/>
                </a:lnTo>
                <a:lnTo>
                  <a:pt x="432592" y="88607"/>
                </a:lnTo>
                <a:lnTo>
                  <a:pt x="422173" y="96760"/>
                </a:lnTo>
                <a:lnTo>
                  <a:pt x="398805" y="105299"/>
                </a:lnTo>
                <a:lnTo>
                  <a:pt x="467532" y="105299"/>
                </a:lnTo>
                <a:lnTo>
                  <a:pt x="536943" y="57116"/>
                </a:lnTo>
                <a:lnTo>
                  <a:pt x="548170" y="20694"/>
                </a:lnTo>
                <a:lnTo>
                  <a:pt x="547609" y="3247"/>
                </a:lnTo>
                <a:lnTo>
                  <a:pt x="53138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6" name="object 8"/>
          <p:cNvSpPr txBox="1"/>
          <p:nvPr/>
        </p:nvSpPr>
        <p:spPr>
          <a:xfrm>
            <a:off x="3488025" y="7510392"/>
            <a:ext cx="172085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b="1" spc="20" dirty="0">
                <a:solidFill>
                  <a:srgbClr val="FFFFFF"/>
                </a:solidFill>
                <a:latin typeface="Arial"/>
                <a:cs typeface="Arial"/>
              </a:rPr>
              <a:t>₮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77" name="object 31"/>
          <p:cNvSpPr/>
          <p:nvPr/>
        </p:nvSpPr>
        <p:spPr>
          <a:xfrm>
            <a:off x="3479498" y="7454130"/>
            <a:ext cx="180437" cy="256128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553" y="0"/>
                </a:lnTo>
              </a:path>
            </a:pathLst>
          </a:custGeom>
          <a:ln w="27533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76"/>
          <a:stretch/>
        </p:blipFill>
        <p:spPr>
          <a:xfrm>
            <a:off x="364279" y="2331896"/>
            <a:ext cx="6282298" cy="721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88"/>
          <a:stretch/>
        </p:blipFill>
        <p:spPr>
          <a:xfrm>
            <a:off x="587583" y="600183"/>
            <a:ext cx="1365907" cy="1085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7"/>
          <a:stretch/>
        </p:blipFill>
        <p:spPr>
          <a:xfrm>
            <a:off x="5167745" y="615625"/>
            <a:ext cx="1427418" cy="1041409"/>
          </a:xfrm>
          <a:prstGeom prst="rect">
            <a:avLst/>
          </a:prstGeom>
        </p:spPr>
      </p:pic>
      <p:sp>
        <p:nvSpPr>
          <p:cNvPr id="46" name="Text Box 44"/>
          <p:cNvSpPr txBox="1"/>
          <p:nvPr/>
        </p:nvSpPr>
        <p:spPr>
          <a:xfrm>
            <a:off x="506288" y="1425129"/>
            <a:ext cx="973593" cy="1917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</a:t>
            </a:r>
            <a:endParaRPr lang="en-US" sz="1400" b="1" i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7306C283-DB83-40AB-AEC0-4E4AF16B0CD6}"/>
              </a:ext>
            </a:extLst>
          </p:cNvPr>
          <p:cNvGrpSpPr/>
          <p:nvPr/>
        </p:nvGrpSpPr>
        <p:grpSpPr>
          <a:xfrm>
            <a:off x="0" y="9480885"/>
            <a:ext cx="6857999" cy="288758"/>
            <a:chOff x="159171" y="3171436"/>
            <a:chExt cx="4764143" cy="127764"/>
          </a:xfrm>
        </p:grpSpPr>
        <p:sp>
          <p:nvSpPr>
            <p:cNvPr id="54" name="Rectangle: Rounded Corners 9">
              <a:extLst>
                <a:ext uri="{FF2B5EF4-FFF2-40B4-BE49-F238E27FC236}">
                  <a16:creationId xmlns="" xmlns:a16="http://schemas.microsoft.com/office/drawing/2014/main" id="{41186AD2-D478-4B3E-BA00-4331DB252B55}"/>
                </a:ext>
              </a:extLst>
            </p:cNvPr>
            <p:cNvSpPr/>
            <p:nvPr/>
          </p:nvSpPr>
          <p:spPr>
            <a:xfrm>
              <a:off x="3861830" y="3171436"/>
              <a:ext cx="971346" cy="127764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SELENGE.NSO.MN</a:t>
              </a:r>
              <a:endParaRPr lang="mn-M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52E87CAA-4A82-4872-BAED-3F576EE8A4D6}"/>
                </a:ext>
              </a:extLst>
            </p:cNvPr>
            <p:cNvCxnSpPr>
              <a:cxnSpLocks/>
              <a:endCxn id="54" idx="1"/>
            </p:cNvCxnSpPr>
            <p:nvPr/>
          </p:nvCxnSpPr>
          <p:spPr>
            <a:xfrm>
              <a:off x="159171" y="3233599"/>
              <a:ext cx="3702659" cy="171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9A50739A-0111-4670-BAB2-8D61195140D9}"/>
                </a:ext>
              </a:extLst>
            </p:cNvPr>
            <p:cNvCxnSpPr>
              <a:cxnSpLocks/>
            </p:cNvCxnSpPr>
            <p:nvPr/>
          </p:nvCxnSpPr>
          <p:spPr>
            <a:xfrm>
              <a:off x="4837300" y="3233599"/>
              <a:ext cx="86014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50FFD017-E934-4BB1-85CA-BD5D786D24CE}"/>
              </a:ext>
            </a:extLst>
          </p:cNvPr>
          <p:cNvCxnSpPr>
            <a:cxnSpLocks/>
            <a:stCxn id="58" idx="1"/>
            <a:endCxn id="127" idx="3"/>
          </p:cNvCxnSpPr>
          <p:nvPr/>
        </p:nvCxnSpPr>
        <p:spPr>
          <a:xfrm flipH="1" flipV="1">
            <a:off x="892531" y="412213"/>
            <a:ext cx="4269016" cy="4654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2B3E706-B424-4171-93E5-281B0DEE703A}"/>
              </a:ext>
            </a:extLst>
          </p:cNvPr>
          <p:cNvSpPr txBox="1"/>
          <p:nvPr/>
        </p:nvSpPr>
        <p:spPr>
          <a:xfrm>
            <a:off x="5161547" y="232201"/>
            <a:ext cx="169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АЙМГИЙН СТАТИСТИКИЙН ХЭЛТЭС</a:t>
            </a:r>
          </a:p>
        </p:txBody>
      </p:sp>
      <p:sp>
        <p:nvSpPr>
          <p:cNvPr id="63" name="Text Box 44"/>
          <p:cNvSpPr txBox="1"/>
          <p:nvPr/>
        </p:nvSpPr>
        <p:spPr>
          <a:xfrm>
            <a:off x="5714951" y="1425129"/>
            <a:ext cx="973593" cy="1917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</a:t>
            </a:r>
            <a:endParaRPr lang="en-US" sz="1400" b="1" i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" y="13648"/>
            <a:ext cx="892901" cy="797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97" y="418765"/>
            <a:ext cx="4154638" cy="1176754"/>
          </a:xfrm>
          <a:prstGeom prst="rect">
            <a:avLst/>
          </a:prstGeom>
        </p:spPr>
      </p:pic>
      <p:sp>
        <p:nvSpPr>
          <p:cNvPr id="75" name="Title 1"/>
          <p:cNvSpPr>
            <a:spLocks noGrp="1"/>
          </p:cNvSpPr>
          <p:nvPr>
            <p:ph type="ctrTitle"/>
          </p:nvPr>
        </p:nvSpPr>
        <p:spPr>
          <a:xfrm>
            <a:off x="1426716" y="575553"/>
            <a:ext cx="4288235" cy="636649"/>
          </a:xfrm>
        </p:spPr>
        <p:txBody>
          <a:bodyPr>
            <a:noAutofit/>
          </a:bodyPr>
          <a:lstStyle/>
          <a:p>
            <a:r>
              <a:rPr lang="mn-MN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Бүртгэлтэй ажилгүйчүүд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2528" y="2506174"/>
            <a:ext cx="2584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cap="all" dirty="0">
                <a:solidFill>
                  <a:srgbClr val="FFFFFF"/>
                </a:solidFill>
                <a:latin typeface="Helvetica Neue"/>
              </a:rPr>
              <a:t>НИЙТ АЖИЛГҮЙ ИРГЭД </a:t>
            </a:r>
            <a:r>
              <a:rPr lang="mn-MN" sz="1400" b="1" cap="all" dirty="0" smtClean="0">
                <a:solidFill>
                  <a:srgbClr val="FFFFFF"/>
                </a:solidFill>
                <a:latin typeface="Helvetica Neue"/>
              </a:rPr>
              <a:t>640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587583" y="3020330"/>
            <a:ext cx="4961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3794BE"/>
                </a:solidFill>
                <a:latin typeface="Helvetica Neue"/>
              </a:rPr>
              <a:t>Эрэгтэй - 54</a:t>
            </a:r>
            <a:r>
              <a:rPr lang="en-US" sz="2400" b="1" cap="all" dirty="0" smtClean="0">
                <a:solidFill>
                  <a:srgbClr val="3794BE"/>
                </a:solidFill>
                <a:latin typeface="Helvetica Neue"/>
              </a:rPr>
              <a:t>.1%</a:t>
            </a:r>
            <a:r>
              <a:rPr lang="mn-MN" sz="2400" b="1" cap="all" dirty="0">
                <a:solidFill>
                  <a:srgbClr val="3794BE"/>
                </a:solidFill>
                <a:latin typeface="Helvetica Neue"/>
              </a:rPr>
              <a:t> </a:t>
            </a:r>
            <a:r>
              <a:rPr lang="mn-MN" sz="2400" b="1" cap="all" dirty="0" smtClean="0">
                <a:solidFill>
                  <a:srgbClr val="3794BE"/>
                </a:solidFill>
                <a:latin typeface="Helvetica Neue"/>
              </a:rPr>
              <a:t>                                  </a:t>
            </a:r>
            <a:r>
              <a:rPr lang="mn-MN" sz="2400" b="1" cap="all" dirty="0" smtClean="0">
                <a:solidFill>
                  <a:srgbClr val="F26F27"/>
                </a:solidFill>
                <a:latin typeface="Helvetica Neue"/>
              </a:rPr>
              <a:t>эмэгтэй - 45</a:t>
            </a:r>
            <a:r>
              <a:rPr lang="en-US" sz="2400" b="1" cap="all" dirty="0" smtClean="0">
                <a:solidFill>
                  <a:srgbClr val="F26F27"/>
                </a:solidFill>
                <a:latin typeface="Helvetica Neue"/>
              </a:rPr>
              <a:t>.9%</a:t>
            </a:r>
            <a:endParaRPr lang="en-US" sz="2400" b="1" i="0" cap="all" dirty="0">
              <a:solidFill>
                <a:srgbClr val="F26F27"/>
              </a:solidFill>
              <a:effectLst/>
              <a:latin typeface="Helvetica Neue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19661" y="8696756"/>
            <a:ext cx="5673740" cy="24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939481" y="8451679"/>
            <a:ext cx="309331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Ажилгүйдлийн түвшин</a:t>
            </a:r>
            <a:endParaRPr lang="en-US" sz="1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20"/>
          <p:cNvSpPr/>
          <p:nvPr/>
        </p:nvSpPr>
        <p:spPr>
          <a:xfrm>
            <a:off x="2195923" y="7558518"/>
            <a:ext cx="2419369" cy="9710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Text Box 44"/>
          <p:cNvSpPr txBox="1"/>
          <p:nvPr/>
        </p:nvSpPr>
        <p:spPr>
          <a:xfrm>
            <a:off x="5343844" y="8422047"/>
            <a:ext cx="998856" cy="2863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2.5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44"/>
          <p:cNvSpPr txBox="1"/>
          <p:nvPr/>
        </p:nvSpPr>
        <p:spPr>
          <a:xfrm>
            <a:off x="587583" y="8433875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5.6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Chart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510397"/>
              </p:ext>
            </p:extLst>
          </p:nvPr>
        </p:nvGraphicFramePr>
        <p:xfrm>
          <a:off x="312865" y="4435329"/>
          <a:ext cx="6282298" cy="2859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173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306C283-DB83-40AB-AEC0-4E4AF16B0CD6}"/>
              </a:ext>
            </a:extLst>
          </p:cNvPr>
          <p:cNvGrpSpPr/>
          <p:nvPr/>
        </p:nvGrpSpPr>
        <p:grpSpPr>
          <a:xfrm>
            <a:off x="0" y="9480885"/>
            <a:ext cx="6857999" cy="288758"/>
            <a:chOff x="159171" y="3171436"/>
            <a:chExt cx="4764143" cy="127764"/>
          </a:xfrm>
        </p:grpSpPr>
        <p:sp>
          <p:nvSpPr>
            <p:cNvPr id="16" name="Rectangle: Rounded Corners 9">
              <a:extLst>
                <a:ext uri="{FF2B5EF4-FFF2-40B4-BE49-F238E27FC236}">
                  <a16:creationId xmlns="" xmlns:a16="http://schemas.microsoft.com/office/drawing/2014/main" id="{41186AD2-D478-4B3E-BA00-4331DB252B55}"/>
                </a:ext>
              </a:extLst>
            </p:cNvPr>
            <p:cNvSpPr/>
            <p:nvPr/>
          </p:nvSpPr>
          <p:spPr>
            <a:xfrm>
              <a:off x="3861830" y="3171436"/>
              <a:ext cx="971346" cy="127764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SELENGE.NSO.MN</a:t>
              </a:r>
              <a:endParaRPr lang="mn-M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52E87CAA-4A82-4872-BAED-3F576EE8A4D6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159171" y="3233599"/>
              <a:ext cx="3702659" cy="171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9A50739A-0111-4670-BAB2-8D61195140D9}"/>
                </a:ext>
              </a:extLst>
            </p:cNvPr>
            <p:cNvCxnSpPr>
              <a:cxnSpLocks/>
            </p:cNvCxnSpPr>
            <p:nvPr/>
          </p:nvCxnSpPr>
          <p:spPr>
            <a:xfrm>
              <a:off x="4837300" y="3233599"/>
              <a:ext cx="86014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50FFD017-E934-4BB1-85CA-BD5D786D24CE}"/>
              </a:ext>
            </a:extLst>
          </p:cNvPr>
          <p:cNvCxnSpPr>
            <a:cxnSpLocks/>
            <a:stCxn id="20" idx="1"/>
            <a:endCxn id="21" idx="3"/>
          </p:cNvCxnSpPr>
          <p:nvPr/>
        </p:nvCxnSpPr>
        <p:spPr>
          <a:xfrm flipH="1" flipV="1">
            <a:off x="920241" y="412213"/>
            <a:ext cx="4241306" cy="4654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2B3E706-B424-4171-93E5-281B0DEE703A}"/>
              </a:ext>
            </a:extLst>
          </p:cNvPr>
          <p:cNvSpPr txBox="1"/>
          <p:nvPr/>
        </p:nvSpPr>
        <p:spPr>
          <a:xfrm>
            <a:off x="5161547" y="232201"/>
            <a:ext cx="169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АЙМГИЙН СТАТИСТИКИЙН ХЭЛТЭС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" y="13648"/>
            <a:ext cx="892901" cy="797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5" t="2261" r="16696" b="-2261"/>
          <a:stretch/>
        </p:blipFill>
        <p:spPr>
          <a:xfrm>
            <a:off x="198782" y="2253531"/>
            <a:ext cx="6659217" cy="6723529"/>
          </a:xfrm>
          <a:prstGeom prst="rect">
            <a:avLst/>
          </a:prstGeom>
        </p:spPr>
      </p:pic>
      <p:sp>
        <p:nvSpPr>
          <p:cNvPr id="10" name="Text Box 44"/>
          <p:cNvSpPr txBox="1"/>
          <p:nvPr/>
        </p:nvSpPr>
        <p:spPr>
          <a:xfrm rot="20886584">
            <a:off x="1128975" y="3870826"/>
            <a:ext cx="4370136" cy="248125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5400" b="1" dirty="0" smtClean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Анхаарал тавьсанд баярлалаа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1848</TotalTime>
  <Words>154</Words>
  <Application>Microsoft Office PowerPoint</Application>
  <PresentationFormat>A4 Paper (210x297 mm)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Helvetica Neue</vt:lpstr>
      <vt:lpstr>Segoe Script</vt:lpstr>
      <vt:lpstr>Times New Roman</vt:lpstr>
      <vt:lpstr>Office Theme</vt:lpstr>
      <vt:lpstr>Сэлэнгэ аймгийн </vt:lpstr>
      <vt:lpstr>Хөдөлмөр эрхлэлт</vt:lpstr>
      <vt:lpstr>Хөдөлмөр эрхлэлт</vt:lpstr>
      <vt:lpstr>Бүртгэлтэй ажилгүйчүүд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Munkhsolongo</dc:creator>
  <cp:lastModifiedBy>Munkhsolongo</cp:lastModifiedBy>
  <cp:revision>79</cp:revision>
  <cp:lastPrinted>2019-04-24T05:50:01Z</cp:lastPrinted>
  <dcterms:created xsi:type="dcterms:W3CDTF">2019-04-11T03:00:29Z</dcterms:created>
  <dcterms:modified xsi:type="dcterms:W3CDTF">2020-03-20T03:40:37Z</dcterms:modified>
</cp:coreProperties>
</file>