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BC398-481D-40F8-A67B-4FE6A6A34F11}" type="datetimeFigureOut">
              <a:rPr lang="en-US" smtClean="0"/>
              <a:t>10/03/2018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EC7D-EBCE-4E52-81F0-87671996D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822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BC398-481D-40F8-A67B-4FE6A6A34F11}" type="datetimeFigureOut">
              <a:rPr lang="en-US" smtClean="0"/>
              <a:t>10/03/2018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EC7D-EBCE-4E52-81F0-87671996D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80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BC398-481D-40F8-A67B-4FE6A6A34F11}" type="datetimeFigureOut">
              <a:rPr lang="en-US" smtClean="0"/>
              <a:t>10/03/2018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EC7D-EBCE-4E52-81F0-87671996DE0A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343500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BC398-481D-40F8-A67B-4FE6A6A34F11}" type="datetimeFigureOut">
              <a:rPr lang="en-US" smtClean="0"/>
              <a:t>10/03/2018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EC7D-EBCE-4E52-81F0-87671996D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9688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BC398-481D-40F8-A67B-4FE6A6A34F11}" type="datetimeFigureOut">
              <a:rPr lang="en-US" smtClean="0"/>
              <a:t>10/03/2018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EC7D-EBCE-4E52-81F0-87671996DE0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9189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BC398-481D-40F8-A67B-4FE6A6A34F11}" type="datetimeFigureOut">
              <a:rPr lang="en-US" smtClean="0"/>
              <a:t>10/03/2018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EC7D-EBCE-4E52-81F0-87671996D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2892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BC398-481D-40F8-A67B-4FE6A6A34F11}" type="datetimeFigureOut">
              <a:rPr lang="en-US" smtClean="0"/>
              <a:t>10/03/2018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EC7D-EBCE-4E52-81F0-87671996D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218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BC398-481D-40F8-A67B-4FE6A6A34F11}" type="datetimeFigureOut">
              <a:rPr lang="en-US" smtClean="0"/>
              <a:t>10/03/2018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EC7D-EBCE-4E52-81F0-87671996D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396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BC398-481D-40F8-A67B-4FE6A6A34F11}" type="datetimeFigureOut">
              <a:rPr lang="en-US" smtClean="0"/>
              <a:t>10/03/2018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EC7D-EBCE-4E52-81F0-87671996D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486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BC398-481D-40F8-A67B-4FE6A6A34F11}" type="datetimeFigureOut">
              <a:rPr lang="en-US" smtClean="0"/>
              <a:t>10/03/2018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EC7D-EBCE-4E52-81F0-87671996D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71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BC398-481D-40F8-A67B-4FE6A6A34F11}" type="datetimeFigureOut">
              <a:rPr lang="en-US" smtClean="0"/>
              <a:t>10/03/2018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EC7D-EBCE-4E52-81F0-87671996D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795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BC398-481D-40F8-A67B-4FE6A6A34F11}" type="datetimeFigureOut">
              <a:rPr lang="en-US" smtClean="0"/>
              <a:t>10/03/2018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EC7D-EBCE-4E52-81F0-87671996D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651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BC398-481D-40F8-A67B-4FE6A6A34F11}" type="datetimeFigureOut">
              <a:rPr lang="en-US" smtClean="0"/>
              <a:t>10/03/2018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EC7D-EBCE-4E52-81F0-87671996D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769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BC398-481D-40F8-A67B-4FE6A6A34F11}" type="datetimeFigureOut">
              <a:rPr lang="en-US" smtClean="0"/>
              <a:t>10/03/2018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EC7D-EBCE-4E52-81F0-87671996D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082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BC398-481D-40F8-A67B-4FE6A6A34F11}" type="datetimeFigureOut">
              <a:rPr lang="en-US" smtClean="0"/>
              <a:t>10/03/2018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EC7D-EBCE-4E52-81F0-87671996D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8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BC398-481D-40F8-A67B-4FE6A6A34F11}" type="datetimeFigureOut">
              <a:rPr lang="en-US" smtClean="0"/>
              <a:t>10/03/2018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EC7D-EBCE-4E52-81F0-87671996D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578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BC398-481D-40F8-A67B-4FE6A6A34F11}" type="datetimeFigureOut">
              <a:rPr lang="en-US" smtClean="0"/>
              <a:t>10/03/2018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FD9EC7D-EBCE-4E52-81F0-87671996D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79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7740" y="1401481"/>
            <a:ext cx="493819" cy="4572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901" y="2966687"/>
            <a:ext cx="512108" cy="4389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901" y="4022238"/>
            <a:ext cx="512108" cy="46333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240" y="2049719"/>
            <a:ext cx="512108" cy="45114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0695" y="984576"/>
            <a:ext cx="829237" cy="595655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392767" y="0"/>
            <a:ext cx="7765521" cy="869030"/>
          </a:xfrm>
          <a:noFill/>
        </p:spPr>
        <p:txBody>
          <a:bodyPr/>
          <a:lstStyle/>
          <a:p>
            <a:r>
              <a:rPr lang="mn-MN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Сэлэнгэ аймаг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6117773" y="1448133"/>
            <a:ext cx="3229655" cy="518495"/>
          </a:xfrm>
        </p:spPr>
        <p:txBody>
          <a:bodyPr>
            <a:normAutofit/>
          </a:bodyPr>
          <a:lstStyle/>
          <a:p>
            <a:r>
              <a:rPr lang="mn-MN" sz="20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108.768 хүн амтай</a:t>
            </a:r>
            <a:endParaRPr lang="en-US" sz="20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ubtitle 6"/>
          <p:cNvSpPr txBox="1">
            <a:spLocks/>
          </p:cNvSpPr>
          <p:nvPr/>
        </p:nvSpPr>
        <p:spPr>
          <a:xfrm>
            <a:off x="863295" y="1101094"/>
            <a:ext cx="3839029" cy="5184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mn-MN" sz="20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41.200 м² газар нутагтай</a:t>
            </a:r>
            <a:endParaRPr lang="en-US" sz="20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ubtitle 6"/>
          <p:cNvSpPr txBox="1">
            <a:spLocks/>
          </p:cNvSpPr>
          <p:nvPr/>
        </p:nvSpPr>
        <p:spPr>
          <a:xfrm>
            <a:off x="863295" y="2078721"/>
            <a:ext cx="3323771" cy="5184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mn-MN" sz="20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1.509.925 мал сүрэгтэй</a:t>
            </a:r>
            <a:endParaRPr lang="en-US" sz="20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ubtitle 6"/>
          <p:cNvSpPr txBox="1">
            <a:spLocks/>
          </p:cNvSpPr>
          <p:nvPr/>
        </p:nvSpPr>
        <p:spPr>
          <a:xfrm>
            <a:off x="5254399" y="3450408"/>
            <a:ext cx="4093029" cy="8320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mn-MN" sz="16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Монгол улсын үр тарианы 40.3</a:t>
            </a:r>
            <a:r>
              <a:rPr lang="en-US" sz="16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  <a:p>
            <a:r>
              <a:rPr lang="mn-MN" sz="16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төмс </a:t>
            </a:r>
            <a:r>
              <a:rPr lang="mn-MN" sz="16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16.5% </a:t>
            </a:r>
            <a:endParaRPr lang="en-US" sz="1600" b="1" i="1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n-MN" sz="16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хүнсний </a:t>
            </a:r>
            <a:r>
              <a:rPr lang="mn-MN" sz="16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ногооны 29.4</a:t>
            </a:r>
            <a:r>
              <a:rPr lang="en-US" sz="16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11" name="Subtitle 6"/>
          <p:cNvSpPr txBox="1">
            <a:spLocks/>
          </p:cNvSpPr>
          <p:nvPr/>
        </p:nvSpPr>
        <p:spPr>
          <a:xfrm>
            <a:off x="5691016" y="2185332"/>
            <a:ext cx="3704887" cy="45342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mn-MN" sz="16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Нийт нутгийн 50.6 хувь нь хөдөө аж ахуйн эдэлбэр газар эзэлдэг</a:t>
            </a:r>
            <a:endParaRPr lang="en-US" sz="16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Subtitle 6"/>
          <p:cNvSpPr txBox="1">
            <a:spLocks/>
          </p:cNvSpPr>
          <p:nvPr/>
        </p:nvSpPr>
        <p:spPr>
          <a:xfrm>
            <a:off x="863295" y="5238385"/>
            <a:ext cx="3788833" cy="119498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mn-MN" sz="16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Сэлэнгэ мөрөн, Ерөө, Орхон, Хараа голын үзэсгэлэнт ай сав бүхий ойт хээрийн бүсэд оршдог</a:t>
            </a:r>
            <a:endParaRPr lang="en-US" sz="16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ubtitle 6"/>
          <p:cNvSpPr txBox="1">
            <a:spLocks/>
          </p:cNvSpPr>
          <p:nvPr/>
        </p:nvSpPr>
        <p:spPr>
          <a:xfrm>
            <a:off x="5275527" y="5238385"/>
            <a:ext cx="4071901" cy="119498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mn-MN" sz="16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Төвийн бүсийн аймгуудтай олон улсын төмөр зам, хатуу хучилттай авто замаар холбогдсон</a:t>
            </a:r>
            <a:endParaRPr lang="en-US" sz="16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Subtitle 6"/>
          <p:cNvSpPr txBox="1">
            <a:spLocks/>
          </p:cNvSpPr>
          <p:nvPr/>
        </p:nvSpPr>
        <p:spPr>
          <a:xfrm>
            <a:off x="863295" y="3974612"/>
            <a:ext cx="4391104" cy="96024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mn-MN" sz="16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Жилд 305.8 тэрбум төгрөгийн Аж үйлдвэрийн бүтээгдэхүүн үйлдвэрлэдэг</a:t>
            </a:r>
            <a:endParaRPr lang="en-US" sz="16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Subtitle 6"/>
          <p:cNvSpPr txBox="1">
            <a:spLocks/>
          </p:cNvSpPr>
          <p:nvPr/>
        </p:nvSpPr>
        <p:spPr>
          <a:xfrm>
            <a:off x="863294" y="2998542"/>
            <a:ext cx="3323771" cy="5184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mn-MN" sz="20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43.485 ажиллагчидтай</a:t>
            </a:r>
          </a:p>
          <a:p>
            <a:pPr algn="l"/>
            <a:endParaRPr lang="en-US" sz="20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168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n-MN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Тээвэр, харилцаа </a:t>
            </a:r>
            <a:r>
              <a:rPr lang="mn-MN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холбоо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14463"/>
            <a:ext cx="8596668" cy="4626900"/>
          </a:xfrm>
        </p:spPr>
        <p:txBody>
          <a:bodyPr>
            <a:normAutofit fontScale="62500" lnSpcReduction="20000"/>
          </a:bodyPr>
          <a:lstStyle/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mn-MN" sz="3100" dirty="0" smtClean="0">
                <a:solidFill>
                  <a:schemeClr val="accent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Техникийн </a:t>
            </a:r>
            <a:r>
              <a:rPr lang="mn-MN" sz="3100" dirty="0">
                <a:solidFill>
                  <a:schemeClr val="accent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хяналтын үзлэгт хамрагдсан авто машин бүгд</a:t>
            </a:r>
          </a:p>
          <a:p>
            <a:pPr marL="1085850" lvl="2" indent="-171450" algn="just">
              <a:buFont typeface="Arial" panose="020B0604020202020204" pitchFamily="34" charset="0"/>
              <a:buChar char="•"/>
            </a:pPr>
            <a:r>
              <a:rPr lang="en-US" sz="31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10403</a:t>
            </a:r>
            <a:endParaRPr lang="mn-MN" sz="31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mn-MN" sz="3100" dirty="0">
                <a:solidFill>
                  <a:schemeClr val="accent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Суудлын авто машин</a:t>
            </a:r>
          </a:p>
          <a:p>
            <a:pPr marL="1085850" lvl="2" indent="-171450" algn="just">
              <a:buFont typeface="Arial" panose="020B0604020202020204" pitchFamily="34" charset="0"/>
              <a:buChar char="•"/>
            </a:pPr>
            <a:r>
              <a:rPr lang="en-US" sz="31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6237</a:t>
            </a:r>
            <a:endParaRPr lang="mn-MN" sz="31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mn-MN" sz="3100" dirty="0">
                <a:solidFill>
                  <a:schemeClr val="accent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Ачааны </a:t>
            </a:r>
            <a:r>
              <a:rPr lang="mn-MN" sz="3100" dirty="0" smtClean="0">
                <a:solidFill>
                  <a:schemeClr val="accent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машин</a:t>
            </a:r>
            <a:endParaRPr lang="mn-MN" sz="3100" dirty="0">
              <a:solidFill>
                <a:schemeClr val="accent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085850" lvl="2" indent="-171450" algn="just">
              <a:buFont typeface="Arial" panose="020B0604020202020204" pitchFamily="34" charset="0"/>
              <a:buChar char="•"/>
            </a:pPr>
            <a:r>
              <a:rPr lang="en-US" sz="31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3769</a:t>
            </a:r>
            <a:endParaRPr lang="mn-MN" sz="31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mn-MN" sz="3100" dirty="0">
                <a:solidFill>
                  <a:schemeClr val="accent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Автобус</a:t>
            </a:r>
          </a:p>
          <a:p>
            <a:pPr marL="1085850" lvl="2" indent="-171450" algn="just">
              <a:buFont typeface="Arial" panose="020B0604020202020204" pitchFamily="34" charset="0"/>
              <a:buChar char="•"/>
            </a:pPr>
            <a:r>
              <a:rPr lang="en-US" sz="31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319</a:t>
            </a:r>
            <a:endParaRPr lang="mn-MN" sz="31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mn-MN" sz="3100" dirty="0">
                <a:solidFill>
                  <a:schemeClr val="accent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Тусгай зориулалтын </a:t>
            </a:r>
          </a:p>
          <a:p>
            <a:pPr marL="1085850" lvl="2" indent="-171450" algn="just">
              <a:buFont typeface="Arial" panose="020B0604020202020204" pitchFamily="34" charset="0"/>
              <a:buChar char="•"/>
            </a:pPr>
            <a:r>
              <a:rPr lang="mn-MN" sz="31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78</a:t>
            </a:r>
            <a:endParaRPr lang="mn-MN" sz="31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mn-MN" sz="3100" dirty="0">
                <a:solidFill>
                  <a:schemeClr val="accent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Ашигласан хугацаагаар: </a:t>
            </a:r>
            <a:r>
              <a:rPr lang="mn-MN" sz="31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mn-MN" sz="3100" dirty="0">
                <a:solidFill>
                  <a:schemeClr val="accent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жил хүртэл </a:t>
            </a:r>
            <a:r>
              <a:rPr lang="mn-MN" sz="31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50</a:t>
            </a:r>
            <a:endParaRPr lang="mn-MN" sz="31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085850" lvl="2" indent="-171450" algn="just">
              <a:buFont typeface="Arial" panose="020B0604020202020204" pitchFamily="34" charset="0"/>
              <a:buChar char="•"/>
            </a:pPr>
            <a:r>
              <a:rPr lang="mn-MN" sz="31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4-9</a:t>
            </a:r>
            <a:r>
              <a:rPr lang="mn-MN" sz="3100" dirty="0">
                <a:solidFill>
                  <a:schemeClr val="accent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жил </a:t>
            </a:r>
            <a:r>
              <a:rPr lang="mn-MN" sz="31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1152</a:t>
            </a:r>
            <a:endParaRPr lang="mn-MN" sz="31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085850" lvl="2" indent="-171450" algn="just">
              <a:buFont typeface="Arial" panose="020B0604020202020204" pitchFamily="34" charset="0"/>
              <a:buChar char="•"/>
            </a:pPr>
            <a:r>
              <a:rPr lang="mn-MN" sz="31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</a:t>
            </a:r>
            <a:r>
              <a:rPr lang="mn-MN" sz="3100" dirty="0">
                <a:solidFill>
                  <a:schemeClr val="accent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-аас дээш жил </a:t>
            </a:r>
            <a:r>
              <a:rPr lang="mn-MN" sz="31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9201</a:t>
            </a:r>
            <a:endParaRPr lang="mn-MN" sz="31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650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n-MN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Барилга, орон сууц, нийтийн аж </a:t>
            </a:r>
            <a:r>
              <a:rPr lang="mn-MN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ахуй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28750"/>
            <a:ext cx="9052454" cy="5157787"/>
          </a:xfrm>
        </p:spPr>
        <p:txBody>
          <a:bodyPr>
            <a:normAutofit/>
          </a:bodyPr>
          <a:lstStyle/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mn-MN" dirty="0">
                <a:solidFill>
                  <a:schemeClr val="accent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Дотоодын барилгын байгууллагуудын гүйцэтгэсэн барилга угсралт их засварын ажил</a:t>
            </a:r>
          </a:p>
          <a:p>
            <a:pPr marL="1085850" lvl="2" indent="-171450" algn="just">
              <a:buFont typeface="Arial" panose="020B0604020202020204" pitchFamily="34" charset="0"/>
              <a:buChar char="•"/>
            </a:pPr>
            <a:r>
              <a:rPr lang="mn-MN" sz="16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83 716.1</a:t>
            </a:r>
            <a:endParaRPr lang="mn-MN" sz="16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mn-MN" dirty="0">
                <a:solidFill>
                  <a:schemeClr val="accent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Ус түгээс цэгийн тоо</a:t>
            </a:r>
          </a:p>
          <a:p>
            <a:pPr marL="1085850" lvl="2" indent="-171450" algn="just">
              <a:buFont typeface="Arial" panose="020B0604020202020204" pitchFamily="34" charset="0"/>
              <a:buChar char="•"/>
            </a:pPr>
            <a:r>
              <a:rPr lang="mn-MN" sz="16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74</a:t>
            </a:r>
            <a:endParaRPr lang="mn-MN" sz="16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mn-MN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Зөөврийн ус хэрэглэдэг өрх</a:t>
            </a:r>
          </a:p>
          <a:p>
            <a:pPr marL="1085850" lvl="2" indent="-171450" algn="just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24303</a:t>
            </a:r>
            <a:endParaRPr lang="mn-MN" sz="16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mn-MN" dirty="0">
                <a:solidFill>
                  <a:schemeClr val="accent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Ус тээврийн машины тоо</a:t>
            </a:r>
          </a:p>
          <a:p>
            <a:pPr marL="1085850" lvl="2" indent="-171450" algn="just">
              <a:buFont typeface="Arial" panose="020B0604020202020204" pitchFamily="34" charset="0"/>
              <a:buChar char="•"/>
            </a:pPr>
            <a:r>
              <a:rPr lang="mn-MN" sz="16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</a:t>
            </a:r>
            <a:endParaRPr lang="mn-MN" sz="16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mn-MN" dirty="0">
                <a:solidFill>
                  <a:schemeClr val="accent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Хог устгах цэг</a:t>
            </a:r>
          </a:p>
          <a:p>
            <a:pPr marL="1085850" lvl="2" indent="-171450" algn="just">
              <a:buFont typeface="Arial" panose="020B0604020202020204" pitchFamily="34" charset="0"/>
              <a:buChar char="•"/>
            </a:pPr>
            <a:r>
              <a:rPr lang="mn-MN" sz="16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23</a:t>
            </a:r>
            <a:endParaRPr lang="mn-MN" sz="16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mn-MN" dirty="0">
                <a:solidFill>
                  <a:schemeClr val="accent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Хог тээврийн машины тоо</a:t>
            </a:r>
          </a:p>
          <a:p>
            <a:pPr marL="1085850" lvl="2" indent="-171450" algn="just">
              <a:buFont typeface="Arial" panose="020B0604020202020204" pitchFamily="34" charset="0"/>
              <a:buChar char="•"/>
            </a:pPr>
            <a:r>
              <a:rPr lang="mn-MN" sz="16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27</a:t>
            </a:r>
            <a:endParaRPr lang="mn-MN" sz="16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mn-MN" dirty="0">
                <a:solidFill>
                  <a:schemeClr val="accent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Халуун усны цэгийн тоо</a:t>
            </a:r>
          </a:p>
          <a:p>
            <a:pPr marL="1085850" lvl="2" indent="-171450" algn="just">
              <a:buFont typeface="Arial" panose="020B0604020202020204" pitchFamily="34" charset="0"/>
              <a:buChar char="•"/>
            </a:pPr>
            <a:r>
              <a:rPr lang="mn-MN" sz="16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29</a:t>
            </a:r>
            <a:endParaRPr lang="mn-MN" sz="16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037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n-MN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Байгаль </a:t>
            </a:r>
            <a:r>
              <a:rPr lang="mn-MN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орчин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28751"/>
            <a:ext cx="8596668" cy="4829174"/>
          </a:xfrm>
        </p:spPr>
        <p:txBody>
          <a:bodyPr/>
          <a:lstStyle/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mn-MN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Ойн сан бүхий газар </a:t>
            </a:r>
            <a:r>
              <a:rPr lang="mn-MN" sz="1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1533.9</a:t>
            </a:r>
            <a:r>
              <a:rPr lang="mn-MN" sz="1800" dirty="0" smtClean="0">
                <a:solidFill>
                  <a:schemeClr val="accent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mn-MN" sz="1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мян.га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mn-MN" sz="18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085850" lvl="2" indent="-171450" algn="just">
              <a:buFont typeface="Arial" panose="020B0604020202020204" pitchFamily="34" charset="0"/>
              <a:buChar char="•"/>
            </a:pPr>
            <a:r>
              <a:rPr lang="mn-MN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Ойн модоор бүрхэгдсэн газар</a:t>
            </a:r>
            <a:r>
              <a:rPr lang="mn-MN" sz="1800" dirty="0">
                <a:solidFill>
                  <a:schemeClr val="accent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mn-MN" sz="1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1376.7</a:t>
            </a:r>
            <a:endParaRPr lang="mn-MN" sz="1800" dirty="0">
              <a:solidFill>
                <a:srgbClr val="00B05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085850" lvl="2" indent="-171450" algn="just">
              <a:buFont typeface="Arial" panose="020B0604020202020204" pitchFamily="34" charset="0"/>
              <a:buChar char="•"/>
            </a:pPr>
            <a:r>
              <a:rPr lang="mn-MN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Ой модыг огтолсон газар </a:t>
            </a:r>
            <a:r>
              <a:rPr lang="mn-MN" sz="1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21</a:t>
            </a:r>
            <a:r>
              <a:rPr lang="en-US" sz="1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mn-MN" sz="1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</a:t>
            </a:r>
            <a:endParaRPr lang="mn-MN" sz="1800" dirty="0">
              <a:solidFill>
                <a:srgbClr val="00B05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085850" lvl="2" indent="-171450" algn="just">
              <a:buFont typeface="Arial" panose="020B0604020202020204" pitchFamily="34" charset="0"/>
              <a:buChar char="•"/>
            </a:pPr>
            <a:r>
              <a:rPr lang="mn-MN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Мод үржүүлгийн газар </a:t>
            </a:r>
            <a:r>
              <a:rPr lang="en-US" sz="1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0.1</a:t>
            </a:r>
            <a:endParaRPr lang="mn-MN" sz="1800" dirty="0">
              <a:solidFill>
                <a:srgbClr val="00B05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085850" lvl="2" indent="-171450" algn="just">
              <a:buFont typeface="Arial" panose="020B0604020202020204" pitchFamily="34" charset="0"/>
              <a:buChar char="•"/>
            </a:pPr>
            <a:r>
              <a:rPr lang="mn-MN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Ой тэлэн ургах нөөц газар </a:t>
            </a:r>
            <a:r>
              <a:rPr lang="en-US" sz="1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27.1</a:t>
            </a:r>
            <a:endParaRPr lang="mn-MN" sz="1800" dirty="0">
              <a:solidFill>
                <a:srgbClr val="00B05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085850" lvl="2" indent="-171450" algn="just">
              <a:buFont typeface="Arial" panose="020B0604020202020204" pitchFamily="34" charset="0"/>
              <a:buChar char="•"/>
            </a:pPr>
            <a:r>
              <a:rPr lang="mn-MN" sz="1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Ойн сангийн бусад газар </a:t>
            </a:r>
            <a:r>
              <a:rPr lang="en-US" sz="1800" dirty="0" smtClean="0">
                <a:solidFill>
                  <a:schemeClr val="accent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mn-MN" sz="1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</a:t>
            </a:r>
            <a:r>
              <a:rPr lang="en-US" sz="1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9.3</a:t>
            </a:r>
            <a:endParaRPr lang="mn-MN" sz="1800" dirty="0">
              <a:solidFill>
                <a:srgbClr val="00B05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279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n-MN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Гэмт хэрэг</a:t>
            </a:r>
            <a:br>
              <a:rPr lang="mn-MN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14500"/>
            <a:ext cx="8596668" cy="5143499"/>
          </a:xfrm>
        </p:spPr>
        <p:txBody>
          <a:bodyPr/>
          <a:lstStyle/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mn-MN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Бүртгэгдсэн гэмт хэрэг бүгд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729</a:t>
            </a:r>
            <a:endParaRPr lang="mn-MN" sz="2000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mn-MN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Хүний амь бие, эрүүл мэндийн эсрэг гэмт хэрэг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251</a:t>
            </a:r>
            <a:endParaRPr lang="mn-MN" sz="2000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mn-MN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Хүүхэд гэр бүл, нийгмийн ёс суртахууны эсрэг гэмт хэрэг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24</a:t>
            </a:r>
            <a:endParaRPr lang="mn-MN" sz="2000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mn-MN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Өмчлөх эрхийн эсрэг гэмт хэрэг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240</a:t>
            </a:r>
            <a:endParaRPr lang="mn-MN" sz="2000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mn-MN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Малын хулгайн гэмт хэрэг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42</a:t>
            </a:r>
            <a:r>
              <a:rPr lang="mn-MN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mn-MN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mn-MN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Тээврийн хэрэгслийн хөдөлгөөний аюулгүй байдал, ашиглалтын журмын эсрэг гэмт хэрэг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99</a:t>
            </a:r>
            <a:endParaRPr lang="mn-MN" sz="2000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mn-MN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Гэмт хэрэгт холбогдсон сэжигтэн, </a:t>
            </a:r>
            <a:r>
              <a:rPr lang="mn-MN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яллагдагч</a:t>
            </a:r>
            <a:r>
              <a:rPr lang="en-U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726</a:t>
            </a:r>
            <a:endParaRPr lang="mn-MN" sz="2000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085850" lvl="2" indent="-171450" algn="just">
              <a:buFont typeface="Arial" panose="020B0604020202020204" pitchFamily="34" charset="0"/>
              <a:buChar char="•"/>
            </a:pPr>
            <a:r>
              <a:rPr lang="mn-MN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Эмэгтэй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98</a:t>
            </a:r>
            <a:endParaRPr lang="mn-MN" sz="2000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085850" lvl="2" indent="-171450" algn="just">
              <a:buFont typeface="Arial" panose="020B0604020202020204" pitchFamily="34" charset="0"/>
              <a:buChar char="•"/>
            </a:pPr>
            <a:r>
              <a:rPr lang="mn-MN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18 хүртэлх насны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66</a:t>
            </a:r>
            <a:endParaRPr lang="mn-MN" sz="2000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mn-MN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Шүүхээр шийтгүүлсэн хүн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378</a:t>
            </a:r>
            <a:endParaRPr lang="mn-MN" sz="2000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37790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221</TotalTime>
  <Words>269</Words>
  <Application>Microsoft Office PowerPoint</Application>
  <PresentationFormat>Widescreen</PresentationFormat>
  <Paragraphs>59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Trebuchet MS</vt:lpstr>
      <vt:lpstr>Wingdings 3</vt:lpstr>
      <vt:lpstr>Facet</vt:lpstr>
      <vt:lpstr>Сэлэнгэ аймаг</vt:lpstr>
      <vt:lpstr>Тээвэр, харилцаа холбоо</vt:lpstr>
      <vt:lpstr>Барилга, орон сууц, нийтийн аж ахуй</vt:lpstr>
      <vt:lpstr>Байгаль орчин</vt:lpstr>
      <vt:lpstr>Гэмт хэрэг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Munkhsolongo</dc:creator>
  <cp:lastModifiedBy>Munkhsolongo</cp:lastModifiedBy>
  <cp:revision>17</cp:revision>
  <dcterms:created xsi:type="dcterms:W3CDTF">2018-09-17T02:58:52Z</dcterms:created>
  <dcterms:modified xsi:type="dcterms:W3CDTF">2018-10-03T09:57:02Z</dcterms:modified>
</cp:coreProperties>
</file>