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4" r:id="rId3"/>
    <p:sldId id="285" r:id="rId4"/>
    <p:sldId id="287" r:id="rId5"/>
    <p:sldId id="288" r:id="rId6"/>
    <p:sldId id="289" r:id="rId7"/>
    <p:sldId id="286" r:id="rId8"/>
    <p:sldId id="271" r:id="rId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33CC"/>
    <a:srgbClr val="FFFFCC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12" autoAdjust="0"/>
    <p:restoredTop sz="94660"/>
  </p:normalViewPr>
  <p:slideViewPr>
    <p:cSldViewPr snapToGrid="0">
      <p:cViewPr varScale="1">
        <p:scale>
          <a:sx n="93" d="100"/>
          <a:sy n="93" d="100"/>
        </p:scale>
        <p:origin x="8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C0AE-791D-4AF1-903C-52029527A59B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1844-1F1D-4AC1-BE32-C6F23ECE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573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C0AE-791D-4AF1-903C-52029527A59B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1844-1F1D-4AC1-BE32-C6F23ECE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64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C0AE-791D-4AF1-903C-52029527A59B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1844-1F1D-4AC1-BE32-C6F23ECE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69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C0AE-791D-4AF1-903C-52029527A59B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1844-1F1D-4AC1-BE32-C6F23ECE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36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C0AE-791D-4AF1-903C-52029527A59B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1844-1F1D-4AC1-BE32-C6F23ECE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51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C0AE-791D-4AF1-903C-52029527A59B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1844-1F1D-4AC1-BE32-C6F23ECE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639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C0AE-791D-4AF1-903C-52029527A59B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1844-1F1D-4AC1-BE32-C6F23ECE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614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C0AE-791D-4AF1-903C-52029527A59B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1844-1F1D-4AC1-BE32-C6F23ECE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0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C0AE-791D-4AF1-903C-52029527A59B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1844-1F1D-4AC1-BE32-C6F23ECE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205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C0AE-791D-4AF1-903C-52029527A59B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1844-1F1D-4AC1-BE32-C6F23ECE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618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C0AE-791D-4AF1-903C-52029527A59B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1844-1F1D-4AC1-BE32-C6F23ECE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45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BC0AE-791D-4AF1-903C-52029527A59B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11844-1F1D-4AC1-BE32-C6F23ECE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756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.png"/><Relationship Id="rId7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7.png"/><Relationship Id="rId4" Type="http://schemas.openxmlformats.org/officeDocument/2006/relationships/image" Target="../media/image3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30424" cy="6858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58" y="864163"/>
            <a:ext cx="480107" cy="41463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78" y="101205"/>
            <a:ext cx="655265" cy="6617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002" y="432081"/>
            <a:ext cx="11090496" cy="45719"/>
          </a:xfrm>
          <a:prstGeom prst="rect">
            <a:avLst/>
          </a:prstGeom>
        </p:spPr>
      </p:pic>
      <p:pic>
        <p:nvPicPr>
          <p:cNvPr id="12" name="Picture 12" descr="Untitled-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553" y="-73490"/>
            <a:ext cx="541952" cy="505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932505" y="124304"/>
            <a:ext cx="3411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Сэлэнгэ аймаг </a:t>
            </a:r>
            <a:r>
              <a:rPr lang="mn-MN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mn-MN" sz="1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татистикийн </a:t>
            </a:r>
            <a:r>
              <a:rPr lang="mn-MN" sz="1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хэлтэс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830424" y="6400800"/>
            <a:ext cx="11103429" cy="5598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515600" y="6456784"/>
            <a:ext cx="2248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Selenge.nso.mn</a:t>
            </a:r>
            <a:endParaRPr lang="en-US" sz="12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939919" y="2344392"/>
            <a:ext cx="8042987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оны байдлаар нийт хүн амын 53701 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49.4%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-г эмэгтэйчүүд, 55067 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50.6%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-г  эрэгтэйчүүд эзэлж байна. 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Хүн амын насны бүтцээр авч үзвэл нийт хүн амд 0-14 насны хүүхэд 29.1, 15-59 насны хүн 6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3.9</a:t>
            </a:r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60-аас дээш насны хүмүүс 7.0 хувийг эзэлж байна.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1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31811" y="3498466"/>
            <a:ext cx="8755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Аймгийн хэмжээнд 2017 оны байдлаар 4112 өрх толгойлсон хүн байгаагаас 3 хүртлэх хүүхэдтэй </a:t>
            </a:r>
          </a:p>
          <a:p>
            <a:pPr algn="just"/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2786,  ихэр хүүхэдтэй 253 өрх, 2 ихэр хүүхэд 502 байна. 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utoShape 22" descr="тахир дутуу хүн зурган илэрцүү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8" name="Picture 12" descr="Untitled-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69900"/>
            <a:ext cx="1429512" cy="133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C:\Users\User\Desktop\index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357465" y="684751"/>
            <a:ext cx="1576388" cy="8697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1300162" y="2817812"/>
            <a:ext cx="9682743" cy="14828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mn-MN" altLang="en-US" sz="5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СЭЛЭНГЭ АЙМГИЙН</a:t>
            </a:r>
            <a:r>
              <a:rPr lang="mn-MN" altLang="en-US" sz="5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/>
            </a:r>
            <a:br>
              <a:rPr lang="mn-MN" altLang="en-US" sz="5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mn-MN" altLang="en-US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Боловсролын салбарын </a:t>
            </a:r>
            <a:r>
              <a:rPr lang="mn-MN" altLang="en-US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с</a:t>
            </a:r>
            <a:r>
              <a:rPr lang="mn-MN" altLang="en-US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татистик </a:t>
            </a:r>
            <a:r>
              <a:rPr lang="mn-MN" altLang="en-US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үзүүлэлт</a:t>
            </a:r>
            <a:r>
              <a:rPr lang="mn-MN" altLang="en-US" sz="16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mn-MN" altLang="en-US" sz="36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/>
            </a:r>
            <a:br>
              <a:rPr lang="mn-MN" altLang="en-US" sz="36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mn-MN" altLang="en-US" sz="26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2017-2018 он</a:t>
            </a:r>
            <a:endParaRPr lang="en-US" altLang="en-US" sz="260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540" y="4570285"/>
            <a:ext cx="1149985" cy="109728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01290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30424" cy="6858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58" y="864163"/>
            <a:ext cx="480107" cy="41463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78" y="101205"/>
            <a:ext cx="655265" cy="6617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002" y="432081"/>
            <a:ext cx="11090496" cy="45719"/>
          </a:xfrm>
          <a:prstGeom prst="rect">
            <a:avLst/>
          </a:prstGeom>
        </p:spPr>
      </p:pic>
      <p:pic>
        <p:nvPicPr>
          <p:cNvPr id="12" name="Picture 12" descr="Untitled-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553" y="-73490"/>
            <a:ext cx="541952" cy="505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932505" y="124304"/>
            <a:ext cx="3411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Сэлэнгэ аймаг </a:t>
            </a:r>
            <a:r>
              <a:rPr lang="mn-MN" sz="1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Статистикийн </a:t>
            </a:r>
            <a:r>
              <a:rPr lang="mn-MN" sz="1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хэлтэс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830424" y="6400800"/>
            <a:ext cx="11103429" cy="5598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515600" y="6456784"/>
            <a:ext cx="2248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Selenge.nso.mn</a:t>
            </a:r>
            <a:endParaRPr lang="en-US" sz="12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utoShape 22" descr="тахир дутуу хүн зурган илэрцүү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408218" y="864163"/>
            <a:ext cx="5524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ТАНИЛЦУУЛГА</a:t>
            </a:r>
            <a:endParaRPr lang="en-GB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7758" y="1453350"/>
            <a:ext cx="964875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он</a:t>
            </a:r>
            <a:r>
              <a:rPr lang="mn-MN" sz="2400" i="1" dirty="0">
                <a:latin typeface="Arial" panose="020B0604020202020204" pitchFamily="34" charset="0"/>
                <a:cs typeface="Arial" panose="020B0604020202020204" pitchFamily="34" charset="0"/>
              </a:rPr>
              <a:t>д аймгийн хэмжээнд </a:t>
            </a:r>
            <a:r>
              <a:rPr lang="mn-MN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mn-MN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2400" i="1" dirty="0">
                <a:latin typeface="Arial" panose="020B0604020202020204" pitchFamily="34" charset="0"/>
                <a:cs typeface="Arial" panose="020B0604020202020204" pitchFamily="34" charset="0"/>
              </a:rPr>
              <a:t>ерөнхий боловсролын сургууль үйл ажиллагаа явуулж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718</a:t>
            </a:r>
            <a:r>
              <a:rPr lang="mn-MN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2400" i="1" dirty="0">
                <a:latin typeface="Arial" panose="020B0604020202020204" pitchFamily="34" charset="0"/>
                <a:cs typeface="Arial" panose="020B0604020202020204" pitchFamily="34" charset="0"/>
              </a:rPr>
              <a:t>бүлэгт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19054</a:t>
            </a:r>
            <a:r>
              <a:rPr lang="mn-MN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2400" i="1" dirty="0">
                <a:latin typeface="Arial" panose="020B0604020202020204" pitchFamily="34" charset="0"/>
                <a:cs typeface="Arial" panose="020B0604020202020204" pitchFamily="34" charset="0"/>
              </a:rPr>
              <a:t>сурагч </a:t>
            </a:r>
            <a:r>
              <a:rPr lang="mn-MN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суралцаж байна. </a:t>
            </a:r>
            <a:r>
              <a:rPr lang="mn-MN" sz="2400" i="1" dirty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mn-MN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отуур </a:t>
            </a:r>
            <a:r>
              <a:rPr lang="mn-MN" sz="2400" i="1" dirty="0">
                <a:latin typeface="Arial" panose="020B0604020202020204" pitchFamily="34" charset="0"/>
                <a:cs typeface="Arial" panose="020B0604020202020204" pitchFamily="34" charset="0"/>
              </a:rPr>
              <a:t>байранд амьдарч байгаа хүүхдийн 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тоо </a:t>
            </a:r>
            <a:r>
              <a:rPr lang="mn-MN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119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болж,</a:t>
            </a:r>
            <a:r>
              <a:rPr lang="mn-MN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mn-MN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буюу </a:t>
            </a: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50.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хув</a:t>
            </a:r>
            <a:r>
              <a:rPr lang="mn-MN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ь нь</a:t>
            </a: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эмэгтэй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хүүхэд байна. Үдийн </a:t>
            </a:r>
            <a:r>
              <a:rPr lang="mn-MN" sz="2400" i="1" dirty="0">
                <a:latin typeface="Arial" panose="020B0604020202020204" pitchFamily="34" charset="0"/>
                <a:cs typeface="Arial" panose="020B0604020202020204" pitchFamily="34" charset="0"/>
              </a:rPr>
              <a:t>цай хөтөлбөрт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I-IV </a:t>
            </a:r>
            <a:r>
              <a:rPr lang="mn-MN" sz="2400" i="1" dirty="0">
                <a:latin typeface="Arial" panose="020B0604020202020204" pitchFamily="34" charset="0"/>
                <a:cs typeface="Arial" panose="020B0604020202020204" pitchFamily="34" charset="0"/>
              </a:rPr>
              <a:t>агийн </a:t>
            </a:r>
            <a:r>
              <a:rPr lang="mn-MN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10208 </a:t>
            </a:r>
            <a:r>
              <a:rPr lang="mn-MN" sz="2400" i="1" dirty="0">
                <a:latin typeface="Arial" panose="020B0604020202020204" pitchFamily="34" charset="0"/>
                <a:cs typeface="Arial" panose="020B0604020202020204" pitchFamily="34" charset="0"/>
              </a:rPr>
              <a:t>хүүхдэд  </a:t>
            </a:r>
            <a:r>
              <a:rPr lang="mn-MN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904608.7 </a:t>
            </a:r>
            <a:r>
              <a:rPr lang="mn-MN" sz="2400" i="1" dirty="0">
                <a:latin typeface="Arial" panose="020B0604020202020204" pitchFamily="34" charset="0"/>
                <a:cs typeface="Arial" panose="020B0604020202020204" pitchFamily="34" charset="0"/>
              </a:rPr>
              <a:t>мянган төгрөг зарцуулсан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байна</a:t>
            </a: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mn-MN" sz="2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mn-MN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mn-MN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	Мөн </a:t>
            </a: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mn-MN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цэцэрлэгийн </a:t>
            </a: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mn-MN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79</a:t>
            </a: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бүлэгт</a:t>
            </a:r>
            <a:r>
              <a:rPr lang="mn-MN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8440 </a:t>
            </a:r>
            <a:r>
              <a:rPr lang="mn-MN" sz="2400" i="1" dirty="0">
                <a:latin typeface="Arial" panose="020B0604020202020204" pitchFamily="34" charset="0"/>
                <a:cs typeface="Arial" panose="020B0604020202020204" pitchFamily="34" charset="0"/>
              </a:rPr>
              <a:t>хүүхэд хамрагдаж </a:t>
            </a:r>
            <a:r>
              <a:rPr lang="mn-MN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289 </a:t>
            </a:r>
            <a:r>
              <a:rPr lang="mn-MN" sz="2400" i="1" dirty="0">
                <a:latin typeface="Arial" panose="020B0604020202020204" pitchFamily="34" charset="0"/>
                <a:cs typeface="Arial" panose="020B0604020202020204" pitchFamily="34" charset="0"/>
              </a:rPr>
              <a:t>багш </a:t>
            </a:r>
            <a:r>
              <a:rPr lang="mn-MN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ажиллажээ</a:t>
            </a: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mn-MN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2400" i="1" dirty="0">
                <a:latin typeface="Arial" panose="020B0604020202020204" pitchFamily="34" charset="0"/>
                <a:cs typeface="Arial" panose="020B0604020202020204" pitchFamily="34" charset="0"/>
              </a:rPr>
              <a:t>Нийт цэцэрлэгт хамрагдсан хүүхдийн </a:t>
            </a:r>
            <a:r>
              <a:rPr lang="mn-MN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4772 </a:t>
            </a:r>
            <a:r>
              <a:rPr lang="mn-MN" sz="2400" i="1" dirty="0">
                <a:latin typeface="Arial" panose="020B0604020202020204" pitchFamily="34" charset="0"/>
                <a:cs typeface="Arial" panose="020B0604020202020204" pitchFamily="34" charset="0"/>
              </a:rPr>
              <a:t>буюу </a:t>
            </a:r>
            <a:r>
              <a:rPr lang="mn-MN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56.5 </a:t>
            </a:r>
            <a:r>
              <a:rPr lang="mn-MN" sz="2400" i="1" dirty="0">
                <a:latin typeface="Arial" panose="020B0604020202020204" pitchFamily="34" charset="0"/>
                <a:cs typeface="Arial" panose="020B0604020202020204" pitchFamily="34" charset="0"/>
              </a:rPr>
              <a:t>хувь нь Мандал, Сүхбаатар, Сайхан сумдад </a:t>
            </a:r>
            <a:r>
              <a:rPr lang="mn-MN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хамрагдсан </a:t>
            </a:r>
            <a:r>
              <a:rPr lang="mn-MN" sz="2400" i="1" dirty="0">
                <a:latin typeface="Arial" panose="020B0604020202020204" pitchFamily="34" charset="0"/>
                <a:cs typeface="Arial" panose="020B0604020202020204" pitchFamily="34" charset="0"/>
              </a:rPr>
              <a:t>байна. Нэг багшид дунджээр 29 хүүхэд ногдож байна.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4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30424" cy="6858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58" y="864163"/>
            <a:ext cx="480107" cy="41463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78" y="101205"/>
            <a:ext cx="655265" cy="6617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002" y="432081"/>
            <a:ext cx="11090496" cy="45719"/>
          </a:xfrm>
          <a:prstGeom prst="rect">
            <a:avLst/>
          </a:prstGeom>
        </p:spPr>
      </p:pic>
      <p:pic>
        <p:nvPicPr>
          <p:cNvPr id="12" name="Picture 12" descr="Untitled-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553" y="-73490"/>
            <a:ext cx="541952" cy="505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932505" y="124304"/>
            <a:ext cx="3411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Сэлэнгэ аймаг </a:t>
            </a:r>
            <a:r>
              <a:rPr lang="mn-MN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mn-MN" sz="1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татистикийн </a:t>
            </a:r>
            <a:r>
              <a:rPr lang="mn-MN" sz="1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хэлтэс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830424" y="6400800"/>
            <a:ext cx="11103429" cy="5598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515600" y="6456784"/>
            <a:ext cx="2248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Selenge.nso.mn</a:t>
            </a:r>
            <a:endParaRPr lang="en-US" sz="12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utoShape 22" descr="тахир дутуу хүн зурган илэрцүү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1121034" y="965912"/>
            <a:ext cx="11791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mn-MN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829375" y="1118770"/>
            <a:ext cx="11791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mn-MN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Left-Right Arrow 36"/>
          <p:cNvSpPr/>
          <p:nvPr/>
        </p:nvSpPr>
        <p:spPr>
          <a:xfrm>
            <a:off x="1981200" y="3444309"/>
            <a:ext cx="9265920" cy="206880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30" name="Picture 6" descr="kindergarten icon зурган илэрцүүд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706" y="482764"/>
            <a:ext cx="2523939" cy="115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Left-Right Arrow 22"/>
          <p:cNvSpPr/>
          <p:nvPr/>
        </p:nvSpPr>
        <p:spPr>
          <a:xfrm>
            <a:off x="1981200" y="1646044"/>
            <a:ext cx="9265920" cy="210665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32" name="Picture 8" descr="school зурган илэрцүүд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703" y="2038551"/>
            <a:ext cx="2385812" cy="118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666" y="3409055"/>
            <a:ext cx="3781168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mn-MN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Ерөнхий боловсролын сургуулийн тоо</a:t>
            </a:r>
            <a:endParaRPr lang="en-GB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282385" y="1618516"/>
            <a:ext cx="1950436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mn-MN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Цэцэрлэгийн  тоо</a:t>
            </a:r>
            <a:endParaRPr lang="en-GB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57992" y="1593172"/>
            <a:ext cx="773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  <a:endParaRPr lang="en-GB" b="1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1253103" y="1563338"/>
            <a:ext cx="773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  <a:endParaRPr lang="en-GB" b="1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460867" y="3377521"/>
            <a:ext cx="773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endParaRPr lang="en-GB" b="1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1234829" y="3366999"/>
            <a:ext cx="773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endParaRPr lang="en-GB" b="1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Left-Right Arrow 48"/>
          <p:cNvSpPr/>
          <p:nvPr/>
        </p:nvSpPr>
        <p:spPr>
          <a:xfrm>
            <a:off x="1981200" y="5170660"/>
            <a:ext cx="9265920" cy="206880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1457992" y="5091694"/>
            <a:ext cx="773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en-GB" b="1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1234828" y="5084511"/>
            <a:ext cx="773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en-GB" b="1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4" name="Picture 10" descr="library icon зурган илэрцүүд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394" y="3830577"/>
            <a:ext cx="1302417" cy="130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5282385" y="5115289"/>
            <a:ext cx="2191931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mn-MN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Номын сангийн тоо</a:t>
            </a:r>
            <a:endParaRPr lang="en-GB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98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30424" cy="6858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58" y="864163"/>
            <a:ext cx="480107" cy="41463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78" y="101205"/>
            <a:ext cx="655265" cy="6617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002" y="432081"/>
            <a:ext cx="11090496" cy="45719"/>
          </a:xfrm>
          <a:prstGeom prst="rect">
            <a:avLst/>
          </a:prstGeom>
        </p:spPr>
      </p:pic>
      <p:pic>
        <p:nvPicPr>
          <p:cNvPr id="12" name="Picture 12" descr="Untitled-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553" y="-73490"/>
            <a:ext cx="541952" cy="505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932505" y="124304"/>
            <a:ext cx="3411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Сэлэнгэ аймаг </a:t>
            </a:r>
            <a:r>
              <a:rPr lang="mn-MN" sz="1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Статистикийн </a:t>
            </a:r>
            <a:r>
              <a:rPr lang="mn-MN" sz="1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хэлтэс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830424" y="6400800"/>
            <a:ext cx="11103429" cy="5598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515600" y="6456784"/>
            <a:ext cx="2248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Selenge.nso.mn</a:t>
            </a:r>
            <a:endParaRPr lang="en-US" sz="12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utoShape 22" descr="тахир дутуу хүн зурган илэрцүү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1151663" y="1044236"/>
            <a:ext cx="11791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mn-MN" sz="1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Эмэгтэй</a:t>
            </a:r>
            <a:endParaRPr lang="en-US" sz="1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829375" y="1118770"/>
            <a:ext cx="11791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mn-MN" sz="1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Эрэгтэй </a:t>
            </a:r>
            <a:endParaRPr lang="en-US" sz="1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Left-Right Arrow 36"/>
          <p:cNvSpPr/>
          <p:nvPr/>
        </p:nvSpPr>
        <p:spPr>
          <a:xfrm>
            <a:off x="1981200" y="3444309"/>
            <a:ext cx="9265920" cy="206880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Left-Right Arrow 22"/>
          <p:cNvSpPr/>
          <p:nvPr/>
        </p:nvSpPr>
        <p:spPr>
          <a:xfrm>
            <a:off x="1981200" y="1646044"/>
            <a:ext cx="9265920" cy="210665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098798" y="3388202"/>
            <a:ext cx="5030724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mn-MN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Ерөнхий боловсролын сургуулийн үндсэн багш - </a:t>
            </a:r>
            <a:r>
              <a:rPr lang="mn-MN" sz="1400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1028</a:t>
            </a:r>
            <a:endParaRPr lang="en-GB" sz="1400" b="1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47935" y="1497252"/>
            <a:ext cx="7736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1360</a:t>
            </a:r>
          </a:p>
          <a:p>
            <a:pPr algn="ctr"/>
            <a:r>
              <a:rPr lang="mn-MN" sz="1100" b="1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/79.2 %/</a:t>
            </a:r>
            <a:endParaRPr lang="en-GB" sz="1100" b="1" i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Left-Right Arrow 48"/>
          <p:cNvSpPr/>
          <p:nvPr/>
        </p:nvSpPr>
        <p:spPr>
          <a:xfrm>
            <a:off x="1981200" y="5170660"/>
            <a:ext cx="9265920" cy="206880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4834994" y="5111913"/>
            <a:ext cx="2647846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mn-MN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Цэцэрлэгийн багш - </a:t>
            </a:r>
            <a:r>
              <a:rPr lang="mn-MN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289</a:t>
            </a:r>
            <a:endParaRPr lang="en-GB" sz="1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mn-MN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school workers зурган илэрцүүд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3" b="12592"/>
          <a:stretch/>
        </p:blipFill>
        <p:spPr bwMode="auto">
          <a:xfrm>
            <a:off x="5101760" y="502865"/>
            <a:ext cx="2166551" cy="112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3824619" y="1616985"/>
            <a:ext cx="5615611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mn-MN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Ерөнхий боловсролын сургуулийн нийт ажиллагсад - </a:t>
            </a:r>
            <a:r>
              <a:rPr lang="mn-MN" sz="1400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1718</a:t>
            </a:r>
            <a:endParaRPr lang="en-GB" sz="1400" b="1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176695" y="1474377"/>
            <a:ext cx="7736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358</a:t>
            </a:r>
          </a:p>
          <a:p>
            <a:pPr algn="ctr"/>
            <a:r>
              <a:rPr lang="mn-MN" sz="1100" b="1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/20.8 %/</a:t>
            </a:r>
            <a:endParaRPr lang="en-GB" sz="1100" b="1" i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47935" y="3265091"/>
            <a:ext cx="7736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853</a:t>
            </a:r>
          </a:p>
          <a:p>
            <a:pPr algn="ctr"/>
            <a:r>
              <a:rPr lang="mn-MN" sz="1100" b="1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/82.9 %/</a:t>
            </a:r>
            <a:endParaRPr lang="en-GB" sz="1100" b="1" i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176694" y="3265091"/>
            <a:ext cx="7736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175</a:t>
            </a:r>
          </a:p>
          <a:p>
            <a:pPr algn="ctr"/>
            <a:r>
              <a:rPr lang="mn-MN" sz="1100" b="1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/17.1 %/</a:t>
            </a:r>
            <a:endParaRPr lang="en-GB" sz="1100" b="1" i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teachers icon зурган илэрцүүд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732" y="2040150"/>
            <a:ext cx="2085740" cy="116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teachers icon зурган илэрцүүд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020" y="3791399"/>
            <a:ext cx="1866029" cy="122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247935" y="4988802"/>
            <a:ext cx="7736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278</a:t>
            </a:r>
          </a:p>
          <a:p>
            <a:pPr algn="ctr"/>
            <a:r>
              <a:rPr lang="mn-MN" sz="1100" b="1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/96.2 %/</a:t>
            </a:r>
            <a:endParaRPr lang="en-GB" sz="1100" b="1" i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176693" y="4997101"/>
            <a:ext cx="7736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  <a:p>
            <a:pPr algn="ctr"/>
            <a:r>
              <a:rPr lang="mn-MN" sz="1100" b="1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/3.8 %/</a:t>
            </a:r>
            <a:endParaRPr lang="en-GB" sz="1100" b="1" i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35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30424" cy="6858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58" y="864163"/>
            <a:ext cx="480107" cy="41463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78" y="101205"/>
            <a:ext cx="655265" cy="6617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002" y="432081"/>
            <a:ext cx="11090496" cy="45719"/>
          </a:xfrm>
          <a:prstGeom prst="rect">
            <a:avLst/>
          </a:prstGeom>
        </p:spPr>
      </p:pic>
      <p:pic>
        <p:nvPicPr>
          <p:cNvPr id="12" name="Picture 12" descr="Untitled-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553" y="-73490"/>
            <a:ext cx="541952" cy="505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932505" y="124304"/>
            <a:ext cx="3411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Сэлэнгэ аймаг </a:t>
            </a:r>
            <a:r>
              <a:rPr lang="mn-MN" sz="1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Статистикийн </a:t>
            </a:r>
            <a:r>
              <a:rPr lang="mn-MN" sz="1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хэлтэс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830424" y="6400800"/>
            <a:ext cx="11103429" cy="5598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515600" y="6456784"/>
            <a:ext cx="2248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Selenge.nso.mn</a:t>
            </a:r>
            <a:endParaRPr lang="en-US" sz="12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utoShape 22" descr="тахир дутуу хүн зурган илэрцүү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1151663" y="1044236"/>
            <a:ext cx="11791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mn-MN" sz="1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Эмэгтэй</a:t>
            </a:r>
            <a:endParaRPr lang="en-US" sz="1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829375" y="1118770"/>
            <a:ext cx="11791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mn-MN" sz="1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Эрэгтэй </a:t>
            </a:r>
            <a:endParaRPr lang="en-US" sz="1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Left-Right Arrow 36"/>
          <p:cNvSpPr/>
          <p:nvPr/>
        </p:nvSpPr>
        <p:spPr>
          <a:xfrm>
            <a:off x="1981200" y="3444309"/>
            <a:ext cx="9265920" cy="206880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Left-Right Arrow 22"/>
          <p:cNvSpPr/>
          <p:nvPr/>
        </p:nvSpPr>
        <p:spPr>
          <a:xfrm>
            <a:off x="1947635" y="1693648"/>
            <a:ext cx="9265920" cy="210665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062625" y="3376180"/>
            <a:ext cx="2796272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mn-MN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Цэцэрлэгийн хүүхдүүд - </a:t>
            </a:r>
            <a:r>
              <a:rPr lang="mn-MN" sz="1400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8440</a:t>
            </a:r>
            <a:endParaRPr lang="en-GB" sz="1400" b="1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47935" y="1497252"/>
            <a:ext cx="7736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9374</a:t>
            </a:r>
          </a:p>
          <a:p>
            <a:pPr algn="ctr"/>
            <a:r>
              <a:rPr lang="mn-MN" sz="1100" b="1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/49.2%/</a:t>
            </a:r>
            <a:endParaRPr lang="en-GB" sz="1100" b="1" i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Left-Right Arrow 48"/>
          <p:cNvSpPr/>
          <p:nvPr/>
        </p:nvSpPr>
        <p:spPr>
          <a:xfrm>
            <a:off x="1947635" y="5170660"/>
            <a:ext cx="9265920" cy="206880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4907562" y="5111913"/>
            <a:ext cx="2700080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mn-MN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Цэцэрлэгийн бүлгийн тоо </a:t>
            </a:r>
            <a:endParaRPr lang="en-GB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176695" y="1474377"/>
            <a:ext cx="7736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9680</a:t>
            </a:r>
          </a:p>
          <a:p>
            <a:pPr algn="ctr"/>
            <a:r>
              <a:rPr lang="mn-MN" sz="1100" b="1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/50.8 %/</a:t>
            </a:r>
            <a:endParaRPr lang="en-GB" sz="1100" b="1" i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47935" y="3265091"/>
            <a:ext cx="7736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4165</a:t>
            </a:r>
          </a:p>
          <a:p>
            <a:pPr algn="ctr"/>
            <a:r>
              <a:rPr lang="mn-MN" sz="1100" b="1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/49,3 %/</a:t>
            </a:r>
            <a:endParaRPr lang="en-GB" sz="1100" b="1" i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176694" y="3265091"/>
            <a:ext cx="7736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4275</a:t>
            </a:r>
          </a:p>
          <a:p>
            <a:pPr algn="ctr"/>
            <a:r>
              <a:rPr lang="mn-MN" sz="1100" b="1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/50,7 %/</a:t>
            </a:r>
            <a:endParaRPr lang="en-GB" sz="1100" b="1" i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247935" y="4988802"/>
            <a:ext cx="7736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280</a:t>
            </a:r>
          </a:p>
          <a:p>
            <a:pPr algn="ctr"/>
            <a:endParaRPr lang="en-GB" sz="1100" b="1" i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176693" y="4997101"/>
            <a:ext cx="7736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279</a:t>
            </a:r>
          </a:p>
          <a:p>
            <a:pPr algn="ctr"/>
            <a:endParaRPr lang="en-GB" sz="1100" b="1" i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school students icon зурган илэрцүүд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84"/>
          <a:stretch/>
        </p:blipFill>
        <p:spPr bwMode="auto">
          <a:xfrm>
            <a:off x="5062625" y="503828"/>
            <a:ext cx="1845706" cy="136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3824619" y="1587305"/>
            <a:ext cx="4833349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mn-MN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Ерөнхий боловсролын сургуулийн сурагчид - </a:t>
            </a:r>
            <a:r>
              <a:rPr lang="mn-MN" sz="1400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19054</a:t>
            </a:r>
            <a:endParaRPr lang="en-GB" sz="1400" b="1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Цэцэрлэгийн хүүхэд зурган илэрцүүд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894" y="1968117"/>
            <a:ext cx="1873729" cy="136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eachers icon зурган илэрцүүд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321" y="3860969"/>
            <a:ext cx="1150317" cy="115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78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30424" cy="6858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58" y="864163"/>
            <a:ext cx="480107" cy="41463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78" y="101205"/>
            <a:ext cx="655265" cy="6617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002" y="432081"/>
            <a:ext cx="11090496" cy="45719"/>
          </a:xfrm>
          <a:prstGeom prst="rect">
            <a:avLst/>
          </a:prstGeom>
        </p:spPr>
      </p:pic>
      <p:pic>
        <p:nvPicPr>
          <p:cNvPr id="12" name="Picture 12" descr="Untitled-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553" y="-73490"/>
            <a:ext cx="541952" cy="505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932505" y="124304"/>
            <a:ext cx="3411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Сэлэнгэ аймаг </a:t>
            </a:r>
            <a:r>
              <a:rPr lang="mn-MN" sz="1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</a:t>
            </a:r>
            <a:r>
              <a:rPr lang="mn-MN" sz="1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атистикийн </a:t>
            </a:r>
            <a:r>
              <a:rPr lang="mn-MN" sz="1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хэлтэс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830424" y="6400800"/>
            <a:ext cx="11103429" cy="5598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515600" y="6456784"/>
            <a:ext cx="2248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Selenge.nso.mn</a:t>
            </a:r>
            <a:endParaRPr lang="en-US" sz="12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utoShape 22" descr="тахир дутуу хүн зурган илэрцүү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1151663" y="1044236"/>
            <a:ext cx="11791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mn-MN" sz="1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Эмэгтэй</a:t>
            </a:r>
            <a:endParaRPr lang="en-US" sz="1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829375" y="1118770"/>
            <a:ext cx="11791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mn-MN" sz="1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Эрэгтэй </a:t>
            </a:r>
            <a:endParaRPr lang="en-US" sz="1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Left-Right Arrow 36"/>
          <p:cNvSpPr/>
          <p:nvPr/>
        </p:nvSpPr>
        <p:spPr>
          <a:xfrm>
            <a:off x="1981200" y="3444309"/>
            <a:ext cx="9265920" cy="206880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Left-Right Arrow 22"/>
          <p:cNvSpPr/>
          <p:nvPr/>
        </p:nvSpPr>
        <p:spPr>
          <a:xfrm>
            <a:off x="1947635" y="1693648"/>
            <a:ext cx="9265920" cy="210665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247935" y="1497252"/>
            <a:ext cx="7736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635</a:t>
            </a:r>
          </a:p>
          <a:p>
            <a:pPr algn="ctr"/>
            <a:r>
              <a:rPr lang="mn-MN" sz="1100" b="1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/46,8 %/</a:t>
            </a:r>
            <a:endParaRPr lang="en-GB" sz="1100" b="1" i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Left-Right Arrow 48"/>
          <p:cNvSpPr/>
          <p:nvPr/>
        </p:nvSpPr>
        <p:spPr>
          <a:xfrm>
            <a:off x="1947635" y="5170660"/>
            <a:ext cx="9265920" cy="206880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4369667" y="5127091"/>
            <a:ext cx="4024943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mn-MN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Дүйцсэн хөтөлбөрөөр суралцагсад - </a:t>
            </a:r>
            <a:r>
              <a:rPr lang="mn-MN" sz="1400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310</a:t>
            </a:r>
            <a:endParaRPr lang="en-GB" sz="1400" b="1" i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176695" y="1474377"/>
            <a:ext cx="77366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720</a:t>
            </a:r>
          </a:p>
          <a:p>
            <a:pPr algn="ctr"/>
            <a:r>
              <a:rPr lang="mn-MN" sz="1100" b="1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/53,2 %/</a:t>
            </a:r>
            <a:endParaRPr lang="en-GB" sz="1100" b="1" i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47935" y="3265091"/>
            <a:ext cx="7736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</a:t>
            </a:r>
          </a:p>
          <a:p>
            <a:pPr algn="ctr"/>
            <a:r>
              <a:rPr lang="mn-MN" sz="1100" b="1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/55,5 %/</a:t>
            </a:r>
            <a:endParaRPr lang="en-GB" sz="1100" b="1" i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176694" y="3265091"/>
            <a:ext cx="7736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158</a:t>
            </a:r>
          </a:p>
          <a:p>
            <a:pPr algn="ctr"/>
            <a:r>
              <a:rPr lang="mn-MN" sz="1100" b="1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/44,5 %/</a:t>
            </a:r>
            <a:endParaRPr lang="en-GB" sz="1100" b="1" i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247935" y="4988802"/>
            <a:ext cx="7736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</a:t>
            </a:r>
          </a:p>
          <a:p>
            <a:pPr algn="ctr"/>
            <a:r>
              <a:rPr lang="mn-MN" sz="1100" b="1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/31,9  %/</a:t>
            </a:r>
            <a:endParaRPr lang="en-GB" sz="1100" b="1" i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176693" y="4997101"/>
            <a:ext cx="7736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211</a:t>
            </a:r>
          </a:p>
          <a:p>
            <a:pPr algn="ctr"/>
            <a:r>
              <a:rPr lang="mn-MN" sz="1100" b="1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/67,1%/</a:t>
            </a:r>
            <a:endParaRPr lang="en-GB" sz="1100" b="1" i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930" y="2051250"/>
            <a:ext cx="2323843" cy="14690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54086" y="3388201"/>
            <a:ext cx="4034278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mn-MN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Бүрэн дунд боловсрол эзэмшигчид - </a:t>
            </a:r>
            <a:r>
              <a:rPr lang="mn-MN" sz="1400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355</a:t>
            </a:r>
            <a:endParaRPr lang="en-GB" sz="1400" b="1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761" y="561448"/>
            <a:ext cx="1932183" cy="127261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828180" y="1660630"/>
            <a:ext cx="4833349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mn-MN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Бүрэн бус боловсрол эзэмшигчид - </a:t>
            </a:r>
            <a:r>
              <a:rPr lang="mn-MN" sz="1400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1355</a:t>
            </a:r>
            <a:endParaRPr lang="en-GB" sz="1400" b="1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AutoShape 8" descr="students icon зурган илэрцүүд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8" name="Picture 10" descr="students icon зурган илэрцүүд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880" y="4044649"/>
            <a:ext cx="1954516" cy="98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77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30424" cy="6858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58" y="864163"/>
            <a:ext cx="480107" cy="41463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78" y="101205"/>
            <a:ext cx="655265" cy="6617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002" y="432081"/>
            <a:ext cx="11090496" cy="45719"/>
          </a:xfrm>
          <a:prstGeom prst="rect">
            <a:avLst/>
          </a:prstGeom>
        </p:spPr>
      </p:pic>
      <p:pic>
        <p:nvPicPr>
          <p:cNvPr id="12" name="Picture 12" descr="Untitled-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553" y="-73490"/>
            <a:ext cx="541952" cy="505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932505" y="124304"/>
            <a:ext cx="3411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Сэлэнгэ аймаг </a:t>
            </a:r>
            <a:r>
              <a:rPr lang="mn-MN" sz="1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Статистикийн </a:t>
            </a:r>
            <a:r>
              <a:rPr lang="mn-MN" sz="1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хэлтэс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830424" y="6400800"/>
            <a:ext cx="11103429" cy="5598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515600" y="6456784"/>
            <a:ext cx="2248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Selenge.nso.mn</a:t>
            </a:r>
            <a:endParaRPr lang="en-US" sz="12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utoShape 22" descr="тахир дутуу хүн зурган илэрцүү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Left-Right Arrow 22"/>
          <p:cNvSpPr/>
          <p:nvPr/>
        </p:nvSpPr>
        <p:spPr>
          <a:xfrm>
            <a:off x="1981200" y="2057399"/>
            <a:ext cx="9265920" cy="210665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121034" y="1258300"/>
            <a:ext cx="11791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mn-MN" sz="1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Эмэгтэй</a:t>
            </a:r>
            <a:endParaRPr lang="en-US" sz="1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829375" y="1118770"/>
            <a:ext cx="11791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mn-MN" sz="1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Эрэгтэй </a:t>
            </a:r>
            <a:endParaRPr lang="en-US" sz="1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60058" y="1851571"/>
            <a:ext cx="7736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609</a:t>
            </a:r>
          </a:p>
          <a:p>
            <a:pPr algn="ctr"/>
            <a:r>
              <a:rPr lang="mn-MN" sz="1100" b="1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/50.9 %/</a:t>
            </a:r>
            <a:endParaRPr lang="en-GB" sz="1100" b="1" i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160184" y="1885732"/>
            <a:ext cx="7736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588</a:t>
            </a:r>
          </a:p>
          <a:p>
            <a:pPr algn="ctr"/>
            <a:r>
              <a:rPr lang="mn-MN" sz="1100" b="1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/49.1 %/</a:t>
            </a:r>
            <a:endParaRPr lang="en-GB" sz="1100" b="1" i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Холбоотой Зураг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83" b="19303"/>
          <a:stretch/>
        </p:blipFill>
        <p:spPr bwMode="auto">
          <a:xfrm>
            <a:off x="5007033" y="611359"/>
            <a:ext cx="2750210" cy="145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160057" y="4365194"/>
            <a:ext cx="7736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655</a:t>
            </a:r>
          </a:p>
          <a:p>
            <a:pPr algn="ctr"/>
            <a:r>
              <a:rPr lang="mn-MN" sz="1100" b="1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/51.7 %/</a:t>
            </a:r>
            <a:endParaRPr lang="en-GB" sz="1100" b="1" i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160183" y="3097205"/>
            <a:ext cx="7736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1110</a:t>
            </a:r>
          </a:p>
          <a:p>
            <a:pPr algn="ctr"/>
            <a:r>
              <a:rPr lang="mn-MN" sz="1100" b="1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/50.6 %/</a:t>
            </a:r>
            <a:endParaRPr lang="en-GB" sz="1100" b="1" i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Left-Right Arrow 26"/>
          <p:cNvSpPr/>
          <p:nvPr/>
        </p:nvSpPr>
        <p:spPr>
          <a:xfrm>
            <a:off x="1981200" y="4538753"/>
            <a:ext cx="9265920" cy="206880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Left-Right Arrow 25"/>
          <p:cNvSpPr/>
          <p:nvPr/>
        </p:nvSpPr>
        <p:spPr>
          <a:xfrm>
            <a:off x="1981200" y="3258946"/>
            <a:ext cx="9265920" cy="206880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157778" y="3085386"/>
            <a:ext cx="7736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1082</a:t>
            </a:r>
          </a:p>
          <a:p>
            <a:pPr algn="ctr"/>
            <a:r>
              <a:rPr lang="mn-MN" sz="1100" b="1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/49.4 %/</a:t>
            </a:r>
            <a:endParaRPr lang="en-GB" sz="1100" b="1" i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160183" y="4365086"/>
            <a:ext cx="7736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612</a:t>
            </a:r>
          </a:p>
          <a:p>
            <a:pPr algn="ctr"/>
            <a:r>
              <a:rPr lang="mn-MN" sz="1100" b="1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/48.3 %/</a:t>
            </a:r>
            <a:endParaRPr lang="en-GB" sz="1100" b="1" i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бага ангийн хүүхэд зурган илэрцүүд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665" y="2060210"/>
            <a:ext cx="1991170" cy="124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4430736" y="1974682"/>
            <a:ext cx="4284896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mn-MN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Дотуур байранд амьдарч буй хүүхдүүд - </a:t>
            </a:r>
            <a:r>
              <a:rPr lang="mn-MN" sz="1400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1197</a:t>
            </a:r>
            <a:endParaRPr lang="en-GB" sz="1400" b="1" i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8" name="Picture 6" descr="students icon зурган илэрцүүд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665" y="3465826"/>
            <a:ext cx="1934431" cy="110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4726197" y="4444890"/>
            <a:ext cx="3293204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mn-MN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Арав дугаар ангид элсэгчид - </a:t>
            </a:r>
            <a:r>
              <a:rPr lang="mn-MN" sz="1400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1267</a:t>
            </a:r>
            <a:endParaRPr lang="en-GB" sz="1400" b="1" i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6197" y="3208497"/>
            <a:ext cx="3293204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mn-MN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Нэг дүгээр ангид элсэгчид - </a:t>
            </a:r>
            <a:r>
              <a:rPr lang="mn-MN" sz="1400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2192</a:t>
            </a:r>
            <a:endParaRPr lang="en-GB" sz="1400" b="1" i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16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30424" cy="6858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58" y="864163"/>
            <a:ext cx="480107" cy="41463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78" y="101205"/>
            <a:ext cx="655265" cy="6617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002" y="432081"/>
            <a:ext cx="11090496" cy="45719"/>
          </a:xfrm>
          <a:prstGeom prst="rect">
            <a:avLst/>
          </a:prstGeom>
        </p:spPr>
      </p:pic>
      <p:pic>
        <p:nvPicPr>
          <p:cNvPr id="12" name="Picture 12" descr="Untitled-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553" y="-73490"/>
            <a:ext cx="541952" cy="505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932505" y="124304"/>
            <a:ext cx="3411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Сэлэнгэ </a:t>
            </a:r>
            <a:r>
              <a:rPr lang="mn-MN" sz="140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аймаг </a:t>
            </a:r>
            <a:r>
              <a:rPr lang="mn-MN" sz="140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Статистикийн </a:t>
            </a:r>
            <a:r>
              <a:rPr lang="mn-MN" sz="1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хэлтэс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830424" y="6400800"/>
            <a:ext cx="11103429" cy="5598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515600" y="6456784"/>
            <a:ext cx="2248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Selenge.nso.mn</a:t>
            </a:r>
            <a:endParaRPr lang="en-US" sz="12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003331" y="629875"/>
            <a:ext cx="6324600" cy="7890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mn-MN" sz="24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СТАТИСТИК МЭДЭЭЛЛИЙГ ХЭРХЭН АВАХ ВЭ?</a:t>
            </a:r>
            <a:endParaRPr lang="en-US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1443912" y="1482851"/>
            <a:ext cx="2819400" cy="9906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Статистик мэдээллийн лавлах утас 1900-1212</a:t>
            </a:r>
            <a:endParaRPr lang="en-U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Cloud 16"/>
          <p:cNvSpPr/>
          <p:nvPr/>
        </p:nvSpPr>
        <p:spPr>
          <a:xfrm>
            <a:off x="7609489" y="1482851"/>
            <a:ext cx="3200400" cy="11430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Статистик мэдээллийн нэгдсэн сан </a:t>
            </a:r>
            <a:r>
              <a:rPr lang="en-US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WWW.1212.mn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042285" y="2684885"/>
            <a:ext cx="44185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mn-MN" sz="2000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Статистик мэдээллийн аппликейшн</a:t>
            </a:r>
            <a:endParaRPr lang="en-US" sz="2000" u="sng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52956" y="3952696"/>
            <a:ext cx="26670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Cloud 20"/>
          <p:cNvSpPr/>
          <p:nvPr/>
        </p:nvSpPr>
        <p:spPr>
          <a:xfrm>
            <a:off x="5167850" y="3353578"/>
            <a:ext cx="2590800" cy="533400"/>
          </a:xfrm>
          <a:prstGeom prst="cloud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Selenge.nso.mn</a:t>
            </a:r>
          </a:p>
        </p:txBody>
      </p:sp>
      <p:sp>
        <p:nvSpPr>
          <p:cNvPr id="22" name="Cloud 21"/>
          <p:cNvSpPr/>
          <p:nvPr/>
        </p:nvSpPr>
        <p:spPr>
          <a:xfrm>
            <a:off x="2274229" y="5036322"/>
            <a:ext cx="3095297" cy="905334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/>
            <a:r>
              <a:rPr lang="mn-MN" sz="105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Олон улсын худалдааны төв, төрийн үйлчилгээний танхим</a:t>
            </a:r>
            <a:endParaRPr lang="en-US" sz="105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Cloud 22"/>
          <p:cNvSpPr/>
          <p:nvPr/>
        </p:nvSpPr>
        <p:spPr>
          <a:xfrm>
            <a:off x="8460867" y="3117905"/>
            <a:ext cx="2514600" cy="6858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www.nso.mn </a:t>
            </a:r>
            <a:r>
              <a:rPr lang="mn-MN" sz="105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сайтын Хэрэглэгчийн бүртгэл мэдээлэл авах</a:t>
            </a:r>
            <a:endParaRPr lang="en-US" sz="105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Cloud 25"/>
          <p:cNvSpPr/>
          <p:nvPr/>
        </p:nvSpPr>
        <p:spPr>
          <a:xfrm>
            <a:off x="1901112" y="3061220"/>
            <a:ext cx="2514600" cy="6858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105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Сэлэнгэ Статистик</a:t>
            </a:r>
            <a:endParaRPr lang="en-US" sz="105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959" y="3030001"/>
            <a:ext cx="630153" cy="630153"/>
          </a:xfrm>
          <a:prstGeom prst="rect">
            <a:avLst/>
          </a:prstGeom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50684" y="4172339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98180" y="4172339"/>
            <a:ext cx="14478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Cloud 28"/>
          <p:cNvSpPr/>
          <p:nvPr/>
        </p:nvSpPr>
        <p:spPr>
          <a:xfrm>
            <a:off x="9493898" y="5701489"/>
            <a:ext cx="2514600" cy="6858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105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Утас: 70362449</a:t>
            </a:r>
          </a:p>
          <a:p>
            <a:pPr algn="ctr"/>
            <a:r>
              <a:rPr lang="mn-MN" sz="105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70362047</a:t>
            </a:r>
            <a:endParaRPr lang="en-US" sz="105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14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1822</TotalTime>
  <Words>350</Words>
  <Application>Microsoft Office PowerPoint</Application>
  <PresentationFormat>Widescreen</PresentationFormat>
  <Paragraphs>112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 Unicode MS</vt:lpstr>
      <vt:lpstr>Arial</vt:lpstr>
      <vt:lpstr>Calibri</vt:lpstr>
      <vt:lpstr>Calibri Light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Galbadrakh</dc:creator>
  <cp:lastModifiedBy>Gundegmaa</cp:lastModifiedBy>
  <cp:revision>141</cp:revision>
  <cp:lastPrinted>2019-03-14T02:30:58Z</cp:lastPrinted>
  <dcterms:created xsi:type="dcterms:W3CDTF">2017-06-22T02:35:03Z</dcterms:created>
  <dcterms:modified xsi:type="dcterms:W3CDTF">2019-03-18T09:45:10Z</dcterms:modified>
</cp:coreProperties>
</file>