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7" r:id="rId5"/>
    <p:sldId id="288" r:id="rId6"/>
    <p:sldId id="289" r:id="rId7"/>
    <p:sldId id="286" r:id="rId8"/>
    <p:sldId id="271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12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92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7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6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6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5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3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1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0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1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4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C0AE-791D-4AF1-903C-52029527A59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5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39919" y="2344392"/>
            <a:ext cx="804298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оны байдлаар нийт хүн амын 53701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49.4%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-г эмэгтэйчүүд, 55067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50.6%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-г  эрэгтэйчүүд эзэлж байна.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 амын насны бүтцээр авч үзвэл нийт хүн амд 0-14 насны хүүхэд 29.1, 15-59 насны хүн 6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60-аас дээш насны хүмүүс 7.0 хувийг эзэлж байна.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31811" y="3498466"/>
            <a:ext cx="8755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хэмжээнд 2017 оны байдлаар 4112 өрх толгойлсон хүн байгаагаас 3 хүртлэх хүүхэдтэй </a:t>
            </a:r>
          </a:p>
          <a:p>
            <a:pPr algn="just"/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2786,  ихэр хүүхэдтэй 253 өрх, 2 ихэр хүүхэд 502 байна.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2" descr="Untitled-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9900"/>
            <a:ext cx="1429512" cy="133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User\Desktop\index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57465" y="684751"/>
            <a:ext cx="1576388" cy="869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300162" y="2817812"/>
            <a:ext cx="9682743" cy="14828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mn-MN" altLang="en-US" sz="5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СЭЛЭНГЭ АЙМГИЙН</a:t>
            </a:r>
            <a:r>
              <a:rPr lang="mn-MN" altLang="en-US" sz="5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mn-MN" altLang="en-US" sz="5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mn-MN" altLang="en-US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Боловсролын салбарын </a:t>
            </a:r>
            <a:r>
              <a:rPr lang="mn-MN" altLang="en-US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</a:t>
            </a:r>
            <a:r>
              <a:rPr lang="mn-MN" altLang="en-US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татистик үзүүлэлт</a:t>
            </a:r>
            <a:r>
              <a:rPr lang="mn-MN" altLang="en-US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mn-MN" altLang="en-US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mn-MN" altLang="en-US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mn-MN" altLang="en-US" sz="2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2018-2019 </a:t>
            </a:r>
            <a:r>
              <a:rPr lang="mn-MN" altLang="en-US" sz="2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он</a:t>
            </a:r>
            <a:endParaRPr lang="en-US" altLang="en-US" sz="26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540" y="4570285"/>
            <a:ext cx="1149985" cy="109728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129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408218" y="864163"/>
            <a:ext cx="552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ТАНИЛЦУУЛГА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7758" y="1453350"/>
            <a:ext cx="96487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д аймгийн хэмжээнд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ерөнхий боловсролын сургууль үйл ажиллагаа явуулж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760 бүлэгт 20 338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сурагч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суралцаж байна.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отуур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байранд амьдарч байгаа хүүхдийн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тоо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1 270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болж,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655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буюу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хув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ь нь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эмэгтэй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хүүхэд байна. Үдийн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цай хөтөлбөрт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I-IV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агийн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10 346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хүүхдэд 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896 052.3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мянган төгрөг зарцуулсан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байна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mn-MN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	Мөн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цэцэрлэгийн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бүлэгт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8 382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хүүхэд хамрагдаж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299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багш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ажиллажээ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Нийт цэцэрлэгт хамрагдсан хүүхдийн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4 112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буюу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49.1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хувь нь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эмэгтэй хүүхэд байна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. Нэг багшид дунджээр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хүүхэд ногдож байна.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121034" y="965912"/>
            <a:ext cx="1179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829375" y="1118770"/>
            <a:ext cx="1179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eft-Right Arrow 36"/>
          <p:cNvSpPr/>
          <p:nvPr/>
        </p:nvSpPr>
        <p:spPr>
          <a:xfrm>
            <a:off x="1981200" y="3444309"/>
            <a:ext cx="9265920" cy="20688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0" name="Picture 6" descr="kindergarten icon зурган илэрцүүд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06" y="482764"/>
            <a:ext cx="2523939" cy="115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Left-Right Arrow 22"/>
          <p:cNvSpPr/>
          <p:nvPr/>
        </p:nvSpPr>
        <p:spPr>
          <a:xfrm>
            <a:off x="1981200" y="1646044"/>
            <a:ext cx="9265920" cy="210665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8" descr="school зурган илэрцүүд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03" y="2038551"/>
            <a:ext cx="2385812" cy="118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666" y="3409055"/>
            <a:ext cx="378116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Ерөнхий боловсролын сургуулийн тоо</a:t>
            </a:r>
            <a:endParaRPr lang="en-GB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82385" y="1618516"/>
            <a:ext cx="1950436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Цэцэрлэгийн  тоо</a:t>
            </a:r>
            <a:endParaRPr lang="en-GB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57992" y="1593172"/>
            <a:ext cx="77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GB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253103" y="1563338"/>
            <a:ext cx="77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GB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60867" y="3377521"/>
            <a:ext cx="77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GB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234829" y="3366999"/>
            <a:ext cx="77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GB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1981200" y="5170660"/>
            <a:ext cx="9265920" cy="20688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457992" y="5091694"/>
            <a:ext cx="77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GB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234828" y="5084511"/>
            <a:ext cx="77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GB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library icon зурган илэрцүүд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94" y="3830577"/>
            <a:ext cx="1302417" cy="130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5282385" y="5115289"/>
            <a:ext cx="2191931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Номын сангийн тоо</a:t>
            </a:r>
            <a:endParaRPr lang="en-GB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151663" y="1044236"/>
            <a:ext cx="1179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Эмэгтэй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829375" y="1118770"/>
            <a:ext cx="1179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Эрэгтэй 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eft-Right Arrow 36"/>
          <p:cNvSpPr/>
          <p:nvPr/>
        </p:nvSpPr>
        <p:spPr>
          <a:xfrm>
            <a:off x="1981200" y="3444309"/>
            <a:ext cx="9265920" cy="20688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Left-Right Arrow 22"/>
          <p:cNvSpPr/>
          <p:nvPr/>
        </p:nvSpPr>
        <p:spPr>
          <a:xfrm>
            <a:off x="1981200" y="1646044"/>
            <a:ext cx="9265920" cy="210665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98798" y="3388202"/>
            <a:ext cx="5030724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Ерөнхий боловсролын сургуулийн үндсэн багш - 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1075</a:t>
            </a:r>
            <a:endParaRPr lang="en-GB" sz="1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47935" y="1497252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1403</a:t>
            </a:r>
            <a:endParaRPr lang="mn-MN" b="1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/79.2 %/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1981200" y="5170660"/>
            <a:ext cx="9265920" cy="20688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834994" y="5111913"/>
            <a:ext cx="264784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Цэцэрлэгийн багш - </a:t>
            </a:r>
            <a:r>
              <a:rPr lang="mn-MN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299</a:t>
            </a:r>
            <a:endParaRPr lang="en-GB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chool workers зурган илэрцүүд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3" b="12592"/>
          <a:stretch/>
        </p:blipFill>
        <p:spPr bwMode="auto">
          <a:xfrm>
            <a:off x="5101760" y="502865"/>
            <a:ext cx="2166551" cy="112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824619" y="1616985"/>
            <a:ext cx="5615611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Ерөнхий боловсролын сургуулийн нийт ажиллагсад - 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1772</a:t>
            </a:r>
            <a:endParaRPr lang="en-GB" sz="1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76695" y="1474377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369</a:t>
            </a:r>
            <a:endParaRPr lang="mn-MN" b="1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/20.8 %/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47935" y="3265091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889</a:t>
            </a:r>
            <a:endParaRPr lang="mn-MN" b="1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82.7 </a:t>
            </a:r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76694" y="3265091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</a:t>
            </a:r>
            <a:endParaRPr lang="mn-MN" b="1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17.3 </a:t>
            </a:r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teachers icon зурган илэрцүүд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732" y="2040150"/>
            <a:ext cx="2085740" cy="116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eachers icon зурган илэрцүүд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20" y="3791399"/>
            <a:ext cx="1866029" cy="122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247935" y="4988802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287</a:t>
            </a:r>
            <a:endParaRPr lang="mn-MN" b="1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95.9 </a:t>
            </a:r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76693" y="4997101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mn-MN" b="1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/4.1 </a:t>
            </a:r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151663" y="1044236"/>
            <a:ext cx="1179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Эмэгтэй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829375" y="1118770"/>
            <a:ext cx="1179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Эрэгтэй 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eft-Right Arrow 36"/>
          <p:cNvSpPr/>
          <p:nvPr/>
        </p:nvSpPr>
        <p:spPr>
          <a:xfrm>
            <a:off x="1981200" y="3444309"/>
            <a:ext cx="9265920" cy="20688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Left-Right Arrow 22"/>
          <p:cNvSpPr/>
          <p:nvPr/>
        </p:nvSpPr>
        <p:spPr>
          <a:xfrm>
            <a:off x="1947635" y="1693648"/>
            <a:ext cx="9265920" cy="210665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62625" y="3376180"/>
            <a:ext cx="279627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Цэцэрлэгийн хүүхдүүд - 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8332</a:t>
            </a:r>
            <a:endParaRPr lang="en-GB" sz="1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47935" y="1497252"/>
            <a:ext cx="82704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10091</a:t>
            </a:r>
            <a:endParaRPr lang="mn-MN" b="1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49.6%/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1947635" y="5170660"/>
            <a:ext cx="9265920" cy="20688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907562" y="5111913"/>
            <a:ext cx="270008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Цэцэрлэгийн бүлгийн тоо </a:t>
            </a:r>
            <a:endParaRPr lang="en-GB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76695" y="1474377"/>
            <a:ext cx="83180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10247</a:t>
            </a:r>
            <a:endParaRPr lang="mn-MN" b="1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50.4 </a:t>
            </a:r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47935" y="3265091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4112</a:t>
            </a:r>
            <a:endParaRPr lang="mn-MN" b="1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/49,3 %/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76694" y="3265091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4220</a:t>
            </a:r>
            <a:endParaRPr lang="mn-MN" b="1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/50,7 %/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47935" y="4988802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279</a:t>
            </a:r>
            <a:endParaRPr lang="mn-MN" b="1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76693" y="4997101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278</a:t>
            </a:r>
            <a:endParaRPr lang="mn-MN" b="1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school students icon зурган илэрцүүд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4"/>
          <a:stretch/>
        </p:blipFill>
        <p:spPr bwMode="auto">
          <a:xfrm>
            <a:off x="5062625" y="503828"/>
            <a:ext cx="1845706" cy="136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824619" y="1587305"/>
            <a:ext cx="483334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Ерөнхий боловсролын сургуулийн сурагчид - 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20338</a:t>
            </a:r>
            <a:endParaRPr lang="en-GB" sz="1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Цэцэрлэгийн хүүхэд зурган илэрцүүд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894" y="1968117"/>
            <a:ext cx="1873729" cy="136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achers icon зурган илэрцүүд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21" y="3860969"/>
            <a:ext cx="1150317" cy="11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151663" y="1044236"/>
            <a:ext cx="1179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Эмэгтэй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829375" y="1118770"/>
            <a:ext cx="1179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Эрэгтэй 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eft-Right Arrow 36"/>
          <p:cNvSpPr/>
          <p:nvPr/>
        </p:nvSpPr>
        <p:spPr>
          <a:xfrm>
            <a:off x="1981200" y="3444309"/>
            <a:ext cx="9265920" cy="20688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Left-Right Arrow 22"/>
          <p:cNvSpPr/>
          <p:nvPr/>
        </p:nvSpPr>
        <p:spPr>
          <a:xfrm>
            <a:off x="1947635" y="1693648"/>
            <a:ext cx="9265920" cy="210665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247935" y="1497252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635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/46,8 %/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1947635" y="5170660"/>
            <a:ext cx="9265920" cy="20688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369667" y="5127091"/>
            <a:ext cx="4024943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Дүйцсэн хөтөлбөрөөр суралцагсад - </a:t>
            </a:r>
            <a:r>
              <a:rPr lang="mn-MN" sz="1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</a:t>
            </a:r>
            <a:endParaRPr lang="en-GB" sz="14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76695" y="1474377"/>
            <a:ext cx="7736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/53,2 %/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47935" y="3265091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/55,5 %/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76694" y="3265091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/44,5 %/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47935" y="4988802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/31,9 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76693" y="4997101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211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/67,1%/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30" y="2051250"/>
            <a:ext cx="2323843" cy="1469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4086" y="3388201"/>
            <a:ext cx="403427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Бүрэн дунд боловсрол эзэмшигчид - 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355</a:t>
            </a:r>
            <a:endParaRPr lang="en-GB" sz="1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761" y="561448"/>
            <a:ext cx="1932183" cy="12726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28180" y="1660630"/>
            <a:ext cx="483334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Бүрэн бус боловсрол эзэмшигчид - 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1355</a:t>
            </a:r>
            <a:endParaRPr lang="en-GB" sz="1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8" descr="students icon зурган илэрцүү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students icon зурган илэрцүүд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80" y="4044649"/>
            <a:ext cx="1954516" cy="9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Left-Right Arrow 22"/>
          <p:cNvSpPr/>
          <p:nvPr/>
        </p:nvSpPr>
        <p:spPr>
          <a:xfrm>
            <a:off x="1981200" y="2057399"/>
            <a:ext cx="9265920" cy="210665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21034" y="1258300"/>
            <a:ext cx="1179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Эмэгтэй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29375" y="1118770"/>
            <a:ext cx="1179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Эрэгтэй 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0058" y="1851571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655</a:t>
            </a:r>
            <a:endParaRPr lang="mn-MN" b="1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51.5 </a:t>
            </a:r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60184" y="1885732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615</a:t>
            </a:r>
            <a:endParaRPr lang="mn-MN" b="1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48.5 </a:t>
            </a:r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Холбоотой Зураг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3" b="19303"/>
          <a:stretch/>
        </p:blipFill>
        <p:spPr bwMode="auto">
          <a:xfrm>
            <a:off x="5007033" y="611359"/>
            <a:ext cx="2750210" cy="14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60057" y="4365194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565</a:t>
            </a:r>
            <a:endParaRPr lang="mn-MN" b="1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52.3 </a:t>
            </a:r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60183" y="3097205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1146</a:t>
            </a:r>
            <a:endParaRPr lang="mn-MN" b="1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50.4 </a:t>
            </a:r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eft-Right Arrow 26"/>
          <p:cNvSpPr/>
          <p:nvPr/>
        </p:nvSpPr>
        <p:spPr>
          <a:xfrm>
            <a:off x="1981200" y="4538753"/>
            <a:ext cx="9265920" cy="20688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Left-Right Arrow 25"/>
          <p:cNvSpPr/>
          <p:nvPr/>
        </p:nvSpPr>
        <p:spPr>
          <a:xfrm>
            <a:off x="1981200" y="3258946"/>
            <a:ext cx="9265920" cy="20688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157778" y="3085386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1131</a:t>
            </a:r>
            <a:endParaRPr lang="mn-MN" b="1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49.6 </a:t>
            </a:r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60183" y="4365086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514</a:t>
            </a:r>
            <a:endParaRPr lang="mn-MN" b="1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47.7 </a:t>
            </a:r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бага ангийн хүүхэд зурган илэрцүүд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65" y="2060210"/>
            <a:ext cx="1991170" cy="12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430736" y="1974682"/>
            <a:ext cx="4284896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Дотуур байранд амьдарч буй хүүхдүүд - </a:t>
            </a:r>
            <a:r>
              <a:rPr lang="mn-MN" sz="1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1270</a:t>
            </a:r>
            <a:endParaRPr lang="en-GB" sz="14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students icon зурган илэрцүүд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65" y="3465826"/>
            <a:ext cx="1934431" cy="110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726197" y="4444890"/>
            <a:ext cx="3293204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Арав дугаар ангид элсэгчид - </a:t>
            </a:r>
            <a:r>
              <a:rPr lang="mn-MN" sz="1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1079</a:t>
            </a:r>
            <a:endParaRPr lang="en-GB" sz="14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6197" y="3208497"/>
            <a:ext cx="3293204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Нэг дүгээр ангид элсэгчид - </a:t>
            </a:r>
            <a:r>
              <a:rPr lang="mn-MN" sz="1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2277</a:t>
            </a:r>
            <a:endParaRPr lang="en-GB" sz="14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03331" y="629875"/>
            <a:ext cx="6324600" cy="789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СТАТИСТИК МЭДЭЭЛЛИЙГ ХЭРХЭН АВАХ ВЭ?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443912" y="1482851"/>
            <a:ext cx="2819400" cy="990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лавлах утас 1900-1212</a:t>
            </a: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7609489" y="1482851"/>
            <a:ext cx="3200400" cy="11430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нэгдсэн сан </a:t>
            </a:r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WWW.1212.mn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42285" y="2684885"/>
            <a:ext cx="4418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аппликейшн</a:t>
            </a:r>
            <a:endParaRPr lang="en-US" sz="2000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2956" y="3952696"/>
            <a:ext cx="2667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loud 20"/>
          <p:cNvSpPr/>
          <p:nvPr/>
        </p:nvSpPr>
        <p:spPr>
          <a:xfrm>
            <a:off x="5167850" y="3353578"/>
            <a:ext cx="2590800" cy="533400"/>
          </a:xfrm>
          <a:prstGeom prst="cloud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Selenge.nso.mn</a:t>
            </a:r>
          </a:p>
        </p:txBody>
      </p:sp>
      <p:sp>
        <p:nvSpPr>
          <p:cNvPr id="22" name="Cloud 21"/>
          <p:cNvSpPr/>
          <p:nvPr/>
        </p:nvSpPr>
        <p:spPr>
          <a:xfrm>
            <a:off x="2274229" y="5036322"/>
            <a:ext cx="3095297" cy="90533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/>
            <a:r>
              <a:rPr lang="mn-MN" sz="10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Олон улсын худалдааны төв, төрийн үйлчилгээний танхим</a:t>
            </a:r>
            <a:endParaRPr lang="en-US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8460867" y="3117905"/>
            <a:ext cx="2514600" cy="685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www.nso.mn </a:t>
            </a:r>
            <a:r>
              <a:rPr lang="mn-MN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сайтын Хэрэглэгчийн бүртгэл мэдээлэл авах</a:t>
            </a:r>
            <a:endParaRPr lang="en-US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901112" y="3061220"/>
            <a:ext cx="2514600" cy="685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0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Сэлэнгэ Статистик</a:t>
            </a:r>
            <a:endParaRPr lang="en-US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9" y="3030001"/>
            <a:ext cx="630153" cy="630153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50684" y="4172339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98180" y="4172339"/>
            <a:ext cx="1447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loud 28"/>
          <p:cNvSpPr/>
          <p:nvPr/>
        </p:nvSpPr>
        <p:spPr>
          <a:xfrm>
            <a:off x="9493898" y="5701489"/>
            <a:ext cx="2514600" cy="685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0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Утас: 70362449</a:t>
            </a:r>
          </a:p>
          <a:p>
            <a:pPr algn="ctr"/>
            <a:r>
              <a:rPr lang="mn-MN" sz="10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70362047</a:t>
            </a:r>
            <a:endParaRPr lang="en-US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350</Words>
  <Application>Microsoft Office PowerPoint</Application>
  <PresentationFormat>Widescreen</PresentationFormat>
  <Paragraphs>112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 Unicode MS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Galbadrakh</dc:creator>
  <cp:lastModifiedBy>Tsend-Ayush_Ch</cp:lastModifiedBy>
  <cp:revision>145</cp:revision>
  <cp:lastPrinted>2019-03-14T02:30:58Z</cp:lastPrinted>
  <dcterms:created xsi:type="dcterms:W3CDTF">2017-06-22T02:35:03Z</dcterms:created>
  <dcterms:modified xsi:type="dcterms:W3CDTF">2020-02-28T08:23:39Z</dcterms:modified>
</cp:coreProperties>
</file>