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2" r:id="rId3"/>
    <p:sldId id="284" r:id="rId4"/>
    <p:sldId id="281" r:id="rId5"/>
    <p:sldId id="280" r:id="rId6"/>
    <p:sldId id="279" r:id="rId7"/>
    <p:sldId id="260" r:id="rId8"/>
    <p:sldId id="271"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12" autoAdjust="0"/>
    <p:restoredTop sz="94660"/>
  </p:normalViewPr>
  <p:slideViewPr>
    <p:cSldViewPr snapToGrid="0">
      <p:cViewPr varScale="1">
        <p:scale>
          <a:sx n="71" d="100"/>
          <a:sy n="71" d="100"/>
        </p:scale>
        <p:origin x="4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69557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86586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30766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91913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BC0AE-791D-4AF1-903C-52029527A59B}"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89215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BC0AE-791D-4AF1-903C-52029527A59B}"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20363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BC0AE-791D-4AF1-903C-52029527A59B}"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56061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BC0AE-791D-4AF1-903C-52029527A59B}"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291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BC0AE-791D-4AF1-903C-52029527A59B}"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79720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38361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48324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BC0AE-791D-4AF1-903C-52029527A59B}" type="datetimeFigureOut">
              <a:rPr lang="en-US" smtClean="0"/>
              <a:t>3/2/2020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11844-1F1D-4AC1-BE32-C6F23ECE602C}" type="slidenum">
              <a:rPr lang="en-US" smtClean="0"/>
              <a:t>‹#›</a:t>
            </a:fld>
            <a:endParaRPr lang="en-US"/>
          </a:p>
        </p:txBody>
      </p:sp>
    </p:spTree>
    <p:extLst>
      <p:ext uri="{BB962C8B-B14F-4D97-AF65-F5344CB8AC3E}">
        <p14:creationId xmlns:p14="http://schemas.microsoft.com/office/powerpoint/2010/main" val="168975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jpeg"/><Relationship Id="rId4" Type="http://schemas.openxmlformats.org/officeDocument/2006/relationships/image" Target="../media/image3.pn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jpeg"/><Relationship Id="rId4" Type="http://schemas.openxmlformats.org/officeDocument/2006/relationships/image" Target="../media/image3.pn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32" name="TextBox 31"/>
          <p:cNvSpPr txBox="1"/>
          <p:nvPr/>
        </p:nvSpPr>
        <p:spPr>
          <a:xfrm>
            <a:off x="3031811" y="3498466"/>
            <a:ext cx="8755084" cy="954107"/>
          </a:xfrm>
          <a:prstGeom prst="rect">
            <a:avLst/>
          </a:prstGeom>
          <a:noFill/>
        </p:spPr>
        <p:txBody>
          <a:bodyPr wrap="square" rtlCol="0">
            <a:spAutoFit/>
          </a:bodyPr>
          <a:lstStyle/>
          <a:p>
            <a:pPr algn="just"/>
            <a:r>
              <a:rPr lang="mn-MN" sz="1400" dirty="0" smtClean="0">
                <a:solidFill>
                  <a:schemeClr val="bg1"/>
                </a:solidFill>
                <a:latin typeface="Arial" panose="020B0604020202020204" pitchFamily="34" charset="0"/>
                <a:cs typeface="Arial" panose="020B0604020202020204" pitchFamily="34" charset="0"/>
              </a:rPr>
              <a:t>Аймгийн хэмжээнд 2017 оны байдлаар 4112 өрх толгойлсон хүн байгаагаас 3 хүртлэх</a:t>
            </a:r>
            <a:r>
              <a:rPr lang="en-US" sz="1400" dirty="0" smtClean="0">
                <a:solidFill>
                  <a:schemeClr val="bg1"/>
                </a:solidFill>
                <a:latin typeface="Arial" panose="020B0604020202020204" pitchFamily="34" charset="0"/>
                <a:cs typeface="Arial" panose="020B0604020202020204" pitchFamily="34" charset="0"/>
              </a:rPr>
              <a:t> </a:t>
            </a:r>
            <a:endParaRPr lang="mn-MN" sz="1400" dirty="0" smtClean="0">
              <a:solidFill>
                <a:schemeClr val="bg1"/>
              </a:solidFill>
              <a:latin typeface="Arial" panose="020B0604020202020204" pitchFamily="34" charset="0"/>
              <a:cs typeface="Arial" panose="020B0604020202020204" pitchFamily="34" charset="0"/>
            </a:endParaRPr>
          </a:p>
          <a:p>
            <a:pPr algn="just"/>
            <a:endParaRPr lang="mn-MN" sz="1400" dirty="0">
              <a:solidFill>
                <a:schemeClr val="bg1"/>
              </a:solidFill>
              <a:latin typeface="Arial" panose="020B0604020202020204" pitchFamily="34" charset="0"/>
              <a:cs typeface="Arial" panose="020B0604020202020204" pitchFamily="34" charset="0"/>
            </a:endParaRPr>
          </a:p>
          <a:p>
            <a:pPr algn="just"/>
            <a:r>
              <a:rPr lang="en-US" sz="1400" dirty="0" smtClean="0">
                <a:solidFill>
                  <a:schemeClr val="bg1"/>
                </a:solidFill>
                <a:latin typeface="Arial" panose="020B0604020202020204" pitchFamily="34" charset="0"/>
                <a:cs typeface="Arial" panose="020B0604020202020204" pitchFamily="34" charset="0"/>
              </a:rPr>
              <a:t> 2</a:t>
            </a:r>
            <a:r>
              <a:rPr lang="mn-MN" sz="1400" dirty="0" smtClean="0">
                <a:solidFill>
                  <a:schemeClr val="bg1"/>
                </a:solidFill>
                <a:latin typeface="Arial" panose="020B0604020202020204" pitchFamily="34" charset="0"/>
                <a:cs typeface="Arial" panose="020B0604020202020204" pitchFamily="34" charset="0"/>
              </a:rPr>
              <a:t> хүүхэдтэй </a:t>
            </a:r>
          </a:p>
          <a:p>
            <a:pPr algn="just"/>
            <a:r>
              <a:rPr lang="mn-MN" sz="1400" dirty="0" smtClean="0">
                <a:solidFill>
                  <a:schemeClr val="bg1"/>
                </a:solidFill>
                <a:latin typeface="Arial" panose="020B0604020202020204" pitchFamily="34" charset="0"/>
                <a:cs typeface="Arial" panose="020B0604020202020204" pitchFamily="34" charset="0"/>
              </a:rPr>
              <a:t>2786,  ихэр хүүхэдтэй 253 өрх, 2 ихэр хүүхэд 502 байна. </a:t>
            </a:r>
            <a:endParaRPr lang="en-US" sz="1400" dirty="0">
              <a:solidFill>
                <a:schemeClr val="bg1"/>
              </a:solidFill>
              <a:latin typeface="Arial" panose="020B0604020202020204" pitchFamily="34" charset="0"/>
              <a:cs typeface="Arial" panose="020B0604020202020204" pitchFamily="34" charset="0"/>
            </a:endParaRPr>
          </a:p>
        </p:txBody>
      </p:sp>
      <p:sp>
        <p:nvSpPr>
          <p:cNvPr id="17" name="AutoShape 22" descr="тахир дутуу хүн зурган илэрцүүд"/>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12" descr="Untitled-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69900"/>
            <a:ext cx="1429512" cy="133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C:\Users\User\Desktop\index.png"/>
          <p:cNvPicPr>
            <a:picLocks noChangeAspect="1" noChangeArrowheads="1"/>
          </p:cNvPicPr>
          <p:nvPr/>
        </p:nvPicPr>
        <p:blipFill>
          <a:blip r:embed="rId8"/>
          <a:srcRect/>
          <a:stretch>
            <a:fillRect/>
          </a:stretch>
        </p:blipFill>
        <p:spPr bwMode="auto">
          <a:xfrm>
            <a:off x="10357465" y="684751"/>
            <a:ext cx="1576388" cy="869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 descr="C:\Users\Top\Desktop\index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8708" y="1554482"/>
            <a:ext cx="3589338"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txBox="1">
            <a:spLocks/>
          </p:cNvSpPr>
          <p:nvPr/>
        </p:nvSpPr>
        <p:spPr>
          <a:xfrm>
            <a:off x="1300162" y="2817812"/>
            <a:ext cx="9682743" cy="148280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mn-MN" altLang="en-US" sz="5400" b="1"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t>СЭЛЭНГЭ АЙМГИЙН</a:t>
            </a:r>
            <a:r>
              <a:rPr lang="mn-MN" altLang="en-US" sz="5400"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t/>
            </a:r>
            <a:br>
              <a:rPr lang="mn-MN" altLang="en-US" sz="5400"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br>
            <a:r>
              <a:rPr lang="mn-MN" altLang="en-US" sz="3200"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t>эрүүл мэндийн салбарын </a:t>
            </a:r>
            <a:r>
              <a:rPr lang="mn-MN" altLang="en-US" sz="3200" dirty="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t>С</a:t>
            </a:r>
            <a:r>
              <a:rPr lang="mn-MN" altLang="en-US" sz="3200"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t>татистик үзүүлэлт</a:t>
            </a:r>
            <a:r>
              <a:rPr lang="mn-MN" altLang="en-US" sz="1600"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t> </a:t>
            </a:r>
            <a:r>
              <a:rPr lang="mn-MN" altLang="en-US" sz="3600"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t/>
            </a:r>
            <a:br>
              <a:rPr lang="mn-MN" altLang="en-US" sz="3600"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br>
            <a:r>
              <a:rPr lang="en-US" altLang="en-US" sz="2400"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t>201</a:t>
            </a:r>
            <a:r>
              <a:rPr lang="mn-MN" altLang="en-US" sz="2400"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t>8</a:t>
            </a:r>
            <a:r>
              <a:rPr lang="en-US" altLang="en-US" sz="2400"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t>-201</a:t>
            </a:r>
            <a:r>
              <a:rPr lang="mn-MN" altLang="en-US" sz="2400"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t>9</a:t>
            </a:r>
            <a:r>
              <a:rPr lang="en-US" altLang="en-US" sz="2400"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t> </a:t>
            </a:r>
            <a:r>
              <a:rPr lang="mn-MN" altLang="en-US" sz="2400"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rPr>
              <a:t>он</a:t>
            </a:r>
            <a:endParaRPr lang="en-US" altLang="en-US" sz="2400" dirty="0" smtClean="0">
              <a:solidFill>
                <a:schemeClr val="accent2">
                  <a:lumMod val="75000"/>
                </a:schemeClr>
              </a:solidFill>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3012907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7" name="AutoShape 22" descr="тахир дутуу хүн зурган илэрцүүд"/>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 name="Picture 1" descr="C:\Users\Top\Desktop\index4.jpg"/>
          <p:cNvPicPr>
            <a:picLocks noChangeAspect="1" noChangeArrowheads="1"/>
          </p:cNvPicPr>
          <p:nvPr/>
        </p:nvPicPr>
        <p:blipFill>
          <a:blip r:embed="rId7">
            <a:lum bright="30000"/>
            <a:extLst>
              <a:ext uri="{28A0092B-C50C-407E-A947-70E740481C1C}">
                <a14:useLocalDpi xmlns:a14="http://schemas.microsoft.com/office/drawing/2010/main" val="0"/>
              </a:ext>
            </a:extLst>
          </a:blip>
          <a:srcRect/>
          <a:stretch>
            <a:fillRect/>
          </a:stretch>
        </p:blipFill>
        <p:spPr bwMode="auto">
          <a:xfrm>
            <a:off x="4248538" y="1048139"/>
            <a:ext cx="4267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1005581" y="864163"/>
            <a:ext cx="10928271" cy="4918269"/>
          </a:xfrm>
          <a:prstGeom prst="rect">
            <a:avLst/>
          </a:prstGeom>
        </p:spPr>
        <p:txBody>
          <a:bodyPr wrap="square">
            <a:spAutoFit/>
          </a:bodyPr>
          <a:lstStyle/>
          <a:p>
            <a:pPr>
              <a:defRPr/>
            </a:pPr>
            <a:r>
              <a:rPr lang="mn-MN" sz="1400" b="1" i="1" dirty="0">
                <a:solidFill>
                  <a:srgbClr val="0070C0"/>
                </a:solidFill>
                <a:latin typeface="Arial" panose="020B0604020202020204" pitchFamily="34" charset="0"/>
                <a:cs typeface="Arial" panose="020B0604020202020204" pitchFamily="34" charset="0"/>
              </a:rPr>
              <a:t>ЭРҮҮЛ МЭНД</a:t>
            </a:r>
            <a:r>
              <a:rPr lang="mn-MN" sz="1400" dirty="0">
                <a:latin typeface="Arial" panose="020B0604020202020204" pitchFamily="34" charset="0"/>
                <a:cs typeface="Arial" panose="020B0604020202020204" pitchFamily="34" charset="0"/>
              </a:rPr>
              <a:t>: Хүн өвчин, эмгэггүй, бие бялдар, оюун санаа, нийгмийн амьдралын хувьд сайн сайхан байхыг хэлнэ.</a:t>
            </a:r>
            <a:br>
              <a:rPr lang="mn-MN" sz="1400" dirty="0">
                <a:latin typeface="Arial" panose="020B0604020202020204" pitchFamily="34" charset="0"/>
                <a:cs typeface="Arial" panose="020B0604020202020204" pitchFamily="34" charset="0"/>
              </a:rPr>
            </a:br>
            <a:r>
              <a:rPr lang="mn-MN" sz="1400" dirty="0">
                <a:latin typeface="Arial" panose="020B0604020202020204" pitchFamily="34" charset="0"/>
                <a:cs typeface="Arial" panose="020B0604020202020204" pitchFamily="34" charset="0"/>
              </a:rPr>
              <a:t/>
            </a:r>
            <a:br>
              <a:rPr lang="mn-MN" sz="1400" dirty="0">
                <a:latin typeface="Arial" panose="020B0604020202020204" pitchFamily="34" charset="0"/>
                <a:cs typeface="Arial" panose="020B0604020202020204" pitchFamily="34" charset="0"/>
              </a:rPr>
            </a:br>
            <a:r>
              <a:rPr lang="mn-MN" sz="1400" b="1" i="1" dirty="0">
                <a:solidFill>
                  <a:srgbClr val="0070C0"/>
                </a:solidFill>
                <a:latin typeface="Arial" panose="020B0604020202020204" pitchFamily="34" charset="0"/>
                <a:cs typeface="Arial" panose="020B0604020202020204" pitchFamily="34" charset="0"/>
              </a:rPr>
              <a:t>ЭРҮҮЛ МЭНДИЙН БАЙГУУЛЛАГА </a:t>
            </a:r>
            <a:r>
              <a:rPr lang="mn-MN" sz="1400" dirty="0">
                <a:latin typeface="Arial" panose="020B0604020202020204" pitchFamily="34" charset="0"/>
                <a:cs typeface="Arial" panose="020B0604020202020204" pitchFamily="34" charset="0"/>
              </a:rPr>
              <a:t>: Хүн амд эрүүл мэндийн тусламж, үйлчилгээ үзүүлэх зорилого, үндсэн чиг үүрэг бүхий хуулийн этгээдийг хэлнэ.</a:t>
            </a:r>
            <a:br>
              <a:rPr lang="mn-MN" sz="1400" dirty="0">
                <a:latin typeface="Arial" panose="020B0604020202020204" pitchFamily="34" charset="0"/>
                <a:cs typeface="Arial" panose="020B0604020202020204" pitchFamily="34" charset="0"/>
              </a:rPr>
            </a:br>
            <a:r>
              <a:rPr lang="mn-MN" sz="1400" dirty="0">
                <a:latin typeface="Arial" panose="020B0604020202020204" pitchFamily="34" charset="0"/>
                <a:cs typeface="Arial" panose="020B0604020202020204" pitchFamily="34" charset="0"/>
              </a:rPr>
              <a:t/>
            </a:r>
            <a:br>
              <a:rPr lang="mn-MN" sz="1400" dirty="0">
                <a:latin typeface="Arial" panose="020B0604020202020204" pitchFamily="34" charset="0"/>
                <a:cs typeface="Arial" panose="020B0604020202020204" pitchFamily="34" charset="0"/>
              </a:rPr>
            </a:br>
            <a:r>
              <a:rPr lang="mn-MN" sz="1400" b="1" i="1" dirty="0">
                <a:solidFill>
                  <a:srgbClr val="0070C0"/>
                </a:solidFill>
                <a:latin typeface="Arial" panose="020B0604020202020204" pitchFamily="34" charset="0"/>
                <a:cs typeface="Arial" panose="020B0604020202020204" pitchFamily="34" charset="0"/>
              </a:rPr>
              <a:t>ЭРҮҮЛ МЭНДИЙН АЖИЛТАН </a:t>
            </a:r>
            <a:r>
              <a:rPr lang="mn-MN" sz="1400" dirty="0">
                <a:latin typeface="Arial" panose="020B0604020202020204" pitchFamily="34" charset="0"/>
                <a:cs typeface="Arial" panose="020B0604020202020204" pitchFamily="34" charset="0"/>
              </a:rPr>
              <a:t>: Эмнэлгийн мэргэжилтэн болон эрүүл мэндийн байгууллагад ажилж байгаа бусад ажилтныг нийтэд нь ойлгоно.</a:t>
            </a:r>
            <a:br>
              <a:rPr lang="mn-MN" sz="1400" dirty="0">
                <a:latin typeface="Arial" panose="020B0604020202020204" pitchFamily="34" charset="0"/>
                <a:cs typeface="Arial" panose="020B0604020202020204" pitchFamily="34" charset="0"/>
              </a:rPr>
            </a:br>
            <a:r>
              <a:rPr lang="mn-MN" sz="1400" dirty="0">
                <a:latin typeface="Arial" panose="020B0604020202020204" pitchFamily="34" charset="0"/>
                <a:cs typeface="Arial" panose="020B0604020202020204" pitchFamily="34" charset="0"/>
              </a:rPr>
              <a:t/>
            </a:r>
            <a:br>
              <a:rPr lang="mn-MN" sz="1400" dirty="0">
                <a:latin typeface="Arial" panose="020B0604020202020204" pitchFamily="34" charset="0"/>
                <a:cs typeface="Arial" panose="020B0604020202020204" pitchFamily="34" charset="0"/>
              </a:rPr>
            </a:br>
            <a:r>
              <a:rPr lang="mn-MN" sz="1400" b="1" i="1" dirty="0">
                <a:solidFill>
                  <a:srgbClr val="0070C0"/>
                </a:solidFill>
                <a:latin typeface="Arial" panose="020B0604020202020204" pitchFamily="34" charset="0"/>
                <a:cs typeface="Arial" panose="020B0604020202020204" pitchFamily="34" charset="0"/>
              </a:rPr>
              <a:t>ЭМНЭЛГИЙН МЭРГЭЖИЛТЭН </a:t>
            </a:r>
            <a:r>
              <a:rPr lang="mn-MN" sz="1400" dirty="0">
                <a:latin typeface="Arial" panose="020B0604020202020204" pitchFamily="34" charset="0"/>
                <a:cs typeface="Arial" panose="020B0604020202020204" pitchFamily="34" charset="0"/>
              </a:rPr>
              <a:t>: Хүний их эмч, бага эмч, нүүр амны их эмч, сувилагч, эм зүйч, эх баригч, эм найруулагч,  нийгмийн эрүүл мэндийн анагаах ухааны боловсрол олгох их, дээд сургууль коллеж төгссөн эмнэлгийн бусад ажилтныг хэлнэ. </a:t>
            </a:r>
            <a:br>
              <a:rPr lang="mn-MN" sz="1400" dirty="0">
                <a:latin typeface="Arial" panose="020B0604020202020204" pitchFamily="34" charset="0"/>
                <a:cs typeface="Arial" panose="020B0604020202020204" pitchFamily="34" charset="0"/>
              </a:rPr>
            </a:br>
            <a:r>
              <a:rPr lang="mn-MN" sz="1400" dirty="0">
                <a:latin typeface="Arial" panose="020B0604020202020204" pitchFamily="34" charset="0"/>
                <a:cs typeface="Arial" panose="020B0604020202020204" pitchFamily="34" charset="0"/>
              </a:rPr>
              <a:t/>
            </a:r>
            <a:br>
              <a:rPr lang="mn-MN" sz="1400" dirty="0">
                <a:latin typeface="Arial" panose="020B0604020202020204" pitchFamily="34" charset="0"/>
                <a:cs typeface="Arial" panose="020B0604020202020204" pitchFamily="34" charset="0"/>
              </a:rPr>
            </a:br>
            <a:r>
              <a:rPr lang="mn-MN" sz="1400" b="1" i="1" dirty="0">
                <a:solidFill>
                  <a:srgbClr val="0070C0"/>
                </a:solidFill>
                <a:latin typeface="Arial" panose="020B0604020202020204" pitchFamily="34" charset="0"/>
                <a:cs typeface="Arial" panose="020B0604020202020204" pitchFamily="34" charset="0"/>
              </a:rPr>
              <a:t>ЭМЧ</a:t>
            </a:r>
            <a:r>
              <a:rPr lang="mn-MN" sz="1400" dirty="0">
                <a:solidFill>
                  <a:srgbClr val="0070C0"/>
                </a:solidFill>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 Анагаах ухааны чиглэлээр эх орондоо болон гадаадад дээд боловсрол эзэмшсэн, хүн эмчлэх эрхтэй хүнийг болон тухайн мэргэжлийг хэлнэ.</a:t>
            </a:r>
            <a:endParaRPr lang="en-US" sz="1400" dirty="0">
              <a:latin typeface="Arial" panose="020B0604020202020204" pitchFamily="34" charset="0"/>
              <a:cs typeface="Arial" panose="020B0604020202020204" pitchFamily="34" charset="0"/>
            </a:endParaRPr>
          </a:p>
          <a:p>
            <a:pPr algn="just">
              <a:lnSpc>
                <a:spcPct val="120000"/>
              </a:lnSpc>
              <a:spcBef>
                <a:spcPts val="0"/>
              </a:spcBef>
              <a:defRPr/>
            </a:pPr>
            <a:endParaRPr lang="en-US" sz="1400" dirty="0">
              <a:latin typeface="Arial" panose="020B0604020202020204" pitchFamily="34" charset="0"/>
              <a:cs typeface="Arial" panose="020B0604020202020204" pitchFamily="34" charset="0"/>
            </a:endParaRPr>
          </a:p>
          <a:p>
            <a:pPr algn="just">
              <a:lnSpc>
                <a:spcPct val="120000"/>
              </a:lnSpc>
              <a:spcBef>
                <a:spcPts val="0"/>
              </a:spcBef>
              <a:defRPr/>
            </a:pPr>
            <a:r>
              <a:rPr lang="mn-MN" sz="1400" b="1" i="1" dirty="0">
                <a:solidFill>
                  <a:srgbClr val="0070C0"/>
                </a:solidFill>
                <a:latin typeface="Arial" panose="020B0604020202020204" pitchFamily="34" charset="0"/>
                <a:cs typeface="Arial" panose="020B0604020202020204" pitchFamily="34" charset="0"/>
              </a:rPr>
              <a:t>СУВИЛАГЧ</a:t>
            </a:r>
            <a:r>
              <a:rPr lang="en-US" sz="1400" i="1" dirty="0">
                <a:solidFill>
                  <a:schemeClr val="accent1"/>
                </a:solidFill>
                <a:latin typeface="Arial" panose="020B0604020202020204" pitchFamily="34" charset="0"/>
                <a:cs typeface="Arial" panose="020B0604020202020204" pitchFamily="34" charset="0"/>
              </a:rPr>
              <a:t> </a:t>
            </a:r>
            <a:r>
              <a:rPr lang="mn-MN" sz="1400" i="1"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Өвчтөнийг асарч сувилах, эм, тариаг эмчийн заасан цагт хийх үүрэг хүлээсэн эмнэлгийн дунд мэргэжилтэн юм.</a:t>
            </a:r>
            <a:endParaRPr lang="en-US" sz="1400" dirty="0">
              <a:latin typeface="Arial" panose="020B0604020202020204" pitchFamily="34" charset="0"/>
              <a:cs typeface="Arial" panose="020B0604020202020204" pitchFamily="34" charset="0"/>
            </a:endParaRPr>
          </a:p>
          <a:p>
            <a:pPr algn="just">
              <a:lnSpc>
                <a:spcPct val="120000"/>
              </a:lnSpc>
              <a:spcBef>
                <a:spcPts val="0"/>
              </a:spcBef>
              <a:defRPr/>
            </a:pPr>
            <a:endParaRPr lang="mn-MN" sz="1400" dirty="0">
              <a:latin typeface="Arial" panose="020B0604020202020204" pitchFamily="34" charset="0"/>
              <a:cs typeface="Arial" panose="020B0604020202020204" pitchFamily="34" charset="0"/>
            </a:endParaRPr>
          </a:p>
          <a:p>
            <a:pPr algn="just">
              <a:lnSpc>
                <a:spcPct val="120000"/>
              </a:lnSpc>
              <a:spcBef>
                <a:spcPts val="0"/>
              </a:spcBef>
              <a:defRPr/>
            </a:pPr>
            <a:r>
              <a:rPr lang="mn-MN" sz="1400" b="1" i="1" dirty="0">
                <a:solidFill>
                  <a:srgbClr val="0070C0"/>
                </a:solidFill>
                <a:latin typeface="Arial" panose="020B0604020202020204" pitchFamily="34" charset="0"/>
                <a:cs typeface="Arial" panose="020B0604020202020204" pitchFamily="34" charset="0"/>
              </a:rPr>
              <a:t>АМЬД ТӨРӨЛТ</a:t>
            </a:r>
            <a:r>
              <a:rPr lang="mn-MN" sz="1400" b="1" i="1" dirty="0">
                <a:solidFill>
                  <a:schemeClr val="accent1"/>
                </a:solidFill>
                <a:latin typeface="Arial" panose="020B0604020202020204" pitchFamily="34" charset="0"/>
                <a:cs typeface="Arial" panose="020B0604020202020204" pitchFamily="34" charset="0"/>
              </a:rPr>
              <a:t> </a:t>
            </a:r>
            <a:r>
              <a:rPr lang="mn-MN" sz="1400" i="1"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Жирэмслэлтийн хугацаанаас хамаарахгүйгээр ердийн төрөлтөөр эсвэл мэс ажилбараар ургийг умайнаас  гарган авсны дараа нярай амьсгалж байсан эсвэл амьдын бусад ямар нэгэн шинж тэмдэг, өөрөөр хэлбэл зүрхний цохилт, хүйний судасны лугшилт, булчингийн тодорхой хөдөлгөөн илэрч байвал хүй эсвэл эхэсийг нь салгасан эсэхийг нь харгалзахгүйгээр амьд төрөлтөд тооцно. </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575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9" name="TextBox 8"/>
          <p:cNvSpPr txBox="1"/>
          <p:nvPr/>
        </p:nvSpPr>
        <p:spPr>
          <a:xfrm>
            <a:off x="2850003" y="5385315"/>
            <a:ext cx="8132903" cy="1169551"/>
          </a:xfrm>
          <a:prstGeom prst="rect">
            <a:avLst/>
          </a:prstGeom>
          <a:noFill/>
        </p:spPr>
        <p:txBody>
          <a:bodyPr wrap="square" rtlCol="0">
            <a:spAutoFit/>
          </a:bodyPr>
          <a:lstStyle/>
          <a:p>
            <a:pPr algn="just"/>
            <a:r>
              <a:rPr lang="mn-MN" sz="1400" dirty="0" smtClean="0">
                <a:solidFill>
                  <a:schemeClr val="bg1"/>
                </a:solidFill>
                <a:latin typeface="Arial" panose="020B0604020202020204" pitchFamily="34" charset="0"/>
                <a:cs typeface="Arial" panose="020B0604020202020204" pitchFamily="34" charset="0"/>
              </a:rPr>
              <a:t>2017 оны байдлаар өрхийн тоо 29912 болж өмнөх оны мөн үеэс 391 </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1.3%</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-аар, 2015 оноос 596 </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2.0%</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-аар өссөн үзүүлэлттэй байна. </a:t>
            </a:r>
            <a:r>
              <a:rPr lang="mn-MN" sz="1400" dirty="0">
                <a:solidFill>
                  <a:schemeClr val="bg1"/>
                </a:solidFill>
                <a:latin typeface="Arial" panose="020B0604020202020204" pitchFamily="34" charset="0"/>
                <a:ea typeface="Tahoma" panose="020B0604030504040204" pitchFamily="34" charset="0"/>
                <a:cs typeface="Arial" panose="020B0604020202020204" pitchFamily="34" charset="0"/>
              </a:rPr>
              <a:t>Нийт өрхийн 10251 </a:t>
            </a:r>
            <a:r>
              <a:rPr lang="en-US" sz="1400" dirty="0">
                <a:solidFill>
                  <a:schemeClr val="bg1"/>
                </a:solidFill>
                <a:latin typeface="Arial" panose="020B0604020202020204" pitchFamily="34" charset="0"/>
                <a:ea typeface="Tahoma" panose="020B0604030504040204" pitchFamily="34" charset="0"/>
                <a:cs typeface="Arial" panose="020B0604020202020204" pitchFamily="34" charset="0"/>
              </a:rPr>
              <a:t>(34</a:t>
            </a:r>
            <a:r>
              <a:rPr lang="mn-MN" sz="1400" dirty="0">
                <a:solidFill>
                  <a:schemeClr val="bg1"/>
                </a:solidFill>
                <a:latin typeface="Arial" panose="020B0604020202020204" pitchFamily="34" charset="0"/>
                <a:ea typeface="Tahoma" panose="020B0604030504040204" pitchFamily="34" charset="0"/>
                <a:cs typeface="Arial" panose="020B0604020202020204" pitchFamily="34" charset="0"/>
              </a:rPr>
              <a:t>.3%</a:t>
            </a:r>
            <a:r>
              <a:rPr lang="en-US" sz="1400" dirty="0">
                <a:solidFill>
                  <a:schemeClr val="bg1"/>
                </a:solidFill>
                <a:latin typeface="Arial" panose="020B0604020202020204" pitchFamily="34" charset="0"/>
                <a:ea typeface="Tahoma" panose="020B0604030504040204" pitchFamily="34" charset="0"/>
                <a:cs typeface="Arial" panose="020B0604020202020204" pitchFamily="34" charset="0"/>
              </a:rPr>
              <a:t>)</a:t>
            </a:r>
            <a:r>
              <a:rPr lang="mn-MN" sz="1400" dirty="0">
                <a:solidFill>
                  <a:schemeClr val="bg1"/>
                </a:solidFill>
                <a:latin typeface="Arial" panose="020B0604020202020204" pitchFamily="34" charset="0"/>
                <a:ea typeface="Tahoma" panose="020B0604030504040204" pitchFamily="34" charset="0"/>
                <a:cs typeface="Arial" panose="020B0604020202020204" pitchFamily="34" charset="0"/>
              </a:rPr>
              <a:t> нь аймгийн төв, хот тосгонд, 19661 </a:t>
            </a:r>
            <a:r>
              <a:rPr lang="en-US" sz="1400" dirty="0">
                <a:solidFill>
                  <a:schemeClr val="bg1"/>
                </a:solidFill>
                <a:latin typeface="Arial" panose="020B0604020202020204" pitchFamily="34" charset="0"/>
                <a:ea typeface="Tahoma" panose="020B0604030504040204" pitchFamily="34" charset="0"/>
                <a:cs typeface="Arial" panose="020B0604020202020204" pitchFamily="34" charset="0"/>
              </a:rPr>
              <a:t>(65</a:t>
            </a:r>
            <a:r>
              <a:rPr lang="mn-MN" sz="1400" dirty="0">
                <a:solidFill>
                  <a:schemeClr val="bg1"/>
                </a:solidFill>
                <a:latin typeface="Arial" panose="020B0604020202020204" pitchFamily="34" charset="0"/>
                <a:ea typeface="Tahoma" panose="020B0604030504040204" pitchFamily="34" charset="0"/>
                <a:cs typeface="Arial" panose="020B0604020202020204" pitchFamily="34" charset="0"/>
              </a:rPr>
              <a:t>.7%</a:t>
            </a:r>
            <a:r>
              <a:rPr lang="en-US" sz="1400" dirty="0">
                <a:solidFill>
                  <a:schemeClr val="bg1"/>
                </a:solidFill>
                <a:latin typeface="Arial" panose="020B0604020202020204" pitchFamily="34" charset="0"/>
                <a:ea typeface="Tahoma" panose="020B0604030504040204" pitchFamily="34" charset="0"/>
                <a:cs typeface="Arial" panose="020B0604020202020204" pitchFamily="34" charset="0"/>
              </a:rPr>
              <a:t>)</a:t>
            </a:r>
            <a:r>
              <a:rPr lang="mn-MN" sz="1400" dirty="0">
                <a:solidFill>
                  <a:schemeClr val="bg1"/>
                </a:solidFill>
                <a:latin typeface="Arial" panose="020B0604020202020204" pitchFamily="34" charset="0"/>
                <a:ea typeface="Tahoma" panose="020B0604030504040204" pitchFamily="34" charset="0"/>
                <a:cs typeface="Arial" panose="020B0604020202020204" pitchFamily="34" charset="0"/>
              </a:rPr>
              <a:t> нь сумын төв, хөдөөд амьдарч байна. </a:t>
            </a:r>
            <a:endParaRPr lang="en-US" sz="14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3031811" y="3498466"/>
            <a:ext cx="8755084" cy="523220"/>
          </a:xfrm>
          <a:prstGeom prst="rect">
            <a:avLst/>
          </a:prstGeom>
          <a:noFill/>
        </p:spPr>
        <p:txBody>
          <a:bodyPr wrap="square" rtlCol="0">
            <a:spAutoFit/>
          </a:bodyPr>
          <a:lstStyle/>
          <a:p>
            <a:pPr algn="just"/>
            <a:r>
              <a:rPr lang="mn-MN" sz="1400" dirty="0" smtClean="0">
                <a:solidFill>
                  <a:schemeClr val="bg1"/>
                </a:solidFill>
                <a:latin typeface="Arial" panose="020B0604020202020204" pitchFamily="34" charset="0"/>
                <a:cs typeface="Arial" panose="020B0604020202020204" pitchFamily="34" charset="0"/>
              </a:rPr>
              <a:t>Аймгийн хэмжээнд 2017 оны байдлаар 4112 өрх толгойлсон хүн байгаагаас 3 хүртлэх хүүхэдтэй </a:t>
            </a:r>
          </a:p>
          <a:p>
            <a:pPr algn="just"/>
            <a:r>
              <a:rPr lang="mn-MN" sz="1400" dirty="0" smtClean="0">
                <a:solidFill>
                  <a:schemeClr val="bg1"/>
                </a:solidFill>
                <a:latin typeface="Arial" panose="020B0604020202020204" pitchFamily="34" charset="0"/>
                <a:cs typeface="Arial" panose="020B0604020202020204" pitchFamily="34" charset="0"/>
              </a:rPr>
              <a:t>2786,  ихэр хүүхэдтэй 253 өрх, 2 ихэр хүүхэд 502 байна. </a:t>
            </a:r>
            <a:endParaRPr lang="en-US" sz="1400" dirty="0">
              <a:solidFill>
                <a:schemeClr val="bg1"/>
              </a:solidFill>
              <a:latin typeface="Arial" panose="020B0604020202020204" pitchFamily="34" charset="0"/>
              <a:cs typeface="Arial" panose="020B0604020202020204" pitchFamily="34" charset="0"/>
            </a:endParaRPr>
          </a:p>
        </p:txBody>
      </p:sp>
      <p:sp>
        <p:nvSpPr>
          <p:cNvPr id="17" name="AutoShape 22" descr="тахир дутуу хүн зурган илэрцүүд"/>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Picture 1" descr="C:\Users\Top\Desktop\index4.jpg"/>
          <p:cNvPicPr>
            <a:picLocks noChangeAspect="1" noChangeArrowheads="1"/>
          </p:cNvPicPr>
          <p:nvPr/>
        </p:nvPicPr>
        <p:blipFill>
          <a:blip r:embed="rId7">
            <a:lum bright="30000"/>
            <a:extLst>
              <a:ext uri="{28A0092B-C50C-407E-A947-70E740481C1C}">
                <a14:useLocalDpi xmlns:a14="http://schemas.microsoft.com/office/drawing/2010/main" val="0"/>
              </a:ext>
            </a:extLst>
          </a:blip>
          <a:srcRect/>
          <a:stretch>
            <a:fillRect/>
          </a:stretch>
        </p:blipFill>
        <p:spPr bwMode="auto">
          <a:xfrm>
            <a:off x="4161225" y="1841429"/>
            <a:ext cx="444182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eft-Right Arrow 22"/>
          <p:cNvSpPr/>
          <p:nvPr/>
        </p:nvSpPr>
        <p:spPr>
          <a:xfrm>
            <a:off x="1981200" y="2057400"/>
            <a:ext cx="9265920" cy="20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Left-Right Arrow 23"/>
          <p:cNvSpPr/>
          <p:nvPr/>
        </p:nvSpPr>
        <p:spPr>
          <a:xfrm>
            <a:off x="1981200" y="3566195"/>
            <a:ext cx="9265920" cy="20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Left-Right Arrow 24"/>
          <p:cNvSpPr/>
          <p:nvPr/>
        </p:nvSpPr>
        <p:spPr>
          <a:xfrm>
            <a:off x="1981200" y="5246164"/>
            <a:ext cx="9265920" cy="20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00987" y="655078"/>
            <a:ext cx="3162300" cy="12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00987" y="2431396"/>
            <a:ext cx="3162300" cy="115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97812" y="3931633"/>
            <a:ext cx="3165475" cy="134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3761297" y="1977074"/>
            <a:ext cx="540390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mn-MN"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Эрүүл мэндийн байгууллагын тоо</a:t>
            </a:r>
            <a:endParaRPr lang="en-US"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30" name="TextBox 29"/>
          <p:cNvSpPr txBox="1"/>
          <p:nvPr/>
        </p:nvSpPr>
        <p:spPr>
          <a:xfrm>
            <a:off x="3660174" y="3423645"/>
            <a:ext cx="5440750" cy="3735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mn-MN"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Их эмчийн тоо</a:t>
            </a:r>
            <a:endParaRPr lang="en-US"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33" name="TextBox 32"/>
          <p:cNvSpPr txBox="1"/>
          <p:nvPr/>
        </p:nvSpPr>
        <p:spPr>
          <a:xfrm>
            <a:off x="3660174" y="5172165"/>
            <a:ext cx="544075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mn-MN"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Бага эмчийн тоо</a:t>
            </a:r>
            <a:endParaRPr lang="en-US"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35" name="TextBox 34"/>
          <p:cNvSpPr txBox="1"/>
          <p:nvPr/>
        </p:nvSpPr>
        <p:spPr>
          <a:xfrm>
            <a:off x="1121034" y="965912"/>
            <a:ext cx="1179123" cy="461665"/>
          </a:xfrm>
          <a:prstGeom prst="rect">
            <a:avLst/>
          </a:prstGeom>
          <a:noFill/>
        </p:spPr>
        <p:txBody>
          <a:bodyPr wrap="square">
            <a:spAutoFit/>
          </a:bodyPr>
          <a:lstStyle/>
          <a:p>
            <a:pPr algn="ctr">
              <a:defRPr/>
            </a:pPr>
            <a:r>
              <a:rPr lang="en-US" sz="2400" b="1" dirty="0" smtClean="0">
                <a:solidFill>
                  <a:schemeClr val="accent5">
                    <a:lumMod val="75000"/>
                  </a:schemeClr>
                </a:solidFill>
                <a:latin typeface="Arial" panose="020B0604020202020204" pitchFamily="34" charset="0"/>
                <a:cs typeface="Arial" panose="020B0604020202020204" pitchFamily="34" charset="0"/>
              </a:rPr>
              <a:t>201</a:t>
            </a:r>
            <a:r>
              <a:rPr lang="mn-MN" sz="2400" b="1" dirty="0" smtClean="0">
                <a:solidFill>
                  <a:schemeClr val="accent5">
                    <a:lumMod val="75000"/>
                  </a:schemeClr>
                </a:solidFill>
                <a:latin typeface="Arial" panose="020B0604020202020204" pitchFamily="34" charset="0"/>
                <a:cs typeface="Arial" panose="020B0604020202020204" pitchFamily="34" charset="0"/>
              </a:rPr>
              <a:t>8</a:t>
            </a:r>
            <a:endParaRPr lang="en-US" sz="2400" b="1" dirty="0">
              <a:solidFill>
                <a:schemeClr val="accent5">
                  <a:lumMod val="75000"/>
                </a:schemeClr>
              </a:solidFill>
              <a:latin typeface="Arial" panose="020B0604020202020204" pitchFamily="34" charset="0"/>
              <a:cs typeface="Arial" panose="020B0604020202020204" pitchFamily="34" charset="0"/>
            </a:endParaRPr>
          </a:p>
        </p:txBody>
      </p:sp>
      <p:sp>
        <p:nvSpPr>
          <p:cNvPr id="36" name="TextBox 35"/>
          <p:cNvSpPr txBox="1"/>
          <p:nvPr/>
        </p:nvSpPr>
        <p:spPr>
          <a:xfrm>
            <a:off x="10829375" y="1118770"/>
            <a:ext cx="1179123" cy="461665"/>
          </a:xfrm>
          <a:prstGeom prst="rect">
            <a:avLst/>
          </a:prstGeom>
          <a:noFill/>
        </p:spPr>
        <p:txBody>
          <a:bodyPr wrap="square">
            <a:spAutoFit/>
          </a:bodyPr>
          <a:lstStyle/>
          <a:p>
            <a:pPr algn="ctr">
              <a:defRPr/>
            </a:pPr>
            <a:r>
              <a:rPr lang="en-US" sz="2400" b="1" dirty="0" smtClean="0">
                <a:solidFill>
                  <a:schemeClr val="accent5">
                    <a:lumMod val="75000"/>
                  </a:schemeClr>
                </a:solidFill>
                <a:latin typeface="Arial" panose="020B0604020202020204" pitchFamily="34" charset="0"/>
                <a:cs typeface="Arial" panose="020B0604020202020204" pitchFamily="34" charset="0"/>
              </a:rPr>
              <a:t>201</a:t>
            </a:r>
            <a:r>
              <a:rPr lang="mn-MN" sz="2400" b="1" dirty="0" smtClean="0">
                <a:solidFill>
                  <a:schemeClr val="accent5">
                    <a:lumMod val="75000"/>
                  </a:schemeClr>
                </a:solidFill>
                <a:latin typeface="Arial" panose="020B0604020202020204" pitchFamily="34" charset="0"/>
                <a:cs typeface="Arial" panose="020B0604020202020204" pitchFamily="34" charset="0"/>
              </a:rPr>
              <a:t>9</a:t>
            </a:r>
            <a:endParaRPr lang="en-US" sz="2400" b="1" dirty="0">
              <a:solidFill>
                <a:schemeClr val="accent5">
                  <a:lumMod val="75000"/>
                </a:schemeClr>
              </a:solidFill>
              <a:latin typeface="Arial" panose="020B0604020202020204" pitchFamily="34" charset="0"/>
              <a:cs typeface="Arial" panose="020B0604020202020204" pitchFamily="34" charset="0"/>
            </a:endParaRPr>
          </a:p>
        </p:txBody>
      </p:sp>
      <p:sp>
        <p:nvSpPr>
          <p:cNvPr id="40" name="TextBox 39"/>
          <p:cNvSpPr txBox="1"/>
          <p:nvPr/>
        </p:nvSpPr>
        <p:spPr>
          <a:xfrm>
            <a:off x="1391047" y="1925130"/>
            <a:ext cx="704850" cy="461963"/>
          </a:xfrm>
          <a:prstGeom prst="rect">
            <a:avLst/>
          </a:prstGeom>
          <a:noFill/>
        </p:spPr>
        <p:txBody>
          <a:bodyPr>
            <a:spAutoFit/>
          </a:bodyPr>
          <a:lstStyle/>
          <a:p>
            <a:pPr>
              <a:defRPr/>
            </a:pPr>
            <a:r>
              <a:rPr lang="mn-MN" sz="2400" b="1" dirty="0" smtClean="0">
                <a:solidFill>
                  <a:schemeClr val="accent2">
                    <a:lumMod val="75000"/>
                  </a:schemeClr>
                </a:solidFill>
              </a:rPr>
              <a:t>97</a:t>
            </a:r>
            <a:endParaRPr lang="en-US" sz="2400" b="1" dirty="0">
              <a:solidFill>
                <a:schemeClr val="accent2">
                  <a:lumMod val="75000"/>
                </a:schemeClr>
              </a:solidFill>
            </a:endParaRPr>
          </a:p>
        </p:txBody>
      </p:sp>
      <p:sp>
        <p:nvSpPr>
          <p:cNvPr id="41" name="TextBox 40"/>
          <p:cNvSpPr txBox="1"/>
          <p:nvPr/>
        </p:nvSpPr>
        <p:spPr>
          <a:xfrm>
            <a:off x="1230352" y="3423645"/>
            <a:ext cx="704850" cy="461962"/>
          </a:xfrm>
          <a:prstGeom prst="rect">
            <a:avLst/>
          </a:prstGeom>
          <a:noFill/>
        </p:spPr>
        <p:txBody>
          <a:bodyPr>
            <a:spAutoFit/>
          </a:bodyPr>
          <a:lstStyle/>
          <a:p>
            <a:pPr>
              <a:defRPr/>
            </a:pPr>
            <a:r>
              <a:rPr lang="en-US" sz="2400" b="1" dirty="0" smtClean="0">
                <a:solidFill>
                  <a:schemeClr val="accent2">
                    <a:lumMod val="75000"/>
                  </a:schemeClr>
                </a:solidFill>
              </a:rPr>
              <a:t>2</a:t>
            </a:r>
            <a:r>
              <a:rPr lang="mn-MN" sz="2400" b="1" dirty="0" smtClean="0">
                <a:solidFill>
                  <a:schemeClr val="accent2">
                    <a:lumMod val="75000"/>
                  </a:schemeClr>
                </a:solidFill>
              </a:rPr>
              <a:t>51</a:t>
            </a:r>
            <a:endParaRPr lang="en-US" sz="2400" b="1" dirty="0">
              <a:solidFill>
                <a:schemeClr val="accent2">
                  <a:lumMod val="75000"/>
                </a:schemeClr>
              </a:solidFill>
            </a:endParaRPr>
          </a:p>
        </p:txBody>
      </p:sp>
      <p:sp>
        <p:nvSpPr>
          <p:cNvPr id="42" name="TextBox 41"/>
          <p:cNvSpPr txBox="1"/>
          <p:nvPr/>
        </p:nvSpPr>
        <p:spPr>
          <a:xfrm>
            <a:off x="1305666" y="5079535"/>
            <a:ext cx="704850" cy="461665"/>
          </a:xfrm>
          <a:prstGeom prst="rect">
            <a:avLst/>
          </a:prstGeom>
          <a:noFill/>
        </p:spPr>
        <p:txBody>
          <a:bodyPr>
            <a:spAutoFit/>
          </a:bodyPr>
          <a:lstStyle/>
          <a:p>
            <a:pPr>
              <a:defRPr/>
            </a:pPr>
            <a:r>
              <a:rPr lang="mn-MN" sz="2400" b="1" dirty="0" smtClean="0">
                <a:solidFill>
                  <a:schemeClr val="accent2">
                    <a:lumMod val="75000"/>
                  </a:schemeClr>
                </a:solidFill>
              </a:rPr>
              <a:t>178</a:t>
            </a:r>
            <a:endParaRPr lang="en-US" sz="2400" b="1" dirty="0">
              <a:solidFill>
                <a:schemeClr val="accent2">
                  <a:lumMod val="75000"/>
                </a:schemeClr>
              </a:solidFill>
            </a:endParaRPr>
          </a:p>
        </p:txBody>
      </p:sp>
      <p:sp>
        <p:nvSpPr>
          <p:cNvPr id="43" name="TextBox 42"/>
          <p:cNvSpPr txBox="1"/>
          <p:nvPr/>
        </p:nvSpPr>
        <p:spPr>
          <a:xfrm>
            <a:off x="11345094" y="1933868"/>
            <a:ext cx="704850" cy="461963"/>
          </a:xfrm>
          <a:prstGeom prst="rect">
            <a:avLst/>
          </a:prstGeom>
          <a:noFill/>
        </p:spPr>
        <p:txBody>
          <a:bodyPr>
            <a:spAutoFit/>
          </a:bodyPr>
          <a:lstStyle/>
          <a:p>
            <a:pPr>
              <a:defRPr/>
            </a:pPr>
            <a:r>
              <a:rPr lang="mn-MN" sz="2400" b="1" dirty="0" smtClean="0">
                <a:solidFill>
                  <a:schemeClr val="accent2">
                    <a:lumMod val="75000"/>
                  </a:schemeClr>
                </a:solidFill>
              </a:rPr>
              <a:t>86</a:t>
            </a:r>
            <a:endParaRPr lang="en-US" sz="2400" b="1" dirty="0">
              <a:solidFill>
                <a:schemeClr val="accent2">
                  <a:lumMod val="75000"/>
                </a:schemeClr>
              </a:solidFill>
            </a:endParaRPr>
          </a:p>
        </p:txBody>
      </p:sp>
      <p:sp>
        <p:nvSpPr>
          <p:cNvPr id="44" name="TextBox 43"/>
          <p:cNvSpPr txBox="1"/>
          <p:nvPr/>
        </p:nvSpPr>
        <p:spPr>
          <a:xfrm>
            <a:off x="11294623" y="3498466"/>
            <a:ext cx="704850" cy="461962"/>
          </a:xfrm>
          <a:prstGeom prst="rect">
            <a:avLst/>
          </a:prstGeom>
          <a:noFill/>
        </p:spPr>
        <p:txBody>
          <a:bodyPr>
            <a:spAutoFit/>
          </a:bodyPr>
          <a:lstStyle/>
          <a:p>
            <a:pPr>
              <a:defRPr/>
            </a:pPr>
            <a:r>
              <a:rPr lang="en-US" sz="2400" b="1" dirty="0" smtClean="0">
                <a:solidFill>
                  <a:schemeClr val="accent2">
                    <a:lumMod val="75000"/>
                  </a:schemeClr>
                </a:solidFill>
              </a:rPr>
              <a:t>2</a:t>
            </a:r>
            <a:r>
              <a:rPr lang="mn-MN" sz="2400" b="1" dirty="0" smtClean="0">
                <a:solidFill>
                  <a:schemeClr val="accent2">
                    <a:lumMod val="75000"/>
                  </a:schemeClr>
                </a:solidFill>
              </a:rPr>
              <a:t>4</a:t>
            </a:r>
            <a:r>
              <a:rPr lang="en-US" sz="2400" b="1" smtClean="0">
                <a:solidFill>
                  <a:schemeClr val="accent2">
                    <a:lumMod val="75000"/>
                  </a:schemeClr>
                </a:solidFill>
              </a:rPr>
              <a:t>7</a:t>
            </a:r>
            <a:endParaRPr lang="en-US" sz="2400" b="1" dirty="0">
              <a:solidFill>
                <a:schemeClr val="accent2">
                  <a:lumMod val="75000"/>
                </a:schemeClr>
              </a:solidFill>
            </a:endParaRPr>
          </a:p>
        </p:txBody>
      </p:sp>
      <p:sp>
        <p:nvSpPr>
          <p:cNvPr id="45" name="TextBox 44"/>
          <p:cNvSpPr txBox="1"/>
          <p:nvPr/>
        </p:nvSpPr>
        <p:spPr>
          <a:xfrm>
            <a:off x="11247120" y="5154334"/>
            <a:ext cx="704850" cy="461962"/>
          </a:xfrm>
          <a:prstGeom prst="rect">
            <a:avLst/>
          </a:prstGeom>
          <a:noFill/>
        </p:spPr>
        <p:txBody>
          <a:bodyPr>
            <a:spAutoFit/>
          </a:bodyPr>
          <a:lstStyle/>
          <a:p>
            <a:pPr>
              <a:defRPr/>
            </a:pPr>
            <a:r>
              <a:rPr lang="mn-MN" sz="2400" b="1" dirty="0" smtClean="0">
                <a:solidFill>
                  <a:schemeClr val="accent2">
                    <a:lumMod val="75000"/>
                  </a:schemeClr>
                </a:solidFill>
              </a:rPr>
              <a:t>161</a:t>
            </a:r>
            <a:endParaRPr lang="en-US" sz="2400" b="1" dirty="0">
              <a:solidFill>
                <a:schemeClr val="accent2">
                  <a:lumMod val="75000"/>
                </a:schemeClr>
              </a:solidFill>
            </a:endParaRPr>
          </a:p>
        </p:txBody>
      </p:sp>
    </p:spTree>
    <p:extLst>
      <p:ext uri="{BB962C8B-B14F-4D97-AF65-F5344CB8AC3E}">
        <p14:creationId xmlns:p14="http://schemas.microsoft.com/office/powerpoint/2010/main" val="161748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2939920" y="1494927"/>
            <a:ext cx="8042987" cy="523220"/>
          </a:xfrm>
          <a:prstGeom prst="rect">
            <a:avLst/>
          </a:prstGeom>
          <a:noFill/>
        </p:spPr>
        <p:txBody>
          <a:bodyPr wrap="square" rtlCol="0">
            <a:spAutoFit/>
          </a:bodyPr>
          <a:lstStyle/>
          <a:p>
            <a:pPr algn="just"/>
            <a:r>
              <a:rPr lang="en-US" sz="1400" dirty="0">
                <a:solidFill>
                  <a:schemeClr val="bg1"/>
                </a:solidFill>
                <a:latin typeface="Arial" panose="020B0604020202020204" pitchFamily="34" charset="0"/>
                <a:cs typeface="Arial" panose="020B0604020202020204" pitchFamily="34" charset="0"/>
              </a:rPr>
              <a:t>2017 </a:t>
            </a:r>
            <a:r>
              <a:rPr lang="mn-MN" sz="1400" dirty="0">
                <a:solidFill>
                  <a:schemeClr val="bg1"/>
                </a:solidFill>
                <a:latin typeface="Arial" panose="020B0604020202020204" pitchFamily="34" charset="0"/>
                <a:cs typeface="Arial" panose="020B0604020202020204" pitchFamily="34" charset="0"/>
              </a:rPr>
              <a:t>оны жилийн эцэст суурин хүн амын тоо 10</a:t>
            </a:r>
            <a:r>
              <a:rPr lang="en-US" sz="1400" dirty="0">
                <a:solidFill>
                  <a:schemeClr val="bg1"/>
                </a:solidFill>
                <a:latin typeface="Arial" panose="020B0604020202020204" pitchFamily="34" charset="0"/>
                <a:cs typeface="Arial" panose="020B0604020202020204" pitchFamily="34" charset="0"/>
              </a:rPr>
              <a:t>8768 </a:t>
            </a:r>
            <a:r>
              <a:rPr lang="mn-MN" sz="1400" dirty="0">
                <a:solidFill>
                  <a:schemeClr val="bg1"/>
                </a:solidFill>
                <a:latin typeface="Arial" panose="020B0604020202020204" pitchFamily="34" charset="0"/>
                <a:cs typeface="Arial" panose="020B0604020202020204" pitchFamily="34" charset="0"/>
              </a:rPr>
              <a:t>-д хүрсэн нь өмнөх оноос </a:t>
            </a:r>
            <a:r>
              <a:rPr lang="en-US" sz="1400" dirty="0" smtClean="0">
                <a:solidFill>
                  <a:schemeClr val="bg1"/>
                </a:solidFill>
                <a:latin typeface="Arial" panose="020B0604020202020204" pitchFamily="34" charset="0"/>
                <a:cs typeface="Arial" panose="020B0604020202020204" pitchFamily="34" charset="0"/>
              </a:rPr>
              <a:t>2091 (1.9%)-</a:t>
            </a:r>
            <a:r>
              <a:rPr lang="mn-MN" sz="1400" dirty="0" smtClean="0">
                <a:solidFill>
                  <a:schemeClr val="bg1"/>
                </a:solidFill>
                <a:latin typeface="Arial" panose="020B0604020202020204" pitchFamily="34" charset="0"/>
                <a:cs typeface="Arial" panose="020B0604020202020204" pitchFamily="34" charset="0"/>
              </a:rPr>
              <a:t>аар, 2015 оноос 4043 </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3.7</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аар </a:t>
            </a:r>
            <a:r>
              <a:rPr lang="mn-MN" sz="1400" dirty="0">
                <a:solidFill>
                  <a:schemeClr val="bg1"/>
                </a:solidFill>
                <a:latin typeface="Arial" panose="020B0604020202020204" pitchFamily="34" charset="0"/>
                <a:cs typeface="Arial" panose="020B0604020202020204" pitchFamily="34" charset="0"/>
              </a:rPr>
              <a:t>өссөн </a:t>
            </a:r>
            <a:r>
              <a:rPr lang="mn-MN" sz="1400" dirty="0" smtClean="0">
                <a:solidFill>
                  <a:schemeClr val="bg1"/>
                </a:solidFill>
                <a:latin typeface="Arial" panose="020B0604020202020204" pitchFamily="34" charset="0"/>
                <a:cs typeface="Arial" panose="020B0604020202020204" pitchFamily="34" charset="0"/>
              </a:rPr>
              <a:t>үзүүлэлттэй </a:t>
            </a:r>
            <a:r>
              <a:rPr lang="mn-MN" sz="1400" dirty="0">
                <a:solidFill>
                  <a:schemeClr val="bg1"/>
                </a:solidFill>
                <a:latin typeface="Arial" panose="020B0604020202020204" pitchFamily="34" charset="0"/>
                <a:cs typeface="Arial" panose="020B0604020202020204" pitchFamily="34" charset="0"/>
              </a:rPr>
              <a:t>байна. </a:t>
            </a:r>
            <a:endParaRPr lang="en-US" sz="1400" dirty="0">
              <a:solidFill>
                <a:schemeClr val="bg1"/>
              </a:solidFill>
              <a:latin typeface="Arial" panose="020B0604020202020204" pitchFamily="34" charset="0"/>
              <a:cs typeface="Arial" panose="020B0604020202020204" pitchFamily="34" charset="0"/>
            </a:endParaRPr>
          </a:p>
        </p:txBody>
      </p:sp>
      <p:sp>
        <p:nvSpPr>
          <p:cNvPr id="17" name="AutoShape 22" descr="тахир дутуу хүн зурган илэрцүүд"/>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1" descr="C:\Users\Top\Desktop\index4.jpg"/>
          <p:cNvPicPr>
            <a:picLocks noChangeAspect="1" noChangeArrowheads="1"/>
          </p:cNvPicPr>
          <p:nvPr/>
        </p:nvPicPr>
        <p:blipFill>
          <a:blip r:embed="rId7">
            <a:lum bright="30000"/>
            <a:extLst>
              <a:ext uri="{28A0092B-C50C-407E-A947-70E740481C1C}">
                <a14:useLocalDpi xmlns:a14="http://schemas.microsoft.com/office/drawing/2010/main" val="0"/>
              </a:ext>
            </a:extLst>
          </a:blip>
          <a:srcRect/>
          <a:stretch>
            <a:fillRect/>
          </a:stretch>
        </p:blipFill>
        <p:spPr bwMode="auto">
          <a:xfrm>
            <a:off x="4219704" y="1803548"/>
            <a:ext cx="444182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eft-Right Arrow 18"/>
          <p:cNvSpPr/>
          <p:nvPr/>
        </p:nvSpPr>
        <p:spPr>
          <a:xfrm>
            <a:off x="1981200" y="2057400"/>
            <a:ext cx="9265920" cy="20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Left-Right Arrow 19"/>
          <p:cNvSpPr/>
          <p:nvPr/>
        </p:nvSpPr>
        <p:spPr>
          <a:xfrm>
            <a:off x="1981200" y="3558966"/>
            <a:ext cx="9265920" cy="20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Left-Right Arrow 20"/>
          <p:cNvSpPr/>
          <p:nvPr/>
        </p:nvSpPr>
        <p:spPr>
          <a:xfrm>
            <a:off x="1981200" y="5235723"/>
            <a:ext cx="9265920" cy="20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31968" y="790526"/>
            <a:ext cx="2700338" cy="109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31968" y="2344392"/>
            <a:ext cx="2700338" cy="116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46279" y="3955098"/>
            <a:ext cx="1702683" cy="111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3565023" y="1897273"/>
            <a:ext cx="563422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  </a:t>
            </a:r>
            <a:r>
              <a:rPr lang="mn-MN"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Сувилагчийн тоо</a:t>
            </a:r>
            <a:endParaRPr lang="en-US"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26" name="TextBox 25"/>
          <p:cNvSpPr txBox="1"/>
          <p:nvPr/>
        </p:nvSpPr>
        <p:spPr>
          <a:xfrm>
            <a:off x="3565024" y="3478696"/>
            <a:ext cx="563422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mn-MN"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Эм</a:t>
            </a:r>
            <a:r>
              <a:rPr lang="en-US"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 </a:t>
            </a:r>
            <a:r>
              <a:rPr lang="mn-MN"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зүйчийн тоо</a:t>
            </a:r>
            <a:endParaRPr lang="en-US"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27" name="TextBox 26"/>
          <p:cNvSpPr txBox="1"/>
          <p:nvPr/>
        </p:nvSpPr>
        <p:spPr>
          <a:xfrm>
            <a:off x="3565023" y="5176668"/>
            <a:ext cx="563422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mn-MN"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Эм найруулагчийн тоо</a:t>
            </a:r>
            <a:endParaRPr lang="en-US"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28" name="TextBox 27"/>
          <p:cNvSpPr txBox="1"/>
          <p:nvPr/>
        </p:nvSpPr>
        <p:spPr>
          <a:xfrm>
            <a:off x="1121034" y="965912"/>
            <a:ext cx="1179123" cy="461665"/>
          </a:xfrm>
          <a:prstGeom prst="rect">
            <a:avLst/>
          </a:prstGeom>
          <a:noFill/>
        </p:spPr>
        <p:txBody>
          <a:bodyPr wrap="square">
            <a:spAutoFit/>
          </a:bodyPr>
          <a:lstStyle/>
          <a:p>
            <a:pPr algn="ctr">
              <a:defRPr/>
            </a:pPr>
            <a:r>
              <a:rPr lang="en-US" sz="2400" b="1" dirty="0" smtClean="0">
                <a:solidFill>
                  <a:schemeClr val="accent5">
                    <a:lumMod val="75000"/>
                  </a:schemeClr>
                </a:solidFill>
                <a:latin typeface="Arial" panose="020B0604020202020204" pitchFamily="34" charset="0"/>
                <a:cs typeface="Arial" panose="020B0604020202020204" pitchFamily="34" charset="0"/>
              </a:rPr>
              <a:t>201</a:t>
            </a:r>
            <a:r>
              <a:rPr lang="mn-MN" sz="2400" b="1" dirty="0" smtClean="0">
                <a:solidFill>
                  <a:schemeClr val="accent5">
                    <a:lumMod val="75000"/>
                  </a:schemeClr>
                </a:solidFill>
                <a:latin typeface="Arial" panose="020B0604020202020204" pitchFamily="34" charset="0"/>
                <a:cs typeface="Arial" panose="020B0604020202020204" pitchFamily="34" charset="0"/>
              </a:rPr>
              <a:t>8</a:t>
            </a:r>
            <a:endParaRPr lang="en-US" sz="2400" b="1" dirty="0">
              <a:solidFill>
                <a:schemeClr val="accent5">
                  <a:lumMod val="75000"/>
                </a:schemeClr>
              </a:solidFill>
              <a:latin typeface="Arial" panose="020B0604020202020204" pitchFamily="34" charset="0"/>
              <a:cs typeface="Arial" panose="020B0604020202020204" pitchFamily="34" charset="0"/>
            </a:endParaRPr>
          </a:p>
        </p:txBody>
      </p:sp>
      <p:sp>
        <p:nvSpPr>
          <p:cNvPr id="29" name="TextBox 28"/>
          <p:cNvSpPr txBox="1"/>
          <p:nvPr/>
        </p:nvSpPr>
        <p:spPr>
          <a:xfrm>
            <a:off x="10829375" y="1118770"/>
            <a:ext cx="1179123" cy="461665"/>
          </a:xfrm>
          <a:prstGeom prst="rect">
            <a:avLst/>
          </a:prstGeom>
          <a:noFill/>
        </p:spPr>
        <p:txBody>
          <a:bodyPr wrap="square">
            <a:spAutoFit/>
          </a:bodyPr>
          <a:lstStyle/>
          <a:p>
            <a:pPr algn="ctr">
              <a:defRPr/>
            </a:pPr>
            <a:r>
              <a:rPr lang="en-US" sz="2400" b="1" dirty="0" smtClean="0">
                <a:solidFill>
                  <a:schemeClr val="accent5">
                    <a:lumMod val="75000"/>
                  </a:schemeClr>
                </a:solidFill>
                <a:latin typeface="Arial" panose="020B0604020202020204" pitchFamily="34" charset="0"/>
                <a:cs typeface="Arial" panose="020B0604020202020204" pitchFamily="34" charset="0"/>
              </a:rPr>
              <a:t>201</a:t>
            </a:r>
            <a:r>
              <a:rPr lang="mn-MN" sz="2400" b="1" dirty="0" smtClean="0">
                <a:solidFill>
                  <a:schemeClr val="accent5">
                    <a:lumMod val="75000"/>
                  </a:schemeClr>
                </a:solidFill>
                <a:latin typeface="Arial" panose="020B0604020202020204" pitchFamily="34" charset="0"/>
                <a:cs typeface="Arial" panose="020B0604020202020204" pitchFamily="34" charset="0"/>
              </a:rPr>
              <a:t>9</a:t>
            </a:r>
            <a:endParaRPr lang="en-US" sz="2400" b="1" dirty="0">
              <a:solidFill>
                <a:schemeClr val="accent5">
                  <a:lumMod val="7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1212653" y="1923811"/>
            <a:ext cx="701675" cy="461963"/>
          </a:xfrm>
          <a:prstGeom prst="rect">
            <a:avLst/>
          </a:prstGeom>
          <a:noFill/>
        </p:spPr>
        <p:txBody>
          <a:bodyPr>
            <a:spAutoFit/>
          </a:bodyPr>
          <a:lstStyle/>
          <a:p>
            <a:pPr>
              <a:defRPr/>
            </a:pPr>
            <a:r>
              <a:rPr lang="mn-MN" sz="2400" b="1" dirty="0" smtClean="0">
                <a:solidFill>
                  <a:schemeClr val="accent2">
                    <a:lumMod val="75000"/>
                  </a:schemeClr>
                </a:solidFill>
              </a:rPr>
              <a:t>326</a:t>
            </a:r>
            <a:endParaRPr lang="en-US" sz="2400" b="1" dirty="0">
              <a:solidFill>
                <a:schemeClr val="accent2">
                  <a:lumMod val="75000"/>
                </a:schemeClr>
              </a:solidFill>
            </a:endParaRPr>
          </a:p>
        </p:txBody>
      </p:sp>
      <p:sp>
        <p:nvSpPr>
          <p:cNvPr id="33" name="TextBox 32"/>
          <p:cNvSpPr txBox="1"/>
          <p:nvPr/>
        </p:nvSpPr>
        <p:spPr>
          <a:xfrm>
            <a:off x="1337386" y="3443435"/>
            <a:ext cx="758825" cy="461963"/>
          </a:xfrm>
          <a:prstGeom prst="rect">
            <a:avLst/>
          </a:prstGeom>
          <a:noFill/>
        </p:spPr>
        <p:txBody>
          <a:bodyPr>
            <a:spAutoFit/>
          </a:bodyPr>
          <a:lstStyle/>
          <a:p>
            <a:pPr>
              <a:defRPr/>
            </a:pPr>
            <a:r>
              <a:rPr lang="mn-MN" sz="2400" b="1" dirty="0" smtClean="0">
                <a:solidFill>
                  <a:schemeClr val="accent2">
                    <a:lumMod val="75000"/>
                  </a:schemeClr>
                </a:solidFill>
              </a:rPr>
              <a:t>31</a:t>
            </a:r>
            <a:endParaRPr lang="en-US" sz="2400" b="1" dirty="0">
              <a:solidFill>
                <a:schemeClr val="accent2">
                  <a:lumMod val="75000"/>
                </a:schemeClr>
              </a:solidFill>
            </a:endParaRPr>
          </a:p>
        </p:txBody>
      </p:sp>
      <p:sp>
        <p:nvSpPr>
          <p:cNvPr id="35" name="TextBox 34"/>
          <p:cNvSpPr txBox="1"/>
          <p:nvPr/>
        </p:nvSpPr>
        <p:spPr>
          <a:xfrm>
            <a:off x="1319814" y="5128542"/>
            <a:ext cx="758825" cy="461962"/>
          </a:xfrm>
          <a:prstGeom prst="rect">
            <a:avLst/>
          </a:prstGeom>
          <a:noFill/>
        </p:spPr>
        <p:txBody>
          <a:bodyPr>
            <a:spAutoFit/>
          </a:bodyPr>
          <a:lstStyle/>
          <a:p>
            <a:pPr>
              <a:defRPr/>
            </a:pPr>
            <a:r>
              <a:rPr lang="mn-MN" sz="2400" b="1" dirty="0" smtClean="0">
                <a:solidFill>
                  <a:schemeClr val="accent2">
                    <a:lumMod val="75000"/>
                  </a:schemeClr>
                </a:solidFill>
              </a:rPr>
              <a:t>90</a:t>
            </a:r>
            <a:endParaRPr lang="en-US" sz="2400" b="1" dirty="0">
              <a:solidFill>
                <a:schemeClr val="accent2">
                  <a:lumMod val="75000"/>
                </a:schemeClr>
              </a:solidFill>
            </a:endParaRPr>
          </a:p>
        </p:txBody>
      </p:sp>
      <p:sp>
        <p:nvSpPr>
          <p:cNvPr id="36" name="TextBox 35"/>
          <p:cNvSpPr txBox="1"/>
          <p:nvPr/>
        </p:nvSpPr>
        <p:spPr>
          <a:xfrm>
            <a:off x="11257171" y="1933868"/>
            <a:ext cx="701675" cy="461963"/>
          </a:xfrm>
          <a:prstGeom prst="rect">
            <a:avLst/>
          </a:prstGeom>
          <a:noFill/>
        </p:spPr>
        <p:txBody>
          <a:bodyPr>
            <a:spAutoFit/>
          </a:bodyPr>
          <a:lstStyle/>
          <a:p>
            <a:pPr>
              <a:defRPr/>
            </a:pPr>
            <a:r>
              <a:rPr lang="mn-MN" sz="2400" b="1" dirty="0" smtClean="0">
                <a:solidFill>
                  <a:schemeClr val="accent2">
                    <a:lumMod val="75000"/>
                  </a:schemeClr>
                </a:solidFill>
              </a:rPr>
              <a:t>329</a:t>
            </a:r>
            <a:endParaRPr lang="en-US" sz="2400" b="1" dirty="0">
              <a:solidFill>
                <a:schemeClr val="accent2">
                  <a:lumMod val="75000"/>
                </a:schemeClr>
              </a:solidFill>
            </a:endParaRPr>
          </a:p>
        </p:txBody>
      </p:sp>
      <p:sp>
        <p:nvSpPr>
          <p:cNvPr id="37" name="TextBox 36"/>
          <p:cNvSpPr txBox="1"/>
          <p:nvPr/>
        </p:nvSpPr>
        <p:spPr>
          <a:xfrm>
            <a:off x="11306823" y="3441146"/>
            <a:ext cx="701675" cy="461963"/>
          </a:xfrm>
          <a:prstGeom prst="rect">
            <a:avLst/>
          </a:prstGeom>
          <a:noFill/>
        </p:spPr>
        <p:txBody>
          <a:bodyPr>
            <a:spAutoFit/>
          </a:bodyPr>
          <a:lstStyle/>
          <a:p>
            <a:pPr>
              <a:defRPr/>
            </a:pPr>
            <a:r>
              <a:rPr lang="mn-MN" sz="2400" b="1" dirty="0" smtClean="0">
                <a:solidFill>
                  <a:schemeClr val="accent2">
                    <a:lumMod val="75000"/>
                  </a:schemeClr>
                </a:solidFill>
              </a:rPr>
              <a:t>32</a:t>
            </a:r>
            <a:endParaRPr lang="en-US" sz="2400" b="1" dirty="0">
              <a:solidFill>
                <a:schemeClr val="accent2">
                  <a:lumMod val="75000"/>
                </a:schemeClr>
              </a:solidFill>
            </a:endParaRPr>
          </a:p>
        </p:txBody>
      </p:sp>
      <p:sp>
        <p:nvSpPr>
          <p:cNvPr id="38" name="TextBox 37"/>
          <p:cNvSpPr txBox="1"/>
          <p:nvPr/>
        </p:nvSpPr>
        <p:spPr>
          <a:xfrm>
            <a:off x="11313121" y="5130352"/>
            <a:ext cx="701675" cy="461963"/>
          </a:xfrm>
          <a:prstGeom prst="rect">
            <a:avLst/>
          </a:prstGeom>
          <a:noFill/>
        </p:spPr>
        <p:txBody>
          <a:bodyPr>
            <a:spAutoFit/>
          </a:bodyPr>
          <a:lstStyle/>
          <a:p>
            <a:pPr>
              <a:defRPr/>
            </a:pPr>
            <a:r>
              <a:rPr lang="mn-MN" sz="2400" b="1" dirty="0" smtClean="0">
                <a:solidFill>
                  <a:schemeClr val="accent2">
                    <a:lumMod val="75000"/>
                  </a:schemeClr>
                </a:solidFill>
              </a:rPr>
              <a:t>89</a:t>
            </a:r>
            <a:endParaRPr lang="en-US" sz="2400" b="1" dirty="0">
              <a:solidFill>
                <a:schemeClr val="accent2">
                  <a:lumMod val="75000"/>
                </a:schemeClr>
              </a:solidFill>
            </a:endParaRPr>
          </a:p>
        </p:txBody>
      </p:sp>
    </p:spTree>
    <p:extLst>
      <p:ext uri="{BB962C8B-B14F-4D97-AF65-F5344CB8AC3E}">
        <p14:creationId xmlns:p14="http://schemas.microsoft.com/office/powerpoint/2010/main" val="1062885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32" name="TextBox 31"/>
          <p:cNvSpPr txBox="1"/>
          <p:nvPr/>
        </p:nvSpPr>
        <p:spPr>
          <a:xfrm>
            <a:off x="3031811" y="3498466"/>
            <a:ext cx="8755084" cy="523220"/>
          </a:xfrm>
          <a:prstGeom prst="rect">
            <a:avLst/>
          </a:prstGeom>
          <a:noFill/>
        </p:spPr>
        <p:txBody>
          <a:bodyPr wrap="square" rtlCol="0">
            <a:spAutoFit/>
          </a:bodyPr>
          <a:lstStyle/>
          <a:p>
            <a:pPr algn="just"/>
            <a:r>
              <a:rPr lang="mn-MN" sz="1400" dirty="0" smtClean="0">
                <a:solidFill>
                  <a:schemeClr val="bg1"/>
                </a:solidFill>
                <a:latin typeface="Arial" panose="020B0604020202020204" pitchFamily="34" charset="0"/>
                <a:cs typeface="Arial" panose="020B0604020202020204" pitchFamily="34" charset="0"/>
              </a:rPr>
              <a:t>Аймгийн хэмжээнд 2017 оны байдлаар 4112 өрх толгойлсон хүн байгаагаас 3 хүртлэх хүүхэдтэй </a:t>
            </a:r>
          </a:p>
          <a:p>
            <a:pPr algn="just"/>
            <a:r>
              <a:rPr lang="mn-MN" sz="1400" dirty="0" smtClean="0">
                <a:solidFill>
                  <a:schemeClr val="bg1"/>
                </a:solidFill>
                <a:latin typeface="Arial" panose="020B0604020202020204" pitchFamily="34" charset="0"/>
                <a:cs typeface="Arial" panose="020B0604020202020204" pitchFamily="34" charset="0"/>
              </a:rPr>
              <a:t>2786,  ихэр хүүхэдтэй 253 өрх, 2 ихэр хүүхэд 502 байна. </a:t>
            </a:r>
            <a:endParaRPr lang="en-US" sz="1400" dirty="0">
              <a:solidFill>
                <a:schemeClr val="bg1"/>
              </a:solidFill>
              <a:latin typeface="Arial" panose="020B0604020202020204" pitchFamily="34" charset="0"/>
              <a:cs typeface="Arial" panose="020B0604020202020204" pitchFamily="34" charset="0"/>
            </a:endParaRPr>
          </a:p>
        </p:txBody>
      </p:sp>
      <p:sp>
        <p:nvSpPr>
          <p:cNvPr id="34" name="TextBox 33"/>
          <p:cNvSpPr txBox="1"/>
          <p:nvPr/>
        </p:nvSpPr>
        <p:spPr>
          <a:xfrm>
            <a:off x="2871420" y="4513951"/>
            <a:ext cx="8755084" cy="523220"/>
          </a:xfrm>
          <a:prstGeom prst="rect">
            <a:avLst/>
          </a:prstGeom>
          <a:noFill/>
        </p:spPr>
        <p:txBody>
          <a:bodyPr wrap="square" rtlCol="0">
            <a:spAutoFit/>
          </a:bodyPr>
          <a:lstStyle/>
          <a:p>
            <a:pPr algn="just"/>
            <a:r>
              <a:rPr lang="mn-MN" sz="1400" dirty="0" smtClean="0">
                <a:solidFill>
                  <a:schemeClr val="bg1"/>
                </a:solidFill>
                <a:latin typeface="Arial" panose="020B0604020202020204" pitchFamily="34" charset="0"/>
                <a:cs typeface="Arial" panose="020B0604020202020204" pitchFamily="34" charset="0"/>
              </a:rPr>
              <a:t>  Аймгийн хэмжээнд 2017 оны байдлаар 4758 хөгжлийн бэрхшээлтэй иргэн байгаагийн </a:t>
            </a:r>
          </a:p>
          <a:p>
            <a:pPr algn="just"/>
            <a:r>
              <a:rPr lang="mn-MN" sz="1400" dirty="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  2171 </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45.6%</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-г эмэгтэйчүүд, 1737 </a:t>
            </a:r>
            <a:r>
              <a:rPr lang="en-US" sz="1400" dirty="0" smtClean="0">
                <a:solidFill>
                  <a:schemeClr val="bg1"/>
                </a:solidFill>
                <a:latin typeface="Arial" panose="020B0604020202020204" pitchFamily="34" charset="0"/>
                <a:cs typeface="Arial" panose="020B0604020202020204" pitchFamily="34" charset="0"/>
              </a:rPr>
              <a:t>(36</a:t>
            </a:r>
            <a:r>
              <a:rPr lang="mn-MN" sz="1400" dirty="0" smtClean="0">
                <a:solidFill>
                  <a:schemeClr val="bg1"/>
                </a:solidFill>
                <a:latin typeface="Arial" panose="020B0604020202020204" pitchFamily="34" charset="0"/>
                <a:cs typeface="Arial" panose="020B0604020202020204" pitchFamily="34" charset="0"/>
              </a:rPr>
              <a:t>.5%</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-г эрэгтэйчүүд эзэлж байна. </a:t>
            </a:r>
            <a:endParaRPr lang="en-US" sz="1400" dirty="0">
              <a:solidFill>
                <a:schemeClr val="bg1"/>
              </a:solidFill>
              <a:latin typeface="Arial" panose="020B0604020202020204" pitchFamily="34" charset="0"/>
              <a:cs typeface="Arial" panose="020B0604020202020204" pitchFamily="34" charset="0"/>
            </a:endParaRPr>
          </a:p>
        </p:txBody>
      </p:sp>
      <p:sp>
        <p:nvSpPr>
          <p:cNvPr id="17" name="AutoShape 22" descr="тахир дутуу хүн зурган илэрцүүд"/>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1" descr="C:\Users\Top\Desktop\index4.jpg"/>
          <p:cNvPicPr>
            <a:picLocks noChangeAspect="1" noChangeArrowheads="1"/>
          </p:cNvPicPr>
          <p:nvPr/>
        </p:nvPicPr>
        <p:blipFill>
          <a:blip r:embed="rId7">
            <a:lum bright="30000"/>
            <a:extLst>
              <a:ext uri="{28A0092B-C50C-407E-A947-70E740481C1C}">
                <a14:useLocalDpi xmlns:a14="http://schemas.microsoft.com/office/drawing/2010/main" val="0"/>
              </a:ext>
            </a:extLst>
          </a:blip>
          <a:srcRect/>
          <a:stretch>
            <a:fillRect/>
          </a:stretch>
        </p:blipFill>
        <p:spPr bwMode="auto">
          <a:xfrm>
            <a:off x="3948728" y="2011444"/>
            <a:ext cx="444182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eft-Right Arrow 18"/>
          <p:cNvSpPr/>
          <p:nvPr/>
        </p:nvSpPr>
        <p:spPr>
          <a:xfrm>
            <a:off x="1749178" y="2240952"/>
            <a:ext cx="9265920" cy="20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Left-Right Arrow 20"/>
          <p:cNvSpPr/>
          <p:nvPr/>
        </p:nvSpPr>
        <p:spPr>
          <a:xfrm>
            <a:off x="1716986" y="4955630"/>
            <a:ext cx="9265920" cy="20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45330" y="667169"/>
            <a:ext cx="2800350" cy="143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45330" y="3221234"/>
            <a:ext cx="2806700" cy="154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3309984" y="2201699"/>
            <a:ext cx="5719311"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mn-MN" b="1" dirty="0">
                <a:ln w="12700">
                  <a:solidFill>
                    <a:srgbClr val="9BBB59">
                      <a:lumMod val="50000"/>
                    </a:srgbClr>
                  </a:solidFill>
                  <a:prstDash val="solid"/>
                </a:ln>
                <a:solidFill>
                  <a:srgbClr val="1F497D">
                    <a:lumMod val="75000"/>
                  </a:srgbClr>
                </a:solidFill>
                <a:effectLst>
                  <a:innerShdw blurRad="177800">
                    <a:srgbClr val="9BBB59">
                      <a:lumMod val="50000"/>
                    </a:srgbClr>
                  </a:innerShdw>
                </a:effectLst>
                <a:latin typeface="Arial" panose="020B0604020202020204" pitchFamily="34" charset="0"/>
                <a:cs typeface="Arial" panose="020B0604020202020204" pitchFamily="34" charset="0"/>
              </a:rPr>
              <a:t>Эмнэлэгийн орны тоо</a:t>
            </a:r>
            <a:endParaRPr lang="en-US" b="1" dirty="0">
              <a:ln w="12700">
                <a:solidFill>
                  <a:srgbClr val="9BBB59">
                    <a:lumMod val="50000"/>
                  </a:srgbClr>
                </a:solidFill>
                <a:prstDash val="solid"/>
              </a:ln>
              <a:solidFill>
                <a:srgbClr val="1F497D">
                  <a:lumMod val="75000"/>
                </a:srgbClr>
              </a:solidFill>
              <a:effectLst>
                <a:innerShdw blurRad="177800">
                  <a:srgbClr val="9BBB59">
                    <a:lumMod val="50000"/>
                  </a:srgbClr>
                </a:innerShdw>
              </a:effectLst>
              <a:latin typeface="Arial" panose="020B0604020202020204" pitchFamily="34" charset="0"/>
              <a:cs typeface="Arial" panose="020B0604020202020204" pitchFamily="34" charset="0"/>
            </a:endParaRPr>
          </a:p>
        </p:txBody>
      </p:sp>
      <p:sp>
        <p:nvSpPr>
          <p:cNvPr id="25" name="TextBox 24"/>
          <p:cNvSpPr txBox="1"/>
          <p:nvPr/>
        </p:nvSpPr>
        <p:spPr>
          <a:xfrm>
            <a:off x="3305129" y="4875348"/>
            <a:ext cx="572416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mn-MN" b="1" dirty="0" smtClean="0">
                <a:ln w="12700">
                  <a:solidFill>
                    <a:srgbClr val="9BBB59">
                      <a:lumMod val="50000"/>
                    </a:srgbClr>
                  </a:solidFill>
                  <a:prstDash val="solid"/>
                </a:ln>
                <a:solidFill>
                  <a:srgbClr val="1F497D">
                    <a:lumMod val="75000"/>
                  </a:srgbClr>
                </a:solidFill>
                <a:effectLst>
                  <a:innerShdw blurRad="177800">
                    <a:srgbClr val="9BBB59">
                      <a:lumMod val="50000"/>
                    </a:srgbClr>
                  </a:innerShdw>
                </a:effectLst>
                <a:latin typeface="Arial" panose="020B0604020202020204" pitchFamily="34" charset="0"/>
                <a:cs typeface="Arial" panose="020B0604020202020204" pitchFamily="34" charset="0"/>
              </a:rPr>
              <a:t>Стационарт эмчлэгдсэн хүний тоо</a:t>
            </a:r>
            <a:endParaRPr lang="en-US" b="1" dirty="0">
              <a:ln w="12700">
                <a:solidFill>
                  <a:srgbClr val="9BBB59">
                    <a:lumMod val="50000"/>
                  </a:srgbClr>
                </a:solidFill>
                <a:prstDash val="solid"/>
              </a:ln>
              <a:solidFill>
                <a:srgbClr val="1F497D">
                  <a:lumMod val="75000"/>
                </a:srgbClr>
              </a:solidFill>
              <a:effectLst>
                <a:innerShdw blurRad="177800">
                  <a:srgbClr val="9BBB59">
                    <a:lumMod val="50000"/>
                  </a:srgbClr>
                </a:innerShdw>
              </a:effectLst>
              <a:latin typeface="Arial" panose="020B0604020202020204" pitchFamily="34" charset="0"/>
              <a:cs typeface="Arial" panose="020B0604020202020204" pitchFamily="34" charset="0"/>
            </a:endParaRPr>
          </a:p>
        </p:txBody>
      </p:sp>
      <p:sp>
        <p:nvSpPr>
          <p:cNvPr id="26" name="TextBox 25"/>
          <p:cNvSpPr txBox="1"/>
          <p:nvPr/>
        </p:nvSpPr>
        <p:spPr>
          <a:xfrm>
            <a:off x="1121034" y="965912"/>
            <a:ext cx="1179123" cy="461665"/>
          </a:xfrm>
          <a:prstGeom prst="rect">
            <a:avLst/>
          </a:prstGeom>
          <a:noFill/>
        </p:spPr>
        <p:txBody>
          <a:bodyPr wrap="square">
            <a:spAutoFit/>
          </a:bodyPr>
          <a:lstStyle/>
          <a:p>
            <a:pPr algn="ctr">
              <a:defRPr/>
            </a:pPr>
            <a:r>
              <a:rPr lang="en-US" sz="2400" b="1" dirty="0" smtClean="0">
                <a:solidFill>
                  <a:schemeClr val="accent5">
                    <a:lumMod val="75000"/>
                  </a:schemeClr>
                </a:solidFill>
                <a:latin typeface="Arial" panose="020B0604020202020204" pitchFamily="34" charset="0"/>
                <a:cs typeface="Arial" panose="020B0604020202020204" pitchFamily="34" charset="0"/>
              </a:rPr>
              <a:t>201</a:t>
            </a:r>
            <a:r>
              <a:rPr lang="mn-MN" sz="2400" b="1" dirty="0" smtClean="0">
                <a:solidFill>
                  <a:schemeClr val="accent5">
                    <a:lumMod val="75000"/>
                  </a:schemeClr>
                </a:solidFill>
                <a:latin typeface="Arial" panose="020B0604020202020204" pitchFamily="34" charset="0"/>
                <a:cs typeface="Arial" panose="020B0604020202020204" pitchFamily="34" charset="0"/>
              </a:rPr>
              <a:t>8</a:t>
            </a:r>
            <a:endParaRPr lang="en-US" sz="2400" b="1" dirty="0">
              <a:solidFill>
                <a:schemeClr val="accent5">
                  <a:lumMod val="7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10829375" y="1118770"/>
            <a:ext cx="1179123" cy="461665"/>
          </a:xfrm>
          <a:prstGeom prst="rect">
            <a:avLst/>
          </a:prstGeom>
          <a:noFill/>
        </p:spPr>
        <p:txBody>
          <a:bodyPr wrap="square">
            <a:spAutoFit/>
          </a:bodyPr>
          <a:lstStyle/>
          <a:p>
            <a:pPr algn="ctr">
              <a:defRPr/>
            </a:pPr>
            <a:r>
              <a:rPr lang="en-US" sz="2400" b="1" dirty="0" smtClean="0">
                <a:solidFill>
                  <a:schemeClr val="accent5">
                    <a:lumMod val="75000"/>
                  </a:schemeClr>
                </a:solidFill>
                <a:latin typeface="Arial" panose="020B0604020202020204" pitchFamily="34" charset="0"/>
                <a:cs typeface="Arial" panose="020B0604020202020204" pitchFamily="34" charset="0"/>
              </a:rPr>
              <a:t>201</a:t>
            </a:r>
            <a:r>
              <a:rPr lang="mn-MN" sz="2400" b="1" dirty="0" smtClean="0">
                <a:solidFill>
                  <a:schemeClr val="accent5">
                    <a:lumMod val="75000"/>
                  </a:schemeClr>
                </a:solidFill>
                <a:latin typeface="Arial" panose="020B0604020202020204" pitchFamily="34" charset="0"/>
                <a:cs typeface="Arial" panose="020B0604020202020204" pitchFamily="34" charset="0"/>
              </a:rPr>
              <a:t>9</a:t>
            </a:r>
            <a:endParaRPr lang="en-US" sz="2400" b="1" dirty="0">
              <a:solidFill>
                <a:schemeClr val="accent5">
                  <a:lumMod val="75000"/>
                </a:schemeClr>
              </a:solidFill>
              <a:latin typeface="Arial" panose="020B0604020202020204" pitchFamily="34" charset="0"/>
              <a:cs typeface="Arial" panose="020B0604020202020204" pitchFamily="34" charset="0"/>
            </a:endParaRPr>
          </a:p>
        </p:txBody>
      </p:sp>
      <p:sp>
        <p:nvSpPr>
          <p:cNvPr id="28" name="TextBox 39"/>
          <p:cNvSpPr txBox="1">
            <a:spLocks noChangeArrowheads="1"/>
          </p:cNvSpPr>
          <p:nvPr/>
        </p:nvSpPr>
        <p:spPr bwMode="auto">
          <a:xfrm>
            <a:off x="985764" y="2156177"/>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smtClean="0">
                <a:solidFill>
                  <a:srgbClr val="953735"/>
                </a:solidFill>
                <a:latin typeface="Arial" panose="020B0604020202020204" pitchFamily="34" charset="0"/>
              </a:rPr>
              <a:t>8</a:t>
            </a:r>
            <a:r>
              <a:rPr lang="mn-MN" altLang="en-US" sz="2400" b="1" dirty="0" smtClean="0">
                <a:solidFill>
                  <a:srgbClr val="953735"/>
                </a:solidFill>
                <a:latin typeface="Arial" panose="020B0604020202020204" pitchFamily="34" charset="0"/>
              </a:rPr>
              <a:t>55</a:t>
            </a:r>
            <a:endParaRPr lang="en-US" altLang="en-US" sz="2400" b="1" dirty="0">
              <a:solidFill>
                <a:srgbClr val="953735"/>
              </a:solidFill>
              <a:latin typeface="Arial" panose="020B0604020202020204" pitchFamily="34" charset="0"/>
            </a:endParaRPr>
          </a:p>
        </p:txBody>
      </p:sp>
      <p:sp>
        <p:nvSpPr>
          <p:cNvPr id="29" name="TextBox 36"/>
          <p:cNvSpPr txBox="1">
            <a:spLocks noChangeArrowheads="1"/>
          </p:cNvSpPr>
          <p:nvPr/>
        </p:nvSpPr>
        <p:spPr bwMode="auto">
          <a:xfrm>
            <a:off x="831221" y="4875348"/>
            <a:ext cx="1076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mn-MN" altLang="en-US" sz="2400" b="1" dirty="0" smtClean="0">
                <a:solidFill>
                  <a:srgbClr val="953735"/>
                </a:solidFill>
                <a:latin typeface="Arial" panose="020B0604020202020204" pitchFamily="34" charset="0"/>
              </a:rPr>
              <a:t>23241</a:t>
            </a:r>
            <a:endParaRPr lang="en-US" altLang="en-US" sz="2400" b="1" dirty="0">
              <a:solidFill>
                <a:srgbClr val="953735"/>
              </a:solidFill>
              <a:latin typeface="Arial" panose="020B0604020202020204" pitchFamily="34" charset="0"/>
            </a:endParaRPr>
          </a:p>
        </p:txBody>
      </p:sp>
      <p:sp>
        <p:nvSpPr>
          <p:cNvPr id="30" name="TextBox 39"/>
          <p:cNvSpPr txBox="1">
            <a:spLocks noChangeArrowheads="1"/>
          </p:cNvSpPr>
          <p:nvPr/>
        </p:nvSpPr>
        <p:spPr bwMode="auto">
          <a:xfrm>
            <a:off x="11165727" y="2151701"/>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smtClean="0">
                <a:solidFill>
                  <a:srgbClr val="953735"/>
                </a:solidFill>
                <a:latin typeface="Arial" panose="020B0604020202020204" pitchFamily="34" charset="0"/>
              </a:rPr>
              <a:t>8</a:t>
            </a:r>
            <a:r>
              <a:rPr lang="mn-MN" altLang="en-US" sz="2400" b="1" dirty="0" smtClean="0">
                <a:solidFill>
                  <a:srgbClr val="953735"/>
                </a:solidFill>
                <a:latin typeface="Arial" panose="020B0604020202020204" pitchFamily="34" charset="0"/>
              </a:rPr>
              <a:t>61</a:t>
            </a:r>
            <a:endParaRPr lang="en-US" altLang="en-US" sz="2400" b="1" dirty="0">
              <a:solidFill>
                <a:srgbClr val="953735"/>
              </a:solidFill>
              <a:latin typeface="Arial" panose="020B0604020202020204" pitchFamily="34" charset="0"/>
            </a:endParaRPr>
          </a:p>
        </p:txBody>
      </p:sp>
      <p:sp>
        <p:nvSpPr>
          <p:cNvPr id="33" name="TextBox 36"/>
          <p:cNvSpPr txBox="1">
            <a:spLocks noChangeArrowheads="1"/>
          </p:cNvSpPr>
          <p:nvPr/>
        </p:nvSpPr>
        <p:spPr bwMode="auto">
          <a:xfrm>
            <a:off x="10952778" y="4846467"/>
            <a:ext cx="1107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mn-MN" altLang="en-US" sz="2400" b="1" dirty="0" smtClean="0">
                <a:solidFill>
                  <a:srgbClr val="953735"/>
                </a:solidFill>
                <a:latin typeface="Arial" panose="020B0604020202020204" pitchFamily="34" charset="0"/>
              </a:rPr>
              <a:t>23473</a:t>
            </a:r>
            <a:endParaRPr lang="en-US" altLang="en-US" sz="2400" b="1" dirty="0">
              <a:solidFill>
                <a:srgbClr val="953735"/>
              </a:solidFill>
              <a:latin typeface="Arial" panose="020B0604020202020204" pitchFamily="34" charset="0"/>
            </a:endParaRPr>
          </a:p>
        </p:txBody>
      </p:sp>
    </p:spTree>
    <p:extLst>
      <p:ext uri="{BB962C8B-B14F-4D97-AF65-F5344CB8AC3E}">
        <p14:creationId xmlns:p14="http://schemas.microsoft.com/office/powerpoint/2010/main" val="2592653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2939920" y="1494927"/>
            <a:ext cx="8042987" cy="523220"/>
          </a:xfrm>
          <a:prstGeom prst="rect">
            <a:avLst/>
          </a:prstGeom>
          <a:noFill/>
        </p:spPr>
        <p:txBody>
          <a:bodyPr wrap="square" rtlCol="0">
            <a:spAutoFit/>
          </a:bodyPr>
          <a:lstStyle/>
          <a:p>
            <a:pPr algn="just"/>
            <a:r>
              <a:rPr lang="en-US" sz="1400" dirty="0">
                <a:solidFill>
                  <a:schemeClr val="bg1"/>
                </a:solidFill>
                <a:latin typeface="Arial" panose="020B0604020202020204" pitchFamily="34" charset="0"/>
                <a:cs typeface="Arial" panose="020B0604020202020204" pitchFamily="34" charset="0"/>
              </a:rPr>
              <a:t>2017 </a:t>
            </a:r>
            <a:r>
              <a:rPr lang="mn-MN" sz="1400" dirty="0">
                <a:solidFill>
                  <a:schemeClr val="bg1"/>
                </a:solidFill>
                <a:latin typeface="Arial" panose="020B0604020202020204" pitchFamily="34" charset="0"/>
                <a:cs typeface="Arial" panose="020B0604020202020204" pitchFamily="34" charset="0"/>
              </a:rPr>
              <a:t>оны жилийн эцэст суурин хүн амын тоо 10</a:t>
            </a:r>
            <a:r>
              <a:rPr lang="en-US" sz="1400" dirty="0">
                <a:solidFill>
                  <a:schemeClr val="bg1"/>
                </a:solidFill>
                <a:latin typeface="Arial" panose="020B0604020202020204" pitchFamily="34" charset="0"/>
                <a:cs typeface="Arial" panose="020B0604020202020204" pitchFamily="34" charset="0"/>
              </a:rPr>
              <a:t>8768 </a:t>
            </a:r>
            <a:r>
              <a:rPr lang="mn-MN" sz="1400" dirty="0">
                <a:solidFill>
                  <a:schemeClr val="bg1"/>
                </a:solidFill>
                <a:latin typeface="Arial" panose="020B0604020202020204" pitchFamily="34" charset="0"/>
                <a:cs typeface="Arial" panose="020B0604020202020204" pitchFamily="34" charset="0"/>
              </a:rPr>
              <a:t>-д хүрсэн нь өмнөх оноос </a:t>
            </a:r>
            <a:r>
              <a:rPr lang="en-US" sz="1400" dirty="0" smtClean="0">
                <a:solidFill>
                  <a:schemeClr val="bg1"/>
                </a:solidFill>
                <a:latin typeface="Arial" panose="020B0604020202020204" pitchFamily="34" charset="0"/>
                <a:cs typeface="Arial" panose="020B0604020202020204" pitchFamily="34" charset="0"/>
              </a:rPr>
              <a:t>2091 (1.9%)-</a:t>
            </a:r>
            <a:r>
              <a:rPr lang="mn-MN" sz="1400" dirty="0" smtClean="0">
                <a:solidFill>
                  <a:schemeClr val="bg1"/>
                </a:solidFill>
                <a:latin typeface="Arial" panose="020B0604020202020204" pitchFamily="34" charset="0"/>
                <a:cs typeface="Arial" panose="020B0604020202020204" pitchFamily="34" charset="0"/>
              </a:rPr>
              <a:t>аар, 2015 оноос 4043 </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3.7</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аар </a:t>
            </a:r>
            <a:r>
              <a:rPr lang="mn-MN" sz="1400" dirty="0">
                <a:solidFill>
                  <a:schemeClr val="bg1"/>
                </a:solidFill>
                <a:latin typeface="Arial" panose="020B0604020202020204" pitchFamily="34" charset="0"/>
                <a:cs typeface="Arial" panose="020B0604020202020204" pitchFamily="34" charset="0"/>
              </a:rPr>
              <a:t>өссөн </a:t>
            </a:r>
            <a:r>
              <a:rPr lang="mn-MN" sz="1400" dirty="0" smtClean="0">
                <a:solidFill>
                  <a:schemeClr val="bg1"/>
                </a:solidFill>
                <a:latin typeface="Arial" panose="020B0604020202020204" pitchFamily="34" charset="0"/>
                <a:cs typeface="Arial" panose="020B0604020202020204" pitchFamily="34" charset="0"/>
              </a:rPr>
              <a:t>үзүүлэлттэй </a:t>
            </a:r>
            <a:r>
              <a:rPr lang="mn-MN" sz="1400" dirty="0">
                <a:solidFill>
                  <a:schemeClr val="bg1"/>
                </a:solidFill>
                <a:latin typeface="Arial" panose="020B0604020202020204" pitchFamily="34" charset="0"/>
                <a:cs typeface="Arial" panose="020B0604020202020204" pitchFamily="34" charset="0"/>
              </a:rPr>
              <a:t>байна. </a:t>
            </a:r>
            <a:endParaRPr lang="en-US" sz="1400" dirty="0">
              <a:solidFill>
                <a:schemeClr val="bg1"/>
              </a:solidFill>
              <a:latin typeface="Arial" panose="020B0604020202020204" pitchFamily="34" charset="0"/>
              <a:cs typeface="Arial" panose="020B0604020202020204" pitchFamily="34" charset="0"/>
            </a:endParaRPr>
          </a:p>
        </p:txBody>
      </p:sp>
      <p:sp>
        <p:nvSpPr>
          <p:cNvPr id="17" name="AutoShape 22" descr="тахир дутуу хүн зурган илэрцүүд"/>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1" descr="C:\Users\Top\Desktop\index4.jpg"/>
          <p:cNvPicPr>
            <a:picLocks noChangeAspect="1" noChangeArrowheads="1"/>
          </p:cNvPicPr>
          <p:nvPr/>
        </p:nvPicPr>
        <p:blipFill>
          <a:blip r:embed="rId7">
            <a:lum bright="30000"/>
            <a:extLst>
              <a:ext uri="{28A0092B-C50C-407E-A947-70E740481C1C}">
                <a14:useLocalDpi xmlns:a14="http://schemas.microsoft.com/office/drawing/2010/main" val="0"/>
              </a:ext>
            </a:extLst>
          </a:blip>
          <a:srcRect/>
          <a:stretch>
            <a:fillRect/>
          </a:stretch>
        </p:blipFill>
        <p:spPr bwMode="auto">
          <a:xfrm>
            <a:off x="4161225" y="1949694"/>
            <a:ext cx="444182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eft-Right Arrow 18"/>
          <p:cNvSpPr/>
          <p:nvPr/>
        </p:nvSpPr>
        <p:spPr>
          <a:xfrm>
            <a:off x="2053978" y="1930251"/>
            <a:ext cx="9265920" cy="20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Left-Right Arrow 19"/>
          <p:cNvSpPr/>
          <p:nvPr/>
        </p:nvSpPr>
        <p:spPr>
          <a:xfrm>
            <a:off x="2053978" y="3489802"/>
            <a:ext cx="9265920" cy="20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Left-Right Arrow 20"/>
          <p:cNvSpPr/>
          <p:nvPr/>
        </p:nvSpPr>
        <p:spPr>
          <a:xfrm>
            <a:off x="2053978" y="5069267"/>
            <a:ext cx="9265920" cy="20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54193" y="543880"/>
            <a:ext cx="26558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24194" y="2374455"/>
            <a:ext cx="2678112" cy="106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35183" y="3903539"/>
            <a:ext cx="2493905" cy="102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3742875" y="1879499"/>
            <a:ext cx="544075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mn-MN"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Төрсөн эх</a:t>
            </a:r>
            <a:endParaRPr lang="en-US"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26" name="TextBox 25"/>
          <p:cNvSpPr txBox="1"/>
          <p:nvPr/>
        </p:nvSpPr>
        <p:spPr>
          <a:xfrm>
            <a:off x="3742875" y="3423855"/>
            <a:ext cx="5440750" cy="38160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mn-MN"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Амьд төрсөн хүүхэд</a:t>
            </a:r>
            <a:endParaRPr lang="en-US"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27" name="TextBox 26"/>
          <p:cNvSpPr txBox="1"/>
          <p:nvPr/>
        </p:nvSpPr>
        <p:spPr>
          <a:xfrm>
            <a:off x="3742875" y="4988041"/>
            <a:ext cx="544075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mn-MN"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0-5 насны нялхсын эндэгдэл</a:t>
            </a:r>
            <a:endParaRPr lang="en-US"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28" name="TextBox 27"/>
          <p:cNvSpPr txBox="1"/>
          <p:nvPr/>
        </p:nvSpPr>
        <p:spPr>
          <a:xfrm>
            <a:off x="1121034" y="965912"/>
            <a:ext cx="1179123" cy="461665"/>
          </a:xfrm>
          <a:prstGeom prst="rect">
            <a:avLst/>
          </a:prstGeom>
          <a:noFill/>
        </p:spPr>
        <p:txBody>
          <a:bodyPr wrap="square">
            <a:spAutoFit/>
          </a:bodyPr>
          <a:lstStyle/>
          <a:p>
            <a:pPr algn="ctr">
              <a:defRPr/>
            </a:pPr>
            <a:r>
              <a:rPr lang="en-US" sz="2400" b="1" dirty="0" smtClean="0">
                <a:solidFill>
                  <a:schemeClr val="accent5">
                    <a:lumMod val="75000"/>
                  </a:schemeClr>
                </a:solidFill>
                <a:latin typeface="Arial" panose="020B0604020202020204" pitchFamily="34" charset="0"/>
                <a:cs typeface="Arial" panose="020B0604020202020204" pitchFamily="34" charset="0"/>
              </a:rPr>
              <a:t>201</a:t>
            </a:r>
            <a:r>
              <a:rPr lang="mn-MN" sz="2400" b="1" dirty="0" smtClean="0">
                <a:solidFill>
                  <a:schemeClr val="accent5">
                    <a:lumMod val="75000"/>
                  </a:schemeClr>
                </a:solidFill>
                <a:latin typeface="Arial" panose="020B0604020202020204" pitchFamily="34" charset="0"/>
                <a:cs typeface="Arial" panose="020B0604020202020204" pitchFamily="34" charset="0"/>
              </a:rPr>
              <a:t>8</a:t>
            </a:r>
            <a:endParaRPr lang="en-US" sz="2400" b="1" dirty="0">
              <a:solidFill>
                <a:schemeClr val="accent5">
                  <a:lumMod val="75000"/>
                </a:schemeClr>
              </a:solidFill>
              <a:latin typeface="Arial" panose="020B0604020202020204" pitchFamily="34" charset="0"/>
              <a:cs typeface="Arial" panose="020B0604020202020204" pitchFamily="34" charset="0"/>
            </a:endParaRPr>
          </a:p>
        </p:txBody>
      </p:sp>
      <p:sp>
        <p:nvSpPr>
          <p:cNvPr id="29" name="TextBox 28"/>
          <p:cNvSpPr txBox="1"/>
          <p:nvPr/>
        </p:nvSpPr>
        <p:spPr>
          <a:xfrm>
            <a:off x="10829375" y="1118770"/>
            <a:ext cx="1179123" cy="461665"/>
          </a:xfrm>
          <a:prstGeom prst="rect">
            <a:avLst/>
          </a:prstGeom>
          <a:noFill/>
        </p:spPr>
        <p:txBody>
          <a:bodyPr wrap="square">
            <a:spAutoFit/>
          </a:bodyPr>
          <a:lstStyle/>
          <a:p>
            <a:pPr algn="ctr">
              <a:defRPr/>
            </a:pPr>
            <a:r>
              <a:rPr lang="en-US" sz="2400" b="1" dirty="0" smtClean="0">
                <a:solidFill>
                  <a:schemeClr val="accent5">
                    <a:lumMod val="75000"/>
                  </a:schemeClr>
                </a:solidFill>
                <a:latin typeface="Arial" panose="020B0604020202020204" pitchFamily="34" charset="0"/>
                <a:cs typeface="Arial" panose="020B0604020202020204" pitchFamily="34" charset="0"/>
              </a:rPr>
              <a:t>201</a:t>
            </a:r>
            <a:r>
              <a:rPr lang="mn-MN" sz="2400" b="1" dirty="0" smtClean="0">
                <a:solidFill>
                  <a:schemeClr val="accent5">
                    <a:lumMod val="75000"/>
                  </a:schemeClr>
                </a:solidFill>
                <a:latin typeface="Arial" panose="020B0604020202020204" pitchFamily="34" charset="0"/>
                <a:cs typeface="Arial" panose="020B0604020202020204" pitchFamily="34" charset="0"/>
              </a:rPr>
              <a:t>9</a:t>
            </a:r>
            <a:endParaRPr lang="en-US" sz="2400" b="1" dirty="0">
              <a:solidFill>
                <a:schemeClr val="accent5">
                  <a:lumMod val="7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1144052" y="1802709"/>
            <a:ext cx="876300" cy="461963"/>
          </a:xfrm>
          <a:prstGeom prst="rect">
            <a:avLst/>
          </a:prstGeom>
          <a:noFill/>
        </p:spPr>
        <p:txBody>
          <a:bodyPr>
            <a:spAutoFit/>
          </a:bodyPr>
          <a:lstStyle/>
          <a:p>
            <a:pPr>
              <a:defRPr/>
            </a:pPr>
            <a:r>
              <a:rPr lang="en-US" sz="2400" b="1" dirty="0" smtClean="0">
                <a:solidFill>
                  <a:schemeClr val="accent2">
                    <a:lumMod val="75000"/>
                  </a:schemeClr>
                </a:solidFill>
              </a:rPr>
              <a:t>1</a:t>
            </a:r>
            <a:r>
              <a:rPr lang="mn-MN" sz="2400" b="1" dirty="0" smtClean="0">
                <a:solidFill>
                  <a:schemeClr val="accent2">
                    <a:lumMod val="75000"/>
                  </a:schemeClr>
                </a:solidFill>
              </a:rPr>
              <a:t>705</a:t>
            </a:r>
            <a:endParaRPr lang="en-US" sz="2400" b="1" dirty="0">
              <a:solidFill>
                <a:schemeClr val="accent2">
                  <a:lumMod val="75000"/>
                </a:schemeClr>
              </a:solidFill>
            </a:endParaRPr>
          </a:p>
        </p:txBody>
      </p:sp>
      <p:sp>
        <p:nvSpPr>
          <p:cNvPr id="33" name="TextBox 32"/>
          <p:cNvSpPr txBox="1"/>
          <p:nvPr/>
        </p:nvSpPr>
        <p:spPr>
          <a:xfrm>
            <a:off x="1136725" y="3358599"/>
            <a:ext cx="871538" cy="461963"/>
          </a:xfrm>
          <a:prstGeom prst="rect">
            <a:avLst/>
          </a:prstGeom>
          <a:noFill/>
        </p:spPr>
        <p:txBody>
          <a:bodyPr>
            <a:spAutoFit/>
          </a:bodyPr>
          <a:lstStyle/>
          <a:p>
            <a:pPr>
              <a:defRPr/>
            </a:pPr>
            <a:r>
              <a:rPr lang="en-US" sz="2400" b="1" dirty="0" smtClean="0">
                <a:solidFill>
                  <a:schemeClr val="accent2">
                    <a:lumMod val="75000"/>
                  </a:schemeClr>
                </a:solidFill>
              </a:rPr>
              <a:t>1</a:t>
            </a:r>
            <a:r>
              <a:rPr lang="mn-MN" sz="2400" b="1" dirty="0" smtClean="0">
                <a:solidFill>
                  <a:schemeClr val="accent2">
                    <a:lumMod val="75000"/>
                  </a:schemeClr>
                </a:solidFill>
              </a:rPr>
              <a:t>706</a:t>
            </a:r>
            <a:endParaRPr lang="en-US" sz="2400" b="1" dirty="0">
              <a:solidFill>
                <a:schemeClr val="accent2">
                  <a:lumMod val="75000"/>
                </a:schemeClr>
              </a:solidFill>
            </a:endParaRPr>
          </a:p>
        </p:txBody>
      </p:sp>
      <p:sp>
        <p:nvSpPr>
          <p:cNvPr id="35" name="TextBox 34"/>
          <p:cNvSpPr txBox="1"/>
          <p:nvPr/>
        </p:nvSpPr>
        <p:spPr>
          <a:xfrm>
            <a:off x="1356167" y="4941726"/>
            <a:ext cx="704850" cy="461962"/>
          </a:xfrm>
          <a:prstGeom prst="rect">
            <a:avLst/>
          </a:prstGeom>
          <a:noFill/>
        </p:spPr>
        <p:txBody>
          <a:bodyPr>
            <a:spAutoFit/>
          </a:bodyPr>
          <a:lstStyle/>
          <a:p>
            <a:pPr>
              <a:defRPr/>
            </a:pPr>
            <a:r>
              <a:rPr lang="mn-MN" sz="2400" b="1" dirty="0" smtClean="0">
                <a:solidFill>
                  <a:schemeClr val="accent2">
                    <a:lumMod val="75000"/>
                  </a:schemeClr>
                </a:solidFill>
              </a:rPr>
              <a:t>21</a:t>
            </a:r>
            <a:endParaRPr lang="en-US" sz="2400" b="1" dirty="0">
              <a:solidFill>
                <a:schemeClr val="accent2">
                  <a:lumMod val="75000"/>
                </a:schemeClr>
              </a:solidFill>
            </a:endParaRPr>
          </a:p>
        </p:txBody>
      </p:sp>
      <p:sp>
        <p:nvSpPr>
          <p:cNvPr id="36" name="TextBox 35"/>
          <p:cNvSpPr txBox="1"/>
          <p:nvPr/>
        </p:nvSpPr>
        <p:spPr>
          <a:xfrm>
            <a:off x="11336587" y="1793416"/>
            <a:ext cx="876300" cy="461963"/>
          </a:xfrm>
          <a:prstGeom prst="rect">
            <a:avLst/>
          </a:prstGeom>
          <a:noFill/>
        </p:spPr>
        <p:txBody>
          <a:bodyPr>
            <a:spAutoFit/>
          </a:bodyPr>
          <a:lstStyle/>
          <a:p>
            <a:pPr>
              <a:defRPr/>
            </a:pPr>
            <a:r>
              <a:rPr lang="en-US" sz="2400" b="1" dirty="0" smtClean="0">
                <a:solidFill>
                  <a:schemeClr val="accent2">
                    <a:lumMod val="75000"/>
                  </a:schemeClr>
                </a:solidFill>
              </a:rPr>
              <a:t>17</a:t>
            </a:r>
            <a:r>
              <a:rPr lang="mn-MN" sz="2400" b="1" dirty="0" smtClean="0">
                <a:solidFill>
                  <a:schemeClr val="accent2">
                    <a:lumMod val="75000"/>
                  </a:schemeClr>
                </a:solidFill>
              </a:rPr>
              <a:t>72</a:t>
            </a:r>
            <a:endParaRPr lang="en-US" sz="2400" b="1" dirty="0">
              <a:solidFill>
                <a:schemeClr val="accent2">
                  <a:lumMod val="75000"/>
                </a:schemeClr>
              </a:solidFill>
            </a:endParaRPr>
          </a:p>
        </p:txBody>
      </p:sp>
      <p:sp>
        <p:nvSpPr>
          <p:cNvPr id="37" name="TextBox 36"/>
          <p:cNvSpPr txBox="1"/>
          <p:nvPr/>
        </p:nvSpPr>
        <p:spPr>
          <a:xfrm>
            <a:off x="11361959" y="3370173"/>
            <a:ext cx="876300" cy="461963"/>
          </a:xfrm>
          <a:prstGeom prst="rect">
            <a:avLst/>
          </a:prstGeom>
          <a:noFill/>
        </p:spPr>
        <p:txBody>
          <a:bodyPr>
            <a:spAutoFit/>
          </a:bodyPr>
          <a:lstStyle/>
          <a:p>
            <a:pPr>
              <a:defRPr/>
            </a:pPr>
            <a:r>
              <a:rPr lang="en-US" sz="2400" b="1" dirty="0" smtClean="0">
                <a:solidFill>
                  <a:schemeClr val="accent2">
                    <a:lumMod val="75000"/>
                  </a:schemeClr>
                </a:solidFill>
              </a:rPr>
              <a:t>17</a:t>
            </a:r>
            <a:r>
              <a:rPr lang="mn-MN" sz="2400" b="1" dirty="0" smtClean="0">
                <a:solidFill>
                  <a:schemeClr val="accent2">
                    <a:lumMod val="75000"/>
                  </a:schemeClr>
                </a:solidFill>
              </a:rPr>
              <a:t>80</a:t>
            </a:r>
            <a:endParaRPr lang="en-US" sz="2400" b="1" dirty="0">
              <a:solidFill>
                <a:schemeClr val="accent2">
                  <a:lumMod val="75000"/>
                </a:schemeClr>
              </a:solidFill>
            </a:endParaRPr>
          </a:p>
        </p:txBody>
      </p:sp>
      <p:sp>
        <p:nvSpPr>
          <p:cNvPr id="38" name="TextBox 37"/>
          <p:cNvSpPr txBox="1"/>
          <p:nvPr/>
        </p:nvSpPr>
        <p:spPr>
          <a:xfrm>
            <a:off x="11324470" y="4946930"/>
            <a:ext cx="876300" cy="461963"/>
          </a:xfrm>
          <a:prstGeom prst="rect">
            <a:avLst/>
          </a:prstGeom>
          <a:noFill/>
        </p:spPr>
        <p:txBody>
          <a:bodyPr>
            <a:spAutoFit/>
          </a:bodyPr>
          <a:lstStyle/>
          <a:p>
            <a:pPr>
              <a:defRPr/>
            </a:pPr>
            <a:r>
              <a:rPr lang="en-US" sz="2400" b="1" dirty="0" smtClean="0">
                <a:solidFill>
                  <a:schemeClr val="accent2">
                    <a:lumMod val="75000"/>
                  </a:schemeClr>
                </a:solidFill>
              </a:rPr>
              <a:t>2</a:t>
            </a:r>
            <a:r>
              <a:rPr lang="mn-MN" sz="2400" b="1" dirty="0" smtClean="0">
                <a:solidFill>
                  <a:schemeClr val="accent2">
                    <a:lumMod val="75000"/>
                  </a:schemeClr>
                </a:solidFill>
              </a:rPr>
              <a:t>2</a:t>
            </a:r>
            <a:endParaRPr lang="en-US" sz="2400" b="1" dirty="0">
              <a:solidFill>
                <a:schemeClr val="accent2">
                  <a:lumMod val="75000"/>
                </a:schemeClr>
              </a:solidFill>
            </a:endParaRPr>
          </a:p>
        </p:txBody>
      </p:sp>
    </p:spTree>
    <p:extLst>
      <p:ext uri="{BB962C8B-B14F-4D97-AF65-F5344CB8AC3E}">
        <p14:creationId xmlns:p14="http://schemas.microsoft.com/office/powerpoint/2010/main" val="3692287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2939920" y="1494927"/>
            <a:ext cx="8042987" cy="523220"/>
          </a:xfrm>
          <a:prstGeom prst="rect">
            <a:avLst/>
          </a:prstGeom>
          <a:noFill/>
        </p:spPr>
        <p:txBody>
          <a:bodyPr wrap="square" rtlCol="0">
            <a:spAutoFit/>
          </a:bodyPr>
          <a:lstStyle/>
          <a:p>
            <a:pPr algn="just"/>
            <a:r>
              <a:rPr lang="mn-MN" sz="1400" dirty="0" smtClean="0">
                <a:solidFill>
                  <a:schemeClr val="bg1"/>
                </a:solidFill>
                <a:latin typeface="Arial" panose="020B0604020202020204" pitchFamily="34" charset="0"/>
                <a:cs typeface="Arial" panose="020B0604020202020204" pitchFamily="34" charset="0"/>
              </a:rPr>
              <a:t>Аймгийн хэмжээнд 2017 оны </a:t>
            </a:r>
            <a:r>
              <a:rPr lang="mn-MN" sz="1400" dirty="0">
                <a:solidFill>
                  <a:schemeClr val="bg1"/>
                </a:solidFill>
                <a:latin typeface="Arial" panose="020B0604020202020204" pitchFamily="34" charset="0"/>
                <a:cs typeface="Arial" panose="020B0604020202020204" pitchFamily="34" charset="0"/>
              </a:rPr>
              <a:t>байдлаар </a:t>
            </a:r>
            <a:r>
              <a:rPr lang="mn-MN" sz="1400" dirty="0" smtClean="0">
                <a:solidFill>
                  <a:schemeClr val="bg1"/>
                </a:solidFill>
                <a:latin typeface="Arial" panose="020B0604020202020204" pitchFamily="34" charset="0"/>
                <a:cs typeface="Arial" panose="020B0604020202020204" pitchFamily="34" charset="0"/>
              </a:rPr>
              <a:t>2367 </a:t>
            </a:r>
            <a:r>
              <a:rPr lang="mn-MN" sz="1400" dirty="0">
                <a:solidFill>
                  <a:schemeClr val="bg1"/>
                </a:solidFill>
                <a:latin typeface="Arial" panose="020B0604020202020204" pitchFamily="34" charset="0"/>
                <a:cs typeface="Arial" panose="020B0604020202020204" pitchFamily="34" charset="0"/>
              </a:rPr>
              <a:t>жирэмсэн эх шинээр хяналтанд орсны </a:t>
            </a:r>
            <a:r>
              <a:rPr lang="mn-MN" sz="1400" dirty="0" smtClean="0">
                <a:solidFill>
                  <a:schemeClr val="bg1"/>
                </a:solidFill>
                <a:latin typeface="Arial" panose="020B0604020202020204" pitchFamily="34" charset="0"/>
                <a:cs typeface="Arial" panose="020B0604020202020204" pitchFamily="34" charset="0"/>
              </a:rPr>
              <a:t>1942 </a:t>
            </a:r>
            <a:r>
              <a:rPr lang="en-US" sz="1400" dirty="0" smtClean="0">
                <a:solidFill>
                  <a:schemeClr val="bg1"/>
                </a:solidFill>
                <a:latin typeface="Arial" panose="020B0604020202020204" pitchFamily="34" charset="0"/>
                <a:cs typeface="Arial" panose="020B0604020202020204" pitchFamily="34" charset="0"/>
              </a:rPr>
              <a:t>(8</a:t>
            </a:r>
            <a:r>
              <a:rPr lang="mn-MN" sz="1400" dirty="0" smtClean="0">
                <a:solidFill>
                  <a:schemeClr val="bg1"/>
                </a:solidFill>
                <a:latin typeface="Arial" panose="020B0604020202020204" pitchFamily="34" charset="0"/>
                <a:cs typeface="Arial" panose="020B0604020202020204" pitchFamily="34" charset="0"/>
              </a:rPr>
              <a:t>2</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0</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нь жирэмсний эхний 3 сарын дотор хяналтад орсон байна.</a:t>
            </a:r>
            <a:endParaRPr lang="en-US" sz="1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025256" y="4449715"/>
            <a:ext cx="8303596" cy="954107"/>
          </a:xfrm>
          <a:prstGeom prst="rect">
            <a:avLst/>
          </a:prstGeom>
          <a:noFill/>
        </p:spPr>
        <p:txBody>
          <a:bodyPr wrap="square" rtlCol="0">
            <a:spAutoFit/>
          </a:bodyPr>
          <a:lstStyle/>
          <a:p>
            <a:pPr algn="just"/>
            <a:r>
              <a:rPr lang="mn-MN" sz="1400" dirty="0">
                <a:solidFill>
                  <a:schemeClr val="bg1"/>
                </a:solidFill>
                <a:latin typeface="Arial" panose="020B0604020202020204" pitchFamily="34" charset="0"/>
                <a:cs typeface="Arial" panose="020B0604020202020204" pitchFamily="34" charset="0"/>
              </a:rPr>
              <a:t>Халдварт өвчнөөр </a:t>
            </a:r>
            <a:r>
              <a:rPr lang="mn-MN" sz="1400" dirty="0" smtClean="0">
                <a:solidFill>
                  <a:schemeClr val="bg1"/>
                </a:solidFill>
                <a:latin typeface="Arial" panose="020B0604020202020204" pitchFamily="34" charset="0"/>
                <a:cs typeface="Arial" panose="020B0604020202020204" pitchFamily="34" charset="0"/>
              </a:rPr>
              <a:t>794 хүн өвчилж </a:t>
            </a:r>
            <a:r>
              <a:rPr lang="mn-MN" sz="1400" dirty="0">
                <a:solidFill>
                  <a:schemeClr val="bg1"/>
                </a:solidFill>
                <a:latin typeface="Arial" panose="020B0604020202020204" pitchFamily="34" charset="0"/>
                <a:cs typeface="Arial" panose="020B0604020202020204" pitchFamily="34" charset="0"/>
              </a:rPr>
              <a:t>бүртгэгдсэн нь урьд оны мөн үеэс </a:t>
            </a:r>
            <a:r>
              <a:rPr lang="mn-MN" sz="1400" dirty="0" smtClean="0">
                <a:solidFill>
                  <a:schemeClr val="bg1"/>
                </a:solidFill>
                <a:latin typeface="Arial" panose="020B0604020202020204" pitchFamily="34" charset="0"/>
                <a:cs typeface="Arial" panose="020B0604020202020204" pitchFamily="34" charset="0"/>
              </a:rPr>
              <a:t>84</a:t>
            </a:r>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11</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8%</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-аар  өссөн </a:t>
            </a:r>
            <a:r>
              <a:rPr lang="mn-MN" sz="1400" dirty="0">
                <a:solidFill>
                  <a:schemeClr val="bg1"/>
                </a:solidFill>
                <a:latin typeface="Arial" panose="020B0604020202020204" pitchFamily="34" charset="0"/>
                <a:cs typeface="Arial" panose="020B0604020202020204" pitchFamily="34" charset="0"/>
              </a:rPr>
              <a:t>байна. Нийт халдварт өвчний </a:t>
            </a:r>
            <a:r>
              <a:rPr lang="mn-MN" sz="1400" dirty="0" smtClean="0">
                <a:solidFill>
                  <a:schemeClr val="bg1"/>
                </a:solidFill>
                <a:latin typeface="Arial" panose="020B0604020202020204" pitchFamily="34" charset="0"/>
                <a:cs typeface="Arial" panose="020B0604020202020204" pitchFamily="34" charset="0"/>
              </a:rPr>
              <a:t>458</a:t>
            </a:r>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58.8%</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-г </a:t>
            </a:r>
            <a:r>
              <a:rPr lang="mn-MN" sz="1400" dirty="0">
                <a:solidFill>
                  <a:schemeClr val="bg1"/>
                </a:solidFill>
                <a:latin typeface="Arial" panose="020B0604020202020204" pitchFamily="34" charset="0"/>
                <a:cs typeface="Arial" panose="020B0604020202020204" pitchFamily="34" charset="0"/>
              </a:rPr>
              <a:t>бэлгийн замын халдварт өвчин, </a:t>
            </a:r>
            <a:r>
              <a:rPr lang="mn-MN" sz="1400" dirty="0" smtClean="0">
                <a:solidFill>
                  <a:schemeClr val="bg1"/>
                </a:solidFill>
                <a:latin typeface="Arial" panose="020B0604020202020204" pitchFamily="34" charset="0"/>
                <a:cs typeface="Arial" panose="020B0604020202020204" pitchFamily="34" charset="0"/>
              </a:rPr>
              <a:t>197</a:t>
            </a:r>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25</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3%</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-г </a:t>
            </a:r>
            <a:r>
              <a:rPr lang="mn-MN" sz="1400" dirty="0">
                <a:solidFill>
                  <a:schemeClr val="bg1"/>
                </a:solidFill>
                <a:latin typeface="Arial" panose="020B0604020202020204" pitchFamily="34" charset="0"/>
                <a:cs typeface="Arial" panose="020B0604020202020204" pitchFamily="34" charset="0"/>
              </a:rPr>
              <a:t>сүрьеэ эзэлж байна</a:t>
            </a:r>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p:txBody>
      </p:sp>
      <p:pic>
        <p:nvPicPr>
          <p:cNvPr id="23" name="Picture 1" descr="C:\Users\Top\Desktop\index4.jpg"/>
          <p:cNvPicPr>
            <a:picLocks noChangeAspect="1" noChangeArrowheads="1"/>
          </p:cNvPicPr>
          <p:nvPr/>
        </p:nvPicPr>
        <p:blipFill>
          <a:blip r:embed="rId7">
            <a:lum bright="30000"/>
            <a:extLst>
              <a:ext uri="{28A0092B-C50C-407E-A947-70E740481C1C}">
                <a14:useLocalDpi xmlns:a14="http://schemas.microsoft.com/office/drawing/2010/main" val="0"/>
              </a:ext>
            </a:extLst>
          </a:blip>
          <a:srcRect/>
          <a:stretch>
            <a:fillRect/>
          </a:stretch>
        </p:blipFill>
        <p:spPr bwMode="auto">
          <a:xfrm>
            <a:off x="4161225" y="1789111"/>
            <a:ext cx="444182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eft-Right Arrow 16"/>
          <p:cNvSpPr/>
          <p:nvPr/>
        </p:nvSpPr>
        <p:spPr>
          <a:xfrm>
            <a:off x="1830290" y="1928571"/>
            <a:ext cx="9265920" cy="20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Right Arrow 17"/>
          <p:cNvSpPr/>
          <p:nvPr/>
        </p:nvSpPr>
        <p:spPr>
          <a:xfrm>
            <a:off x="1830290" y="3414271"/>
            <a:ext cx="9265920" cy="20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Left-Right Arrow 18"/>
          <p:cNvSpPr/>
          <p:nvPr/>
        </p:nvSpPr>
        <p:spPr>
          <a:xfrm>
            <a:off x="1830290" y="5106851"/>
            <a:ext cx="9265920" cy="20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93880" y="634950"/>
            <a:ext cx="257651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93879" y="2312331"/>
            <a:ext cx="25765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93878" y="3815292"/>
            <a:ext cx="2576513" cy="10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3497031" y="1838275"/>
            <a:ext cx="577020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mn-MN"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Бүх төрлийн халдварт өвчин</a:t>
            </a:r>
            <a:endParaRPr lang="en-US"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25" name="TextBox 24"/>
          <p:cNvSpPr txBox="1"/>
          <p:nvPr/>
        </p:nvSpPr>
        <p:spPr>
          <a:xfrm>
            <a:off x="3497030" y="3350421"/>
            <a:ext cx="577020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mn-MN"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Сүрьеэ</a:t>
            </a:r>
            <a:endParaRPr lang="en-US"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26" name="TextBox 25"/>
          <p:cNvSpPr txBox="1"/>
          <p:nvPr/>
        </p:nvSpPr>
        <p:spPr>
          <a:xfrm>
            <a:off x="3497029" y="4987256"/>
            <a:ext cx="577020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mn-MN"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БЗХӨвчин</a:t>
            </a:r>
            <a:endParaRPr lang="en-US" b="1" dirty="0">
              <a:ln w="12700">
                <a:solidFill>
                  <a:schemeClr val="accent3">
                    <a:lumMod val="50000"/>
                  </a:schemeClr>
                </a:solidFill>
                <a:prstDash val="solid"/>
              </a:ln>
              <a:solidFill>
                <a:schemeClr val="tx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27" name="TextBox 26"/>
          <p:cNvSpPr txBox="1"/>
          <p:nvPr/>
        </p:nvSpPr>
        <p:spPr>
          <a:xfrm>
            <a:off x="1121034" y="965912"/>
            <a:ext cx="1179123" cy="461665"/>
          </a:xfrm>
          <a:prstGeom prst="rect">
            <a:avLst/>
          </a:prstGeom>
          <a:noFill/>
        </p:spPr>
        <p:txBody>
          <a:bodyPr wrap="square">
            <a:spAutoFit/>
          </a:bodyPr>
          <a:lstStyle/>
          <a:p>
            <a:pPr algn="ctr">
              <a:defRPr/>
            </a:pPr>
            <a:r>
              <a:rPr lang="en-US" sz="2400" b="1" dirty="0" smtClean="0">
                <a:solidFill>
                  <a:schemeClr val="accent5">
                    <a:lumMod val="75000"/>
                  </a:schemeClr>
                </a:solidFill>
                <a:latin typeface="Arial" panose="020B0604020202020204" pitchFamily="34" charset="0"/>
                <a:cs typeface="Arial" panose="020B0604020202020204" pitchFamily="34" charset="0"/>
              </a:rPr>
              <a:t>201</a:t>
            </a:r>
            <a:r>
              <a:rPr lang="mn-MN" sz="2400" b="1" dirty="0" smtClean="0">
                <a:solidFill>
                  <a:schemeClr val="accent5">
                    <a:lumMod val="75000"/>
                  </a:schemeClr>
                </a:solidFill>
                <a:latin typeface="Arial" panose="020B0604020202020204" pitchFamily="34" charset="0"/>
                <a:cs typeface="Arial" panose="020B0604020202020204" pitchFamily="34" charset="0"/>
              </a:rPr>
              <a:t>8</a:t>
            </a:r>
            <a:endParaRPr lang="en-US" sz="2400" b="1" dirty="0">
              <a:solidFill>
                <a:schemeClr val="accent5">
                  <a:lumMod val="7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10829375" y="1118770"/>
            <a:ext cx="1179123" cy="461665"/>
          </a:xfrm>
          <a:prstGeom prst="rect">
            <a:avLst/>
          </a:prstGeom>
          <a:noFill/>
        </p:spPr>
        <p:txBody>
          <a:bodyPr wrap="square">
            <a:spAutoFit/>
          </a:bodyPr>
          <a:lstStyle/>
          <a:p>
            <a:pPr algn="ctr">
              <a:defRPr/>
            </a:pPr>
            <a:r>
              <a:rPr lang="en-US" sz="2400" b="1" dirty="0" smtClean="0">
                <a:solidFill>
                  <a:schemeClr val="accent5">
                    <a:lumMod val="75000"/>
                  </a:schemeClr>
                </a:solidFill>
                <a:latin typeface="Arial" panose="020B0604020202020204" pitchFamily="34" charset="0"/>
                <a:cs typeface="Arial" panose="020B0604020202020204" pitchFamily="34" charset="0"/>
              </a:rPr>
              <a:t>201</a:t>
            </a:r>
            <a:r>
              <a:rPr lang="mn-MN" sz="2400" b="1" dirty="0" smtClean="0">
                <a:solidFill>
                  <a:schemeClr val="accent5">
                    <a:lumMod val="75000"/>
                  </a:schemeClr>
                </a:solidFill>
                <a:latin typeface="Arial" panose="020B0604020202020204" pitchFamily="34" charset="0"/>
                <a:cs typeface="Arial" panose="020B0604020202020204" pitchFamily="34" charset="0"/>
              </a:rPr>
              <a:t>9</a:t>
            </a:r>
            <a:endParaRPr lang="en-US" sz="2400" b="1" dirty="0">
              <a:solidFill>
                <a:schemeClr val="accent5">
                  <a:lumMod val="75000"/>
                </a:schemeClr>
              </a:solidFill>
              <a:latin typeface="Arial" panose="020B0604020202020204" pitchFamily="34" charset="0"/>
              <a:cs typeface="Arial" panose="020B0604020202020204" pitchFamily="34" charset="0"/>
            </a:endParaRPr>
          </a:p>
        </p:txBody>
      </p:sp>
      <p:sp>
        <p:nvSpPr>
          <p:cNvPr id="29" name="TextBox 28"/>
          <p:cNvSpPr txBox="1"/>
          <p:nvPr/>
        </p:nvSpPr>
        <p:spPr>
          <a:xfrm>
            <a:off x="954890" y="1787166"/>
            <a:ext cx="908050" cy="461962"/>
          </a:xfrm>
          <a:prstGeom prst="rect">
            <a:avLst/>
          </a:prstGeom>
          <a:noFill/>
        </p:spPr>
        <p:txBody>
          <a:bodyPr>
            <a:spAutoFit/>
          </a:bodyPr>
          <a:lstStyle/>
          <a:p>
            <a:pPr>
              <a:defRPr/>
            </a:pPr>
            <a:r>
              <a:rPr lang="mn-MN" sz="2400" b="1" dirty="0" smtClean="0">
                <a:solidFill>
                  <a:schemeClr val="accent2">
                    <a:lumMod val="75000"/>
                  </a:schemeClr>
                </a:solidFill>
              </a:rPr>
              <a:t>805</a:t>
            </a:r>
            <a:endParaRPr lang="en-US" sz="2400" b="1" dirty="0">
              <a:solidFill>
                <a:schemeClr val="accent2">
                  <a:lumMod val="75000"/>
                </a:schemeClr>
              </a:solidFill>
            </a:endParaRPr>
          </a:p>
        </p:txBody>
      </p:sp>
      <p:sp>
        <p:nvSpPr>
          <p:cNvPr id="30" name="TextBox 29"/>
          <p:cNvSpPr txBox="1"/>
          <p:nvPr/>
        </p:nvSpPr>
        <p:spPr>
          <a:xfrm>
            <a:off x="1067447" y="3304106"/>
            <a:ext cx="704850" cy="461962"/>
          </a:xfrm>
          <a:prstGeom prst="rect">
            <a:avLst/>
          </a:prstGeom>
          <a:noFill/>
        </p:spPr>
        <p:txBody>
          <a:bodyPr>
            <a:spAutoFit/>
          </a:bodyPr>
          <a:lstStyle/>
          <a:p>
            <a:pPr>
              <a:defRPr/>
            </a:pPr>
            <a:r>
              <a:rPr lang="en-US" sz="2400" b="1" dirty="0" smtClean="0">
                <a:solidFill>
                  <a:schemeClr val="accent2">
                    <a:lumMod val="75000"/>
                  </a:schemeClr>
                </a:solidFill>
              </a:rPr>
              <a:t>1</a:t>
            </a:r>
            <a:r>
              <a:rPr lang="mn-MN" sz="2400" b="1" dirty="0" smtClean="0">
                <a:solidFill>
                  <a:schemeClr val="accent2">
                    <a:lumMod val="75000"/>
                  </a:schemeClr>
                </a:solidFill>
              </a:rPr>
              <a:t>50</a:t>
            </a:r>
            <a:endParaRPr lang="en-US" sz="2400" b="1" dirty="0">
              <a:solidFill>
                <a:schemeClr val="accent2">
                  <a:lumMod val="75000"/>
                </a:schemeClr>
              </a:solidFill>
            </a:endParaRPr>
          </a:p>
        </p:txBody>
      </p:sp>
      <p:sp>
        <p:nvSpPr>
          <p:cNvPr id="32" name="TextBox 31"/>
          <p:cNvSpPr txBox="1"/>
          <p:nvPr/>
        </p:nvSpPr>
        <p:spPr>
          <a:xfrm>
            <a:off x="1116434" y="4950722"/>
            <a:ext cx="704850" cy="461665"/>
          </a:xfrm>
          <a:prstGeom prst="rect">
            <a:avLst/>
          </a:prstGeom>
          <a:noFill/>
        </p:spPr>
        <p:txBody>
          <a:bodyPr>
            <a:spAutoFit/>
          </a:bodyPr>
          <a:lstStyle/>
          <a:p>
            <a:pPr>
              <a:defRPr/>
            </a:pPr>
            <a:r>
              <a:rPr lang="mn-MN" sz="2400" b="1" dirty="0" smtClean="0">
                <a:solidFill>
                  <a:schemeClr val="accent2">
                    <a:lumMod val="75000"/>
                  </a:schemeClr>
                </a:solidFill>
              </a:rPr>
              <a:t>545</a:t>
            </a:r>
            <a:endParaRPr lang="en-US" sz="2400" b="1" dirty="0">
              <a:solidFill>
                <a:schemeClr val="accent2">
                  <a:lumMod val="75000"/>
                </a:schemeClr>
              </a:solidFill>
            </a:endParaRPr>
          </a:p>
        </p:txBody>
      </p:sp>
      <p:sp>
        <p:nvSpPr>
          <p:cNvPr id="34" name="TextBox 33"/>
          <p:cNvSpPr txBox="1"/>
          <p:nvPr/>
        </p:nvSpPr>
        <p:spPr>
          <a:xfrm>
            <a:off x="11096210" y="1793789"/>
            <a:ext cx="876300" cy="461963"/>
          </a:xfrm>
          <a:prstGeom prst="rect">
            <a:avLst/>
          </a:prstGeom>
          <a:noFill/>
        </p:spPr>
        <p:txBody>
          <a:bodyPr>
            <a:spAutoFit/>
          </a:bodyPr>
          <a:lstStyle/>
          <a:p>
            <a:pPr>
              <a:defRPr/>
            </a:pPr>
            <a:r>
              <a:rPr lang="mn-MN" sz="2400" b="1" dirty="0" smtClean="0">
                <a:solidFill>
                  <a:schemeClr val="accent2">
                    <a:lumMod val="75000"/>
                  </a:schemeClr>
                </a:solidFill>
              </a:rPr>
              <a:t>730</a:t>
            </a:r>
            <a:endParaRPr lang="en-US" sz="2400" b="1" dirty="0">
              <a:solidFill>
                <a:schemeClr val="accent2">
                  <a:lumMod val="75000"/>
                </a:schemeClr>
              </a:solidFill>
            </a:endParaRPr>
          </a:p>
        </p:txBody>
      </p:sp>
      <p:sp>
        <p:nvSpPr>
          <p:cNvPr id="35" name="TextBox 34"/>
          <p:cNvSpPr txBox="1"/>
          <p:nvPr/>
        </p:nvSpPr>
        <p:spPr>
          <a:xfrm>
            <a:off x="11087995" y="3291017"/>
            <a:ext cx="876300" cy="461963"/>
          </a:xfrm>
          <a:prstGeom prst="rect">
            <a:avLst/>
          </a:prstGeom>
          <a:noFill/>
        </p:spPr>
        <p:txBody>
          <a:bodyPr>
            <a:spAutoFit/>
          </a:bodyPr>
          <a:lstStyle/>
          <a:p>
            <a:pPr>
              <a:defRPr/>
            </a:pPr>
            <a:r>
              <a:rPr lang="en-US" sz="2400" b="1" dirty="0" smtClean="0">
                <a:solidFill>
                  <a:schemeClr val="accent2">
                    <a:lumMod val="75000"/>
                  </a:schemeClr>
                </a:solidFill>
              </a:rPr>
              <a:t>1</a:t>
            </a:r>
            <a:r>
              <a:rPr lang="mn-MN" sz="2400" b="1" dirty="0" smtClean="0">
                <a:solidFill>
                  <a:schemeClr val="accent2">
                    <a:lumMod val="75000"/>
                  </a:schemeClr>
                </a:solidFill>
              </a:rPr>
              <a:t>65</a:t>
            </a:r>
            <a:endParaRPr lang="en-US" sz="2400" b="1" dirty="0">
              <a:solidFill>
                <a:schemeClr val="accent2">
                  <a:lumMod val="75000"/>
                </a:schemeClr>
              </a:solidFill>
            </a:endParaRPr>
          </a:p>
        </p:txBody>
      </p:sp>
      <p:sp>
        <p:nvSpPr>
          <p:cNvPr id="36" name="TextBox 35"/>
          <p:cNvSpPr txBox="1"/>
          <p:nvPr/>
        </p:nvSpPr>
        <p:spPr>
          <a:xfrm>
            <a:off x="11116746" y="4977959"/>
            <a:ext cx="876300" cy="461963"/>
          </a:xfrm>
          <a:prstGeom prst="rect">
            <a:avLst/>
          </a:prstGeom>
          <a:noFill/>
        </p:spPr>
        <p:txBody>
          <a:bodyPr>
            <a:spAutoFit/>
          </a:bodyPr>
          <a:lstStyle/>
          <a:p>
            <a:pPr>
              <a:defRPr/>
            </a:pPr>
            <a:r>
              <a:rPr lang="mn-MN" sz="2400" b="1" dirty="0" smtClean="0">
                <a:solidFill>
                  <a:schemeClr val="accent2">
                    <a:lumMod val="75000"/>
                  </a:schemeClr>
                </a:solidFill>
              </a:rPr>
              <a:t>413</a:t>
            </a:r>
            <a:endParaRPr lang="en-US" sz="2400" b="1" dirty="0">
              <a:solidFill>
                <a:schemeClr val="accent2">
                  <a:lumMod val="75000"/>
                </a:schemeClr>
              </a:solidFill>
            </a:endParaRPr>
          </a:p>
        </p:txBody>
      </p:sp>
    </p:spTree>
    <p:extLst>
      <p:ext uri="{BB962C8B-B14F-4D97-AF65-F5344CB8AC3E}">
        <p14:creationId xmlns:p14="http://schemas.microsoft.com/office/powerpoint/2010/main" val="327759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3003331" y="629875"/>
            <a:ext cx="6324600" cy="7890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smtClean="0">
                <a:solidFill>
                  <a:srgbClr val="0070C0"/>
                </a:solidFill>
                <a:effectLst>
                  <a:outerShdw blurRad="38100" dist="38100" dir="2700000" algn="tl">
                    <a:srgbClr val="000000">
                      <a:alpha val="43137"/>
                    </a:srgbClr>
                  </a:outerShdw>
                </a:effectLst>
                <a:latin typeface="Arial" pitchFamily="34" charset="0"/>
                <a:cs typeface="Arial" pitchFamily="34" charset="0"/>
              </a:rPr>
              <a:t>СТАТИСТИК МЭДЭЭЛЛИЙГ ХЭРХЭН АВАХ ВЭ?</a:t>
            </a:r>
            <a:endParaRPr lang="en-US" sz="2400"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Cloud 13"/>
          <p:cNvSpPr/>
          <p:nvPr/>
        </p:nvSpPr>
        <p:spPr>
          <a:xfrm>
            <a:off x="1443912" y="1482851"/>
            <a:ext cx="2819400" cy="990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лавлах утас 1900-1212</a:t>
            </a:r>
            <a:endParaRPr lang="en-US" sz="1400" dirty="0">
              <a:solidFill>
                <a:srgbClr val="0070C0"/>
              </a:solidFill>
              <a:latin typeface="Arial" pitchFamily="34" charset="0"/>
              <a:cs typeface="Arial" pitchFamily="34" charset="0"/>
            </a:endParaRPr>
          </a:p>
        </p:txBody>
      </p:sp>
      <p:sp>
        <p:nvSpPr>
          <p:cNvPr id="17" name="Cloud 16"/>
          <p:cNvSpPr/>
          <p:nvPr/>
        </p:nvSpPr>
        <p:spPr>
          <a:xfrm>
            <a:off x="7609489" y="1482851"/>
            <a:ext cx="3200400" cy="11430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нэгдсэн сан </a:t>
            </a:r>
            <a:r>
              <a:rPr lang="en-US" sz="1400" dirty="0">
                <a:solidFill>
                  <a:srgbClr val="0070C0"/>
                </a:solidFill>
                <a:latin typeface="Arial" pitchFamily="34" charset="0"/>
                <a:cs typeface="Arial" pitchFamily="34" charset="0"/>
              </a:rPr>
              <a:t>WWW.1212.mn</a:t>
            </a:r>
          </a:p>
        </p:txBody>
      </p:sp>
      <p:sp>
        <p:nvSpPr>
          <p:cNvPr id="18" name="Rectangle 17"/>
          <p:cNvSpPr/>
          <p:nvPr/>
        </p:nvSpPr>
        <p:spPr>
          <a:xfrm>
            <a:off x="4042285" y="2684885"/>
            <a:ext cx="4418582" cy="400110"/>
          </a:xfrm>
          <a:prstGeom prst="rect">
            <a:avLst/>
          </a:prstGeom>
        </p:spPr>
        <p:txBody>
          <a:bodyPr wrap="none">
            <a:spAutoFit/>
          </a:bodyPr>
          <a:lstStyle/>
          <a:p>
            <a:pPr algn="ctr"/>
            <a:r>
              <a:rPr lang="mn-MN" sz="2000" u="sng" dirty="0">
                <a:solidFill>
                  <a:srgbClr val="0070C0"/>
                </a:solidFill>
                <a:latin typeface="Arial" pitchFamily="34" charset="0"/>
                <a:cs typeface="Arial" pitchFamily="34" charset="0"/>
              </a:rPr>
              <a:t>Статистик мэдээллийн аппликейшн</a:t>
            </a:r>
            <a:endParaRPr lang="en-US" sz="2000" u="sng" dirty="0">
              <a:solidFill>
                <a:srgbClr val="0070C0"/>
              </a:solidFill>
              <a:latin typeface="Arial" pitchFamily="34" charset="0"/>
              <a:cs typeface="Arial" pitchFamily="34" charset="0"/>
            </a:endParaRPr>
          </a:p>
        </p:txBody>
      </p:sp>
      <p:pic>
        <p:nvPicPr>
          <p:cNvPr id="20" name="Picture 6"/>
          <p:cNvPicPr>
            <a:picLocks noChangeAspect="1" noChangeArrowheads="1"/>
          </p:cNvPicPr>
          <p:nvPr/>
        </p:nvPicPr>
        <p:blipFill>
          <a:blip r:embed="rId7" cstate="print"/>
          <a:srcRect/>
          <a:stretch>
            <a:fillRect/>
          </a:stretch>
        </p:blipFill>
        <p:spPr bwMode="auto">
          <a:xfrm>
            <a:off x="1552956" y="3952696"/>
            <a:ext cx="2667000" cy="704850"/>
          </a:xfrm>
          <a:prstGeom prst="rect">
            <a:avLst/>
          </a:prstGeom>
          <a:noFill/>
          <a:ln w="9525">
            <a:noFill/>
            <a:miter lim="800000"/>
            <a:headEnd/>
            <a:tailEnd/>
          </a:ln>
        </p:spPr>
      </p:pic>
      <p:sp>
        <p:nvSpPr>
          <p:cNvPr id="21" name="Cloud 20"/>
          <p:cNvSpPr/>
          <p:nvPr/>
        </p:nvSpPr>
        <p:spPr>
          <a:xfrm>
            <a:off x="5167850" y="3353578"/>
            <a:ext cx="2590800" cy="533400"/>
          </a:xfrm>
          <a:prstGeom prst="cloud">
            <a:avLst/>
          </a:prstGeom>
          <a:solidFill>
            <a:srgbClr val="0070C0"/>
          </a:solidFill>
        </p:spPr>
        <p:style>
          <a:lnRef idx="0">
            <a:schemeClr val="accent1"/>
          </a:lnRef>
          <a:fillRef idx="1003">
            <a:schemeClr val="dk2"/>
          </a:fillRef>
          <a:effectRef idx="3">
            <a:schemeClr val="accent1"/>
          </a:effectRef>
          <a:fontRef idx="minor">
            <a:schemeClr val="lt1"/>
          </a:fontRef>
        </p:style>
        <p:txBody>
          <a:bodyPr rtlCol="0" anchor="ctr"/>
          <a:lstStyle/>
          <a:p>
            <a:pPr algn="ctr"/>
            <a:r>
              <a:rPr lang="en-US" dirty="0"/>
              <a:t>Selenge.nso.mn</a:t>
            </a:r>
          </a:p>
        </p:txBody>
      </p:sp>
      <p:sp>
        <p:nvSpPr>
          <p:cNvPr id="22" name="Cloud 21"/>
          <p:cNvSpPr/>
          <p:nvPr/>
        </p:nvSpPr>
        <p:spPr>
          <a:xfrm>
            <a:off x="2274229" y="5036322"/>
            <a:ext cx="3095297" cy="90533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r>
              <a:rPr lang="mn-MN" sz="1050" dirty="0" smtClean="0">
                <a:solidFill>
                  <a:srgbClr val="0070C0"/>
                </a:solidFill>
                <a:latin typeface="Arial" pitchFamily="34" charset="0"/>
                <a:cs typeface="Arial" pitchFamily="34" charset="0"/>
              </a:rPr>
              <a:t>Олон улсын худалдааны төв, төрийн үйлчилгээний танхим</a:t>
            </a:r>
            <a:endParaRPr lang="en-US" sz="1050" dirty="0">
              <a:solidFill>
                <a:srgbClr val="0070C0"/>
              </a:solidFill>
              <a:latin typeface="Arial" pitchFamily="34" charset="0"/>
              <a:cs typeface="Arial" pitchFamily="34" charset="0"/>
            </a:endParaRPr>
          </a:p>
        </p:txBody>
      </p:sp>
      <p:sp>
        <p:nvSpPr>
          <p:cNvPr id="23" name="Cloud 22"/>
          <p:cNvSpPr/>
          <p:nvPr/>
        </p:nvSpPr>
        <p:spPr>
          <a:xfrm>
            <a:off x="8460867" y="3117905"/>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solidFill>
                  <a:srgbClr val="0070C0"/>
                </a:solidFill>
                <a:latin typeface="Arial" pitchFamily="34" charset="0"/>
                <a:cs typeface="Arial" pitchFamily="34" charset="0"/>
              </a:rPr>
              <a:t>www.nso.mn </a:t>
            </a:r>
            <a:r>
              <a:rPr lang="mn-MN" sz="1050" dirty="0">
                <a:solidFill>
                  <a:srgbClr val="0070C0"/>
                </a:solidFill>
                <a:latin typeface="Arial" pitchFamily="34" charset="0"/>
                <a:cs typeface="Arial" pitchFamily="34" charset="0"/>
              </a:rPr>
              <a:t>сайтын Хэрэглэгчийн бүртгэл мэдээлэл авах</a:t>
            </a:r>
            <a:endParaRPr lang="en-US" sz="1050" dirty="0">
              <a:solidFill>
                <a:srgbClr val="0070C0"/>
              </a:solidFill>
              <a:latin typeface="Arial" pitchFamily="34" charset="0"/>
              <a:cs typeface="Arial" pitchFamily="34" charset="0"/>
            </a:endParaRPr>
          </a:p>
        </p:txBody>
      </p:sp>
      <p:sp>
        <p:nvSpPr>
          <p:cNvPr id="26" name="Cloud 25"/>
          <p:cNvSpPr/>
          <p:nvPr/>
        </p:nvSpPr>
        <p:spPr>
          <a:xfrm>
            <a:off x="1901112" y="3061220"/>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smtClean="0">
                <a:solidFill>
                  <a:srgbClr val="0070C0"/>
                </a:solidFill>
                <a:latin typeface="Arial" pitchFamily="34" charset="0"/>
                <a:cs typeface="Arial" pitchFamily="34" charset="0"/>
              </a:rPr>
              <a:t>Сэлэнгэ Статистик</a:t>
            </a:r>
            <a:endParaRPr lang="en-US" sz="1050" dirty="0">
              <a:solidFill>
                <a:srgbClr val="0070C0"/>
              </a:solidFill>
              <a:latin typeface="Arial" pitchFamily="34" charset="0"/>
              <a:cs typeface="Arial" pitchFamily="34"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0959" y="3030001"/>
            <a:ext cx="630153" cy="630153"/>
          </a:xfrm>
          <a:prstGeom prst="rect">
            <a:avLst/>
          </a:prstGeom>
        </p:spPr>
      </p:pic>
      <p:pic>
        <p:nvPicPr>
          <p:cNvPr id="27" name="Picture 3"/>
          <p:cNvPicPr>
            <a:picLocks noChangeAspect="1" noChangeArrowheads="1"/>
          </p:cNvPicPr>
          <p:nvPr/>
        </p:nvPicPr>
        <p:blipFill>
          <a:blip r:embed="rId9" cstate="print"/>
          <a:srcRect/>
          <a:stretch>
            <a:fillRect/>
          </a:stretch>
        </p:blipFill>
        <p:spPr bwMode="auto">
          <a:xfrm>
            <a:off x="6450684" y="4172339"/>
            <a:ext cx="1676400" cy="1676400"/>
          </a:xfrm>
          <a:prstGeom prst="rect">
            <a:avLst/>
          </a:prstGeom>
          <a:noFill/>
          <a:ln w="9525">
            <a:noFill/>
            <a:miter lim="800000"/>
            <a:headEnd/>
            <a:tailEnd/>
          </a:ln>
        </p:spPr>
      </p:pic>
      <p:pic>
        <p:nvPicPr>
          <p:cNvPr id="28" name="Picture 4"/>
          <p:cNvPicPr>
            <a:picLocks noChangeAspect="1" noChangeArrowheads="1"/>
          </p:cNvPicPr>
          <p:nvPr/>
        </p:nvPicPr>
        <p:blipFill>
          <a:blip r:embed="rId10" cstate="print"/>
          <a:srcRect/>
          <a:stretch>
            <a:fillRect/>
          </a:stretch>
        </p:blipFill>
        <p:spPr bwMode="auto">
          <a:xfrm>
            <a:off x="8098180" y="4172339"/>
            <a:ext cx="1447800" cy="1733550"/>
          </a:xfrm>
          <a:prstGeom prst="rect">
            <a:avLst/>
          </a:prstGeom>
          <a:noFill/>
          <a:ln w="9525">
            <a:noFill/>
            <a:miter lim="800000"/>
            <a:headEnd/>
            <a:tailEnd/>
          </a:ln>
        </p:spPr>
      </p:pic>
      <p:sp>
        <p:nvSpPr>
          <p:cNvPr id="29" name="Cloud 28"/>
          <p:cNvSpPr/>
          <p:nvPr/>
        </p:nvSpPr>
        <p:spPr>
          <a:xfrm>
            <a:off x="9493898" y="5701489"/>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smtClean="0">
                <a:solidFill>
                  <a:srgbClr val="0070C0"/>
                </a:solidFill>
                <a:latin typeface="Arial" pitchFamily="34" charset="0"/>
                <a:cs typeface="Arial" pitchFamily="34" charset="0"/>
              </a:rPr>
              <a:t>Утас: 70362449</a:t>
            </a:r>
          </a:p>
          <a:p>
            <a:pPr algn="ctr"/>
            <a:r>
              <a:rPr lang="mn-MN" sz="1050" dirty="0" smtClean="0">
                <a:solidFill>
                  <a:srgbClr val="0070C0"/>
                </a:solidFill>
                <a:latin typeface="Arial" pitchFamily="34" charset="0"/>
                <a:cs typeface="Arial" pitchFamily="34" charset="0"/>
              </a:rPr>
              <a:t>           70362047</a:t>
            </a:r>
            <a:endParaRPr lang="en-US" sz="105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744141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524</Words>
  <Application>Microsoft Office PowerPoint</Application>
  <PresentationFormat>Widescreen</PresentationFormat>
  <Paragraphs>99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 Unicode MS</vt: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Galbadrakh</dc:creator>
  <cp:lastModifiedBy>Munkhsolongo</cp:lastModifiedBy>
  <cp:revision>111</cp:revision>
  <cp:lastPrinted>2019-03-14T03:22:15Z</cp:lastPrinted>
  <dcterms:created xsi:type="dcterms:W3CDTF">2017-06-22T02:35:03Z</dcterms:created>
  <dcterms:modified xsi:type="dcterms:W3CDTF">2020-03-02T02:31:46Z</dcterms:modified>
</cp:coreProperties>
</file>