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9" r:id="rId3"/>
    <p:sldId id="352" r:id="rId4"/>
    <p:sldId id="337" r:id="rId5"/>
    <p:sldId id="331" r:id="rId6"/>
    <p:sldId id="345" r:id="rId7"/>
    <p:sldId id="353" r:id="rId8"/>
    <p:sldId id="338" r:id="rId9"/>
    <p:sldId id="339" r:id="rId10"/>
    <p:sldId id="333" r:id="rId11"/>
    <p:sldId id="321" r:id="rId12"/>
    <p:sldId id="346" r:id="rId13"/>
    <p:sldId id="347" r:id="rId14"/>
    <p:sldId id="318" r:id="rId15"/>
    <p:sldId id="340" r:id="rId16"/>
    <p:sldId id="314" r:id="rId17"/>
    <p:sldId id="302" r:id="rId18"/>
  </p:sldIdLst>
  <p:sldSz cx="9144000" cy="6858000" type="screen4x3"/>
  <p:notesSz cx="9144000" cy="6858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7%20on\1%20sar\2017.01%20%20MEDEE.11%20tsem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7%20on\1%20sar\2017.01%20%20MEDEE.11%20tsem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7.1%20sariin%20medee,%20taniltsuulga\niigmiin%20salbariin%20taniltsuulga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7.1%20sariin%20medee,%20taniltsuulga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7429941263307728"/>
          <c:y val="0.22907840745258976"/>
          <c:w val="0.44584841609423465"/>
          <c:h val="0.75395586115115965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0.14911936496430342"/>
                  <c:y val="2.84885956156888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##\ ###\ ##0.0</c:formatCode>
                <c:ptCount val="5"/>
                <c:pt idx="0">
                  <c:v>1911835.8</c:v>
                </c:pt>
                <c:pt idx="1">
                  <c:v>381256.1</c:v>
                </c:pt>
                <c:pt idx="2">
                  <c:v>103602.5</c:v>
                </c:pt>
                <c:pt idx="3">
                  <c:v>973959.5</c:v>
                </c:pt>
                <c:pt idx="4">
                  <c:v>194417.2</c:v>
                </c:pt>
              </c:numCache>
            </c:numRef>
          </c:val>
        </c:ser>
        <c:ser>
          <c:idx val="1"/>
          <c:order val="1"/>
          <c:tx>
            <c:strRef>
              <c:f>'Tusuv orlogo'!$K$46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'Tusuv orlogo'!$J$47:$J$64</c:f>
              <c:numCache>
                <c:formatCode>General</c:formatCode>
                <c:ptCount val="18"/>
              </c:numCache>
            </c:numRef>
          </c:cat>
          <c:val>
            <c:numRef>
              <c:f>'Tusuv orlogo'!$K$47:$K$64</c:f>
              <c:numCache>
                <c:formatCode>General</c:formatCode>
                <c:ptCount val="18"/>
              </c:numCache>
            </c:numRef>
          </c:val>
        </c:ser>
        <c:ser>
          <c:idx val="2"/>
          <c:order val="2"/>
          <c:tx>
            <c:strRef>
              <c:f>'Tusuv orlogo'!$L$46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'Tusuv orlogo'!$J$47:$J$64</c:f>
              <c:numCache>
                <c:formatCode>General</c:formatCode>
                <c:ptCount val="18"/>
              </c:numCache>
            </c:numRef>
          </c:cat>
          <c:val>
            <c:numRef>
              <c:f>'Tusuv orlogo'!$L$47:$L$64</c:f>
              <c:numCache>
                <c:formatCode>General</c:formatCode>
                <c:ptCount val="18"/>
              </c:numCache>
            </c:numRef>
          </c:val>
        </c:ser>
        <c:ser>
          <c:idx val="3"/>
          <c:order val="3"/>
          <c:tx>
            <c:strRef>
              <c:f>'Tusuv orlogo'!$M$46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'Tusuv orlogo'!$J$47:$J$64</c:f>
              <c:numCache>
                <c:formatCode>General</c:formatCode>
                <c:ptCount val="18"/>
              </c:numCache>
            </c:numRef>
          </c:cat>
          <c:val>
            <c:numRef>
              <c:f>'Tusuv orlogo'!$M$47:$M$64</c:f>
              <c:numCache>
                <c:formatCode>General</c:formatCode>
                <c:ptCount val="18"/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25"/>
                  <c:y val="-0.11848425196850675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66666666666666"/>
                  <c:y val="-5.555555555555545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555555555559752E-2"/>
                  <c:y val="0.1342592592592592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88888888888885"/>
                  <c:y val="9.259259259259314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66666666666672"/>
                  <c:y val="-7.407407407407402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666666666668228E-2"/>
                  <c:y val="-0.125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'gemt hereg hev'!$E$25:$E$30</c:f>
              <c:strCache>
                <c:ptCount val="6"/>
                <c:pt idx="0">
                  <c:v>хүчингийн хэрэг</c:v>
                </c:pt>
                <c:pt idx="1">
                  <c:v>бусдын биед гэмтэл учруулсан хэрэг</c:v>
                </c:pt>
                <c:pt idx="2">
                  <c:v>хулгайн хэрэг</c:v>
                </c:pt>
                <c:pt idx="3">
                  <c:v>ХАБ эсрэг гэмт хэрэг</c:v>
                </c:pt>
                <c:pt idx="4">
                  <c:v>Бусад гэмт хэрэг</c:v>
                </c:pt>
                <c:pt idx="5">
                  <c:v>Бусдыг залилах</c:v>
                </c:pt>
              </c:strCache>
            </c:strRef>
          </c:cat>
          <c:val>
            <c:numRef>
              <c:f>'gemt hereg hev'!$F$25:$F$30</c:f>
              <c:numCache>
                <c:formatCode>0.0</c:formatCode>
                <c:ptCount val="6"/>
                <c:pt idx="0">
                  <c:v>2.5641025641025652</c:v>
                </c:pt>
                <c:pt idx="1">
                  <c:v>38.461538461538446</c:v>
                </c:pt>
                <c:pt idx="2">
                  <c:v>12.820512820512819</c:v>
                </c:pt>
                <c:pt idx="3">
                  <c:v>12.820512820512819</c:v>
                </c:pt>
                <c:pt idx="4">
                  <c:v>30.76923076923077</c:v>
                </c:pt>
                <c:pt idx="5">
                  <c:v>2.5641025641025652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3948261154855643"/>
          <c:y val="0.23157284860669011"/>
          <c:w val="0.55128477690288713"/>
          <c:h val="0.51020773998994806"/>
        </c:manualLayout>
      </c:layout>
      <c:radarChart>
        <c:radarStyle val="marker"/>
        <c:ser>
          <c:idx val="0"/>
          <c:order val="0"/>
          <c:marker>
            <c:symbol val="none"/>
          </c:marker>
          <c:cat>
            <c:strRef>
              <c:f>'uniin index'!$A$56:$A$68</c:f>
              <c:strCache>
                <c:ptCount val="13"/>
                <c:pt idx="0">
                  <c:v>Ерөнхий индекс</c:v>
                </c:pt>
                <c:pt idx="1">
                  <c:v>Хyнсний бараа, согтууруулах бус ундаа</c:v>
                </c:pt>
                <c:pt idx="2">
                  <c:v>Согтууруулах ундаа, тамхи, мансууруулах бодис</c:v>
                </c:pt>
                <c:pt idx="3">
                  <c:v>Хувцас, бөс бараа, гутал</c:v>
                </c:pt>
                <c:pt idx="4">
                  <c:v>Орон сууц, ус, цахилгаан, хийн болон бусад тyлш</c:v>
                </c:pt>
                <c:pt idx="5">
                  <c:v>Гэр ахуйн тавилга, гэр ахуйн бараа</c:v>
                </c:pt>
                <c:pt idx="6">
                  <c:v>Эм, тариа, эмнэлгийн yйлчилгээ</c:v>
                </c:pt>
                <c:pt idx="7">
                  <c:v>Тээвэр</c:v>
                </c:pt>
                <c:pt idx="8">
                  <c:v>Холбооны хэрэгсэл, шуудангийн yйлчилгээ</c:v>
                </c:pt>
                <c:pt idx="9">
                  <c:v>Амралт, чөлөөт цаг, соёлын бараа, yйлчилгээ</c:v>
                </c:pt>
                <c:pt idx="10">
                  <c:v>Боловсролын yйлчилгээ</c:v>
                </c:pt>
                <c:pt idx="11">
                  <c:v>Зочид буудал, нийтийн хоол, дотуур байрны yйлчилгээ</c:v>
                </c:pt>
                <c:pt idx="12">
                  <c:v>Бусад бараа, yйлчилгээ</c:v>
                </c:pt>
              </c:strCache>
            </c:strRef>
          </c:cat>
          <c:val>
            <c:numRef>
              <c:f>'uniin index'!$B$56:$B$68</c:f>
              <c:numCache>
                <c:formatCode>0.0</c:formatCode>
                <c:ptCount val="13"/>
                <c:pt idx="0">
                  <c:v>102</c:v>
                </c:pt>
                <c:pt idx="1">
                  <c:v>102.6</c:v>
                </c:pt>
                <c:pt idx="2">
                  <c:v>102.9</c:v>
                </c:pt>
                <c:pt idx="3">
                  <c:v>102.5</c:v>
                </c:pt>
                <c:pt idx="4">
                  <c:v>99.7</c:v>
                </c:pt>
                <c:pt idx="5">
                  <c:v>102</c:v>
                </c:pt>
                <c:pt idx="6">
                  <c:v>102.5</c:v>
                </c:pt>
                <c:pt idx="7">
                  <c:v>98.3</c:v>
                </c:pt>
                <c:pt idx="8">
                  <c:v>100</c:v>
                </c:pt>
                <c:pt idx="9">
                  <c:v>104.1</c:v>
                </c:pt>
                <c:pt idx="10">
                  <c:v>100.1</c:v>
                </c:pt>
                <c:pt idx="11">
                  <c:v>101.4</c:v>
                </c:pt>
                <c:pt idx="12">
                  <c:v>110.9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'uniin index'!$A$56:$A$68</c:f>
              <c:strCache>
                <c:ptCount val="13"/>
                <c:pt idx="0">
                  <c:v>Ерөнхий индекс</c:v>
                </c:pt>
                <c:pt idx="1">
                  <c:v>Хyнсний бараа, согтууруулах бус ундаа</c:v>
                </c:pt>
                <c:pt idx="2">
                  <c:v>Согтууруулах ундаа, тамхи, мансууруулах бодис</c:v>
                </c:pt>
                <c:pt idx="3">
                  <c:v>Хувцас, бөс бараа, гутал</c:v>
                </c:pt>
                <c:pt idx="4">
                  <c:v>Орон сууц, ус, цахилгаан, хийн болон бусад тyлш</c:v>
                </c:pt>
                <c:pt idx="5">
                  <c:v>Гэр ахуйн тавилга, гэр ахуйн бараа</c:v>
                </c:pt>
                <c:pt idx="6">
                  <c:v>Эм, тариа, эмнэлгийн yйлчилгээ</c:v>
                </c:pt>
                <c:pt idx="7">
                  <c:v>Тээвэр</c:v>
                </c:pt>
                <c:pt idx="8">
                  <c:v>Холбооны хэрэгсэл, шуудангийн yйлчилгээ</c:v>
                </c:pt>
                <c:pt idx="9">
                  <c:v>Амралт, чөлөөт цаг, соёлын бараа, yйлчилгээ</c:v>
                </c:pt>
                <c:pt idx="10">
                  <c:v>Боловсролын yйлчилгээ</c:v>
                </c:pt>
                <c:pt idx="11">
                  <c:v>Зочид буудал, нийтийн хоол, дотуур байрны yйлчилгээ</c:v>
                </c:pt>
                <c:pt idx="12">
                  <c:v>Бусад бараа, yйлчилгээ</c:v>
                </c:pt>
              </c:strCache>
            </c:strRef>
          </c:cat>
          <c:val>
            <c:numRef>
              <c:f>'uniin index'!#REF!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132940544"/>
        <c:axId val="132942080"/>
      </c:radarChart>
      <c:catAx>
        <c:axId val="13294054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2942080"/>
        <c:crosses val="autoZero"/>
        <c:auto val="1"/>
        <c:lblAlgn val="ctr"/>
        <c:lblOffset val="100"/>
      </c:catAx>
      <c:valAx>
        <c:axId val="132942080"/>
        <c:scaling>
          <c:orientation val="minMax"/>
        </c:scaling>
        <c:axPos val="l"/>
        <c:majorGridlines/>
        <c:numFmt formatCode="0.0" sourceLinked="1"/>
        <c:majorTickMark val="cross"/>
        <c:tickLblPos val="nextTo"/>
        <c:crossAx val="13294054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7552891115883357E-2"/>
          <c:y val="2.1657907782729083E-2"/>
          <c:w val="0.92024357750735708"/>
          <c:h val="0.6607972922445472"/>
        </c:manualLayout>
      </c:layout>
      <c:barChart>
        <c:barDir val="col"/>
        <c:grouping val="clustered"/>
        <c:ser>
          <c:idx val="0"/>
          <c:order val="0"/>
          <c:tx>
            <c:strRef>
              <c:f>'Mal tullult'!$S$125</c:f>
              <c:strCache>
                <c:ptCount val="1"/>
                <c:pt idx="0">
                  <c:v>2016 1-сар</c:v>
                </c:pt>
              </c:strCache>
            </c:strRef>
          </c:tx>
          <c:dLbls>
            <c:dLbl>
              <c:idx val="0"/>
              <c:layout>
                <c:manualLayout>
                  <c:x val="-7.5757575757575829E-3"/>
                  <c:y val="2.777777777777784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505050505050475E-3"/>
                  <c:y val="1.388888888888891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1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Íîìãîí</c:v>
                </c:pt>
                <c:pt idx="7">
                  <c:v>Íî¸í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tullult'!$S$126:$S$140</c:f>
              <c:numCache>
                <c:formatCode>0</c:formatCode>
                <c:ptCount val="15"/>
                <c:pt idx="0">
                  <c:v>192</c:v>
                </c:pt>
                <c:pt idx="1">
                  <c:v>0</c:v>
                </c:pt>
                <c:pt idx="2">
                  <c:v>319</c:v>
                </c:pt>
                <c:pt idx="3">
                  <c:v>10</c:v>
                </c:pt>
                <c:pt idx="4">
                  <c:v>0</c:v>
                </c:pt>
                <c:pt idx="5">
                  <c:v>178</c:v>
                </c:pt>
                <c:pt idx="6">
                  <c:v>0</c:v>
                </c:pt>
                <c:pt idx="7">
                  <c:v>14</c:v>
                </c:pt>
                <c:pt idx="8">
                  <c:v>139</c:v>
                </c:pt>
                <c:pt idx="9">
                  <c:v>0</c:v>
                </c:pt>
                <c:pt idx="10">
                  <c:v>25</c:v>
                </c:pt>
                <c:pt idx="11">
                  <c:v>186</c:v>
                </c:pt>
                <c:pt idx="12">
                  <c:v>204</c:v>
                </c:pt>
                <c:pt idx="13">
                  <c:v>0</c:v>
                </c:pt>
                <c:pt idx="14">
                  <c:v>79</c:v>
                </c:pt>
              </c:numCache>
            </c:numRef>
          </c:val>
        </c:ser>
        <c:ser>
          <c:idx val="1"/>
          <c:order val="1"/>
          <c:tx>
            <c:strRef>
              <c:f>'Mal tullult'!$T$125</c:f>
              <c:strCache>
                <c:ptCount val="1"/>
                <c:pt idx="0">
                  <c:v>2017 1-сар 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9.2592592592592813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76767676767683E-2"/>
                  <c:y val="-4.2437781360066913E-17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05050505050475E-3"/>
                  <c:y val="2.777777777777784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101010101010105E-2"/>
                  <c:y val="0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/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Íîìãîí</c:v>
                </c:pt>
                <c:pt idx="7">
                  <c:v>Íî¸í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tullult'!$T$126:$T$140</c:f>
              <c:numCache>
                <c:formatCode>0</c:formatCode>
                <c:ptCount val="15"/>
                <c:pt idx="0">
                  <c:v>254</c:v>
                </c:pt>
                <c:pt idx="1">
                  <c:v>0</c:v>
                </c:pt>
                <c:pt idx="2">
                  <c:v>274</c:v>
                </c:pt>
                <c:pt idx="3">
                  <c:v>108</c:v>
                </c:pt>
                <c:pt idx="4">
                  <c:v>194</c:v>
                </c:pt>
                <c:pt idx="5">
                  <c:v>42</c:v>
                </c:pt>
                <c:pt idx="6">
                  <c:v>0</c:v>
                </c:pt>
                <c:pt idx="7">
                  <c:v>0</c:v>
                </c:pt>
                <c:pt idx="8">
                  <c:v>767</c:v>
                </c:pt>
                <c:pt idx="9">
                  <c:v>268</c:v>
                </c:pt>
                <c:pt idx="10">
                  <c:v>131</c:v>
                </c:pt>
                <c:pt idx="11">
                  <c:v>0</c:v>
                </c:pt>
                <c:pt idx="12">
                  <c:v>701</c:v>
                </c:pt>
                <c:pt idx="13">
                  <c:v>124</c:v>
                </c:pt>
                <c:pt idx="14">
                  <c:v>42</c:v>
                </c:pt>
              </c:numCache>
            </c:numRef>
          </c:val>
        </c:ser>
        <c:gapWidth val="75"/>
        <c:axId val="57322496"/>
        <c:axId val="57332480"/>
      </c:barChart>
      <c:catAx>
        <c:axId val="57322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57332480"/>
        <c:crosses val="autoZero"/>
        <c:auto val="1"/>
        <c:lblAlgn val="ctr"/>
        <c:lblOffset val="100"/>
      </c:catAx>
      <c:valAx>
        <c:axId val="57332480"/>
        <c:scaling>
          <c:orientation val="minMax"/>
        </c:scaling>
        <c:axPos val="l"/>
        <c:numFmt formatCode="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3224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Mon"/>
              <a:ea typeface="Arial Mon"/>
              <a:cs typeface="Arial Mon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Y val="350"/>
      <c:perspective val="0"/>
    </c:view3D>
    <c:plotArea>
      <c:layout>
        <c:manualLayout>
          <c:layoutTarget val="inner"/>
          <c:xMode val="edge"/>
          <c:yMode val="edge"/>
          <c:x val="0.10831247578577102"/>
          <c:y val="0.35548230423702337"/>
          <c:w val="0.70025275042893753"/>
          <c:h val="0.368771362339342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694924498074109"/>
                  <c:y val="-7.975092225058434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550465282748764E-2"/>
                  <c:y val="-0.1915795297440998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42155605549306346"/>
                  <c:y val="3.951955121395652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Mon"/>
                        <a:ea typeface="Arial Mon"/>
                        <a:cs typeface="Arial Mon"/>
                      </a:defRPr>
                    </a:pPr>
                    <a:r>
                      <a:rPr lang="en-US" sz="1000"/>
                      <a:t>¯õýð 
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037802092920203E-2"/>
                  <c:y val="-4.531286116678651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673483996318634E-2"/>
                  <c:y val="7.130814726851199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'Mal xorogdol'!$S$89:$S$93</c:f>
              <c:strCache>
                <c:ptCount val="5"/>
                <c:pt idx="0">
                  <c:v>Òýìýý</c:v>
                </c:pt>
                <c:pt idx="1">
                  <c:v>Àäóó</c:v>
                </c:pt>
                <c:pt idx="2">
                  <c:v>¯õýð</c:v>
                </c:pt>
                <c:pt idx="3">
                  <c:v>Õîíü</c:v>
                </c:pt>
                <c:pt idx="4">
                  <c:v>ßìàà</c:v>
                </c:pt>
              </c:strCache>
            </c:strRef>
          </c:cat>
          <c:val>
            <c:numRef>
              <c:f>'Mal xorogdol'!$T$89:$T$93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50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AY!$K$12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AY!$L$10:$O$11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AY!$L$12:$O$12</c:f>
              <c:numCache>
                <c:formatCode>General</c:formatCode>
                <c:ptCount val="4"/>
                <c:pt idx="0">
                  <c:v>19878241.100000001</c:v>
                </c:pt>
                <c:pt idx="1">
                  <c:v>19878241.100000001</c:v>
                </c:pt>
                <c:pt idx="2">
                  <c:v>109151149</c:v>
                </c:pt>
                <c:pt idx="3">
                  <c:v>109151149</c:v>
                </c:pt>
              </c:numCache>
            </c:numRef>
          </c:val>
        </c:ser>
        <c:dLbls>
          <c:showVal val="1"/>
        </c:dLbls>
        <c:overlap val="-25"/>
        <c:axId val="57613312"/>
        <c:axId val="57664256"/>
      </c:barChart>
      <c:catAx>
        <c:axId val="57613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64256"/>
        <c:crosses val="autoZero"/>
        <c:auto val="1"/>
        <c:lblAlgn val="ctr"/>
        <c:lblOffset val="100"/>
      </c:catAx>
      <c:valAx>
        <c:axId val="576642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761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bank!$C$22</c:f>
              <c:strCache>
                <c:ptCount val="1"/>
                <c:pt idx="0">
                  <c:v>Нийт хадгаламжийн үлдэгдэл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bank!$B$23:$B$30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bank!$C$23:$C$30</c:f>
              <c:numCache>
                <c:formatCode>0.0</c:formatCode>
                <c:ptCount val="8"/>
                <c:pt idx="0">
                  <c:v>44311.345624000001</c:v>
                </c:pt>
                <c:pt idx="1">
                  <c:v>17644.131968999918</c:v>
                </c:pt>
                <c:pt idx="2">
                  <c:v>368.28202600000003</c:v>
                </c:pt>
                <c:pt idx="3">
                  <c:v>9876.6892760000028</c:v>
                </c:pt>
                <c:pt idx="4">
                  <c:v>15047.478778999999</c:v>
                </c:pt>
                <c:pt idx="5">
                  <c:v>2494.4867760000002</c:v>
                </c:pt>
                <c:pt idx="6">
                  <c:v>934.44383100000005</c:v>
                </c:pt>
                <c:pt idx="7">
                  <c:v>3769.174505</c:v>
                </c:pt>
              </c:numCache>
            </c:numRef>
          </c:val>
        </c:ser>
        <c:gapWidth val="40"/>
        <c:overlap val="52"/>
        <c:axId val="56152832"/>
        <c:axId val="56154368"/>
      </c:barChart>
      <c:catAx>
        <c:axId val="56152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4368"/>
        <c:crosses val="autoZero"/>
        <c:auto val="1"/>
        <c:lblAlgn val="ctr"/>
        <c:lblOffset val="100"/>
      </c:catAx>
      <c:valAx>
        <c:axId val="561543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bank!$C$33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bank!$B$34:$B$41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bank!$C$34:$C$41</c:f>
              <c:numCache>
                <c:formatCode>0.0</c:formatCode>
                <c:ptCount val="8"/>
                <c:pt idx="0">
                  <c:v>1112.0238929999998</c:v>
                </c:pt>
                <c:pt idx="1">
                  <c:v>979.77345800000148</c:v>
                </c:pt>
                <c:pt idx="2">
                  <c:v>489.58873399999914</c:v>
                </c:pt>
                <c:pt idx="3">
                  <c:v>1616.8159010000011</c:v>
                </c:pt>
                <c:pt idx="4">
                  <c:v>1565.2197540000011</c:v>
                </c:pt>
                <c:pt idx="5">
                  <c:v>12.641184999999998</c:v>
                </c:pt>
                <c:pt idx="6">
                  <c:v>962.07784800000002</c:v>
                </c:pt>
                <c:pt idx="7">
                  <c:v>88.951490000000007</c:v>
                </c:pt>
              </c:numCache>
            </c:numRef>
          </c:val>
        </c:ser>
        <c:gapWidth val="42"/>
        <c:axId val="56112640"/>
        <c:axId val="56114176"/>
      </c:barChart>
      <c:catAx>
        <c:axId val="56112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4176"/>
        <c:crosses val="autoZero"/>
        <c:auto val="1"/>
        <c:lblAlgn val="ctr"/>
        <c:lblOffset val="100"/>
      </c:catAx>
      <c:valAx>
        <c:axId val="56114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5939413823272104E-2"/>
          <c:w val="0.93888888888889765"/>
          <c:h val="0.72159922717993585"/>
        </c:manualLayout>
      </c:layout>
      <c:lineChart>
        <c:grouping val="standard"/>
        <c:ser>
          <c:idx val="0"/>
          <c:order val="0"/>
          <c:tx>
            <c:strRef>
              <c:f>'eruul mend '!$B$54</c:f>
              <c:strCache>
                <c:ptCount val="1"/>
                <c:pt idx="0">
                  <c:v>төрөлт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3.97350993377483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4E-2"/>
                  <c:y val="-5.29801324503311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4E-2"/>
                  <c:y val="-4.8565121412803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'!$C$53:$E$53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'!$C$54:$E$54</c:f>
              <c:numCache>
                <c:formatCode>General</c:formatCode>
                <c:ptCount val="3"/>
                <c:pt idx="0">
                  <c:v>135</c:v>
                </c:pt>
                <c:pt idx="1">
                  <c:v>118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'eruul mend '!$B$55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'!$C$53:$E$53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'!$C$55:$E$55</c:f>
              <c:numCache>
                <c:formatCode>General</c:formatCode>
                <c:ptCount val="3"/>
                <c:pt idx="0">
                  <c:v>29</c:v>
                </c:pt>
                <c:pt idx="1">
                  <c:v>31</c:v>
                </c:pt>
                <c:pt idx="2">
                  <c:v>16</c:v>
                </c:pt>
              </c:numCache>
            </c:numRef>
          </c:val>
        </c:ser>
        <c:dLbls>
          <c:showVal val="1"/>
        </c:dLbls>
        <c:marker val="1"/>
        <c:axId val="56424320"/>
        <c:axId val="56425856"/>
      </c:lineChart>
      <c:catAx>
        <c:axId val="56424320"/>
        <c:scaling>
          <c:orientation val="minMax"/>
        </c:scaling>
        <c:axPos val="b"/>
        <c:numFmt formatCode="General" sourceLinked="0"/>
        <c:majorTickMark val="none"/>
        <c:tickLblPos val="nextTo"/>
        <c:crossAx val="56425856"/>
        <c:crosses val="autoZero"/>
        <c:auto val="1"/>
        <c:lblAlgn val="ctr"/>
        <c:lblOffset val="100"/>
      </c:catAx>
      <c:valAx>
        <c:axId val="564258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6424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87773403325452"/>
          <c:y val="0.8842592592592593"/>
          <c:w val="0.40779986876640417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>
        <c:manualLayout>
          <c:layoutTarget val="inner"/>
          <c:xMode val="edge"/>
          <c:yMode val="edge"/>
          <c:x val="3.6111111111111212E-2"/>
          <c:y val="5.1309784193642474E-2"/>
          <c:w val="0.93888888888889765"/>
          <c:h val="0.64270387799159756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'!$A$3</c:f>
              <c:strCache>
                <c:ptCount val="1"/>
                <c:pt idx="0">
                  <c:v>Амаржсан эхийн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'!$B$2:$D$2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'!$B$3:$D$3</c:f>
              <c:numCache>
                <c:formatCode>General</c:formatCode>
                <c:ptCount val="3"/>
                <c:pt idx="0">
                  <c:v>135</c:v>
                </c:pt>
                <c:pt idx="1">
                  <c:v>118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'eruul mend '!$A$4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'!$B$2:$D$2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'!$B$4:$D$4</c:f>
              <c:numCache>
                <c:formatCode>General</c:formatCode>
                <c:ptCount val="3"/>
                <c:pt idx="0">
                  <c:v>136</c:v>
                </c:pt>
                <c:pt idx="1">
                  <c:v>117</c:v>
                </c:pt>
                <c:pt idx="2">
                  <c:v>92</c:v>
                </c:pt>
              </c:numCache>
            </c:numRef>
          </c:val>
        </c:ser>
        <c:dLbls>
          <c:showVal val="1"/>
        </c:dLbls>
        <c:overlap val="-25"/>
        <c:axId val="56085120"/>
        <c:axId val="56086912"/>
      </c:barChart>
      <c:catAx>
        <c:axId val="56085120"/>
        <c:scaling>
          <c:orientation val="minMax"/>
        </c:scaling>
        <c:axPos val="b"/>
        <c:numFmt formatCode="General" sourceLinked="0"/>
        <c:majorTickMark val="none"/>
        <c:tickLblPos val="nextTo"/>
        <c:crossAx val="56086912"/>
        <c:crosses val="autoZero"/>
        <c:auto val="1"/>
        <c:lblAlgn val="ctr"/>
        <c:lblOffset val="100"/>
      </c:catAx>
      <c:valAx>
        <c:axId val="560869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6085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037773849697371"/>
          <c:y val="0.83108698690769756"/>
          <c:w val="0.74101334208223957"/>
          <c:h val="0.13894391899237696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185750037059315E-2"/>
          <c:y val="4.6283371383310817E-2"/>
          <c:w val="0.93888888888889765"/>
          <c:h val="0.64482648002333065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'!$J$3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'!$K$2:$M$2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'!$K$3:$M$3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'eruul mend '!$J$4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'!$K$2:$M$2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'eruul mend '!$K$4:$M$4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overlap val="-25"/>
        <c:axId val="56763520"/>
        <c:axId val="56765056"/>
      </c:barChart>
      <c:catAx>
        <c:axId val="56763520"/>
        <c:scaling>
          <c:orientation val="minMax"/>
        </c:scaling>
        <c:axPos val="b"/>
        <c:numFmt formatCode="General" sourceLinked="0"/>
        <c:majorTickMark val="none"/>
        <c:tickLblPos val="nextTo"/>
        <c:crossAx val="56765056"/>
        <c:crosses val="autoZero"/>
        <c:auto val="1"/>
        <c:lblAlgn val="ctr"/>
        <c:lblOffset val="100"/>
      </c:catAx>
      <c:valAx>
        <c:axId val="56765056"/>
        <c:scaling>
          <c:orientation val="minMax"/>
        </c:scaling>
        <c:delete val="1"/>
        <c:axPos val="l"/>
        <c:numFmt formatCode="General" sourceLinked="1"/>
        <c:tickLblPos val="nextTo"/>
        <c:crossAx val="56763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954505687156"/>
          <c:y val="0.8333333333333337"/>
          <c:w val="0.7496653543307239"/>
          <c:h val="0.16048993875765541"/>
        </c:manualLayout>
      </c:layout>
    </c:legend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309341445955619"/>
          <c:h val="0.62508917154586463"/>
        </c:manualLayout>
      </c:layout>
      <c:lineChart>
        <c:grouping val="standard"/>
        <c:ser>
          <c:idx val="0"/>
          <c:order val="0"/>
          <c:tx>
            <c:strRef>
              <c:f>'ajilguichuud hev'!$B$38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hev'!$C$37:$E$37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'ajilguichuud hev'!$C$38:$E$38</c:f>
              <c:numCache>
                <c:formatCode>General</c:formatCode>
                <c:ptCount val="3"/>
                <c:pt idx="0">
                  <c:v>586</c:v>
                </c:pt>
                <c:pt idx="1">
                  <c:v>727</c:v>
                </c:pt>
                <c:pt idx="2">
                  <c:v>890</c:v>
                </c:pt>
              </c:numCache>
            </c:numRef>
          </c:val>
        </c:ser>
        <c:ser>
          <c:idx val="1"/>
          <c:order val="1"/>
          <c:tx>
            <c:strRef>
              <c:f>'ajilguichuud hev'!$B$39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5.2063607668124033E-2"/>
                  <c:y val="-4.51113329143718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08000452343594E-2"/>
                  <c:y val="-3.7864773945510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hev'!$C$37:$E$37</c:f>
              <c:strCache>
                <c:ptCount val="3"/>
                <c:pt idx="0">
                  <c:v>2015.I</c:v>
                </c:pt>
                <c:pt idx="1">
                  <c:v>2016.I</c:v>
                </c:pt>
                <c:pt idx="2">
                  <c:v>2017.I</c:v>
                </c:pt>
              </c:strCache>
            </c:strRef>
          </c:cat>
          <c:val>
            <c:numRef>
              <c:f>'ajilguichuud hev'!$C$39:$E$39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marker val="1"/>
        <c:axId val="56833536"/>
        <c:axId val="56835072"/>
      </c:lineChart>
      <c:catAx>
        <c:axId val="56833536"/>
        <c:scaling>
          <c:orientation val="minMax"/>
        </c:scaling>
        <c:axPos val="b"/>
        <c:numFmt formatCode="General" sourceLinked="1"/>
        <c:majorTickMark val="none"/>
        <c:tickLblPos val="nextTo"/>
        <c:crossAx val="56835072"/>
        <c:crosses val="autoZero"/>
        <c:auto val="1"/>
        <c:lblAlgn val="ctr"/>
        <c:lblOffset val="100"/>
      </c:catAx>
      <c:valAx>
        <c:axId val="568350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6833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66666666666668E-2"/>
          <c:y val="0.8611111111111116"/>
          <c:w val="0.87472101872435093"/>
          <c:h val="0.13888902348744891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8400860811938834E-2"/>
          <c:y val="0.12511330449890948"/>
          <c:w val="0.7293933085950467"/>
          <c:h val="0.8748866955010933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277777777777777"/>
                  <c:y val="-0.13425962379702541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"/>
                  <c:y val="-4.6296296296296523E-2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дээд 21.9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33333333333336"/>
                  <c:y val="1.3888888888888999E-2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Тусгай дунд 7.3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1111111111111"/>
                  <c:y val="8.3333333333333467E-2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Мэргэжлийн анхан шатны 7.3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666666666667562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Бүрэн дунд 49.2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777777777777779E-2"/>
                  <c:y val="-9.2592592592593781E-2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суурь 9.8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111111111111212E-2"/>
                  <c:y val="-0.1388888888888889"/>
                </c:manualLayout>
              </c:layout>
              <c:tx>
                <c:rich>
                  <a:bodyPr/>
                  <a:lstStyle/>
                  <a:p>
                    <a:r>
                      <a:rPr lang="mn-MN" sz="700"/>
                      <a:t>Бага 3.3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mn-MN" sz="700"/>
                      <a:t>Боловсролгүй 0.67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'ajilguichuud hev'!$B$5:$B$12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hev'!$C$5:$C$12</c:f>
              <c:numCache>
                <c:formatCode>0.0</c:formatCode>
                <c:ptCount val="8"/>
                <c:pt idx="0">
                  <c:v>0.56179775280899225</c:v>
                </c:pt>
                <c:pt idx="1">
                  <c:v>21.910112359550563</c:v>
                </c:pt>
                <c:pt idx="2">
                  <c:v>7.3033707865168536</c:v>
                </c:pt>
                <c:pt idx="3">
                  <c:v>7.3033707865168536</c:v>
                </c:pt>
                <c:pt idx="4">
                  <c:v>49.213483146067404</c:v>
                </c:pt>
                <c:pt idx="5">
                  <c:v>9.7752808988764048</c:v>
                </c:pt>
                <c:pt idx="6">
                  <c:v>3.2584269662921352</c:v>
                </c:pt>
                <c:pt idx="7">
                  <c:v>0.67415730337079005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765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  <c:pt idx="3">
                  <c:v>2016.I</c:v>
                </c:pt>
                <c:pt idx="4">
                  <c:v>2017.I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27</c:v>
                </c:pt>
                <c:pt idx="1">
                  <c:v>54</c:v>
                </c:pt>
                <c:pt idx="2">
                  <c:v>41</c:v>
                </c:pt>
                <c:pt idx="3">
                  <c:v>30</c:v>
                </c:pt>
                <c:pt idx="4">
                  <c:v>39</c:v>
                </c:pt>
              </c:numCache>
            </c:numRef>
          </c:val>
        </c:ser>
        <c:dLbls>
          <c:showVal val="1"/>
        </c:dLbls>
        <c:overlap val="-25"/>
        <c:axId val="56742656"/>
        <c:axId val="56744192"/>
      </c:barChart>
      <c:catAx>
        <c:axId val="56742656"/>
        <c:scaling>
          <c:orientation val="minMax"/>
        </c:scaling>
        <c:axPos val="b"/>
        <c:numFmt formatCode="General" sourceLinked="0"/>
        <c:majorTickMark val="none"/>
        <c:tickLblPos val="nextTo"/>
        <c:crossAx val="56744192"/>
        <c:crosses val="autoZero"/>
        <c:auto val="1"/>
        <c:lblAlgn val="ctr"/>
        <c:lblOffset val="100"/>
      </c:catAx>
      <c:valAx>
        <c:axId val="56744192"/>
        <c:scaling>
          <c:orientation val="minMax"/>
        </c:scaling>
        <c:delete val="1"/>
        <c:axPos val="l"/>
        <c:numFmt formatCode="General" sourceLinked="1"/>
        <c:tickLblPos val="nextTo"/>
        <c:crossAx val="5674265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D816-8A71-40F2-B09B-B3346BCAC33A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1E6FA-5859-4641-A389-132C28779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578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999F2-AB7C-46B1-91CC-F95FC8861D2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A1AC-99C9-43F8-A4B3-49FE9CB9C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86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A1AC-99C9-43F8-A4B3-49FE9CB9CF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4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mnugovi.nso.m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nso.mn/" TargetMode="External"/><Relationship Id="rId4" Type="http://schemas.openxmlformats.org/officeDocument/2006/relationships/hyperlink" Target="http://1212.m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6764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01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618386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372" y="5335792"/>
            <a:ext cx="739140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мэргэжилтэн У.Хоролмаа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73892"/>
            <a:ext cx="990600" cy="1078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57400" y="9144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057400"/>
          <a:ext cx="4114800" cy="4114797"/>
        </p:xfrm>
        <a:graphic>
          <a:graphicData uri="http://schemas.openxmlformats.org/drawingml/2006/table">
            <a:tbl>
              <a:tblPr/>
              <a:tblGrid>
                <a:gridCol w="3056138"/>
                <a:gridCol w="529331"/>
                <a:gridCol w="529331"/>
              </a:tblGrid>
              <a:tr h="3566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Барааны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бүлгээр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Mon"/>
                          <a:ea typeface="Times New Roman"/>
                          <a:cs typeface="Calibri"/>
                        </a:rPr>
                        <a:t>2017-1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 Mon"/>
                          <a:ea typeface="Times New Roman"/>
                          <a:cs typeface="Calibri"/>
                        </a:rPr>
                        <a:t>2017-01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6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 Mon"/>
                          <a:ea typeface="Times New Roman"/>
                          <a:cs typeface="Calibri"/>
                        </a:rPr>
                        <a:t>2016-1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 Mon"/>
                          <a:ea typeface="Times New Roman"/>
                          <a:cs typeface="Calibri"/>
                        </a:rPr>
                        <a:t>2016-12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Ерөнхий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индекс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01.Хyнсний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согтууруулах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бус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ундаа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2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02.Согтууруулах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ундаа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тамхи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мансууруулах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бодис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03.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Хувцас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бөс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гутал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2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04.Орон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сууц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цахилгаан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хийн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болон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бусад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тyлш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05.Гэр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ахуйн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тавилга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гэр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ахуйн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06.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Эм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тариа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эмнэлгийн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yйлчилгээ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07.Тээвэр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08.Холбооны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хэрэгсэл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шуудангийн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yйлчилгээ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09.Амралт,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чөлөөт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цаг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соёлын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yйлчилгээ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104.1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10.Боловсролын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yйлчилгээ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100.1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11.Зочид буудал, нийтийн хоол, дотуур байрны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12.Бусад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yйлчилгээ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110.9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104.3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562600" y="1981200"/>
          <a:ext cx="304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10200" y="838200"/>
            <a:ext cx="327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Хэрэглээний үнийн индекст нөлөөлсөн бараа, үйлчилгээний үнийн өөрчлөлт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85850" y="2304366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43" y="733711"/>
            <a:ext cx="1186152" cy="118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33600" y="93053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1600" dirty="0" smtClean="0"/>
              <a:t>	Аймгийн </a:t>
            </a:r>
            <a:r>
              <a:rPr lang="eu-ES" sz="1600" dirty="0"/>
              <a:t>хэмжээ</a:t>
            </a:r>
            <a:r>
              <a:rPr lang="mn-MN" sz="1600" dirty="0"/>
              <a:t>нд</a:t>
            </a:r>
            <a:r>
              <a:rPr lang="eu-ES" sz="1600" dirty="0"/>
              <a:t> оны эхний төллөвөл зохих 963.1 мянган хээлтэгчийн </a:t>
            </a:r>
            <a:r>
              <a:rPr lang="en-US" sz="1600" dirty="0"/>
              <a:t>0.</a:t>
            </a:r>
            <a:r>
              <a:rPr lang="mn-MN" sz="1600" dirty="0"/>
              <a:t>3 </a:t>
            </a:r>
            <a:r>
              <a:rPr lang="eu-ES" sz="1600" dirty="0"/>
              <a:t>хувь нь буюу </a:t>
            </a:r>
            <a:r>
              <a:rPr lang="en-US" sz="1600" dirty="0"/>
              <a:t>2.9 </a:t>
            </a:r>
            <a:r>
              <a:rPr lang="mn-MN" sz="1600" dirty="0"/>
              <a:t>мянган</a:t>
            </a:r>
            <a:r>
              <a:rPr lang="eu-ES" sz="1600" dirty="0"/>
              <a:t> хээлтэгч төллөж, гарсан төл  </a:t>
            </a:r>
            <a:r>
              <a:rPr lang="mn-MN" sz="1600" dirty="0"/>
              <a:t>100</a:t>
            </a:r>
            <a:r>
              <a:rPr lang="eu-ES" sz="1600" dirty="0"/>
              <a:t>  хувь  бойжиж байна. Урьд оны энэ үеийн мал төллөлтөөс </a:t>
            </a:r>
            <a:r>
              <a:rPr lang="mn-MN" sz="1600" dirty="0"/>
              <a:t>1559</a:t>
            </a:r>
            <a:r>
              <a:rPr lang="eu-ES" sz="1600" dirty="0"/>
              <a:t> толгой мал</a:t>
            </a:r>
            <a:r>
              <a:rPr lang="mn-MN" sz="1600" dirty="0"/>
              <a:t> буюу </a:t>
            </a:r>
            <a:r>
              <a:rPr lang="en-US" sz="1600" dirty="0" smtClean="0"/>
              <a:t>2.0 </a:t>
            </a:r>
            <a:r>
              <a:rPr lang="mn-MN" sz="1600" dirty="0" smtClean="0"/>
              <a:t>дахин өссөн  </a:t>
            </a:r>
            <a:r>
              <a:rPr lang="eu-ES" sz="1600" dirty="0"/>
              <a:t>байна.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590800" y="539233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1394635"/>
              </p:ext>
            </p:extLst>
          </p:nvPr>
        </p:nvGraphicFramePr>
        <p:xfrm>
          <a:off x="1266825" y="2514600"/>
          <a:ext cx="7067550" cy="381068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23730"/>
                <a:gridCol w="1570488"/>
                <a:gridCol w="1292696"/>
                <a:gridCol w="1430216"/>
                <a:gridCol w="1250420"/>
              </a:tblGrid>
              <a:tr h="57952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төллөлт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0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төрлөөр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Урьд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Төллөл-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584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энэ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үеийн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төллө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тийн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5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төллөлт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сөн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Ингэ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Гүү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Үнээ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 хонь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197.9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 ямаа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328.1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Бүгд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2544634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0" y="1034251"/>
            <a:ext cx="1247961" cy="12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41895" y="1022227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mn-MN" sz="1600" dirty="0" smtClean="0"/>
              <a:t>2017 </a:t>
            </a:r>
            <a:r>
              <a:rPr lang="mn-MN" sz="1600" dirty="0"/>
              <a:t>оны эхний 01 сарын байдлаар төл бойжилт 100 хувьтай,  сумдын хувьд мал төллөлт урьд мөн үетэй харьцуулахад Баяндалай, Гурвантэс, Мандал-Овоо, Сэврэй, Ханбогд, Ханхонгор, Цогт-Овоо, Цогтцэцийд сумдуудад өссөн үзүүлэлттэй байна. Баян-Овоо, Номгон, Хүрмэн сумд төл аваагүй </a:t>
            </a:r>
            <a:r>
              <a:rPr lang="mn-MN" sz="1600" dirty="0" smtClean="0"/>
              <a:t>мэдээтэй </a:t>
            </a:r>
            <a:r>
              <a:rPr lang="mn-MN" sz="1600" dirty="0"/>
              <a:t>байна</a:t>
            </a:r>
            <a:r>
              <a:rPr lang="mn-MN" sz="1600" dirty="0" smtClean="0"/>
              <a:t>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743200" y="572586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47800" y="2544634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536798"/>
              </p:ext>
            </p:extLst>
          </p:nvPr>
        </p:nvGraphicFramePr>
        <p:xfrm>
          <a:off x="929164" y="2980552"/>
          <a:ext cx="7719536" cy="38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21336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" y="663576"/>
            <a:ext cx="1104901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57400" y="642117"/>
            <a:ext cx="662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Том </a:t>
            </a:r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зүй бус </a:t>
            </a:r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хорогдол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dirty="0"/>
              <a:t>Том малын зүй бус хорогдол 56  толгой байгаа нь урьд оны мөн үеэс 676 толгойгоор  буурсан үзүүлэлттэй   байна.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6762141"/>
              </p:ext>
            </p:extLst>
          </p:nvPr>
        </p:nvGraphicFramePr>
        <p:xfrm>
          <a:off x="1295400" y="2263044"/>
          <a:ext cx="4648201" cy="324631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52127"/>
                <a:gridCol w="1021766"/>
                <a:gridCol w="1021766"/>
                <a:gridCol w="928593"/>
                <a:gridCol w="623949"/>
              </a:tblGrid>
              <a:tr h="37079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ТОМ МАЛЫН ЗҮЙ БУС ХОРОГДОЛ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5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Малын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төрөл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201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201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ОЭ малд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0676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хорогдол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хорогдол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эзлэх 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Тэмээ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Адуу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Үхэр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Хонь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Ямаа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БҮГД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2674402"/>
              </p:ext>
            </p:extLst>
          </p:nvPr>
        </p:nvGraphicFramePr>
        <p:xfrm>
          <a:off x="6076950" y="3588132"/>
          <a:ext cx="2933700" cy="321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209800"/>
            <a:ext cx="7772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90" y="838200"/>
            <a:ext cx="1031311" cy="1008965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669667"/>
            <a:ext cx="632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эхний 1 сарын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20428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20113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хийгджээ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mn-MN" sz="1600" dirty="0" smtClean="0"/>
              <a:t>	</a:t>
            </a:r>
            <a:endParaRPr lang="en-US" sz="16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52600" y="2413084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Уул уурхай, олборлох аж үйлдвэр /мян.төг/</a:t>
            </a:r>
            <a:endParaRPr kumimoji="0" lang="mn-M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981200" y="3200400"/>
          <a:ext cx="55911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609600"/>
            <a:ext cx="76962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203811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http://umnugovi.nso.mn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/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http://1212.mn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www.nso.mn/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 l="6857" t="3048" r="5714" b="4000"/>
          <a:stretch>
            <a:fillRect/>
          </a:stretch>
        </p:blipFill>
        <p:spPr bwMode="auto">
          <a:xfrm>
            <a:off x="9144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66800" y="1828800"/>
            <a:ext cx="3429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/>
              <a:t>2017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нэгдүгээр</a:t>
            </a:r>
            <a:r>
              <a:rPr lang="en-US" sz="2000" dirty="0" smtClean="0"/>
              <a:t>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байдлаар</a:t>
            </a:r>
            <a:r>
              <a:rPr lang="en-US" sz="2000" dirty="0" smtClean="0"/>
              <a:t> </a:t>
            </a:r>
            <a:r>
              <a:rPr lang="en-US" sz="2000" dirty="0" err="1" smtClean="0"/>
              <a:t>орон</a:t>
            </a:r>
            <a:r>
              <a:rPr lang="en-US" sz="2000" dirty="0" smtClean="0"/>
              <a:t> </a:t>
            </a:r>
            <a:r>
              <a:rPr lang="en-US" sz="2000" dirty="0" err="1" smtClean="0"/>
              <a:t>нутгийн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төсвийн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3.6 </a:t>
            </a:r>
            <a:r>
              <a:rPr lang="mn-MN" sz="2000" dirty="0" smtClean="0"/>
              <a:t>тэрбум</a:t>
            </a:r>
            <a:r>
              <a:rPr lang="en-US" sz="2000" dirty="0" smtClean="0"/>
              <a:t> </a:t>
            </a:r>
            <a:r>
              <a:rPr lang="en-US" sz="2000" dirty="0" err="1" smtClean="0"/>
              <a:t>төгрөг</a:t>
            </a:r>
            <a:r>
              <a:rPr lang="en-US" sz="2000" dirty="0" smtClean="0"/>
              <a:t> </a:t>
            </a:r>
            <a:r>
              <a:rPr lang="en-US" sz="2000" dirty="0" err="1" smtClean="0"/>
              <a:t>болж</a:t>
            </a:r>
            <a:r>
              <a:rPr lang="en-US" sz="2000" dirty="0" smtClean="0"/>
              <a:t>,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</a:t>
            </a:r>
            <a:r>
              <a:rPr lang="en-US" sz="2000" dirty="0" err="1" smtClean="0"/>
              <a:t>төлөвлөгөө</a:t>
            </a:r>
            <a:r>
              <a:rPr lang="en-US" sz="2000" dirty="0" smtClean="0"/>
              <a:t>  80.6 </a:t>
            </a:r>
            <a:r>
              <a:rPr lang="en-US" sz="2000" dirty="0" err="1" smtClean="0"/>
              <a:t>хувьтай</a:t>
            </a:r>
            <a:r>
              <a:rPr lang="en-US" sz="2000" dirty="0" smtClean="0"/>
              <a:t> </a:t>
            </a:r>
            <a:r>
              <a:rPr lang="en-US" sz="2000" dirty="0" err="1" smtClean="0"/>
              <a:t>биелсэн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байна.Нийт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 99.7 </a:t>
            </a:r>
            <a:r>
              <a:rPr lang="en-US" sz="2000" dirty="0" err="1" smtClean="0"/>
              <a:t>хувийг</a:t>
            </a:r>
            <a:r>
              <a:rPr lang="en-US" sz="2000" dirty="0" smtClean="0"/>
              <a:t>  </a:t>
            </a:r>
            <a:r>
              <a:rPr lang="en-US" sz="2000" dirty="0" err="1" smtClean="0"/>
              <a:t>урсгал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, 0.3 </a:t>
            </a:r>
            <a:r>
              <a:rPr lang="en-US" sz="2000" dirty="0" err="1" smtClean="0"/>
              <a:t>хувийг</a:t>
            </a:r>
            <a:r>
              <a:rPr lang="en-US" sz="2000" dirty="0" smtClean="0"/>
              <a:t> </a:t>
            </a:r>
            <a:r>
              <a:rPr lang="en-US" sz="2000" dirty="0" err="1" smtClean="0"/>
              <a:t>хөрөнгө</a:t>
            </a:r>
            <a:r>
              <a:rPr lang="en-US" sz="2000" dirty="0" smtClean="0"/>
              <a:t> </a:t>
            </a:r>
            <a:r>
              <a:rPr lang="en-US" sz="2000" dirty="0" err="1" smtClean="0"/>
              <a:t>худалдсаны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</a:t>
            </a:r>
            <a:r>
              <a:rPr lang="en-US" sz="2000" dirty="0" err="1" smtClean="0"/>
              <a:t>тус</a:t>
            </a:r>
            <a:r>
              <a:rPr lang="en-US" sz="2000" dirty="0" smtClean="0"/>
              <a:t> </a:t>
            </a:r>
            <a:r>
              <a:rPr lang="en-US" sz="2000" dirty="0" err="1" smtClean="0"/>
              <a:t>тус</a:t>
            </a:r>
            <a:r>
              <a:rPr lang="en-US" sz="2000" dirty="0" smtClean="0"/>
              <a:t> </a:t>
            </a:r>
            <a:r>
              <a:rPr lang="en-US" sz="2000" dirty="0" err="1" smtClean="0"/>
              <a:t>эзэлж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  </a:t>
            </a:r>
            <a:r>
              <a:rPr lang="en-US" sz="2000" dirty="0" err="1" smtClean="0"/>
              <a:t>Урсгал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орлогын</a:t>
            </a:r>
            <a:r>
              <a:rPr lang="en-US" sz="2000" dirty="0" smtClean="0"/>
              <a:t>  94.5 </a:t>
            </a:r>
            <a:r>
              <a:rPr lang="en-US" sz="2000" dirty="0" err="1" smtClean="0"/>
              <a:t>хувь</a:t>
            </a:r>
            <a:r>
              <a:rPr lang="en-US" sz="2000" dirty="0" smtClean="0"/>
              <a:t> 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татварын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, 5.5 </a:t>
            </a:r>
            <a:r>
              <a:rPr lang="en-US" sz="2000" dirty="0" err="1" smtClean="0"/>
              <a:t>хувь</a:t>
            </a:r>
            <a:r>
              <a:rPr lang="en-US" sz="2000" dirty="0" smtClean="0"/>
              <a:t>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татварын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бус</a:t>
            </a:r>
            <a:r>
              <a:rPr lang="en-US" sz="2000" dirty="0" smtClean="0"/>
              <a:t> </a:t>
            </a:r>
            <a:r>
              <a:rPr lang="en-US" sz="2000" dirty="0" err="1" smtClean="0"/>
              <a:t>орлого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762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u-E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876800" y="1905000"/>
          <a:ext cx="3810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133600" y="762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u-E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47800" y="1752600"/>
            <a:ext cx="678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Засаг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даргын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нөөц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хөрөнгө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42.3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гүйцэтгэлтэй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52.5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гүйцэтгэлтэй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гарсан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2017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нэгдүгээр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орон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нутгийн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зарлага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санхүүжилт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3</a:t>
            </a:r>
            <a:r>
              <a:rPr kumimoji="0" lang="mn-M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</a:t>
            </a:r>
            <a:r>
              <a:rPr kumimoji="0" lang="mn-M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тэрбум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төлөвлөгөөтэйгөөс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</a:t>
            </a:r>
            <a:r>
              <a:rPr kumimoji="0" lang="mn-M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тэрбум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28,2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гүйцэтгэлтэй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гарч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86.2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төгрөгийн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өртэй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гарсан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байна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2667000"/>
            <a:ext cx="7772400" cy="76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77389"/>
            <a:ext cx="6934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2400" b="1" dirty="0" smtClean="0"/>
              <a:t>Банк мөнгө, </a:t>
            </a:r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зээл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/>
              <a:t>Аймгийн  хэмжээнд үйл ажиллагаагаа явуулж буй нийт арилжааны банкуудад  кассын орлого  </a:t>
            </a:r>
            <a:r>
              <a:rPr lang="en-US" sz="1600" dirty="0" smtClean="0"/>
              <a:t>73.9</a:t>
            </a:r>
            <a:r>
              <a:rPr lang="mn-MN" sz="1600" dirty="0" smtClean="0"/>
              <a:t> тэрбум төгрөгт хүрч, зарлага </a:t>
            </a:r>
            <a:r>
              <a:rPr lang="en-US" sz="1600" dirty="0" smtClean="0"/>
              <a:t>74</a:t>
            </a:r>
            <a:r>
              <a:rPr lang="mn-MN" sz="1600" dirty="0" smtClean="0"/>
              <a:t>.5 тэрбум төгрөг болсон байна. Нийт зээлийн үлдэгдэл 129.0 тэрбум төгрөгт хүрч үүнээс чанаргүй зээлийн үлдэгдэл 6.8 тэрбум  төгрөгт хүрсэн байна.Нийт хадгаламжийн үлдэгдэл</a:t>
            </a:r>
            <a:r>
              <a:rPr lang="en-US" sz="1600" dirty="0" smtClean="0"/>
              <a:t> </a:t>
            </a:r>
            <a:r>
              <a:rPr lang="mn-MN" sz="1600" dirty="0" smtClean="0"/>
              <a:t>94.4 тэрбум төгрөгт хүрсэн байна.</a:t>
            </a:r>
            <a:endParaRPr lang="en-US" sz="1600" dirty="0" smtClean="0"/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914400" y="3048000"/>
          <a:ext cx="3429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953000" y="3276600"/>
          <a:ext cx="2971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62000" y="2514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191541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143000"/>
            <a:ext cx="6934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alt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Эрүүл</a:t>
            </a:r>
            <a:r>
              <a:rPr lang="en-US" alt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alt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мэнд </a:t>
            </a:r>
          </a:p>
          <a:p>
            <a:r>
              <a:rPr lang="en-US" sz="1600" smtClean="0"/>
              <a:t>201</a:t>
            </a:r>
            <a:r>
              <a:rPr lang="mn-MN" sz="1600" smtClean="0"/>
              <a:t>7</a:t>
            </a:r>
            <a:r>
              <a:rPr lang="en-US" sz="1600" smtClean="0"/>
              <a:t> оны эхний </a:t>
            </a:r>
            <a:r>
              <a:rPr lang="mn-MN" sz="1600" smtClean="0"/>
              <a:t>1</a:t>
            </a:r>
            <a:r>
              <a:rPr lang="en-US" sz="1600" smtClean="0"/>
              <a:t> сарын байдлаар аймгийн хэмжээгээр  </a:t>
            </a:r>
            <a:r>
              <a:rPr lang="mn-MN" sz="1600" smtClean="0"/>
              <a:t>94 эх амаржиж</a:t>
            </a:r>
            <a:r>
              <a:rPr lang="en-US" sz="1600" smtClean="0"/>
              <a:t>, </a:t>
            </a:r>
            <a:r>
              <a:rPr lang="mn-MN" sz="1600" smtClean="0"/>
              <a:t>16</a:t>
            </a:r>
            <a:r>
              <a:rPr lang="en-US" sz="1600" smtClean="0"/>
              <a:t> хүн нас барсан нь урьд оны мөн үеэс төрөлт </a:t>
            </a:r>
            <a:r>
              <a:rPr lang="mn-MN" sz="1600" smtClean="0"/>
              <a:t>20.3 хувиар, </a:t>
            </a:r>
            <a:r>
              <a:rPr lang="en-US" sz="1600" smtClean="0"/>
              <a:t>нас баралт </a:t>
            </a:r>
            <a:r>
              <a:rPr lang="mn-MN" sz="1600" smtClean="0"/>
              <a:t>48.4</a:t>
            </a:r>
            <a:r>
              <a:rPr lang="en-US" sz="1600" smtClean="0"/>
              <a:t> хувиар </a:t>
            </a:r>
            <a:r>
              <a:rPr lang="mn-MN" sz="1600" smtClean="0"/>
              <a:t>тус тус буурсан үзүүлэлттэй</a:t>
            </a:r>
            <a:r>
              <a:rPr lang="en-US" sz="1600" smtClean="0"/>
              <a:t> байна.</a:t>
            </a:r>
          </a:p>
          <a:p>
            <a:pPr algn="just"/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819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dirty="0" smtClean="0"/>
              <a:t>Аймгийн хэмжээний төрөлт, нас баралтын үзүүлэлтүүд, оноор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1905000" y="3429000"/>
          <a:ext cx="492442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05000" y="7620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51371"/>
            <a:ext cx="993334" cy="100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990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1143000"/>
            <a:ext cx="655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dirty="0" smtClean="0"/>
              <a:t>Аймгийн хэмжээнд оны эхний </a:t>
            </a:r>
            <a:r>
              <a:rPr lang="en-US" dirty="0" smtClean="0"/>
              <a:t>1</a:t>
            </a:r>
            <a:r>
              <a:rPr lang="mn-MN" dirty="0" smtClean="0"/>
              <a:t> сарын байдлаар </a:t>
            </a:r>
            <a:r>
              <a:rPr lang="en-US" dirty="0" smtClean="0"/>
              <a:t>0-1 </a:t>
            </a:r>
            <a:r>
              <a:rPr lang="en-US" dirty="0" err="1" smtClean="0"/>
              <a:t>насны</a:t>
            </a:r>
            <a:r>
              <a:rPr lang="en-US" dirty="0" smtClean="0"/>
              <a:t> </a:t>
            </a:r>
            <a:r>
              <a:rPr lang="en-US" dirty="0" err="1" smtClean="0"/>
              <a:t>хүүхдийн</a:t>
            </a:r>
            <a:r>
              <a:rPr lang="en-US" dirty="0" smtClean="0"/>
              <a:t> </a:t>
            </a:r>
            <a:r>
              <a:rPr lang="en-US" dirty="0" err="1" smtClean="0"/>
              <a:t>эндэгдэл</a:t>
            </a:r>
            <a:r>
              <a:rPr lang="en-US" dirty="0" smtClean="0"/>
              <a:t> 1</a:t>
            </a:r>
            <a:r>
              <a:rPr lang="mn-MN" dirty="0" smtClean="0"/>
              <a:t> гарсан нь өмнөх оны мөн үеийнхтэй харьцуулахад </a:t>
            </a:r>
            <a:r>
              <a:rPr lang="en-US" dirty="0" smtClean="0"/>
              <a:t>33.3</a:t>
            </a:r>
            <a:r>
              <a:rPr lang="mn-MN" dirty="0" smtClean="0"/>
              <a:t> хувиар өссөн байна.Харин 1-5 насны хүүхдийн эндэгдэл гараагүй байна.</a:t>
            </a:r>
            <a:endParaRPr lang="en-US" dirty="0" smtClean="0"/>
          </a:p>
          <a:p>
            <a:pPr algn="just"/>
            <a:r>
              <a:rPr lang="mn-MN" dirty="0" smtClean="0"/>
              <a:t> 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447800" y="3276600"/>
          <a:ext cx="23336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81600" y="2971800"/>
          <a:ext cx="2867025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95400" y="2667000"/>
            <a:ext cx="7391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Амаржсан эх, хүүхдийн тоо, оноор                                  Хүүхдийн эндэгдэл, насны байдлаар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05000" y="7620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ЭРХЛЭЛТ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990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28800" y="1143000"/>
            <a:ext cx="6553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1600" dirty="0" smtClean="0"/>
              <a:t>Аймгийн хөдөлмөрийн захад сарын эхэнд бүртгэлтэй ажил идэвхтэй  эрж байгаа </a:t>
            </a:r>
            <a:r>
              <a:rPr lang="mn-MN" sz="1600" dirty="0" smtClean="0"/>
              <a:t>842 </a:t>
            </a:r>
            <a:r>
              <a:rPr lang="eu-ES" sz="1600" dirty="0" smtClean="0"/>
              <a:t>хүн байгаагаас тайлант сард </a:t>
            </a:r>
            <a:r>
              <a:rPr lang="mn-MN" sz="1600" dirty="0" smtClean="0"/>
              <a:t>246 </a:t>
            </a:r>
            <a:r>
              <a:rPr lang="eu-ES" sz="1600" dirty="0" smtClean="0"/>
              <a:t>хүн шинээр бүртгэгдэж, </a:t>
            </a:r>
            <a:r>
              <a:rPr lang="mn-MN" sz="1600" dirty="0" smtClean="0"/>
              <a:t>бүртгэлээс 229 хүн хасагдаж, </a:t>
            </a:r>
            <a:r>
              <a:rPr lang="eu-ES" sz="1600" dirty="0" smtClean="0"/>
              <a:t>тайлант сарын эцэст </a:t>
            </a:r>
            <a:r>
              <a:rPr lang="en-US" sz="1600" dirty="0" smtClean="0"/>
              <a:t>8</a:t>
            </a:r>
            <a:r>
              <a:rPr lang="mn-MN" sz="1600" dirty="0" smtClean="0"/>
              <a:t>90 </a:t>
            </a:r>
            <a:r>
              <a:rPr lang="eu-ES" sz="1600" dirty="0" smtClean="0"/>
              <a:t>хүн бүртгэлтэй болсон байна.</a:t>
            </a:r>
            <a:r>
              <a:rPr lang="mn-MN" sz="1600" dirty="0" smtClean="0"/>
              <a:t> Энэ нь өнгөрсөн оны мөн үеэс 163 хүнээр буюу 22.4 хувиар өсчээ.</a:t>
            </a:r>
            <a:endParaRPr lang="en-US" sz="1600" dirty="0" smtClean="0"/>
          </a:p>
          <a:p>
            <a:r>
              <a:rPr lang="mn-MN" dirty="0" smtClean="0"/>
              <a:t> </a:t>
            </a:r>
            <a:endParaRPr lang="en-US" dirty="0"/>
          </a:p>
        </p:txBody>
      </p:sp>
      <p:pic>
        <p:nvPicPr>
          <p:cNvPr id="14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1084263" cy="1082555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5800" y="2667000"/>
            <a:ext cx="35814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Хөдөлмөрийн хэлтэст шинээр бүртгүүлсэн болон ажилд орсон иргэд, жил бүрийн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 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сарын байдлаар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990600" y="3505200"/>
          <a:ext cx="30480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5029200" y="25908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/>
              <a:t>Ажил хайгч иргэд, боловсролын                                                     түвшингээр, 201</a:t>
            </a:r>
            <a:r>
              <a:rPr lang="en-US" sz="1200" dirty="0" smtClean="0"/>
              <a:t>7</a:t>
            </a:r>
            <a:r>
              <a:rPr lang="mn-MN" sz="1200" dirty="0" smtClean="0"/>
              <a:t> оны </a:t>
            </a:r>
            <a:r>
              <a:rPr lang="en-US" sz="1200" dirty="0" smtClean="0"/>
              <a:t>1</a:t>
            </a:r>
            <a:r>
              <a:rPr lang="mn-MN" sz="1200" dirty="0" smtClean="0"/>
              <a:t> сарын       байдлаар, хувиар</a:t>
            </a:r>
            <a:endParaRPr lang="en-US" sz="1200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5562600" y="3352800"/>
          <a:ext cx="2667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19050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7620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600" dirty="0" smtClean="0"/>
              <a:t>Нийгмийн даатгалын сангийн орлого 201</a:t>
            </a:r>
            <a:r>
              <a:rPr lang="en-US" sz="1600" dirty="0" smtClean="0"/>
              <a:t>7</a:t>
            </a:r>
            <a:r>
              <a:rPr lang="mn-MN" sz="1600" dirty="0" smtClean="0"/>
              <a:t> оны эхний </a:t>
            </a:r>
            <a:r>
              <a:rPr lang="en-US" sz="1600" dirty="0" smtClean="0"/>
              <a:t>1 </a:t>
            </a:r>
            <a:r>
              <a:rPr lang="mn-MN" sz="1600" dirty="0" smtClean="0"/>
              <a:t>сард </a:t>
            </a:r>
            <a:r>
              <a:rPr lang="en-US" sz="1600" dirty="0" smtClean="0"/>
              <a:t>2574.7</a:t>
            </a:r>
            <a:r>
              <a:rPr lang="mn-MN" sz="1600" dirty="0" smtClean="0"/>
              <a:t> сая төгрөг төвлөрч, төлөвлөгөөний биелэлт </a:t>
            </a:r>
            <a:r>
              <a:rPr lang="en-US" sz="1600" dirty="0" smtClean="0"/>
              <a:t>70.6 </a:t>
            </a:r>
            <a:r>
              <a:rPr lang="mn-MN" sz="1600" dirty="0" smtClean="0"/>
              <a:t>хувьтай байна. Харин нийгмийн сайн дурын даатгуулагчийн тоо </a:t>
            </a:r>
            <a:r>
              <a:rPr lang="en-US" sz="1600" dirty="0" smtClean="0"/>
              <a:t>2846</a:t>
            </a:r>
            <a:r>
              <a:rPr lang="mn-MN" sz="1600" dirty="0" smtClean="0"/>
              <a:t> байна.</a:t>
            </a:r>
            <a:endParaRPr lang="en-US" sz="1600" dirty="0" smtClean="0"/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28800" y="2590800"/>
          <a:ext cx="5943599" cy="3733801"/>
        </p:xfrm>
        <a:graphic>
          <a:graphicData uri="http://schemas.openxmlformats.org/drawingml/2006/table">
            <a:tbl>
              <a:tblPr/>
              <a:tblGrid>
                <a:gridCol w="1028407"/>
                <a:gridCol w="786966"/>
                <a:gridCol w="786966"/>
                <a:gridCol w="786966"/>
                <a:gridCol w="786966"/>
                <a:gridCol w="883664"/>
                <a:gridCol w="883664"/>
              </a:tblGrid>
              <a:tr h="41396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Сумын нэр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НДШ-ийн орлого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Нийгмийн даатгалд сайн дураар даатгуулачийн тоо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Төлөвлөгөө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Гүйцэтгэл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Хувь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Төлөвлөгөө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Гүйцэтгэл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Хувь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Баяндалай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16326.5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19487.5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119.4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1213.6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Баян-Овоо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15462.1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18489.1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119.6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792.3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Булган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14663.9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14795.1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512.5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74607.4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99507.2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133.4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1200.0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259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Мандал-Овоо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13064.6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14065.3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107.7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219.0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19173.2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32008.0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166.9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995.8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19726.4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21004.3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106.5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311.4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Ноён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25528.1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16387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592.9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Сэврэй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16297.6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17517.7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543.8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25229.4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285635.8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1132.2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634.6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15975.2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20841.2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475.0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Хүрмэн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15970.6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21862.5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136.9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152.9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Цогт-Овоо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14722.7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20481.2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139.1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88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517.6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696504.7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1320264.9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648.6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Даланзадгад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526379.7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652373.1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929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822.1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   Дүн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1509632.1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2574719.9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170.6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414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2846</a:t>
                      </a:r>
                      <a:endParaRPr lang="en-US" sz="9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687.4</a:t>
                      </a:r>
                      <a:endParaRPr lang="en-US" sz="9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0" marR="636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981200" y="1981200"/>
            <a:ext cx="579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Нийгмийн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даатгалын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шимтгэлийн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орлого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дураар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даатгуулагчийн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тоо</a:t>
            </a: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сумдаар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mn-MN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мян.төг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90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54901"/>
            <a:ext cx="64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Гэмт хэрэг</a:t>
            </a:r>
            <a:endParaRPr lang="en-US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mn-MN" dirty="0" smtClean="0"/>
              <a:t>201</a:t>
            </a:r>
            <a:r>
              <a:rPr lang="en-US" dirty="0" smtClean="0"/>
              <a:t>7</a:t>
            </a:r>
            <a:r>
              <a:rPr lang="mn-MN" dirty="0" smtClean="0"/>
              <a:t> оны эхний 1 сарын байдлаар аймгийн хэмжээнд  гэмт хэрэг 39 гарсан нь өмнөх оны мөн үеэс 9 хэргээр буюу 30.0 хувиар өссөн үзүүлэлттэй байна. Оны эхний </a:t>
            </a:r>
            <a:r>
              <a:rPr lang="en-US" dirty="0" smtClean="0"/>
              <a:t>1</a:t>
            </a:r>
            <a:r>
              <a:rPr lang="mn-MN" dirty="0" smtClean="0"/>
              <a:t> сард гарсан н</a:t>
            </a:r>
            <a:r>
              <a:rPr lang="eu-ES" dirty="0" smtClean="0"/>
              <a:t>ийт  гэмт хэргийн </a:t>
            </a:r>
            <a:r>
              <a:rPr lang="mn-MN" dirty="0" smtClean="0"/>
              <a:t>илрүүлэлт </a:t>
            </a:r>
            <a:r>
              <a:rPr lang="en-US" dirty="0" smtClean="0"/>
              <a:t>71.</a:t>
            </a:r>
            <a:r>
              <a:rPr lang="mn-MN" dirty="0" smtClean="0"/>
              <a:t>4 хувьтай байна.</a:t>
            </a:r>
            <a:endParaRPr lang="en-US" dirty="0"/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066800" y="2819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Аймгийн хэмжээнд гарсан нийт гэмт хэргийн тоо, оноор</a:t>
            </a:r>
            <a:endParaRPr lang="en-US" sz="1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990600" y="3429000"/>
          <a:ext cx="3962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562600" y="3276600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410200" y="2819400"/>
            <a:ext cx="3505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 хэмжээнд гарсан нийт гэмт хэрэг төрлөөр, эзлэх хувиар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1095</Words>
  <Application>Microsoft Office PowerPoint</Application>
  <PresentationFormat>On-screen Show (4:3)</PresentationFormat>
  <Paragraphs>379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khorolmaa</cp:lastModifiedBy>
  <cp:revision>599</cp:revision>
  <cp:lastPrinted>2014-11-15T08:50:48Z</cp:lastPrinted>
  <dcterms:created xsi:type="dcterms:W3CDTF">2013-04-23T12:28:13Z</dcterms:created>
  <dcterms:modified xsi:type="dcterms:W3CDTF">2017-02-11T06:45:48Z</dcterms:modified>
</cp:coreProperties>
</file>