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86" r:id="rId2"/>
    <p:sldId id="387" r:id="rId3"/>
    <p:sldId id="388" r:id="rId4"/>
    <p:sldId id="390" r:id="rId5"/>
    <p:sldId id="389" r:id="rId6"/>
    <p:sldId id="403" r:id="rId7"/>
    <p:sldId id="391" r:id="rId8"/>
    <p:sldId id="404" r:id="rId9"/>
    <p:sldId id="392" r:id="rId10"/>
    <p:sldId id="402" r:id="rId11"/>
    <p:sldId id="393" r:id="rId12"/>
    <p:sldId id="401" r:id="rId13"/>
    <p:sldId id="394" r:id="rId14"/>
    <p:sldId id="395" r:id="rId15"/>
    <p:sldId id="396" r:id="rId16"/>
    <p:sldId id="397" r:id="rId17"/>
    <p:sldId id="398" r:id="rId18"/>
    <p:sldId id="405" r:id="rId19"/>
    <p:sldId id="406" r:id="rId20"/>
    <p:sldId id="399" r:id="rId21"/>
    <p:sldId id="400" r:id="rId22"/>
    <p:sldId id="353" r:id="rId23"/>
  </p:sldIdLst>
  <p:sldSz cx="9906000" cy="6858000" type="A4"/>
  <p:notesSz cx="9799638" cy="673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khjargal" initials="M" lastIdx="1" clrIdx="0">
    <p:extLst>
      <p:ext uri="{19B8F6BF-5375-455C-9EA6-DF929625EA0E}">
        <p15:presenceInfo xmlns:p15="http://schemas.microsoft.com/office/powerpoint/2012/main" xmlns="" userId="S-1-5-21-3136409274-2656067682-683017104-277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68" autoAdjust="0"/>
    <p:restoredTop sz="94643" autoAdjust="0"/>
  </p:normalViewPr>
  <p:slideViewPr>
    <p:cSldViewPr snapToGrid="0">
      <p:cViewPr>
        <p:scale>
          <a:sx n="100" d="100"/>
          <a:sy n="100" d="100"/>
        </p:scale>
        <p:origin x="-246" y="-22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\Desktop\AY,Tusuv,Bank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5%20sariin%20taniltsuulga%20kh\niigmiin%20salbariin%20taniltsuulg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5%20sariin%20taniltsuulga%20kh\niigmiin%20salbariin%20taniltsuulg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5%20sariin%20taniltsuulga%20kh\niigmiin%20salbariin%20taniltsuulg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5%20sariin%20taniltsuulga%20kh\niigmiin%20salbariin%20taniltsuulg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5%20sariin%20taniltsuulga%20kh\niigmiin%20salbariin%20taniltsuulg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5%20sariin%20taniltsuulga%20kh\niigmiin%20salbariin%20taniltsuulga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5%20sariin%20taniltsuulga%20kh\niigmiin%20salbariin%20taniltsuulga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aniltsuulga\2016\2016.05%20sariin%20taniltsuulga\2016.04%20%20MEDEE.11%20sambuu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\Desktop\AY,Tusuv,Bank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\Desktop\AY,Tusuv,Ban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\Desktop\AY,Tusuv,Bank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5%20sariin%20taniltsuulga%20kh\niigmiin%20salbariin%20taniltsuulga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5%20sariin%20taniltsuulga%20kh\niigmiin%20salbariin%20taniltsuulga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5%20sariin%20taniltsuulga%20kh\niigmiin%20salbariin%20taniltsuulg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j\Desktop\AY,Tusuv,Ban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5%20sariin%20taniltsuulga%20kh\niigmiin%20salbariin%20taniltsuulga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horolmaa\Desktop\2016%20onii%205%20sariin%20taniltsuulga%20kh\niigmiin%20salbariin%20taniltsuulga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horolmaa\Desktop\2016%20onii%205%20sariin%20taniltsuulga%20kh\niigmiin%20salbariin%20taniltsuulga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horolmaa\Desktop\2016%20onii%205%20sariin%20taniltsuulga%20kh\niigmiin%20salbariin%20taniltsuulga.xlsx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5%20sariin%20taniltsuulga%20kh\niigmiin%20salbariin%20taniltsuulg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horolmaa\Desktop\2016%20onii%205%20sariin%20taniltsuulga%20kh\niigmiin%20salbariin%20taniltsuulg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7429941263307722"/>
          <c:y val="0.20445050154916644"/>
          <c:w val="0.6027891476213656"/>
          <c:h val="0.63366857008860933"/>
        </c:manualLayout>
      </c:layout>
      <c:pieChart>
        <c:varyColors val="1"/>
        <c:ser>
          <c:idx val="0"/>
          <c:order val="0"/>
          <c:tx>
            <c:strRef>
              <c:f>'Tusuv orlogo'!$G$55</c:f>
              <c:strCache>
                <c:ptCount val="1"/>
                <c:pt idx="0">
                  <c:v>Татварын орлогыг төрлөөр нь авч үзвэл
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5.3700961796195115E-2"/>
                  <c:y val="-0.1012410615833521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1.3954409748512179E-2"/>
                  <c:y val="-1.4885308288295722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2.0129313056035602E-3"/>
                  <c:y val="5.1619298089643592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0.14911936496430345"/>
                  <c:y val="2.848859561568888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7775182463242293"/>
                      <c:h val="0.1594133303759565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'Tusuv orlogo'!$F$56:$F$60</c:f>
              <c:strCache>
                <c:ptCount val="5"/>
                <c:pt idx="0">
                  <c:v>1. Хүн амын орлогын албан татвар</c:v>
                </c:pt>
                <c:pt idx="1">
                  <c:v> 2. Өмчийн татвар      </c:v>
                </c:pt>
                <c:pt idx="2">
                  <c:v>3. Дотоодын бараа үйлчилгээний татвар</c:v>
                </c:pt>
                <c:pt idx="3">
                  <c:v>4.Бусад татвар</c:v>
                </c:pt>
                <c:pt idx="4">
                  <c:v>Татварын бус орлого</c:v>
                </c:pt>
              </c:strCache>
            </c:strRef>
          </c:cat>
          <c:val>
            <c:numRef>
              <c:f>'Tusuv orlogo'!$G$56:$G$60</c:f>
              <c:numCache>
                <c:formatCode>##\ ###\ ##0.0</c:formatCode>
                <c:ptCount val="5"/>
                <c:pt idx="0">
                  <c:v>6318627.8000000007</c:v>
                </c:pt>
                <c:pt idx="1">
                  <c:v>3899167.1</c:v>
                </c:pt>
                <c:pt idx="2" formatCode="General">
                  <c:v>970961.3</c:v>
                </c:pt>
                <c:pt idx="3">
                  <c:v>7462510.7000000002</c:v>
                </c:pt>
                <c:pt idx="4">
                  <c:v>316753.8</c:v>
                </c:pt>
              </c:numCache>
            </c:numRef>
          </c:val>
        </c:ser>
        <c:ser>
          <c:idx val="1"/>
          <c:order val="1"/>
          <c:tx>
            <c:strRef>
              <c:f>'Tusuv orlogo'!$K$46</c:f>
              <c:strCache>
                <c:ptCount val="1"/>
                <c:pt idx="0">
                  <c:v>Төлөвлөгөө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'Tusuv orlogo'!$J$47:$J$64</c:f>
              <c:strCache>
                <c:ptCount val="18"/>
                <c:pt idx="0">
                  <c:v> Баяндалай</c:v>
                </c:pt>
                <c:pt idx="1">
                  <c:v> Баяновоо</c:v>
                </c:pt>
                <c:pt idx="2">
                  <c:v> Булган</c:v>
                </c:pt>
                <c:pt idx="3">
                  <c:v> Гурвантэс</c:v>
                </c:pt>
                <c:pt idx="4">
                  <c:v> Мандаловоо</c:v>
                </c:pt>
                <c:pt idx="5">
                  <c:v> Манлай</c:v>
                </c:pt>
                <c:pt idx="6">
                  <c:v> Номгон </c:v>
                </c:pt>
                <c:pt idx="7">
                  <c:v> Ноён</c:v>
                </c:pt>
                <c:pt idx="8">
                  <c:v> Сэврэй</c:v>
                </c:pt>
                <c:pt idx="9">
                  <c:v> Ханбогд</c:v>
                </c:pt>
                <c:pt idx="10">
                  <c:v> Ханхонгор</c:v>
                </c:pt>
                <c:pt idx="11">
                  <c:v> Хүрмэн</c:v>
                </c:pt>
                <c:pt idx="12">
                  <c:v> Цогтовоо</c:v>
                </c:pt>
                <c:pt idx="13">
                  <c:v> Цогтцэций</c:v>
                </c:pt>
                <c:pt idx="14">
                  <c:v> Даланзадгад</c:v>
                </c:pt>
                <c:pt idx="15">
                  <c:v>Татварын хэлтэс</c:v>
                </c:pt>
                <c:pt idx="16">
                  <c:v>СТСХэлтэс</c:v>
                </c:pt>
                <c:pt idx="17">
                  <c:v>Дүн</c:v>
                </c:pt>
              </c:strCache>
            </c:strRef>
          </c:cat>
          <c:val>
            <c:numRef>
              <c:f>'Tusuv orlogo'!$K$47:$K$64</c:f>
              <c:numCache>
                <c:formatCode>##\ ###\ ##0.0</c:formatCode>
                <c:ptCount val="18"/>
                <c:pt idx="0">
                  <c:v>76799.7</c:v>
                </c:pt>
                <c:pt idx="1">
                  <c:v>134191</c:v>
                </c:pt>
                <c:pt idx="2">
                  <c:v>57534.7</c:v>
                </c:pt>
                <c:pt idx="3">
                  <c:v>867526.4</c:v>
                </c:pt>
                <c:pt idx="4">
                  <c:v>65521.599999999999</c:v>
                </c:pt>
                <c:pt idx="5">
                  <c:v>86689.9</c:v>
                </c:pt>
                <c:pt idx="6">
                  <c:v>95283.7</c:v>
                </c:pt>
                <c:pt idx="7">
                  <c:v>78509.7</c:v>
                </c:pt>
                <c:pt idx="8">
                  <c:v>57397.3</c:v>
                </c:pt>
                <c:pt idx="9">
                  <c:v>16265492.9</c:v>
                </c:pt>
                <c:pt idx="10">
                  <c:v>135490.79999999999</c:v>
                </c:pt>
                <c:pt idx="11">
                  <c:v>109758</c:v>
                </c:pt>
                <c:pt idx="12">
                  <c:v>48830.8</c:v>
                </c:pt>
                <c:pt idx="13">
                  <c:v>4007347.7</c:v>
                </c:pt>
                <c:pt idx="14">
                  <c:v>600059.80000000005</c:v>
                </c:pt>
                <c:pt idx="15">
                  <c:v>1726356.5</c:v>
                </c:pt>
                <c:pt idx="16">
                  <c:v>502575</c:v>
                </c:pt>
                <c:pt idx="17">
                  <c:v>24915365.5</c:v>
                </c:pt>
              </c:numCache>
            </c:numRef>
          </c:val>
        </c:ser>
        <c:ser>
          <c:idx val="2"/>
          <c:order val="2"/>
          <c:tx>
            <c:strRef>
              <c:f>'Tusuv orlogo'!$L$46</c:f>
              <c:strCache>
                <c:ptCount val="1"/>
                <c:pt idx="0">
                  <c:v>Гүйцэтгэл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'Tusuv orlogo'!$J$47:$J$64</c:f>
              <c:strCache>
                <c:ptCount val="18"/>
                <c:pt idx="0">
                  <c:v> Баяндалай</c:v>
                </c:pt>
                <c:pt idx="1">
                  <c:v> Баяновоо</c:v>
                </c:pt>
                <c:pt idx="2">
                  <c:v> Булган</c:v>
                </c:pt>
                <c:pt idx="3">
                  <c:v> Гурвантэс</c:v>
                </c:pt>
                <c:pt idx="4">
                  <c:v> Мандаловоо</c:v>
                </c:pt>
                <c:pt idx="5">
                  <c:v> Манлай</c:v>
                </c:pt>
                <c:pt idx="6">
                  <c:v> Номгон </c:v>
                </c:pt>
                <c:pt idx="7">
                  <c:v> Ноён</c:v>
                </c:pt>
                <c:pt idx="8">
                  <c:v> Сэврэй</c:v>
                </c:pt>
                <c:pt idx="9">
                  <c:v> Ханбогд</c:v>
                </c:pt>
                <c:pt idx="10">
                  <c:v> Ханхонгор</c:v>
                </c:pt>
                <c:pt idx="11">
                  <c:v> Хүрмэн</c:v>
                </c:pt>
                <c:pt idx="12">
                  <c:v> Цогтовоо</c:v>
                </c:pt>
                <c:pt idx="13">
                  <c:v> Цогтцэций</c:v>
                </c:pt>
                <c:pt idx="14">
                  <c:v> Даланзадгад</c:v>
                </c:pt>
                <c:pt idx="15">
                  <c:v>Татварын хэлтэс</c:v>
                </c:pt>
                <c:pt idx="16">
                  <c:v>СТСХэлтэс</c:v>
                </c:pt>
                <c:pt idx="17">
                  <c:v>Дүн</c:v>
                </c:pt>
              </c:strCache>
            </c:strRef>
          </c:cat>
          <c:val>
            <c:numRef>
              <c:f>'Tusuv orlogo'!$L$47:$L$64</c:f>
              <c:numCache>
                <c:formatCode>##\ ###\ ##0.0</c:formatCode>
                <c:ptCount val="18"/>
                <c:pt idx="0">
                  <c:v>60302.400000000001</c:v>
                </c:pt>
                <c:pt idx="1">
                  <c:v>144018.70000000001</c:v>
                </c:pt>
                <c:pt idx="2">
                  <c:v>44035.6</c:v>
                </c:pt>
                <c:pt idx="3">
                  <c:v>1005852.2</c:v>
                </c:pt>
                <c:pt idx="4">
                  <c:v>60968.7</c:v>
                </c:pt>
                <c:pt idx="5">
                  <c:v>72196.900000000009</c:v>
                </c:pt>
                <c:pt idx="6">
                  <c:v>141885.9</c:v>
                </c:pt>
                <c:pt idx="7">
                  <c:v>59425.599999999991</c:v>
                </c:pt>
                <c:pt idx="8">
                  <c:v>62585.5</c:v>
                </c:pt>
                <c:pt idx="9">
                  <c:v>12823378.5</c:v>
                </c:pt>
                <c:pt idx="10">
                  <c:v>106883.8</c:v>
                </c:pt>
                <c:pt idx="11">
                  <c:v>97178.799999999988</c:v>
                </c:pt>
                <c:pt idx="12">
                  <c:v>34891</c:v>
                </c:pt>
                <c:pt idx="13">
                  <c:v>2927280.4000000004</c:v>
                </c:pt>
                <c:pt idx="14">
                  <c:v>362311.8</c:v>
                </c:pt>
                <c:pt idx="15">
                  <c:v>981124.4</c:v>
                </c:pt>
                <c:pt idx="16">
                  <c:v>42751.6</c:v>
                </c:pt>
                <c:pt idx="17">
                  <c:v>19027071.800000001</c:v>
                </c:pt>
              </c:numCache>
            </c:numRef>
          </c:val>
        </c:ser>
        <c:ser>
          <c:idx val="3"/>
          <c:order val="3"/>
          <c:tx>
            <c:strRef>
              <c:f>'Tusuv orlogo'!$M$46</c:f>
              <c:strCache>
                <c:ptCount val="1"/>
                <c:pt idx="0">
                  <c:v>Хувь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'Tusuv orlogo'!$J$47:$J$64</c:f>
              <c:strCache>
                <c:ptCount val="18"/>
                <c:pt idx="0">
                  <c:v> Баяндалай</c:v>
                </c:pt>
                <c:pt idx="1">
                  <c:v> Баяновоо</c:v>
                </c:pt>
                <c:pt idx="2">
                  <c:v> Булган</c:v>
                </c:pt>
                <c:pt idx="3">
                  <c:v> Гурвантэс</c:v>
                </c:pt>
                <c:pt idx="4">
                  <c:v> Мандаловоо</c:v>
                </c:pt>
                <c:pt idx="5">
                  <c:v> Манлай</c:v>
                </c:pt>
                <c:pt idx="6">
                  <c:v> Номгон </c:v>
                </c:pt>
                <c:pt idx="7">
                  <c:v> Ноён</c:v>
                </c:pt>
                <c:pt idx="8">
                  <c:v> Сэврэй</c:v>
                </c:pt>
                <c:pt idx="9">
                  <c:v> Ханбогд</c:v>
                </c:pt>
                <c:pt idx="10">
                  <c:v> Ханхонгор</c:v>
                </c:pt>
                <c:pt idx="11">
                  <c:v> Хүрмэн</c:v>
                </c:pt>
                <c:pt idx="12">
                  <c:v> Цогтовоо</c:v>
                </c:pt>
                <c:pt idx="13">
                  <c:v> Цогтцэций</c:v>
                </c:pt>
                <c:pt idx="14">
                  <c:v> Даланзадгад</c:v>
                </c:pt>
                <c:pt idx="15">
                  <c:v>Татварын хэлтэс</c:v>
                </c:pt>
                <c:pt idx="16">
                  <c:v>СТСХэлтэс</c:v>
                </c:pt>
                <c:pt idx="17">
                  <c:v>Дүн</c:v>
                </c:pt>
              </c:strCache>
            </c:strRef>
          </c:cat>
          <c:val>
            <c:numRef>
              <c:f>'Tusuv orlogo'!$M$47:$M$64</c:f>
              <c:numCache>
                <c:formatCode>0.0</c:formatCode>
                <c:ptCount val="18"/>
                <c:pt idx="0">
                  <c:v>78.51905671506529</c:v>
                </c:pt>
                <c:pt idx="1">
                  <c:v>107.32366552153276</c:v>
                </c:pt>
                <c:pt idx="2">
                  <c:v>76.537463478561634</c:v>
                </c:pt>
                <c:pt idx="3">
                  <c:v>115.94485193764724</c:v>
                </c:pt>
                <c:pt idx="4">
                  <c:v>93.051299113574586</c:v>
                </c:pt>
                <c:pt idx="5">
                  <c:v>83.28178945874896</c:v>
                </c:pt>
                <c:pt idx="6">
                  <c:v>148.90888997803447</c:v>
                </c:pt>
                <c:pt idx="7">
                  <c:v>75.692048243719896</c:v>
                </c:pt>
                <c:pt idx="8">
                  <c:v>109.03910114238818</c:v>
                </c:pt>
                <c:pt idx="9">
                  <c:v>78.837933647863807</c:v>
                </c:pt>
                <c:pt idx="10">
                  <c:v>78.886389334183278</c:v>
                </c:pt>
                <c:pt idx="11">
                  <c:v>88.539149765848705</c:v>
                </c:pt>
                <c:pt idx="12">
                  <c:v>71.452853526872403</c:v>
                </c:pt>
                <c:pt idx="13">
                  <c:v>73.047826621084127</c:v>
                </c:pt>
                <c:pt idx="14">
                  <c:v>60.379282198207477</c:v>
                </c:pt>
                <c:pt idx="15">
                  <c:v>56.8320853774988</c:v>
                </c:pt>
                <c:pt idx="16">
                  <c:v>8.5065114659503482</c:v>
                </c:pt>
                <c:pt idx="17">
                  <c:v>76.366817897975452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'ajilguichuud hev'!$B$78</c:f>
              <c:strCache>
                <c:ptCount val="1"/>
                <c:pt idx="0">
                  <c:v>Бүртгэлтэй ажилгүй иргэд, жил бүрийн эцэст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'ajilguichuud hev'!$C$77:$L$77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'ajilguichuud hev'!$C$78:$L$78</c:f>
              <c:numCache>
                <c:formatCode>General</c:formatCode>
                <c:ptCount val="10"/>
                <c:pt idx="0">
                  <c:v>306</c:v>
                </c:pt>
                <c:pt idx="1">
                  <c:v>335</c:v>
                </c:pt>
                <c:pt idx="2">
                  <c:v>678</c:v>
                </c:pt>
                <c:pt idx="3">
                  <c:v>501</c:v>
                </c:pt>
                <c:pt idx="4">
                  <c:v>542</c:v>
                </c:pt>
                <c:pt idx="5">
                  <c:v>986</c:v>
                </c:pt>
                <c:pt idx="6">
                  <c:v>817</c:v>
                </c:pt>
                <c:pt idx="7">
                  <c:v>719</c:v>
                </c:pt>
                <c:pt idx="8">
                  <c:v>707</c:v>
                </c:pt>
                <c:pt idx="9">
                  <c:v>832</c:v>
                </c:pt>
              </c:numCache>
            </c:numRef>
          </c:val>
        </c:ser>
        <c:dLbls>
          <c:showVal val="1"/>
        </c:dLbls>
        <c:overlap val="-25"/>
        <c:axId val="75327744"/>
        <c:axId val="75337728"/>
      </c:barChart>
      <c:catAx>
        <c:axId val="75327744"/>
        <c:scaling>
          <c:orientation val="minMax"/>
        </c:scaling>
        <c:axPos val="b"/>
        <c:numFmt formatCode="General" sourceLinked="1"/>
        <c:majorTickMark val="none"/>
        <c:tickLblPos val="nextTo"/>
        <c:crossAx val="75337728"/>
        <c:crosses val="autoZero"/>
        <c:auto val="1"/>
        <c:lblAlgn val="ctr"/>
        <c:lblOffset val="100"/>
      </c:catAx>
      <c:valAx>
        <c:axId val="75337728"/>
        <c:scaling>
          <c:orientation val="minMax"/>
        </c:scaling>
        <c:delete val="1"/>
        <c:axPos val="l"/>
        <c:numFmt formatCode="General" sourceLinked="1"/>
        <c:tickLblPos val="nextTo"/>
        <c:crossAx val="75327744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7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3.0555555555555582E-2"/>
          <c:y val="2.3532006415864812E-2"/>
          <c:w val="0.93888888888889499"/>
          <c:h val="0.72159922717993585"/>
        </c:manualLayout>
      </c:layout>
      <c:bar3DChart>
        <c:barDir val="col"/>
        <c:grouping val="clustered"/>
        <c:ser>
          <c:idx val="0"/>
          <c:order val="0"/>
          <c:tx>
            <c:strRef>
              <c:f>'niigmiin daatgal'!$A$25</c:f>
              <c:strCache>
                <c:ptCount val="1"/>
                <c:pt idx="0">
                  <c:v>Нийгмийн даатгалын орлого / сая.төг /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'niigmiin daatgal'!$B$24:$D$24</c:f>
              <c:strCache>
                <c:ptCount val="3"/>
                <c:pt idx="0">
                  <c:v>2014.V</c:v>
                </c:pt>
                <c:pt idx="1">
                  <c:v>2015.V</c:v>
                </c:pt>
                <c:pt idx="2">
                  <c:v>2016.V</c:v>
                </c:pt>
              </c:strCache>
            </c:strRef>
          </c:cat>
          <c:val>
            <c:numRef>
              <c:f>'niigmiin daatgal'!$B$25:$D$25</c:f>
              <c:numCache>
                <c:formatCode>0.0</c:formatCode>
                <c:ptCount val="3"/>
                <c:pt idx="0" formatCode="General">
                  <c:v>9120</c:v>
                </c:pt>
                <c:pt idx="1">
                  <c:v>9948.9</c:v>
                </c:pt>
                <c:pt idx="2">
                  <c:v>7842.5</c:v>
                </c:pt>
              </c:numCache>
            </c:numRef>
          </c:val>
        </c:ser>
        <c:dLbls>
          <c:showVal val="1"/>
        </c:dLbls>
        <c:shape val="cone"/>
        <c:axId val="76969088"/>
        <c:axId val="76970624"/>
        <c:axId val="0"/>
      </c:bar3DChart>
      <c:catAx>
        <c:axId val="76969088"/>
        <c:scaling>
          <c:orientation val="minMax"/>
        </c:scaling>
        <c:axPos val="b"/>
        <c:numFmt formatCode="General" sourceLinked="0"/>
        <c:majorTickMark val="none"/>
        <c:tickLblPos val="nextTo"/>
        <c:crossAx val="76970624"/>
        <c:crosses val="autoZero"/>
        <c:auto val="1"/>
        <c:lblAlgn val="ctr"/>
        <c:lblOffset val="100"/>
      </c:catAx>
      <c:valAx>
        <c:axId val="76970624"/>
        <c:scaling>
          <c:orientation val="minMax"/>
        </c:scaling>
        <c:delete val="1"/>
        <c:axPos val="l"/>
        <c:numFmt formatCode="General" sourceLinked="1"/>
        <c:tickLblPos val="nextTo"/>
        <c:crossAx val="76969088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7"/>
  <c:chart>
    <c:autoTitleDeleted val="1"/>
    <c:plotArea>
      <c:layout>
        <c:manualLayout>
          <c:layoutTarget val="inner"/>
          <c:xMode val="edge"/>
          <c:yMode val="edge"/>
          <c:x val="3.0555555555555582E-2"/>
          <c:y val="2.3532006415864812E-2"/>
          <c:w val="0.87970085470086146"/>
          <c:h val="0.76370437905788779"/>
        </c:manualLayout>
      </c:layout>
      <c:barChart>
        <c:barDir val="col"/>
        <c:grouping val="clustered"/>
        <c:ser>
          <c:idx val="0"/>
          <c:order val="0"/>
          <c:tx>
            <c:strRef>
              <c:f>'niigmiin daatgal'!$A$29</c:f>
              <c:strCache>
                <c:ptCount val="1"/>
                <c:pt idx="0">
                  <c:v>Сайн дураар даатгуулагчдын тоо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'niigmiin daatgal'!$B$28:$D$28</c:f>
              <c:strCache>
                <c:ptCount val="3"/>
                <c:pt idx="0">
                  <c:v>2014.V</c:v>
                </c:pt>
                <c:pt idx="1">
                  <c:v>2015.V</c:v>
                </c:pt>
                <c:pt idx="2">
                  <c:v>2016.V</c:v>
                </c:pt>
              </c:strCache>
            </c:strRef>
          </c:cat>
          <c:val>
            <c:numRef>
              <c:f>'niigmiin daatgal'!$B$29:$D$29</c:f>
              <c:numCache>
                <c:formatCode>General</c:formatCode>
                <c:ptCount val="3"/>
                <c:pt idx="0">
                  <c:v>2538</c:v>
                </c:pt>
                <c:pt idx="1">
                  <c:v>2862</c:v>
                </c:pt>
                <c:pt idx="2" formatCode="0">
                  <c:v>3652</c:v>
                </c:pt>
              </c:numCache>
            </c:numRef>
          </c:val>
        </c:ser>
        <c:dLbls>
          <c:showVal val="1"/>
        </c:dLbls>
        <c:overlap val="-25"/>
        <c:axId val="76990336"/>
        <c:axId val="76991872"/>
      </c:barChart>
      <c:catAx>
        <c:axId val="76990336"/>
        <c:scaling>
          <c:orientation val="minMax"/>
        </c:scaling>
        <c:axPos val="b"/>
        <c:numFmt formatCode="General" sourceLinked="0"/>
        <c:majorTickMark val="none"/>
        <c:tickLblPos val="nextTo"/>
        <c:crossAx val="76991872"/>
        <c:crosses val="autoZero"/>
        <c:auto val="1"/>
        <c:lblAlgn val="ctr"/>
        <c:lblOffset val="100"/>
      </c:catAx>
      <c:valAx>
        <c:axId val="76991872"/>
        <c:scaling>
          <c:orientation val="minMax"/>
        </c:scaling>
        <c:delete val="1"/>
        <c:axPos val="l"/>
        <c:numFmt formatCode="General" sourceLinked="1"/>
        <c:tickLblPos val="nextTo"/>
        <c:crossAx val="76990336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7693490785445806"/>
          <c:y val="9.7728156155427362E-2"/>
          <c:w val="0.82306509214554213"/>
          <c:h val="0.41583896671576087"/>
        </c:manualLayout>
      </c:layout>
      <c:barChart>
        <c:barDir val="col"/>
        <c:grouping val="clustered"/>
        <c:ser>
          <c:idx val="0"/>
          <c:order val="0"/>
          <c:tx>
            <c:strRef>
              <c:f>'niigmiin daatgal'!$M$4</c:f>
              <c:strCache>
                <c:ptCount val="1"/>
                <c:pt idx="0">
                  <c:v>2015.V</c:v>
                </c:pt>
              </c:strCache>
            </c:strRef>
          </c:tx>
          <c:dLbls>
            <c:dLbl>
              <c:idx val="1"/>
              <c:layout>
                <c:manualLayout>
                  <c:x val="-1.6666666666666701E-2"/>
                  <c:y val="9.2592592592594409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3333333333333367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6666666666666701E-2"/>
                  <c:y val="4.629629629629550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'niigmiin daatgal'!$L$5:$L$9</c:f>
              <c:strCache>
                <c:ptCount val="5"/>
                <c:pt idx="0">
                  <c:v>Тэтгэврийн даатгалын сан</c:v>
                </c:pt>
                <c:pt idx="1">
                  <c:v>Тэтгэмжийн даатгалын сан</c:v>
                </c:pt>
                <c:pt idx="2">
                  <c:v>ҮОМШӨ-ний сан</c:v>
                </c:pt>
                <c:pt idx="3">
                  <c:v>Ажилгүйдлийн сан</c:v>
                </c:pt>
                <c:pt idx="4">
                  <c:v>Эрүүл мэндийн даатгалын сан</c:v>
                </c:pt>
              </c:strCache>
            </c:strRef>
          </c:cat>
          <c:val>
            <c:numRef>
              <c:f>'niigmiin daatgal'!$M$5:$M$9</c:f>
              <c:numCache>
                <c:formatCode>0.0</c:formatCode>
                <c:ptCount val="5"/>
                <c:pt idx="0">
                  <c:v>8468.6</c:v>
                </c:pt>
                <c:pt idx="1">
                  <c:v>723.8</c:v>
                </c:pt>
                <c:pt idx="2" formatCode="General">
                  <c:v>801.5</c:v>
                </c:pt>
                <c:pt idx="3">
                  <c:v>302.5</c:v>
                </c:pt>
                <c:pt idx="4">
                  <c:v>1731.6</c:v>
                </c:pt>
              </c:numCache>
            </c:numRef>
          </c:val>
        </c:ser>
        <c:ser>
          <c:idx val="1"/>
          <c:order val="1"/>
          <c:tx>
            <c:strRef>
              <c:f>'niigmiin daatgal'!$N$4</c:f>
              <c:strCache>
                <c:ptCount val="1"/>
                <c:pt idx="0">
                  <c:v>2016.V</c:v>
                </c:pt>
              </c:strCache>
            </c:strRef>
          </c:tx>
          <c:dLbls>
            <c:dLbl>
              <c:idx val="1"/>
              <c:layout>
                <c:manualLayout>
                  <c:x val="8.3333333333333367E-3"/>
                  <c:y val="-9.2592592592594409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000000000000001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111111111111125E-2"/>
                  <c:y val="-8.4875562720138275E-1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'niigmiin daatgal'!$L$5:$L$9</c:f>
              <c:strCache>
                <c:ptCount val="5"/>
                <c:pt idx="0">
                  <c:v>Тэтгэврийн даатгалын сан</c:v>
                </c:pt>
                <c:pt idx="1">
                  <c:v>Тэтгэмжийн даатгалын сан</c:v>
                </c:pt>
                <c:pt idx="2">
                  <c:v>ҮОМШӨ-ний сан</c:v>
                </c:pt>
                <c:pt idx="3">
                  <c:v>Ажилгүйдлийн сан</c:v>
                </c:pt>
                <c:pt idx="4">
                  <c:v>Эрүүл мэндийн даатгалын сан</c:v>
                </c:pt>
              </c:strCache>
            </c:strRef>
          </c:cat>
          <c:val>
            <c:numRef>
              <c:f>'niigmiin daatgal'!$N$5:$N$9</c:f>
              <c:numCache>
                <c:formatCode>0.0</c:formatCode>
                <c:ptCount val="5"/>
                <c:pt idx="0">
                  <c:v>9289.7000000000007</c:v>
                </c:pt>
                <c:pt idx="1">
                  <c:v>843.9</c:v>
                </c:pt>
                <c:pt idx="2" formatCode="General">
                  <c:v>451.1</c:v>
                </c:pt>
                <c:pt idx="3" formatCode="General">
                  <c:v>316.10000000000002</c:v>
                </c:pt>
                <c:pt idx="4" formatCode="General">
                  <c:v>1890.4</c:v>
                </c:pt>
              </c:numCache>
            </c:numRef>
          </c:val>
        </c:ser>
        <c:dLbls>
          <c:showVal val="1"/>
        </c:dLbls>
        <c:overlap val="-25"/>
        <c:axId val="77040256"/>
        <c:axId val="77062528"/>
      </c:barChart>
      <c:catAx>
        <c:axId val="7704025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7062528"/>
        <c:crosses val="autoZero"/>
        <c:auto val="1"/>
        <c:lblAlgn val="ctr"/>
        <c:lblOffset val="100"/>
      </c:catAx>
      <c:valAx>
        <c:axId val="77062528"/>
        <c:scaling>
          <c:orientation val="minMax"/>
        </c:scaling>
        <c:delete val="1"/>
        <c:axPos val="l"/>
        <c:numFmt formatCode="0.0" sourceLinked="1"/>
        <c:majorTickMark val="none"/>
        <c:tickLblPos val="nextTo"/>
        <c:crossAx val="770402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2936286089237961"/>
          <c:y val="0.24074074074074248"/>
          <c:w val="0.31349650043744975"/>
          <c:h val="0.17630978419364246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6809751562813161"/>
          <c:y val="0.14048916557049496"/>
          <c:w val="0.83190248437186842"/>
          <c:h val="0.39022944613299915"/>
        </c:manualLayout>
      </c:layout>
      <c:barChart>
        <c:barDir val="col"/>
        <c:grouping val="clustered"/>
        <c:ser>
          <c:idx val="0"/>
          <c:order val="0"/>
          <c:tx>
            <c:strRef>
              <c:f>'niigmiin daatgal'!$R$4</c:f>
              <c:strCache>
                <c:ptCount val="1"/>
                <c:pt idx="0">
                  <c:v>2015.V</c:v>
                </c:pt>
              </c:strCache>
            </c:strRef>
          </c:tx>
          <c:dLbls>
            <c:dLbl>
              <c:idx val="0"/>
              <c:layout>
                <c:manualLayout>
                  <c:x val="-8.3333333333333367E-3"/>
                  <c:y val="4.629629629629696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000000000000001E-2"/>
                  <c:y val="9.2588947214930616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666666666666701E-2"/>
                  <c:y val="-8.4875562720138633E-1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111111111111125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3333333333333367E-3"/>
                  <c:y val="1.851851851851858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'niigmiin daatgal'!$Q$5:$Q$9</c:f>
              <c:strCache>
                <c:ptCount val="5"/>
                <c:pt idx="0">
                  <c:v>Тэтгэврийн даатгалын сан</c:v>
                </c:pt>
                <c:pt idx="1">
                  <c:v>Тэтгэмжийн даатгалын сан</c:v>
                </c:pt>
                <c:pt idx="2">
                  <c:v>ҮОМШӨ-ний сан</c:v>
                </c:pt>
                <c:pt idx="3">
                  <c:v>Ажилгүйдлийн сан</c:v>
                </c:pt>
                <c:pt idx="4">
                  <c:v>Эрүүл мэндийн даатгалын сан</c:v>
                </c:pt>
              </c:strCache>
            </c:strRef>
          </c:cat>
          <c:val>
            <c:numRef>
              <c:f>'niigmiin daatgal'!$R$5:$R$9</c:f>
              <c:numCache>
                <c:formatCode>0.0</c:formatCode>
                <c:ptCount val="5"/>
                <c:pt idx="0">
                  <c:v>8374.5</c:v>
                </c:pt>
                <c:pt idx="1">
                  <c:v>749.9</c:v>
                </c:pt>
                <c:pt idx="2" formatCode="General">
                  <c:v>792.4</c:v>
                </c:pt>
                <c:pt idx="3">
                  <c:v>235.5</c:v>
                </c:pt>
                <c:pt idx="4">
                  <c:v>1954.7</c:v>
                </c:pt>
              </c:numCache>
            </c:numRef>
          </c:val>
        </c:ser>
        <c:ser>
          <c:idx val="1"/>
          <c:order val="1"/>
          <c:tx>
            <c:strRef>
              <c:f>'niigmiin daatgal'!$S$4</c:f>
              <c:strCache>
                <c:ptCount val="1"/>
                <c:pt idx="0">
                  <c:v>2016.V</c:v>
                </c:pt>
              </c:strCache>
            </c:strRef>
          </c:tx>
          <c:dLbls>
            <c:dLbl>
              <c:idx val="2"/>
              <c:layout>
                <c:manualLayout>
                  <c:x val="8.3333333333333367E-3"/>
                  <c:y val="-4.629629629629550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333333333333334E-2"/>
                  <c:y val="-4.629629629629696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'niigmiin daatgal'!$Q$5:$Q$9</c:f>
              <c:strCache>
                <c:ptCount val="5"/>
                <c:pt idx="0">
                  <c:v>Тэтгэврийн даатгалын сан</c:v>
                </c:pt>
                <c:pt idx="1">
                  <c:v>Тэтгэмжийн даатгалын сан</c:v>
                </c:pt>
                <c:pt idx="2">
                  <c:v>ҮОМШӨ-ний сан</c:v>
                </c:pt>
                <c:pt idx="3">
                  <c:v>Ажилгүйдлийн сан</c:v>
                </c:pt>
                <c:pt idx="4">
                  <c:v>Эрүүл мэндийн даатгалын сан</c:v>
                </c:pt>
              </c:strCache>
            </c:strRef>
          </c:cat>
          <c:val>
            <c:numRef>
              <c:f>'niigmiin daatgal'!$S$5:$S$9</c:f>
              <c:numCache>
                <c:formatCode>0.0</c:formatCode>
                <c:ptCount val="5"/>
                <c:pt idx="0">
                  <c:v>8884.1</c:v>
                </c:pt>
                <c:pt idx="1">
                  <c:v>736.4</c:v>
                </c:pt>
                <c:pt idx="2" formatCode="General">
                  <c:v>388.4</c:v>
                </c:pt>
                <c:pt idx="3">
                  <c:v>297.10000000000002</c:v>
                </c:pt>
                <c:pt idx="4">
                  <c:v>1427</c:v>
                </c:pt>
              </c:numCache>
            </c:numRef>
          </c:val>
        </c:ser>
        <c:dLbls>
          <c:showVal val="1"/>
        </c:dLbls>
        <c:overlap val="-25"/>
        <c:axId val="77107200"/>
        <c:axId val="77108736"/>
      </c:barChart>
      <c:catAx>
        <c:axId val="77107200"/>
        <c:scaling>
          <c:orientation val="minMax"/>
        </c:scaling>
        <c:axPos val="b"/>
        <c:numFmt formatCode="General" sourceLinked="0"/>
        <c:majorTickMark val="none"/>
        <c:tickLblPos val="nextTo"/>
        <c:crossAx val="77108736"/>
        <c:crosses val="autoZero"/>
        <c:auto val="1"/>
        <c:lblAlgn val="ctr"/>
        <c:lblOffset val="100"/>
      </c:catAx>
      <c:valAx>
        <c:axId val="77108736"/>
        <c:scaling>
          <c:orientation val="minMax"/>
        </c:scaling>
        <c:delete val="1"/>
        <c:axPos val="l"/>
        <c:numFmt formatCode="0.0" sourceLinked="1"/>
        <c:tickLblPos val="nextTo"/>
        <c:crossAx val="771072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5178477690289254"/>
          <c:y val="0.3611111111111111"/>
          <c:w val="0.26309711286089227"/>
          <c:h val="8.3717191601050026E-2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3.0555555555555582E-2"/>
          <c:y val="7.4457932341790933E-2"/>
          <c:w val="0.93888888888889521"/>
          <c:h val="0.72159922717993585"/>
        </c:manualLayout>
      </c:layout>
      <c:barChart>
        <c:barDir val="col"/>
        <c:grouping val="clustered"/>
        <c:ser>
          <c:idx val="0"/>
          <c:order val="0"/>
          <c:tx>
            <c:strRef>
              <c:f>'gemt hereg hev'!$A$44</c:f>
              <c:strCache>
                <c:ptCount val="1"/>
                <c:pt idx="0">
                  <c:v>Аймгийн хэмжээнд үйлдэгдсэн нийт гэмт хэргийн тоо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 hev'!$B$43:$F$43</c:f>
              <c:strCache>
                <c:ptCount val="5"/>
                <c:pt idx="0">
                  <c:v>2012.V</c:v>
                </c:pt>
                <c:pt idx="1">
                  <c:v>2013.V</c:v>
                </c:pt>
                <c:pt idx="2">
                  <c:v>2014.V</c:v>
                </c:pt>
                <c:pt idx="3">
                  <c:v>2015.V</c:v>
                </c:pt>
                <c:pt idx="4">
                  <c:v>2016.V</c:v>
                </c:pt>
              </c:strCache>
            </c:strRef>
          </c:cat>
          <c:val>
            <c:numRef>
              <c:f>'gemt hereg hev'!$B$44:$F$44</c:f>
              <c:numCache>
                <c:formatCode>General</c:formatCode>
                <c:ptCount val="5"/>
                <c:pt idx="0">
                  <c:v>148</c:v>
                </c:pt>
                <c:pt idx="1">
                  <c:v>179</c:v>
                </c:pt>
                <c:pt idx="2">
                  <c:v>202</c:v>
                </c:pt>
                <c:pt idx="3">
                  <c:v>186</c:v>
                </c:pt>
                <c:pt idx="4">
                  <c:v>165</c:v>
                </c:pt>
              </c:numCache>
            </c:numRef>
          </c:val>
        </c:ser>
        <c:dLbls>
          <c:showVal val="1"/>
        </c:dLbls>
        <c:overlap val="-25"/>
        <c:axId val="76888704"/>
        <c:axId val="76898688"/>
      </c:barChart>
      <c:catAx>
        <c:axId val="76888704"/>
        <c:scaling>
          <c:orientation val="minMax"/>
        </c:scaling>
        <c:axPos val="b"/>
        <c:numFmt formatCode="General" sourceLinked="0"/>
        <c:majorTickMark val="none"/>
        <c:tickLblPos val="nextTo"/>
        <c:crossAx val="76898688"/>
        <c:crosses val="autoZero"/>
        <c:auto val="1"/>
        <c:lblAlgn val="ctr"/>
        <c:lblOffset val="100"/>
      </c:catAx>
      <c:valAx>
        <c:axId val="76898688"/>
        <c:scaling>
          <c:orientation val="minMax"/>
        </c:scaling>
        <c:delete val="1"/>
        <c:axPos val="l"/>
        <c:numFmt formatCode="General" sourceLinked="1"/>
        <c:tickLblPos val="nextTo"/>
        <c:crossAx val="76888704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25"/>
                  <c:y val="-0.11848425196850539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166666666666666"/>
                  <c:y val="-5.5555555555555455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0555555555557601E-2"/>
                  <c:y val="0.13425925925925927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8888888888889767E-2"/>
                  <c:y val="0.14814814814814894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1666666666666672"/>
                  <c:y val="-7.4074074074074028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1666666666668076E-2"/>
                  <c:y val="-0.125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'gemt hereg hev'!$E$25:$E$30</c:f>
              <c:strCache>
                <c:ptCount val="6"/>
                <c:pt idx="0">
                  <c:v>хүчингийн хэрэг</c:v>
                </c:pt>
                <c:pt idx="1">
                  <c:v>бусдын биед гэмтэл учруулсан хэрэг</c:v>
                </c:pt>
                <c:pt idx="2">
                  <c:v>хулгайн хэрэг</c:v>
                </c:pt>
                <c:pt idx="3">
                  <c:v>ХАБ эсрэг гэмт хэрэг</c:v>
                </c:pt>
                <c:pt idx="4">
                  <c:v>Бусад гэмт хэрэг</c:v>
                </c:pt>
                <c:pt idx="5">
                  <c:v>Бусдыг залилах</c:v>
                </c:pt>
              </c:strCache>
            </c:strRef>
          </c:cat>
          <c:val>
            <c:numRef>
              <c:f>'gemt hereg hev'!$F$25:$F$30</c:f>
              <c:numCache>
                <c:formatCode>0.0</c:formatCode>
                <c:ptCount val="6"/>
                <c:pt idx="0">
                  <c:v>2.4242424242424194</c:v>
                </c:pt>
                <c:pt idx="1">
                  <c:v>36.969696969696876</c:v>
                </c:pt>
                <c:pt idx="2">
                  <c:v>22.4</c:v>
                </c:pt>
                <c:pt idx="3">
                  <c:v>10.909090909090922</c:v>
                </c:pt>
                <c:pt idx="4">
                  <c:v>24.2</c:v>
                </c:pt>
                <c:pt idx="5">
                  <c:v>3.0303030303030303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</c:plotArea>
    <c:plotVisOnly val="1"/>
    <c:dispBlanksAs val="zero"/>
  </c:chart>
  <c:spPr>
    <a:ln>
      <a:noFill/>
    </a:ln>
  </c:sp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2910754072651499E-2"/>
          <c:y val="8.1096234435809669E-2"/>
          <c:w val="0.88867187500000233"/>
          <c:h val="0.58333333333333337"/>
        </c:manualLayout>
      </c:layout>
      <c:barChart>
        <c:barDir val="col"/>
        <c:grouping val="clustered"/>
        <c:ser>
          <c:idx val="0"/>
          <c:order val="0"/>
          <c:tx>
            <c:strRef>
              <c:f>'Mal tullult'!$S$125</c:f>
              <c:strCache>
                <c:ptCount val="1"/>
                <c:pt idx="0">
                  <c:v>2015 5-сар</c:v>
                </c:pt>
              </c:strCache>
            </c:strRef>
          </c:tx>
          <c:dLbls>
            <c:dLbl>
              <c:idx val="0"/>
              <c:layout>
                <c:manualLayout>
                  <c:x val="-7.5757575757575924E-3"/>
                  <c:y val="2.777777777777801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505050505050475E-3"/>
                  <c:y val="1.3888888888888966E-2"/>
                </c:manualLayout>
              </c:layout>
              <c:dLblPos val="outEnd"/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Val val="1"/>
          </c:dLbls>
          <c:cat>
            <c:strRef>
              <c:f>'Mal tullult'!$R$126:$R$140</c:f>
              <c:strCache>
                <c:ptCount val="15"/>
                <c:pt idx="0">
                  <c:v>Áàÿíäàëàé</c:v>
                </c:pt>
                <c:pt idx="1">
                  <c:v>Áàÿíîâîî</c:v>
                </c:pt>
                <c:pt idx="2">
                  <c:v>Áóëãàí</c:v>
                </c:pt>
                <c:pt idx="3">
                  <c:v>Ãóðâàíòýñ</c:v>
                </c:pt>
                <c:pt idx="4">
                  <c:v>Ìàíäàëîâîî</c:v>
                </c:pt>
                <c:pt idx="5">
                  <c:v>Ìàíëàé</c:v>
                </c:pt>
                <c:pt idx="6">
                  <c:v>Ноён</c:v>
                </c:pt>
                <c:pt idx="7">
                  <c:v>Íîìãîí</c:v>
                </c:pt>
                <c:pt idx="8">
                  <c:v>Ñýâðýé</c:v>
                </c:pt>
                <c:pt idx="9">
                  <c:v>Õàíáîãä</c:v>
                </c:pt>
                <c:pt idx="10">
                  <c:v>Õàíõîíãîð</c:v>
                </c:pt>
                <c:pt idx="11">
                  <c:v>Õ¿ðìýí</c:v>
                </c:pt>
                <c:pt idx="12">
                  <c:v>Öîãòîâîî</c:v>
                </c:pt>
                <c:pt idx="13">
                  <c:v>Öîãòöýöèé</c:v>
                </c:pt>
                <c:pt idx="14">
                  <c:v>Äàëàíçàäãàä</c:v>
                </c:pt>
              </c:strCache>
            </c:strRef>
          </c:cat>
          <c:val>
            <c:numRef>
              <c:f>'Mal tullult'!$S$126:$S$140</c:f>
              <c:numCache>
                <c:formatCode>0</c:formatCode>
                <c:ptCount val="15"/>
                <c:pt idx="0">
                  <c:v>35561</c:v>
                </c:pt>
                <c:pt idx="1">
                  <c:v>23473</c:v>
                </c:pt>
                <c:pt idx="2">
                  <c:v>35935</c:v>
                </c:pt>
                <c:pt idx="3">
                  <c:v>33197</c:v>
                </c:pt>
                <c:pt idx="4">
                  <c:v>34289</c:v>
                </c:pt>
                <c:pt idx="5">
                  <c:v>24666</c:v>
                </c:pt>
                <c:pt idx="6">
                  <c:v>19198</c:v>
                </c:pt>
                <c:pt idx="7">
                  <c:v>64649</c:v>
                </c:pt>
                <c:pt idx="8">
                  <c:v>28187</c:v>
                </c:pt>
                <c:pt idx="9">
                  <c:v>18730</c:v>
                </c:pt>
                <c:pt idx="10">
                  <c:v>45143</c:v>
                </c:pt>
                <c:pt idx="11">
                  <c:v>35733</c:v>
                </c:pt>
                <c:pt idx="12">
                  <c:v>20902</c:v>
                </c:pt>
                <c:pt idx="13">
                  <c:v>13280</c:v>
                </c:pt>
                <c:pt idx="14">
                  <c:v>18121</c:v>
                </c:pt>
              </c:numCache>
            </c:numRef>
          </c:val>
        </c:ser>
        <c:ser>
          <c:idx val="1"/>
          <c:order val="1"/>
          <c:tx>
            <c:strRef>
              <c:f>'Mal tullult'!$T$125</c:f>
              <c:strCache>
                <c:ptCount val="1"/>
                <c:pt idx="0">
                  <c:v>2016 5-сар 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9.2592592592593316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7676767676767683E-2"/>
                  <c:y val="-4.2437781360067467E-17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5.0505050505050475E-3"/>
                  <c:y val="2.7777777777778012E-2"/>
                </c:manualLayout>
              </c:layout>
              <c:dLblPos val="outEnd"/>
              <c:showVal val="1"/>
            </c:dLbl>
            <c:dLbl>
              <c:idx val="14"/>
              <c:layout>
                <c:manualLayout>
                  <c:x val="1.0101010101010105E-2"/>
                  <c:y val="0"/>
                </c:manualLayout>
              </c:layout>
              <c:dLblPos val="outEnd"/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Val val="1"/>
          </c:dLbls>
          <c:cat>
            <c:strRef>
              <c:f>'Mal tullult'!$R$126:$R$140</c:f>
              <c:strCache>
                <c:ptCount val="15"/>
                <c:pt idx="0">
                  <c:v>Áàÿíäàëàé</c:v>
                </c:pt>
                <c:pt idx="1">
                  <c:v>Áàÿíîâîî</c:v>
                </c:pt>
                <c:pt idx="2">
                  <c:v>Áóëãàí</c:v>
                </c:pt>
                <c:pt idx="3">
                  <c:v>Ãóðâàíòýñ</c:v>
                </c:pt>
                <c:pt idx="4">
                  <c:v>Ìàíäàëîâîî</c:v>
                </c:pt>
                <c:pt idx="5">
                  <c:v>Ìàíëàé</c:v>
                </c:pt>
                <c:pt idx="6">
                  <c:v>Ноён</c:v>
                </c:pt>
                <c:pt idx="7">
                  <c:v>Íîìãîí</c:v>
                </c:pt>
                <c:pt idx="8">
                  <c:v>Ñýâðýé</c:v>
                </c:pt>
                <c:pt idx="9">
                  <c:v>Õàíáîãä</c:v>
                </c:pt>
                <c:pt idx="10">
                  <c:v>Õàíõîíãîð</c:v>
                </c:pt>
                <c:pt idx="11">
                  <c:v>Õ¿ðìýí</c:v>
                </c:pt>
                <c:pt idx="12">
                  <c:v>Öîãòîâîî</c:v>
                </c:pt>
                <c:pt idx="13">
                  <c:v>Öîãòöýöèé</c:v>
                </c:pt>
                <c:pt idx="14">
                  <c:v>Äàëàíçàäãàä</c:v>
                </c:pt>
              </c:strCache>
            </c:strRef>
          </c:cat>
          <c:val>
            <c:numRef>
              <c:f>'Mal tullult'!$T$126:$T$140</c:f>
              <c:numCache>
                <c:formatCode>0</c:formatCode>
                <c:ptCount val="15"/>
                <c:pt idx="0">
                  <c:v>33018</c:v>
                </c:pt>
                <c:pt idx="1">
                  <c:v>28102</c:v>
                </c:pt>
                <c:pt idx="2">
                  <c:v>41499</c:v>
                </c:pt>
                <c:pt idx="3">
                  <c:v>27388</c:v>
                </c:pt>
                <c:pt idx="4">
                  <c:v>41710</c:v>
                </c:pt>
                <c:pt idx="5">
                  <c:v>41920</c:v>
                </c:pt>
                <c:pt idx="6">
                  <c:v>15501</c:v>
                </c:pt>
                <c:pt idx="7">
                  <c:v>48304</c:v>
                </c:pt>
                <c:pt idx="8">
                  <c:v>26396</c:v>
                </c:pt>
                <c:pt idx="9">
                  <c:v>26382</c:v>
                </c:pt>
                <c:pt idx="10">
                  <c:v>50201</c:v>
                </c:pt>
                <c:pt idx="11">
                  <c:v>27167</c:v>
                </c:pt>
                <c:pt idx="12">
                  <c:v>27557</c:v>
                </c:pt>
                <c:pt idx="13">
                  <c:v>27103</c:v>
                </c:pt>
                <c:pt idx="14">
                  <c:v>20239</c:v>
                </c:pt>
              </c:numCache>
            </c:numRef>
          </c:val>
        </c:ser>
        <c:gapWidth val="75"/>
        <c:axId val="77301632"/>
        <c:axId val="77303168"/>
      </c:barChart>
      <c:catAx>
        <c:axId val="773016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Mon"/>
                <a:ea typeface="Arial Mon"/>
                <a:cs typeface="Arial Mon"/>
              </a:defRPr>
            </a:pPr>
            <a:endParaRPr lang="en-US"/>
          </a:p>
        </c:txPr>
        <c:crossAx val="77303168"/>
        <c:crosses val="autoZero"/>
        <c:auto val="1"/>
        <c:lblAlgn val="ctr"/>
        <c:lblOffset val="100"/>
      </c:catAx>
      <c:valAx>
        <c:axId val="77303168"/>
        <c:scaling>
          <c:orientation val="minMax"/>
        </c:scaling>
        <c:axPos val="l"/>
        <c:numFmt formatCode="0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730163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Arial Mon"/>
              <a:ea typeface="Arial Mon"/>
              <a:cs typeface="Arial Mon"/>
            </a:defRPr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AY!$K$12</c:f>
              <c:strCache>
                <c:ptCount val="1"/>
                <c:pt idx="0">
                  <c:v>Нүүрс олборлолт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AY!$L$10:$O$11</c:f>
              <c:multiLvlStrCache>
                <c:ptCount val="4"/>
                <c:lvl>
                  <c:pt idx="0">
                    <c:v>Сар</c:v>
                  </c:pt>
                  <c:pt idx="1">
                    <c:v>ЖЭ</c:v>
                  </c:pt>
                  <c:pt idx="2">
                    <c:v>Сар</c:v>
                  </c:pt>
                  <c:pt idx="3">
                    <c:v>ЖЭ</c:v>
                  </c:pt>
                </c:lvl>
                <c:lvl>
                  <c:pt idx="0">
                    <c:v>2015</c:v>
                  </c:pt>
                  <c:pt idx="2">
                    <c:v>2016</c:v>
                  </c:pt>
                </c:lvl>
              </c:multiLvlStrCache>
            </c:multiLvlStrRef>
          </c:cat>
          <c:val>
            <c:numRef>
              <c:f>AY!$L$12:$O$12</c:f>
              <c:numCache>
                <c:formatCode>General</c:formatCode>
                <c:ptCount val="4"/>
                <c:pt idx="0">
                  <c:v>27567199.899999999</c:v>
                </c:pt>
                <c:pt idx="1">
                  <c:v>155030081.19999999</c:v>
                </c:pt>
                <c:pt idx="2">
                  <c:v>36433116.800000004</c:v>
                </c:pt>
                <c:pt idx="3">
                  <c:v>154894895.5</c:v>
                </c:pt>
              </c:numCache>
            </c:numRef>
          </c:val>
        </c:ser>
        <c:dLbls>
          <c:showVal val="1"/>
        </c:dLbls>
        <c:gapWidth val="75"/>
        <c:axId val="77260672"/>
        <c:axId val="77262208"/>
      </c:barChart>
      <c:catAx>
        <c:axId val="772606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262208"/>
        <c:crosses val="autoZero"/>
        <c:auto val="1"/>
        <c:lblAlgn val="ctr"/>
        <c:lblOffset val="100"/>
      </c:catAx>
      <c:valAx>
        <c:axId val="7726220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26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3.1139419674451597E-2"/>
          <c:y val="4.4610022799307293E-2"/>
          <c:w val="0.93772116065109845"/>
          <c:h val="0.69514643066729265"/>
        </c:manualLayout>
      </c:layout>
      <c:barChart>
        <c:barDir val="col"/>
        <c:grouping val="clustered"/>
        <c:ser>
          <c:idx val="0"/>
          <c:order val="0"/>
          <c:tx>
            <c:strRef>
              <c:f>AY!$K$8</c:f>
              <c:strCache>
                <c:ptCount val="1"/>
                <c:pt idx="0">
                  <c:v>Сүү, сүүн бүтээгдэхүүн үйлдвэрлэл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AY!$L$6:$O$7</c:f>
              <c:multiLvlStrCache>
                <c:ptCount val="4"/>
                <c:lvl>
                  <c:pt idx="0">
                    <c:v>Сар</c:v>
                  </c:pt>
                  <c:pt idx="1">
                    <c:v>ЖЭ</c:v>
                  </c:pt>
                  <c:pt idx="2">
                    <c:v>Сар</c:v>
                  </c:pt>
                  <c:pt idx="3">
                    <c:v>ЖЭ</c:v>
                  </c:pt>
                </c:lvl>
                <c:lvl>
                  <c:pt idx="0">
                    <c:v>2015</c:v>
                  </c:pt>
                  <c:pt idx="2">
                    <c:v>2016</c:v>
                  </c:pt>
                </c:lvl>
              </c:multiLvlStrCache>
            </c:multiLvlStrRef>
          </c:cat>
          <c:val>
            <c:numRef>
              <c:f>AY!$L$8:$O$8</c:f>
              <c:numCache>
                <c:formatCode>General</c:formatCode>
                <c:ptCount val="4"/>
                <c:pt idx="0">
                  <c:v>20377.8</c:v>
                </c:pt>
                <c:pt idx="1">
                  <c:v>57762.1</c:v>
                </c:pt>
                <c:pt idx="2">
                  <c:v>8283</c:v>
                </c:pt>
                <c:pt idx="3">
                  <c:v>23979.599999999951</c:v>
                </c:pt>
              </c:numCache>
            </c:numRef>
          </c:val>
        </c:ser>
        <c:dLbls>
          <c:showVal val="1"/>
        </c:dLbls>
        <c:overlap val="-25"/>
        <c:axId val="77417088"/>
        <c:axId val="77435264"/>
      </c:barChart>
      <c:catAx>
        <c:axId val="77417088"/>
        <c:scaling>
          <c:orientation val="minMax"/>
        </c:scaling>
        <c:axPos val="b"/>
        <c:numFmt formatCode="General" sourceLinked="0"/>
        <c:majorTickMark val="none"/>
        <c:tickLblPos val="nextTo"/>
        <c:crossAx val="77435264"/>
        <c:crosses val="autoZero"/>
        <c:auto val="1"/>
        <c:lblAlgn val="ctr"/>
        <c:lblOffset val="100"/>
      </c:catAx>
      <c:valAx>
        <c:axId val="7743526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74170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5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bank!$C$22</c:f>
              <c:strCache>
                <c:ptCount val="1"/>
                <c:pt idx="0">
                  <c:v>Нийт хадгаламжийн үлдэгдэл сая.төг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bank!$B$23:$B$30</c:f>
              <c:strCache>
                <c:ptCount val="8"/>
                <c:pt idx="0">
                  <c:v>ХААН банк</c:v>
                </c:pt>
                <c:pt idx="1">
                  <c:v>Төрийн банк </c:v>
                </c:pt>
                <c:pt idx="2">
                  <c:v>Капитал банк</c:v>
                </c:pt>
                <c:pt idx="3">
                  <c:v>Хас банк</c:v>
                </c:pt>
                <c:pt idx="4">
                  <c:v>Голомт банк</c:v>
                </c:pt>
                <c:pt idx="5">
                  <c:v>ҮХО банк</c:v>
                </c:pt>
                <c:pt idx="6">
                  <c:v>ХХБанк</c:v>
                </c:pt>
                <c:pt idx="7">
                  <c:v>Капитрон банк</c:v>
                </c:pt>
              </c:strCache>
            </c:strRef>
          </c:cat>
          <c:val>
            <c:numRef>
              <c:f>bank!$C$23:$C$30</c:f>
              <c:numCache>
                <c:formatCode>0.0</c:formatCode>
                <c:ptCount val="8"/>
                <c:pt idx="0">
                  <c:v>45593.062466999996</c:v>
                </c:pt>
                <c:pt idx="1">
                  <c:v>16833.738126</c:v>
                </c:pt>
                <c:pt idx="2">
                  <c:v>348.92262699999969</c:v>
                </c:pt>
                <c:pt idx="3">
                  <c:v>9095.6317520000266</c:v>
                </c:pt>
                <c:pt idx="4">
                  <c:v>10541.913966</c:v>
                </c:pt>
                <c:pt idx="5">
                  <c:v>333.08044000000001</c:v>
                </c:pt>
                <c:pt idx="6">
                  <c:v>693.42446699999948</c:v>
                </c:pt>
                <c:pt idx="7">
                  <c:v>2882.3007140000022</c:v>
                </c:pt>
              </c:numCache>
            </c:numRef>
          </c:val>
        </c:ser>
        <c:dLbls>
          <c:showVal val="1"/>
        </c:dLbls>
        <c:overlap val="-25"/>
        <c:axId val="67474176"/>
        <c:axId val="67475712"/>
      </c:barChart>
      <c:catAx>
        <c:axId val="674741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475712"/>
        <c:crosses val="autoZero"/>
        <c:auto val="1"/>
        <c:lblAlgn val="ctr"/>
        <c:lblOffset val="100"/>
      </c:catAx>
      <c:valAx>
        <c:axId val="67475712"/>
        <c:scaling>
          <c:orientation val="minMax"/>
        </c:scaling>
        <c:delete val="1"/>
        <c:axPos val="l"/>
        <c:numFmt formatCode="0.0" sourceLinked="1"/>
        <c:majorTickMark val="none"/>
        <c:tickLblPos val="nextTo"/>
        <c:crossAx val="6747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3.5761811023622046E-2"/>
          <c:y val="5.5939413823272104E-2"/>
          <c:w val="0.92921780664354003"/>
          <c:h val="0.8126846830192056"/>
        </c:manualLayout>
      </c:layout>
      <c:barChart>
        <c:barDir val="col"/>
        <c:grouping val="clustered"/>
        <c:ser>
          <c:idx val="0"/>
          <c:order val="0"/>
          <c:tx>
            <c:strRef>
              <c:f>hevlel!$L$17</c:f>
              <c:strCache>
                <c:ptCount val="1"/>
                <c:pt idx="0">
                  <c:v>2016 оны мөн үе </c:v>
                </c:pt>
              </c:strCache>
            </c:strRef>
          </c:tx>
          <c:dLbls>
            <c:showVal val="1"/>
          </c:dLbls>
          <c:cat>
            <c:multiLvlStrRef>
              <c:f>hevlel!#REF!</c:f>
            </c:multiLvlStrRef>
          </c:cat>
          <c:val>
            <c:numRef>
              <c:f>hevlel!$L$18:$L$24</c:f>
              <c:numCache>
                <c:formatCode>General</c:formatCode>
                <c:ptCount val="7"/>
                <c:pt idx="0">
                  <c:v>645</c:v>
                </c:pt>
                <c:pt idx="1">
                  <c:v>95</c:v>
                </c:pt>
                <c:pt idx="2">
                  <c:v>39</c:v>
                </c:pt>
                <c:pt idx="3">
                  <c:v>5</c:v>
                </c:pt>
                <c:pt idx="4">
                  <c:v>322</c:v>
                </c:pt>
                <c:pt idx="5">
                  <c:v>32</c:v>
                </c:pt>
                <c:pt idx="6">
                  <c:v>176</c:v>
                </c:pt>
              </c:numCache>
            </c:numRef>
          </c:val>
        </c:ser>
        <c:ser>
          <c:idx val="1"/>
          <c:order val="1"/>
          <c:tx>
            <c:strRef>
              <c:f>hevlel!$M$17</c:f>
              <c:strCache>
                <c:ptCount val="1"/>
                <c:pt idx="0">
                  <c:v>2016 оны мөн үе </c:v>
                </c:pt>
              </c:strCache>
            </c:strRef>
          </c:tx>
          <c:dLbls>
            <c:showVal val="1"/>
          </c:dLbls>
          <c:cat>
            <c:multiLvlStrRef>
              <c:f>hevlel!#REF!</c:f>
            </c:multiLvlStrRef>
          </c:cat>
          <c:val>
            <c:numRef>
              <c:f>hevlel!$M$18:$M$24</c:f>
              <c:numCache>
                <c:formatCode>General</c:formatCode>
                <c:ptCount val="7"/>
                <c:pt idx="0">
                  <c:v>680</c:v>
                </c:pt>
                <c:pt idx="1">
                  <c:v>89</c:v>
                </c:pt>
                <c:pt idx="2">
                  <c:v>36</c:v>
                </c:pt>
                <c:pt idx="3">
                  <c:v>8</c:v>
                </c:pt>
                <c:pt idx="4">
                  <c:v>359</c:v>
                </c:pt>
                <c:pt idx="5">
                  <c:v>27</c:v>
                </c:pt>
                <c:pt idx="6">
                  <c:v>147</c:v>
                </c:pt>
              </c:numCache>
            </c:numRef>
          </c:val>
        </c:ser>
        <c:dLbls>
          <c:showVal val="1"/>
        </c:dLbls>
        <c:overlap val="-25"/>
        <c:axId val="77343360"/>
        <c:axId val="77353344"/>
      </c:barChart>
      <c:catAx>
        <c:axId val="773433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77353344"/>
        <c:crosses val="autoZero"/>
        <c:auto val="1"/>
        <c:lblAlgn val="ctr"/>
        <c:lblOffset val="100"/>
      </c:catAx>
      <c:valAx>
        <c:axId val="77353344"/>
        <c:scaling>
          <c:orientation val="minMax"/>
        </c:scaling>
        <c:delete val="1"/>
        <c:axPos val="l"/>
        <c:numFmt formatCode="General" sourceLinked="1"/>
        <c:tickLblPos val="nextTo"/>
        <c:crossAx val="773433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962528894929482"/>
          <c:y val="0.17304610031824588"/>
          <c:w val="0.66901192718477809"/>
          <c:h val="0.13263018245660191"/>
        </c:manualLayout>
      </c:layout>
    </c:legend>
    <c:plotVisOnly val="1"/>
  </c:chart>
  <c:spPr>
    <a:ln>
      <a:noFill/>
    </a:ln>
  </c:sp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333606220595937"/>
          <c:y val="0.11841170895304756"/>
          <c:w val="0.65185148125011017"/>
          <c:h val="0.69343030037911924"/>
        </c:manualLayout>
      </c:layout>
      <c:pieChart>
        <c:varyColors val="1"/>
        <c:ser>
          <c:idx val="0"/>
          <c:order val="0"/>
          <c:dLbls>
            <c:showPercent val="1"/>
          </c:dLbls>
          <c:cat>
            <c:strRef>
              <c:f>hevlel!$B$50:$B$52</c:f>
              <c:strCache>
                <c:ptCount val="3"/>
                <c:pt idx="0">
                  <c:v>Газар</c:v>
                </c:pt>
                <c:pt idx="1">
                  <c:v>Газраас бусад үл хөдлөх хөрөнгө</c:v>
                </c:pt>
                <c:pt idx="2">
                  <c:v>Шинээр баригдсан орон сууцны бүртгэл</c:v>
                </c:pt>
              </c:strCache>
            </c:strRef>
          </c:cat>
          <c:val>
            <c:numRef>
              <c:f>hevlel!$C$50:$C$52</c:f>
              <c:numCache>
                <c:formatCode>General</c:formatCode>
                <c:ptCount val="3"/>
                <c:pt idx="0">
                  <c:v>323</c:v>
                </c:pt>
                <c:pt idx="1">
                  <c:v>127</c:v>
                </c:pt>
                <c:pt idx="2">
                  <c:v>48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79728987442773191"/>
          <c:y val="0.11574074074074087"/>
          <c:w val="0.19733274472992771"/>
          <c:h val="0.79050342665500162"/>
        </c:manualLayout>
      </c:layout>
      <c:txPr>
        <a:bodyPr/>
        <a:lstStyle/>
        <a:p>
          <a:pPr>
            <a:defRPr sz="8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40696062992126047"/>
          <c:y val="4.5548654244306423E-2"/>
          <c:w val="0.56803937007874061"/>
          <c:h val="0.85921325051759934"/>
        </c:manualLayout>
      </c:layout>
      <c:barChart>
        <c:barDir val="bar"/>
        <c:grouping val="clustered"/>
        <c:ser>
          <c:idx val="0"/>
          <c:order val="0"/>
          <c:dLbls>
            <c:showVal val="1"/>
          </c:dLbls>
          <c:cat>
            <c:strRef>
              <c:f>hevlel!$C$96:$C$111</c:f>
              <c:strCache>
                <c:ptCount val="16"/>
                <c:pt idx="0">
                  <c:v>ХК</c:v>
                </c:pt>
                <c:pt idx="1">
                  <c:v>ХХК</c:v>
                </c:pt>
                <c:pt idx="2">
                  <c:v>Орон нутгийн өмчит ААТҮГ</c:v>
                </c:pt>
                <c:pt idx="3">
                  <c:v>ХХК /ББСБ/</c:v>
                </c:pt>
                <c:pt idx="4">
                  <c:v>БГБХ нөхөрлөл</c:v>
                </c:pt>
                <c:pt idx="5">
                  <c:v>ЗГБХ нөхөрлөл</c:v>
                </c:pt>
                <c:pt idx="6">
                  <c:v>ХХН нөхөрлөл</c:v>
                </c:pt>
                <c:pt idx="7">
                  <c:v>Хоршоо</c:v>
                </c:pt>
                <c:pt idx="8">
                  <c:v>Хоршоо/ХЗҮАЭ/</c:v>
                </c:pt>
                <c:pt idx="9">
                  <c:v>ТБАГУТҮГ</c:v>
                </c:pt>
                <c:pt idx="10">
                  <c:v>Нийгэмд үйлчилдэг ТББ</c:v>
                </c:pt>
                <c:pt idx="11">
                  <c:v>Гишүүддээ үйлчилдэг ТББ</c:v>
                </c:pt>
                <c:pt idx="12">
                  <c:v>Хэвлэл мэдээллийн хэрэгсэл</c:v>
                </c:pt>
                <c:pt idx="13">
                  <c:v>Үйлдвэрчний эвлэлийн хороо</c:v>
                </c:pt>
                <c:pt idx="14">
                  <c:v>Шашны байгууллага</c:v>
                </c:pt>
                <c:pt idx="15">
                  <c:v>Сан</c:v>
                </c:pt>
              </c:strCache>
            </c:strRef>
          </c:cat>
          <c:val>
            <c:numRef>
              <c:f>hevlel!$D$96:$D$111</c:f>
              <c:numCache>
                <c:formatCode>General</c:formatCode>
                <c:ptCount val="16"/>
                <c:pt idx="0">
                  <c:v>5</c:v>
                </c:pt>
                <c:pt idx="1">
                  <c:v>1358</c:v>
                </c:pt>
                <c:pt idx="2">
                  <c:v>39</c:v>
                </c:pt>
                <c:pt idx="3">
                  <c:v>1</c:v>
                </c:pt>
                <c:pt idx="4">
                  <c:v>14</c:v>
                </c:pt>
                <c:pt idx="5">
                  <c:v>32</c:v>
                </c:pt>
                <c:pt idx="6">
                  <c:v>1</c:v>
                </c:pt>
                <c:pt idx="7">
                  <c:v>92</c:v>
                </c:pt>
                <c:pt idx="8">
                  <c:v>6</c:v>
                </c:pt>
                <c:pt idx="9">
                  <c:v>167</c:v>
                </c:pt>
                <c:pt idx="10">
                  <c:v>139</c:v>
                </c:pt>
                <c:pt idx="11">
                  <c:v>28</c:v>
                </c:pt>
                <c:pt idx="12">
                  <c:v>3</c:v>
                </c:pt>
                <c:pt idx="13">
                  <c:v>37</c:v>
                </c:pt>
                <c:pt idx="14">
                  <c:v>4</c:v>
                </c:pt>
                <c:pt idx="15">
                  <c:v>11</c:v>
                </c:pt>
              </c:numCache>
            </c:numRef>
          </c:val>
        </c:ser>
        <c:dLbls>
          <c:showVal val="1"/>
        </c:dLbls>
        <c:overlap val="-25"/>
        <c:axId val="77390592"/>
        <c:axId val="77392128"/>
      </c:barChart>
      <c:catAx>
        <c:axId val="77390592"/>
        <c:scaling>
          <c:orientation val="minMax"/>
        </c:scaling>
        <c:axPos val="l"/>
        <c:majorTickMark val="none"/>
        <c:tickLblPos val="nextTo"/>
        <c:crossAx val="77392128"/>
        <c:crosses val="autoZero"/>
        <c:auto val="1"/>
        <c:lblAlgn val="ctr"/>
        <c:lblOffset val="100"/>
      </c:catAx>
      <c:valAx>
        <c:axId val="77392128"/>
        <c:scaling>
          <c:orientation val="minMax"/>
        </c:scaling>
        <c:delete val="1"/>
        <c:axPos val="b"/>
        <c:numFmt formatCode="General" sourceLinked="1"/>
        <c:tickLblPos val="nextTo"/>
        <c:crossAx val="77390592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bank!$C$33</c:f>
              <c:strCache>
                <c:ptCount val="1"/>
                <c:pt idx="0">
                  <c:v>Чанаргүй зээл сая.төг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bank!$B$34:$B$41</c:f>
              <c:strCache>
                <c:ptCount val="8"/>
                <c:pt idx="0">
                  <c:v>ХААН банк</c:v>
                </c:pt>
                <c:pt idx="1">
                  <c:v>Төрийн банк </c:v>
                </c:pt>
                <c:pt idx="2">
                  <c:v>Капитал банк</c:v>
                </c:pt>
                <c:pt idx="3">
                  <c:v>Хас банк</c:v>
                </c:pt>
                <c:pt idx="4">
                  <c:v>Голомт банк</c:v>
                </c:pt>
                <c:pt idx="5">
                  <c:v>ҮХО банк</c:v>
                </c:pt>
                <c:pt idx="6">
                  <c:v>ХХБанк</c:v>
                </c:pt>
                <c:pt idx="7">
                  <c:v>Капитрон банк</c:v>
                </c:pt>
              </c:strCache>
            </c:strRef>
          </c:cat>
          <c:val>
            <c:numRef>
              <c:f>bank!$C$34:$C$41</c:f>
              <c:numCache>
                <c:formatCode>0.0</c:formatCode>
                <c:ptCount val="8"/>
                <c:pt idx="0">
                  <c:v>1380.8757459999999</c:v>
                </c:pt>
                <c:pt idx="1">
                  <c:v>1005.8294969999994</c:v>
                </c:pt>
                <c:pt idx="2">
                  <c:v>419.44140500000003</c:v>
                </c:pt>
                <c:pt idx="3">
                  <c:v>2713.0447300000001</c:v>
                </c:pt>
                <c:pt idx="4">
                  <c:v>1595.269796</c:v>
                </c:pt>
                <c:pt idx="5">
                  <c:v>5.6969259999999888</c:v>
                </c:pt>
                <c:pt idx="6">
                  <c:v>1247.59825</c:v>
                </c:pt>
                <c:pt idx="7">
                  <c:v>141.11384700000002</c:v>
                </c:pt>
              </c:numCache>
            </c:numRef>
          </c:val>
        </c:ser>
        <c:dLbls>
          <c:showVal val="1"/>
        </c:dLbls>
        <c:overlap val="-25"/>
        <c:axId val="67528576"/>
        <c:axId val="67530112"/>
      </c:barChart>
      <c:catAx>
        <c:axId val="675285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530112"/>
        <c:crosses val="autoZero"/>
        <c:auto val="1"/>
        <c:lblAlgn val="ctr"/>
        <c:lblOffset val="100"/>
      </c:catAx>
      <c:valAx>
        <c:axId val="67530112"/>
        <c:scaling>
          <c:orientation val="minMax"/>
        </c:scaling>
        <c:delete val="1"/>
        <c:axPos val="l"/>
        <c:numFmt formatCode="0.0" sourceLinked="1"/>
        <c:majorTickMark val="none"/>
        <c:tickLblPos val="nextTo"/>
        <c:crossAx val="67528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3.0555555555555582E-2"/>
          <c:y val="5.5939413823272104E-2"/>
          <c:w val="0.93888888888889499"/>
          <c:h val="0.72159922717993585"/>
        </c:manualLayout>
      </c:layout>
      <c:lineChart>
        <c:grouping val="standard"/>
        <c:ser>
          <c:idx val="0"/>
          <c:order val="0"/>
          <c:tx>
            <c:strRef>
              <c:f>'eruul mend '!$B$65</c:f>
              <c:strCache>
                <c:ptCount val="1"/>
                <c:pt idx="0">
                  <c:v>төрөлт</c:v>
                </c:pt>
              </c:strCache>
            </c:strRef>
          </c:tx>
          <c:dLbls>
            <c:dLbl>
              <c:idx val="0"/>
              <c:layout>
                <c:manualLayout>
                  <c:x val="-4.7222222222222332E-2"/>
                  <c:y val="-3.973509933774834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33333333333334E-2"/>
                  <c:y val="-5.298013245033113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33333333333334E-2"/>
                  <c:y val="-4.85651214128035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 '!$C$64:$E$64</c:f>
              <c:strCache>
                <c:ptCount val="3"/>
                <c:pt idx="0">
                  <c:v>2014.V</c:v>
                </c:pt>
                <c:pt idx="1">
                  <c:v>2015.V</c:v>
                </c:pt>
                <c:pt idx="2">
                  <c:v>2016.V</c:v>
                </c:pt>
              </c:strCache>
            </c:strRef>
          </c:cat>
          <c:val>
            <c:numRef>
              <c:f>'eruul mend '!$C$65:$E$65</c:f>
              <c:numCache>
                <c:formatCode>General</c:formatCode>
                <c:ptCount val="3"/>
                <c:pt idx="0">
                  <c:v>555</c:v>
                </c:pt>
                <c:pt idx="1">
                  <c:v>592</c:v>
                </c:pt>
                <c:pt idx="2">
                  <c:v>575</c:v>
                </c:pt>
              </c:numCache>
            </c:numRef>
          </c:val>
        </c:ser>
        <c:ser>
          <c:idx val="1"/>
          <c:order val="1"/>
          <c:tx>
            <c:strRef>
              <c:f>'eruul mend '!$B$66</c:f>
              <c:strCache>
                <c:ptCount val="1"/>
                <c:pt idx="0">
                  <c:v>нас баралт</c:v>
                </c:pt>
              </c:strCache>
            </c:strRef>
          </c:tx>
          <c:dLbls>
            <c:dLbl>
              <c:idx val="0"/>
              <c:layout>
                <c:manualLayout>
                  <c:x val="-4.1666666666666664E-2"/>
                  <c:y val="-6.622516556291324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666666666666664E-2"/>
                  <c:y val="-6.622516556291324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666666666666664E-2"/>
                  <c:y val="-6.622516556291324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 '!$C$64:$E$64</c:f>
              <c:strCache>
                <c:ptCount val="3"/>
                <c:pt idx="0">
                  <c:v>2014.V</c:v>
                </c:pt>
                <c:pt idx="1">
                  <c:v>2015.V</c:v>
                </c:pt>
                <c:pt idx="2">
                  <c:v>2016.V</c:v>
                </c:pt>
              </c:strCache>
            </c:strRef>
          </c:cat>
          <c:val>
            <c:numRef>
              <c:f>'eruul mend '!$C$66:$E$66</c:f>
              <c:numCache>
                <c:formatCode>General</c:formatCode>
                <c:ptCount val="3"/>
                <c:pt idx="0">
                  <c:v>130</c:v>
                </c:pt>
                <c:pt idx="1">
                  <c:v>145</c:v>
                </c:pt>
                <c:pt idx="2">
                  <c:v>128</c:v>
                </c:pt>
              </c:numCache>
            </c:numRef>
          </c:val>
        </c:ser>
        <c:dLbls>
          <c:showVal val="1"/>
        </c:dLbls>
        <c:marker val="1"/>
        <c:axId val="74071424"/>
        <c:axId val="74073216"/>
      </c:lineChart>
      <c:catAx>
        <c:axId val="74071424"/>
        <c:scaling>
          <c:orientation val="minMax"/>
        </c:scaling>
        <c:axPos val="b"/>
        <c:numFmt formatCode="General" sourceLinked="0"/>
        <c:majorTickMark val="none"/>
        <c:tickLblPos val="nextTo"/>
        <c:crossAx val="74073216"/>
        <c:crosses val="autoZero"/>
        <c:auto val="1"/>
        <c:lblAlgn val="ctr"/>
        <c:lblOffset val="100"/>
      </c:catAx>
      <c:valAx>
        <c:axId val="7407321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40714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9887773403324974"/>
          <c:y val="0.8842592592592593"/>
          <c:w val="0.40779986876640417"/>
          <c:h val="8.3717191601050026E-2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371264361142455E-2"/>
          <c:y val="3.5328632701400145E-2"/>
          <c:w val="0.93888888888889499"/>
          <c:h val="0.71915864175514643"/>
        </c:manualLayout>
      </c:layout>
      <c:barChart>
        <c:barDir val="col"/>
        <c:grouping val="clustered"/>
        <c:ser>
          <c:idx val="0"/>
          <c:order val="0"/>
          <c:tx>
            <c:strRef>
              <c:f>'eruul mend '!$Q$7</c:f>
              <c:strCache>
                <c:ptCount val="1"/>
                <c:pt idx="0">
                  <c:v>0-1 хүртэл насны хүүхдийн эндэгдэл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 '!$R$6:$T$6</c:f>
              <c:strCache>
                <c:ptCount val="3"/>
                <c:pt idx="0">
                  <c:v>2014.V</c:v>
                </c:pt>
                <c:pt idx="1">
                  <c:v>2015.V</c:v>
                </c:pt>
                <c:pt idx="2">
                  <c:v>2016.V</c:v>
                </c:pt>
              </c:strCache>
            </c:strRef>
          </c:cat>
          <c:val>
            <c:numRef>
              <c:f>'eruul mend '!$R$7:$T$7</c:f>
              <c:numCache>
                <c:formatCode>General</c:formatCode>
                <c:ptCount val="3"/>
                <c:pt idx="0">
                  <c:v>16</c:v>
                </c:pt>
                <c:pt idx="1">
                  <c:v>11</c:v>
                </c:pt>
                <c:pt idx="2">
                  <c:v>12</c:v>
                </c:pt>
              </c:numCache>
            </c:numRef>
          </c:val>
        </c:ser>
        <c:ser>
          <c:idx val="1"/>
          <c:order val="1"/>
          <c:tx>
            <c:strRef>
              <c:f>'eruul mend '!$Q$8</c:f>
              <c:strCache>
                <c:ptCount val="1"/>
                <c:pt idx="0">
                  <c:v>1-5 хүртэл насны хүүхдийн эндэгдэл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 '!$R$6:$T$6</c:f>
              <c:strCache>
                <c:ptCount val="3"/>
                <c:pt idx="0">
                  <c:v>2014.V</c:v>
                </c:pt>
                <c:pt idx="1">
                  <c:v>2015.V</c:v>
                </c:pt>
                <c:pt idx="2">
                  <c:v>2016.V</c:v>
                </c:pt>
              </c:strCache>
            </c:strRef>
          </c:cat>
          <c:val>
            <c:numRef>
              <c:f>'eruul mend '!$R$8:$T$8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Val val="1"/>
        </c:dLbls>
        <c:overlap val="-25"/>
        <c:axId val="75567488"/>
        <c:axId val="75569024"/>
      </c:barChart>
      <c:catAx>
        <c:axId val="75567488"/>
        <c:scaling>
          <c:orientation val="minMax"/>
        </c:scaling>
        <c:axPos val="b"/>
        <c:numFmt formatCode="General" sourceLinked="0"/>
        <c:majorTickMark val="none"/>
        <c:tickLblPos val="nextTo"/>
        <c:crossAx val="75569024"/>
        <c:crosses val="autoZero"/>
        <c:auto val="1"/>
        <c:lblAlgn val="ctr"/>
        <c:lblOffset val="100"/>
      </c:catAx>
      <c:valAx>
        <c:axId val="75569024"/>
        <c:scaling>
          <c:orientation val="minMax"/>
        </c:scaling>
        <c:delete val="1"/>
        <c:axPos val="l"/>
        <c:numFmt formatCode="General" sourceLinked="1"/>
        <c:tickLblPos val="nextTo"/>
        <c:crossAx val="755674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4345666062190747E-2"/>
          <c:y val="0.86120808069722987"/>
          <c:w val="0.86027089812741475"/>
          <c:h val="0.13261525236174745"/>
        </c:manualLayout>
      </c:layout>
    </c:legend>
    <c:plotVisOnly val="1"/>
    <c:dispBlanksAs val="gap"/>
  </c:chart>
  <c:spPr>
    <a:ln>
      <a:noFill/>
    </a:ln>
  </c:sp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451784297753872E-2"/>
          <c:y val="7.8155331254734103E-2"/>
          <c:w val="0.8858019741397356"/>
          <c:h val="0.72159922717993585"/>
        </c:manualLayout>
      </c:layout>
      <c:barChart>
        <c:barDir val="col"/>
        <c:grouping val="clustered"/>
        <c:ser>
          <c:idx val="0"/>
          <c:order val="0"/>
          <c:tx>
            <c:strRef>
              <c:f>'eruul mend '!$V$3</c:f>
              <c:strCache>
                <c:ptCount val="1"/>
                <c:pt idx="0">
                  <c:v>Амаржсан эхийн тоо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 '!$W$2:$Y$2</c:f>
              <c:strCache>
                <c:ptCount val="3"/>
                <c:pt idx="0">
                  <c:v>2014.V</c:v>
                </c:pt>
                <c:pt idx="1">
                  <c:v>2015.V</c:v>
                </c:pt>
                <c:pt idx="2">
                  <c:v>2016.V</c:v>
                </c:pt>
              </c:strCache>
            </c:strRef>
          </c:cat>
          <c:val>
            <c:numRef>
              <c:f>'eruul mend '!$W$3:$Y$3</c:f>
              <c:numCache>
                <c:formatCode>General</c:formatCode>
                <c:ptCount val="3"/>
                <c:pt idx="0">
                  <c:v>555</c:v>
                </c:pt>
                <c:pt idx="1">
                  <c:v>592</c:v>
                </c:pt>
                <c:pt idx="2">
                  <c:v>575</c:v>
                </c:pt>
              </c:numCache>
            </c:numRef>
          </c:val>
        </c:ser>
        <c:ser>
          <c:idx val="1"/>
          <c:order val="1"/>
          <c:tx>
            <c:strRef>
              <c:f>'eruul mend '!$V$4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 '!$W$2:$Y$2</c:f>
              <c:strCache>
                <c:ptCount val="3"/>
                <c:pt idx="0">
                  <c:v>2014.V</c:v>
                </c:pt>
                <c:pt idx="1">
                  <c:v>2015.V</c:v>
                </c:pt>
                <c:pt idx="2">
                  <c:v>2016.V</c:v>
                </c:pt>
              </c:strCache>
            </c:strRef>
          </c:cat>
          <c:val>
            <c:numRef>
              <c:f>'eruul mend '!$W$4:$Y$4</c:f>
              <c:numCache>
                <c:formatCode>General</c:formatCode>
                <c:ptCount val="3"/>
                <c:pt idx="0">
                  <c:v>556</c:v>
                </c:pt>
                <c:pt idx="1">
                  <c:v>588</c:v>
                </c:pt>
                <c:pt idx="2">
                  <c:v>574</c:v>
                </c:pt>
              </c:numCache>
            </c:numRef>
          </c:val>
        </c:ser>
        <c:dLbls>
          <c:showVal val="1"/>
        </c:dLbls>
        <c:overlap val="-25"/>
        <c:axId val="75594368"/>
        <c:axId val="75620736"/>
      </c:barChart>
      <c:catAx>
        <c:axId val="75594368"/>
        <c:scaling>
          <c:orientation val="minMax"/>
        </c:scaling>
        <c:axPos val="b"/>
        <c:numFmt formatCode="General" sourceLinked="0"/>
        <c:majorTickMark val="none"/>
        <c:tickLblPos val="nextTo"/>
        <c:crossAx val="75620736"/>
        <c:crosses val="autoZero"/>
        <c:auto val="1"/>
        <c:lblAlgn val="ctr"/>
        <c:lblOffset val="100"/>
      </c:catAx>
      <c:valAx>
        <c:axId val="7562073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55943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2949321959755178"/>
          <c:y val="0.89814814814814814"/>
          <c:w val="0.84326296636233256"/>
          <c:h val="0.10185187116511099"/>
        </c:manualLayout>
      </c:layout>
    </c:legend>
    <c:plotVisOnly val="1"/>
    <c:dispBlanksAs val="gap"/>
  </c:chart>
  <c:spPr>
    <a:ln>
      <a:noFill/>
    </a:ln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111111111111123E-2"/>
          <c:y val="4.1432487061756701E-2"/>
          <c:w val="0.93888888888889444"/>
          <c:h val="0.83309399801359785"/>
        </c:manualLayout>
      </c:layout>
      <c:barChart>
        <c:barDir val="col"/>
        <c:grouping val="clustered"/>
        <c:ser>
          <c:idx val="0"/>
          <c:order val="0"/>
          <c:tx>
            <c:strRef>
              <c:f>'eruul mend 2'!$E$66</c:f>
              <c:strCache>
                <c:ptCount val="1"/>
                <c:pt idx="0">
                  <c:v>Халдварт өвчнөөр  өвчлөгчид, жил бүрийн 03 сарын байдлаар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'eruul mend 2'!$F$65:$O$65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'eruul mend 2'!$F$66:$O$66</c:f>
              <c:numCache>
                <c:formatCode>General</c:formatCode>
                <c:ptCount val="10"/>
                <c:pt idx="0">
                  <c:v>104</c:v>
                </c:pt>
                <c:pt idx="1">
                  <c:v>275</c:v>
                </c:pt>
                <c:pt idx="2">
                  <c:v>52</c:v>
                </c:pt>
                <c:pt idx="3">
                  <c:v>50</c:v>
                </c:pt>
                <c:pt idx="4">
                  <c:v>320</c:v>
                </c:pt>
                <c:pt idx="5">
                  <c:v>241</c:v>
                </c:pt>
                <c:pt idx="6">
                  <c:v>262</c:v>
                </c:pt>
                <c:pt idx="7">
                  <c:v>182</c:v>
                </c:pt>
                <c:pt idx="8">
                  <c:v>627</c:v>
                </c:pt>
                <c:pt idx="9">
                  <c:v>745</c:v>
                </c:pt>
              </c:numCache>
            </c:numRef>
          </c:val>
        </c:ser>
        <c:dLbls>
          <c:showVal val="1"/>
        </c:dLbls>
        <c:overlap val="-25"/>
        <c:axId val="75691136"/>
        <c:axId val="75692672"/>
      </c:barChart>
      <c:catAx>
        <c:axId val="75691136"/>
        <c:scaling>
          <c:orientation val="minMax"/>
        </c:scaling>
        <c:axPos val="b"/>
        <c:numFmt formatCode="General" sourceLinked="1"/>
        <c:majorTickMark val="none"/>
        <c:tickLblPos val="nextTo"/>
        <c:crossAx val="75692672"/>
        <c:crosses val="autoZero"/>
        <c:auto val="1"/>
        <c:lblAlgn val="ctr"/>
        <c:lblOffset val="100"/>
      </c:catAx>
      <c:valAx>
        <c:axId val="7569267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5691136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autoTitleDeleted val="1"/>
    <c:plotArea>
      <c:layout>
        <c:manualLayout>
          <c:layoutTarget val="inner"/>
          <c:xMode val="edge"/>
          <c:yMode val="edge"/>
          <c:x val="3.0555555555555582E-2"/>
          <c:y val="6.0569043452901733E-2"/>
          <c:w val="0.96944431029451428"/>
          <c:h val="0.52447437491366156"/>
        </c:manualLayout>
      </c:layout>
      <c:lineChart>
        <c:grouping val="standard"/>
        <c:ser>
          <c:idx val="0"/>
          <c:order val="0"/>
          <c:tx>
            <c:strRef>
              <c:f>'ajilguichuud hev'!$B$57</c:f>
              <c:strCache>
                <c:ptCount val="1"/>
                <c:pt idx="0">
                  <c:v>Ажил хайгч иргэдийн тоо</c:v>
                </c:pt>
              </c:strCache>
            </c:strRef>
          </c:tx>
          <c:dLbls>
            <c:dLbl>
              <c:idx val="0"/>
              <c:layout>
                <c:manualLayout>
                  <c:x val="-4.7222222222222332E-2"/>
                  <c:y val="-6.521796188519918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666666666666664E-2"/>
                  <c:y val="-9.420289855072472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88888888888889E-2"/>
                  <c:y val="-0.1014492753623188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'ajilguichuud hev'!$C$56:$E$56</c:f>
              <c:strCache>
                <c:ptCount val="3"/>
                <c:pt idx="0">
                  <c:v>2014.V</c:v>
                </c:pt>
                <c:pt idx="1">
                  <c:v>2015.V</c:v>
                </c:pt>
                <c:pt idx="2">
                  <c:v>2016.V</c:v>
                </c:pt>
              </c:strCache>
            </c:strRef>
          </c:cat>
          <c:val>
            <c:numRef>
              <c:f>'ajilguichuud hev'!$C$57:$E$57</c:f>
              <c:numCache>
                <c:formatCode>General</c:formatCode>
                <c:ptCount val="3"/>
                <c:pt idx="0">
                  <c:v>719</c:v>
                </c:pt>
                <c:pt idx="1">
                  <c:v>707</c:v>
                </c:pt>
                <c:pt idx="2">
                  <c:v>832</c:v>
                </c:pt>
              </c:numCache>
            </c:numRef>
          </c:val>
        </c:ser>
        <c:ser>
          <c:idx val="1"/>
          <c:order val="1"/>
          <c:tx>
            <c:strRef>
              <c:f>'ajilguichuud hev'!$B$58</c:f>
              <c:strCache>
                <c:ptCount val="1"/>
                <c:pt idx="0">
                  <c:v>Ажилд орсон иргэдийн тоо</c:v>
                </c:pt>
              </c:strCache>
            </c:strRef>
          </c:tx>
          <c:dLbls>
            <c:dLbl>
              <c:idx val="0"/>
              <c:layout>
                <c:manualLayout>
                  <c:x val="-4.4444444444444502E-2"/>
                  <c:y val="-0.1014492753623188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88888888888889E-2"/>
                  <c:y val="-9.420289855072472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88888888888889E-2"/>
                  <c:y val="-8.695652173913054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'ajilguichuud hev'!$C$56:$E$56</c:f>
              <c:strCache>
                <c:ptCount val="3"/>
                <c:pt idx="0">
                  <c:v>2014.V</c:v>
                </c:pt>
                <c:pt idx="1">
                  <c:v>2015.V</c:v>
                </c:pt>
                <c:pt idx="2">
                  <c:v>2016.V</c:v>
                </c:pt>
              </c:strCache>
            </c:strRef>
          </c:cat>
          <c:val>
            <c:numRef>
              <c:f>'ajilguichuud hev'!$C$58:$E$58</c:f>
              <c:numCache>
                <c:formatCode>General</c:formatCode>
                <c:ptCount val="3"/>
                <c:pt idx="0">
                  <c:v>74</c:v>
                </c:pt>
                <c:pt idx="1">
                  <c:v>28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marker val="1"/>
        <c:axId val="75708672"/>
        <c:axId val="75718656"/>
      </c:lineChart>
      <c:catAx>
        <c:axId val="75708672"/>
        <c:scaling>
          <c:orientation val="minMax"/>
        </c:scaling>
        <c:axPos val="b"/>
        <c:numFmt formatCode="General" sourceLinked="1"/>
        <c:majorTickMark val="none"/>
        <c:tickLblPos val="nextTo"/>
        <c:crossAx val="75718656"/>
        <c:crosses val="autoZero"/>
        <c:auto val="1"/>
        <c:lblAlgn val="ctr"/>
        <c:lblOffset val="100"/>
      </c:catAx>
      <c:valAx>
        <c:axId val="7571865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757086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666666666666668E-2"/>
          <c:y val="0.7909356725146216"/>
          <c:w val="0.87472101872434105"/>
          <c:h val="0.15389280287332552"/>
        </c:manualLayout>
      </c:layout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dLbls>
            <c:dLbl>
              <c:idx val="4"/>
              <c:layout>
                <c:manualLayout>
                  <c:x val="1.9450313963919066E-2"/>
                  <c:y val="1.9219371772076914E-4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6.0995544934116123E-2"/>
                  <c:y val="0.11374191104249268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'ajilguichuud hev'!$B$24:$B$31</c:f>
              <c:strCache>
                <c:ptCount val="8"/>
                <c:pt idx="0">
                  <c:v>магистр, доктор</c:v>
                </c:pt>
                <c:pt idx="1">
                  <c:v>дээд</c:v>
                </c:pt>
                <c:pt idx="2">
                  <c:v>Тусгай дунд</c:v>
                </c:pt>
                <c:pt idx="3">
                  <c:v>Мэргэжлийн анхан шатны</c:v>
                </c:pt>
                <c:pt idx="4">
                  <c:v>Бүрэн дунд</c:v>
                </c:pt>
                <c:pt idx="5">
                  <c:v>суурь</c:v>
                </c:pt>
                <c:pt idx="6">
                  <c:v>Бага</c:v>
                </c:pt>
                <c:pt idx="7">
                  <c:v>Боловсролгүй</c:v>
                </c:pt>
              </c:strCache>
            </c:strRef>
          </c:cat>
          <c:val>
            <c:numRef>
              <c:f>'ajilguichuud hev'!$C$24:$C$31</c:f>
              <c:numCache>
                <c:formatCode>0.0</c:formatCode>
                <c:ptCount val="8"/>
                <c:pt idx="0">
                  <c:v>0.48076923076923078</c:v>
                </c:pt>
                <c:pt idx="1">
                  <c:v>24.158653846153829</c:v>
                </c:pt>
                <c:pt idx="2">
                  <c:v>6.8509615384615365</c:v>
                </c:pt>
                <c:pt idx="3">
                  <c:v>7.0913461538461533</c:v>
                </c:pt>
                <c:pt idx="4">
                  <c:v>54.6875</c:v>
                </c:pt>
                <c:pt idx="5">
                  <c:v>5.6490384615384617</c:v>
                </c:pt>
                <c:pt idx="6">
                  <c:v>0.72115384615384781</c:v>
                </c:pt>
                <c:pt idx="7">
                  <c:v>0.36057692307692391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spPr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45983" cy="337215"/>
          </a:xfrm>
          <a:prstGeom prst="rect">
            <a:avLst/>
          </a:prstGeom>
        </p:spPr>
        <p:txBody>
          <a:bodyPr vert="horz" lIns="89419" tIns="44710" rIns="89419" bIns="44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51397" y="1"/>
            <a:ext cx="4245983" cy="337215"/>
          </a:xfrm>
          <a:prstGeom prst="rect">
            <a:avLst/>
          </a:prstGeom>
        </p:spPr>
        <p:txBody>
          <a:bodyPr vert="horz" lIns="89419" tIns="44710" rIns="89419" bIns="44710" rtlCol="0"/>
          <a:lstStyle>
            <a:lvl1pPr algn="r">
              <a:defRPr sz="1200"/>
            </a:lvl1pPr>
          </a:lstStyle>
          <a:p>
            <a:fld id="{46AC4C50-0DE6-457B-A6DB-4CF188B484CD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98548"/>
            <a:ext cx="4245983" cy="337215"/>
          </a:xfrm>
          <a:prstGeom prst="rect">
            <a:avLst/>
          </a:prstGeom>
        </p:spPr>
        <p:txBody>
          <a:bodyPr vert="horz" lIns="89419" tIns="44710" rIns="89419" bIns="44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51397" y="6398548"/>
            <a:ext cx="4245983" cy="337215"/>
          </a:xfrm>
          <a:prstGeom prst="rect">
            <a:avLst/>
          </a:prstGeom>
        </p:spPr>
        <p:txBody>
          <a:bodyPr vert="horz" lIns="89419" tIns="44710" rIns="89419" bIns="44710" rtlCol="0" anchor="b"/>
          <a:lstStyle>
            <a:lvl1pPr algn="r">
              <a:defRPr sz="1200"/>
            </a:lvl1pPr>
          </a:lstStyle>
          <a:p>
            <a:fld id="{B7689E64-C1D0-4B97-A2E0-6E65FF50B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42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46509" cy="337958"/>
          </a:xfrm>
          <a:prstGeom prst="rect">
            <a:avLst/>
          </a:prstGeom>
        </p:spPr>
        <p:txBody>
          <a:bodyPr vert="horz" lIns="90403" tIns="45201" rIns="90403" bIns="4520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50862" y="0"/>
            <a:ext cx="4246509" cy="337958"/>
          </a:xfrm>
          <a:prstGeom prst="rect">
            <a:avLst/>
          </a:prstGeom>
        </p:spPr>
        <p:txBody>
          <a:bodyPr vert="horz" lIns="90403" tIns="45201" rIns="90403" bIns="45201" rtlCol="0"/>
          <a:lstStyle>
            <a:lvl1pPr algn="r">
              <a:defRPr sz="1200"/>
            </a:lvl1pPr>
          </a:lstStyle>
          <a:p>
            <a:fld id="{67A877B3-2735-41E1-92AA-D07C364C94FD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841375"/>
            <a:ext cx="3284538" cy="2274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03" tIns="45201" rIns="90403" bIns="452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9965" y="3241586"/>
            <a:ext cx="7839709" cy="2652207"/>
          </a:xfrm>
          <a:prstGeom prst="rect">
            <a:avLst/>
          </a:prstGeom>
        </p:spPr>
        <p:txBody>
          <a:bodyPr vert="horz" lIns="90403" tIns="45201" rIns="90403" bIns="4520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46509" cy="337958"/>
          </a:xfrm>
          <a:prstGeom prst="rect">
            <a:avLst/>
          </a:prstGeom>
        </p:spPr>
        <p:txBody>
          <a:bodyPr vert="horz" lIns="90403" tIns="45201" rIns="90403" bIns="452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50862" y="6397806"/>
            <a:ext cx="4246509" cy="337958"/>
          </a:xfrm>
          <a:prstGeom prst="rect">
            <a:avLst/>
          </a:prstGeom>
        </p:spPr>
        <p:txBody>
          <a:bodyPr vert="horz" lIns="90403" tIns="45201" rIns="90403" bIns="45201" rtlCol="0" anchor="b"/>
          <a:lstStyle>
            <a:lvl1pPr algn="r">
              <a:defRPr sz="1200"/>
            </a:lvl1pPr>
          </a:lstStyle>
          <a:p>
            <a:fld id="{2F7A9234-F431-4DB1-91E9-24C586141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81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338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469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233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143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827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780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684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602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346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714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92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8B8E6-F6F1-402E-849F-BD7AE4313BB1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099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6375" y="1226003"/>
            <a:ext cx="7010399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40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Хэвлэлийн бага хурал</a:t>
            </a:r>
            <a:endParaRPr lang="en-US" sz="40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mn-MN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Өмнөговь аймгийн Нийгэм, эдийн засгийн байдал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n-MN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/ 201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оны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05</a:t>
            </a: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-р сарын байдлаар/</a:t>
            </a:r>
            <a:endParaRPr lang="en-US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2395" y="5715782"/>
            <a:ext cx="3714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оны  </a:t>
            </a: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 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сарын</a:t>
            </a: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8927" y="5335792"/>
            <a:ext cx="8452530" cy="76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14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Статистикийн хэлтсийн </a:t>
            </a:r>
          </a:p>
          <a:p>
            <a:pPr algn="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14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мэргэжилтэн У.хоролмаа </a:t>
            </a:r>
            <a:endParaRPr lang="en-US" sz="105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20000"/>
              </a:spcBef>
              <a:buClr>
                <a:schemeClr val="accent2"/>
              </a:buClr>
              <a:defRPr/>
            </a:pPr>
            <a:endParaRPr lang="en-US" sz="105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0600" y="1960097"/>
            <a:ext cx="5757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6200000" flipH="1">
            <a:off x="2454432" y="3601613"/>
            <a:ext cx="5631363" cy="1812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12410" y="842729"/>
            <a:ext cx="3207369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600" dirty="0" smtClean="0"/>
              <a:t>Нийгмийн даатгалын орлогын </a:t>
            </a:r>
            <a:r>
              <a:rPr lang="en-US" sz="1600" dirty="0" smtClean="0"/>
              <a:t>72.6</a:t>
            </a:r>
            <a:r>
              <a:rPr lang="mn-MN" sz="1600" dirty="0" smtClean="0"/>
              <a:t> хувийг тэтгэврийн даатгалын сан, </a:t>
            </a:r>
            <a:r>
              <a:rPr lang="en-US" sz="1600" dirty="0" smtClean="0"/>
              <a:t>6.6</a:t>
            </a:r>
            <a:r>
              <a:rPr lang="mn-MN" sz="1600" dirty="0" smtClean="0"/>
              <a:t> хувийг тэтгэмжийн даатгалын сан, </a:t>
            </a:r>
            <a:r>
              <a:rPr lang="en-US" sz="1600" dirty="0" smtClean="0"/>
              <a:t>3.5</a:t>
            </a:r>
            <a:r>
              <a:rPr lang="mn-MN" sz="1600" dirty="0" smtClean="0"/>
              <a:t> хувийг ҮОМШӨ-ний даатгалын сан, </a:t>
            </a:r>
            <a:r>
              <a:rPr lang="en-US" sz="1600" dirty="0" smtClean="0"/>
              <a:t>2.5 </a:t>
            </a:r>
            <a:r>
              <a:rPr lang="mn-MN" sz="1600" dirty="0" smtClean="0"/>
              <a:t>хувийг ажилгүйдлийн даатгалын сан,</a:t>
            </a:r>
            <a:r>
              <a:rPr lang="en-US" sz="1600" dirty="0" smtClean="0"/>
              <a:t>14.8</a:t>
            </a:r>
            <a:r>
              <a:rPr lang="mn-MN" sz="1600" dirty="0" smtClean="0"/>
              <a:t> хувийг эрүүл мэндийн даатгалын санг тус тус бүрдүүлсэн байна.</a:t>
            </a:r>
            <a:endParaRPr lang="en-US" sz="1600" dirty="0" smtClean="0"/>
          </a:p>
          <a:p>
            <a:r>
              <a:rPr lang="mn-MN" sz="2000" dirty="0" smtClean="0"/>
              <a:t> </a:t>
            </a:r>
            <a:endParaRPr lang="en-US" sz="2000" dirty="0"/>
          </a:p>
        </p:txBody>
      </p:sp>
      <p:pic>
        <p:nvPicPr>
          <p:cNvPr id="7" name="Picture 6" descr="\\FILESERVER\share\khorolmaa\Information logo\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661" y="663499"/>
            <a:ext cx="820701" cy="10100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" name="Chart 16"/>
          <p:cNvGraphicFramePr/>
          <p:nvPr/>
        </p:nvGraphicFramePr>
        <p:xfrm>
          <a:off x="987580" y="3222703"/>
          <a:ext cx="3905018" cy="2999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680849" y="880946"/>
            <a:ext cx="3669449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600" dirty="0" smtClean="0"/>
              <a:t>Нийгмийн даатгалын зарлагын </a:t>
            </a:r>
            <a:r>
              <a:rPr lang="en-US" sz="1600" dirty="0" smtClean="0"/>
              <a:t>75.7</a:t>
            </a:r>
            <a:r>
              <a:rPr lang="mn-MN" sz="1600" dirty="0" smtClean="0"/>
              <a:t> хувийг тэтгэврийн даатгалын сан, 6.</a:t>
            </a:r>
            <a:r>
              <a:rPr lang="en-US" sz="1600" dirty="0" smtClean="0"/>
              <a:t>3</a:t>
            </a:r>
            <a:r>
              <a:rPr lang="mn-MN" sz="1600" dirty="0" smtClean="0"/>
              <a:t> хувийг тэтгэмжийн даатгалын сан, </a:t>
            </a:r>
            <a:r>
              <a:rPr lang="en-US" sz="1600" dirty="0" smtClean="0"/>
              <a:t>3.3</a:t>
            </a:r>
            <a:r>
              <a:rPr lang="mn-MN" sz="1600" dirty="0" smtClean="0"/>
              <a:t> хувийг ҮОМШӨ-ний даатгалын сан,</a:t>
            </a:r>
            <a:r>
              <a:rPr lang="en-US" sz="1600" dirty="0" smtClean="0"/>
              <a:t> 2.5 </a:t>
            </a:r>
            <a:r>
              <a:rPr lang="mn-MN" sz="1600" dirty="0" smtClean="0"/>
              <a:t>хувийг ажилгүйдлийн даатгалын сан,</a:t>
            </a:r>
            <a:r>
              <a:rPr lang="en-US" sz="1600" dirty="0" smtClean="0"/>
              <a:t>12.2</a:t>
            </a:r>
            <a:r>
              <a:rPr lang="mn-MN" sz="1600" dirty="0" smtClean="0"/>
              <a:t>  хувийг эрүүл мэндийн даатгалын сангуудад тус тус зарцуулсан байна.</a:t>
            </a:r>
            <a:endParaRPr lang="en-US" sz="1600" dirty="0" smtClean="0"/>
          </a:p>
          <a:p>
            <a:r>
              <a:rPr lang="mn-MN" sz="2000" dirty="0" smtClean="0"/>
              <a:t> </a:t>
            </a:r>
            <a:endParaRPr lang="en-US" sz="2000" dirty="0"/>
          </a:p>
        </p:txBody>
      </p:sp>
      <p:graphicFrame>
        <p:nvGraphicFramePr>
          <p:cNvPr id="21" name="Chart 20"/>
          <p:cNvGraphicFramePr/>
          <p:nvPr/>
        </p:nvGraphicFramePr>
        <p:xfrm>
          <a:off x="5554004" y="3299833"/>
          <a:ext cx="3986561" cy="2900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Rectangle 21"/>
          <p:cNvSpPr/>
          <p:nvPr/>
        </p:nvSpPr>
        <p:spPr>
          <a:xfrm>
            <a:off x="1775832" y="2895753"/>
            <a:ext cx="28691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Нийгмийн даатгалын сангийн орлого,төрлөөр, сая.төг </a:t>
            </a:r>
            <a:endParaRPr lang="en-US" sz="105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52791" y="2918754"/>
            <a:ext cx="31560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Нийгмийн даатгалын сангийн зарлага,төрлөөр, сая.төг </a:t>
            </a:r>
            <a:endParaRPr lang="en-US" sz="105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87" y="3352801"/>
            <a:ext cx="5881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0600" y="1960097"/>
            <a:ext cx="5757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6200000" flipV="1">
            <a:off x="3777825" y="4368840"/>
            <a:ext cx="3144642" cy="27181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19287" y="808789"/>
            <a:ext cx="764177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хэрэг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n-MN" dirty="0" smtClean="0"/>
              <a:t>2016 оны эхний </a:t>
            </a:r>
            <a:r>
              <a:rPr lang="en-US" dirty="0" smtClean="0"/>
              <a:t>5 </a:t>
            </a:r>
            <a:r>
              <a:rPr lang="mn-MN" dirty="0" smtClean="0"/>
              <a:t>сарын байдлаар аймгийн хэмжээнд  гэмт хэрэг 1</a:t>
            </a:r>
            <a:r>
              <a:rPr lang="en-US" dirty="0" smtClean="0"/>
              <a:t>65</a:t>
            </a:r>
            <a:r>
              <a:rPr lang="mn-MN" dirty="0" smtClean="0"/>
              <a:t> гарсан нь өмнөх оны мөн үеэс </a:t>
            </a:r>
            <a:r>
              <a:rPr lang="en-US" dirty="0" smtClean="0"/>
              <a:t>21</a:t>
            </a:r>
            <a:r>
              <a:rPr lang="mn-MN" dirty="0" smtClean="0"/>
              <a:t> хэргээр буюу </a:t>
            </a:r>
            <a:r>
              <a:rPr lang="en-US" dirty="0" smtClean="0"/>
              <a:t>11.3</a:t>
            </a:r>
            <a:r>
              <a:rPr lang="mn-MN" dirty="0" smtClean="0"/>
              <a:t> хувиар буурсан үзүүлэлттэй байна. Оны эхний </a:t>
            </a:r>
            <a:r>
              <a:rPr lang="en-US" dirty="0" smtClean="0"/>
              <a:t>5</a:t>
            </a:r>
            <a:r>
              <a:rPr lang="mn-MN" dirty="0" smtClean="0"/>
              <a:t> сард гарсан н</a:t>
            </a:r>
            <a:r>
              <a:rPr lang="eu-ES" dirty="0" smtClean="0"/>
              <a:t>ийт  гэмт хэргийн </a:t>
            </a:r>
            <a:r>
              <a:rPr lang="mn-MN" dirty="0" smtClean="0"/>
              <a:t>илрүүлэлт </a:t>
            </a:r>
            <a:r>
              <a:rPr lang="en-US" dirty="0" smtClean="0"/>
              <a:t>71.8</a:t>
            </a:r>
            <a:r>
              <a:rPr lang="mn-MN" dirty="0" smtClean="0"/>
              <a:t> хувьтай</a:t>
            </a:r>
            <a:r>
              <a:rPr lang="eu-ES" dirty="0" smtClean="0"/>
              <a:t> бай</a:t>
            </a:r>
            <a:r>
              <a:rPr lang="mn-MN" dirty="0" smtClean="0"/>
              <a:t>гаа нь өмнөх оны мөн үеэс 0.7 хувиар өссөн үзүүлэлттэй байна</a:t>
            </a:r>
            <a:r>
              <a:rPr lang="eu-ES" dirty="0" smtClean="0"/>
              <a:t>.</a:t>
            </a:r>
            <a:endParaRPr lang="en-US" dirty="0"/>
          </a:p>
        </p:txBody>
      </p:sp>
      <p:pic>
        <p:nvPicPr>
          <p:cNvPr id="7" name="Picture 6" descr="\\Fileserver\share\khorolmaa\Information logo\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88" y="762000"/>
            <a:ext cx="898451" cy="10419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295632" y="2620271"/>
            <a:ext cx="3529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400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Аймгийн хэмжээнд гарсан нийт гэмт хэргийн тоо, оноор</a:t>
            </a:r>
            <a:endParaRPr lang="en-US" sz="1400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1162181" y="3245005"/>
          <a:ext cx="3885009" cy="2637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5587226" y="3150219"/>
          <a:ext cx="3714750" cy="2927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>
          <a:xfrm>
            <a:off x="5840915" y="2549648"/>
            <a:ext cx="3529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600" dirty="0" smtClean="0"/>
              <a:t>Аймгийн хэмжээнд гарсан нийт гэмт хэрэг төрлөөр, эзлэх хувиар</a:t>
            </a:r>
            <a:endParaRPr lang="en-US" sz="1600" dirty="0" smtClean="0"/>
          </a:p>
          <a:p>
            <a:pPr algn="ctr"/>
            <a:endParaRPr lang="en-US" sz="1600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87" y="3352801"/>
            <a:ext cx="5881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0600" y="1960097"/>
            <a:ext cx="5757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6200000" flipV="1">
            <a:off x="2308304" y="3398569"/>
            <a:ext cx="5263375" cy="18119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57275" y="942975"/>
            <a:ext cx="33147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хэрэг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Оны эхний 5 сарын байдлаар захиргааны зөрчлийн мэдээллээр саатуулагдсан хүний тоо 293 байгаа нь өмнөх оны мөн үеэс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316</a:t>
            </a:r>
            <a:r>
              <a:rPr lang="mn-MN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хүнээр буюу 51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mn-MN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 хувиар, баривчлуулсан хүний тоо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21 </a:t>
            </a:r>
            <a:r>
              <a:rPr lang="mn-MN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байгаа нь өмнөх оны  мөн үеэс 112 хүнээр буюу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84.2 </a:t>
            </a:r>
            <a:r>
              <a:rPr lang="mn-MN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хувиар, тээврийн хэрэгсэл жолоодох эрхээ хасуулсан жолооч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259</a:t>
            </a:r>
            <a:r>
              <a:rPr lang="mn-MN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байгаа нь өмнөх оны мөн үеэс 58 хүнээр буюу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18.3</a:t>
            </a:r>
            <a:r>
              <a:rPr lang="mn-MN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хувиар тус тус  буурсан үзүүлэлттэй байна.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mn-MN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Захиргааны хариуцлагын тухай хуулиар арга хэмжээ авагдсан хүний тоо 3921 болж өмнөх оны мөн үеэс 1659 хүнээр буюу 29.7 хувиар буурч, харин торгуулийн хэмжээ 4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mn-MN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 дахин өссөн үзүүлэлттэй байна. 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n-US" sz="2000" dirty="0"/>
          </a:p>
        </p:txBody>
      </p:sp>
      <p:pic>
        <p:nvPicPr>
          <p:cNvPr id="7" name="Picture 6" descr="\\Fileserver\share\khorolmaa\Information logo\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1988" y="523875"/>
            <a:ext cx="898451" cy="10419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453352" y="1450820"/>
          <a:ext cx="3993357" cy="3992136"/>
        </p:xfrm>
        <a:graphic>
          <a:graphicData uri="http://schemas.openxmlformats.org/drawingml/2006/table">
            <a:tbl>
              <a:tblPr/>
              <a:tblGrid>
                <a:gridCol w="406731"/>
                <a:gridCol w="1016827"/>
                <a:gridCol w="406731"/>
                <a:gridCol w="443706"/>
                <a:gridCol w="443706"/>
                <a:gridCol w="637828"/>
                <a:gridCol w="637828"/>
              </a:tblGrid>
              <a:tr h="65706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№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Үзүүлэлтүүд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Хэмжих нэгж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2014.V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2015.V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2016.V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2016/2015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1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Саатуулагдсан хүн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тоо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1215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48.1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26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Баривчлуулсан хүн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тоо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095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Тээврийн хэрэгсэл жолоодох эрх хасагдсан жолооч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тоо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81.7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105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Захиргааны хариуцлагын тухай хуулиар арга хэмжээ авагдсан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Хүн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5259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5580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3921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70.3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660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Сая.төг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39.6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46.1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221.6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480.7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5762392" y="735715"/>
            <a:ext cx="35290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Захиргааны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зөрчлийн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мэдээлэл</a:t>
            </a: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892754" y="592724"/>
            <a:ext cx="7641771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Үнэ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үнийн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индекс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үнийн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индекс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гэдэг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хэрэглэгчдийн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худалдаж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авсан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бараа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үйлчилгээний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нэр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төрөл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өөрчлөлтгүй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тогтвортой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байхад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үнэ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дунджаар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хэрхэн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өөрчлөгдөж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буйг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хэмждэг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үзүүлэлт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юм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D:\BAYAN\My Pictures\STAT-LOGO\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617" y="640519"/>
            <a:ext cx="812368" cy="100283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4F81BD">
                <a:lumMod val="40000"/>
                <a:lumOff val="60000"/>
                <a:alpha val="40000"/>
              </a:srgbClr>
            </a:outerShdw>
          </a:effec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109863" y="2405744"/>
            <a:ext cx="44665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Өмнөговь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аймгийн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хэрэглээний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үнийн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индекс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98003" y="2762716"/>
          <a:ext cx="5291384" cy="3465744"/>
        </p:xfrm>
        <a:graphic>
          <a:graphicData uri="http://schemas.openxmlformats.org/drawingml/2006/table">
            <a:tbl>
              <a:tblPr/>
              <a:tblGrid>
                <a:gridCol w="3482504"/>
                <a:gridCol w="602960"/>
                <a:gridCol w="602960"/>
                <a:gridCol w="602960"/>
              </a:tblGrid>
              <a:tr h="20587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Барааны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бүлгээр</a:t>
                      </a:r>
                      <a:endParaRPr lang="en-US" sz="1000" dirty="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Calibri"/>
                        </a:rPr>
                        <a:t>2016-05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Calibri"/>
                        </a:rPr>
                        <a:t>2016-05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Calibri"/>
                        </a:rPr>
                        <a:t>2016-05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Calibri"/>
                        </a:rPr>
                        <a:t>2015-05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Calibri"/>
                        </a:rPr>
                        <a:t>2015-12</a:t>
                      </a:r>
                      <a:endParaRPr lang="en-US" sz="1000" dirty="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Calibri"/>
                        </a:rPr>
                        <a:t>2016-04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15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Ерөнхий индекс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101.1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102.0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100.2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01.Хyнсний бараа, согтууруулах бус ундаа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98.9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112.2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101.9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15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02.Согтууруулах ундаа, тамхи, мансууруулах бодис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96.3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99.7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03. Хувцас, бөс бараа, гутал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100.7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98.2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99.4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15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04.Орон сууц, ус, цахилгаан, хийн болон бусад тyлш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97.3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98.0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97.1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05.Гэр ахуйн тавилга, гэр ахуйн бараа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100.2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100.3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99.5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15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06. Эм, тариа, эмнэлгийн yйлчилгээ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111.6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111.2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07.Тээвэр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100.1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98.7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102.2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15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08.Холбооны хэрэгсэл, шуудангийн yйлчилгээ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09.Амралт, чөлөөт цаг, соёлын бараа, yйлчилгээ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15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10.Боловсролын yйлчилгээ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132.5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11.Зочид буудал, нийтийн хоол, дотуур байрны yйлчилгээ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95.8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15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12.Бусад бараа, yйлчилгээ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99.9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99.8</a:t>
                      </a:r>
                      <a:endParaRPr lang="en-US" sz="10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99.0</a:t>
                      </a:r>
                      <a:endParaRPr lang="en-US" sz="1000" dirty="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0488" y="609601"/>
            <a:ext cx="3095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075" y="1981202"/>
            <a:ext cx="4767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75" y="5714999"/>
            <a:ext cx="4271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42295" y="2403022"/>
            <a:ext cx="8738507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328" y="849085"/>
            <a:ext cx="928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07017" y="1027935"/>
            <a:ext cx="78805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u-ES" sz="2000" dirty="0" smtClean="0"/>
              <a:t>Аймгийн хэмжээ</a:t>
            </a:r>
            <a:r>
              <a:rPr lang="mn-MN" sz="2000" dirty="0" smtClean="0"/>
              <a:t>нд</a:t>
            </a:r>
            <a:r>
              <a:rPr lang="eu-ES" sz="2000" dirty="0" smtClean="0"/>
              <a:t> оны эхний төллөвөл зохих 845.4 мянган хээлтэгчийн </a:t>
            </a:r>
            <a:r>
              <a:rPr lang="en-US" sz="2000" dirty="0" smtClean="0"/>
              <a:t>39.8 </a:t>
            </a:r>
            <a:r>
              <a:rPr lang="eu-ES" sz="2000" dirty="0" smtClean="0"/>
              <a:t>хувь нь буюу </a:t>
            </a:r>
            <a:r>
              <a:rPr lang="mn-MN" sz="2000" dirty="0" smtClean="0"/>
              <a:t>482</a:t>
            </a:r>
            <a:r>
              <a:rPr lang="en-US" sz="2000" dirty="0" smtClean="0"/>
              <a:t>.4 </a:t>
            </a:r>
            <a:r>
              <a:rPr lang="mn-MN" sz="2000" dirty="0" smtClean="0"/>
              <a:t>мянган</a:t>
            </a:r>
            <a:r>
              <a:rPr lang="eu-ES" sz="2000" dirty="0" smtClean="0"/>
              <a:t> хээлтэгч төллөж, гарсан төл  </a:t>
            </a:r>
            <a:r>
              <a:rPr lang="en-US" sz="2000" dirty="0" smtClean="0"/>
              <a:t>99.9</a:t>
            </a:r>
            <a:r>
              <a:rPr lang="eu-ES" sz="2000" dirty="0" smtClean="0"/>
              <a:t>  хувь</a:t>
            </a:r>
            <a:r>
              <a:rPr lang="mn-MN" sz="2000" dirty="0" smtClean="0"/>
              <a:t>тай</a:t>
            </a:r>
            <a:r>
              <a:rPr lang="eu-ES" sz="2000" dirty="0" smtClean="0"/>
              <a:t>  бойжиж байна. </a:t>
            </a:r>
            <a:r>
              <a:rPr lang="mn-MN" sz="2000" dirty="0" smtClean="0"/>
              <a:t>М</a:t>
            </a:r>
            <a:r>
              <a:rPr lang="eu-ES" sz="2000" dirty="0" smtClean="0"/>
              <a:t>ал төллөлт </a:t>
            </a:r>
            <a:r>
              <a:rPr lang="mn-MN" sz="2000" dirty="0" smtClean="0"/>
              <a:t>у</a:t>
            </a:r>
            <a:r>
              <a:rPr lang="eu-ES" sz="2000" dirty="0" smtClean="0"/>
              <a:t>рьд оны энэ үе</a:t>
            </a:r>
            <a:r>
              <a:rPr lang="mn-MN" sz="2000" dirty="0" smtClean="0"/>
              <a:t>эс </a:t>
            </a:r>
            <a:r>
              <a:rPr lang="en-US" sz="2000" dirty="0" smtClean="0"/>
              <a:t>23223</a:t>
            </a:r>
            <a:r>
              <a:rPr lang="eu-ES" sz="2000" dirty="0" smtClean="0"/>
              <a:t> толгой мал</a:t>
            </a:r>
            <a:r>
              <a:rPr lang="mn-MN" sz="2000" dirty="0" smtClean="0"/>
              <a:t>аар буюу </a:t>
            </a:r>
            <a:r>
              <a:rPr lang="en-US" sz="2000" dirty="0" smtClean="0"/>
              <a:t>5.</a:t>
            </a:r>
            <a:r>
              <a:rPr lang="mn-MN" sz="2000" dirty="0" smtClean="0"/>
              <a:t>1 хувиар өссөн</a:t>
            </a:r>
            <a:r>
              <a:rPr lang="eu-ES" sz="2000" dirty="0" smtClean="0"/>
              <a:t> байна.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795462" y="674914"/>
            <a:ext cx="2476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dirty="0" smtClean="0"/>
              <a:t>Хөдөө аж ахуй</a:t>
            </a:r>
            <a:endParaRPr 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193472" y="2552699"/>
          <a:ext cx="5874204" cy="3411602"/>
        </p:xfrm>
        <a:graphic>
          <a:graphicData uri="http://schemas.openxmlformats.org/drawingml/2006/table">
            <a:tbl>
              <a:tblPr/>
              <a:tblGrid>
                <a:gridCol w="1267942"/>
                <a:gridCol w="1308420"/>
                <a:gridCol w="1076263"/>
                <a:gridCol w="1190557"/>
                <a:gridCol w="1031022"/>
              </a:tblGrid>
              <a:tr h="348341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Мал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төллөлт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515">
                <a:tc gridSpan="2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2016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он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төллө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сөн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Хувь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64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mn-MN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алын</a:t>
                      </a: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төрлөөр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Урьд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оны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энэ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үеийн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төллөлт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Төллөлтийн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хувь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2016</a:t>
                      </a:r>
                      <a:r>
                        <a:rPr lang="mn-MN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Ингэ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13739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18870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47.5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137.3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741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Гүү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5181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6495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28.0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125.4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Үнээ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2258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2665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35.2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118.0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741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Эм хонь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118800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138754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72.5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116.8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Эм ямаа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319286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315703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54.1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98.9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741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Бүгд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459264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482487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57.1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105.1</a:t>
                      </a: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0488" y="609601"/>
            <a:ext cx="3095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075" y="1981202"/>
            <a:ext cx="4767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75" y="5714999"/>
            <a:ext cx="4271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375" y="3105835"/>
            <a:ext cx="37147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59291" y="2413907"/>
            <a:ext cx="8588149" cy="10886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221" y="936171"/>
            <a:ext cx="842784" cy="103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07734" y="687288"/>
            <a:ext cx="75710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sz="1600" dirty="0" smtClean="0"/>
              <a:t>2016 оны эхний 05 сарын байдлаар төл бойжилт </a:t>
            </a:r>
            <a:r>
              <a:rPr lang="en-US" sz="1600" dirty="0" smtClean="0"/>
              <a:t>99.</a:t>
            </a:r>
            <a:r>
              <a:rPr lang="mn-MN" sz="1600" dirty="0" smtClean="0"/>
              <a:t>9 хувьтай,  сумдын хувьд мал төллөлт урьд мөн үетэй харьцуулахад Баяндалай, Баян-Овоо, Булган, Гурвантэс, Мандал-Овоо, Манлай, Сэврэй, Ханбогд, Ханхонгор, Хүрмэн, Цогт-Овоо, Цогтцэций, Даланзадгад сумдад өссөн үзүүлэлттэй байна. </a:t>
            </a:r>
            <a:r>
              <a:rPr lang="en-US" sz="1400" dirty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 </a:t>
            </a:r>
          </a:p>
          <a:p>
            <a:pPr algn="just"/>
            <a:endParaRPr lang="en-US" sz="1600" dirty="0"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  <a:p>
            <a:pPr algn="just"/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kumimoji="0" lang="eu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609601"/>
            <a:ext cx="2166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dirty="0" smtClean="0"/>
              <a:t>Хөдөө аж ахуй</a:t>
            </a:r>
            <a:endParaRPr lang="en-US" sz="24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436359" y="2490205"/>
            <a:ext cx="6253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Мал төллөлт /сумдаар/</a:t>
            </a:r>
            <a:endParaRPr kumimoji="0" lang="mn-M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1760084" y="2698976"/>
          <a:ext cx="7111092" cy="364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0488" y="609601"/>
            <a:ext cx="3095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7375" y="5714999"/>
            <a:ext cx="4271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75" y="3105835"/>
            <a:ext cx="37147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66775" y="2133600"/>
            <a:ext cx="8650061" cy="10886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794" y="936171"/>
            <a:ext cx="6810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85899" y="749839"/>
            <a:ext cx="807515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 малын зүй бус хорогдол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n-MN" sz="2000" dirty="0" smtClean="0"/>
              <a:t>Том малын зүй бус хорогдол 4888  толгой байгаа нь урьд оны мөн үеэс 3260 толгойгоор  буюу 3 дахин өссөн үзүүлэлттэй  байна. </a:t>
            </a:r>
            <a:endParaRPr lang="en-US" sz="2000" dirty="0" smtClean="0"/>
          </a:p>
          <a:p>
            <a:r>
              <a:rPr lang="mn-MN" sz="2000" dirty="0" smtClean="0"/>
              <a:t> </a:t>
            </a:r>
            <a:endParaRPr lang="en-US" sz="2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25425" y="2471059"/>
          <a:ext cx="6306229" cy="3243943"/>
        </p:xfrm>
        <a:graphic>
          <a:graphicData uri="http://schemas.openxmlformats.org/drawingml/2006/table">
            <a:tbl>
              <a:tblPr/>
              <a:tblGrid>
                <a:gridCol w="1356541"/>
                <a:gridCol w="1317397"/>
                <a:gridCol w="1317397"/>
                <a:gridCol w="1197265"/>
                <a:gridCol w="1117629"/>
              </a:tblGrid>
              <a:tr h="341468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ТОМ МАЛЫН ЗҮЙ БУС ХОРОГДОЛ</a:t>
                      </a:r>
                      <a:endParaRPr lang="en-US" sz="1800" dirty="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13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800" dirty="0" err="1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Малын</a:t>
                      </a:r>
                      <a:endParaRPr lang="en-US" sz="1800" dirty="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800" dirty="0" err="1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төрөл</a:t>
                      </a:r>
                      <a:endParaRPr lang="en-US" sz="1800" dirty="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201</a:t>
                      </a:r>
                      <a:r>
                        <a:rPr lang="mn-MN" sz="14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4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оны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хорогдол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201</a:t>
                      </a:r>
                      <a:r>
                        <a:rPr lang="mn-MN" sz="14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4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оны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хорогдол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ОЭ малд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эзлэх %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</a:t>
                      </a:r>
                      <a:r>
                        <a:rPr lang="mn-MN" sz="1400" u="sng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</a:t>
                      </a:r>
                      <a:r>
                        <a:rPr lang="mn-MN" sz="14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770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Тэмээ</a:t>
                      </a:r>
                      <a:endParaRPr lang="en-US" sz="1800" dirty="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35</a:t>
                      </a:r>
                      <a:endParaRPr lang="en-US" sz="1800" dirty="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35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0.030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0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Адуу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800" dirty="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0.028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770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Үхэр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800" dirty="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800" dirty="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0.139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0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Хонь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346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815</a:t>
                      </a:r>
                      <a:endParaRPr lang="en-US" sz="1800" dirty="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0.182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235.5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414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Ямаа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1217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3991</a:t>
                      </a:r>
                      <a:endParaRPr lang="en-US" sz="1800" dirty="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0.2856</a:t>
                      </a:r>
                      <a:endParaRPr lang="en-US" sz="1800" dirty="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327.9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БҮГД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1628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4888</a:t>
                      </a:r>
                      <a:endParaRPr lang="en-US" sz="180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b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0.2378</a:t>
                      </a:r>
                      <a:endParaRPr lang="en-US" sz="1800" dirty="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F497A"/>
                          </a:solidFill>
                          <a:latin typeface="Arial Mon"/>
                          <a:ea typeface="Times New Roman"/>
                          <a:cs typeface="Times New Roman"/>
                        </a:rPr>
                        <a:t>300.2</a:t>
                      </a:r>
                      <a:endParaRPr lang="en-US" sz="1800" dirty="0">
                        <a:solidFill>
                          <a:srgbClr val="5F497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0488" y="609601"/>
            <a:ext cx="3095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2075" y="1524001"/>
            <a:ext cx="48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375" y="4495800"/>
            <a:ext cx="4643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7375" y="5714999"/>
            <a:ext cx="4271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66775" y="2009078"/>
            <a:ext cx="8650061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148137" y="1228359"/>
            <a:ext cx="2786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Төл бойжилт  төлийн төрлөөр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8" descr="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42" y="838201"/>
            <a:ext cx="837940" cy="1008965"/>
          </a:xfrm>
          <a:prstGeom prst="rect">
            <a:avLst/>
          </a:prstGeom>
          <a:noFill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33550" y="624950"/>
            <a:ext cx="7668305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</a:t>
            </a:r>
            <a:endParaRPr kumimoji="0" lang="mn-M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dirty="0" err="1" smtClean="0"/>
              <a:t>Аж</a:t>
            </a:r>
            <a:r>
              <a:rPr lang="mn-MN" dirty="0" smtClean="0"/>
              <a:t> </a:t>
            </a:r>
            <a:r>
              <a:rPr lang="en-US" dirty="0" err="1" smtClean="0"/>
              <a:t>үйлдвэрийн</a:t>
            </a:r>
            <a:r>
              <a:rPr lang="mn-MN" dirty="0" smtClean="0"/>
              <a:t> </a:t>
            </a:r>
            <a:r>
              <a:rPr lang="en-US" dirty="0" err="1" smtClean="0"/>
              <a:t>салбарт</a:t>
            </a:r>
            <a:r>
              <a:rPr lang="en-US" dirty="0" smtClean="0"/>
              <a:t> 2016</a:t>
            </a:r>
            <a:r>
              <a:rPr lang="mn-MN" dirty="0" smtClean="0"/>
              <a:t> </a:t>
            </a:r>
            <a:r>
              <a:rPr lang="en-US" dirty="0" err="1" smtClean="0"/>
              <a:t>оны</a:t>
            </a:r>
            <a:r>
              <a:rPr lang="mn-MN" dirty="0" smtClean="0"/>
              <a:t> эхний </a:t>
            </a:r>
            <a:r>
              <a:rPr lang="en-US" dirty="0" smtClean="0"/>
              <a:t>5</a:t>
            </a:r>
            <a:r>
              <a:rPr lang="mn-MN" dirty="0" smtClean="0"/>
              <a:t> сарын </a:t>
            </a:r>
            <a:r>
              <a:rPr lang="en-US" dirty="0" err="1" smtClean="0"/>
              <a:t>байдлаар</a:t>
            </a:r>
            <a:r>
              <a:rPr lang="mn-MN" dirty="0" smtClean="0"/>
              <a:t> </a:t>
            </a:r>
            <a:r>
              <a:rPr lang="en-US" dirty="0" smtClean="0"/>
              <a:t>157</a:t>
            </a:r>
            <a:r>
              <a:rPr lang="mn-MN" dirty="0" smtClean="0"/>
              <a:t>.</a:t>
            </a:r>
            <a:r>
              <a:rPr lang="en-US" dirty="0" smtClean="0"/>
              <a:t>2</a:t>
            </a:r>
            <a:r>
              <a:rPr lang="mn-MN" dirty="0" smtClean="0"/>
              <a:t> тэрбум </a:t>
            </a:r>
            <a:r>
              <a:rPr lang="en-US" dirty="0" err="1" smtClean="0"/>
              <a:t>төгрөгийн</a:t>
            </a:r>
            <a:r>
              <a:rPr lang="mn-MN" dirty="0" smtClean="0"/>
              <a:t> </a:t>
            </a:r>
            <a:r>
              <a:rPr lang="en-US" dirty="0" err="1" smtClean="0"/>
              <a:t>нийт</a:t>
            </a:r>
            <a:r>
              <a:rPr lang="mn-MN" dirty="0" smtClean="0"/>
              <a:t> </a:t>
            </a:r>
            <a:r>
              <a:rPr lang="en-US" dirty="0" err="1" smtClean="0"/>
              <a:t>бүтээгдэхүүн</a:t>
            </a:r>
            <a:r>
              <a:rPr lang="mn-MN" dirty="0" smtClean="0"/>
              <a:t> </a:t>
            </a:r>
            <a:r>
              <a:rPr lang="en-US" dirty="0" err="1" smtClean="0"/>
              <a:t>үйлдвэрлэж</a:t>
            </a:r>
            <a:r>
              <a:rPr lang="en-US" dirty="0" smtClean="0"/>
              <a:t>, 172</a:t>
            </a:r>
            <a:r>
              <a:rPr lang="mn-MN" dirty="0" smtClean="0"/>
              <a:t>.</a:t>
            </a:r>
            <a:r>
              <a:rPr lang="en-US" dirty="0" smtClean="0"/>
              <a:t>0</a:t>
            </a:r>
            <a:r>
              <a:rPr lang="mn-MN" dirty="0" smtClean="0"/>
              <a:t> тэрбум </a:t>
            </a:r>
            <a:r>
              <a:rPr lang="en-US" dirty="0" err="1" smtClean="0"/>
              <a:t>төгрөгийн</a:t>
            </a:r>
            <a:r>
              <a:rPr lang="mn-MN" dirty="0" smtClean="0"/>
              <a:t> </a:t>
            </a:r>
            <a:r>
              <a:rPr lang="en-US" dirty="0" err="1" smtClean="0"/>
              <a:t>борлуулалт</a:t>
            </a:r>
            <a:r>
              <a:rPr lang="mn-MN" dirty="0" smtClean="0"/>
              <a:t> </a:t>
            </a:r>
            <a:r>
              <a:rPr lang="en-US" dirty="0" err="1" smtClean="0"/>
              <a:t>хийгджээ</a:t>
            </a:r>
            <a:r>
              <a:rPr lang="mn-MN" dirty="0" smtClean="0"/>
              <a:t>.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	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mn-MN" dirty="0" smtClean="0"/>
              <a:t> </a:t>
            </a:r>
            <a:endParaRPr lang="en-US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936616" y="2301134"/>
            <a:ext cx="3720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mn-MN" sz="2000" dirty="0"/>
              <a:t>Нүүрс олборлолт </a:t>
            </a:r>
            <a:r>
              <a:rPr lang="mn-MN" sz="2000" dirty="0" smtClean="0"/>
              <a:t>     /</a:t>
            </a:r>
            <a:r>
              <a:rPr lang="mn-MN" sz="2000" dirty="0"/>
              <a:t>мян.төг/</a:t>
            </a:r>
            <a:endParaRPr lang="en-US" sz="2000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1003621" y="2940555"/>
          <a:ext cx="3571864" cy="2872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5997962" y="2843561"/>
          <a:ext cx="3325155" cy="293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355054" y="2241661"/>
            <a:ext cx="41492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mn-MN" sz="2000" dirty="0" smtClean="0"/>
              <a:t>Сүү, сүүн бүтээгдэхүүн үйлдвэрлэл /мян.төг/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0488" y="609601"/>
            <a:ext cx="3095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2075" y="1524001"/>
            <a:ext cx="48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375" y="4495800"/>
            <a:ext cx="4643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716163" y="3552472"/>
            <a:ext cx="5147733" cy="2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68892" y="760419"/>
            <a:ext cx="506306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mn-MN" sz="1600" b="1" dirty="0" smtClean="0"/>
              <a:t>УЛСЫН БҮРТГЭЛИЙН ХЭЛТСИЙН ТООН МЭДЭЭЛЭЛ</a:t>
            </a:r>
          </a:p>
          <a:p>
            <a:endParaRPr lang="en-US" dirty="0" smtClean="0"/>
          </a:p>
          <a:p>
            <a:pPr algn="just"/>
            <a:r>
              <a:rPr lang="mn-MN" dirty="0" smtClean="0"/>
              <a:t>      </a:t>
            </a:r>
            <a:r>
              <a:rPr lang="mn-MN" sz="1600" dirty="0" smtClean="0"/>
              <a:t>2016 оны  5 сарын байдлаар Өмнөговь аймгийн   </a:t>
            </a:r>
            <a:r>
              <a:rPr lang="en-US" sz="1600" dirty="0" smtClean="0"/>
              <a:t>13701 </a:t>
            </a:r>
            <a:r>
              <a:rPr lang="mn-MN" sz="1600" dirty="0" smtClean="0"/>
              <a:t>иргэн, хуулийн этгээдэд     Улсын бүртгэлийн ажил,  үйлчилгээг түргэн шуурхай, ил тод, хүртээмжтэй, хариуцлагатай хүргэн үйлчилсэн.</a:t>
            </a:r>
          </a:p>
          <a:p>
            <a:pPr algn="just"/>
            <a:r>
              <a:rPr lang="mn-MN" sz="1600" dirty="0" smtClean="0"/>
              <a:t> Үүнд: иргэний улсын бүртгэлийн төрсний 680 бүртгэл бүртгэгдсэн нь өмнөх оны мөн үеэс 5.4 хувиар,</a:t>
            </a:r>
            <a:r>
              <a:rPr lang="en-US" sz="1600" dirty="0" smtClean="0"/>
              <a:t> </a:t>
            </a:r>
            <a:r>
              <a:rPr lang="mn-MN" sz="1600" dirty="0" smtClean="0"/>
              <a:t>үрчлэлтийн 8 бүртгэл бүртгэгдсэн нь өмнөх оны мөн үеэс 60.0 хувиар,эцэг тогтоосны бүртгэл 359 бүртгэгдсэн нь өмнөх оны мөн үеэс 11.5 хувиар тус тус өссөн үзүүлэлттэй байна. </a:t>
            </a:r>
          </a:p>
          <a:p>
            <a:pPr algn="just"/>
            <a:r>
              <a:rPr lang="mn-MN" sz="1600" dirty="0" smtClean="0"/>
              <a:t>Гэрлэлт цуцалсны 36 -н бүртгэл бүртгэгдсэн нь өмнөх оны мөн үеэс 7.7 хувиар буурсан байна.Үүний захиргааны журмаар 16, шүүхийн журмаар 20 бүртгэлийг бүртгэсэн байна.</a:t>
            </a:r>
          </a:p>
          <a:p>
            <a:pPr algn="just"/>
            <a:r>
              <a:rPr lang="mn-MN" sz="1600" dirty="0" smtClean="0"/>
              <a:t>Оны эхний 5 сарын байдлаар </a:t>
            </a:r>
            <a:r>
              <a:rPr lang="en-US" sz="1600" dirty="0" smtClean="0"/>
              <a:t>(</a:t>
            </a:r>
            <a:r>
              <a:rPr lang="mn-MN" sz="1600" dirty="0" smtClean="0"/>
              <a:t>шинээр 16 нас</a:t>
            </a:r>
            <a:r>
              <a:rPr lang="en-US" sz="1600" dirty="0" smtClean="0"/>
              <a:t> )</a:t>
            </a:r>
            <a:r>
              <a:rPr lang="mn-MN" sz="1600" dirty="0" smtClean="0"/>
              <a:t> хүрсэн иргэний 446 үнэмлэх олгосон нь өмнөх оны мөн үеэс 85 иргэнээр буюу </a:t>
            </a:r>
            <a:r>
              <a:rPr lang="en-US" sz="1600" dirty="0" smtClean="0"/>
              <a:t>23.4 </a:t>
            </a:r>
            <a:r>
              <a:rPr lang="mn-MN" sz="1600" dirty="0" smtClean="0"/>
              <a:t> хувиар өссөн үзүүлэлттэй байна.</a:t>
            </a:r>
            <a:endParaRPr lang="en-US" sz="1600" dirty="0" smtClean="0"/>
          </a:p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	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mn-MN" dirty="0" smtClean="0"/>
              <a:t> </a:t>
            </a:r>
            <a:endParaRPr lang="en-US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787444" y="856157"/>
            <a:ext cx="2815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mn-MN" sz="1400" dirty="0" smtClean="0"/>
              <a:t>Иргэний улсын бүртгэлийн мэдээ, </a:t>
            </a:r>
          </a:p>
          <a:p>
            <a:pPr algn="ctr"/>
            <a:r>
              <a:rPr lang="mn-MN" sz="1400" dirty="0" smtClean="0"/>
              <a:t>  5 сарын байдлаар</a:t>
            </a:r>
            <a:endParaRPr lang="en-US" sz="1400" dirty="0"/>
          </a:p>
        </p:txBody>
      </p:sp>
      <p:graphicFrame>
        <p:nvGraphicFramePr>
          <p:cNvPr id="16" name="Chart 15"/>
          <p:cNvGraphicFramePr/>
          <p:nvPr/>
        </p:nvGraphicFramePr>
        <p:xfrm>
          <a:off x="6631517" y="1907822"/>
          <a:ext cx="2990144" cy="3375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0488" y="609601"/>
            <a:ext cx="3095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375" y="4495800"/>
            <a:ext cx="4643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7375" y="5714999"/>
            <a:ext cx="4271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2861379" y="3547885"/>
            <a:ext cx="5384802" cy="27517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148137" y="1228359"/>
            <a:ext cx="2786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Төл бойжилт  төлийн төрлөөр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1215319" y="3016955"/>
          <a:ext cx="3526720" cy="3225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546568" y="2419668"/>
            <a:ext cx="27368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mn-MN" sz="1400" dirty="0" smtClean="0"/>
              <a:t>Эд хөрөнгийн улсын бүртгэлийн мэдээ, 5 сарын байдлаар</a:t>
            </a:r>
            <a:endParaRPr lang="en-US" sz="1400" dirty="0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162675" y="2549489"/>
            <a:ext cx="30737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mn-MN" sz="1400" dirty="0" smtClean="0"/>
              <a:t>Хуулийн этгээдийн улсын бүртгэлийн мэдээ, 5 сарын байдлаар</a:t>
            </a:r>
            <a:endParaRPr lang="en-US" sz="1400" dirty="0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999773" y="903109"/>
            <a:ext cx="423756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600" dirty="0" smtClean="0"/>
              <a:t>Эд хөрөнгийн улсын бүртгэлийн лавлагаагаар оны эхний 5 сарын байдлаар нийт 533 лавлагаа гаргасны дийлэнх хувийг буюу иргэд, хуулийн этгээдэд 81.4 хувь, төрийн байгууллагад 18.6 хувийг тус тус эзэлж байна.</a:t>
            </a:r>
          </a:p>
          <a:p>
            <a:pPr algn="just"/>
            <a:endParaRPr lang="en-US" sz="1600" dirty="0" smtClean="0"/>
          </a:p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	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mn-MN" dirty="0" smtClean="0"/>
              <a:t> </a:t>
            </a:r>
            <a:endParaRPr lang="en-US" dirty="0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667376" y="903110"/>
            <a:ext cx="392677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600" dirty="0" smtClean="0"/>
              <a:t>Аймгийн хэмжээнд хуулийн этгээдийн улсын бүртгэл тайлант сарын эхэнд 1920 ААНБ бүртгэгдснээс </a:t>
            </a:r>
            <a:r>
              <a:rPr lang="mn-MN" sz="1600" smtClean="0"/>
              <a:t>нэмэгдсэн 25 ААНБ, </a:t>
            </a:r>
            <a:r>
              <a:rPr lang="mn-MN" sz="1600" dirty="0" smtClean="0"/>
              <a:t>8 ААНБ хасагдаж, тайлант  сарын эцэст 1937 ААНБ болсон байна.Үүний  70.1 хувийг буюу 1358 ХХК бүртгэгдсэн байна.</a:t>
            </a:r>
          </a:p>
          <a:p>
            <a:pPr algn="just"/>
            <a:endParaRPr lang="en-US" sz="1600" dirty="0" smtClean="0"/>
          </a:p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	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mn-MN" dirty="0" smtClean="0"/>
              <a:t> </a:t>
            </a:r>
            <a:endParaRPr lang="en-US" dirty="0"/>
          </a:p>
        </p:txBody>
      </p:sp>
      <p:graphicFrame>
        <p:nvGraphicFramePr>
          <p:cNvPr id="26" name="Chart 25"/>
          <p:cNvGraphicFramePr/>
          <p:nvPr/>
        </p:nvGraphicFramePr>
        <p:xfrm>
          <a:off x="5847292" y="3114675"/>
          <a:ext cx="3714750" cy="306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0488" y="609601"/>
            <a:ext cx="3095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075" y="1981202"/>
            <a:ext cx="4767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2075" y="1524001"/>
            <a:ext cx="48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375" y="5714999"/>
            <a:ext cx="4271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\\FILESERVER\share\khorolmaa\Information logo\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6962" y="706763"/>
            <a:ext cx="910999" cy="11212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94299" y="1440744"/>
            <a:ext cx="392314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2016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оны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5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сарын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байдлаар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орон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нутгийн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төсвийн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орлого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19.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 тэрбум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төгрөг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болж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орлогын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төлөвлөгөө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76.3 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хувьтай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биелсэн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байна.Нийт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орлогын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99.8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хувийг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урсгал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орлого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0.2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хувийг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хөрөнгө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худалдсаны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орлого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тус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тус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эзэлж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байна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Урсгал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орлогын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98.3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хув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ийг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татварын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орлого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1.7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хув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ийг 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татварын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бус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орлого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бүрдүүлж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байна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mn-MN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Орон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нутгийн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төсвийн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орлогын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төлөвлөгөөг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Ноён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сум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48.9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хувь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Гурвантэс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сум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15.9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хувь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Сэврэй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сум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9.0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хувь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Баян-Овоо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сум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7.3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хув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иар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давуулан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биелүүлж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бусад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сумд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орлогын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төлөвлөгөөг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6.9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39.6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хувиар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тасалдуулсан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байна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mn-MN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Аймгийн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Засаг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даргын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нөөц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хөрөнгө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421.9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сая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төгрөгийн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буюу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99.9 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хувийн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гүйцэтгэлтэй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гарсан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байна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mn-MN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50" y="814664"/>
            <a:ext cx="2649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u-ES" sz="2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Төсөв</a:t>
            </a:r>
            <a:r>
              <a:rPr lang="mn-MN" sz="2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, санхүү</a:t>
            </a:r>
            <a:endParaRPr lang="eu-ES" sz="2400" b="1" dirty="0" smtClean="0">
              <a:latin typeface="Arial Mon" pitchFamily="34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6310489" y="1749779"/>
          <a:ext cx="3113075" cy="387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6734872" y="931345"/>
            <a:ext cx="2325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dirty="0" smtClean="0"/>
              <a:t>Татварын орлого, төрлөөр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0488" y="609601"/>
            <a:ext cx="3095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075" y="1981202"/>
            <a:ext cx="4767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2075" y="1524001"/>
            <a:ext cx="48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375" y="4495800"/>
            <a:ext cx="4643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7375" y="5714999"/>
            <a:ext cx="4271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90600" y="6553200"/>
            <a:ext cx="6222206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4862" y="609600"/>
            <a:ext cx="8641216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Статистикийн мэдээллийг хаанаас авч болох вэ</a:t>
            </a:r>
            <a:r>
              <a:rPr lang="en-US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42950" y="1203811"/>
            <a:ext cx="86942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http</a:t>
            </a:r>
            <a:r>
              <a:rPr lang="en-US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://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umnugovi.ubseg.gov.mn            http</a:t>
            </a:r>
            <a:r>
              <a:rPr lang="en-US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://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1212.mn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217" t="9130" r="9705" b="23512"/>
          <a:stretch>
            <a:fillRect/>
          </a:stretch>
        </p:blipFill>
        <p:spPr bwMode="auto">
          <a:xfrm>
            <a:off x="733891" y="1550021"/>
            <a:ext cx="8616408" cy="485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324475" y="6356351"/>
            <a:ext cx="1733550" cy="365125"/>
          </a:xfrm>
        </p:spPr>
        <p:txBody>
          <a:bodyPr/>
          <a:lstStyle/>
          <a:p>
            <a:pPr>
              <a:defRPr/>
            </a:pPr>
            <a:fld id="{512A4046-E39A-466D-A6D8-678712B637D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4769" y="1603602"/>
            <a:ext cx="1647131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ezStat</a:t>
            </a:r>
            <a:endParaRPr lang="en-US" altLang="en-US" sz="24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 descr="D:\NSO\Monstat App Project\ezStat banner.jpg"/>
          <p:cNvPicPr>
            <a:picLocks noChangeAspect="1" noChangeArrowheads="1"/>
          </p:cNvPicPr>
          <p:nvPr/>
        </p:nvPicPr>
        <p:blipFill>
          <a:blip r:embed="rId2" cstate="print"/>
          <a:srcRect l="4993" t="7997" r="5348" b="12035"/>
          <a:stretch>
            <a:fillRect/>
          </a:stretch>
        </p:blipFill>
        <p:spPr bwMode="auto">
          <a:xfrm>
            <a:off x="2014368" y="2258106"/>
            <a:ext cx="23591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046798" y="4308021"/>
            <a:ext cx="2379762" cy="1295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altLang="ko-KR" sz="1600" u="sng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ezStat</a:t>
            </a:r>
            <a:r>
              <a:rPr lang="mn-MN" altLang="ko-KR" sz="1600" u="sng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en-US" altLang="ko-KR" sz="1600" u="sng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algn="l">
              <a:spcBef>
                <a:spcPct val="0"/>
              </a:spcBef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www.1212.mn </a:t>
            </a:r>
            <a:r>
              <a:rPr lang="mn-MN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сайтын </a:t>
            </a:r>
          </a:p>
          <a:p>
            <a:pPr marL="0" lvl="1" algn="l">
              <a:spcBef>
                <a:spcPct val="0"/>
              </a:spcBef>
              <a:defRPr/>
            </a:pPr>
            <a:r>
              <a:rPr lang="mn-MN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үзүүлэлтүүдийг 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iPhone, </a:t>
            </a:r>
            <a:r>
              <a:rPr lang="en-US" altLang="ko-KR" sz="1600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iPad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төхөөрөмж ашиглан үзэх боломжтой аппликейшн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57" y="1284288"/>
            <a:ext cx="711994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642328" y="4229782"/>
            <a:ext cx="2602905" cy="16287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u="sng" dirty="0" err="1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Monstat</a:t>
            </a:r>
            <a:r>
              <a:rPr lang="en-US" sz="1600" u="sng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mn-MN" sz="1600" u="sng" dirty="0">
              <a:solidFill>
                <a:srgbClr val="0070C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iPhone,</a:t>
            </a:r>
            <a:r>
              <a:rPr lang="mn-MN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iPad</a:t>
            </a:r>
            <a:r>
              <a:rPr lang="en-US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төхөөрөмжүүдэд зориулсан статистикийн хэвлэмэл бүтээгдэхүүнийг унших боломжтой </a:t>
            </a:r>
            <a:r>
              <a:rPr lang="mn-MN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аппликейшн. </a:t>
            </a:r>
            <a:r>
              <a:rPr lang="en-US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Одоогоор 126 бүтээгдэхүүн</a:t>
            </a:r>
            <a:r>
              <a:rPr lang="en-US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kumimoji="1"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NSO\Monstat App Project\MONSTAT banner.jpg"/>
          <p:cNvPicPr>
            <a:picLocks noChangeAspect="1" noChangeArrowheads="1"/>
          </p:cNvPicPr>
          <p:nvPr/>
        </p:nvPicPr>
        <p:blipFill>
          <a:blip r:embed="rId4" cstate="print"/>
          <a:srcRect l="4968" t="8467" r="5786" b="12762"/>
          <a:stretch>
            <a:fillRect/>
          </a:stretch>
        </p:blipFill>
        <p:spPr bwMode="auto">
          <a:xfrm>
            <a:off x="6690420" y="2160135"/>
            <a:ext cx="2357834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\\exchange_server\DPTD\PUBLIC\Erdenemunkh\MonStat and EZStat\monstat app 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3084" y="1238705"/>
            <a:ext cx="739081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647484" y="1505631"/>
            <a:ext cx="158650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Monstat</a:t>
            </a:r>
            <a:endParaRPr lang="en-US" altLang="en-US" sz="20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391742" y="5856288"/>
            <a:ext cx="804549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altLang="en-US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Мөн </a:t>
            </a:r>
            <a:r>
              <a:rPr lang="en-US" altLang="en-US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Android </a:t>
            </a:r>
            <a:r>
              <a:rPr lang="mn-MN" altLang="en-US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үйлдлийн системтэй гар утас, таблет хэрэглэдэг бол </a:t>
            </a:r>
            <a:r>
              <a:rPr lang="en-US" altLang="en-US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Play store-</a:t>
            </a:r>
            <a:r>
              <a:rPr lang="mn-MN" altLang="en-US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оос МОНСТАТ аппликейшнийг татан авч болно.</a:t>
            </a:r>
            <a:endParaRPr lang="en-US" altLang="en-US" sz="16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6270" y="1862967"/>
            <a:ext cx="5881688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АНХААРАЛ ТАВЬСАНД БАЯРЛАЛАА.</a:t>
            </a:r>
            <a:endParaRPr lang="en-US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3515" y="4346692"/>
            <a:ext cx="560888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Улсын бүртгэл, статистикийн газар,</a:t>
            </a:r>
            <a:r>
              <a:rPr lang="mn-MN" sz="2000" b="1" dirty="0">
                <a:solidFill>
                  <a:srgbClr val="0070C0"/>
                </a:solidFill>
                <a:latin typeface="+mj-lt"/>
              </a:rPr>
              <a:t> </a:t>
            </a:r>
            <a:endParaRPr lang="mn-MN" sz="20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Өмнөговь -46, </a:t>
            </a:r>
            <a:r>
              <a:rPr lang="mn-MN" sz="2000" b="1" dirty="0">
                <a:solidFill>
                  <a:srgbClr val="0070C0"/>
                </a:solidFill>
                <a:latin typeface="+mj-lt"/>
              </a:rPr>
              <a:t>Монгол </a:t>
            </a:r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улс</a:t>
            </a:r>
          </a:p>
          <a:p>
            <a:pPr marL="628650">
              <a:lnSpc>
                <a:spcPct val="150000"/>
              </a:lnSpc>
            </a:pPr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Утас </a:t>
            </a:r>
            <a:r>
              <a:rPr lang="mn-MN" sz="2000" b="1" dirty="0">
                <a:solidFill>
                  <a:srgbClr val="0070C0"/>
                </a:solidFill>
                <a:latin typeface="+mj-lt"/>
              </a:rPr>
              <a:t>: (976-11</a:t>
            </a:r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)-70534488</a:t>
            </a:r>
            <a:r>
              <a:rPr lang="mn-MN" sz="2000" b="1" dirty="0">
                <a:solidFill>
                  <a:srgbClr val="0070C0"/>
                </a:solidFill>
                <a:latin typeface="+mj-lt"/>
              </a:rPr>
              <a:t/>
            </a:r>
            <a:br>
              <a:rPr lang="mn-MN" sz="2000" b="1" dirty="0">
                <a:solidFill>
                  <a:srgbClr val="0070C0"/>
                </a:solidFill>
                <a:latin typeface="+mj-lt"/>
              </a:rPr>
            </a:br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Факс </a:t>
            </a:r>
            <a:r>
              <a:rPr lang="mn-MN" sz="2000" b="1" dirty="0">
                <a:solidFill>
                  <a:srgbClr val="0070C0"/>
                </a:solidFill>
                <a:latin typeface="+mj-lt"/>
              </a:rPr>
              <a:t>: (976-11</a:t>
            </a:r>
            <a:r>
              <a:rPr lang="mn-MN" sz="2000" b="1" dirty="0" smtClean="0">
                <a:solidFill>
                  <a:srgbClr val="0070C0"/>
                </a:solidFill>
                <a:latin typeface="+mj-lt"/>
              </a:rPr>
              <a:t>)-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70534488</a:t>
            </a:r>
            <a:r>
              <a:rPr lang="mn-MN" sz="2000" b="1" dirty="0">
                <a:solidFill>
                  <a:srgbClr val="0070C0"/>
                </a:solidFill>
                <a:latin typeface="+mj-lt"/>
              </a:rPr>
              <a:t> </a:t>
            </a:r>
            <a:br>
              <a:rPr lang="mn-MN" sz="2000" b="1" dirty="0">
                <a:solidFill>
                  <a:srgbClr val="0070C0"/>
                </a:solidFill>
                <a:latin typeface="+mj-lt"/>
              </a:rPr>
            </a:b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E-Mail </a:t>
            </a:r>
            <a:r>
              <a:rPr lang="en-US" sz="2000" b="1" dirty="0">
                <a:solidFill>
                  <a:srgbClr val="0070C0"/>
                </a:solidFill>
                <a:latin typeface="+mj-lt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umnugovi@nso.mn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4790" y="4975504"/>
            <a:ext cx="429518" cy="528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7427" y="5466043"/>
            <a:ext cx="388016" cy="477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3152" y="5969001"/>
            <a:ext cx="347119" cy="40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59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0488" y="609601"/>
            <a:ext cx="3095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075" y="1524001"/>
            <a:ext cx="4891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75" y="4495800"/>
            <a:ext cx="4643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7375" y="5714999"/>
            <a:ext cx="4271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81038" y="2046514"/>
            <a:ext cx="8986157" cy="10886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647825" y="715835"/>
            <a:ext cx="783907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 мөнгө, зээл </a:t>
            </a:r>
          </a:p>
          <a:p>
            <a:pPr algn="just"/>
            <a:r>
              <a:rPr lang="mn-MN" sz="1600" dirty="0" smtClean="0"/>
              <a:t>Аймгийн  хэмжээнд үйл ажиллагаагаа явуулж буй нийт арилжааны банкуудад  кассын орлого  254.5 тэрбум төгрөгт хүрч, зарлага 265.1 тэрбум төгрөг болсон байна. Зээлийн өрийн нийт үлдэгдэл </a:t>
            </a:r>
            <a:r>
              <a:rPr lang="en-US" sz="1600" dirty="0" smtClean="0"/>
              <a:t>111</a:t>
            </a:r>
            <a:r>
              <a:rPr lang="mn-MN" sz="1600" dirty="0" smtClean="0"/>
              <a:t>.2 тэрбум төгрөг байгаагийн </a:t>
            </a:r>
            <a:r>
              <a:rPr lang="en-US" sz="1600" dirty="0" smtClean="0"/>
              <a:t>8</a:t>
            </a:r>
            <a:r>
              <a:rPr lang="mn-MN" sz="1600" dirty="0" smtClean="0"/>
              <a:t>.</a:t>
            </a:r>
            <a:r>
              <a:rPr lang="en-US" sz="1600" dirty="0" smtClean="0"/>
              <a:t>5</a:t>
            </a:r>
            <a:r>
              <a:rPr lang="mn-MN" sz="1600" dirty="0" smtClean="0"/>
              <a:t> тэрбум төгрөг нь чанаргүй зээл байна. Нийт хадгаламжийн үлдэгдэл </a:t>
            </a:r>
            <a:r>
              <a:rPr lang="en-US" sz="1600" dirty="0" smtClean="0"/>
              <a:t>86</a:t>
            </a:r>
            <a:r>
              <a:rPr lang="mn-MN" sz="1600" dirty="0" smtClean="0"/>
              <a:t>.</a:t>
            </a:r>
            <a:r>
              <a:rPr lang="en-US" sz="1600" dirty="0" smtClean="0"/>
              <a:t>3</a:t>
            </a:r>
            <a:r>
              <a:rPr lang="mn-MN" sz="1600" dirty="0" smtClean="0"/>
              <a:t> тэрбум төгрөг болсон байна.</a:t>
            </a:r>
            <a:endParaRPr lang="en-US" sz="1600" dirty="0" smtClean="0"/>
          </a:p>
          <a:p>
            <a:pPr algn="just"/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\\FILESERVER\share\khorolmaa\Information logo\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016" y="749025"/>
            <a:ext cx="820701" cy="10100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271962" y="2165122"/>
            <a:ext cx="27860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n-MN" sz="1400" b="1" i="1" dirty="0" smtClean="0">
                <a:latin typeface="Tahoma" pitchFamily="34" charset="0"/>
                <a:cs typeface="Tahoma" pitchFamily="34" charset="0"/>
              </a:rPr>
              <a:t>                     </a:t>
            </a:r>
            <a:endParaRPr kumimoji="0" lang="mn-MN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Mo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1514011" y="2486025"/>
          <a:ext cx="3524482" cy="3636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5689910" y="2497873"/>
          <a:ext cx="3441524" cy="3590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547812" y="762000"/>
            <a:ext cx="8075159" cy="369332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</a:t>
            </a:r>
            <a:r>
              <a:rPr lang="mn-MN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НИЙГМИЙН ҮЗҮҮЛЭЛТ</a:t>
            </a:r>
            <a:endParaRPr lang="mn-MN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Picture 72" descr="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263" y="1167562"/>
            <a:ext cx="807084" cy="100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62075" y="990601"/>
            <a:ext cx="5324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mn-MN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76400" y="1143002"/>
            <a:ext cx="79377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201</a:t>
            </a:r>
            <a:r>
              <a:rPr lang="mn-MN" sz="2000" dirty="0" smtClean="0"/>
              <a:t>6</a:t>
            </a:r>
            <a:r>
              <a:rPr lang="en-US" sz="2000" dirty="0" smtClean="0"/>
              <a:t> </a:t>
            </a:r>
            <a:r>
              <a:rPr lang="en-US" sz="2000" dirty="0" err="1" smtClean="0"/>
              <a:t>оны</a:t>
            </a:r>
            <a:r>
              <a:rPr lang="en-US" sz="2000" dirty="0" smtClean="0"/>
              <a:t> </a:t>
            </a:r>
            <a:r>
              <a:rPr lang="en-US" sz="2000" dirty="0" err="1" smtClean="0"/>
              <a:t>эхний</a:t>
            </a:r>
            <a:r>
              <a:rPr lang="en-US" sz="2000" dirty="0" smtClean="0"/>
              <a:t> 5 </a:t>
            </a:r>
            <a:r>
              <a:rPr lang="en-US" sz="2000" dirty="0" err="1" smtClean="0"/>
              <a:t>сарын</a:t>
            </a:r>
            <a:r>
              <a:rPr lang="en-US" sz="2000" dirty="0" smtClean="0"/>
              <a:t> </a:t>
            </a:r>
            <a:r>
              <a:rPr lang="en-US" sz="2000" dirty="0" err="1" smtClean="0"/>
              <a:t>байдлаар</a:t>
            </a:r>
            <a:r>
              <a:rPr lang="en-US" sz="2000" dirty="0" smtClean="0"/>
              <a:t> </a:t>
            </a:r>
            <a:r>
              <a:rPr lang="en-US" sz="2000" dirty="0" err="1" smtClean="0"/>
              <a:t>аймгийн</a:t>
            </a:r>
            <a:r>
              <a:rPr lang="en-US" sz="2000" dirty="0" smtClean="0"/>
              <a:t> </a:t>
            </a:r>
            <a:r>
              <a:rPr lang="en-US" sz="2000" dirty="0" err="1" smtClean="0"/>
              <a:t>хэмжээгээр</a:t>
            </a:r>
            <a:r>
              <a:rPr lang="en-US" sz="2000" dirty="0" smtClean="0"/>
              <a:t>  575 </a:t>
            </a:r>
            <a:r>
              <a:rPr lang="mn-MN" sz="2000" dirty="0" smtClean="0"/>
              <a:t>эх амаржиж</a:t>
            </a:r>
            <a:r>
              <a:rPr lang="en-US" sz="2000" dirty="0" smtClean="0"/>
              <a:t>, </a:t>
            </a:r>
            <a:r>
              <a:rPr lang="mn-MN" sz="2000" dirty="0" smtClean="0"/>
              <a:t>1</a:t>
            </a:r>
            <a:r>
              <a:rPr lang="en-US" sz="2000" dirty="0" smtClean="0"/>
              <a:t>2</a:t>
            </a:r>
            <a:r>
              <a:rPr lang="mn-MN" sz="2000" dirty="0" smtClean="0"/>
              <a:t>8</a:t>
            </a:r>
            <a:r>
              <a:rPr lang="en-US" sz="2000" dirty="0" smtClean="0"/>
              <a:t> </a:t>
            </a:r>
            <a:r>
              <a:rPr lang="en-US" sz="2000" dirty="0" err="1" smtClean="0"/>
              <a:t>хүн</a:t>
            </a:r>
            <a:r>
              <a:rPr lang="en-US" sz="2000" dirty="0" smtClean="0"/>
              <a:t> </a:t>
            </a:r>
            <a:r>
              <a:rPr lang="en-US" sz="2000" dirty="0" err="1" smtClean="0"/>
              <a:t>нас</a:t>
            </a:r>
            <a:r>
              <a:rPr lang="en-US" sz="2000" dirty="0" smtClean="0"/>
              <a:t> </a:t>
            </a:r>
            <a:r>
              <a:rPr lang="en-US" sz="2000" dirty="0" err="1" smtClean="0"/>
              <a:t>барсан</a:t>
            </a:r>
            <a:r>
              <a:rPr lang="en-US" sz="2000" dirty="0" smtClean="0"/>
              <a:t> </a:t>
            </a:r>
            <a:r>
              <a:rPr lang="en-US" sz="2000" dirty="0" err="1" smtClean="0"/>
              <a:t>нь</a:t>
            </a:r>
            <a:r>
              <a:rPr lang="en-US" sz="2000" dirty="0" smtClean="0"/>
              <a:t> </a:t>
            </a:r>
            <a:r>
              <a:rPr lang="en-US" sz="2000" dirty="0" err="1" smtClean="0"/>
              <a:t>урьд</a:t>
            </a:r>
            <a:r>
              <a:rPr lang="en-US" sz="2000" dirty="0" smtClean="0"/>
              <a:t> </a:t>
            </a:r>
            <a:r>
              <a:rPr lang="en-US" sz="2000" dirty="0" err="1" smtClean="0"/>
              <a:t>оны</a:t>
            </a:r>
            <a:r>
              <a:rPr lang="en-US" sz="2000" dirty="0" smtClean="0"/>
              <a:t> </a:t>
            </a:r>
            <a:r>
              <a:rPr lang="en-US" sz="2000" dirty="0" err="1" smtClean="0"/>
              <a:t>мөн</a:t>
            </a:r>
            <a:r>
              <a:rPr lang="en-US" sz="2000" dirty="0" smtClean="0"/>
              <a:t> </a:t>
            </a:r>
            <a:r>
              <a:rPr lang="en-US" sz="2000" dirty="0" err="1" smtClean="0"/>
              <a:t>үеэс</a:t>
            </a:r>
            <a:r>
              <a:rPr lang="en-US" sz="2000" dirty="0" smtClean="0"/>
              <a:t> </a:t>
            </a:r>
            <a:r>
              <a:rPr lang="en-US" sz="2000" dirty="0" err="1" smtClean="0"/>
              <a:t>төрөлт</a:t>
            </a:r>
            <a:r>
              <a:rPr lang="en-US" sz="2000" dirty="0" smtClean="0"/>
              <a:t> 2.9</a:t>
            </a:r>
            <a:r>
              <a:rPr lang="mn-MN" sz="2000" dirty="0" smtClean="0"/>
              <a:t> хувиар, </a:t>
            </a:r>
            <a:r>
              <a:rPr lang="en-US" sz="2000" dirty="0" smtClean="0"/>
              <a:t> </a:t>
            </a:r>
            <a:r>
              <a:rPr lang="en-US" sz="2000" dirty="0" err="1" smtClean="0"/>
              <a:t>нас</a:t>
            </a:r>
            <a:r>
              <a:rPr lang="en-US" sz="2000" dirty="0" smtClean="0"/>
              <a:t> </a:t>
            </a:r>
            <a:r>
              <a:rPr lang="en-US" sz="2000" dirty="0" err="1" smtClean="0"/>
              <a:t>баралт</a:t>
            </a:r>
            <a:r>
              <a:rPr lang="en-US" sz="2000" dirty="0" smtClean="0"/>
              <a:t> 11.7 </a:t>
            </a:r>
            <a:r>
              <a:rPr lang="en-US" sz="2000" dirty="0" err="1" smtClean="0"/>
              <a:t>хувиар</a:t>
            </a:r>
            <a:r>
              <a:rPr lang="en-US" sz="2000" dirty="0" smtClean="0"/>
              <a:t> </a:t>
            </a:r>
            <a:r>
              <a:rPr lang="mn-MN" sz="2000" dirty="0" smtClean="0"/>
              <a:t>тус тус буурсан</a:t>
            </a:r>
            <a:r>
              <a:rPr lang="en-US" sz="2000" dirty="0" smtClean="0"/>
              <a:t> </a:t>
            </a:r>
            <a:r>
              <a:rPr lang="en-US" sz="2000" dirty="0" err="1" smtClean="0"/>
              <a:t>байна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571770" y="2311395"/>
            <a:ext cx="5560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 smtClean="0"/>
              <a:t>Аймгийн хэмжээний төрөлт, нас баралтын үзүүлэлтүүд, оноор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6095999" y="2990850"/>
          <a:ext cx="3252903" cy="307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449659" y="2999677"/>
          <a:ext cx="3914079" cy="3120383"/>
        </p:xfrm>
        <a:graphic>
          <a:graphicData uri="http://schemas.openxmlformats.org/drawingml/2006/table">
            <a:tbl>
              <a:tblPr/>
              <a:tblGrid>
                <a:gridCol w="1580113"/>
                <a:gridCol w="549984"/>
                <a:gridCol w="549984"/>
                <a:gridCol w="549984"/>
                <a:gridCol w="684014"/>
              </a:tblGrid>
              <a:tr h="31902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Үзүүлэлт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2014.V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2015.V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2016.V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2016/2015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9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%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Амаржсан эхийн тоо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555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592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575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97.1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4170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Амьд төрсөн хүүхдийн тоо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556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588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574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97.6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65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Төрөхийн улмаас эндсэн эхийн тоо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6413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0-1 хүртэл насны хүүхдийн эндэгдэл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109.1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17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1-5 хүртэл насны хүүхдийн эндэгдэл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B2A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33.3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721" marR="55721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176337" y="707571"/>
            <a:ext cx="8428945" cy="369332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</a:t>
            </a:r>
            <a:r>
              <a:rPr lang="mn-MN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НИЙГМИЙН ҮЗҮҮЛЭЛТ</a:t>
            </a:r>
            <a:endParaRPr lang="mn-MN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879023" y="2447925"/>
            <a:ext cx="8722177" cy="1589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72" descr="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6442" y="2067489"/>
            <a:ext cx="67244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26385" y="1087246"/>
            <a:ext cx="79248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mn-MN" sz="2000" dirty="0" smtClean="0"/>
              <a:t>Аймгийн хэмжээнд оны эхний </a:t>
            </a:r>
            <a:r>
              <a:rPr lang="en-US" sz="2000" dirty="0" smtClean="0"/>
              <a:t>5</a:t>
            </a:r>
            <a:r>
              <a:rPr lang="mn-MN" sz="2000" dirty="0" smtClean="0"/>
              <a:t> сарын байдлаар </a:t>
            </a:r>
            <a:r>
              <a:rPr lang="en-US" sz="2000" dirty="0" smtClean="0"/>
              <a:t>0-1 </a:t>
            </a:r>
            <a:r>
              <a:rPr lang="en-US" sz="2000" dirty="0" err="1" smtClean="0"/>
              <a:t>насны</a:t>
            </a:r>
            <a:r>
              <a:rPr lang="en-US" sz="2000" dirty="0" smtClean="0"/>
              <a:t> </a:t>
            </a:r>
            <a:r>
              <a:rPr lang="en-US" sz="2000" dirty="0" err="1" smtClean="0"/>
              <a:t>хүүхдийн</a:t>
            </a:r>
            <a:r>
              <a:rPr lang="en-US" sz="2000" dirty="0" smtClean="0"/>
              <a:t> </a:t>
            </a:r>
            <a:r>
              <a:rPr lang="en-US" sz="2000" dirty="0" err="1" smtClean="0"/>
              <a:t>эндэгдэл</a:t>
            </a:r>
            <a:r>
              <a:rPr lang="en-US" sz="2000" dirty="0" smtClean="0"/>
              <a:t> </a:t>
            </a:r>
            <a:r>
              <a:rPr lang="mn-MN" sz="2000" dirty="0" smtClean="0"/>
              <a:t>1</a:t>
            </a:r>
            <a:r>
              <a:rPr lang="en-US" sz="2000" dirty="0" smtClean="0"/>
              <a:t>2</a:t>
            </a:r>
            <a:r>
              <a:rPr lang="mn-MN" sz="2000" dirty="0" smtClean="0"/>
              <a:t> гарсан нь өмнөх мөн үеийнхтэй харьцуулахад </a:t>
            </a:r>
            <a:r>
              <a:rPr lang="en-US" sz="2000" dirty="0" smtClean="0"/>
              <a:t>1</a:t>
            </a:r>
            <a:r>
              <a:rPr lang="mn-MN" sz="2000" dirty="0" smtClean="0"/>
              <a:t>-ээр өсч,  </a:t>
            </a:r>
            <a:r>
              <a:rPr lang="en-US" sz="2000" dirty="0" smtClean="0"/>
              <a:t>х</a:t>
            </a:r>
            <a:r>
              <a:rPr lang="mn-MN" sz="2000" dirty="0" smtClean="0"/>
              <a:t>арин 1-5 насны хүүхдийн эндэгдэл 1 </a:t>
            </a:r>
            <a:r>
              <a:rPr lang="en-US" sz="2000" dirty="0" err="1" smtClean="0"/>
              <a:t>гар</a:t>
            </a:r>
            <a:r>
              <a:rPr lang="mn-MN" sz="2000" dirty="0" smtClean="0"/>
              <a:t>сан нь өмнөх оны мөн үеийнхээс 2-оор буурчээ.</a:t>
            </a:r>
            <a:endParaRPr lang="en-US" sz="2000" dirty="0" smtClean="0"/>
          </a:p>
          <a:p>
            <a:pPr algn="just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6853" y="2586412"/>
            <a:ext cx="3674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mn-MN" dirty="0" smtClean="0"/>
              <a:t>Амаржсан эх, хүүхдийн тоо, оноор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610427" y="2586412"/>
            <a:ext cx="3756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dirty="0" smtClean="0"/>
              <a:t>Хүүхдийн эндэгдэл, насны байдлаар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3242564" y="4337476"/>
            <a:ext cx="3635298" cy="4530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hart 18"/>
          <p:cNvGraphicFramePr/>
          <p:nvPr/>
        </p:nvGraphicFramePr>
        <p:xfrm>
          <a:off x="5872344" y="3121528"/>
          <a:ext cx="3100206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1399260" y="3056828"/>
          <a:ext cx="2953665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176337" y="707571"/>
            <a:ext cx="8428945" cy="369332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</a:t>
            </a:r>
            <a:r>
              <a:rPr lang="mn-MN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НИЙГМИЙН ҮЗҮҮЛЭЛТ</a:t>
            </a:r>
            <a:endParaRPr lang="mn-MN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736148" y="2423266"/>
            <a:ext cx="8915399" cy="22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72" descr="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9792" y="2006622"/>
            <a:ext cx="67244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26385" y="1087246"/>
            <a:ext cx="7924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mn-MN" sz="2000" dirty="0" smtClean="0"/>
              <a:t>Аймгийн хэмжээнд нийт халдварт өвчин 745 гарсаны </a:t>
            </a:r>
            <a:r>
              <a:rPr lang="en-US" sz="2000" dirty="0" smtClean="0"/>
              <a:t>83.1</a:t>
            </a:r>
            <a:r>
              <a:rPr lang="mn-MN" sz="2000" dirty="0" smtClean="0"/>
              <a:t> хувийг  хурц халдварт өвчин эзэлж байгаа бөгөөд сумдаар авч үзвэл Даланзадгад, Ханбогд сумдад өндөр үзүүлэлттэй байна.</a:t>
            </a:r>
            <a:endParaRPr lang="en-US" sz="2000" dirty="0" smtClean="0"/>
          </a:p>
          <a:p>
            <a:pPr algn="just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9180" y="2820587"/>
            <a:ext cx="5639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dirty="0" smtClean="0"/>
              <a:t>Аймгийн хэмжээнд гарсан халдварт өвчний тоо, оноор </a:t>
            </a:r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2419118" y="3293877"/>
          <a:ext cx="5282194" cy="2723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0600" y="1960097"/>
            <a:ext cx="5757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66775" y="2351314"/>
            <a:ext cx="8720818" cy="10886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1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3626" y="2198544"/>
            <a:ext cx="880964" cy="1082555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25682" y="624887"/>
            <a:ext cx="84755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u-ES" dirty="0" smtClean="0"/>
              <a:t>Аймгийн хөдөлмөрийн захад сарын эхэнд бүртгэлтэй ажил идэвхтэй  эрж байгаа </a:t>
            </a:r>
            <a:r>
              <a:rPr lang="mn-MN" dirty="0" smtClean="0"/>
              <a:t>938 </a:t>
            </a:r>
            <a:r>
              <a:rPr lang="eu-ES" dirty="0" smtClean="0"/>
              <a:t>хүн байгаагаас тайлант сард </a:t>
            </a:r>
            <a:r>
              <a:rPr lang="mn-MN" dirty="0" smtClean="0"/>
              <a:t>95</a:t>
            </a:r>
            <a:r>
              <a:rPr lang="eu-ES" dirty="0" smtClean="0"/>
              <a:t>  хүн шинээр бүртгэгдэж, </a:t>
            </a:r>
            <a:r>
              <a:rPr lang="mn-MN" dirty="0" smtClean="0"/>
              <a:t>бүртгэлээс 201 хүн хасагдсан бөгөөд</a:t>
            </a:r>
            <a:r>
              <a:rPr lang="eu-ES" dirty="0" smtClean="0"/>
              <a:t> тайлант сарын эцэст </a:t>
            </a:r>
            <a:r>
              <a:rPr lang="mn-MN" dirty="0" smtClean="0"/>
              <a:t>832 </a:t>
            </a:r>
            <a:r>
              <a:rPr lang="eu-ES" dirty="0" smtClean="0"/>
              <a:t>хүн бүртгэлтэй болсон байна.</a:t>
            </a:r>
            <a:r>
              <a:rPr lang="mn-MN" dirty="0" smtClean="0"/>
              <a:t> Энэ нь өнгөрсөн оны мөн үеэс 125 хүнээр буюу 17.7 хувиар өсчээ.</a:t>
            </a:r>
            <a:endParaRPr lang="en-US" dirty="0" smtClean="0"/>
          </a:p>
          <a:p>
            <a:pPr algn="just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2582" y="2507783"/>
            <a:ext cx="40527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Хөдөлмөрийн хэлтэст шинээр бүртгүүлсэн </a:t>
            </a:r>
            <a:r>
              <a:rPr lang="mn-MN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болон</a:t>
            </a:r>
            <a:endParaRPr lang="en-US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ажилд орсон иргэд, жил бүрийн </a:t>
            </a:r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mn-MN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сарын эцсийн байдлаар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89418" y="2479208"/>
            <a:ext cx="2797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 хайгч иргэд, </a:t>
            </a:r>
            <a:r>
              <a:rPr lang="mn-MN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боловсролын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mn-MN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түвшингээр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2016 оны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mn-MN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сар, хувиар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1288338" y="3370208"/>
          <a:ext cx="3230125" cy="2607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6010316" y="3216166"/>
          <a:ext cx="3174083" cy="2592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0600" y="1960097"/>
            <a:ext cx="5757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2871447" y="3781705"/>
            <a:ext cx="5094519" cy="8846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1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5783" y="504828"/>
            <a:ext cx="880964" cy="1082555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23899" y="851014"/>
            <a:ext cx="4286251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/>
              <a:t>	201</a:t>
            </a:r>
            <a:r>
              <a:rPr lang="mn-MN" dirty="0" smtClean="0"/>
              <a:t>6 оны эхний </a:t>
            </a:r>
            <a:r>
              <a:rPr lang="en-US" dirty="0" smtClean="0"/>
              <a:t>5</a:t>
            </a:r>
            <a:r>
              <a:rPr lang="mn-MN" dirty="0" smtClean="0"/>
              <a:t> сарын байдлаар аймгийн хэмжээнд </a:t>
            </a:r>
            <a:r>
              <a:rPr lang="en-US" dirty="0" smtClean="0"/>
              <a:t>832</a:t>
            </a:r>
            <a:r>
              <a:rPr lang="mn-MN" dirty="0" smtClean="0"/>
              <a:t> ажил хайгч иргэдийн </a:t>
            </a:r>
            <a:r>
              <a:rPr lang="en-US" dirty="0" smtClean="0"/>
              <a:t>55.5</a:t>
            </a:r>
            <a:r>
              <a:rPr lang="mn-MN" dirty="0" smtClean="0"/>
              <a:t> хувийг эмэгтэйчүүд эзэлж байна.Нийт ажил хайгч иргэдийн 11 нь хөгжлийн бэрхшээлтэй иргэд байна. 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mn-MN" dirty="0" smtClean="0"/>
              <a:t>Ажил хайгч иргэдийг насны байдлаар авч үзэхэд 15-24 насны иргэд </a:t>
            </a:r>
            <a:r>
              <a:rPr lang="en-US" dirty="0" smtClean="0"/>
              <a:t>20.7</a:t>
            </a:r>
            <a:r>
              <a:rPr lang="mn-MN" dirty="0" smtClean="0"/>
              <a:t> хувь, 25-34 насны иргэд </a:t>
            </a:r>
            <a:r>
              <a:rPr lang="en-US" dirty="0" smtClean="0"/>
              <a:t>42.3</a:t>
            </a:r>
            <a:r>
              <a:rPr lang="mn-MN" dirty="0" smtClean="0"/>
              <a:t> хувь, 35-44 насны иргэд </a:t>
            </a:r>
            <a:r>
              <a:rPr lang="en-US" dirty="0" smtClean="0"/>
              <a:t>20.2</a:t>
            </a:r>
            <a:r>
              <a:rPr lang="mn-MN" dirty="0" smtClean="0"/>
              <a:t> хувь, 45-54 насны иргэд </a:t>
            </a:r>
            <a:r>
              <a:rPr lang="en-US" dirty="0" smtClean="0"/>
              <a:t>15.6</a:t>
            </a:r>
            <a:r>
              <a:rPr lang="mn-MN" dirty="0" smtClean="0"/>
              <a:t> хувь, 55-59 насны иргэд 1.</a:t>
            </a:r>
            <a:r>
              <a:rPr lang="en-US" dirty="0" smtClean="0"/>
              <a:t>1</a:t>
            </a:r>
            <a:r>
              <a:rPr lang="mn-MN" dirty="0" smtClean="0"/>
              <a:t> хувь, 60-с дээш насны иргэд 0.1 хувийг тус тус эзэлжээ.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just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50640" y="951127"/>
            <a:ext cx="37716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Ажил хайгч иргэд, жил бүрийн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mn-MN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сарын эцсийн байдлаар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9" name="Chart 18"/>
          <p:cNvGraphicFramePr/>
          <p:nvPr/>
        </p:nvGraphicFramePr>
        <p:xfrm>
          <a:off x="5498051" y="2013858"/>
          <a:ext cx="4039791" cy="313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87" y="3352801"/>
            <a:ext cx="5881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0600" y="1960097"/>
            <a:ext cx="5757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938918" y="2274849"/>
            <a:ext cx="7338897" cy="7805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49635" y="575100"/>
            <a:ext cx="771252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үйлчилгээ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n-MN" dirty="0" smtClean="0"/>
              <a:t>Нийгмийн даатгалын сангийн орлого 201</a:t>
            </a:r>
            <a:r>
              <a:rPr lang="en-US" dirty="0" smtClean="0"/>
              <a:t>6</a:t>
            </a:r>
            <a:r>
              <a:rPr lang="mn-MN" dirty="0" smtClean="0"/>
              <a:t> оны эхний </a:t>
            </a:r>
            <a:r>
              <a:rPr lang="en-US" dirty="0" smtClean="0"/>
              <a:t>5</a:t>
            </a:r>
            <a:r>
              <a:rPr lang="mn-MN" dirty="0" smtClean="0"/>
              <a:t> сард </a:t>
            </a:r>
            <a:r>
              <a:rPr lang="en-US" dirty="0" smtClean="0"/>
              <a:t>7842.5</a:t>
            </a:r>
            <a:r>
              <a:rPr lang="mn-MN" dirty="0" smtClean="0"/>
              <a:t> сая төгрөг төвлөрч, төлөвлөгөөний биелэлт </a:t>
            </a:r>
            <a:r>
              <a:rPr lang="en-US" dirty="0" smtClean="0"/>
              <a:t>78.2</a:t>
            </a:r>
            <a:r>
              <a:rPr lang="mn-MN" dirty="0" smtClean="0"/>
              <a:t> хувьтай байна. Харин нийгмийн сайн дурын даатгуулагчийн тоо төлөвлөснөөсөө </a:t>
            </a:r>
            <a:r>
              <a:rPr lang="en-US" dirty="0" smtClean="0"/>
              <a:t>2.0</a:t>
            </a:r>
            <a:r>
              <a:rPr lang="mn-MN" dirty="0" smtClean="0"/>
              <a:t> дахин өсч </a:t>
            </a:r>
            <a:r>
              <a:rPr lang="en-US" dirty="0" smtClean="0"/>
              <a:t>3652</a:t>
            </a:r>
            <a:r>
              <a:rPr lang="mn-MN" dirty="0" smtClean="0"/>
              <a:t> байгаа нь өмнөх оны мөн үеийнхтэй харьцуулахад   </a:t>
            </a:r>
            <a:r>
              <a:rPr lang="en-US" dirty="0" smtClean="0"/>
              <a:t>27.6</a:t>
            </a:r>
            <a:r>
              <a:rPr lang="mn-MN" dirty="0" smtClean="0"/>
              <a:t>  хувиар  өссөн  байна.</a:t>
            </a:r>
            <a:endParaRPr lang="en-US" dirty="0"/>
          </a:p>
        </p:txBody>
      </p:sp>
      <p:pic>
        <p:nvPicPr>
          <p:cNvPr id="7" name="Picture 6" descr="\\FILESERVER\share\khorolmaa\Information logo\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88" y="685800"/>
            <a:ext cx="820701" cy="101009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915286" y="2692939"/>
            <a:ext cx="4212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mn-MN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Нийгмийн даатгалын сангийн орлого</a:t>
            </a:r>
            <a:r>
              <a:rPr lang="mn-MN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mn-MN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сая.төг 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mn-MN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сүүлийн 3 жилийн 05 сарын байдлаар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550455" y="3624147"/>
          <a:ext cx="3106573" cy="2470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6009287" y="3267308"/>
          <a:ext cx="2915173" cy="2698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4"/>
          <p:cNvSpPr/>
          <p:nvPr/>
        </p:nvSpPr>
        <p:spPr>
          <a:xfrm>
            <a:off x="5490582" y="2633467"/>
            <a:ext cx="3883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mn-MN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Сайн дурын даатгуулагчийн тоо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mn-MN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сүүлийн 3 жилийн 05 сарын байдлаар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2621</TotalTime>
  <Words>1721</Words>
  <Application>Microsoft Office PowerPoint</Application>
  <PresentationFormat>A4 Paper (210x297 mm)</PresentationFormat>
  <Paragraphs>396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БҮРТГЭЛ, СТАТИСТИКИЙН ҮЙЛ АЖИЛЛАГААНЫ УЯЛДАА, НЭГДМЭЛ БАЙДЛЫГ ХАНГАХ НЬ</dc:title>
  <dc:creator>Batbuyan</dc:creator>
  <cp:lastModifiedBy>khorolmaa</cp:lastModifiedBy>
  <cp:revision>346</cp:revision>
  <cp:lastPrinted>2016-03-15T06:15:56Z</cp:lastPrinted>
  <dcterms:created xsi:type="dcterms:W3CDTF">2016-01-21T11:01:30Z</dcterms:created>
  <dcterms:modified xsi:type="dcterms:W3CDTF">2016-06-10T02:27:22Z</dcterms:modified>
</cp:coreProperties>
</file>