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3.xml" ContentType="application/vnd.openxmlformats-officedocument.themeOverride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18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6" r:id="rId2"/>
    <p:sldId id="387" r:id="rId3"/>
    <p:sldId id="388" r:id="rId4"/>
    <p:sldId id="390" r:id="rId5"/>
    <p:sldId id="389" r:id="rId6"/>
    <p:sldId id="391" r:id="rId7"/>
    <p:sldId id="404" r:id="rId8"/>
    <p:sldId id="392" r:id="rId9"/>
    <p:sldId id="402" r:id="rId10"/>
    <p:sldId id="393" r:id="rId11"/>
    <p:sldId id="401" r:id="rId12"/>
    <p:sldId id="394" r:id="rId13"/>
    <p:sldId id="395" r:id="rId14"/>
    <p:sldId id="396" r:id="rId15"/>
    <p:sldId id="397" r:id="rId16"/>
    <p:sldId id="407" r:id="rId17"/>
    <p:sldId id="398" r:id="rId18"/>
    <p:sldId id="399" r:id="rId19"/>
    <p:sldId id="400" r:id="rId20"/>
    <p:sldId id="353" r:id="rId21"/>
  </p:sldIdLst>
  <p:sldSz cx="9906000" cy="6858000" type="A4"/>
  <p:notesSz cx="9799638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khjargal" initials="M" lastIdx="1" clrIdx="0">
    <p:extLst>
      <p:ext uri="{19B8F6BF-5375-455C-9EA6-DF929625EA0E}">
        <p15:presenceInfo xmlns:p15="http://schemas.microsoft.com/office/powerpoint/2012/main" userId="S-1-5-21-3136409274-2656067682-683017104-277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8" autoAdjust="0"/>
    <p:restoredTop sz="94643" autoAdjust="0"/>
  </p:normalViewPr>
  <p:slideViewPr>
    <p:cSldViewPr snapToGrid="0">
      <p:cViewPr varScale="1">
        <p:scale>
          <a:sx n="110" d="100"/>
          <a:sy n="110" d="100"/>
        </p:scale>
        <p:origin x="1230" y="102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%206sariin%20taniltsuulga%20kh\niigmiin%20salbariin%20taniltsuulg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%206sariin%20taniltsuulga%20kh\niigmiin%20salbariin%20taniltsuulg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%206sariin%20taniltsuulga%20kh\niigmiin%20salbariin%20taniltsuulg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%206sariin%20taniltsuulga%20kh\niigmiin%20salbariin%20taniltsuulg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%206sariin%20taniltsuulga%20kh\niigmiin%20salbariin%20taniltsuulg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%206sariin%20taniltsuulga%20kh\niigmiin%20salbariin%20taniltsuulga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aniltsuulga\2016\2016.06%20sariin%20taniltsuulga\2016.04%20%20MEDEE.11%20sambuu.XLS" TargetMode="External"/><Relationship Id="rId1" Type="http://schemas.openxmlformats.org/officeDocument/2006/relationships/themeOverride" Target="../theme/themeOverride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Mj\Desktop\AY,Tusuv,Bank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j\Desktop\AY,Tusuv,Bank.xlsx" TargetMode="External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j\Desktop\AY,Tusuv,Ban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j\Desktop\AY,Tusuv,Ban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%206sariin%20taniltsuulga%20kh\niigmiin%20salbariin%20taniltsuulga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horolmaa\Desktop\2016%20onii%20%206sariin%20taniltsuulga%20kh\niigmiin%20salbariin%20taniltsuulga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horolmaa\Desktop\2016%20onii%20%206sariin%20taniltsuulga%20kh\niigmiin%20salbariin%20taniltsuulga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%206sariin%20taniltsuulga%20kh\niigmiin%20salbariin%20taniltsuulg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%206sariin%20taniltsuulga%20kh\niigmiin%20salbariin%20taniltsuulg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%206sariin%20taniltsuulga%20kh\niigmiin%20salbariin%20taniltsuulg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429941263307789"/>
          <c:y val="0.22907840745258956"/>
          <c:w val="0.44584841609423409"/>
          <c:h val="0.75395586115115898"/>
        </c:manualLayout>
      </c:layout>
      <c:pieChart>
        <c:varyColors val="1"/>
        <c:ser>
          <c:idx val="0"/>
          <c:order val="0"/>
          <c:tx>
            <c:strRef>
              <c:f>'Tusuv orlogo'!$G$55</c:f>
              <c:strCache>
                <c:ptCount val="1"/>
                <c:pt idx="0">
                  <c:v>Татварын орлогыг төрлөөр нь авч үзвэл
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0004217491534307E-2"/>
                  <c:y val="-3.766124979058468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69996437652781"/>
                  <c:y val="-2.13711583924349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087236560328555E-2"/>
                  <c:y val="1.21742583595490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8088043206767605E-2"/>
                  <c:y val="3.271966890663475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75182463242293"/>
                      <c:h val="0.1594133303759565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'Tusuv orlogo'!$F$56:$F$60</c:f>
              <c:strCache>
                <c:ptCount val="5"/>
                <c:pt idx="0">
                  <c:v>1. Хүн амын орлогын албан татвар</c:v>
                </c:pt>
                <c:pt idx="1">
                  <c:v> 2. Өмчийн татвар      </c:v>
                </c:pt>
                <c:pt idx="2">
                  <c:v>3. Дотоодын бараа үйлчилгээний татвар</c:v>
                </c:pt>
                <c:pt idx="3">
                  <c:v>4.Бусад татвар</c:v>
                </c:pt>
                <c:pt idx="4">
                  <c:v>Татварын бус орлого</c:v>
                </c:pt>
              </c:strCache>
            </c:strRef>
          </c:cat>
          <c:val>
            <c:numRef>
              <c:f>'Tusuv orlogo'!$G$56:$G$60</c:f>
              <c:numCache>
                <c:formatCode>##\ ###\ ##0.0</c:formatCode>
                <c:ptCount val="5"/>
                <c:pt idx="0">
                  <c:v>11904123.1</c:v>
                </c:pt>
                <c:pt idx="1">
                  <c:v>6442187.5999999996</c:v>
                </c:pt>
                <c:pt idx="2" formatCode="General">
                  <c:v>1756000</c:v>
                </c:pt>
                <c:pt idx="3">
                  <c:v>11006405</c:v>
                </c:pt>
                <c:pt idx="4">
                  <c:v>1076724.3999999999</c:v>
                </c:pt>
              </c:numCache>
            </c:numRef>
          </c:val>
        </c:ser>
        <c:ser>
          <c:idx val="1"/>
          <c:order val="1"/>
          <c:tx>
            <c:strRef>
              <c:f>'Tusuv orlogo'!$K$46</c:f>
              <c:strCache>
                <c:ptCount val="1"/>
                <c:pt idx="0">
                  <c:v>Төлөвлөгөө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'Tusuv orlogo'!$J$47:$J$64</c:f>
              <c:strCache>
                <c:ptCount val="18"/>
                <c:pt idx="0">
                  <c:v> Баяндалай</c:v>
                </c:pt>
                <c:pt idx="1">
                  <c:v> Баяновоо</c:v>
                </c:pt>
                <c:pt idx="2">
                  <c:v> Булган</c:v>
                </c:pt>
                <c:pt idx="3">
                  <c:v> Гурвантэс</c:v>
                </c:pt>
                <c:pt idx="4">
                  <c:v> Мандаловоо</c:v>
                </c:pt>
                <c:pt idx="5">
                  <c:v> Манлай</c:v>
                </c:pt>
                <c:pt idx="6">
                  <c:v> Номгон </c:v>
                </c:pt>
                <c:pt idx="7">
                  <c:v> Ноён</c:v>
                </c:pt>
                <c:pt idx="8">
                  <c:v> Сэврэй</c:v>
                </c:pt>
                <c:pt idx="9">
                  <c:v> Ханбогд</c:v>
                </c:pt>
                <c:pt idx="10">
                  <c:v> Ханхонгор</c:v>
                </c:pt>
                <c:pt idx="11">
                  <c:v> Хүрмэн</c:v>
                </c:pt>
                <c:pt idx="12">
                  <c:v> Цогтовоо</c:v>
                </c:pt>
                <c:pt idx="13">
                  <c:v> Цогтцэций</c:v>
                </c:pt>
                <c:pt idx="14">
                  <c:v> Даланзадгад</c:v>
                </c:pt>
                <c:pt idx="15">
                  <c:v>Татварын хэлтэс</c:v>
                </c:pt>
                <c:pt idx="16">
                  <c:v>СТСХэлтэс</c:v>
                </c:pt>
                <c:pt idx="17">
                  <c:v>Дүн</c:v>
                </c:pt>
              </c:strCache>
            </c:strRef>
          </c:cat>
          <c:val>
            <c:numRef>
              <c:f>'Tusuv orlogo'!$K$47:$K$64</c:f>
              <c:numCache>
                <c:formatCode>##\ ###\ ##0.0</c:formatCode>
                <c:ptCount val="18"/>
                <c:pt idx="0">
                  <c:v>76799.7</c:v>
                </c:pt>
                <c:pt idx="1">
                  <c:v>134191</c:v>
                </c:pt>
                <c:pt idx="2">
                  <c:v>57534.7</c:v>
                </c:pt>
                <c:pt idx="3">
                  <c:v>867526.4</c:v>
                </c:pt>
                <c:pt idx="4">
                  <c:v>65521.599999999999</c:v>
                </c:pt>
                <c:pt idx="5">
                  <c:v>86689.9</c:v>
                </c:pt>
                <c:pt idx="6">
                  <c:v>95283.7</c:v>
                </c:pt>
                <c:pt idx="7">
                  <c:v>78509.7</c:v>
                </c:pt>
                <c:pt idx="8">
                  <c:v>57397.3</c:v>
                </c:pt>
                <c:pt idx="9">
                  <c:v>16265492.9</c:v>
                </c:pt>
                <c:pt idx="10">
                  <c:v>135490.79999999999</c:v>
                </c:pt>
                <c:pt idx="11">
                  <c:v>109758</c:v>
                </c:pt>
                <c:pt idx="12">
                  <c:v>48830.8</c:v>
                </c:pt>
                <c:pt idx="13">
                  <c:v>4007347.7</c:v>
                </c:pt>
                <c:pt idx="14">
                  <c:v>600059.80000000005</c:v>
                </c:pt>
                <c:pt idx="15">
                  <c:v>1726356.5</c:v>
                </c:pt>
                <c:pt idx="16">
                  <c:v>502575</c:v>
                </c:pt>
                <c:pt idx="17">
                  <c:v>24915365.5</c:v>
                </c:pt>
              </c:numCache>
            </c:numRef>
          </c:val>
        </c:ser>
        <c:ser>
          <c:idx val="2"/>
          <c:order val="2"/>
          <c:tx>
            <c:strRef>
              <c:f>'Tusuv orlogo'!$L$46</c:f>
              <c:strCache>
                <c:ptCount val="1"/>
                <c:pt idx="0">
                  <c:v>Гүйцэтгэл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'Tusuv orlogo'!$J$47:$J$64</c:f>
              <c:strCache>
                <c:ptCount val="18"/>
                <c:pt idx="0">
                  <c:v> Баяндалай</c:v>
                </c:pt>
                <c:pt idx="1">
                  <c:v> Баяновоо</c:v>
                </c:pt>
                <c:pt idx="2">
                  <c:v> Булган</c:v>
                </c:pt>
                <c:pt idx="3">
                  <c:v> Гурвантэс</c:v>
                </c:pt>
                <c:pt idx="4">
                  <c:v> Мандаловоо</c:v>
                </c:pt>
                <c:pt idx="5">
                  <c:v> Манлай</c:v>
                </c:pt>
                <c:pt idx="6">
                  <c:v> Номгон </c:v>
                </c:pt>
                <c:pt idx="7">
                  <c:v> Ноён</c:v>
                </c:pt>
                <c:pt idx="8">
                  <c:v> Сэврэй</c:v>
                </c:pt>
                <c:pt idx="9">
                  <c:v> Ханбогд</c:v>
                </c:pt>
                <c:pt idx="10">
                  <c:v> Ханхонгор</c:v>
                </c:pt>
                <c:pt idx="11">
                  <c:v> Хүрмэн</c:v>
                </c:pt>
                <c:pt idx="12">
                  <c:v> Цогтовоо</c:v>
                </c:pt>
                <c:pt idx="13">
                  <c:v> Цогтцэций</c:v>
                </c:pt>
                <c:pt idx="14">
                  <c:v> Даланзадгад</c:v>
                </c:pt>
                <c:pt idx="15">
                  <c:v>Татварын хэлтэс</c:v>
                </c:pt>
                <c:pt idx="16">
                  <c:v>СТСХэлтэс</c:v>
                </c:pt>
                <c:pt idx="17">
                  <c:v>Дүн</c:v>
                </c:pt>
              </c:strCache>
            </c:strRef>
          </c:cat>
          <c:val>
            <c:numRef>
              <c:f>'Tusuv orlogo'!$L$47:$L$64</c:f>
              <c:numCache>
                <c:formatCode>##\ ###\ ##0.0</c:formatCode>
                <c:ptCount val="18"/>
                <c:pt idx="0">
                  <c:v>60302.400000000001</c:v>
                </c:pt>
                <c:pt idx="1">
                  <c:v>144018.70000000001</c:v>
                </c:pt>
                <c:pt idx="2">
                  <c:v>44035.6</c:v>
                </c:pt>
                <c:pt idx="3">
                  <c:v>1005852.2</c:v>
                </c:pt>
                <c:pt idx="4">
                  <c:v>60968.7</c:v>
                </c:pt>
                <c:pt idx="5">
                  <c:v>72196.900000000009</c:v>
                </c:pt>
                <c:pt idx="6">
                  <c:v>141885.9</c:v>
                </c:pt>
                <c:pt idx="7">
                  <c:v>59425.599999999991</c:v>
                </c:pt>
                <c:pt idx="8">
                  <c:v>62585.5</c:v>
                </c:pt>
                <c:pt idx="9">
                  <c:v>12823378.5</c:v>
                </c:pt>
                <c:pt idx="10">
                  <c:v>106883.8</c:v>
                </c:pt>
                <c:pt idx="11">
                  <c:v>97178.799999999988</c:v>
                </c:pt>
                <c:pt idx="12">
                  <c:v>34891</c:v>
                </c:pt>
                <c:pt idx="13">
                  <c:v>2927280.4000000004</c:v>
                </c:pt>
                <c:pt idx="14">
                  <c:v>362311.8</c:v>
                </c:pt>
                <c:pt idx="15">
                  <c:v>981124.4</c:v>
                </c:pt>
                <c:pt idx="16">
                  <c:v>42751.6</c:v>
                </c:pt>
                <c:pt idx="17">
                  <c:v>19027071.800000001</c:v>
                </c:pt>
              </c:numCache>
            </c:numRef>
          </c:val>
        </c:ser>
        <c:ser>
          <c:idx val="3"/>
          <c:order val="3"/>
          <c:tx>
            <c:strRef>
              <c:f>'Tusuv orlogo'!$M$46</c:f>
              <c:strCache>
                <c:ptCount val="1"/>
                <c:pt idx="0">
                  <c:v>Хувь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'Tusuv orlogo'!$J$47:$J$64</c:f>
              <c:strCache>
                <c:ptCount val="18"/>
                <c:pt idx="0">
                  <c:v> Баяндалай</c:v>
                </c:pt>
                <c:pt idx="1">
                  <c:v> Баяновоо</c:v>
                </c:pt>
                <c:pt idx="2">
                  <c:v> Булган</c:v>
                </c:pt>
                <c:pt idx="3">
                  <c:v> Гурвантэс</c:v>
                </c:pt>
                <c:pt idx="4">
                  <c:v> Мандаловоо</c:v>
                </c:pt>
                <c:pt idx="5">
                  <c:v> Манлай</c:v>
                </c:pt>
                <c:pt idx="6">
                  <c:v> Номгон </c:v>
                </c:pt>
                <c:pt idx="7">
                  <c:v> Ноён</c:v>
                </c:pt>
                <c:pt idx="8">
                  <c:v> Сэврэй</c:v>
                </c:pt>
                <c:pt idx="9">
                  <c:v> Ханбогд</c:v>
                </c:pt>
                <c:pt idx="10">
                  <c:v> Ханхонгор</c:v>
                </c:pt>
                <c:pt idx="11">
                  <c:v> Хүрмэн</c:v>
                </c:pt>
                <c:pt idx="12">
                  <c:v> Цогтовоо</c:v>
                </c:pt>
                <c:pt idx="13">
                  <c:v> Цогтцэций</c:v>
                </c:pt>
                <c:pt idx="14">
                  <c:v> Даланзадгад</c:v>
                </c:pt>
                <c:pt idx="15">
                  <c:v>Татварын хэлтэс</c:v>
                </c:pt>
                <c:pt idx="16">
                  <c:v>СТСХэлтэс</c:v>
                </c:pt>
                <c:pt idx="17">
                  <c:v>Дүн</c:v>
                </c:pt>
              </c:strCache>
            </c:strRef>
          </c:cat>
          <c:val>
            <c:numRef>
              <c:f>'Tusuv orlogo'!$M$47:$M$64</c:f>
              <c:numCache>
                <c:formatCode>0.0</c:formatCode>
                <c:ptCount val="18"/>
                <c:pt idx="0">
                  <c:v>78.51905671506529</c:v>
                </c:pt>
                <c:pt idx="1">
                  <c:v>107.32366552153275</c:v>
                </c:pt>
                <c:pt idx="2">
                  <c:v>76.537463478561634</c:v>
                </c:pt>
                <c:pt idx="3">
                  <c:v>115.94485193764707</c:v>
                </c:pt>
                <c:pt idx="4">
                  <c:v>93.051299113574757</c:v>
                </c:pt>
                <c:pt idx="5">
                  <c:v>83.28178945874896</c:v>
                </c:pt>
                <c:pt idx="6">
                  <c:v>148.90888997803401</c:v>
                </c:pt>
                <c:pt idx="7">
                  <c:v>75.692048243720194</c:v>
                </c:pt>
                <c:pt idx="8">
                  <c:v>109.03910114238822</c:v>
                </c:pt>
                <c:pt idx="9">
                  <c:v>78.837933647863807</c:v>
                </c:pt>
                <c:pt idx="10">
                  <c:v>78.886389334183576</c:v>
                </c:pt>
                <c:pt idx="11">
                  <c:v>88.539149765848492</c:v>
                </c:pt>
                <c:pt idx="12">
                  <c:v>71.452853526872389</c:v>
                </c:pt>
                <c:pt idx="13">
                  <c:v>73.04782662108407</c:v>
                </c:pt>
                <c:pt idx="14">
                  <c:v>60.379282198207576</c:v>
                </c:pt>
                <c:pt idx="15">
                  <c:v>56.8320853774988</c:v>
                </c:pt>
                <c:pt idx="16">
                  <c:v>8.5065114659503553</c:v>
                </c:pt>
                <c:pt idx="17">
                  <c:v>76.366817897975452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82E-2"/>
          <c:y val="2.3532006415864812E-2"/>
          <c:w val="0.93888888888889488"/>
          <c:h val="0.721599227179935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'niigmiin daatgal'!$A$25</c:f>
              <c:strCache>
                <c:ptCount val="1"/>
                <c:pt idx="0">
                  <c:v>Нийгмийн даатгалын орлого / сая.төг /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'niigmiin daatgal'!$B$24:$D$24</c:f>
              <c:strCache>
                <c:ptCount val="3"/>
                <c:pt idx="0">
                  <c:v>2014.VI</c:v>
                </c:pt>
                <c:pt idx="1">
                  <c:v>2015.VI</c:v>
                </c:pt>
                <c:pt idx="2">
                  <c:v>2016.VI</c:v>
                </c:pt>
              </c:strCache>
            </c:strRef>
          </c:cat>
          <c:val>
            <c:numRef>
              <c:f>'niigmiin daatgal'!$B$25:$D$25</c:f>
              <c:numCache>
                <c:formatCode>0.0</c:formatCode>
                <c:ptCount val="3"/>
                <c:pt idx="0" formatCode="General">
                  <c:v>11830.4</c:v>
                </c:pt>
                <c:pt idx="1">
                  <c:v>11479.3</c:v>
                </c:pt>
                <c:pt idx="2">
                  <c:v>9377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222134616"/>
        <c:axId val="222135008"/>
        <c:axId val="0"/>
      </c:bar3DChart>
      <c:catAx>
        <c:axId val="222134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2135008"/>
        <c:crosses val="autoZero"/>
        <c:auto val="1"/>
        <c:lblAlgn val="ctr"/>
        <c:lblOffset val="100"/>
        <c:noMultiLvlLbl val="0"/>
      </c:catAx>
      <c:valAx>
        <c:axId val="222135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21346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82E-2"/>
          <c:y val="2.3532006415864812E-2"/>
          <c:w val="0.87970085470086135"/>
          <c:h val="0.76370437905788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'niigmiin daatgal'!$A$29</c:f>
              <c:strCache>
                <c:ptCount val="1"/>
                <c:pt idx="0">
                  <c:v>Сайн дураар даатгуулагчдын тоо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'niigmiin daatgal'!$B$28:$D$28</c:f>
              <c:strCache>
                <c:ptCount val="3"/>
                <c:pt idx="0">
                  <c:v>2014.VI</c:v>
                </c:pt>
                <c:pt idx="1">
                  <c:v>2015.VI</c:v>
                </c:pt>
                <c:pt idx="2">
                  <c:v>2016.VI</c:v>
                </c:pt>
              </c:strCache>
            </c:strRef>
          </c:cat>
          <c:val>
            <c:numRef>
              <c:f>'niigmiin daatgal'!$B$29:$D$29</c:f>
              <c:numCache>
                <c:formatCode>General</c:formatCode>
                <c:ptCount val="3"/>
                <c:pt idx="0">
                  <c:v>2840</c:v>
                </c:pt>
                <c:pt idx="1">
                  <c:v>2949</c:v>
                </c:pt>
                <c:pt idx="2" formatCode="0">
                  <c:v>4171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2135792"/>
        <c:axId val="222136184"/>
      </c:barChart>
      <c:catAx>
        <c:axId val="222135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2136184"/>
        <c:crosses val="autoZero"/>
        <c:auto val="1"/>
        <c:lblAlgn val="ctr"/>
        <c:lblOffset val="100"/>
        <c:noMultiLvlLbl val="0"/>
      </c:catAx>
      <c:valAx>
        <c:axId val="222136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21357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54764112915449E-2"/>
          <c:y val="5.2515173884514432E-2"/>
          <c:w val="0.92627302649524468"/>
          <c:h val="0.65976911089238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'niigmiin daatgal'!$M$4</c:f>
              <c:strCache>
                <c:ptCount val="1"/>
                <c:pt idx="0">
                  <c:v>2015.VI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6666666666666701E-2"/>
                  <c:y val="9.2592592592594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3333333333333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666666666666701E-2"/>
                  <c:y val="4.6296296296295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'niigmiin daatgal'!$L$5:$L$9</c:f>
              <c:strCache>
                <c:ptCount val="5"/>
                <c:pt idx="0">
                  <c:v>Тэтгэврийн даатгалын сан</c:v>
                </c:pt>
                <c:pt idx="1">
                  <c:v>Тэтгэмжийн даатгалын сан</c:v>
                </c:pt>
                <c:pt idx="2">
                  <c:v>ҮОМШӨ-ний сан</c:v>
                </c:pt>
                <c:pt idx="3">
                  <c:v>Ажилгүйдлийн сан</c:v>
                </c:pt>
                <c:pt idx="4">
                  <c:v>Эрүүл мэндийн даатгалын сан</c:v>
                </c:pt>
              </c:strCache>
            </c:strRef>
          </c:cat>
          <c:val>
            <c:numRef>
              <c:f>'niigmiin daatgal'!$M$5:$M$9</c:f>
              <c:numCache>
                <c:formatCode>0.0</c:formatCode>
                <c:ptCount val="5"/>
                <c:pt idx="0">
                  <c:v>9744.2999999999884</c:v>
                </c:pt>
                <c:pt idx="1">
                  <c:v>892.8</c:v>
                </c:pt>
                <c:pt idx="2" formatCode="General">
                  <c:v>939.3</c:v>
                </c:pt>
                <c:pt idx="3">
                  <c:v>376.6</c:v>
                </c:pt>
                <c:pt idx="4">
                  <c:v>2209.6999999999998</c:v>
                </c:pt>
              </c:numCache>
            </c:numRef>
          </c:val>
        </c:ser>
        <c:ser>
          <c:idx val="1"/>
          <c:order val="1"/>
          <c:tx>
            <c:strRef>
              <c:f>'niigmiin daatgal'!$N$4</c:f>
              <c:strCache>
                <c:ptCount val="1"/>
                <c:pt idx="0">
                  <c:v>2016.VI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8.3333333333333367E-3"/>
                  <c:y val="-9.2592592592594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111111111111125E-2"/>
                  <c:y val="-8.48755627201381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'niigmiin daatgal'!$L$5:$L$9</c:f>
              <c:strCache>
                <c:ptCount val="5"/>
                <c:pt idx="0">
                  <c:v>Тэтгэврийн даатгалын сан</c:v>
                </c:pt>
                <c:pt idx="1">
                  <c:v>Тэтгэмжийн даатгалын сан</c:v>
                </c:pt>
                <c:pt idx="2">
                  <c:v>ҮОМШӨ-ний сан</c:v>
                </c:pt>
                <c:pt idx="3">
                  <c:v>Ажилгүйдлийн сан</c:v>
                </c:pt>
                <c:pt idx="4">
                  <c:v>Эрүүл мэндийн даатгалын сан</c:v>
                </c:pt>
              </c:strCache>
            </c:strRef>
          </c:cat>
          <c:val>
            <c:numRef>
              <c:f>'niigmiin daatgal'!$N$5:$N$9</c:f>
              <c:numCache>
                <c:formatCode>0.0</c:formatCode>
                <c:ptCount val="5"/>
                <c:pt idx="0">
                  <c:v>11544.4</c:v>
                </c:pt>
                <c:pt idx="1">
                  <c:v>1013.1</c:v>
                </c:pt>
                <c:pt idx="2" formatCode="General">
                  <c:v>615.6</c:v>
                </c:pt>
                <c:pt idx="3" formatCode="General">
                  <c:v>352.8</c:v>
                </c:pt>
                <c:pt idx="4" formatCode="General">
                  <c:v>2348.8000000000002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2322960"/>
        <c:axId val="222323352"/>
      </c:barChart>
      <c:catAx>
        <c:axId val="222322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22323352"/>
        <c:crosses val="autoZero"/>
        <c:auto val="1"/>
        <c:lblAlgn val="ctr"/>
        <c:lblOffset val="100"/>
        <c:noMultiLvlLbl val="0"/>
      </c:catAx>
      <c:valAx>
        <c:axId val="22232335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223229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2936286089237983"/>
          <c:y val="0.24074074074074245"/>
          <c:w val="0.31349650043744964"/>
          <c:h val="0.17630978419364246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'niigmiin daatgal'!$R$4</c:f>
              <c:strCache>
                <c:ptCount val="1"/>
                <c:pt idx="0">
                  <c:v>2015.VI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3333333333333367E-3"/>
                  <c:y val="4.62962962962969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00000000000001E-2"/>
                  <c:y val="9.2588947214930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666666666666701E-2"/>
                  <c:y val="-8.487556272013853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1111111111111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3333333333333367E-3"/>
                  <c:y val="1.851851851851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'niigmiin daatgal'!$Q$5:$Q$9</c:f>
              <c:strCache>
                <c:ptCount val="5"/>
                <c:pt idx="0">
                  <c:v>Тэтгэврийн даатгалын сан</c:v>
                </c:pt>
                <c:pt idx="1">
                  <c:v>Тэтгэмжийн даатгалын сан</c:v>
                </c:pt>
                <c:pt idx="2">
                  <c:v>ҮОМШӨ-ний сан</c:v>
                </c:pt>
                <c:pt idx="3">
                  <c:v>Ажилгүйдлийн сан</c:v>
                </c:pt>
                <c:pt idx="4">
                  <c:v>Эрүүл мэндийн даатгалын сан</c:v>
                </c:pt>
              </c:strCache>
            </c:strRef>
          </c:cat>
          <c:val>
            <c:numRef>
              <c:f>'niigmiin daatgal'!$R$5:$R$9</c:f>
              <c:numCache>
                <c:formatCode>0.0</c:formatCode>
                <c:ptCount val="5"/>
                <c:pt idx="0">
                  <c:v>10172.4</c:v>
                </c:pt>
                <c:pt idx="1">
                  <c:v>956.9</c:v>
                </c:pt>
                <c:pt idx="2" formatCode="General">
                  <c:v>1025.9000000000001</c:v>
                </c:pt>
                <c:pt idx="3">
                  <c:v>333.2</c:v>
                </c:pt>
                <c:pt idx="4">
                  <c:v>2240.6</c:v>
                </c:pt>
              </c:numCache>
            </c:numRef>
          </c:val>
        </c:ser>
        <c:ser>
          <c:idx val="1"/>
          <c:order val="1"/>
          <c:tx>
            <c:strRef>
              <c:f>'niigmiin daatgal'!$S$4</c:f>
              <c:strCache>
                <c:ptCount val="1"/>
                <c:pt idx="0">
                  <c:v>2016.VI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8.3333333333333367E-3"/>
                  <c:y val="-4.6296296296295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333333333333334E-2"/>
                  <c:y val="-4.62962962962969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'niigmiin daatgal'!$Q$5:$Q$9</c:f>
              <c:strCache>
                <c:ptCount val="5"/>
                <c:pt idx="0">
                  <c:v>Тэтгэврийн даатгалын сан</c:v>
                </c:pt>
                <c:pt idx="1">
                  <c:v>Тэтгэмжийн даатгалын сан</c:v>
                </c:pt>
                <c:pt idx="2">
                  <c:v>ҮОМШӨ-ний сан</c:v>
                </c:pt>
                <c:pt idx="3">
                  <c:v>Ажилгүйдлийн сан</c:v>
                </c:pt>
                <c:pt idx="4">
                  <c:v>Эрүүл мэндийн даатгалын сан</c:v>
                </c:pt>
              </c:strCache>
            </c:strRef>
          </c:cat>
          <c:val>
            <c:numRef>
              <c:f>'niigmiin daatgal'!$S$5:$S$9</c:f>
              <c:numCache>
                <c:formatCode>0.0</c:formatCode>
                <c:ptCount val="5"/>
                <c:pt idx="0">
                  <c:v>11690.1</c:v>
                </c:pt>
                <c:pt idx="1">
                  <c:v>1016.3</c:v>
                </c:pt>
                <c:pt idx="2" formatCode="General">
                  <c:v>616.9</c:v>
                </c:pt>
                <c:pt idx="3">
                  <c:v>364.2</c:v>
                </c:pt>
                <c:pt idx="4">
                  <c:v>2349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2324136"/>
        <c:axId val="222324528"/>
      </c:barChart>
      <c:catAx>
        <c:axId val="222324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22324528"/>
        <c:crosses val="autoZero"/>
        <c:auto val="1"/>
        <c:lblAlgn val="ctr"/>
        <c:lblOffset val="100"/>
        <c:noMultiLvlLbl val="0"/>
      </c:catAx>
      <c:valAx>
        <c:axId val="2223245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223241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5178477690289243"/>
          <c:y val="0.3611111111111111"/>
          <c:w val="0.32894073426006937"/>
          <c:h val="8.3717191601050026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82E-2"/>
          <c:y val="7.4457932341790933E-2"/>
          <c:w val="0.93888888888889466"/>
          <c:h val="0.72159922717993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 hev'!$A$44</c:f>
              <c:strCache>
                <c:ptCount val="1"/>
                <c:pt idx="0">
                  <c:v>Аймгийн хэмжээнд үйлдэгдсэн нийт гэмт хэргийн тоо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 hev'!$B$43:$F$43</c:f>
              <c:strCache>
                <c:ptCount val="5"/>
                <c:pt idx="0">
                  <c:v>2012.VI</c:v>
                </c:pt>
                <c:pt idx="1">
                  <c:v>2013.VI</c:v>
                </c:pt>
                <c:pt idx="2">
                  <c:v>2014.VI</c:v>
                </c:pt>
                <c:pt idx="3">
                  <c:v>2015.VI</c:v>
                </c:pt>
                <c:pt idx="4">
                  <c:v>2016.VI</c:v>
                </c:pt>
              </c:strCache>
            </c:strRef>
          </c:cat>
          <c:val>
            <c:numRef>
              <c:f>'gemt hereg hev'!$B$44:$F$44</c:f>
              <c:numCache>
                <c:formatCode>General</c:formatCode>
                <c:ptCount val="5"/>
                <c:pt idx="0">
                  <c:v>181</c:v>
                </c:pt>
                <c:pt idx="1">
                  <c:v>207</c:v>
                </c:pt>
                <c:pt idx="2">
                  <c:v>251</c:v>
                </c:pt>
                <c:pt idx="3">
                  <c:v>213</c:v>
                </c:pt>
                <c:pt idx="4">
                  <c:v>197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2325312"/>
        <c:axId val="222325704"/>
      </c:barChart>
      <c:catAx>
        <c:axId val="222325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2325704"/>
        <c:crosses val="autoZero"/>
        <c:auto val="1"/>
        <c:lblAlgn val="ctr"/>
        <c:lblOffset val="100"/>
        <c:noMultiLvlLbl val="0"/>
      </c:catAx>
      <c:valAx>
        <c:axId val="222325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23253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25"/>
                  <c:y val="-0.118484251968505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166666666666666"/>
                  <c:y val="-5.55555555555554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0555555555557434E-2"/>
                  <c:y val="0.134259259259259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8888888888889767E-2"/>
                  <c:y val="0.148148148148148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666666666666672"/>
                  <c:y val="-7.40740740740740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1666666666667951E-2"/>
                  <c:y val="-0.1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'gemt hereg hev'!$E$25:$E$30</c:f>
              <c:strCache>
                <c:ptCount val="6"/>
                <c:pt idx="0">
                  <c:v>хүчингийн хэрэг</c:v>
                </c:pt>
                <c:pt idx="1">
                  <c:v>бусдын биед гэмтэл учруулсан хэрэг</c:v>
                </c:pt>
                <c:pt idx="2">
                  <c:v>хулгайн хэрэг</c:v>
                </c:pt>
                <c:pt idx="3">
                  <c:v>ХАБ эсрэг гэмт хэрэг</c:v>
                </c:pt>
                <c:pt idx="4">
                  <c:v>Бусад гэмт хэрэг</c:v>
                </c:pt>
                <c:pt idx="5">
                  <c:v>Бусдыг залилах</c:v>
                </c:pt>
              </c:strCache>
            </c:strRef>
          </c:cat>
          <c:val>
            <c:numRef>
              <c:f>'gemt hereg hev'!$F$25:$F$30</c:f>
              <c:numCache>
                <c:formatCode>0.0</c:formatCode>
                <c:ptCount val="6"/>
                <c:pt idx="0">
                  <c:v>3.0456852791878175</c:v>
                </c:pt>
                <c:pt idx="1">
                  <c:v>39.593908629441628</c:v>
                </c:pt>
                <c:pt idx="2">
                  <c:v>20.3</c:v>
                </c:pt>
                <c:pt idx="3">
                  <c:v>12.690355329949245</c:v>
                </c:pt>
                <c:pt idx="4">
                  <c:v>20.8</c:v>
                </c:pt>
                <c:pt idx="5">
                  <c:v>3.5532994923857868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552891115883357E-2"/>
          <c:y val="5.3240740740740741E-2"/>
          <c:w val="0.88867187500000078"/>
          <c:h val="0.58333333333333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'Mal tullult'!$S$125</c:f>
              <c:strCache>
                <c:ptCount val="1"/>
                <c:pt idx="0">
                  <c:v>2015 6-сар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5757575757575829E-3"/>
                  <c:y val="2.77777777777778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505050505050475E-3"/>
                  <c:y val="1.38888888888889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'Mal tullult'!$R$126:$R$140</c:f>
              <c:strCache>
                <c:ptCount val="15"/>
                <c:pt idx="0">
                  <c:v>Áàÿíäàëàé</c:v>
                </c:pt>
                <c:pt idx="1">
                  <c:v>Áàÿíîâîî</c:v>
                </c:pt>
                <c:pt idx="2">
                  <c:v>Áóëãàí</c:v>
                </c:pt>
                <c:pt idx="3">
                  <c:v>Ãóðâàíòýñ</c:v>
                </c:pt>
                <c:pt idx="4">
                  <c:v>Ìàíäàëîâîî</c:v>
                </c:pt>
                <c:pt idx="5">
                  <c:v>Ìàíëàé</c:v>
                </c:pt>
                <c:pt idx="6">
                  <c:v>Ноён</c:v>
                </c:pt>
                <c:pt idx="7">
                  <c:v>Íîìãîí</c:v>
                </c:pt>
                <c:pt idx="8">
                  <c:v>Ñýâðýé</c:v>
                </c:pt>
                <c:pt idx="9">
                  <c:v>Õàíáîãä</c:v>
                </c:pt>
                <c:pt idx="10">
                  <c:v>Õàíõîíãîð</c:v>
                </c:pt>
                <c:pt idx="11">
                  <c:v>Õ¿ðìýí</c:v>
                </c:pt>
                <c:pt idx="12">
                  <c:v>Öîãòîâîî</c:v>
                </c:pt>
                <c:pt idx="13">
                  <c:v>Öîãòöýöèé</c:v>
                </c:pt>
                <c:pt idx="14">
                  <c:v>Äàëàíçàäãàä</c:v>
                </c:pt>
              </c:strCache>
            </c:strRef>
          </c:cat>
          <c:val>
            <c:numRef>
              <c:f>'Mal tullult'!$S$126:$S$140</c:f>
              <c:numCache>
                <c:formatCode>0</c:formatCode>
                <c:ptCount val="15"/>
                <c:pt idx="0">
                  <c:v>42688</c:v>
                </c:pt>
                <c:pt idx="1">
                  <c:v>24121</c:v>
                </c:pt>
                <c:pt idx="2">
                  <c:v>41957</c:v>
                </c:pt>
                <c:pt idx="3">
                  <c:v>43749</c:v>
                </c:pt>
                <c:pt idx="4">
                  <c:v>36300</c:v>
                </c:pt>
                <c:pt idx="5">
                  <c:v>26371</c:v>
                </c:pt>
                <c:pt idx="6">
                  <c:v>19198</c:v>
                </c:pt>
                <c:pt idx="7">
                  <c:v>64649</c:v>
                </c:pt>
                <c:pt idx="8">
                  <c:v>37584</c:v>
                </c:pt>
                <c:pt idx="9">
                  <c:v>19792</c:v>
                </c:pt>
                <c:pt idx="10">
                  <c:v>46192</c:v>
                </c:pt>
                <c:pt idx="11">
                  <c:v>38041</c:v>
                </c:pt>
                <c:pt idx="12">
                  <c:v>24243</c:v>
                </c:pt>
                <c:pt idx="13">
                  <c:v>14418</c:v>
                </c:pt>
                <c:pt idx="14">
                  <c:v>21367</c:v>
                </c:pt>
              </c:numCache>
            </c:numRef>
          </c:val>
        </c:ser>
        <c:ser>
          <c:idx val="1"/>
          <c:order val="1"/>
          <c:tx>
            <c:strRef>
              <c:f>'Mal tullult'!$T$125</c:f>
              <c:strCache>
                <c:ptCount val="1"/>
                <c:pt idx="0">
                  <c:v>2016 6-сар 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9.25925925925928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676767676767683E-2"/>
                  <c:y val="-4.243778136006691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0505050505050475E-3"/>
                  <c:y val="2.77777777777778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1.010101010101010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'Mal tullult'!$R$126:$R$140</c:f>
              <c:strCache>
                <c:ptCount val="15"/>
                <c:pt idx="0">
                  <c:v>Áàÿíäàëàé</c:v>
                </c:pt>
                <c:pt idx="1">
                  <c:v>Áàÿíîâîî</c:v>
                </c:pt>
                <c:pt idx="2">
                  <c:v>Áóëãàí</c:v>
                </c:pt>
                <c:pt idx="3">
                  <c:v>Ãóðâàíòýñ</c:v>
                </c:pt>
                <c:pt idx="4">
                  <c:v>Ìàíäàëîâîî</c:v>
                </c:pt>
                <c:pt idx="5">
                  <c:v>Ìàíëàé</c:v>
                </c:pt>
                <c:pt idx="6">
                  <c:v>Ноён</c:v>
                </c:pt>
                <c:pt idx="7">
                  <c:v>Íîìãîí</c:v>
                </c:pt>
                <c:pt idx="8">
                  <c:v>Ñýâðýé</c:v>
                </c:pt>
                <c:pt idx="9">
                  <c:v>Õàíáîãä</c:v>
                </c:pt>
                <c:pt idx="10">
                  <c:v>Õàíõîíãîð</c:v>
                </c:pt>
                <c:pt idx="11">
                  <c:v>Õ¿ðìýí</c:v>
                </c:pt>
                <c:pt idx="12">
                  <c:v>Öîãòîâîî</c:v>
                </c:pt>
                <c:pt idx="13">
                  <c:v>Öîãòöýöèé</c:v>
                </c:pt>
                <c:pt idx="14">
                  <c:v>Äàëàíçàäãàä</c:v>
                </c:pt>
              </c:strCache>
            </c:strRef>
          </c:cat>
          <c:val>
            <c:numRef>
              <c:f>'Mal tullult'!$T$126:$T$140</c:f>
              <c:numCache>
                <c:formatCode>0</c:formatCode>
                <c:ptCount val="15"/>
                <c:pt idx="0">
                  <c:v>33882</c:v>
                </c:pt>
                <c:pt idx="1">
                  <c:v>28505</c:v>
                </c:pt>
                <c:pt idx="2">
                  <c:v>50966</c:v>
                </c:pt>
                <c:pt idx="3">
                  <c:v>31727</c:v>
                </c:pt>
                <c:pt idx="4">
                  <c:v>41861</c:v>
                </c:pt>
                <c:pt idx="5">
                  <c:v>43664</c:v>
                </c:pt>
                <c:pt idx="6">
                  <c:v>16721</c:v>
                </c:pt>
                <c:pt idx="7">
                  <c:v>49579</c:v>
                </c:pt>
                <c:pt idx="8">
                  <c:v>31658</c:v>
                </c:pt>
                <c:pt idx="9">
                  <c:v>31078</c:v>
                </c:pt>
                <c:pt idx="10">
                  <c:v>57597</c:v>
                </c:pt>
                <c:pt idx="11">
                  <c:v>29159</c:v>
                </c:pt>
                <c:pt idx="12">
                  <c:v>28834</c:v>
                </c:pt>
                <c:pt idx="13">
                  <c:v>28688</c:v>
                </c:pt>
                <c:pt idx="14">
                  <c:v>24620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89327560"/>
        <c:axId val="489331480"/>
      </c:barChart>
      <c:catAx>
        <c:axId val="48932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Mon"/>
                <a:ea typeface="Arial Mon"/>
                <a:cs typeface="Arial Mon"/>
              </a:defRPr>
            </a:pPr>
            <a:endParaRPr lang="en-US"/>
          </a:p>
        </c:txPr>
        <c:crossAx val="489331480"/>
        <c:crosses val="autoZero"/>
        <c:auto val="1"/>
        <c:lblAlgn val="ctr"/>
        <c:lblOffset val="100"/>
        <c:noMultiLvlLbl val="0"/>
      </c:catAx>
      <c:valAx>
        <c:axId val="4893314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893275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 Mon"/>
              <a:ea typeface="Arial Mon"/>
              <a:cs typeface="Arial Mon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AY!$K$12</c:f>
              <c:strCache>
                <c:ptCount val="1"/>
                <c:pt idx="0">
                  <c:v>Нүүрс олборлолт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AY!$L$10:$O$11</c:f>
              <c:multiLvlStrCache>
                <c:ptCount val="4"/>
                <c:lvl>
                  <c:pt idx="0">
                    <c:v>Сар</c:v>
                  </c:pt>
                  <c:pt idx="1">
                    <c:v>ЖЭ</c:v>
                  </c:pt>
                  <c:pt idx="2">
                    <c:v>Сар</c:v>
                  </c:pt>
                  <c:pt idx="3">
                    <c:v>ЖЭ</c:v>
                  </c:pt>
                </c:lvl>
                <c:lvl>
                  <c:pt idx="0">
                    <c:v>2015</c:v>
                  </c:pt>
                  <c:pt idx="2">
                    <c:v>2016</c:v>
                  </c:pt>
                </c:lvl>
              </c:multiLvlStrCache>
            </c:multiLvlStrRef>
          </c:cat>
          <c:val>
            <c:numRef>
              <c:f>AY!$L$12:$O$12</c:f>
              <c:numCache>
                <c:formatCode>General</c:formatCode>
                <c:ptCount val="4"/>
                <c:pt idx="0">
                  <c:v>30939571.300000001</c:v>
                </c:pt>
                <c:pt idx="1">
                  <c:v>185969652.5</c:v>
                </c:pt>
                <c:pt idx="2">
                  <c:v>44164681.299999997</c:v>
                </c:pt>
                <c:pt idx="3">
                  <c:v>199059576.80000001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1940488"/>
        <c:axId val="501940880"/>
      </c:barChart>
      <c:catAx>
        <c:axId val="50194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940880"/>
        <c:crosses val="autoZero"/>
        <c:auto val="1"/>
        <c:lblAlgn val="ctr"/>
        <c:lblOffset val="100"/>
        <c:noMultiLvlLbl val="0"/>
      </c:catAx>
      <c:valAx>
        <c:axId val="50194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940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13941967445152E-2"/>
          <c:y val="0.17216545012165449"/>
          <c:w val="0.93772116065109701"/>
          <c:h val="0.63088453359388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AY!$K$8</c:f>
              <c:strCache>
                <c:ptCount val="1"/>
                <c:pt idx="0">
                  <c:v>Сүү, сүүн бүтээгдэхүүн үйлдвэрлэл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AY!$L$6:$O$7</c:f>
              <c:multiLvlStrCache>
                <c:ptCount val="4"/>
                <c:lvl>
                  <c:pt idx="0">
                    <c:v>Сар</c:v>
                  </c:pt>
                  <c:pt idx="1">
                    <c:v>ЖЭ</c:v>
                  </c:pt>
                  <c:pt idx="2">
                    <c:v>Сар</c:v>
                  </c:pt>
                  <c:pt idx="3">
                    <c:v>ЖЭ</c:v>
                  </c:pt>
                </c:lvl>
                <c:lvl>
                  <c:pt idx="0">
                    <c:v>2015</c:v>
                  </c:pt>
                  <c:pt idx="2">
                    <c:v>2016</c:v>
                  </c:pt>
                </c:lvl>
              </c:multiLvlStrCache>
            </c:multiLvlStrRef>
          </c:cat>
          <c:val>
            <c:numRef>
              <c:f>AY!$L$8:$O$8</c:f>
              <c:numCache>
                <c:formatCode>General</c:formatCode>
                <c:ptCount val="4"/>
                <c:pt idx="0">
                  <c:v>14534.4</c:v>
                </c:pt>
                <c:pt idx="1">
                  <c:v>72296.5</c:v>
                </c:pt>
                <c:pt idx="2">
                  <c:v>4620.3999999999996</c:v>
                </c:pt>
                <c:pt idx="3">
                  <c:v>28600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01943624"/>
        <c:axId val="501944016"/>
      </c:barChart>
      <c:catAx>
        <c:axId val="501943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01944016"/>
        <c:crosses val="autoZero"/>
        <c:auto val="1"/>
        <c:lblAlgn val="ctr"/>
        <c:lblOffset val="100"/>
        <c:noMultiLvlLbl val="0"/>
      </c:catAx>
      <c:valAx>
        <c:axId val="501944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19436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5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bank!$C$22</c:f>
              <c:strCache>
                <c:ptCount val="1"/>
                <c:pt idx="0">
                  <c:v>Нийт хадгаламжийн үлдэгдэл сая.төг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bank!$B$23:$B$30</c:f>
              <c:strCache>
                <c:ptCount val="8"/>
                <c:pt idx="0">
                  <c:v>ХААН банк</c:v>
                </c:pt>
                <c:pt idx="1">
                  <c:v>Төрийн банк </c:v>
                </c:pt>
                <c:pt idx="2">
                  <c:v>Капитал банк</c:v>
                </c:pt>
                <c:pt idx="3">
                  <c:v>Хас банк</c:v>
                </c:pt>
                <c:pt idx="4">
                  <c:v>Голомт банк</c:v>
                </c:pt>
                <c:pt idx="5">
                  <c:v>ҮХО банк</c:v>
                </c:pt>
                <c:pt idx="6">
                  <c:v>ХХБанк</c:v>
                </c:pt>
                <c:pt idx="7">
                  <c:v>Капитрон банк</c:v>
                </c:pt>
              </c:strCache>
            </c:strRef>
          </c:cat>
          <c:val>
            <c:numRef>
              <c:f>bank!$C$23:$C$30</c:f>
              <c:numCache>
                <c:formatCode>0.0</c:formatCode>
                <c:ptCount val="8"/>
                <c:pt idx="0">
                  <c:v>45856.567962000001</c:v>
                </c:pt>
                <c:pt idx="1">
                  <c:v>17755.190730000002</c:v>
                </c:pt>
                <c:pt idx="2">
                  <c:v>390.53072700000001</c:v>
                </c:pt>
                <c:pt idx="3">
                  <c:v>9601.7345020000012</c:v>
                </c:pt>
                <c:pt idx="4">
                  <c:v>11330.780762</c:v>
                </c:pt>
                <c:pt idx="5">
                  <c:v>284.166067</c:v>
                </c:pt>
                <c:pt idx="6">
                  <c:v>616.63916200000006</c:v>
                </c:pt>
                <c:pt idx="7">
                  <c:v>3075.9463390000001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67756056"/>
        <c:axId val="467754096"/>
      </c:barChart>
      <c:catAx>
        <c:axId val="467756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754096"/>
        <c:crosses val="autoZero"/>
        <c:auto val="1"/>
        <c:lblAlgn val="ctr"/>
        <c:lblOffset val="100"/>
        <c:noMultiLvlLbl val="0"/>
      </c:catAx>
      <c:valAx>
        <c:axId val="46775409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67756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bank!$C$33</c:f>
              <c:strCache>
                <c:ptCount val="1"/>
                <c:pt idx="0">
                  <c:v>Чанаргүй зээл сая.төг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bank!$B$34:$B$41</c:f>
              <c:strCache>
                <c:ptCount val="8"/>
                <c:pt idx="0">
                  <c:v>ХААН банк</c:v>
                </c:pt>
                <c:pt idx="1">
                  <c:v>Төрийн банк </c:v>
                </c:pt>
                <c:pt idx="2">
                  <c:v>Капитал банк</c:v>
                </c:pt>
                <c:pt idx="3">
                  <c:v>Хас банк</c:v>
                </c:pt>
                <c:pt idx="4">
                  <c:v>Голомт банк</c:v>
                </c:pt>
                <c:pt idx="5">
                  <c:v>ҮХО банк</c:v>
                </c:pt>
                <c:pt idx="6">
                  <c:v>ХХБанк</c:v>
                </c:pt>
                <c:pt idx="7">
                  <c:v>Капитрон банк</c:v>
                </c:pt>
              </c:strCache>
            </c:strRef>
          </c:cat>
          <c:val>
            <c:numRef>
              <c:f>bank!$C$34:$C$41</c:f>
              <c:numCache>
                <c:formatCode>0.0</c:formatCode>
                <c:ptCount val="8"/>
                <c:pt idx="0">
                  <c:v>1444.78322</c:v>
                </c:pt>
                <c:pt idx="1">
                  <c:v>1077.3009509999999</c:v>
                </c:pt>
                <c:pt idx="2">
                  <c:v>412.699523</c:v>
                </c:pt>
                <c:pt idx="3">
                  <c:v>2694.3896199999999</c:v>
                </c:pt>
                <c:pt idx="4">
                  <c:v>1718.1130909999999</c:v>
                </c:pt>
                <c:pt idx="5">
                  <c:v>5.6969260000000004</c:v>
                </c:pt>
                <c:pt idx="6">
                  <c:v>1244.215567</c:v>
                </c:pt>
                <c:pt idx="7">
                  <c:v>138.710038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89329912"/>
        <c:axId val="489330304"/>
      </c:barChart>
      <c:catAx>
        <c:axId val="489329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330304"/>
        <c:crosses val="autoZero"/>
        <c:auto val="1"/>
        <c:lblAlgn val="ctr"/>
        <c:lblOffset val="100"/>
        <c:noMultiLvlLbl val="0"/>
      </c:catAx>
      <c:valAx>
        <c:axId val="48933030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89329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82E-2"/>
          <c:y val="5.5939413823272104E-2"/>
          <c:w val="0.93888888888889532"/>
          <c:h val="0.72159922717993585"/>
        </c:manualLayout>
      </c:layout>
      <c:lineChart>
        <c:grouping val="standard"/>
        <c:varyColors val="0"/>
        <c:ser>
          <c:idx val="0"/>
          <c:order val="0"/>
          <c:tx>
            <c:strRef>
              <c:f>'eruul mend '!$B$65</c:f>
              <c:strCache>
                <c:ptCount val="1"/>
                <c:pt idx="0">
                  <c:v>төрөлт</c:v>
                </c:pt>
              </c:strCache>
            </c:strRef>
          </c:tx>
          <c:dLbls>
            <c:dLbl>
              <c:idx val="0"/>
              <c:layout>
                <c:manualLayout>
                  <c:x val="-4.7222222222222332E-2"/>
                  <c:y val="-3.973509933774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33333333333334E-2"/>
                  <c:y val="-5.298013245033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33333333333334E-2"/>
                  <c:y val="-4.856512141280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 '!$C$64:$E$64</c:f>
              <c:strCache>
                <c:ptCount val="3"/>
                <c:pt idx="0">
                  <c:v>2014.VI</c:v>
                </c:pt>
                <c:pt idx="1">
                  <c:v>2015.VI</c:v>
                </c:pt>
                <c:pt idx="2">
                  <c:v>2016.VI</c:v>
                </c:pt>
              </c:strCache>
            </c:strRef>
          </c:cat>
          <c:val>
            <c:numRef>
              <c:f>'eruul mend '!$C$65:$E$65</c:f>
              <c:numCache>
                <c:formatCode>General</c:formatCode>
                <c:ptCount val="3"/>
                <c:pt idx="0">
                  <c:v>677</c:v>
                </c:pt>
                <c:pt idx="1">
                  <c:v>718</c:v>
                </c:pt>
                <c:pt idx="2">
                  <c:v>703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'eruul mend '!$B$66</c:f>
              <c:strCache>
                <c:ptCount val="1"/>
                <c:pt idx="0">
                  <c:v>нас баралт</c:v>
                </c:pt>
              </c:strCache>
            </c:strRef>
          </c:tx>
          <c:dLbls>
            <c:dLbl>
              <c:idx val="0"/>
              <c:layout>
                <c:manualLayout>
                  <c:x val="-4.1666666666666664E-2"/>
                  <c:y val="-6.6225165562913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666666666666664E-2"/>
                  <c:y val="-6.6225165562913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666666666666664E-2"/>
                  <c:y val="-6.6225165562913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 '!$C$64:$E$64</c:f>
              <c:strCache>
                <c:ptCount val="3"/>
                <c:pt idx="0">
                  <c:v>2014.VI</c:v>
                </c:pt>
                <c:pt idx="1">
                  <c:v>2015.VI</c:v>
                </c:pt>
                <c:pt idx="2">
                  <c:v>2016.VI</c:v>
                </c:pt>
              </c:strCache>
            </c:strRef>
          </c:cat>
          <c:val>
            <c:numRef>
              <c:f>'eruul mend '!$C$66:$E$66</c:f>
              <c:numCache>
                <c:formatCode>General</c:formatCode>
                <c:ptCount val="3"/>
                <c:pt idx="0">
                  <c:v>153</c:v>
                </c:pt>
                <c:pt idx="1">
                  <c:v>173</c:v>
                </c:pt>
                <c:pt idx="2">
                  <c:v>153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9887784"/>
        <c:axId val="221507088"/>
      </c:lineChart>
      <c:catAx>
        <c:axId val="219887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1507088"/>
        <c:crosses val="autoZero"/>
        <c:auto val="1"/>
        <c:lblAlgn val="ctr"/>
        <c:lblOffset val="100"/>
        <c:noMultiLvlLbl val="0"/>
      </c:catAx>
      <c:valAx>
        <c:axId val="221507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98877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9887773403324996"/>
          <c:y val="0.8842592592592593"/>
          <c:w val="0.40779986876640417"/>
          <c:h val="8.3717191601050026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451784297753872E-2"/>
          <c:y val="7.8155331254734103E-2"/>
          <c:w val="0.9124686614173213"/>
          <c:h val="0.6251631753577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 '!$V$3</c:f>
              <c:strCache>
                <c:ptCount val="1"/>
                <c:pt idx="0">
                  <c:v>Амаржсан эхийн тоо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 '!$W$2:$Y$2</c:f>
              <c:strCache>
                <c:ptCount val="3"/>
                <c:pt idx="0">
                  <c:v>2014.VI</c:v>
                </c:pt>
                <c:pt idx="1">
                  <c:v>2015.VI</c:v>
                </c:pt>
                <c:pt idx="2">
                  <c:v>2016.VI</c:v>
                </c:pt>
              </c:strCache>
            </c:strRef>
          </c:cat>
          <c:val>
            <c:numRef>
              <c:f>'eruul mend '!$W$3:$Y$3</c:f>
              <c:numCache>
                <c:formatCode>General</c:formatCode>
                <c:ptCount val="3"/>
                <c:pt idx="0">
                  <c:v>718</c:v>
                </c:pt>
                <c:pt idx="1">
                  <c:v>703</c:v>
                </c:pt>
                <c:pt idx="2">
                  <c:v>575</c:v>
                </c:pt>
              </c:numCache>
            </c:numRef>
          </c:val>
        </c:ser>
        <c:ser>
          <c:idx val="1"/>
          <c:order val="1"/>
          <c:tx>
            <c:strRef>
              <c:f>'eruul mend '!$V$4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 '!$W$2:$Y$2</c:f>
              <c:strCache>
                <c:ptCount val="3"/>
                <c:pt idx="0">
                  <c:v>2014.VI</c:v>
                </c:pt>
                <c:pt idx="1">
                  <c:v>2015.VI</c:v>
                </c:pt>
                <c:pt idx="2">
                  <c:v>2016.VI</c:v>
                </c:pt>
              </c:strCache>
            </c:strRef>
          </c:cat>
          <c:val>
            <c:numRef>
              <c:f>'eruul mend '!$W$4:$Y$4</c:f>
              <c:numCache>
                <c:formatCode>General</c:formatCode>
                <c:ptCount val="3"/>
                <c:pt idx="0">
                  <c:v>715</c:v>
                </c:pt>
                <c:pt idx="1">
                  <c:v>704</c:v>
                </c:pt>
                <c:pt idx="2">
                  <c:v>574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9358416"/>
        <c:axId val="220639568"/>
      </c:barChart>
      <c:catAx>
        <c:axId val="219358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0639568"/>
        <c:crosses val="autoZero"/>
        <c:auto val="1"/>
        <c:lblAlgn val="ctr"/>
        <c:lblOffset val="100"/>
        <c:noMultiLvlLbl val="0"/>
      </c:catAx>
      <c:valAx>
        <c:axId val="220639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93584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385221078134464"/>
          <c:y val="0.83525512141171032"/>
          <c:w val="0.84326296636233256"/>
          <c:h val="0.10185187116511099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888888888889103E-2"/>
          <c:y val="8.1786235053951509E-2"/>
          <c:w val="0.93888888888889532"/>
          <c:h val="0.64482648002333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 '!$Q$7</c:f>
              <c:strCache>
                <c:ptCount val="1"/>
                <c:pt idx="0">
                  <c:v>0-1 хүртэл насны хүүхдийн эндэгдэл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 '!$R$6:$T$6</c:f>
              <c:strCache>
                <c:ptCount val="3"/>
                <c:pt idx="0">
                  <c:v>2014.VI</c:v>
                </c:pt>
                <c:pt idx="1">
                  <c:v>2015.VI</c:v>
                </c:pt>
                <c:pt idx="2">
                  <c:v>2016.VI</c:v>
                </c:pt>
              </c:strCache>
            </c:strRef>
          </c:cat>
          <c:val>
            <c:numRef>
              <c:f>'eruul mend '!$R$7:$T$7</c:f>
              <c:numCache>
                <c:formatCode>General</c:formatCode>
                <c:ptCount val="3"/>
                <c:pt idx="0">
                  <c:v>17</c:v>
                </c:pt>
                <c:pt idx="1">
                  <c:v>14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'eruul mend '!$Q$8</c:f>
              <c:strCache>
                <c:ptCount val="1"/>
                <c:pt idx="0">
                  <c:v>1-5 хүртэл насны хүүхдийн эндэгдэл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 '!$R$6:$T$6</c:f>
              <c:strCache>
                <c:ptCount val="3"/>
                <c:pt idx="0">
                  <c:v>2014.VI</c:v>
                </c:pt>
                <c:pt idx="1">
                  <c:v>2015.VI</c:v>
                </c:pt>
                <c:pt idx="2">
                  <c:v>2016.VI</c:v>
                </c:pt>
              </c:strCache>
            </c:strRef>
          </c:cat>
          <c:val>
            <c:numRef>
              <c:f>'eruul mend '!$R$8:$T$8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0640352"/>
        <c:axId val="220640744"/>
      </c:barChart>
      <c:catAx>
        <c:axId val="220640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0640744"/>
        <c:crosses val="autoZero"/>
        <c:auto val="1"/>
        <c:lblAlgn val="ctr"/>
        <c:lblOffset val="100"/>
        <c:noMultiLvlLbl val="0"/>
      </c:catAx>
      <c:valAx>
        <c:axId val="220640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06403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988954505686967"/>
          <c:y val="0.8333333333333337"/>
          <c:w val="0.74966535433071591"/>
          <c:h val="0.16048993875765541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82E-2"/>
          <c:y val="6.0569043452901733E-2"/>
          <c:w val="0.93513084761463661"/>
          <c:h val="0.59345311565783787"/>
        </c:manualLayout>
      </c:layout>
      <c:lineChart>
        <c:grouping val="standard"/>
        <c:varyColors val="0"/>
        <c:ser>
          <c:idx val="0"/>
          <c:order val="0"/>
          <c:tx>
            <c:strRef>
              <c:f>'ajilguichuud hev'!$B$57</c:f>
              <c:strCache>
                <c:ptCount val="1"/>
                <c:pt idx="0">
                  <c:v>Ажил хайгч иргэдийн тоо</c:v>
                </c:pt>
              </c:strCache>
            </c:strRef>
          </c:tx>
          <c:dLbls>
            <c:dLbl>
              <c:idx val="0"/>
              <c:layout>
                <c:manualLayout>
                  <c:x val="-4.7222222222222332E-2"/>
                  <c:y val="-6.5217961885199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666666666666664E-2"/>
                  <c:y val="-9.4202898550724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88888888888889E-2"/>
                  <c:y val="-0.101449275362318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'ajilguichuud hev'!$C$56:$E$56</c:f>
              <c:strCache>
                <c:ptCount val="3"/>
                <c:pt idx="0">
                  <c:v>2014.VI</c:v>
                </c:pt>
                <c:pt idx="1">
                  <c:v>2015.VI</c:v>
                </c:pt>
                <c:pt idx="2">
                  <c:v>2016.VI</c:v>
                </c:pt>
              </c:strCache>
            </c:strRef>
          </c:cat>
          <c:val>
            <c:numRef>
              <c:f>'ajilguichuud hev'!$C$57:$E$57</c:f>
              <c:numCache>
                <c:formatCode>General</c:formatCode>
                <c:ptCount val="3"/>
                <c:pt idx="0">
                  <c:v>800</c:v>
                </c:pt>
                <c:pt idx="1">
                  <c:v>727</c:v>
                </c:pt>
                <c:pt idx="2">
                  <c:v>1112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'ajilguichuud hev'!$B$58</c:f>
              <c:strCache>
                <c:ptCount val="1"/>
                <c:pt idx="0">
                  <c:v>Ажилд орсон иргэдийн тоо</c:v>
                </c:pt>
              </c:strCache>
            </c:strRef>
          </c:tx>
          <c:dLbls>
            <c:dLbl>
              <c:idx val="0"/>
              <c:layout>
                <c:manualLayout>
                  <c:x val="-6.7301707477077602E-2"/>
                  <c:y val="6.7564723423656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88888888888889E-2"/>
                  <c:y val="-9.4202898550724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88888888888889E-2"/>
                  <c:y val="-8.695652173913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'ajilguichuud hev'!$C$56:$E$56</c:f>
              <c:strCache>
                <c:ptCount val="3"/>
                <c:pt idx="0">
                  <c:v>2014.VI</c:v>
                </c:pt>
                <c:pt idx="1">
                  <c:v>2015.VI</c:v>
                </c:pt>
                <c:pt idx="2">
                  <c:v>2016.VI</c:v>
                </c:pt>
              </c:strCache>
            </c:strRef>
          </c:cat>
          <c:val>
            <c:numRef>
              <c:f>'ajilguichuud hev'!$C$58:$E$58</c:f>
              <c:numCache>
                <c:formatCode>General</c:formatCode>
                <c:ptCount val="3"/>
                <c:pt idx="0">
                  <c:v>565</c:v>
                </c:pt>
                <c:pt idx="1">
                  <c:v>340</c:v>
                </c:pt>
                <c:pt idx="2">
                  <c:v>285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0641528"/>
        <c:axId val="220641920"/>
      </c:lineChart>
      <c:catAx>
        <c:axId val="22064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0641920"/>
        <c:crosses val="autoZero"/>
        <c:auto val="1"/>
        <c:lblAlgn val="ctr"/>
        <c:lblOffset val="100"/>
        <c:noMultiLvlLbl val="0"/>
      </c:catAx>
      <c:valAx>
        <c:axId val="220641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06415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6.666666666666668E-2"/>
          <c:y val="0.8199272388248795"/>
          <c:w val="0.87472101872434238"/>
          <c:h val="0.12490114411374253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1780371859112"/>
          <c:y val="0.13733237890718208"/>
          <c:w val="0.59882551508256932"/>
          <c:h val="0.7475162757680201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5.6644824991281692E-2"/>
                  <c:y val="-5.46743020758768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'ajilguichuud hev'!$B$24:$B$31</c:f>
              <c:strCache>
                <c:ptCount val="8"/>
                <c:pt idx="0">
                  <c:v>магистр, доктор</c:v>
                </c:pt>
                <c:pt idx="1">
                  <c:v>дээд</c:v>
                </c:pt>
                <c:pt idx="2">
                  <c:v>Тусгай дунд</c:v>
                </c:pt>
                <c:pt idx="3">
                  <c:v>Мэргэжлийн анхан шатны</c:v>
                </c:pt>
                <c:pt idx="4">
                  <c:v>Бүрэн дунд</c:v>
                </c:pt>
                <c:pt idx="5">
                  <c:v>суурь</c:v>
                </c:pt>
                <c:pt idx="6">
                  <c:v>Бага</c:v>
                </c:pt>
                <c:pt idx="7">
                  <c:v>Боловсролгүй</c:v>
                </c:pt>
              </c:strCache>
            </c:strRef>
          </c:cat>
          <c:val>
            <c:numRef>
              <c:f>'ajilguichuud hev'!$C$24:$C$31</c:f>
              <c:numCache>
                <c:formatCode>0.0000</c:formatCode>
                <c:ptCount val="8"/>
                <c:pt idx="0">
                  <c:v>0.35971223021582738</c:v>
                </c:pt>
                <c:pt idx="1">
                  <c:v>21.043165467625897</c:v>
                </c:pt>
                <c:pt idx="2">
                  <c:v>5.2158273381294853</c:v>
                </c:pt>
                <c:pt idx="3">
                  <c:v>5.3956834532374085</c:v>
                </c:pt>
                <c:pt idx="4">
                  <c:v>61.420863309352413</c:v>
                </c:pt>
                <c:pt idx="5">
                  <c:v>6.2949640287769641</c:v>
                </c:pt>
                <c:pt idx="6">
                  <c:v>0.26978417266187082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'ajilguichuud hev'!$B$78</c:f>
              <c:strCache>
                <c:ptCount val="1"/>
                <c:pt idx="0">
                  <c:v>Бүртгэлтэй ажилгүй иргэд, жил бүрийн эцэст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'ajilguichuud hev'!$C$77:$L$77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'ajilguichuud hev'!$C$78:$L$78</c:f>
              <c:numCache>
                <c:formatCode>General</c:formatCode>
                <c:ptCount val="10"/>
                <c:pt idx="0">
                  <c:v>314</c:v>
                </c:pt>
                <c:pt idx="1">
                  <c:v>334</c:v>
                </c:pt>
                <c:pt idx="2">
                  <c:v>677</c:v>
                </c:pt>
                <c:pt idx="3">
                  <c:v>732</c:v>
                </c:pt>
                <c:pt idx="4">
                  <c:v>568</c:v>
                </c:pt>
                <c:pt idx="5">
                  <c:v>937</c:v>
                </c:pt>
                <c:pt idx="6">
                  <c:v>873</c:v>
                </c:pt>
                <c:pt idx="7">
                  <c:v>800</c:v>
                </c:pt>
                <c:pt idx="8">
                  <c:v>727</c:v>
                </c:pt>
                <c:pt idx="9">
                  <c:v>1112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2133440"/>
        <c:axId val="222133832"/>
      </c:barChart>
      <c:catAx>
        <c:axId val="22213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2133832"/>
        <c:crosses val="autoZero"/>
        <c:auto val="1"/>
        <c:lblAlgn val="ctr"/>
        <c:lblOffset val="100"/>
        <c:noMultiLvlLbl val="0"/>
      </c:catAx>
      <c:valAx>
        <c:axId val="222133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21334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45983" cy="337215"/>
          </a:xfrm>
          <a:prstGeom prst="rect">
            <a:avLst/>
          </a:prstGeom>
        </p:spPr>
        <p:txBody>
          <a:bodyPr vert="horz" lIns="89419" tIns="44710" rIns="89419" bIns="44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51397" y="1"/>
            <a:ext cx="4245983" cy="337215"/>
          </a:xfrm>
          <a:prstGeom prst="rect">
            <a:avLst/>
          </a:prstGeom>
        </p:spPr>
        <p:txBody>
          <a:bodyPr vert="horz" lIns="89419" tIns="44710" rIns="89419" bIns="44710" rtlCol="0"/>
          <a:lstStyle>
            <a:lvl1pPr algn="r">
              <a:defRPr sz="1200"/>
            </a:lvl1pPr>
          </a:lstStyle>
          <a:p>
            <a:fld id="{46AC4C50-0DE6-457B-A6DB-4CF188B484CD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98548"/>
            <a:ext cx="4245983" cy="337215"/>
          </a:xfrm>
          <a:prstGeom prst="rect">
            <a:avLst/>
          </a:prstGeom>
        </p:spPr>
        <p:txBody>
          <a:bodyPr vert="horz" lIns="89419" tIns="44710" rIns="89419" bIns="44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51397" y="6398548"/>
            <a:ext cx="4245983" cy="337215"/>
          </a:xfrm>
          <a:prstGeom prst="rect">
            <a:avLst/>
          </a:prstGeom>
        </p:spPr>
        <p:txBody>
          <a:bodyPr vert="horz" lIns="89419" tIns="44710" rIns="89419" bIns="44710" rtlCol="0" anchor="b"/>
          <a:lstStyle>
            <a:lvl1pPr algn="r">
              <a:defRPr sz="1200"/>
            </a:lvl1pPr>
          </a:lstStyle>
          <a:p>
            <a:fld id="{B7689E64-C1D0-4B97-A2E0-6E65FF50B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2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46509" cy="337958"/>
          </a:xfrm>
          <a:prstGeom prst="rect">
            <a:avLst/>
          </a:prstGeom>
        </p:spPr>
        <p:txBody>
          <a:bodyPr vert="horz" lIns="90403" tIns="45201" rIns="90403" bIns="452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50862" y="0"/>
            <a:ext cx="4246509" cy="337958"/>
          </a:xfrm>
          <a:prstGeom prst="rect">
            <a:avLst/>
          </a:prstGeom>
        </p:spPr>
        <p:txBody>
          <a:bodyPr vert="horz" lIns="90403" tIns="45201" rIns="90403" bIns="45201" rtlCol="0"/>
          <a:lstStyle>
            <a:lvl1pPr algn="r">
              <a:defRPr sz="1200"/>
            </a:lvl1pPr>
          </a:lstStyle>
          <a:p>
            <a:fld id="{67A877B3-2735-41E1-92AA-D07C364C94FD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841375"/>
            <a:ext cx="3284538" cy="227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03" tIns="45201" rIns="90403" bIns="452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9965" y="3241586"/>
            <a:ext cx="7839709" cy="2652207"/>
          </a:xfrm>
          <a:prstGeom prst="rect">
            <a:avLst/>
          </a:prstGeom>
        </p:spPr>
        <p:txBody>
          <a:bodyPr vert="horz" lIns="90403" tIns="45201" rIns="90403" bIns="4520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46509" cy="337958"/>
          </a:xfrm>
          <a:prstGeom prst="rect">
            <a:avLst/>
          </a:prstGeom>
        </p:spPr>
        <p:txBody>
          <a:bodyPr vert="horz" lIns="90403" tIns="45201" rIns="90403" bIns="452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50862" y="6397806"/>
            <a:ext cx="4246509" cy="337958"/>
          </a:xfrm>
          <a:prstGeom prst="rect">
            <a:avLst/>
          </a:prstGeom>
        </p:spPr>
        <p:txBody>
          <a:bodyPr vert="horz" lIns="90403" tIns="45201" rIns="90403" bIns="45201" rtlCol="0" anchor="b"/>
          <a:lstStyle>
            <a:lvl1pPr algn="r">
              <a:defRPr sz="1200"/>
            </a:lvl1pPr>
          </a:lstStyle>
          <a:p>
            <a:fld id="{2F7A9234-F431-4DB1-91E9-24C586141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1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8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9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3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3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7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0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4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2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6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4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2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8B8E6-F6F1-402E-849F-BD7AE4313BB1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9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6375" y="1226003"/>
            <a:ext cx="7010399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40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Хэвлэлийн бага хурал</a:t>
            </a:r>
            <a:endParaRPr lang="en-US" sz="40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Өмнөговь аймгийн Нийгэм, эдийн засгийн байдал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 201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оны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06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-р сарын байдлаар/</a:t>
            </a: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2395" y="5715782"/>
            <a:ext cx="3714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 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сарын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8927" y="5335792"/>
            <a:ext cx="8452530" cy="76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14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Статистикийн хэлтсийн </a:t>
            </a:r>
          </a:p>
          <a:p>
            <a:pPr algn="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14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Дарга Э.Оюунмаам</a:t>
            </a:r>
            <a:endParaRPr lang="en-US" sz="105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buClr>
                <a:schemeClr val="accent2"/>
              </a:buClr>
              <a:defRPr/>
            </a:pPr>
            <a:endParaRPr lang="en-US" sz="105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87" y="3352801"/>
            <a:ext cx="5881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1960097"/>
            <a:ext cx="5757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V="1">
            <a:off x="3777825" y="4368840"/>
            <a:ext cx="3144642" cy="27181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19287" y="808789"/>
            <a:ext cx="76417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dirty="0" smtClean="0"/>
              <a:t>2016 оны эхний </a:t>
            </a:r>
            <a:r>
              <a:rPr lang="en-US" dirty="0" smtClean="0"/>
              <a:t>6</a:t>
            </a:r>
            <a:r>
              <a:rPr lang="mn-MN" dirty="0" smtClean="0"/>
              <a:t>сарын байдлаар аймгийн хэмжээнд  гэмт хэрэг </a:t>
            </a:r>
            <a:r>
              <a:rPr lang="en-US" dirty="0" smtClean="0"/>
              <a:t>197</a:t>
            </a:r>
            <a:r>
              <a:rPr lang="mn-MN" dirty="0" smtClean="0"/>
              <a:t> гарсан нь өмнөх оны мөн үеэс</a:t>
            </a:r>
            <a:r>
              <a:rPr lang="en-US" dirty="0" smtClean="0"/>
              <a:t>16</a:t>
            </a:r>
            <a:r>
              <a:rPr lang="mn-MN" dirty="0" smtClean="0"/>
              <a:t> хэргээр буюу </a:t>
            </a:r>
            <a:r>
              <a:rPr lang="en-US" dirty="0" smtClean="0"/>
              <a:t>7.5</a:t>
            </a:r>
            <a:r>
              <a:rPr lang="mn-MN" dirty="0" smtClean="0"/>
              <a:t> хувиар буурсан үзүүлэлттэй байна. Оны эхний </a:t>
            </a:r>
            <a:r>
              <a:rPr lang="en-US" dirty="0" smtClean="0"/>
              <a:t>6</a:t>
            </a:r>
            <a:r>
              <a:rPr lang="mn-MN" dirty="0" smtClean="0"/>
              <a:t> сард гарсан н</a:t>
            </a:r>
            <a:r>
              <a:rPr lang="eu-ES" dirty="0" smtClean="0"/>
              <a:t>ийт  гэмт хэргийн </a:t>
            </a:r>
            <a:r>
              <a:rPr lang="mn-MN" dirty="0" smtClean="0"/>
              <a:t>илрүүлэлт </a:t>
            </a:r>
            <a:r>
              <a:rPr lang="en-US" dirty="0" smtClean="0"/>
              <a:t>74.4</a:t>
            </a:r>
            <a:r>
              <a:rPr lang="mn-MN" dirty="0" smtClean="0"/>
              <a:t> хувьтай</a:t>
            </a:r>
            <a:r>
              <a:rPr lang="eu-ES" dirty="0" smtClean="0"/>
              <a:t> бай</a:t>
            </a:r>
            <a:r>
              <a:rPr lang="mn-MN" dirty="0" smtClean="0"/>
              <a:t>гаа нь өмнөх оны мөн үеэс </a:t>
            </a:r>
            <a:r>
              <a:rPr lang="en-US" dirty="0" smtClean="0"/>
              <a:t>2.2</a:t>
            </a:r>
            <a:r>
              <a:rPr lang="mn-MN" dirty="0" smtClean="0"/>
              <a:t> хувиар өссөн үзүүлэлттэй байна</a:t>
            </a:r>
            <a:r>
              <a:rPr lang="eu-ES" dirty="0" smtClean="0"/>
              <a:t>.</a:t>
            </a:r>
            <a:endParaRPr lang="en-US" dirty="0"/>
          </a:p>
        </p:txBody>
      </p:sp>
      <p:pic>
        <p:nvPicPr>
          <p:cNvPr id="7" name="Picture 6" descr="\\Fileserver\share\khorolmaa\Information logo\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762000"/>
            <a:ext cx="898451" cy="10419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295632" y="2620271"/>
            <a:ext cx="3529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4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Аймгийн хэмжээнд гарсан нийт гэмт хэргийн тоо, оноор</a:t>
            </a:r>
            <a:endParaRPr lang="en-US" sz="14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40915" y="2549648"/>
            <a:ext cx="3529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600" dirty="0" smtClean="0"/>
              <a:t>Аймгийн хэмжээнд гарсан нийт гэмт хэрэг төрлөөр, эзлэх хувиар</a:t>
            </a:r>
            <a:endParaRPr lang="en-US" sz="1600" dirty="0" smtClean="0"/>
          </a:p>
          <a:p>
            <a:pPr algn="ctr"/>
            <a:endParaRPr lang="en-US" sz="16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881062" y="3567112"/>
          <a:ext cx="4233863" cy="240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5610224" y="3248025"/>
          <a:ext cx="39147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87" y="3352801"/>
            <a:ext cx="5881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1960097"/>
            <a:ext cx="5757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V="1">
            <a:off x="2308304" y="3398569"/>
            <a:ext cx="5263375" cy="18119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95350" y="1171575"/>
            <a:ext cx="348615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400" dirty="0" smtClean="0"/>
              <a:t>Оны эхний </a:t>
            </a:r>
            <a:r>
              <a:rPr lang="en-US" sz="1400" dirty="0" smtClean="0"/>
              <a:t>6</a:t>
            </a:r>
            <a:r>
              <a:rPr lang="mn-MN" sz="1400" dirty="0" smtClean="0"/>
              <a:t>сарын байдлаар захиргааны зөрчлийн мэдээллээр саатуулагдсан хүний тоо </a:t>
            </a:r>
            <a:r>
              <a:rPr lang="en-US" sz="1400" dirty="0" smtClean="0"/>
              <a:t>359</a:t>
            </a:r>
            <a:r>
              <a:rPr lang="mn-MN" sz="1400" dirty="0" smtClean="0"/>
              <a:t> байгаа нь өмнөх оны мөн үеэс </a:t>
            </a:r>
            <a:r>
              <a:rPr lang="en-US" sz="1400" dirty="0" smtClean="0"/>
              <a:t>335</a:t>
            </a:r>
            <a:r>
              <a:rPr lang="mn-MN" sz="1400" dirty="0" smtClean="0"/>
              <a:t> хүнээр буюу </a:t>
            </a:r>
            <a:r>
              <a:rPr lang="en-US" sz="1400" dirty="0" smtClean="0"/>
              <a:t>48.3</a:t>
            </a:r>
            <a:r>
              <a:rPr lang="mn-MN" sz="1400" dirty="0" smtClean="0"/>
              <a:t> хувиар, баривчлуулсан хүний тоо </a:t>
            </a:r>
            <a:r>
              <a:rPr lang="en-US" sz="1400" dirty="0" smtClean="0"/>
              <a:t>28</a:t>
            </a:r>
            <a:r>
              <a:rPr lang="mn-MN" sz="1400" dirty="0" smtClean="0"/>
              <a:t> байгаа нь өмнөх оны  мөн үеэс </a:t>
            </a:r>
            <a:r>
              <a:rPr lang="en-US" sz="1400" dirty="0" smtClean="0"/>
              <a:t>349</a:t>
            </a:r>
            <a:r>
              <a:rPr lang="mn-MN" sz="1400" dirty="0" smtClean="0"/>
              <a:t> хүнээр буюу </a:t>
            </a:r>
            <a:r>
              <a:rPr lang="en-US" sz="1400" dirty="0" smtClean="0"/>
              <a:t>82.5</a:t>
            </a:r>
            <a:r>
              <a:rPr lang="mn-MN" sz="1400" dirty="0" smtClean="0"/>
              <a:t>хувиар, тээврийн хэрэгсэл жолоодох эрхээ хасуулсан жолооч</a:t>
            </a:r>
            <a:r>
              <a:rPr lang="en-US" sz="1400" dirty="0" smtClean="0"/>
              <a:t> 328 </a:t>
            </a:r>
            <a:r>
              <a:rPr lang="mn-MN" sz="1400" dirty="0" smtClean="0"/>
              <a:t> байгаа нь өмнөх оны мөн үеэс</a:t>
            </a:r>
            <a:r>
              <a:rPr lang="en-US" sz="1400" dirty="0" smtClean="0"/>
              <a:t>49</a:t>
            </a:r>
            <a:r>
              <a:rPr lang="mn-MN" sz="1400" dirty="0" smtClean="0"/>
              <a:t> хүнээр буюу</a:t>
            </a:r>
            <a:r>
              <a:rPr lang="en-US" sz="1400" dirty="0" smtClean="0"/>
              <a:t>13.0</a:t>
            </a:r>
            <a:r>
              <a:rPr lang="mn-MN" sz="1400" dirty="0" smtClean="0"/>
              <a:t> хувиар тус тус буурсан үзүүлэлттэй байна.</a:t>
            </a:r>
            <a:endParaRPr lang="en-US" sz="1400" dirty="0" smtClean="0"/>
          </a:p>
          <a:p>
            <a:pPr algn="just"/>
            <a:r>
              <a:rPr lang="mn-MN" sz="1400" dirty="0" smtClean="0"/>
              <a:t>Захиргааны хариуцлагын тухай хуулиар арга хэмжээ авагдсан хүний тоо </a:t>
            </a:r>
            <a:r>
              <a:rPr lang="en-US" sz="1400" dirty="0" smtClean="0"/>
              <a:t>4922</a:t>
            </a:r>
            <a:r>
              <a:rPr lang="mn-MN" sz="1400" dirty="0" smtClean="0"/>
              <a:t> болж өмнөх оны мөн үеэс</a:t>
            </a:r>
            <a:r>
              <a:rPr lang="en-US" sz="1400" dirty="0" smtClean="0"/>
              <a:t>1217</a:t>
            </a:r>
            <a:r>
              <a:rPr lang="mn-MN" sz="1400" dirty="0" smtClean="0"/>
              <a:t> хүнээр буюу</a:t>
            </a:r>
            <a:r>
              <a:rPr lang="en-US" sz="1400" dirty="0" smtClean="0"/>
              <a:t>19.8</a:t>
            </a:r>
            <a:r>
              <a:rPr lang="mn-MN" sz="1400" dirty="0" smtClean="0"/>
              <a:t> хувиар буурч, харин торгуулийн хэмжээ 4</a:t>
            </a:r>
            <a:r>
              <a:rPr lang="en-US" sz="1400" dirty="0" smtClean="0"/>
              <a:t>.9</a:t>
            </a:r>
            <a:r>
              <a:rPr lang="mn-MN" sz="1400" dirty="0" smtClean="0"/>
              <a:t> дахин өссөнүзүүлэлттэй байна. </a:t>
            </a:r>
            <a:endParaRPr lang="en-US" sz="1400" dirty="0" smtClean="0"/>
          </a:p>
          <a:p>
            <a:pPr algn="just"/>
            <a:endParaRPr lang="en-US" sz="2000" dirty="0"/>
          </a:p>
        </p:txBody>
      </p:sp>
      <p:pic>
        <p:nvPicPr>
          <p:cNvPr id="7" name="Picture 6" descr="\\Fileserver\share\khorolmaa\Information logo\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523875"/>
            <a:ext cx="898451" cy="1041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5762392" y="735715"/>
            <a:ext cx="35290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Захиргааны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зөрчлийн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мэдээлэл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43527" y="1701418"/>
          <a:ext cx="4171950" cy="3232532"/>
        </p:xfrm>
        <a:graphic>
          <a:graphicData uri="http://schemas.openxmlformats.org/drawingml/2006/table">
            <a:tbl>
              <a:tblPr/>
              <a:tblGrid>
                <a:gridCol w="228598"/>
                <a:gridCol w="1270647"/>
                <a:gridCol w="470677"/>
                <a:gridCol w="455910"/>
                <a:gridCol w="455910"/>
                <a:gridCol w="645104"/>
                <a:gridCol w="645104"/>
              </a:tblGrid>
              <a:tr h="54133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№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Үзүүлэлтүүд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Хэмжих нэгж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2014.VI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2015.VI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2016.VI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2016/2015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%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Саатуулагдсан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хүн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тоо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1446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694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359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51.7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9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Баривчлуулсан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хүн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тоо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221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160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28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17.5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902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Тээврийн хэрэгсэл жолоодох эрх хасагдсан жолооч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тоо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242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377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328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87.0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209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Захиргааны хариуцлагын тухай хуулиар арга хэмжээ авагдсан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Хүн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6573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6139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/>
                          <a:ea typeface="Times New Roman"/>
                          <a:cs typeface="Times New Roman"/>
                        </a:rPr>
                        <a:t>4922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80.2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527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Сая.төг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48.5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57.6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285.9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496.4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892754" y="592724"/>
            <a:ext cx="7641771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Үнэ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үнийн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индекс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үнийн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индекс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гэдэг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хэрэглэгчдийн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худалдаж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авсан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бараа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үйлчилгээний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нэр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төрөл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өөрчлөлтгүй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тогтвортой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байхад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үнэ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дунджаар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хэрхэн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өөрчлөгдөж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буйг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хэмждэг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үзүүлэлт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юм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D:\BAYAN\My Pictures\STAT-LOGO\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17" y="640519"/>
            <a:ext cx="812368" cy="100283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4F81BD">
                <a:lumMod val="40000"/>
                <a:lumOff val="60000"/>
                <a:alpha val="40000"/>
              </a:srgbClr>
            </a:outerShdw>
          </a:effec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109863" y="2405744"/>
            <a:ext cx="4466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Өмнөговь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аймгийн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хэрэглээний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үнийн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индекс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22132" y="2895282"/>
          <a:ext cx="6185535" cy="2896235"/>
        </p:xfrm>
        <a:graphic>
          <a:graphicData uri="http://schemas.openxmlformats.org/drawingml/2006/table">
            <a:tbl>
              <a:tblPr/>
              <a:tblGrid>
                <a:gridCol w="4070985"/>
                <a:gridCol w="704850"/>
                <a:gridCol w="704850"/>
                <a:gridCol w="704850"/>
              </a:tblGrid>
              <a:tr h="18478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Барааны бүлгээр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F497A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2016-06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F497A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2016-06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F497A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2016-06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F497A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2015-06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F497A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2015-12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F497A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2016-05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Ерөнхий индекс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100.6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101.0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99.0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01.Хyнсний бараа, согтууруулах бус ундаа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95.0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108.0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96.3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02.Согтууруулах ундаа, тамхи, мансууруулах бодис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98.4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99.7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03. Хувцас, бөс бараа, гутал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101.4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97.8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99.6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04.Орон сууц, ус, цахилгаан, хийн болон бусад тyлш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97.3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05.Гэр ахуйн тавилга, гэр ахуйн бараа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102.0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101.4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101.1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06. Эм, тариа, эмнэлгийн yйлчилгээ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112.8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111.2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07.Тээвэр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98.7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97.4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98.6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08.Холбооны хэрэгсэл, шуудангийн yйлчилгээ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98.1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98.1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98.1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09.Амралт, чөлөөт цаг, соёлын бараа, yйлчилгээ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10.Боловсролын yйлчилгээ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132.5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11.Зочид буудал, нийтийн хоол, дотуур байрны yйлчилгээ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95.8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12.Бусад бараа, yйлчилгээ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102.4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100.5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100.7</a:t>
                      </a:r>
                      <a:endParaRPr lang="en-US" sz="10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075" y="1981202"/>
            <a:ext cx="4767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75" y="5714999"/>
            <a:ext cx="427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42295" y="2403022"/>
            <a:ext cx="8738507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28" y="849085"/>
            <a:ext cx="928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07017" y="1027935"/>
            <a:ext cx="78805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u-ES" sz="2000" dirty="0"/>
              <a:t>Аймгийн хэмжээ</a:t>
            </a:r>
            <a:r>
              <a:rPr lang="mn-MN" sz="2000" dirty="0"/>
              <a:t>нд</a:t>
            </a:r>
            <a:r>
              <a:rPr lang="eu-ES" sz="2000" dirty="0"/>
              <a:t> оны эхний төллөвөл зохих 845.4 мянган хээлтэгчийн </a:t>
            </a:r>
            <a:r>
              <a:rPr lang="en-US" sz="2000" dirty="0"/>
              <a:t>62.5 </a:t>
            </a:r>
            <a:r>
              <a:rPr lang="eu-ES" sz="2000" dirty="0"/>
              <a:t>хувь нь буюу </a:t>
            </a:r>
            <a:r>
              <a:rPr lang="en-US" sz="2000" dirty="0"/>
              <a:t>528.5 </a:t>
            </a:r>
            <a:r>
              <a:rPr lang="mn-MN" sz="2000" dirty="0"/>
              <a:t>мянган</a:t>
            </a:r>
            <a:r>
              <a:rPr lang="eu-ES" sz="2000" dirty="0"/>
              <a:t> хээлтэгч төллөж, гарсан төл  </a:t>
            </a:r>
            <a:r>
              <a:rPr lang="en-US" sz="2000" dirty="0"/>
              <a:t>99.6</a:t>
            </a:r>
            <a:r>
              <a:rPr lang="eu-ES" sz="2000" dirty="0"/>
              <a:t>  хувь</a:t>
            </a:r>
            <a:r>
              <a:rPr lang="mn-MN" sz="2000" dirty="0"/>
              <a:t>тай</a:t>
            </a:r>
            <a:r>
              <a:rPr lang="eu-ES" sz="2000" dirty="0"/>
              <a:t>  бойжиж байна. </a:t>
            </a:r>
            <a:r>
              <a:rPr lang="mn-MN" sz="2000" dirty="0"/>
              <a:t>М</a:t>
            </a:r>
            <a:r>
              <a:rPr lang="eu-ES" sz="2000" dirty="0"/>
              <a:t>ал төллөлт </a:t>
            </a:r>
            <a:r>
              <a:rPr lang="mn-MN" sz="2000" dirty="0"/>
              <a:t>у</a:t>
            </a:r>
            <a:r>
              <a:rPr lang="eu-ES" sz="2000" dirty="0"/>
              <a:t>рьд оны энэ үе</a:t>
            </a:r>
            <a:r>
              <a:rPr lang="mn-MN" sz="2000" dirty="0"/>
              <a:t>ээс </a:t>
            </a:r>
            <a:r>
              <a:rPr lang="en-US" sz="2000" dirty="0"/>
              <a:t>16469</a:t>
            </a:r>
            <a:r>
              <a:rPr lang="eu-ES" sz="2000" dirty="0"/>
              <a:t> толгой мал</a:t>
            </a:r>
            <a:r>
              <a:rPr lang="mn-MN" sz="2000" dirty="0"/>
              <a:t>аар буюу </a:t>
            </a:r>
            <a:r>
              <a:rPr lang="en-US" sz="2000" dirty="0"/>
              <a:t>3.2</a:t>
            </a:r>
            <a:r>
              <a:rPr lang="mn-MN" sz="2000" dirty="0"/>
              <a:t> хувиар өссөн</a:t>
            </a:r>
            <a:r>
              <a:rPr lang="eu-ES" sz="2000" dirty="0"/>
              <a:t> байна.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795462" y="674914"/>
            <a:ext cx="2476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dirty="0" smtClean="0"/>
              <a:t>Хөдөө аж ахуй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239522"/>
              </p:ext>
            </p:extLst>
          </p:nvPr>
        </p:nvGraphicFramePr>
        <p:xfrm>
          <a:off x="1978343" y="2627533"/>
          <a:ext cx="6451553" cy="3526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2563"/>
                <a:gridCol w="1437020"/>
                <a:gridCol w="1182043"/>
                <a:gridCol w="1307571"/>
                <a:gridCol w="1132356"/>
              </a:tblGrid>
              <a:tr h="35688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Мал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төллөлт</a:t>
                      </a:r>
                      <a:endParaRPr lang="en-US" sz="20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907"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2016 </a:t>
                      </a:r>
                      <a:r>
                        <a:rPr lang="en-US" sz="1800" dirty="0" err="1">
                          <a:effectLst/>
                        </a:rPr>
                        <a:t>он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төллө</a:t>
                      </a:r>
                      <a:r>
                        <a:rPr lang="en-US" sz="1800" dirty="0">
                          <a:effectLst/>
                        </a:rPr>
                        <a:t>-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сөн</a:t>
                      </a:r>
                      <a:endParaRPr lang="en-US" sz="20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Хувь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6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mn-MN" sz="1800" dirty="0">
                          <a:effectLst/>
                        </a:rPr>
                        <a:t>М</a:t>
                      </a:r>
                      <a:r>
                        <a:rPr lang="en-US" sz="1800" dirty="0" err="1">
                          <a:effectLst/>
                        </a:rPr>
                        <a:t>алын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төрлөөр</a:t>
                      </a:r>
                      <a:endParaRPr lang="en-US" sz="20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Урьд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оны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энэ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үеийн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төллөлт</a:t>
                      </a:r>
                      <a:endParaRPr lang="en-US" sz="20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Төллөл-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тийн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хувь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2016</a:t>
                      </a:r>
                      <a:r>
                        <a:rPr lang="mn-MN" sz="1800">
                          <a:effectLst/>
                        </a:rPr>
                        <a:t>/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2015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Ингэ</a:t>
                      </a:r>
                      <a:endParaRPr lang="en-US" sz="20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15608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20735</a:t>
                      </a:r>
                      <a:endParaRPr lang="en-US" sz="20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52.2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132.8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2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Гүү</a:t>
                      </a:r>
                      <a:endParaRPr lang="en-US" sz="20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9824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11646</a:t>
                      </a:r>
                      <a:endParaRPr lang="en-US" sz="20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50.2</a:t>
                      </a:r>
                      <a:endParaRPr lang="en-US" sz="20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118.5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2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Үнээ</a:t>
                      </a:r>
                      <a:endParaRPr lang="en-US" sz="20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3226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4110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54.3</a:t>
                      </a:r>
                      <a:endParaRPr lang="en-US" sz="20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127.4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2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Эм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хонь</a:t>
                      </a:r>
                      <a:endParaRPr lang="en-US" sz="20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127319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149244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78.0</a:t>
                      </a:r>
                      <a:endParaRPr lang="en-US" sz="20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117.2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2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Эм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ямаа</a:t>
                      </a:r>
                      <a:endParaRPr lang="en-US" sz="20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356093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342804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58.7</a:t>
                      </a:r>
                      <a:endParaRPr lang="en-US" sz="20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96.3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2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Бүгд</a:t>
                      </a:r>
                      <a:endParaRPr lang="en-US" sz="20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512070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528539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62.5</a:t>
                      </a:r>
                      <a:endParaRPr lang="en-US" sz="20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103.2</a:t>
                      </a:r>
                      <a:endParaRPr lang="en-US" sz="20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075" y="1981202"/>
            <a:ext cx="4767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75" y="5714999"/>
            <a:ext cx="427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75" y="3105835"/>
            <a:ext cx="37147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59291" y="2413907"/>
            <a:ext cx="8588149" cy="1088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21" y="936171"/>
            <a:ext cx="842784" cy="103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07734" y="810398"/>
            <a:ext cx="757101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600" dirty="0" smtClean="0"/>
              <a:t>2016 оны эхний </a:t>
            </a:r>
            <a:r>
              <a:rPr lang="mn-MN" sz="1600" dirty="0" smtClean="0"/>
              <a:t>0</a:t>
            </a:r>
            <a:r>
              <a:rPr lang="en-US" sz="1600" dirty="0" smtClean="0"/>
              <a:t>6</a:t>
            </a:r>
            <a:r>
              <a:rPr lang="mn-MN" sz="1600" dirty="0" smtClean="0"/>
              <a:t> </a:t>
            </a:r>
            <a:r>
              <a:rPr lang="mn-MN" sz="1600" dirty="0" smtClean="0"/>
              <a:t>сарын байдлаар төл бойжилт </a:t>
            </a:r>
            <a:r>
              <a:rPr lang="en-US" sz="1600" dirty="0" smtClean="0"/>
              <a:t>99.</a:t>
            </a:r>
            <a:r>
              <a:rPr lang="en-US" sz="1600" dirty="0"/>
              <a:t>6</a:t>
            </a:r>
            <a:r>
              <a:rPr lang="mn-MN" sz="1600" dirty="0" smtClean="0"/>
              <a:t> </a:t>
            </a:r>
            <a:r>
              <a:rPr lang="mn-MN" sz="1600" dirty="0" smtClean="0"/>
              <a:t>хувьтай,  сумдын хувьд мал төллөлт урьд мөн үетэй харьцуулахад Баяндалай, Баян-Овоо, Булган, Гурвантэс, Мандал-Овоо, Манлай, Сэврэй, Ханбогд, Ханхонгор, Хүрмэн, Цогт-Овоо, Цогтцэций, Даланзадгад сумдад өссөн үзүүлэлттэй байна. </a:t>
            </a:r>
            <a:r>
              <a:rPr lang="en-US" sz="1400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 </a:t>
            </a:r>
          </a:p>
          <a:p>
            <a:pPr algn="just"/>
            <a:endParaRPr lang="en-US" sz="1600" dirty="0"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  <a:p>
            <a:pPr algn="just"/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kumimoji="0" lang="eu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609601"/>
            <a:ext cx="2166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dirty="0" smtClean="0"/>
              <a:t>Хөдөө аж ахуй</a:t>
            </a:r>
            <a:endParaRPr lang="en-US" sz="24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436359" y="2490205"/>
            <a:ext cx="6253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Мал төллөлт /сумдаар/</a:t>
            </a:r>
            <a:endParaRPr kumimoji="0" lang="mn-M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698974513"/>
              </p:ext>
            </p:extLst>
          </p:nvPr>
        </p:nvGraphicFramePr>
        <p:xfrm>
          <a:off x="1629183" y="3311098"/>
          <a:ext cx="7349354" cy="306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7375" y="5714999"/>
            <a:ext cx="427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75" y="3105835"/>
            <a:ext cx="37147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66775" y="2133600"/>
            <a:ext cx="8650061" cy="1088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94" y="936171"/>
            <a:ext cx="6810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85899" y="749839"/>
            <a:ext cx="807515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 малын зүй бус хорогдол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n-MN" sz="2000" dirty="0"/>
              <a:t>Том малын зүй бус хорогдол </a:t>
            </a:r>
            <a:r>
              <a:rPr lang="en-US" sz="2000" dirty="0"/>
              <a:t>6905</a:t>
            </a:r>
            <a:r>
              <a:rPr lang="mn-MN" sz="2000" dirty="0"/>
              <a:t>  толгой байгаа нь урьд оны мөн үеэс </a:t>
            </a:r>
            <a:r>
              <a:rPr lang="en-US" sz="2000" dirty="0"/>
              <a:t>6403</a:t>
            </a:r>
            <a:r>
              <a:rPr lang="mn-MN" sz="2000" dirty="0"/>
              <a:t> толгойгоор  буурсан үзүүлэлттэй   байна. </a:t>
            </a:r>
            <a:endParaRPr lang="en-US" sz="2000" dirty="0"/>
          </a:p>
          <a:p>
            <a:r>
              <a:rPr lang="mn-MN" sz="2000" dirty="0" smtClean="0"/>
              <a:t> </a:t>
            </a: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067129"/>
              </p:ext>
            </p:extLst>
          </p:nvPr>
        </p:nvGraphicFramePr>
        <p:xfrm>
          <a:off x="1857375" y="2503715"/>
          <a:ext cx="6879773" cy="3313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9916"/>
                <a:gridCol w="1437213"/>
                <a:gridCol w="1437213"/>
                <a:gridCol w="1306155"/>
                <a:gridCol w="1219276"/>
              </a:tblGrid>
              <a:tr h="34883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    ТОМ МАЛЫН ЗҮЙ БУС ХОРОГДОЛ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6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Малын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төрөл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201</a:t>
                      </a:r>
                      <a:r>
                        <a:rPr lang="mn-MN" sz="1600">
                          <a:effectLst/>
                        </a:rPr>
                        <a:t>5</a:t>
                      </a:r>
                      <a:r>
                        <a:rPr lang="en-US" sz="1600">
                          <a:effectLst/>
                        </a:rPr>
                        <a:t> оны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хорогдол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201</a:t>
                      </a:r>
                      <a:r>
                        <a:rPr lang="mn-MN" sz="1600">
                          <a:effectLst/>
                        </a:rPr>
                        <a:t>6</a:t>
                      </a:r>
                      <a:r>
                        <a:rPr lang="en-US" sz="1600">
                          <a:effectLst/>
                        </a:rPr>
                        <a:t> оны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хорогдол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ОЭ малд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эзлэх %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201</a:t>
                      </a:r>
                      <a:r>
                        <a:rPr lang="mn-MN" sz="1600" u="sng">
                          <a:effectLst/>
                        </a:rPr>
                        <a:t>6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</a:t>
                      </a:r>
                      <a:r>
                        <a:rPr lang="mn-MN" sz="1600">
                          <a:effectLst/>
                        </a:rPr>
                        <a:t>5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5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Тэмээ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256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83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0.07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32.4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5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Адуу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401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67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0.09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16.7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5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Үхэр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55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57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0.31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5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Хонь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1853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1200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0.27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64.8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48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Ямаа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10743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5498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0.39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51.2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48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БҮГД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13308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6905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0.34</a:t>
                      </a:r>
                      <a:endParaRPr lang="en-US" sz="20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51.9</a:t>
                      </a:r>
                      <a:endParaRPr lang="en-US" sz="20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9712" y="675305"/>
            <a:ext cx="8543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mn-MN" dirty="0">
                <a:latin typeface="Tahoma" panose="020B0604030504040204" pitchFamily="34" charset="0"/>
                <a:ea typeface="Times New Roman" panose="02020603050405020304" pitchFamily="18" charset="0"/>
              </a:rPr>
              <a:t>2016 </a:t>
            </a:r>
            <a:r>
              <a:rPr lang="mn-MN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оны</a:t>
            </a:r>
            <a:r>
              <a:rPr lang="en-U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хагас жилийн </a:t>
            </a:r>
            <a:r>
              <a:rPr lang="mn-MN" dirty="0">
                <a:latin typeface="Tahoma" panose="020B0604030504040204" pitchFamily="34" charset="0"/>
                <a:ea typeface="Times New Roman" panose="02020603050405020304" pitchFamily="18" charset="0"/>
              </a:rPr>
              <a:t>байдлаарх урьдчилсан малын </a:t>
            </a:r>
            <a:r>
              <a:rPr lang="mn-MN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тоо</a:t>
            </a:r>
          </a:p>
          <a:p>
            <a:pPr algn="ctr">
              <a:spcAft>
                <a:spcPts val="0"/>
              </a:spcAft>
            </a:pPr>
            <a:endParaRPr lang="mn-MN" dirty="0" smtClean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mn-MN" dirty="0"/>
              <a:t>Т</a:t>
            </a:r>
            <a:r>
              <a:rPr lang="mn-MN" dirty="0" smtClean="0"/>
              <a:t>эмээ </a:t>
            </a:r>
            <a:r>
              <a:rPr lang="mn-MN" dirty="0"/>
              <a:t>20383, адуу 11098, үхэр 3843, хонь 143406, ямаа 343878 тоо толгойгоор өссөн үзүүлэлттэй байна. Нийт мал 2015 оны жилийн эцэстэй харьцуулахад 522608 тоо толгойгоор өссөн байна.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810194"/>
              </p:ext>
            </p:extLst>
          </p:nvPr>
        </p:nvGraphicFramePr>
        <p:xfrm>
          <a:off x="959712" y="2254776"/>
          <a:ext cx="8543926" cy="4078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3867"/>
                <a:gridCol w="495172"/>
                <a:gridCol w="427446"/>
                <a:gridCol w="359721"/>
                <a:gridCol w="427446"/>
                <a:gridCol w="495172"/>
                <a:gridCol w="495172"/>
                <a:gridCol w="491286"/>
                <a:gridCol w="423560"/>
                <a:gridCol w="356390"/>
                <a:gridCol w="423560"/>
                <a:gridCol w="491286"/>
                <a:gridCol w="491286"/>
                <a:gridCol w="426335"/>
                <a:gridCol w="358611"/>
                <a:gridCol w="358611"/>
                <a:gridCol w="426335"/>
                <a:gridCol w="426335"/>
                <a:gridCol w="426335"/>
              </a:tblGrid>
              <a:tr h="3759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</a:rPr>
                        <a:t>Сумдын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нэр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2015 оны жилийн эцсийн малын  тоо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2016 оны  хагас жилийн Малын тоо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Өсөлт, бууралт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3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Бүгд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Тэмээ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Адуу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Үхэр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Хонь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Ямаа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Бүгд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Тэмээ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Адуу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Үхэр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Хонь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Ямаа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Бүгд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Тэмээ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Адуу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Үхэр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Хонь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Ямаа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</a:tr>
              <a:tr h="201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Баяндалай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168829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3758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5643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1848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30098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127482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202324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4233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6193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2227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36648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153023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33495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475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379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6550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25541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</a:tr>
              <a:tr h="201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Баяновоо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107805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5654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5258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997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28192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67704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145132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6729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6343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1279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37270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93511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37327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1075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1085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282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9078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25807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</a:tr>
              <a:tr h="201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Булган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142671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4260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4934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1613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44795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87069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187354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5072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5731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1869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61385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113297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44683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812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797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16590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26228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</a:tr>
              <a:tr h="201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Гурвантэс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166228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6602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2645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360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9723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146898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198718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7827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3044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418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11969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175460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32490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1225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399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2246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28562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</a:tr>
              <a:tr h="201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Мандаловоо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135139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20006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5103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511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39748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69771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177000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23563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6179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688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54115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92455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41861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3557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1076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14367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22684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</a:tr>
              <a:tr h="257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Манлай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133820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10903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8888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1184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44756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68089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175452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12667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10381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1551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60935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89918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41632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1764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1493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367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16179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21829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</a:tr>
              <a:tr h="201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Номгон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244795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6938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6348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1779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35746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193984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294370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8203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7025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2101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45652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231389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49575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1265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677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9906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37405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</a:tr>
              <a:tr h="201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Ноён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116669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5471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1738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234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9837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99389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133424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6327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1927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12192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112716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16755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856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2355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13327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</a:tr>
              <a:tr h="201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Сэврэй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147538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4751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4628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1059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21250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115850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178444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5544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5378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1324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26996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139202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30906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793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5746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23352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</a:tr>
              <a:tr h="201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Ханбогд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133013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23375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7082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3745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36434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62377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163850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27376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7576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4261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47151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77486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30837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4001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494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516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10717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15109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</a:tr>
              <a:tr h="201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Ханхонгор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174303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5871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6481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1355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47268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113328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230795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6808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7411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1716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64719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150141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56492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937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930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361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17451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36813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</a:tr>
              <a:tr h="201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Хүрмэн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137961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8557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4835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909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28152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95508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165738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10141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5362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1013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35815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113407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27777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1584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527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7663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17899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</a:tr>
              <a:tr h="201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Цогтовоо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85766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8222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2577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556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26172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48239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114202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9553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3235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734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35573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65107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28436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1331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658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9401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16868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</a:tr>
              <a:tr h="201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Цогтцэций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82429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2401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5651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1195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25922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47260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111105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2815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6790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1522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35439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64539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28676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414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1139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9517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17279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</a:tr>
              <a:tr h="257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Даланзадгад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78799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2359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1308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18915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54402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100465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2109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2693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1531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24555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69577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21666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294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334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5640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15175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</a:tr>
              <a:tr h="288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ДҮН 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2055765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118584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74170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18653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447008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1397350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2578373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138967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85268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22496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590414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1741228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522608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20383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11098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3843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143406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343878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43" marR="6294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732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2075" y="1524001"/>
            <a:ext cx="48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75" y="4495800"/>
            <a:ext cx="4643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7375" y="5714999"/>
            <a:ext cx="427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66775" y="2009078"/>
            <a:ext cx="8650061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48137" y="1228359"/>
            <a:ext cx="2786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Төл бойжилт  төлийн төрлөөр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8" descr="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42" y="838201"/>
            <a:ext cx="837940" cy="1008965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33550" y="624950"/>
            <a:ext cx="7668305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</a:t>
            </a:r>
            <a:endParaRPr kumimoji="0" lang="mn-M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dirty="0" err="1"/>
              <a:t>Аж</a:t>
            </a:r>
            <a:r>
              <a:rPr lang="en-US" dirty="0"/>
              <a:t> </a:t>
            </a:r>
            <a:r>
              <a:rPr lang="en-US" dirty="0" err="1"/>
              <a:t>үйлдвэрийн</a:t>
            </a:r>
            <a:r>
              <a:rPr lang="en-US" dirty="0"/>
              <a:t> </a:t>
            </a:r>
            <a:r>
              <a:rPr lang="en-US" dirty="0" err="1"/>
              <a:t>салбарт</a:t>
            </a:r>
            <a:r>
              <a:rPr lang="en-US" dirty="0"/>
              <a:t> 2016 </a:t>
            </a:r>
            <a:r>
              <a:rPr lang="en-US" dirty="0" err="1"/>
              <a:t>оны</a:t>
            </a:r>
            <a:r>
              <a:rPr lang="en-US" dirty="0"/>
              <a:t> </a:t>
            </a:r>
            <a:r>
              <a:rPr lang="mn-MN" dirty="0"/>
              <a:t>эхний </a:t>
            </a:r>
            <a:r>
              <a:rPr lang="en-US" dirty="0"/>
              <a:t>6</a:t>
            </a:r>
            <a:r>
              <a:rPr lang="mn-MN" dirty="0"/>
              <a:t> сарын </a:t>
            </a:r>
            <a:r>
              <a:rPr lang="en-US" dirty="0" err="1"/>
              <a:t>байдлаар</a:t>
            </a:r>
            <a:r>
              <a:rPr lang="en-US" dirty="0"/>
              <a:t> 201569.8 </a:t>
            </a:r>
            <a:r>
              <a:rPr lang="en-US" dirty="0" err="1"/>
              <a:t>сая</a:t>
            </a:r>
            <a:r>
              <a:rPr lang="en-US" dirty="0"/>
              <a:t> </a:t>
            </a:r>
            <a:r>
              <a:rPr lang="en-US" dirty="0" err="1"/>
              <a:t>төгрөгийн</a:t>
            </a:r>
            <a:r>
              <a:rPr lang="en-US" dirty="0"/>
              <a:t> </a:t>
            </a:r>
            <a:r>
              <a:rPr lang="en-US" dirty="0" err="1"/>
              <a:t>нийт</a:t>
            </a:r>
            <a:r>
              <a:rPr lang="en-US" dirty="0"/>
              <a:t> </a:t>
            </a:r>
            <a:r>
              <a:rPr lang="en-US" dirty="0" err="1"/>
              <a:t>бүтээгдэхүүн</a:t>
            </a:r>
            <a:r>
              <a:rPr lang="en-US" dirty="0"/>
              <a:t> </a:t>
            </a:r>
            <a:r>
              <a:rPr lang="en-US" dirty="0" err="1"/>
              <a:t>үйлдвэрлэж</a:t>
            </a:r>
            <a:r>
              <a:rPr lang="en-US" dirty="0"/>
              <a:t>, 230768.5 </a:t>
            </a:r>
            <a:r>
              <a:rPr lang="en-US" dirty="0" err="1"/>
              <a:t>сая</a:t>
            </a:r>
            <a:r>
              <a:rPr lang="en-US" dirty="0"/>
              <a:t> </a:t>
            </a:r>
            <a:r>
              <a:rPr lang="en-US" dirty="0" err="1"/>
              <a:t>төгрөгийн</a:t>
            </a:r>
            <a:r>
              <a:rPr lang="en-US" dirty="0"/>
              <a:t> </a:t>
            </a:r>
            <a:r>
              <a:rPr lang="en-US" dirty="0" err="1"/>
              <a:t>борлуулалт</a:t>
            </a:r>
            <a:r>
              <a:rPr lang="en-US" dirty="0"/>
              <a:t> </a:t>
            </a:r>
            <a:r>
              <a:rPr lang="en-US" dirty="0" err="1"/>
              <a:t>хийгджээ</a:t>
            </a:r>
            <a:r>
              <a:rPr lang="mn-MN" dirty="0"/>
              <a:t>.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	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mn-MN" dirty="0" smtClean="0"/>
              <a:t> </a:t>
            </a:r>
            <a:endParaRPr lang="en-US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936616" y="2301134"/>
            <a:ext cx="3720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mn-MN" sz="2000" dirty="0"/>
              <a:t>Нүүрс олборлолт </a:t>
            </a:r>
            <a:r>
              <a:rPr lang="mn-MN" sz="2000" dirty="0" smtClean="0"/>
              <a:t>     /</a:t>
            </a:r>
            <a:r>
              <a:rPr lang="mn-MN" sz="2000" dirty="0"/>
              <a:t>мян.төг/</a:t>
            </a:r>
            <a:endParaRPr lang="en-US" sz="20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355054" y="2241661"/>
            <a:ext cx="41492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mn-MN" sz="2000" dirty="0" smtClean="0"/>
              <a:t>Сүү, сүүн бүтээгдэхүүн үйлдвэрлэл /мян.төг/</a:t>
            </a:r>
            <a:endParaRPr lang="en-US" sz="2000" b="1" dirty="0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807915537"/>
              </p:ext>
            </p:extLst>
          </p:nvPr>
        </p:nvGraphicFramePr>
        <p:xfrm>
          <a:off x="1078750" y="2949547"/>
          <a:ext cx="3954850" cy="3233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016668525"/>
              </p:ext>
            </p:extLst>
          </p:nvPr>
        </p:nvGraphicFramePr>
        <p:xfrm>
          <a:off x="5541168" y="2856132"/>
          <a:ext cx="3659242" cy="3074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075" y="1981202"/>
            <a:ext cx="4767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2075" y="1524001"/>
            <a:ext cx="48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75" y="4495800"/>
            <a:ext cx="4643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7375" y="5714999"/>
            <a:ext cx="427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6553200"/>
            <a:ext cx="6222206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4862" y="609600"/>
            <a:ext cx="86412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Статистикийн мэдээллийг хаанаас авч болох вэ</a:t>
            </a:r>
            <a:r>
              <a:rPr lang="en-US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2950" y="1203811"/>
            <a:ext cx="8694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http</a:t>
            </a:r>
            <a:r>
              <a:rPr lang="en-US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://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umnugovi.ubseg.gov.mn            http</a:t>
            </a:r>
            <a:r>
              <a:rPr lang="en-US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://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1212.mn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217" t="9130" r="9705" b="23512"/>
          <a:stretch>
            <a:fillRect/>
          </a:stretch>
        </p:blipFill>
        <p:spPr bwMode="auto">
          <a:xfrm>
            <a:off x="733891" y="1550021"/>
            <a:ext cx="8616408" cy="485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324475" y="6356351"/>
            <a:ext cx="1733550" cy="365125"/>
          </a:xfrm>
        </p:spPr>
        <p:txBody>
          <a:bodyPr/>
          <a:lstStyle/>
          <a:p>
            <a:pPr>
              <a:defRPr/>
            </a:pPr>
            <a:fld id="{512A4046-E39A-466D-A6D8-678712B637D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4769" y="1603602"/>
            <a:ext cx="164713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  <a:endParaRPr lang="en-US" altLang="en-US" sz="24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D:\NSO\Monstat App Project\ezStat banner.jpg"/>
          <p:cNvPicPr>
            <a:picLocks noChangeAspect="1" noChangeArrowheads="1"/>
          </p:cNvPicPr>
          <p:nvPr/>
        </p:nvPicPr>
        <p:blipFill>
          <a:blip r:embed="rId2" cstate="print"/>
          <a:srcRect l="4993" t="7997" r="5348" b="12035"/>
          <a:stretch>
            <a:fillRect/>
          </a:stretch>
        </p:blipFill>
        <p:spPr bwMode="auto">
          <a:xfrm>
            <a:off x="2014368" y="2258106"/>
            <a:ext cx="23591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046798" y="4308021"/>
            <a:ext cx="2379762" cy="1295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altLang="ko-KR" sz="1600" u="sng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  <a:r>
              <a:rPr lang="mn-MN" altLang="ko-KR" sz="1600" u="sng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en-US" altLang="ko-KR" sz="1600" u="sng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algn="l">
              <a:spcBef>
                <a:spcPct val="0"/>
              </a:spcBef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www.1212.mn </a:t>
            </a: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сайтын </a:t>
            </a:r>
          </a:p>
          <a:p>
            <a:pPr marL="0" lvl="1" algn="l">
              <a:spcBef>
                <a:spcPct val="0"/>
              </a:spcBef>
              <a:defRPr/>
            </a:pP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үзүүлэлтүүдийг 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 </a:t>
            </a:r>
            <a:r>
              <a:rPr lang="en-US" altLang="ko-KR" sz="1600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 ашиглан үзэх боломжтой аппликейшн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57" y="1284288"/>
            <a:ext cx="71199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642328" y="4229782"/>
            <a:ext cx="2602905" cy="1628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u="sng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  <a:r>
              <a:rPr lang="en-US" sz="1600" u="sng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mn-MN" sz="1600" u="sng" dirty="0">
              <a:solidFill>
                <a:srgbClr val="0070C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төхөөрөмжүүдэд зориулсан статистикийн хэвлэмэл бүтээгдэхүүнийг унших боломжтой 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аппликейшн. 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Одоогоор 126 бүтээгдэхүүн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kumimoji="1"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NSO\Monstat App Project\MONSTAT banner.jpg"/>
          <p:cNvPicPr>
            <a:picLocks noChangeAspect="1" noChangeArrowheads="1"/>
          </p:cNvPicPr>
          <p:nvPr/>
        </p:nvPicPr>
        <p:blipFill>
          <a:blip r:embed="rId4" cstate="print"/>
          <a:srcRect l="4968" t="8467" r="5786" b="12762"/>
          <a:stretch>
            <a:fillRect/>
          </a:stretch>
        </p:blipFill>
        <p:spPr bwMode="auto">
          <a:xfrm>
            <a:off x="6690420" y="2160135"/>
            <a:ext cx="2357834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\\exchange_server\DPTD\PUBLIC\Erdenemunkh\MonStat and EZStat\monstat app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3084" y="1238705"/>
            <a:ext cx="739081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647484" y="1505631"/>
            <a:ext cx="158650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  <a:endParaRPr lang="en-US" altLang="en-US" sz="20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391742" y="5856288"/>
            <a:ext cx="804549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Мөн </a:t>
            </a:r>
            <a:r>
              <a:rPr lang="en-US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Android </a:t>
            </a:r>
            <a:r>
              <a:rPr lang="mn-MN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үйлдлийн системтэй гар утас, таблет хэрэглэдэг бол </a:t>
            </a:r>
            <a:r>
              <a:rPr lang="en-US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Play store-</a:t>
            </a:r>
            <a:r>
              <a:rPr lang="mn-MN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оос МОНСТАТ аппликейшнийг татан авч болно.</a:t>
            </a:r>
            <a:endParaRPr lang="en-US" altLang="en-US" sz="16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075" y="1981202"/>
            <a:ext cx="4767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2075" y="1524001"/>
            <a:ext cx="48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75" y="5714999"/>
            <a:ext cx="427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\\FILESERVER\share\khorolmaa\Information logo\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15" y="616924"/>
            <a:ext cx="910999" cy="11212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857375" y="745868"/>
            <a:ext cx="2649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u-ES" sz="2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Төсөв</a:t>
            </a:r>
            <a:r>
              <a:rPr lang="mn-MN" sz="2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, санхүү</a:t>
            </a:r>
            <a:endParaRPr lang="eu-ES" sz="2400" b="1" dirty="0" smtClean="0">
              <a:latin typeface="Arial Mon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7008" y="653534"/>
            <a:ext cx="2325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dirty="0" smtClean="0"/>
              <a:t>Татварын орлого, төрлөөр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56215" y="2049286"/>
            <a:ext cx="443337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2016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оны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6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сарын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байдлаар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орон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нутгийн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төсвийн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орлого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25051</a:t>
            </a:r>
            <a:r>
              <a:rPr lang="mn-MN" sz="1600" dirty="0"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9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сая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төгрөг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болж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орлогын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төлөвлөгөө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 77.6 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хувьтай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биелсэн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байна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Нийт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орлогын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 99</a:t>
            </a:r>
            <a:r>
              <a:rPr lang="mn-MN" sz="1600" dirty="0">
                <a:latin typeface="Tahoma" panose="020B0604030504040204" pitchFamily="34" charset="0"/>
                <a:ea typeface="Times New Roman" panose="02020603050405020304" pitchFamily="18" charset="0"/>
              </a:rPr>
              <a:t>.8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хувийг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урсгал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орлого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, 0</a:t>
            </a:r>
            <a:r>
              <a:rPr lang="mn-MN" sz="1600" dirty="0"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2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хувийг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хөрөнгө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худалдсаны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орлого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тус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тус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эзэлж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байна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. 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Урсгал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орлогын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 96.7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хувь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нь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татварын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орлого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, 3</a:t>
            </a:r>
            <a:r>
              <a:rPr lang="mn-MN" sz="1600" dirty="0"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3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хувь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нь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татварын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бус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орлого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байна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Орон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нутгийн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төсвийн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орлогын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төлөвлөгөөг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Ноён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36.6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хувь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Баян-Овоо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5.5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хувь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Мандал-Овоо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27.6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хувь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mn-MN" sz="1600" dirty="0">
                <a:latin typeface="Tahoma" panose="020B0604030504040204" pitchFamily="34" charset="0"/>
                <a:ea typeface="Times New Roman" panose="02020603050405020304" pitchFamily="18" charset="0"/>
              </a:rPr>
              <a:t>Гурвантэс 3.2 хувь, Сэврэй 6.8 хувь, Ханхонгор сум 34.6 хувь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давуулан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биелүүлж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бусад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сумд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орлогын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төлөвлөгөөг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38.1-7.0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хувиар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тасалдуулсан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байна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Аймгийн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Засаг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даргын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нөөц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хөрөнгө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345.4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сая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төгрөгийн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гүйцэтгэлтэй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буюу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99</a:t>
            </a:r>
            <a:r>
              <a:rPr lang="mn-MN" sz="1600" dirty="0"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2 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хувийн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гүйцэтгэлтэй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гарсан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байна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. </a:t>
            </a:r>
            <a:endParaRPr lang="en-US" sz="160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939537297"/>
              </p:ext>
            </p:extLst>
          </p:nvPr>
        </p:nvGraphicFramePr>
        <p:xfrm>
          <a:off x="5448300" y="1592885"/>
          <a:ext cx="3780828" cy="437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6270" y="1862967"/>
            <a:ext cx="5881688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АНХААРАЛ ТАВЬСАНД БАЯРЛАЛАА.</a:t>
            </a:r>
            <a:endParaRPr lang="en-US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3515" y="4346692"/>
            <a:ext cx="560888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Улсын бүртгэл, статистикийн газар,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 </a:t>
            </a:r>
            <a:endParaRPr lang="mn-MN" sz="20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Өмнөговь -46, 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Монгол </a:t>
            </a: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улс</a:t>
            </a:r>
          </a:p>
          <a:p>
            <a:pPr marL="628650">
              <a:lnSpc>
                <a:spcPct val="150000"/>
              </a:lnSpc>
            </a:pP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Утас 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: (976-11</a:t>
            </a: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)-70534488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/>
            </a:r>
            <a:br>
              <a:rPr lang="mn-MN" sz="2000" b="1" dirty="0">
                <a:solidFill>
                  <a:srgbClr val="0070C0"/>
                </a:solidFill>
                <a:latin typeface="+mj-lt"/>
              </a:rPr>
            </a:b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Факс 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: (976-11</a:t>
            </a: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)-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70534488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 </a:t>
            </a:r>
            <a:br>
              <a:rPr lang="mn-MN" sz="2000" b="1" dirty="0">
                <a:solidFill>
                  <a:srgbClr val="0070C0"/>
                </a:solidFill>
                <a:latin typeface="+mj-lt"/>
              </a:rPr>
            </a:b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E-Mail </a:t>
            </a:r>
            <a:r>
              <a:rPr lang="en-US" sz="2000" b="1" dirty="0">
                <a:solidFill>
                  <a:srgbClr val="0070C0"/>
                </a:solidFill>
                <a:latin typeface="+mj-lt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umnugovi@nso.mn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90" y="4975504"/>
            <a:ext cx="429518" cy="528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427" y="5466043"/>
            <a:ext cx="388016" cy="477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52" y="5969001"/>
            <a:ext cx="347119" cy="40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075" y="1524001"/>
            <a:ext cx="48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75" y="4495800"/>
            <a:ext cx="4643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75" y="5714999"/>
            <a:ext cx="427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81038" y="2046514"/>
            <a:ext cx="8986157" cy="1088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47825" y="577335"/>
            <a:ext cx="78390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 мөнгө, зээл </a:t>
            </a:r>
          </a:p>
          <a:p>
            <a:r>
              <a:rPr lang="mn-MN" sz="1600" dirty="0"/>
              <a:t>Аймгийн  хэмжээнд үйл ажиллагаагаа явуулж буй нийт арилжааны банкуудад  кассын орлого  </a:t>
            </a:r>
            <a:r>
              <a:rPr lang="en-US" sz="1600" dirty="0"/>
              <a:t>314622 </a:t>
            </a:r>
            <a:r>
              <a:rPr lang="mn-MN" sz="1600" dirty="0"/>
              <a:t>сая төгрөгт хүрч, зарлага </a:t>
            </a:r>
            <a:r>
              <a:rPr lang="en-US" sz="1600" dirty="0"/>
              <a:t>327045.1 </a:t>
            </a:r>
            <a:r>
              <a:rPr lang="mn-MN" sz="1600" dirty="0"/>
              <a:t>сая төгрөг болсон байна. Зээлийн өрийн нийт үлдэгдэл </a:t>
            </a:r>
            <a:r>
              <a:rPr lang="en-US" sz="1600" dirty="0"/>
              <a:t>112678 </a:t>
            </a:r>
            <a:r>
              <a:rPr lang="mn-MN" sz="1600" dirty="0"/>
              <a:t>сая төгрөг байгаагийн 8735</a:t>
            </a:r>
            <a:r>
              <a:rPr lang="en-US" sz="1600" dirty="0"/>
              <a:t>.9 </a:t>
            </a:r>
            <a:r>
              <a:rPr lang="mn-MN" sz="1600" dirty="0"/>
              <a:t>сая төгрөг нь чанаргүй зээл байна. Нийт хадгаламжийн үлдэгдэл 88911.5 сая төгрөг болсон байна.</a:t>
            </a:r>
            <a:endParaRPr lang="en-US" sz="1600" dirty="0"/>
          </a:p>
          <a:p>
            <a:r>
              <a:rPr lang="en-US" sz="1600" b="1" dirty="0"/>
              <a:t> </a:t>
            </a:r>
            <a:endParaRPr lang="en-US" sz="1600" dirty="0"/>
          </a:p>
          <a:p>
            <a:pPr algn="just"/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\\FILESERVER\share\khorolmaa\Information logo\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6" y="749025"/>
            <a:ext cx="820701" cy="10100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271962" y="2165122"/>
            <a:ext cx="27860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sz="1400" b="1" i="1" dirty="0" smtClean="0">
                <a:latin typeface="Tahoma" pitchFamily="34" charset="0"/>
                <a:cs typeface="Tahoma" pitchFamily="34" charset="0"/>
              </a:rPr>
              <a:t>                     </a:t>
            </a:r>
            <a:endParaRPr kumimoji="0" lang="mn-MN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Mo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63158341"/>
              </p:ext>
            </p:extLst>
          </p:nvPr>
        </p:nvGraphicFramePr>
        <p:xfrm>
          <a:off x="1467530" y="2448113"/>
          <a:ext cx="3200264" cy="3280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922026389"/>
              </p:ext>
            </p:extLst>
          </p:nvPr>
        </p:nvGraphicFramePr>
        <p:xfrm>
          <a:off x="5486400" y="2344796"/>
          <a:ext cx="3359943" cy="3384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547812" y="762000"/>
            <a:ext cx="8075159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</a:t>
            </a: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НИЙГМИЙН ҮЗҮҮЛЭЛТ</a:t>
            </a:r>
            <a:endParaRPr lang="mn-MN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72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3" y="1167562"/>
            <a:ext cx="807084" cy="100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62075" y="990601"/>
            <a:ext cx="5324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mn-MN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76400" y="1143002"/>
            <a:ext cx="79377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201</a:t>
            </a:r>
            <a:r>
              <a:rPr lang="mn-MN" sz="2000" dirty="0" smtClean="0"/>
              <a:t>6</a:t>
            </a:r>
            <a:r>
              <a:rPr lang="en-US" sz="2000" dirty="0" smtClean="0"/>
              <a:t> </a:t>
            </a:r>
            <a:r>
              <a:rPr lang="en-US" sz="2000" dirty="0" err="1" smtClean="0"/>
              <a:t>оны</a:t>
            </a:r>
            <a:r>
              <a:rPr lang="en-US" sz="2000" dirty="0" smtClean="0"/>
              <a:t> </a:t>
            </a:r>
            <a:r>
              <a:rPr lang="en-US" sz="2000" dirty="0" err="1" smtClean="0"/>
              <a:t>эхний</a:t>
            </a:r>
            <a:r>
              <a:rPr lang="en-US" sz="2000" dirty="0" smtClean="0"/>
              <a:t> 6 </a:t>
            </a:r>
            <a:r>
              <a:rPr lang="en-US" sz="2000" dirty="0" err="1" smtClean="0"/>
              <a:t>сарын</a:t>
            </a:r>
            <a:r>
              <a:rPr lang="en-US" sz="2000" dirty="0" smtClean="0"/>
              <a:t> </a:t>
            </a:r>
            <a:r>
              <a:rPr lang="en-US" sz="2000" dirty="0" err="1" smtClean="0"/>
              <a:t>байдлаар</a:t>
            </a:r>
            <a:r>
              <a:rPr lang="en-US" sz="2000" dirty="0" smtClean="0"/>
              <a:t> </a:t>
            </a:r>
            <a:r>
              <a:rPr lang="en-US" sz="2000" dirty="0" err="1" smtClean="0"/>
              <a:t>аймгийн</a:t>
            </a:r>
            <a:r>
              <a:rPr lang="en-US" sz="2000" dirty="0" smtClean="0"/>
              <a:t> </a:t>
            </a:r>
            <a:r>
              <a:rPr lang="en-US" sz="2000" dirty="0" err="1" smtClean="0"/>
              <a:t>хэмжээгээр</a:t>
            </a:r>
            <a:r>
              <a:rPr lang="en-US" sz="2000" dirty="0" smtClean="0"/>
              <a:t>  703 </a:t>
            </a:r>
            <a:r>
              <a:rPr lang="mn-MN" sz="2000" dirty="0" smtClean="0"/>
              <a:t>эх амаржиж</a:t>
            </a:r>
            <a:r>
              <a:rPr lang="en-US" sz="2000" dirty="0" smtClean="0"/>
              <a:t>, </a:t>
            </a:r>
            <a:r>
              <a:rPr lang="mn-MN" sz="2000" dirty="0" smtClean="0"/>
              <a:t>1</a:t>
            </a:r>
            <a:r>
              <a:rPr lang="en-US" sz="2000" dirty="0" smtClean="0"/>
              <a:t>53 </a:t>
            </a:r>
            <a:r>
              <a:rPr lang="en-US" sz="2000" dirty="0" err="1" smtClean="0"/>
              <a:t>хүн</a:t>
            </a:r>
            <a:r>
              <a:rPr lang="en-US" sz="2000" dirty="0" smtClean="0"/>
              <a:t> </a:t>
            </a:r>
            <a:r>
              <a:rPr lang="en-US" sz="2000" dirty="0" err="1" smtClean="0"/>
              <a:t>нас</a:t>
            </a:r>
            <a:r>
              <a:rPr lang="en-US" sz="2000" dirty="0" smtClean="0"/>
              <a:t> </a:t>
            </a:r>
            <a:r>
              <a:rPr lang="en-US" sz="2000" dirty="0" err="1" smtClean="0"/>
              <a:t>барсан</a:t>
            </a:r>
            <a:r>
              <a:rPr lang="en-US" sz="2000" dirty="0" smtClean="0"/>
              <a:t> </a:t>
            </a:r>
            <a:r>
              <a:rPr lang="en-US" sz="2000" dirty="0" err="1" smtClean="0"/>
              <a:t>нь</a:t>
            </a:r>
            <a:r>
              <a:rPr lang="en-US" sz="2000" dirty="0" smtClean="0"/>
              <a:t> </a:t>
            </a:r>
            <a:r>
              <a:rPr lang="en-US" sz="2000" dirty="0" err="1" smtClean="0"/>
              <a:t>урьд</a:t>
            </a:r>
            <a:r>
              <a:rPr lang="en-US" sz="2000" dirty="0" smtClean="0"/>
              <a:t> </a:t>
            </a:r>
            <a:r>
              <a:rPr lang="en-US" sz="2000" dirty="0" err="1" smtClean="0"/>
              <a:t>оны</a:t>
            </a:r>
            <a:r>
              <a:rPr lang="en-US" sz="2000" dirty="0" smtClean="0"/>
              <a:t> </a:t>
            </a:r>
            <a:r>
              <a:rPr lang="en-US" sz="2000" dirty="0" err="1" smtClean="0"/>
              <a:t>мөн</a:t>
            </a:r>
            <a:r>
              <a:rPr lang="en-US" sz="2000" dirty="0" smtClean="0"/>
              <a:t> </a:t>
            </a:r>
            <a:r>
              <a:rPr lang="en-US" sz="2000" dirty="0" err="1" smtClean="0"/>
              <a:t>үеэс</a:t>
            </a:r>
            <a:r>
              <a:rPr lang="en-US" sz="2000" dirty="0" smtClean="0"/>
              <a:t> </a:t>
            </a:r>
            <a:r>
              <a:rPr lang="en-US" sz="2000" dirty="0" err="1" smtClean="0"/>
              <a:t>төрөлт</a:t>
            </a:r>
            <a:r>
              <a:rPr lang="en-US" sz="2000" dirty="0" smtClean="0"/>
              <a:t> 2.1</a:t>
            </a:r>
            <a:r>
              <a:rPr lang="mn-MN" sz="2000" dirty="0" smtClean="0"/>
              <a:t> хувиар, </a:t>
            </a:r>
            <a:r>
              <a:rPr lang="en-US" sz="2000" dirty="0" smtClean="0"/>
              <a:t> </a:t>
            </a:r>
            <a:r>
              <a:rPr lang="en-US" sz="2000" dirty="0" err="1" smtClean="0"/>
              <a:t>нас</a:t>
            </a:r>
            <a:r>
              <a:rPr lang="en-US" sz="2000" dirty="0" smtClean="0"/>
              <a:t> </a:t>
            </a:r>
            <a:r>
              <a:rPr lang="en-US" sz="2000" dirty="0" err="1" smtClean="0"/>
              <a:t>баралт</a:t>
            </a:r>
            <a:r>
              <a:rPr lang="en-US" sz="2000" dirty="0" smtClean="0"/>
              <a:t> 11.6 </a:t>
            </a:r>
            <a:r>
              <a:rPr lang="en-US" sz="2000" dirty="0" err="1" smtClean="0"/>
              <a:t>хувиар</a:t>
            </a:r>
            <a:r>
              <a:rPr lang="en-US" sz="2000" dirty="0" smtClean="0"/>
              <a:t> </a:t>
            </a:r>
            <a:r>
              <a:rPr lang="mn-MN" sz="2000" dirty="0" smtClean="0"/>
              <a:t>тус тус</a:t>
            </a:r>
            <a:r>
              <a:rPr lang="en-US" sz="2000" dirty="0" smtClean="0"/>
              <a:t> </a:t>
            </a:r>
            <a:r>
              <a:rPr lang="mn-MN" sz="2000" dirty="0" smtClean="0"/>
              <a:t>буурсан</a:t>
            </a:r>
            <a:r>
              <a:rPr lang="en-US" sz="2000" dirty="0" smtClean="0"/>
              <a:t> </a:t>
            </a:r>
            <a:r>
              <a:rPr lang="en-US" sz="2000" dirty="0" err="1" smtClean="0"/>
              <a:t>байна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571770" y="2311395"/>
            <a:ext cx="5560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dirty="0" smtClean="0"/>
              <a:t>Аймгийн хэмжээний төрөлт, нас баралтын үзүүлэлтүүд, оноор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49659" y="2999677"/>
          <a:ext cx="3914079" cy="3031386"/>
        </p:xfrm>
        <a:graphic>
          <a:graphicData uri="http://schemas.openxmlformats.org/drawingml/2006/table">
            <a:tbl>
              <a:tblPr/>
              <a:tblGrid>
                <a:gridCol w="1580113"/>
                <a:gridCol w="580203"/>
                <a:gridCol w="590550"/>
                <a:gridCol w="581025"/>
                <a:gridCol w="582188"/>
              </a:tblGrid>
              <a:tr h="33925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Үзүүлэлт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2014.VI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2015.VI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2016.VI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2016/2015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1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%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Амаржсан эхийн тоо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677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718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703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97.9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4036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Амьд төрсөн хүүхдийн тоо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677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715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704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73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Төрөхийн улмаас эндсэн эхийн тоо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620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0-1 хүртэл насны хүүхдийн эндэгдэл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107.1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1-5 хүртэл насны хүүхдийн эндэгдэл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25.0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862637" y="3048000"/>
          <a:ext cx="3833813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176337" y="707571"/>
            <a:ext cx="8428945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</a:t>
            </a: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НИЙГМИЙН ҮЗҮҮЛЭЛТ</a:t>
            </a:r>
            <a:endParaRPr lang="mn-MN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879023" y="2447925"/>
            <a:ext cx="8722177" cy="1589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72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42" y="2067489"/>
            <a:ext cx="67244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26385" y="1087246"/>
            <a:ext cx="79248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mn-MN" sz="2000" dirty="0" smtClean="0"/>
              <a:t>Аймгийн хэмжээнд оны эхний 6 сарын байдлаар </a:t>
            </a:r>
            <a:r>
              <a:rPr lang="en-US" sz="2000" dirty="0" smtClean="0"/>
              <a:t>0-1 </a:t>
            </a:r>
            <a:r>
              <a:rPr lang="en-US" sz="2000" dirty="0" err="1" smtClean="0"/>
              <a:t>насны</a:t>
            </a:r>
            <a:r>
              <a:rPr lang="en-US" sz="2000" dirty="0" smtClean="0"/>
              <a:t> </a:t>
            </a:r>
            <a:r>
              <a:rPr lang="en-US" sz="2000" dirty="0" err="1" smtClean="0"/>
              <a:t>хүүхдийн</a:t>
            </a:r>
            <a:r>
              <a:rPr lang="en-US" sz="2000" dirty="0" smtClean="0"/>
              <a:t> </a:t>
            </a:r>
            <a:r>
              <a:rPr lang="en-US" sz="2000" dirty="0" err="1" smtClean="0"/>
              <a:t>эндэгдэл</a:t>
            </a:r>
            <a:r>
              <a:rPr lang="en-US" sz="2000" dirty="0" smtClean="0"/>
              <a:t> </a:t>
            </a:r>
            <a:r>
              <a:rPr lang="mn-MN" sz="2000" dirty="0" smtClean="0"/>
              <a:t>15 </a:t>
            </a:r>
            <a:r>
              <a:rPr lang="mn-MN" sz="2000" dirty="0" smtClean="0"/>
              <a:t>гарсан нь өмнөх мөн үеийнхтэй харьцуулахад </a:t>
            </a:r>
            <a:r>
              <a:rPr lang="en-US" sz="2000" dirty="0" smtClean="0"/>
              <a:t>1</a:t>
            </a:r>
            <a:r>
              <a:rPr lang="mn-MN" sz="2000" dirty="0" smtClean="0"/>
              <a:t>-ээр өсч,  </a:t>
            </a:r>
            <a:r>
              <a:rPr lang="en-US" sz="2000" dirty="0" smtClean="0"/>
              <a:t>х</a:t>
            </a:r>
            <a:r>
              <a:rPr lang="mn-MN" sz="2000" dirty="0" smtClean="0"/>
              <a:t>арин 1-5 насны хүүхдийн эндэгдэл</a:t>
            </a:r>
            <a:r>
              <a:rPr lang="en-US" sz="2000" dirty="0" smtClean="0"/>
              <a:t> </a:t>
            </a:r>
            <a:r>
              <a:rPr lang="mn-MN" sz="2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 err="1" smtClean="0"/>
              <a:t>гар</a:t>
            </a:r>
            <a:r>
              <a:rPr lang="mn-MN" sz="2000" dirty="0" smtClean="0"/>
              <a:t>сан</a:t>
            </a:r>
            <a:r>
              <a:rPr lang="en-US" sz="2000" dirty="0" smtClean="0"/>
              <a:t> </a:t>
            </a:r>
            <a:r>
              <a:rPr lang="mn-MN" sz="2000" dirty="0" smtClean="0"/>
              <a:t>нь өмнөх оны мөн үеийнхээс 3-аар буурчээ.</a:t>
            </a:r>
            <a:endParaRPr lang="en-US" sz="2000" dirty="0" smtClean="0"/>
          </a:p>
          <a:p>
            <a:pPr algn="just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6853" y="2586412"/>
            <a:ext cx="3674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mn-MN" dirty="0" smtClean="0"/>
              <a:t>Амаржсан эх, хүүхдийн тоо, оноор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10427" y="2586412"/>
            <a:ext cx="3756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dirty="0" smtClean="0"/>
              <a:t>Хүүхдийн эндэгдэл, насны байдлаар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3242564" y="4337476"/>
            <a:ext cx="3635298" cy="4530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/>
          <p:cNvGraphicFramePr/>
          <p:nvPr/>
        </p:nvGraphicFramePr>
        <p:xfrm>
          <a:off x="1495425" y="3067050"/>
          <a:ext cx="2971800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5972175" y="3100387"/>
          <a:ext cx="31242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1960097"/>
            <a:ext cx="5757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66775" y="2351314"/>
            <a:ext cx="8720818" cy="1088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1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3626" y="2055669"/>
            <a:ext cx="880964" cy="1082555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25682" y="624887"/>
            <a:ext cx="847558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</a:t>
            </a:r>
            <a:endParaRPr lang="en-US" dirty="0" smtClean="0"/>
          </a:p>
          <a:p>
            <a:r>
              <a:rPr lang="eu-ES" dirty="0" smtClean="0"/>
              <a:t>Аймгийн хөдөлмөрийн захад сарын эхэнд бүртгэлтэй ажил идэвхтэй  эрж байгаа </a:t>
            </a:r>
            <a:r>
              <a:rPr lang="en-US" dirty="0" smtClean="0"/>
              <a:t>832</a:t>
            </a:r>
            <a:r>
              <a:rPr lang="eu-ES" dirty="0" smtClean="0"/>
              <a:t>хүн байгаагаас тайлант сард </a:t>
            </a:r>
            <a:r>
              <a:rPr lang="en-US" dirty="0" smtClean="0"/>
              <a:t>814</a:t>
            </a:r>
            <a:r>
              <a:rPr lang="eu-ES" dirty="0" smtClean="0"/>
              <a:t>  хүн шинээр бүртгэгдэж, </a:t>
            </a:r>
            <a:r>
              <a:rPr lang="mn-MN" dirty="0" smtClean="0"/>
              <a:t>бүртгэлээс </a:t>
            </a:r>
            <a:r>
              <a:rPr lang="en-US" dirty="0" smtClean="0"/>
              <a:t>534</a:t>
            </a:r>
            <a:r>
              <a:rPr lang="mn-MN" dirty="0" smtClean="0"/>
              <a:t> хүн хасагдсан бөгөөд</a:t>
            </a:r>
            <a:r>
              <a:rPr lang="eu-ES" dirty="0" smtClean="0"/>
              <a:t> тайлант сарын эцэст </a:t>
            </a:r>
            <a:r>
              <a:rPr lang="en-US" dirty="0" smtClean="0"/>
              <a:t>1112</a:t>
            </a:r>
            <a:r>
              <a:rPr lang="eu-ES" dirty="0" smtClean="0"/>
              <a:t>хүн бүртгэлтэй болсон байна.</a:t>
            </a:r>
            <a:r>
              <a:rPr lang="mn-MN" dirty="0" smtClean="0"/>
              <a:t> Энэ нь өнгөрсөн оны мөн үеэс </a:t>
            </a:r>
            <a:r>
              <a:rPr lang="en-US" dirty="0" smtClean="0"/>
              <a:t>385</a:t>
            </a:r>
            <a:r>
              <a:rPr lang="mn-MN" dirty="0" smtClean="0"/>
              <a:t>хүнээр буюу </a:t>
            </a:r>
            <a:r>
              <a:rPr lang="en-US" dirty="0" smtClean="0"/>
              <a:t>65.4</a:t>
            </a:r>
            <a:r>
              <a:rPr lang="mn-MN" dirty="0" smtClean="0"/>
              <a:t> хувиар өсчээ.</a:t>
            </a:r>
            <a:endParaRPr lang="en-US" dirty="0" smtClean="0"/>
          </a:p>
          <a:p>
            <a:endParaRPr lang="en-US" dirty="0" smtClean="0"/>
          </a:p>
          <a:p>
            <a:pPr algn="just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2582" y="2507783"/>
            <a:ext cx="40527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Хөдөлмөрийн хэлтэст шинээр бүртгүүлсэн </a:t>
            </a:r>
            <a:r>
              <a:rPr lang="mn-MN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болон</a:t>
            </a:r>
            <a:endParaRPr lang="en-US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ажилд орсон иргэд, жил бүрийн 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mn-MN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 эцсийн байдлаар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9418" y="2479208"/>
            <a:ext cx="279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 хайгч иргэд, </a:t>
            </a:r>
            <a:r>
              <a:rPr lang="mn-MN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боловсролын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mn-MN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түвшингээр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2016 оны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сар, хувиар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314450" y="3481387"/>
          <a:ext cx="3276600" cy="202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6010275" y="3267075"/>
          <a:ext cx="3333750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1960097"/>
            <a:ext cx="5757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2871447" y="3781705"/>
            <a:ext cx="5094519" cy="884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1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5783" y="504828"/>
            <a:ext cx="880964" cy="1082555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23899" y="851014"/>
            <a:ext cx="4286251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201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оны эхний 6 сарын байдлаар аймгийн хэмжээнд 1112 ажил хайгч иргэдийн 65.3 хувийг эмэгтэйчүүд эзэлж байна.Нийт ажил хайгч иргэдийн 12 нь буюу 1.1 хувийг буюу хөгжлийн бэрхшээлтэй иргэд байна. 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Ажил хайгч иргэдийг насны байдлаар авч үзэхэд 15-24 насны иргэд 21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.0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хувь, 25-34 насны иргэд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45.1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хувь, 35-44 насны иргэд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20.8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хувь, 45-54 насны иргэд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12.1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хувь, 55-59 насны иргэд 1.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хувь, 60-с дээш насны иргэд 0.1 хувийг тус тус эзэлжээ.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pPr algn="just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0640" y="951127"/>
            <a:ext cx="37716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Ажил хайгч иргэд, жил бүрийн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сарын эцсийн байдлаар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5686424" y="1924050"/>
          <a:ext cx="3781425" cy="29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87" y="3352801"/>
            <a:ext cx="5881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1960097"/>
            <a:ext cx="5757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938918" y="2274849"/>
            <a:ext cx="7338897" cy="7805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49635" y="575100"/>
            <a:ext cx="771252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үйлчилгээ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n-MN" dirty="0" smtClean="0"/>
              <a:t>Нийгмийн даатгалын сангийн орлого 201</a:t>
            </a:r>
            <a:r>
              <a:rPr lang="en-US" dirty="0" smtClean="0"/>
              <a:t>6</a:t>
            </a:r>
            <a:r>
              <a:rPr lang="mn-MN" dirty="0" smtClean="0"/>
              <a:t> оны эхний </a:t>
            </a:r>
            <a:r>
              <a:rPr lang="en-US" dirty="0" smtClean="0"/>
              <a:t>6</a:t>
            </a:r>
            <a:r>
              <a:rPr lang="mn-MN" dirty="0" smtClean="0"/>
              <a:t> сард</a:t>
            </a:r>
            <a:r>
              <a:rPr lang="en-US" dirty="0" smtClean="0"/>
              <a:t> 9377.0</a:t>
            </a:r>
            <a:r>
              <a:rPr lang="mn-MN" dirty="0" smtClean="0"/>
              <a:t> сая төгрөг төвлөрч, төлөвлөгөөний биелэлт</a:t>
            </a:r>
            <a:r>
              <a:rPr lang="en-US" dirty="0" smtClean="0"/>
              <a:t>74.2</a:t>
            </a:r>
            <a:r>
              <a:rPr lang="mn-MN" dirty="0" smtClean="0"/>
              <a:t> хувьтай байна. Харин нийгмийн сайн дурын даатгуулагчийн тоо төлөвлөснөөсөө </a:t>
            </a:r>
            <a:r>
              <a:rPr lang="en-US" dirty="0" smtClean="0"/>
              <a:t>98.4 </a:t>
            </a:r>
            <a:r>
              <a:rPr lang="mn-MN" dirty="0" smtClean="0"/>
              <a:t>хувиар өсч </a:t>
            </a:r>
            <a:r>
              <a:rPr lang="en-US" dirty="0" smtClean="0"/>
              <a:t>4171</a:t>
            </a:r>
            <a:r>
              <a:rPr lang="mn-MN" dirty="0" smtClean="0"/>
              <a:t> байгаа нь өмнөх оны мөн үеийнхтэй харьцуулахад 41.4  хувиар  өссөн байна.</a:t>
            </a:r>
            <a:endParaRPr lang="en-US" dirty="0"/>
          </a:p>
        </p:txBody>
      </p:sp>
      <p:pic>
        <p:nvPicPr>
          <p:cNvPr id="7" name="Picture 6" descr="\\FILESERVER\share\khorolmaa\Information logo\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685800"/>
            <a:ext cx="820701" cy="10100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915286" y="2692939"/>
            <a:ext cx="4212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mn-MN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Нийгмийн даатгалын сангийн орлого</a:t>
            </a:r>
            <a:r>
              <a:rPr lang="mn-MN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mn-MN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сая.төг 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mn-MN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сүүлийн 3 жилийн 0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mn-MN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сарын байдлаар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90582" y="2633467"/>
            <a:ext cx="3883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mn-MN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Сайн дурын даатгуулагчийн тоо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mn-MN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сүүлийн 3 жилийн 0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mn-MN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сарын байдлаар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1352549" y="3595687"/>
          <a:ext cx="3362325" cy="212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6191250" y="3286125"/>
          <a:ext cx="3038475" cy="238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1960097"/>
            <a:ext cx="5757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H="1">
            <a:off x="2454432" y="3601613"/>
            <a:ext cx="5631363" cy="1812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2410" y="842729"/>
            <a:ext cx="3207369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mn-MN" sz="1600" dirty="0" smtClean="0"/>
              <a:t>Нийгмийн даатгалын орлогын </a:t>
            </a:r>
            <a:r>
              <a:rPr lang="en-US" sz="1600" dirty="0" smtClean="0"/>
              <a:t>72.7</a:t>
            </a:r>
            <a:r>
              <a:rPr lang="mn-MN" sz="1600" dirty="0" smtClean="0"/>
              <a:t> хувийг тэтгэврийн даатгалын сан, </a:t>
            </a:r>
            <a:r>
              <a:rPr lang="en-US" sz="1600" dirty="0" smtClean="0"/>
              <a:t>6.4</a:t>
            </a:r>
            <a:r>
              <a:rPr lang="mn-MN" sz="1600" dirty="0" smtClean="0"/>
              <a:t> хувийг тэтгэмжийн даатгалын сан,</a:t>
            </a:r>
            <a:r>
              <a:rPr lang="en-US" sz="1600" dirty="0" smtClean="0"/>
              <a:t>3.9</a:t>
            </a:r>
            <a:r>
              <a:rPr lang="mn-MN" sz="1600" dirty="0" smtClean="0"/>
              <a:t> хувийг ҮОМШӨ-ний даатгалын сан,</a:t>
            </a:r>
            <a:r>
              <a:rPr lang="en-US" sz="1600" dirty="0" smtClean="0"/>
              <a:t>2.2</a:t>
            </a:r>
            <a:r>
              <a:rPr lang="mn-MN" sz="1600" dirty="0" smtClean="0"/>
              <a:t>хувийг ажилгүйдлийн даатгалын сан,</a:t>
            </a:r>
            <a:r>
              <a:rPr lang="en-US" sz="1600" dirty="0" smtClean="0"/>
              <a:t>14.8</a:t>
            </a:r>
            <a:r>
              <a:rPr lang="mn-MN" sz="1600" dirty="0" smtClean="0"/>
              <a:t> хувийг эрүүл мэндийн даатгалын санг тус тус бүрдүүлсэн байна.</a:t>
            </a:r>
            <a:endParaRPr lang="en-US" sz="1600" dirty="0" smtClean="0"/>
          </a:p>
          <a:p>
            <a:r>
              <a:rPr lang="mn-MN" sz="2000" dirty="0" smtClean="0"/>
              <a:t> </a:t>
            </a:r>
            <a:endParaRPr lang="en-US" sz="2000" dirty="0"/>
          </a:p>
        </p:txBody>
      </p:sp>
      <p:pic>
        <p:nvPicPr>
          <p:cNvPr id="7" name="Picture 6" descr="\\FILESERVER\share\khorolmaa\Information logo\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1" y="663499"/>
            <a:ext cx="820701" cy="101009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680849" y="880946"/>
            <a:ext cx="3669449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mn-MN" sz="1600" dirty="0" smtClean="0"/>
              <a:t>Нийгмийн даатгалын зарлагын </a:t>
            </a:r>
            <a:r>
              <a:rPr lang="en-US" sz="1600" dirty="0" smtClean="0"/>
              <a:t>72.9</a:t>
            </a:r>
            <a:r>
              <a:rPr lang="mn-MN" sz="1600" dirty="0" smtClean="0"/>
              <a:t> хувийг тэтгэврийн даатгалын сан, 6.</a:t>
            </a:r>
            <a:r>
              <a:rPr lang="en-US" sz="1600" dirty="0" smtClean="0"/>
              <a:t>3</a:t>
            </a:r>
            <a:r>
              <a:rPr lang="mn-MN" sz="1600" dirty="0" smtClean="0"/>
              <a:t> хувийг тэтгэмжийн даатгалын сан, </a:t>
            </a:r>
            <a:r>
              <a:rPr lang="en-US" sz="1600" dirty="0" smtClean="0"/>
              <a:t>3.8</a:t>
            </a:r>
            <a:r>
              <a:rPr lang="mn-MN" sz="1600" dirty="0" smtClean="0"/>
              <a:t> хувийг ҮОМШӨ-ний даатгалын сан,</a:t>
            </a:r>
            <a:r>
              <a:rPr lang="en-US" sz="1600" dirty="0" smtClean="0"/>
              <a:t> 2.3</a:t>
            </a:r>
            <a:r>
              <a:rPr lang="mn-MN" sz="1600" dirty="0" smtClean="0"/>
              <a:t>хувийг ажилгүйдлийн даатгалын сан,</a:t>
            </a:r>
            <a:r>
              <a:rPr lang="en-US" sz="1600" dirty="0" smtClean="0"/>
              <a:t>14.6</a:t>
            </a:r>
            <a:r>
              <a:rPr lang="mn-MN" sz="1600" dirty="0" smtClean="0"/>
              <a:t>  хувийг эрүүл мэндийн даатгалын сангуудад тус тус зарцуулсан байна.</a:t>
            </a:r>
            <a:endParaRPr lang="en-US" sz="1600" dirty="0" smtClean="0"/>
          </a:p>
          <a:p>
            <a:r>
              <a:rPr lang="mn-MN" sz="2000" dirty="0" smtClean="0"/>
              <a:t> 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1775832" y="2895753"/>
            <a:ext cx="28691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Нийгмийн даатгалын сангийн орлого,төрлөөр, сая.төг </a:t>
            </a:r>
            <a:endParaRPr lang="en-US" sz="10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52791" y="2918754"/>
            <a:ext cx="31560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Нийгмийн даатгалын сангийн зарлага,төрлөөр, сая.төг </a:t>
            </a:r>
            <a:endParaRPr lang="en-US" sz="10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819150" y="3543300"/>
          <a:ext cx="4124325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5600699" y="3457574"/>
          <a:ext cx="3857625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2661</TotalTime>
  <Words>1877</Words>
  <Application>Microsoft Office PowerPoint</Application>
  <PresentationFormat>A4 Paper (210x297 mm)</PresentationFormat>
  <Paragraphs>702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 Unicode MS</vt:lpstr>
      <vt:lpstr>Arial</vt:lpstr>
      <vt:lpstr>Arial Mon</vt:lpstr>
      <vt:lpstr>Calibri</vt:lpstr>
      <vt:lpstr>Calibri Light</vt:lpstr>
      <vt:lpstr>Tahoma</vt:lpstr>
      <vt:lpstr>Times New Roman</vt:lpstr>
      <vt:lpstr>Times New Roman Mon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БҮРТГЭЛ, СТАТИСТИКИЙН ҮЙЛ АЖИЛЛАГААНЫ УЯЛДАА, НЭГДМЭЛ БАЙДЛЫГ ХАНГАХ НЬ</dc:title>
  <dc:creator>Batbuyan</dc:creator>
  <cp:lastModifiedBy>Munkhjargal</cp:lastModifiedBy>
  <cp:revision>360</cp:revision>
  <cp:lastPrinted>2016-03-15T06:15:56Z</cp:lastPrinted>
  <dcterms:created xsi:type="dcterms:W3CDTF">2016-01-21T11:01:30Z</dcterms:created>
  <dcterms:modified xsi:type="dcterms:W3CDTF">2016-07-21T05:28:24Z</dcterms:modified>
</cp:coreProperties>
</file>