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86" r:id="rId2"/>
    <p:sldId id="387" r:id="rId3"/>
    <p:sldId id="388" r:id="rId4"/>
    <p:sldId id="418" r:id="rId5"/>
    <p:sldId id="408" r:id="rId6"/>
    <p:sldId id="409" r:id="rId7"/>
    <p:sldId id="410" r:id="rId8"/>
    <p:sldId id="411" r:id="rId9"/>
    <p:sldId id="412" r:id="rId10"/>
    <p:sldId id="413" r:id="rId11"/>
    <p:sldId id="414" r:id="rId12"/>
    <p:sldId id="415" r:id="rId13"/>
    <p:sldId id="416" r:id="rId14"/>
    <p:sldId id="395" r:id="rId15"/>
    <p:sldId id="396" r:id="rId16"/>
    <p:sldId id="397" r:id="rId17"/>
    <p:sldId id="417" r:id="rId18"/>
    <p:sldId id="399" r:id="rId19"/>
    <p:sldId id="400" r:id="rId20"/>
    <p:sldId id="353" r:id="rId21"/>
  </p:sldIdLst>
  <p:sldSz cx="9906000" cy="6858000" type="A4"/>
  <p:notesSz cx="9799638"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khjargal" initials="M" lastIdx="1" clrIdx="0">
    <p:extLst>
      <p:ext uri="{19B8F6BF-5375-455C-9EA6-DF929625EA0E}">
        <p15:presenceInfo xmlns:p15="http://schemas.microsoft.com/office/powerpoint/2012/main" userId="S-1-5-21-3136409274-2656067682-683017104-277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68" autoAdjust="0"/>
    <p:restoredTop sz="94643" autoAdjust="0"/>
  </p:normalViewPr>
  <p:slideViewPr>
    <p:cSldViewPr snapToGrid="0">
      <p:cViewPr varScale="1">
        <p:scale>
          <a:sx n="110" d="100"/>
          <a:sy n="110" d="100"/>
        </p:scale>
        <p:origin x="1230" y="102"/>
      </p:cViewPr>
      <p:guideLst>
        <p:guide orient="horz" pos="2160"/>
        <p:guide pos="384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j\Desktop\AY,Tusuv,Bank.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khorolmaa\Desktop\2016.08%20sariin%20medee,%20taniltsuulga\niigmiin%20salbariin%20taniltsuulg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khorolmaa\Desktop\2016.08%20sariin%20medee,%20taniltsuulga\niigmiin%20salbariin%20taniltsuulga.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khorolmaa\Desktop\2016.08%20sariin%20medee,%20taniltsuulga\niigmiin%20salbariin%20taniltsuulg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khorolmaa\Desktop\2016.08%20sariin%20medee,%20taniltsuulga\niigmiin%20salbariin%20taniltsuulg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khorolmaa\Desktop\2016.08%20sariin%20medee,%20taniltsuulga\niigmiin%20salbariin%20taniltsuulga.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khorolmaa\Desktop\2016.08%20sariin%20medee,%20taniltsuulga\niigmiin%20salbariin%20taniltsuulga.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khorolmaa\Desktop\2016.08%20sariin%20medee,%20taniltsuulga\niigmiin%20salbariin%20taniltsuulga.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khorolmaa\Desktop\2016.08%20sariin%20medee,%20taniltsuulga\niigmiin%20salbariin%20taniltsuulga.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taniltsuulga\2016\2016.07%20sariin%20taniltsuulga\2016.07%20%20MEDEE.11%20sambuu.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j\Desktop\AY,Tusuv,Ban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j\Desktop\AY,Tusuv,Ban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j\Desktop\AY,Tusuv,Bank.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j\Desktop\AY,Tusuv,Bank.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horolmaa\Desktop\2016.08%20sariin%20medee,%20taniltsuulga\niigmiin%20salbariin%20taniltsuulg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horolmaa\Desktop\2016.08%20sariin%20medee,%20taniltsuulga\niigmiin%20salbariin%20taniltsuulg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khorolmaa\Desktop\2016.08%20sariin%20medee,%20taniltsuulga\niigmiin%20salbariin%20taniltsuulg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khorolmaa\Desktop\2016.08%20sariin%20medee,%20taniltsuulga\niigmiin%20salbariin%20taniltsuulg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mn-MN" sz="1600" dirty="0">
                <a:latin typeface="Tahoma" pitchFamily="34" charset="0"/>
                <a:ea typeface="Tahoma" pitchFamily="34" charset="0"/>
                <a:cs typeface="Tahoma" pitchFamily="34" charset="0"/>
              </a:rPr>
              <a:t>Татварын орлогыг төрлөөр нь авч үзвэл</a:t>
            </a:r>
            <a:r>
              <a:rPr lang="mn-MN" dirty="0">
                <a:latin typeface="Tahoma" pitchFamily="34" charset="0"/>
                <a:ea typeface="Tahoma" pitchFamily="34" charset="0"/>
                <a:cs typeface="Tahoma" pitchFamily="34" charset="0"/>
              </a:rPr>
              <a:t>
</a:t>
            </a:r>
          </a:p>
        </c:rich>
      </c:tx>
      <c:layout>
        <c:manualLayout>
          <c:xMode val="edge"/>
          <c:yMode val="edge"/>
          <c:x val="0.13353666982125242"/>
          <c:y val="0.22495216168658033"/>
        </c:manualLayout>
      </c:layout>
      <c:overlay val="0"/>
      <c:spPr>
        <a:noFill/>
        <a:ln>
          <a:noFill/>
        </a:ln>
        <a:effectLst/>
      </c:spPr>
    </c:title>
    <c:autoTitleDeleted val="0"/>
    <c:plotArea>
      <c:layout>
        <c:manualLayout>
          <c:layoutTarget val="inner"/>
          <c:xMode val="edge"/>
          <c:yMode val="edge"/>
          <c:x val="0.27429941263307761"/>
          <c:y val="0.22907840745258959"/>
          <c:w val="0.44584841609423437"/>
          <c:h val="0.75395586115115953"/>
        </c:manualLayout>
      </c:layout>
      <c:pieChart>
        <c:varyColors val="1"/>
        <c:ser>
          <c:idx val="0"/>
          <c:order val="0"/>
          <c:tx>
            <c:strRef>
              <c:f>'Tusuv orlogo'!$G$55</c:f>
              <c:strCache>
                <c:ptCount val="1"/>
                <c:pt idx="0">
                  <c:v>Татварын орлогыг төрлөөр нь авч үзвэл
</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4"/>
              <c:layout>
                <c:manualLayout>
                  <c:x val="-0.14911936496430325"/>
                  <c:y val="2.8488595615688877E-2"/>
                </c:manualLayout>
              </c:layout>
              <c:showLegendKey val="0"/>
              <c:showVal val="0"/>
              <c:showCatName val="1"/>
              <c:showSerName val="0"/>
              <c:showPercent val="1"/>
              <c:showBubbleSize val="0"/>
              <c:extLst>
                <c:ext xmlns:c15="http://schemas.microsoft.com/office/drawing/2012/chart" uri="{CE6537A1-D6FC-4f65-9D91-7224C49458BB}">
                  <c15:layout>
                    <c:manualLayout>
                      <c:w val="0.27775182463242293"/>
                      <c:h val="0.15941333037595651"/>
                    </c:manualLayout>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'Tusuv orlogo'!$F$56:$F$60</c:f>
              <c:strCache>
                <c:ptCount val="5"/>
                <c:pt idx="0">
                  <c:v>1. Хүн амын орлогын албан татвар</c:v>
                </c:pt>
                <c:pt idx="1">
                  <c:v> 2. Өмчийн татвар      </c:v>
                </c:pt>
                <c:pt idx="2">
                  <c:v>3. Дотоодын бараа үйлчилгээний татвар</c:v>
                </c:pt>
                <c:pt idx="3">
                  <c:v>4.Бусад татвар</c:v>
                </c:pt>
                <c:pt idx="4">
                  <c:v>Татварын бус орлого</c:v>
                </c:pt>
              </c:strCache>
            </c:strRef>
          </c:cat>
          <c:val>
            <c:numRef>
              <c:f>'Tusuv orlogo'!$G$56:$G$60</c:f>
              <c:numCache>
                <c:formatCode>##\ ###\ ##0.0</c:formatCode>
                <c:ptCount val="5"/>
                <c:pt idx="0">
                  <c:v>12362656.19999999</c:v>
                </c:pt>
                <c:pt idx="1">
                  <c:v>6591013.5</c:v>
                </c:pt>
                <c:pt idx="2">
                  <c:v>1956525.1</c:v>
                </c:pt>
                <c:pt idx="3">
                  <c:v>11364400.9</c:v>
                </c:pt>
                <c:pt idx="4">
                  <c:v>1231402.7000000002</c:v>
                </c:pt>
              </c:numCache>
            </c:numRef>
          </c:val>
        </c:ser>
        <c:ser>
          <c:idx val="1"/>
          <c:order val="1"/>
          <c:tx>
            <c:strRef>
              <c:f>'Tusuv orlogo'!$K$46</c:f>
              <c:strCache>
                <c:ptCount val="1"/>
                <c:pt idx="0">
                  <c:v>Төлөвлөгөө</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dPt>
            <c:idx val="15"/>
            <c:bubble3D val="0"/>
            <c:spPr>
              <a:solidFill>
                <a:schemeClr val="accent4">
                  <a:lumMod val="80000"/>
                  <a:lumOff val="20000"/>
                </a:schemeClr>
              </a:solidFill>
              <a:ln w="19050">
                <a:solidFill>
                  <a:schemeClr val="lt1"/>
                </a:solidFill>
              </a:ln>
              <a:effectLst/>
            </c:spPr>
          </c:dPt>
          <c:dPt>
            <c:idx val="16"/>
            <c:bubble3D val="0"/>
            <c:spPr>
              <a:solidFill>
                <a:schemeClr val="accent5">
                  <a:lumMod val="80000"/>
                  <a:lumOff val="20000"/>
                </a:schemeClr>
              </a:solidFill>
              <a:ln w="19050">
                <a:solidFill>
                  <a:schemeClr val="lt1"/>
                </a:solidFill>
              </a:ln>
              <a:effectLst/>
            </c:spPr>
          </c:dPt>
          <c:dPt>
            <c:idx val="17"/>
            <c:bubble3D val="0"/>
            <c:spPr>
              <a:solidFill>
                <a:schemeClr val="accent6">
                  <a:lumMod val="80000"/>
                  <a:lumOff val="2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'Tusuv orlogo'!$J$47:$J$64</c:f>
              <c:strCache>
                <c:ptCount val="18"/>
                <c:pt idx="0">
                  <c:v> Баяндалай</c:v>
                </c:pt>
                <c:pt idx="1">
                  <c:v> Баяновоо</c:v>
                </c:pt>
                <c:pt idx="2">
                  <c:v> Булган</c:v>
                </c:pt>
                <c:pt idx="3">
                  <c:v> Гурвантэс</c:v>
                </c:pt>
                <c:pt idx="4">
                  <c:v> Мандаловоо</c:v>
                </c:pt>
                <c:pt idx="5">
                  <c:v> Манлай</c:v>
                </c:pt>
                <c:pt idx="6">
                  <c:v> Номгон </c:v>
                </c:pt>
                <c:pt idx="7">
                  <c:v> Ноён</c:v>
                </c:pt>
                <c:pt idx="8">
                  <c:v> Сэврэй</c:v>
                </c:pt>
                <c:pt idx="9">
                  <c:v> Ханбогд</c:v>
                </c:pt>
                <c:pt idx="10">
                  <c:v> Ханхонгор</c:v>
                </c:pt>
                <c:pt idx="11">
                  <c:v> Хүрмэн</c:v>
                </c:pt>
                <c:pt idx="12">
                  <c:v> Цогтовоо</c:v>
                </c:pt>
                <c:pt idx="13">
                  <c:v> Цогтцэций</c:v>
                </c:pt>
                <c:pt idx="14">
                  <c:v> Даланзадгад</c:v>
                </c:pt>
                <c:pt idx="15">
                  <c:v>Татварын хэлтэс</c:v>
                </c:pt>
                <c:pt idx="16">
                  <c:v>СТСХэлтэс</c:v>
                </c:pt>
                <c:pt idx="17">
                  <c:v>Дүн</c:v>
                </c:pt>
              </c:strCache>
            </c:strRef>
          </c:cat>
          <c:val>
            <c:numRef>
              <c:f>'Tusuv orlogo'!$K$47:$K$64</c:f>
              <c:numCache>
                <c:formatCode>##\ ###\ ##0.0</c:formatCode>
                <c:ptCount val="18"/>
                <c:pt idx="0">
                  <c:v>113611.4</c:v>
                </c:pt>
                <c:pt idx="1">
                  <c:v>228103.4</c:v>
                </c:pt>
                <c:pt idx="2">
                  <c:v>86882.200000000012</c:v>
                </c:pt>
                <c:pt idx="3">
                  <c:v>1353567</c:v>
                </c:pt>
                <c:pt idx="4">
                  <c:v>103348.5</c:v>
                </c:pt>
                <c:pt idx="5">
                  <c:v>121495</c:v>
                </c:pt>
                <c:pt idx="6">
                  <c:v>123389.8</c:v>
                </c:pt>
                <c:pt idx="7">
                  <c:v>150393</c:v>
                </c:pt>
                <c:pt idx="8">
                  <c:v>91778.900000000009</c:v>
                </c:pt>
                <c:pt idx="9">
                  <c:v>26442438.600000001</c:v>
                </c:pt>
                <c:pt idx="10">
                  <c:v>216971.5</c:v>
                </c:pt>
                <c:pt idx="11">
                  <c:v>164902.79999999999</c:v>
                </c:pt>
                <c:pt idx="12">
                  <c:v>78367.399999999994</c:v>
                </c:pt>
                <c:pt idx="13">
                  <c:v>6492601.4400000004</c:v>
                </c:pt>
                <c:pt idx="14">
                  <c:v>889950.5</c:v>
                </c:pt>
                <c:pt idx="15">
                  <c:v>3259609.9</c:v>
                </c:pt>
                <c:pt idx="16">
                  <c:v>4908942.9000000004</c:v>
                </c:pt>
                <c:pt idx="17">
                  <c:v>44826354.24000001</c:v>
                </c:pt>
              </c:numCache>
            </c:numRef>
          </c:val>
        </c:ser>
        <c:ser>
          <c:idx val="2"/>
          <c:order val="2"/>
          <c:tx>
            <c:strRef>
              <c:f>'Tusuv orlogo'!$L$46</c:f>
              <c:strCache>
                <c:ptCount val="1"/>
                <c:pt idx="0">
                  <c:v>Гүйцэтгэл</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dPt>
            <c:idx val="15"/>
            <c:bubble3D val="0"/>
            <c:spPr>
              <a:solidFill>
                <a:schemeClr val="accent4">
                  <a:lumMod val="80000"/>
                  <a:lumOff val="20000"/>
                </a:schemeClr>
              </a:solidFill>
              <a:ln w="19050">
                <a:solidFill>
                  <a:schemeClr val="lt1"/>
                </a:solidFill>
              </a:ln>
              <a:effectLst/>
            </c:spPr>
          </c:dPt>
          <c:dPt>
            <c:idx val="16"/>
            <c:bubble3D val="0"/>
            <c:spPr>
              <a:solidFill>
                <a:schemeClr val="accent5">
                  <a:lumMod val="80000"/>
                  <a:lumOff val="20000"/>
                </a:schemeClr>
              </a:solidFill>
              <a:ln w="19050">
                <a:solidFill>
                  <a:schemeClr val="lt1"/>
                </a:solidFill>
              </a:ln>
              <a:effectLst/>
            </c:spPr>
          </c:dPt>
          <c:dPt>
            <c:idx val="17"/>
            <c:bubble3D val="0"/>
            <c:spPr>
              <a:solidFill>
                <a:schemeClr val="accent6">
                  <a:lumMod val="80000"/>
                  <a:lumOff val="2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'Tusuv orlogo'!$J$47:$J$64</c:f>
              <c:strCache>
                <c:ptCount val="18"/>
                <c:pt idx="0">
                  <c:v> Баяндалай</c:v>
                </c:pt>
                <c:pt idx="1">
                  <c:v> Баяновоо</c:v>
                </c:pt>
                <c:pt idx="2">
                  <c:v> Булган</c:v>
                </c:pt>
                <c:pt idx="3">
                  <c:v> Гурвантэс</c:v>
                </c:pt>
                <c:pt idx="4">
                  <c:v> Мандаловоо</c:v>
                </c:pt>
                <c:pt idx="5">
                  <c:v> Манлай</c:v>
                </c:pt>
                <c:pt idx="6">
                  <c:v> Номгон </c:v>
                </c:pt>
                <c:pt idx="7">
                  <c:v> Ноён</c:v>
                </c:pt>
                <c:pt idx="8">
                  <c:v> Сэврэй</c:v>
                </c:pt>
                <c:pt idx="9">
                  <c:v> Ханбогд</c:v>
                </c:pt>
                <c:pt idx="10">
                  <c:v> Ханхонгор</c:v>
                </c:pt>
                <c:pt idx="11">
                  <c:v> Хүрмэн</c:v>
                </c:pt>
                <c:pt idx="12">
                  <c:v> Цогтовоо</c:v>
                </c:pt>
                <c:pt idx="13">
                  <c:v> Цогтцэций</c:v>
                </c:pt>
                <c:pt idx="14">
                  <c:v> Даланзадгад</c:v>
                </c:pt>
                <c:pt idx="15">
                  <c:v>Татварын хэлтэс</c:v>
                </c:pt>
                <c:pt idx="16">
                  <c:v>СТСХэлтэс</c:v>
                </c:pt>
                <c:pt idx="17">
                  <c:v>Дүн</c:v>
                </c:pt>
              </c:strCache>
            </c:strRef>
          </c:cat>
          <c:val>
            <c:numRef>
              <c:f>'Tusuv orlogo'!$L$47:$L$64</c:f>
              <c:numCache>
                <c:formatCode>##\ ###\ ##0.0</c:formatCode>
                <c:ptCount val="18"/>
                <c:pt idx="0">
                  <c:v>88654</c:v>
                </c:pt>
                <c:pt idx="1">
                  <c:v>206790</c:v>
                </c:pt>
                <c:pt idx="2">
                  <c:v>71161.399999999994</c:v>
                </c:pt>
                <c:pt idx="3">
                  <c:v>1550442.4</c:v>
                </c:pt>
                <c:pt idx="4">
                  <c:v>108288.9</c:v>
                </c:pt>
                <c:pt idx="5">
                  <c:v>93091.199999999997</c:v>
                </c:pt>
                <c:pt idx="6">
                  <c:v>98029.1</c:v>
                </c:pt>
                <c:pt idx="7">
                  <c:v>166607.30000000002</c:v>
                </c:pt>
                <c:pt idx="8">
                  <c:v>93791.900000000009</c:v>
                </c:pt>
                <c:pt idx="9">
                  <c:v>22298186.899999999</c:v>
                </c:pt>
                <c:pt idx="10">
                  <c:v>307024.80000000005</c:v>
                </c:pt>
                <c:pt idx="11">
                  <c:v>130307.8</c:v>
                </c:pt>
                <c:pt idx="12">
                  <c:v>77225.5</c:v>
                </c:pt>
                <c:pt idx="13">
                  <c:v>4050757.5</c:v>
                </c:pt>
                <c:pt idx="14">
                  <c:v>629254.80000000005</c:v>
                </c:pt>
                <c:pt idx="15">
                  <c:v>3165834</c:v>
                </c:pt>
                <c:pt idx="16">
                  <c:v>403285</c:v>
                </c:pt>
                <c:pt idx="17">
                  <c:v>33538732.5</c:v>
                </c:pt>
              </c:numCache>
            </c:numRef>
          </c:val>
        </c:ser>
        <c:ser>
          <c:idx val="3"/>
          <c:order val="3"/>
          <c:tx>
            <c:strRef>
              <c:f>'Tusuv orlogo'!$M$46</c:f>
              <c:strCache>
                <c:ptCount val="1"/>
                <c:pt idx="0">
                  <c:v>Хувь</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dPt>
            <c:idx val="15"/>
            <c:bubble3D val="0"/>
            <c:spPr>
              <a:solidFill>
                <a:schemeClr val="accent4">
                  <a:lumMod val="80000"/>
                  <a:lumOff val="20000"/>
                </a:schemeClr>
              </a:solidFill>
              <a:ln w="19050">
                <a:solidFill>
                  <a:schemeClr val="lt1"/>
                </a:solidFill>
              </a:ln>
              <a:effectLst/>
            </c:spPr>
          </c:dPt>
          <c:dPt>
            <c:idx val="16"/>
            <c:bubble3D val="0"/>
            <c:spPr>
              <a:solidFill>
                <a:schemeClr val="accent5">
                  <a:lumMod val="80000"/>
                  <a:lumOff val="20000"/>
                </a:schemeClr>
              </a:solidFill>
              <a:ln w="19050">
                <a:solidFill>
                  <a:schemeClr val="lt1"/>
                </a:solidFill>
              </a:ln>
              <a:effectLst/>
            </c:spPr>
          </c:dPt>
          <c:dPt>
            <c:idx val="17"/>
            <c:bubble3D val="0"/>
            <c:spPr>
              <a:solidFill>
                <a:schemeClr val="accent6">
                  <a:lumMod val="80000"/>
                  <a:lumOff val="2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'Tusuv orlogo'!$J$47:$J$64</c:f>
              <c:strCache>
                <c:ptCount val="18"/>
                <c:pt idx="0">
                  <c:v> Баяндалай</c:v>
                </c:pt>
                <c:pt idx="1">
                  <c:v> Баяновоо</c:v>
                </c:pt>
                <c:pt idx="2">
                  <c:v> Булган</c:v>
                </c:pt>
                <c:pt idx="3">
                  <c:v> Гурвантэс</c:v>
                </c:pt>
                <c:pt idx="4">
                  <c:v> Мандаловоо</c:v>
                </c:pt>
                <c:pt idx="5">
                  <c:v> Манлай</c:v>
                </c:pt>
                <c:pt idx="6">
                  <c:v> Номгон </c:v>
                </c:pt>
                <c:pt idx="7">
                  <c:v> Ноён</c:v>
                </c:pt>
                <c:pt idx="8">
                  <c:v> Сэврэй</c:v>
                </c:pt>
                <c:pt idx="9">
                  <c:v> Ханбогд</c:v>
                </c:pt>
                <c:pt idx="10">
                  <c:v> Ханхонгор</c:v>
                </c:pt>
                <c:pt idx="11">
                  <c:v> Хүрмэн</c:v>
                </c:pt>
                <c:pt idx="12">
                  <c:v> Цогтовоо</c:v>
                </c:pt>
                <c:pt idx="13">
                  <c:v> Цогтцэций</c:v>
                </c:pt>
                <c:pt idx="14">
                  <c:v> Даланзадгад</c:v>
                </c:pt>
                <c:pt idx="15">
                  <c:v>Татварын хэлтэс</c:v>
                </c:pt>
                <c:pt idx="16">
                  <c:v>СТСХэлтэс</c:v>
                </c:pt>
                <c:pt idx="17">
                  <c:v>Дүн</c:v>
                </c:pt>
              </c:strCache>
            </c:strRef>
          </c:cat>
          <c:val>
            <c:numRef>
              <c:f>'Tusuv orlogo'!$M$47:$M$64</c:f>
              <c:numCache>
                <c:formatCode>0.0</c:formatCode>
                <c:ptCount val="18"/>
                <c:pt idx="0">
                  <c:v>78.032662215235447</c:v>
                </c:pt>
                <c:pt idx="1">
                  <c:v>90.656255014173411</c:v>
                </c:pt>
                <c:pt idx="2">
                  <c:v>81.905614728908859</c:v>
                </c:pt>
                <c:pt idx="3">
                  <c:v>114.54493202035806</c:v>
                </c:pt>
                <c:pt idx="4">
                  <c:v>104.78033062889155</c:v>
                </c:pt>
                <c:pt idx="5">
                  <c:v>76.621424749989714</c:v>
                </c:pt>
                <c:pt idx="6">
                  <c:v>79.446680357695698</c:v>
                </c:pt>
                <c:pt idx="7">
                  <c:v>110.78128636306212</c:v>
                </c:pt>
                <c:pt idx="8">
                  <c:v>102.19331458537862</c:v>
                </c:pt>
                <c:pt idx="9">
                  <c:v>84.327271161745273</c:v>
                </c:pt>
                <c:pt idx="10">
                  <c:v>141.50466766372531</c:v>
                </c:pt>
                <c:pt idx="11">
                  <c:v>79.020974780294779</c:v>
                </c:pt>
                <c:pt idx="12">
                  <c:v>98.542889007418879</c:v>
                </c:pt>
                <c:pt idx="13">
                  <c:v>62.390361358759137</c:v>
                </c:pt>
                <c:pt idx="14">
                  <c:v>70.706719081566902</c:v>
                </c:pt>
                <c:pt idx="15">
                  <c:v>97.12309439236877</c:v>
                </c:pt>
                <c:pt idx="16">
                  <c:v>8.2153125064868853</c:v>
                </c:pt>
                <c:pt idx="17">
                  <c:v>74.819228707366776</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59541388771348"/>
          <c:y val="0.2524837242319799"/>
          <c:w val="0.59882551508256932"/>
          <c:h val="0.74751627576802016"/>
        </c:manualLayout>
      </c:layout>
      <c:pieChart>
        <c:varyColors val="1"/>
        <c:ser>
          <c:idx val="0"/>
          <c:order val="0"/>
          <c:dLbls>
            <c:dLbl>
              <c:idx val="0"/>
              <c:layout/>
              <c:tx>
                <c:rich>
                  <a:bodyPr/>
                  <a:lstStyle/>
                  <a:p>
                    <a:r>
                      <a:rPr lang="mn-MN"/>
                      <a:t>магистр, доктор
0.2%</a:t>
                    </a:r>
                  </a:p>
                </c:rich>
              </c:tx>
              <c:showLegendKey val="0"/>
              <c:showVal val="0"/>
              <c:showCatName val="1"/>
              <c:showSerName val="0"/>
              <c:showPercent val="1"/>
              <c:showBubbleSize val="0"/>
              <c:extLst>
                <c:ext xmlns:c15="http://schemas.microsoft.com/office/drawing/2012/chart" uri="{CE6537A1-D6FC-4f65-9D91-7224C49458BB}">
                  <c15:layout/>
                </c:ext>
              </c:extLst>
            </c:dLbl>
            <c:dLbl>
              <c:idx val="6"/>
              <c:layout/>
              <c:tx>
                <c:rich>
                  <a:bodyPr/>
                  <a:lstStyle/>
                  <a:p>
                    <a:r>
                      <a:rPr lang="mn-MN"/>
                      <a:t>Бага
0.4%</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800"/>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'ajilguichuud hev'!$B$5:$B$12</c:f>
              <c:strCache>
                <c:ptCount val="8"/>
                <c:pt idx="0">
                  <c:v>магистр, доктор</c:v>
                </c:pt>
                <c:pt idx="1">
                  <c:v>дээд</c:v>
                </c:pt>
                <c:pt idx="2">
                  <c:v>Тусгай дунд</c:v>
                </c:pt>
                <c:pt idx="3">
                  <c:v>Мэргэжлийн анхан шатны</c:v>
                </c:pt>
                <c:pt idx="4">
                  <c:v>Бүрэн дунд</c:v>
                </c:pt>
                <c:pt idx="5">
                  <c:v>суурь</c:v>
                </c:pt>
                <c:pt idx="6">
                  <c:v>Бага</c:v>
                </c:pt>
                <c:pt idx="7">
                  <c:v>Боловсролгүй</c:v>
                </c:pt>
              </c:strCache>
            </c:strRef>
          </c:cat>
          <c:val>
            <c:numRef>
              <c:f>'ajilguichuud hev'!$C$5:$C$12</c:f>
              <c:numCache>
                <c:formatCode>0.0000</c:formatCode>
                <c:ptCount val="8"/>
                <c:pt idx="0" formatCode="0.000">
                  <c:v>0.22296544035674504</c:v>
                </c:pt>
                <c:pt idx="1">
                  <c:v>23.411371237458194</c:v>
                </c:pt>
                <c:pt idx="2">
                  <c:v>4.1248606465997639</c:v>
                </c:pt>
                <c:pt idx="3">
                  <c:v>4.5707915273132684</c:v>
                </c:pt>
                <c:pt idx="4">
                  <c:v>60.981047937569592</c:v>
                </c:pt>
                <c:pt idx="5">
                  <c:v>6.1315496098104791</c:v>
                </c:pt>
                <c:pt idx="6">
                  <c:v>0.33444816053511761</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'ajilguichuud hev'!$B$59</c:f>
              <c:strCache>
                <c:ptCount val="1"/>
                <c:pt idx="0">
                  <c:v>Бүртгэлтэй ажилгүй иргэд, жил бүрийн эцэст</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'ajilguichuud hev'!$C$58:$L$58</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'ajilguichuud hev'!$C$59:$L$59</c:f>
              <c:numCache>
                <c:formatCode>General</c:formatCode>
                <c:ptCount val="10"/>
                <c:pt idx="0">
                  <c:v>329</c:v>
                </c:pt>
                <c:pt idx="1">
                  <c:v>335</c:v>
                </c:pt>
                <c:pt idx="2">
                  <c:v>722</c:v>
                </c:pt>
                <c:pt idx="3">
                  <c:v>732</c:v>
                </c:pt>
                <c:pt idx="4">
                  <c:v>642</c:v>
                </c:pt>
                <c:pt idx="5">
                  <c:v>293</c:v>
                </c:pt>
                <c:pt idx="6">
                  <c:v>563</c:v>
                </c:pt>
                <c:pt idx="7">
                  <c:v>673</c:v>
                </c:pt>
                <c:pt idx="8">
                  <c:v>568</c:v>
                </c:pt>
                <c:pt idx="9">
                  <c:v>897</c:v>
                </c:pt>
              </c:numCache>
            </c:numRef>
          </c:val>
        </c:ser>
        <c:dLbls>
          <c:showLegendKey val="0"/>
          <c:showVal val="1"/>
          <c:showCatName val="0"/>
          <c:showSerName val="0"/>
          <c:showPercent val="0"/>
          <c:showBubbleSize val="0"/>
        </c:dLbls>
        <c:gapWidth val="150"/>
        <c:overlap val="-25"/>
        <c:axId val="197541056"/>
        <c:axId val="197541448"/>
      </c:barChart>
      <c:catAx>
        <c:axId val="197541056"/>
        <c:scaling>
          <c:orientation val="minMax"/>
        </c:scaling>
        <c:delete val="0"/>
        <c:axPos val="b"/>
        <c:numFmt formatCode="General" sourceLinked="1"/>
        <c:majorTickMark val="none"/>
        <c:minorTickMark val="none"/>
        <c:tickLblPos val="nextTo"/>
        <c:crossAx val="197541448"/>
        <c:crosses val="autoZero"/>
        <c:auto val="1"/>
        <c:lblAlgn val="ctr"/>
        <c:lblOffset val="100"/>
        <c:noMultiLvlLbl val="0"/>
      </c:catAx>
      <c:valAx>
        <c:axId val="197541448"/>
        <c:scaling>
          <c:orientation val="minMax"/>
        </c:scaling>
        <c:delete val="1"/>
        <c:axPos val="l"/>
        <c:numFmt formatCode="General" sourceLinked="1"/>
        <c:majorTickMark val="out"/>
        <c:minorTickMark val="none"/>
        <c:tickLblPos val="nextTo"/>
        <c:crossAx val="1975410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3.0555555555555582E-2"/>
          <c:y val="2.3532006415864812E-2"/>
          <c:w val="0.93888888888889732"/>
          <c:h val="0.72159922717993585"/>
        </c:manualLayout>
      </c:layout>
      <c:bar3DChart>
        <c:barDir val="col"/>
        <c:grouping val="clustered"/>
        <c:varyColors val="0"/>
        <c:ser>
          <c:idx val="0"/>
          <c:order val="0"/>
          <c:tx>
            <c:strRef>
              <c:f>'niigmiin daatgal'!$A$25</c:f>
              <c:strCache>
                <c:ptCount val="1"/>
                <c:pt idx="0">
                  <c:v>Нийгмийн даатгалын орлого / сая.төг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'niigmiin daatgal'!$B$24:$D$24</c:f>
              <c:strCache>
                <c:ptCount val="3"/>
                <c:pt idx="0">
                  <c:v>2014.VIII</c:v>
                </c:pt>
                <c:pt idx="1">
                  <c:v>2015.VIII</c:v>
                </c:pt>
                <c:pt idx="2">
                  <c:v>2016.VIII</c:v>
                </c:pt>
              </c:strCache>
            </c:strRef>
          </c:cat>
          <c:val>
            <c:numRef>
              <c:f>'niigmiin daatgal'!$B$25:$D$25</c:f>
              <c:numCache>
                <c:formatCode>0.0</c:formatCode>
                <c:ptCount val="3"/>
                <c:pt idx="0" formatCode="General">
                  <c:v>14384.1</c:v>
                </c:pt>
                <c:pt idx="1">
                  <c:v>15497.7</c:v>
                </c:pt>
                <c:pt idx="2">
                  <c:v>12587.8</c:v>
                </c:pt>
              </c:numCache>
            </c:numRef>
          </c:val>
        </c:ser>
        <c:dLbls>
          <c:showLegendKey val="0"/>
          <c:showVal val="1"/>
          <c:showCatName val="0"/>
          <c:showSerName val="0"/>
          <c:showPercent val="0"/>
          <c:showBubbleSize val="0"/>
        </c:dLbls>
        <c:gapWidth val="150"/>
        <c:shape val="cone"/>
        <c:axId val="197542232"/>
        <c:axId val="197542624"/>
        <c:axId val="0"/>
      </c:bar3DChart>
      <c:catAx>
        <c:axId val="197542232"/>
        <c:scaling>
          <c:orientation val="minMax"/>
        </c:scaling>
        <c:delete val="0"/>
        <c:axPos val="b"/>
        <c:numFmt formatCode="General" sourceLinked="0"/>
        <c:majorTickMark val="none"/>
        <c:minorTickMark val="none"/>
        <c:tickLblPos val="nextTo"/>
        <c:crossAx val="197542624"/>
        <c:crosses val="autoZero"/>
        <c:auto val="1"/>
        <c:lblAlgn val="ctr"/>
        <c:lblOffset val="100"/>
        <c:noMultiLvlLbl val="0"/>
      </c:catAx>
      <c:valAx>
        <c:axId val="197542624"/>
        <c:scaling>
          <c:orientation val="minMax"/>
        </c:scaling>
        <c:delete val="1"/>
        <c:axPos val="l"/>
        <c:numFmt formatCode="General" sourceLinked="1"/>
        <c:majorTickMark val="out"/>
        <c:minorTickMark val="none"/>
        <c:tickLblPos val="nextTo"/>
        <c:crossAx val="197542232"/>
        <c:crosses val="autoZero"/>
        <c:crossBetween val="between"/>
      </c:valAx>
    </c:plotArea>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3.0555555555555582E-2"/>
          <c:y val="2.3532006415864812E-2"/>
          <c:w val="0.87970085470086357"/>
          <c:h val="0.7637043790578899"/>
        </c:manualLayout>
      </c:layout>
      <c:barChart>
        <c:barDir val="col"/>
        <c:grouping val="clustered"/>
        <c:varyColors val="0"/>
        <c:ser>
          <c:idx val="0"/>
          <c:order val="0"/>
          <c:tx>
            <c:strRef>
              <c:f>'niigmiin daatgal'!$A$29</c:f>
              <c:strCache>
                <c:ptCount val="1"/>
                <c:pt idx="0">
                  <c:v>Сайн дураар даатгуулагчдын тоо</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'niigmiin daatgal'!$B$28:$D$28</c:f>
              <c:strCache>
                <c:ptCount val="3"/>
                <c:pt idx="0">
                  <c:v>2014.VIII</c:v>
                </c:pt>
                <c:pt idx="1">
                  <c:v>2015.VIII</c:v>
                </c:pt>
                <c:pt idx="2">
                  <c:v>2016.VIII</c:v>
                </c:pt>
              </c:strCache>
            </c:strRef>
          </c:cat>
          <c:val>
            <c:numRef>
              <c:f>'niigmiin daatgal'!$B$29:$D$29</c:f>
              <c:numCache>
                <c:formatCode>General</c:formatCode>
                <c:ptCount val="3"/>
                <c:pt idx="0">
                  <c:v>3076</c:v>
                </c:pt>
                <c:pt idx="1">
                  <c:v>3229</c:v>
                </c:pt>
                <c:pt idx="2" formatCode="0">
                  <c:v>4378</c:v>
                </c:pt>
              </c:numCache>
            </c:numRef>
          </c:val>
        </c:ser>
        <c:dLbls>
          <c:showLegendKey val="0"/>
          <c:showVal val="1"/>
          <c:showCatName val="0"/>
          <c:showSerName val="0"/>
          <c:showPercent val="0"/>
          <c:showBubbleSize val="0"/>
        </c:dLbls>
        <c:gapWidth val="150"/>
        <c:overlap val="-25"/>
        <c:axId val="197831960"/>
        <c:axId val="197832352"/>
      </c:barChart>
      <c:catAx>
        <c:axId val="197831960"/>
        <c:scaling>
          <c:orientation val="minMax"/>
        </c:scaling>
        <c:delete val="0"/>
        <c:axPos val="b"/>
        <c:numFmt formatCode="General" sourceLinked="0"/>
        <c:majorTickMark val="none"/>
        <c:minorTickMark val="none"/>
        <c:tickLblPos val="nextTo"/>
        <c:crossAx val="197832352"/>
        <c:crosses val="autoZero"/>
        <c:auto val="1"/>
        <c:lblAlgn val="ctr"/>
        <c:lblOffset val="100"/>
        <c:noMultiLvlLbl val="0"/>
      </c:catAx>
      <c:valAx>
        <c:axId val="197832352"/>
        <c:scaling>
          <c:orientation val="minMax"/>
        </c:scaling>
        <c:delete val="1"/>
        <c:axPos val="l"/>
        <c:numFmt formatCode="General" sourceLinked="1"/>
        <c:majorTickMark val="out"/>
        <c:minorTickMark val="none"/>
        <c:tickLblPos val="nextTo"/>
        <c:crossAx val="197831960"/>
        <c:crosses val="autoZero"/>
        <c:crossBetween val="between"/>
      </c:valAx>
    </c:plotArea>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346109899725176E-2"/>
          <c:y val="0.15475958500882775"/>
          <c:w val="0.86901486785550552"/>
          <c:h val="0.3617001175060377"/>
        </c:manualLayout>
      </c:layout>
      <c:barChart>
        <c:barDir val="col"/>
        <c:grouping val="clustered"/>
        <c:varyColors val="0"/>
        <c:ser>
          <c:idx val="0"/>
          <c:order val="0"/>
          <c:tx>
            <c:strRef>
              <c:f>'niigmiin daatgal'!$M$4</c:f>
              <c:strCache>
                <c:ptCount val="1"/>
                <c:pt idx="0">
                  <c:v>2015.VIII</c:v>
                </c:pt>
              </c:strCache>
            </c:strRef>
          </c:tx>
          <c:invertIfNegative val="0"/>
          <c:dLbls>
            <c:dLbl>
              <c:idx val="1"/>
              <c:layout>
                <c:manualLayout>
                  <c:x val="-1.6666666666666701E-2"/>
                  <c:y val="9.259259259259484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333333333333336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666666666666701E-2"/>
                  <c:y val="4.629629629629550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'niigmiin daatgal'!$L$5:$L$9</c:f>
              <c:strCache>
                <c:ptCount val="5"/>
                <c:pt idx="0">
                  <c:v>Тэтгэврийн даатгалын сан</c:v>
                </c:pt>
                <c:pt idx="1">
                  <c:v>Тэтгэмжийн даатгалын сан</c:v>
                </c:pt>
                <c:pt idx="2">
                  <c:v>ҮОМШӨ-ний сан</c:v>
                </c:pt>
                <c:pt idx="3">
                  <c:v>Ажилгүйдлийн сан</c:v>
                </c:pt>
                <c:pt idx="4">
                  <c:v>Эрүүл мэндийн даатгалын сан</c:v>
                </c:pt>
              </c:strCache>
            </c:strRef>
          </c:cat>
          <c:val>
            <c:numRef>
              <c:f>'niigmiin daatgal'!$M$5:$M$9</c:f>
              <c:numCache>
                <c:formatCode>0.0</c:formatCode>
                <c:ptCount val="5"/>
                <c:pt idx="0">
                  <c:v>13232.2</c:v>
                </c:pt>
                <c:pt idx="1">
                  <c:v>1150.8</c:v>
                </c:pt>
                <c:pt idx="2" formatCode="General">
                  <c:v>1258.9000000000001</c:v>
                </c:pt>
                <c:pt idx="3">
                  <c:v>572.29999999999995</c:v>
                </c:pt>
                <c:pt idx="4">
                  <c:v>2926.4</c:v>
                </c:pt>
              </c:numCache>
            </c:numRef>
          </c:val>
        </c:ser>
        <c:ser>
          <c:idx val="1"/>
          <c:order val="1"/>
          <c:tx>
            <c:strRef>
              <c:f>'niigmiin daatgal'!$N$4</c:f>
              <c:strCache>
                <c:ptCount val="1"/>
                <c:pt idx="0">
                  <c:v>2016.VIII</c:v>
                </c:pt>
              </c:strCache>
            </c:strRef>
          </c:tx>
          <c:invertIfNegative val="0"/>
          <c:dLbls>
            <c:dLbl>
              <c:idx val="1"/>
              <c:layout>
                <c:manualLayout>
                  <c:x val="8.3333333333333367E-3"/>
                  <c:y val="-9.259259259259484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00000000000000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111111111111125E-2"/>
                  <c:y val="-8.4875562720139742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'niigmiin daatgal'!$L$5:$L$9</c:f>
              <c:strCache>
                <c:ptCount val="5"/>
                <c:pt idx="0">
                  <c:v>Тэтгэврийн даатгалын сан</c:v>
                </c:pt>
                <c:pt idx="1">
                  <c:v>Тэтгэмжийн даатгалын сан</c:v>
                </c:pt>
                <c:pt idx="2">
                  <c:v>ҮОМШӨ-ний сан</c:v>
                </c:pt>
                <c:pt idx="3">
                  <c:v>Ажилгүйдлийн сан</c:v>
                </c:pt>
                <c:pt idx="4">
                  <c:v>Эрүүл мэндийн даатгалын сан</c:v>
                </c:pt>
              </c:strCache>
            </c:strRef>
          </c:cat>
          <c:val>
            <c:numRef>
              <c:f>'niigmiin daatgal'!$N$5:$N$9</c:f>
              <c:numCache>
                <c:formatCode>0.0</c:formatCode>
                <c:ptCount val="5"/>
                <c:pt idx="0">
                  <c:v>14910.7</c:v>
                </c:pt>
                <c:pt idx="1">
                  <c:v>1390.8</c:v>
                </c:pt>
                <c:pt idx="2" formatCode="General">
                  <c:v>817.9</c:v>
                </c:pt>
                <c:pt idx="3" formatCode="General">
                  <c:v>513.29999999999995</c:v>
                </c:pt>
                <c:pt idx="4" formatCode="General">
                  <c:v>3116.5</c:v>
                </c:pt>
              </c:numCache>
            </c:numRef>
          </c:val>
        </c:ser>
        <c:dLbls>
          <c:showLegendKey val="0"/>
          <c:showVal val="1"/>
          <c:showCatName val="0"/>
          <c:showSerName val="0"/>
          <c:showPercent val="0"/>
          <c:showBubbleSize val="0"/>
        </c:dLbls>
        <c:gapWidth val="150"/>
        <c:overlap val="-25"/>
        <c:axId val="197833136"/>
        <c:axId val="197833528"/>
      </c:barChart>
      <c:catAx>
        <c:axId val="197833136"/>
        <c:scaling>
          <c:orientation val="minMax"/>
        </c:scaling>
        <c:delete val="0"/>
        <c:axPos val="b"/>
        <c:numFmt formatCode="General" sourceLinked="0"/>
        <c:majorTickMark val="none"/>
        <c:minorTickMark val="none"/>
        <c:tickLblPos val="nextTo"/>
        <c:crossAx val="197833528"/>
        <c:crosses val="autoZero"/>
        <c:auto val="1"/>
        <c:lblAlgn val="ctr"/>
        <c:lblOffset val="100"/>
        <c:noMultiLvlLbl val="0"/>
      </c:catAx>
      <c:valAx>
        <c:axId val="197833528"/>
        <c:scaling>
          <c:orientation val="minMax"/>
        </c:scaling>
        <c:delete val="1"/>
        <c:axPos val="l"/>
        <c:numFmt formatCode="0.0" sourceLinked="1"/>
        <c:majorTickMark val="none"/>
        <c:minorTickMark val="none"/>
        <c:tickLblPos val="nextTo"/>
        <c:crossAx val="197833136"/>
        <c:crosses val="autoZero"/>
        <c:crossBetween val="between"/>
      </c:valAx>
    </c:plotArea>
    <c:legend>
      <c:legendPos val="t"/>
      <c:layout>
        <c:manualLayout>
          <c:xMode val="edge"/>
          <c:yMode val="edge"/>
          <c:x val="0.52936286089237716"/>
          <c:y val="0.24074074074074292"/>
          <c:w val="0.31349650043745098"/>
          <c:h val="0.17630978419364246"/>
        </c:manualLayout>
      </c:layout>
      <c:overlay val="0"/>
    </c:legend>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'niigmiin daatgal'!$R$4</c:f>
              <c:strCache>
                <c:ptCount val="1"/>
                <c:pt idx="0">
                  <c:v>2015.VIII</c:v>
                </c:pt>
              </c:strCache>
            </c:strRef>
          </c:tx>
          <c:invertIfNegative val="0"/>
          <c:dLbls>
            <c:dLbl>
              <c:idx val="0"/>
              <c:layout>
                <c:manualLayout>
                  <c:x val="-1.9912449953900034E-2"/>
                  <c:y val="4.629640587462573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5000000000000001E-2"/>
                  <c:y val="9.258894721493061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666666666666701E-2"/>
                  <c:y val="-8.4875562720140149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11111111111112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3333333333333367E-3"/>
                  <c:y val="1.851851851851858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'niigmiin daatgal'!$Q$5:$Q$9</c:f>
              <c:strCache>
                <c:ptCount val="5"/>
                <c:pt idx="0">
                  <c:v>Тэтгэврийн даатгалын сан</c:v>
                </c:pt>
                <c:pt idx="1">
                  <c:v>Тэтгэмжийн даатгалын сан</c:v>
                </c:pt>
                <c:pt idx="2">
                  <c:v>ҮОМШӨ-ний сан</c:v>
                </c:pt>
                <c:pt idx="3">
                  <c:v>Ажилгүйдлийн сан</c:v>
                </c:pt>
                <c:pt idx="4">
                  <c:v>Эрүүл мэндийн даатгалын сан</c:v>
                </c:pt>
              </c:strCache>
            </c:strRef>
          </c:cat>
          <c:val>
            <c:numRef>
              <c:f>'niigmiin daatgal'!$R$5:$R$9</c:f>
              <c:numCache>
                <c:formatCode>0.0</c:formatCode>
                <c:ptCount val="5"/>
                <c:pt idx="0">
                  <c:v>14138.4</c:v>
                </c:pt>
                <c:pt idx="1">
                  <c:v>1199</c:v>
                </c:pt>
                <c:pt idx="2" formatCode="General">
                  <c:v>1312.9</c:v>
                </c:pt>
                <c:pt idx="3">
                  <c:v>560.1</c:v>
                </c:pt>
                <c:pt idx="4">
                  <c:v>3146</c:v>
                </c:pt>
              </c:numCache>
            </c:numRef>
          </c:val>
        </c:ser>
        <c:ser>
          <c:idx val="1"/>
          <c:order val="1"/>
          <c:tx>
            <c:strRef>
              <c:f>'niigmiin daatgal'!$S$4</c:f>
              <c:strCache>
                <c:ptCount val="1"/>
                <c:pt idx="0">
                  <c:v>2016.VIII</c:v>
                </c:pt>
              </c:strCache>
            </c:strRef>
          </c:tx>
          <c:invertIfNegative val="0"/>
          <c:dLbls>
            <c:dLbl>
              <c:idx val="0"/>
              <c:layout>
                <c:manualLayout>
                  <c:x val="0"/>
                  <c:y val="-1.33597899251930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333333333333367E-3"/>
                  <c:y val="-4.62962962962955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333333333333334E-2"/>
                  <c:y val="-4.629629629629701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'niigmiin daatgal'!$Q$5:$Q$9</c:f>
              <c:strCache>
                <c:ptCount val="5"/>
                <c:pt idx="0">
                  <c:v>Тэтгэврийн даатгалын сан</c:v>
                </c:pt>
                <c:pt idx="1">
                  <c:v>Тэтгэмжийн даатгалын сан</c:v>
                </c:pt>
                <c:pt idx="2">
                  <c:v>ҮОМШӨ-ний сан</c:v>
                </c:pt>
                <c:pt idx="3">
                  <c:v>Ажилгүйдлийн сан</c:v>
                </c:pt>
                <c:pt idx="4">
                  <c:v>Эрүүл мэндийн даатгалын сан</c:v>
                </c:pt>
              </c:strCache>
            </c:strRef>
          </c:cat>
          <c:val>
            <c:numRef>
              <c:f>'niigmiin daatgal'!$S$5:$S$9</c:f>
              <c:numCache>
                <c:formatCode>0.0</c:formatCode>
                <c:ptCount val="5"/>
                <c:pt idx="0">
                  <c:v>14765.2</c:v>
                </c:pt>
                <c:pt idx="1">
                  <c:v>1230.9000000000001</c:v>
                </c:pt>
                <c:pt idx="2" formatCode="General">
                  <c:v>634.29999999999995</c:v>
                </c:pt>
                <c:pt idx="3">
                  <c:v>466.2</c:v>
                </c:pt>
                <c:pt idx="4">
                  <c:v>2666.9</c:v>
                </c:pt>
              </c:numCache>
            </c:numRef>
          </c:val>
        </c:ser>
        <c:dLbls>
          <c:showLegendKey val="0"/>
          <c:showVal val="1"/>
          <c:showCatName val="0"/>
          <c:showSerName val="0"/>
          <c:showPercent val="0"/>
          <c:showBubbleSize val="0"/>
        </c:dLbls>
        <c:gapWidth val="150"/>
        <c:overlap val="-25"/>
        <c:axId val="197834312"/>
        <c:axId val="197834704"/>
      </c:barChart>
      <c:catAx>
        <c:axId val="197834312"/>
        <c:scaling>
          <c:orientation val="minMax"/>
        </c:scaling>
        <c:delete val="0"/>
        <c:axPos val="b"/>
        <c:numFmt formatCode="General" sourceLinked="0"/>
        <c:majorTickMark val="none"/>
        <c:minorTickMark val="none"/>
        <c:tickLblPos val="nextTo"/>
        <c:crossAx val="197834704"/>
        <c:crosses val="autoZero"/>
        <c:auto val="1"/>
        <c:lblAlgn val="ctr"/>
        <c:lblOffset val="100"/>
        <c:noMultiLvlLbl val="0"/>
      </c:catAx>
      <c:valAx>
        <c:axId val="197834704"/>
        <c:scaling>
          <c:orientation val="minMax"/>
        </c:scaling>
        <c:delete val="1"/>
        <c:axPos val="l"/>
        <c:numFmt formatCode="0.0" sourceLinked="1"/>
        <c:majorTickMark val="out"/>
        <c:minorTickMark val="none"/>
        <c:tickLblPos val="nextTo"/>
        <c:crossAx val="197834312"/>
        <c:crosses val="autoZero"/>
        <c:crossBetween val="between"/>
      </c:valAx>
    </c:plotArea>
    <c:legend>
      <c:legendPos val="t"/>
      <c:layout>
        <c:manualLayout>
          <c:xMode val="edge"/>
          <c:yMode val="edge"/>
          <c:x val="0.40257339239903317"/>
          <c:y val="0.46781455769019681"/>
          <c:w val="0.26309711286089227"/>
          <c:h val="8.3717191601050026E-2"/>
        </c:manualLayout>
      </c:layout>
      <c:overlay val="0"/>
    </c:legend>
    <c:plotVisOnly val="1"/>
    <c:dispBlanksAs val="gap"/>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3.0555555555555582E-2"/>
          <c:y val="7.4457932341790933E-2"/>
          <c:w val="0.93888888888889666"/>
          <c:h val="0.72159922717993585"/>
        </c:manualLayout>
      </c:layout>
      <c:barChart>
        <c:barDir val="col"/>
        <c:grouping val="clustered"/>
        <c:varyColors val="0"/>
        <c:ser>
          <c:idx val="0"/>
          <c:order val="0"/>
          <c:tx>
            <c:strRef>
              <c:f>'gemt hereg hev'!$A$44</c:f>
              <c:strCache>
                <c:ptCount val="1"/>
                <c:pt idx="0">
                  <c:v>Аймгийн хэмжээнд үйлдэгдсэн нийт гэмт хэргийн тоо</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'gemt hereg hev'!$B$43:$F$43</c:f>
              <c:strCache>
                <c:ptCount val="5"/>
                <c:pt idx="0">
                  <c:v>2012.VIII</c:v>
                </c:pt>
                <c:pt idx="1">
                  <c:v>2013.VIII</c:v>
                </c:pt>
                <c:pt idx="2">
                  <c:v>2014.VIII</c:v>
                </c:pt>
                <c:pt idx="3">
                  <c:v>2015.VIII</c:v>
                </c:pt>
                <c:pt idx="4">
                  <c:v>2016.VIII</c:v>
                </c:pt>
              </c:strCache>
            </c:strRef>
          </c:cat>
          <c:val>
            <c:numRef>
              <c:f>'gemt hereg hev'!$B$44:$F$44</c:f>
              <c:numCache>
                <c:formatCode>General</c:formatCode>
                <c:ptCount val="5"/>
                <c:pt idx="0">
                  <c:v>248</c:v>
                </c:pt>
                <c:pt idx="1">
                  <c:v>273</c:v>
                </c:pt>
                <c:pt idx="2">
                  <c:v>316</c:v>
                </c:pt>
                <c:pt idx="3">
                  <c:v>269</c:v>
                </c:pt>
                <c:pt idx="4">
                  <c:v>264</c:v>
                </c:pt>
              </c:numCache>
            </c:numRef>
          </c:val>
        </c:ser>
        <c:dLbls>
          <c:showLegendKey val="0"/>
          <c:showVal val="1"/>
          <c:showCatName val="0"/>
          <c:showSerName val="0"/>
          <c:showPercent val="0"/>
          <c:showBubbleSize val="0"/>
        </c:dLbls>
        <c:gapWidth val="150"/>
        <c:overlap val="-25"/>
        <c:axId val="197835488"/>
        <c:axId val="281901800"/>
      </c:barChart>
      <c:catAx>
        <c:axId val="197835488"/>
        <c:scaling>
          <c:orientation val="minMax"/>
        </c:scaling>
        <c:delete val="0"/>
        <c:axPos val="b"/>
        <c:numFmt formatCode="General" sourceLinked="0"/>
        <c:majorTickMark val="none"/>
        <c:minorTickMark val="none"/>
        <c:tickLblPos val="nextTo"/>
        <c:crossAx val="281901800"/>
        <c:crosses val="autoZero"/>
        <c:auto val="1"/>
        <c:lblAlgn val="ctr"/>
        <c:lblOffset val="100"/>
        <c:noMultiLvlLbl val="0"/>
      </c:catAx>
      <c:valAx>
        <c:axId val="281901800"/>
        <c:scaling>
          <c:orientation val="minMax"/>
        </c:scaling>
        <c:delete val="1"/>
        <c:axPos val="l"/>
        <c:numFmt formatCode="General" sourceLinked="1"/>
        <c:majorTickMark val="out"/>
        <c:minorTickMark val="none"/>
        <c:tickLblPos val="nextTo"/>
        <c:crossAx val="197835488"/>
        <c:crosses val="autoZero"/>
        <c:crossBetween val="between"/>
      </c:valAx>
    </c:plotArea>
    <c:plotVisOnly val="1"/>
    <c:dispBlanksAs val="gap"/>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Lbls>
            <c:dLbl>
              <c:idx val="0"/>
              <c:layout>
                <c:manualLayout>
                  <c:x val="6.3888888888888884E-2"/>
                  <c:y val="-7.561215619751711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4166666666666666"/>
                  <c:y val="-5.5555555555555455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3.888888888888889E-2"/>
                  <c:y val="0.14712104716813934"/>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8.8888888888889767E-2"/>
                  <c:y val="0.14814814814814894"/>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1666666666666672"/>
                  <c:y val="-7.4074074074074028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4.7222222222222318E-2"/>
                  <c:y val="-0.1435185185185185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a:latin typeface="Tahoma" pitchFamily="34" charset="0"/>
                    <a:ea typeface="Tahoma" pitchFamily="34" charset="0"/>
                    <a:cs typeface="Tahoma"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'gemt hereg hev'!$E$25:$E$30</c:f>
              <c:strCache>
                <c:ptCount val="6"/>
                <c:pt idx="0">
                  <c:v>хүчингийн хэрэг</c:v>
                </c:pt>
                <c:pt idx="1">
                  <c:v>бусдын биед гэмтэл учруулсан хэрэг</c:v>
                </c:pt>
                <c:pt idx="2">
                  <c:v>хулгайн хэрэг</c:v>
                </c:pt>
                <c:pt idx="3">
                  <c:v>ХАБ эсрэг гэмт хэрэг</c:v>
                </c:pt>
                <c:pt idx="4">
                  <c:v>Бусад гэмт хэрэг</c:v>
                </c:pt>
                <c:pt idx="5">
                  <c:v>Бусдыг залилах</c:v>
                </c:pt>
              </c:strCache>
            </c:strRef>
          </c:cat>
          <c:val>
            <c:numRef>
              <c:f>'gemt hereg hev'!$F$25:$F$30</c:f>
              <c:numCache>
                <c:formatCode>0.0</c:formatCode>
                <c:ptCount val="6"/>
                <c:pt idx="0">
                  <c:v>2.6515151515151514</c:v>
                </c:pt>
                <c:pt idx="1">
                  <c:v>39.772727272727273</c:v>
                </c:pt>
                <c:pt idx="2">
                  <c:v>17.424242424242433</c:v>
                </c:pt>
                <c:pt idx="3">
                  <c:v>10.984848484848483</c:v>
                </c:pt>
                <c:pt idx="4">
                  <c:v>24.621212121212135</c:v>
                </c:pt>
                <c:pt idx="5">
                  <c:v>3.0303030303030303</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spPr>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552891115883454E-2"/>
          <c:y val="5.3240740740740741E-2"/>
          <c:w val="0.88867187500000133"/>
          <c:h val="0.58333333333333337"/>
        </c:manualLayout>
      </c:layout>
      <c:barChart>
        <c:barDir val="col"/>
        <c:grouping val="clustered"/>
        <c:varyColors val="0"/>
        <c:ser>
          <c:idx val="0"/>
          <c:order val="0"/>
          <c:tx>
            <c:strRef>
              <c:f>'Mal tullult'!$S$125</c:f>
              <c:strCache>
                <c:ptCount val="1"/>
                <c:pt idx="0">
                  <c:v>2015 7-сар</c:v>
                </c:pt>
              </c:strCache>
            </c:strRef>
          </c:tx>
          <c:invertIfNegative val="0"/>
          <c:dLbls>
            <c:dLbl>
              <c:idx val="0"/>
              <c:layout>
                <c:manualLayout>
                  <c:x val="-7.5757575757575881E-3"/>
                  <c:y val="2.777777777777790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0505050505050475E-3"/>
                  <c:y val="1.38888888888889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'Mal tullult'!$R$126:$R$140</c:f>
              <c:strCache>
                <c:ptCount val="15"/>
                <c:pt idx="0">
                  <c:v>Áàÿíäàëàé</c:v>
                </c:pt>
                <c:pt idx="1">
                  <c:v>Áàÿíîâîî</c:v>
                </c:pt>
                <c:pt idx="2">
                  <c:v>Áóëãàí</c:v>
                </c:pt>
                <c:pt idx="3">
                  <c:v>Ãóðâàíòýñ</c:v>
                </c:pt>
                <c:pt idx="4">
                  <c:v>Ìàíäàëîâîî</c:v>
                </c:pt>
                <c:pt idx="5">
                  <c:v>Ìàíëàé</c:v>
                </c:pt>
                <c:pt idx="6">
                  <c:v>Ноён</c:v>
                </c:pt>
                <c:pt idx="7">
                  <c:v>Íîìãîí</c:v>
                </c:pt>
                <c:pt idx="8">
                  <c:v>Ñýâðýé</c:v>
                </c:pt>
                <c:pt idx="9">
                  <c:v>Õàíáîãä</c:v>
                </c:pt>
                <c:pt idx="10">
                  <c:v>Õàíõîíãîð</c:v>
                </c:pt>
                <c:pt idx="11">
                  <c:v>Õ¿ðìýí</c:v>
                </c:pt>
                <c:pt idx="12">
                  <c:v>Öîãòîâîî</c:v>
                </c:pt>
                <c:pt idx="13">
                  <c:v>Öîãòöýöèé</c:v>
                </c:pt>
                <c:pt idx="14">
                  <c:v>Äàëàíçàäãàä</c:v>
                </c:pt>
              </c:strCache>
            </c:strRef>
          </c:cat>
          <c:val>
            <c:numRef>
              <c:f>'Mal tullult'!$S$126:$S$140</c:f>
              <c:numCache>
                <c:formatCode>0</c:formatCode>
                <c:ptCount val="15"/>
                <c:pt idx="0">
                  <c:v>42688</c:v>
                </c:pt>
                <c:pt idx="1">
                  <c:v>24455</c:v>
                </c:pt>
                <c:pt idx="2">
                  <c:v>42404</c:v>
                </c:pt>
                <c:pt idx="3">
                  <c:v>43834</c:v>
                </c:pt>
                <c:pt idx="4">
                  <c:v>36300</c:v>
                </c:pt>
                <c:pt idx="5">
                  <c:v>26778</c:v>
                </c:pt>
                <c:pt idx="6">
                  <c:v>19198</c:v>
                </c:pt>
                <c:pt idx="7">
                  <c:v>64649</c:v>
                </c:pt>
                <c:pt idx="8">
                  <c:v>37584</c:v>
                </c:pt>
                <c:pt idx="9">
                  <c:v>19792</c:v>
                </c:pt>
                <c:pt idx="10">
                  <c:v>46192</c:v>
                </c:pt>
                <c:pt idx="11">
                  <c:v>38077</c:v>
                </c:pt>
                <c:pt idx="12">
                  <c:v>24284</c:v>
                </c:pt>
                <c:pt idx="13">
                  <c:v>15364</c:v>
                </c:pt>
                <c:pt idx="14">
                  <c:v>21420</c:v>
                </c:pt>
              </c:numCache>
            </c:numRef>
          </c:val>
        </c:ser>
        <c:ser>
          <c:idx val="1"/>
          <c:order val="1"/>
          <c:tx>
            <c:strRef>
              <c:f>'Mal tullult'!$T$125</c:f>
              <c:strCache>
                <c:ptCount val="1"/>
                <c:pt idx="0">
                  <c:v>2016 7-сар </c:v>
                </c:pt>
              </c:strCache>
            </c:strRef>
          </c:tx>
          <c:invertIfNegative val="0"/>
          <c:dLbls>
            <c:dLbl>
              <c:idx val="1"/>
              <c:layout>
                <c:manualLayout>
                  <c:x val="0"/>
                  <c:y val="9.259259259259303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7676767676767683E-2"/>
                  <c:y val="-4.243778136006711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0505050505050475E-3"/>
                  <c:y val="2.777777777777790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0101010101010105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'Mal tullult'!$R$126:$R$140</c:f>
              <c:strCache>
                <c:ptCount val="15"/>
                <c:pt idx="0">
                  <c:v>Áàÿíäàëàé</c:v>
                </c:pt>
                <c:pt idx="1">
                  <c:v>Áàÿíîâîî</c:v>
                </c:pt>
                <c:pt idx="2">
                  <c:v>Áóëãàí</c:v>
                </c:pt>
                <c:pt idx="3">
                  <c:v>Ãóðâàíòýñ</c:v>
                </c:pt>
                <c:pt idx="4">
                  <c:v>Ìàíäàëîâîî</c:v>
                </c:pt>
                <c:pt idx="5">
                  <c:v>Ìàíëàé</c:v>
                </c:pt>
                <c:pt idx="6">
                  <c:v>Ноён</c:v>
                </c:pt>
                <c:pt idx="7">
                  <c:v>Íîìãîí</c:v>
                </c:pt>
                <c:pt idx="8">
                  <c:v>Ñýâðýé</c:v>
                </c:pt>
                <c:pt idx="9">
                  <c:v>Õàíáîãä</c:v>
                </c:pt>
                <c:pt idx="10">
                  <c:v>Õàíõîíãîð</c:v>
                </c:pt>
                <c:pt idx="11">
                  <c:v>Õ¿ðìýí</c:v>
                </c:pt>
                <c:pt idx="12">
                  <c:v>Öîãòîâîî</c:v>
                </c:pt>
                <c:pt idx="13">
                  <c:v>Öîãòöýöèé</c:v>
                </c:pt>
                <c:pt idx="14">
                  <c:v>Äàëàíçàäãàä</c:v>
                </c:pt>
              </c:strCache>
            </c:strRef>
          </c:cat>
          <c:val>
            <c:numRef>
              <c:f>'Mal tullult'!$T$126:$T$140</c:f>
              <c:numCache>
                <c:formatCode>0</c:formatCode>
                <c:ptCount val="15"/>
                <c:pt idx="0">
                  <c:v>33882</c:v>
                </c:pt>
                <c:pt idx="1">
                  <c:v>28560</c:v>
                </c:pt>
                <c:pt idx="2">
                  <c:v>50966</c:v>
                </c:pt>
                <c:pt idx="3">
                  <c:v>31737</c:v>
                </c:pt>
                <c:pt idx="4">
                  <c:v>41861</c:v>
                </c:pt>
                <c:pt idx="5">
                  <c:v>43902</c:v>
                </c:pt>
                <c:pt idx="6">
                  <c:v>16787</c:v>
                </c:pt>
                <c:pt idx="7">
                  <c:v>52578</c:v>
                </c:pt>
                <c:pt idx="8">
                  <c:v>31756</c:v>
                </c:pt>
                <c:pt idx="9">
                  <c:v>31078</c:v>
                </c:pt>
                <c:pt idx="10">
                  <c:v>57642</c:v>
                </c:pt>
                <c:pt idx="11">
                  <c:v>29651</c:v>
                </c:pt>
                <c:pt idx="12">
                  <c:v>28834</c:v>
                </c:pt>
                <c:pt idx="13">
                  <c:v>28688</c:v>
                </c:pt>
                <c:pt idx="14">
                  <c:v>24620</c:v>
                </c:pt>
              </c:numCache>
            </c:numRef>
          </c:val>
        </c:ser>
        <c:dLbls>
          <c:showLegendKey val="0"/>
          <c:showVal val="0"/>
          <c:showCatName val="0"/>
          <c:showSerName val="0"/>
          <c:showPercent val="0"/>
          <c:showBubbleSize val="0"/>
        </c:dLbls>
        <c:gapWidth val="75"/>
        <c:axId val="281904544"/>
        <c:axId val="281904936"/>
      </c:barChart>
      <c:catAx>
        <c:axId val="281904544"/>
        <c:scaling>
          <c:orientation val="minMax"/>
        </c:scaling>
        <c:delete val="0"/>
        <c:axPos val="b"/>
        <c:numFmt formatCode="General" sourceLinked="1"/>
        <c:majorTickMark val="none"/>
        <c:minorTickMark val="none"/>
        <c:tickLblPos val="nextTo"/>
        <c:txPr>
          <a:bodyPr rot="-2700000" vert="horz"/>
          <a:lstStyle/>
          <a:p>
            <a:pPr>
              <a:defRPr sz="900" b="0" i="0" u="none" strike="noStrike" baseline="0">
                <a:solidFill>
                  <a:srgbClr val="000000"/>
                </a:solidFill>
                <a:latin typeface="Arial Mon"/>
                <a:ea typeface="Arial Mon"/>
                <a:cs typeface="Arial Mon"/>
              </a:defRPr>
            </a:pPr>
            <a:endParaRPr lang="en-US"/>
          </a:p>
        </c:txPr>
        <c:crossAx val="281904936"/>
        <c:crosses val="autoZero"/>
        <c:auto val="1"/>
        <c:lblAlgn val="ctr"/>
        <c:lblOffset val="100"/>
        <c:noMultiLvlLbl val="0"/>
      </c:catAx>
      <c:valAx>
        <c:axId val="281904936"/>
        <c:scaling>
          <c:orientation val="minMax"/>
        </c:scaling>
        <c:delete val="0"/>
        <c:axPos val="l"/>
        <c:numFmt formatCode="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81904544"/>
        <c:crosses val="autoZero"/>
        <c:crossBetween val="between"/>
      </c:valAx>
    </c:plotArea>
    <c:legend>
      <c:legendPos val="b"/>
      <c:layout/>
      <c:overlay val="0"/>
      <c:txPr>
        <a:bodyPr/>
        <a:lstStyle/>
        <a:p>
          <a:pPr>
            <a:defRPr sz="845" b="0" i="0" u="none" strike="noStrike" baseline="0">
              <a:solidFill>
                <a:srgbClr val="000000"/>
              </a:solidFill>
              <a:latin typeface="Arial Mon"/>
              <a:ea typeface="Arial Mon"/>
              <a:cs typeface="Arial Mon"/>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tx>
            <c:strRef>
              <c:f>bank!$C$22</c:f>
              <c:strCache>
                <c:ptCount val="1"/>
                <c:pt idx="0">
                  <c:v>Нийт хадгаламжийн үлдэгдэл сая.төг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bank!$B$23:$B$30</c:f>
              <c:strCache>
                <c:ptCount val="8"/>
                <c:pt idx="0">
                  <c:v>ХААН банк</c:v>
                </c:pt>
                <c:pt idx="1">
                  <c:v>Төрийн банк </c:v>
                </c:pt>
                <c:pt idx="2">
                  <c:v>Капитал банк</c:v>
                </c:pt>
                <c:pt idx="3">
                  <c:v>Хас банк</c:v>
                </c:pt>
                <c:pt idx="4">
                  <c:v>Голомт банк</c:v>
                </c:pt>
                <c:pt idx="5">
                  <c:v>ҮХО банк</c:v>
                </c:pt>
                <c:pt idx="6">
                  <c:v>ХХБанк</c:v>
                </c:pt>
                <c:pt idx="7">
                  <c:v>Капитрон банк</c:v>
                </c:pt>
              </c:strCache>
            </c:strRef>
          </c:cat>
          <c:val>
            <c:numRef>
              <c:f>bank!$C$23:$C$30</c:f>
              <c:numCache>
                <c:formatCode>0.0</c:formatCode>
                <c:ptCount val="8"/>
                <c:pt idx="0">
                  <c:v>46910.239958999999</c:v>
                </c:pt>
                <c:pt idx="1">
                  <c:v>16934.736423000009</c:v>
                </c:pt>
                <c:pt idx="2">
                  <c:v>367.13384200000002</c:v>
                </c:pt>
                <c:pt idx="3">
                  <c:v>8851.4385380000003</c:v>
                </c:pt>
                <c:pt idx="4">
                  <c:v>12221.905111999991</c:v>
                </c:pt>
                <c:pt idx="5">
                  <c:v>262.35356400000001</c:v>
                </c:pt>
                <c:pt idx="6">
                  <c:v>619.93949399999997</c:v>
                </c:pt>
                <c:pt idx="7">
                  <c:v>3197.453456000002</c:v>
                </c:pt>
              </c:numCache>
            </c:numRef>
          </c:val>
        </c:ser>
        <c:dLbls>
          <c:showLegendKey val="0"/>
          <c:showVal val="1"/>
          <c:showCatName val="0"/>
          <c:showSerName val="0"/>
          <c:showPercent val="0"/>
          <c:showBubbleSize val="0"/>
        </c:dLbls>
        <c:gapWidth val="150"/>
        <c:overlap val="-25"/>
        <c:axId val="6167184"/>
        <c:axId val="197426784"/>
      </c:barChart>
      <c:catAx>
        <c:axId val="616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97426784"/>
        <c:crosses val="autoZero"/>
        <c:auto val="1"/>
        <c:lblAlgn val="ctr"/>
        <c:lblOffset val="100"/>
        <c:noMultiLvlLbl val="0"/>
      </c:catAx>
      <c:valAx>
        <c:axId val="197426784"/>
        <c:scaling>
          <c:orientation val="minMax"/>
        </c:scaling>
        <c:delete val="1"/>
        <c:axPos val="l"/>
        <c:numFmt formatCode="0.0" sourceLinked="1"/>
        <c:majorTickMark val="none"/>
        <c:minorTickMark val="none"/>
        <c:tickLblPos val="nextTo"/>
        <c:crossAx val="61671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tx>
            <c:strRef>
              <c:f>bank!$C$33</c:f>
              <c:strCache>
                <c:ptCount val="1"/>
                <c:pt idx="0">
                  <c:v>Чанаргүй зээл сая.төг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bank!$B$34:$B$41</c:f>
              <c:strCache>
                <c:ptCount val="8"/>
                <c:pt idx="0">
                  <c:v>ХААН банк</c:v>
                </c:pt>
                <c:pt idx="1">
                  <c:v>Төрийн банк </c:v>
                </c:pt>
                <c:pt idx="2">
                  <c:v>Капитал банк</c:v>
                </c:pt>
                <c:pt idx="3">
                  <c:v>Хас банк</c:v>
                </c:pt>
                <c:pt idx="4">
                  <c:v>Голомт банк</c:v>
                </c:pt>
                <c:pt idx="5">
                  <c:v>ҮХО банк</c:v>
                </c:pt>
                <c:pt idx="6">
                  <c:v>ХХБанк</c:v>
                </c:pt>
                <c:pt idx="7">
                  <c:v>Капитрон банк</c:v>
                </c:pt>
              </c:strCache>
            </c:strRef>
          </c:cat>
          <c:val>
            <c:numRef>
              <c:f>bank!$C$34:$C$41</c:f>
              <c:numCache>
                <c:formatCode>0.0</c:formatCode>
                <c:ptCount val="8"/>
                <c:pt idx="0">
                  <c:v>1522.696835</c:v>
                </c:pt>
                <c:pt idx="1">
                  <c:v>1096.5212039999999</c:v>
                </c:pt>
                <c:pt idx="2">
                  <c:v>445.45473399999969</c:v>
                </c:pt>
                <c:pt idx="3">
                  <c:v>2880.4072919999999</c:v>
                </c:pt>
                <c:pt idx="4">
                  <c:v>1711.1354859999999</c:v>
                </c:pt>
                <c:pt idx="5">
                  <c:v>9.3794240000000091</c:v>
                </c:pt>
                <c:pt idx="6">
                  <c:v>1396.9966680000011</c:v>
                </c:pt>
                <c:pt idx="7">
                  <c:v>99.035976999999988</c:v>
                </c:pt>
              </c:numCache>
            </c:numRef>
          </c:val>
        </c:ser>
        <c:dLbls>
          <c:showLegendKey val="0"/>
          <c:showVal val="1"/>
          <c:showCatName val="0"/>
          <c:showSerName val="0"/>
          <c:showPercent val="0"/>
          <c:showBubbleSize val="0"/>
        </c:dLbls>
        <c:gapWidth val="150"/>
        <c:overlap val="-25"/>
        <c:axId val="195275488"/>
        <c:axId val="194821760"/>
      </c:barChart>
      <c:catAx>
        <c:axId val="19527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94821760"/>
        <c:crosses val="autoZero"/>
        <c:auto val="1"/>
        <c:lblAlgn val="ctr"/>
        <c:lblOffset val="100"/>
        <c:noMultiLvlLbl val="0"/>
      </c:catAx>
      <c:valAx>
        <c:axId val="194821760"/>
        <c:scaling>
          <c:orientation val="minMax"/>
        </c:scaling>
        <c:delete val="1"/>
        <c:axPos val="l"/>
        <c:numFmt formatCode="0.0" sourceLinked="1"/>
        <c:majorTickMark val="none"/>
        <c:minorTickMark val="none"/>
        <c:tickLblPos val="nextTo"/>
        <c:crossAx val="1952754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AY!$K$12</c:f>
              <c:strCache>
                <c:ptCount val="1"/>
                <c:pt idx="0">
                  <c:v>Нүүрс олборлолт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AY!$L$10:$O$11</c:f>
              <c:multiLvlStrCache>
                <c:ptCount val="4"/>
                <c:lvl>
                  <c:pt idx="0">
                    <c:v>Сар</c:v>
                  </c:pt>
                  <c:pt idx="1">
                    <c:v>ЖЭ</c:v>
                  </c:pt>
                  <c:pt idx="2">
                    <c:v>Сар</c:v>
                  </c:pt>
                  <c:pt idx="3">
                    <c:v>ЖЭ</c:v>
                  </c:pt>
                </c:lvl>
                <c:lvl>
                  <c:pt idx="0">
                    <c:v>2015</c:v>
                  </c:pt>
                  <c:pt idx="2">
                    <c:v>2016</c:v>
                  </c:pt>
                </c:lvl>
              </c:multiLvlStrCache>
            </c:multiLvlStrRef>
          </c:cat>
          <c:val>
            <c:numRef>
              <c:f>AY!$L$12:$O$12</c:f>
              <c:numCache>
                <c:formatCode>General</c:formatCode>
                <c:ptCount val="4"/>
                <c:pt idx="0">
                  <c:v>43048719.800000004</c:v>
                </c:pt>
                <c:pt idx="1">
                  <c:v>266378961.69999999</c:v>
                </c:pt>
                <c:pt idx="2">
                  <c:v>73133181.099999994</c:v>
                </c:pt>
                <c:pt idx="3">
                  <c:v>322539721.30000001</c:v>
                </c:pt>
              </c:numCache>
            </c:numRef>
          </c:val>
        </c:ser>
        <c:dLbls>
          <c:showLegendKey val="0"/>
          <c:showVal val="1"/>
          <c:showCatName val="0"/>
          <c:showSerName val="0"/>
          <c:showPercent val="0"/>
          <c:showBubbleSize val="0"/>
        </c:dLbls>
        <c:gapWidth val="150"/>
        <c:overlap val="-25"/>
        <c:axId val="318969352"/>
        <c:axId val="318971312"/>
      </c:barChart>
      <c:catAx>
        <c:axId val="318969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971312"/>
        <c:crosses val="autoZero"/>
        <c:auto val="1"/>
        <c:lblAlgn val="ctr"/>
        <c:lblOffset val="100"/>
        <c:noMultiLvlLbl val="0"/>
      </c:catAx>
      <c:valAx>
        <c:axId val="318971312"/>
        <c:scaling>
          <c:orientation val="minMax"/>
        </c:scaling>
        <c:delete val="1"/>
        <c:axPos val="l"/>
        <c:numFmt formatCode="General" sourceLinked="1"/>
        <c:majorTickMark val="none"/>
        <c:minorTickMark val="none"/>
        <c:tickLblPos val="nextTo"/>
        <c:crossAx val="3189693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39419674451555E-2"/>
          <c:y val="0.17216545012165449"/>
          <c:w val="0.93772116065109756"/>
          <c:h val="0.63088453359388608"/>
        </c:manualLayout>
      </c:layout>
      <c:barChart>
        <c:barDir val="col"/>
        <c:grouping val="clustered"/>
        <c:varyColors val="0"/>
        <c:ser>
          <c:idx val="0"/>
          <c:order val="0"/>
          <c:tx>
            <c:strRef>
              <c:f>AY!$K$8</c:f>
              <c:strCache>
                <c:ptCount val="1"/>
                <c:pt idx="0">
                  <c:v>Сүү, сүүн бүтээгдэхүүн үйлдвэрлэл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AY!$L$6:$O$7</c:f>
              <c:multiLvlStrCache>
                <c:ptCount val="4"/>
                <c:lvl>
                  <c:pt idx="0">
                    <c:v>Сар</c:v>
                  </c:pt>
                  <c:pt idx="1">
                    <c:v>ЖЭ</c:v>
                  </c:pt>
                  <c:pt idx="2">
                    <c:v>Сар</c:v>
                  </c:pt>
                  <c:pt idx="3">
                    <c:v>ЖЭ</c:v>
                  </c:pt>
                </c:lvl>
                <c:lvl>
                  <c:pt idx="0">
                    <c:v>2015</c:v>
                  </c:pt>
                  <c:pt idx="2">
                    <c:v>2016</c:v>
                  </c:pt>
                </c:lvl>
              </c:multiLvlStrCache>
            </c:multiLvlStrRef>
          </c:cat>
          <c:val>
            <c:numRef>
              <c:f>AY!$L$8:$O$8</c:f>
              <c:numCache>
                <c:formatCode>General</c:formatCode>
                <c:ptCount val="4"/>
                <c:pt idx="0">
                  <c:v>5312.4</c:v>
                </c:pt>
                <c:pt idx="1">
                  <c:v>87122</c:v>
                </c:pt>
                <c:pt idx="2">
                  <c:v>2468.1999999999998</c:v>
                </c:pt>
                <c:pt idx="3">
                  <c:v>33688.400000000001</c:v>
                </c:pt>
              </c:numCache>
            </c:numRef>
          </c:val>
        </c:ser>
        <c:dLbls>
          <c:showLegendKey val="0"/>
          <c:showVal val="1"/>
          <c:showCatName val="0"/>
          <c:showSerName val="0"/>
          <c:showPercent val="0"/>
          <c:showBubbleSize val="0"/>
        </c:dLbls>
        <c:gapWidth val="150"/>
        <c:overlap val="-25"/>
        <c:axId val="318970528"/>
        <c:axId val="318972096"/>
      </c:barChart>
      <c:catAx>
        <c:axId val="318970528"/>
        <c:scaling>
          <c:orientation val="minMax"/>
        </c:scaling>
        <c:delete val="0"/>
        <c:axPos val="b"/>
        <c:numFmt formatCode="General" sourceLinked="0"/>
        <c:majorTickMark val="none"/>
        <c:minorTickMark val="none"/>
        <c:tickLblPos val="nextTo"/>
        <c:crossAx val="318972096"/>
        <c:crosses val="autoZero"/>
        <c:auto val="1"/>
        <c:lblAlgn val="ctr"/>
        <c:lblOffset val="100"/>
        <c:noMultiLvlLbl val="0"/>
      </c:catAx>
      <c:valAx>
        <c:axId val="318972096"/>
        <c:scaling>
          <c:orientation val="minMax"/>
        </c:scaling>
        <c:delete val="1"/>
        <c:axPos val="l"/>
        <c:numFmt formatCode="General" sourceLinked="1"/>
        <c:majorTickMark val="none"/>
        <c:minorTickMark val="none"/>
        <c:tickLblPos val="nextTo"/>
        <c:crossAx val="318970528"/>
        <c:crosses val="autoZero"/>
        <c:crossBetween val="between"/>
      </c:valAx>
    </c:plotArea>
    <c:plotVisOnly val="1"/>
    <c:dispBlanksAs val="gap"/>
    <c:showDLblsOverMax val="0"/>
  </c:chart>
  <c:spPr>
    <a:ln>
      <a:noFill/>
    </a:ln>
  </c:spPr>
  <c:txPr>
    <a:bodyPr/>
    <a:lstStyle/>
    <a:p>
      <a:pPr>
        <a:defRPr sz="105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82E-2"/>
          <c:y val="5.5939413823272104E-2"/>
          <c:w val="0.93888888888889666"/>
          <c:h val="0.72159922717993585"/>
        </c:manualLayout>
      </c:layout>
      <c:lineChart>
        <c:grouping val="standard"/>
        <c:varyColors val="0"/>
        <c:ser>
          <c:idx val="0"/>
          <c:order val="0"/>
          <c:tx>
            <c:strRef>
              <c:f>'eruul mend '!$B$54</c:f>
              <c:strCache>
                <c:ptCount val="1"/>
                <c:pt idx="0">
                  <c:v>төрөлт</c:v>
                </c:pt>
              </c:strCache>
            </c:strRef>
          </c:tx>
          <c:dLbls>
            <c:dLbl>
              <c:idx val="0"/>
              <c:layout>
                <c:manualLayout>
                  <c:x val="-4.7222222222222332E-2"/>
                  <c:y val="-3.97350993377483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333333333333334E-2"/>
                  <c:y val="-5.298013245033113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33333333333334E-2"/>
                  <c:y val="-4.85651214128035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'eruul mend '!$C$53:$E$53</c:f>
              <c:strCache>
                <c:ptCount val="3"/>
                <c:pt idx="0">
                  <c:v>2014.VIII</c:v>
                </c:pt>
                <c:pt idx="1">
                  <c:v>2015.VIII</c:v>
                </c:pt>
                <c:pt idx="2">
                  <c:v>2016.VIII</c:v>
                </c:pt>
              </c:strCache>
            </c:strRef>
          </c:cat>
          <c:val>
            <c:numRef>
              <c:f>'eruul mend '!$C$54:$E$54</c:f>
              <c:numCache>
                <c:formatCode>General</c:formatCode>
                <c:ptCount val="3"/>
                <c:pt idx="0">
                  <c:v>925</c:v>
                </c:pt>
                <c:pt idx="1">
                  <c:v>955</c:v>
                </c:pt>
                <c:pt idx="2">
                  <c:v>937</c:v>
                </c:pt>
              </c:numCache>
            </c:numRef>
          </c:val>
          <c:smooth val="0"/>
        </c:ser>
        <c:ser>
          <c:idx val="1"/>
          <c:order val="1"/>
          <c:tx>
            <c:strRef>
              <c:f>'eruul mend '!$B$55</c:f>
              <c:strCache>
                <c:ptCount val="1"/>
                <c:pt idx="0">
                  <c:v>нас баралт</c:v>
                </c:pt>
              </c:strCache>
            </c:strRef>
          </c:tx>
          <c:dLbls>
            <c:dLbl>
              <c:idx val="0"/>
              <c:layout>
                <c:manualLayout>
                  <c:x val="-4.1666666666666664E-2"/>
                  <c:y val="-6.62251655629132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1666666666666664E-2"/>
                  <c:y val="-6.62251655629132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666666666666664E-2"/>
                  <c:y val="-6.622516556291324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'eruul mend '!$C$53:$E$53</c:f>
              <c:strCache>
                <c:ptCount val="3"/>
                <c:pt idx="0">
                  <c:v>2014.VIII</c:v>
                </c:pt>
                <c:pt idx="1">
                  <c:v>2015.VIII</c:v>
                </c:pt>
                <c:pt idx="2">
                  <c:v>2016.VIII</c:v>
                </c:pt>
              </c:strCache>
            </c:strRef>
          </c:cat>
          <c:val>
            <c:numRef>
              <c:f>'eruul mend '!$C$55:$E$55</c:f>
              <c:numCache>
                <c:formatCode>General</c:formatCode>
                <c:ptCount val="3"/>
                <c:pt idx="0">
                  <c:v>205</c:v>
                </c:pt>
                <c:pt idx="1">
                  <c:v>221</c:v>
                </c:pt>
                <c:pt idx="2">
                  <c:v>214</c:v>
                </c:pt>
              </c:numCache>
            </c:numRef>
          </c:val>
          <c:smooth val="0"/>
        </c:ser>
        <c:dLbls>
          <c:showLegendKey val="0"/>
          <c:showVal val="1"/>
          <c:showCatName val="0"/>
          <c:showSerName val="0"/>
          <c:showPercent val="0"/>
          <c:showBubbleSize val="0"/>
        </c:dLbls>
        <c:marker val="1"/>
        <c:smooth val="0"/>
        <c:axId val="195270304"/>
        <c:axId val="196590016"/>
      </c:lineChart>
      <c:catAx>
        <c:axId val="195270304"/>
        <c:scaling>
          <c:orientation val="minMax"/>
        </c:scaling>
        <c:delete val="0"/>
        <c:axPos val="b"/>
        <c:numFmt formatCode="General" sourceLinked="0"/>
        <c:majorTickMark val="none"/>
        <c:minorTickMark val="none"/>
        <c:tickLblPos val="nextTo"/>
        <c:crossAx val="196590016"/>
        <c:crosses val="autoZero"/>
        <c:auto val="1"/>
        <c:lblAlgn val="ctr"/>
        <c:lblOffset val="100"/>
        <c:noMultiLvlLbl val="0"/>
      </c:catAx>
      <c:valAx>
        <c:axId val="196590016"/>
        <c:scaling>
          <c:orientation val="minMax"/>
        </c:scaling>
        <c:delete val="1"/>
        <c:axPos val="l"/>
        <c:numFmt formatCode="General" sourceLinked="1"/>
        <c:majorTickMark val="none"/>
        <c:minorTickMark val="none"/>
        <c:tickLblPos val="nextTo"/>
        <c:crossAx val="195270304"/>
        <c:crosses val="autoZero"/>
        <c:crossBetween val="between"/>
      </c:valAx>
    </c:plotArea>
    <c:legend>
      <c:legendPos val="t"/>
      <c:layout>
        <c:manualLayout>
          <c:xMode val="edge"/>
          <c:yMode val="edge"/>
          <c:x val="0.29887773403325085"/>
          <c:y val="0.8842592592592593"/>
          <c:w val="0.40779986876640417"/>
          <c:h val="8.3717191601050026E-2"/>
        </c:manualLayout>
      </c:layout>
      <c:overlay val="0"/>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3.6111111111111212E-2"/>
          <c:y val="5.1309784193642474E-2"/>
          <c:w val="0.93888888888889688"/>
          <c:h val="0.72159922717993585"/>
        </c:manualLayout>
      </c:layout>
      <c:barChart>
        <c:barDir val="col"/>
        <c:grouping val="clustered"/>
        <c:varyColors val="0"/>
        <c:ser>
          <c:idx val="0"/>
          <c:order val="0"/>
          <c:tx>
            <c:strRef>
              <c:f>'eruul mend '!$A$3</c:f>
              <c:strCache>
                <c:ptCount val="1"/>
                <c:pt idx="0">
                  <c:v>Амаржсан эхийн тоо</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'eruul mend '!$B$2:$D$2</c:f>
              <c:strCache>
                <c:ptCount val="3"/>
                <c:pt idx="0">
                  <c:v>2014.VIII</c:v>
                </c:pt>
                <c:pt idx="1">
                  <c:v>2015.VIII</c:v>
                </c:pt>
                <c:pt idx="2">
                  <c:v>2016.VIII</c:v>
                </c:pt>
              </c:strCache>
            </c:strRef>
          </c:cat>
          <c:val>
            <c:numRef>
              <c:f>'eruul mend '!$B$3:$D$3</c:f>
              <c:numCache>
                <c:formatCode>General</c:formatCode>
                <c:ptCount val="3"/>
                <c:pt idx="0">
                  <c:v>925</c:v>
                </c:pt>
                <c:pt idx="1">
                  <c:v>955</c:v>
                </c:pt>
                <c:pt idx="2">
                  <c:v>937</c:v>
                </c:pt>
              </c:numCache>
            </c:numRef>
          </c:val>
        </c:ser>
        <c:ser>
          <c:idx val="1"/>
          <c:order val="1"/>
          <c:tx>
            <c:strRef>
              <c:f>'eruul mend '!$A$4</c:f>
              <c:strCache>
                <c:ptCount val="1"/>
                <c:pt idx="0">
                  <c:v>Амьд төрсөн хүүхдийн тоо</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'eruul mend '!$B$2:$D$2</c:f>
              <c:strCache>
                <c:ptCount val="3"/>
                <c:pt idx="0">
                  <c:v>2014.VIII</c:v>
                </c:pt>
                <c:pt idx="1">
                  <c:v>2015.VIII</c:v>
                </c:pt>
                <c:pt idx="2">
                  <c:v>2016.VIII</c:v>
                </c:pt>
              </c:strCache>
            </c:strRef>
          </c:cat>
          <c:val>
            <c:numRef>
              <c:f>'eruul mend '!$B$4:$D$4</c:f>
              <c:numCache>
                <c:formatCode>General</c:formatCode>
                <c:ptCount val="3"/>
                <c:pt idx="0">
                  <c:v>924</c:v>
                </c:pt>
                <c:pt idx="1">
                  <c:v>952</c:v>
                </c:pt>
                <c:pt idx="2">
                  <c:v>943</c:v>
                </c:pt>
              </c:numCache>
            </c:numRef>
          </c:val>
        </c:ser>
        <c:dLbls>
          <c:showLegendKey val="0"/>
          <c:showVal val="1"/>
          <c:showCatName val="0"/>
          <c:showSerName val="0"/>
          <c:showPercent val="0"/>
          <c:showBubbleSize val="0"/>
        </c:dLbls>
        <c:gapWidth val="150"/>
        <c:overlap val="-25"/>
        <c:axId val="195185208"/>
        <c:axId val="197268824"/>
      </c:barChart>
      <c:catAx>
        <c:axId val="195185208"/>
        <c:scaling>
          <c:orientation val="minMax"/>
        </c:scaling>
        <c:delete val="0"/>
        <c:axPos val="b"/>
        <c:numFmt formatCode="General" sourceLinked="0"/>
        <c:majorTickMark val="none"/>
        <c:minorTickMark val="none"/>
        <c:tickLblPos val="nextTo"/>
        <c:crossAx val="197268824"/>
        <c:crosses val="autoZero"/>
        <c:auto val="1"/>
        <c:lblAlgn val="ctr"/>
        <c:lblOffset val="100"/>
        <c:noMultiLvlLbl val="0"/>
      </c:catAx>
      <c:valAx>
        <c:axId val="197268824"/>
        <c:scaling>
          <c:orientation val="minMax"/>
        </c:scaling>
        <c:delete val="1"/>
        <c:axPos val="l"/>
        <c:numFmt formatCode="General" sourceLinked="1"/>
        <c:majorTickMark val="none"/>
        <c:minorTickMark val="none"/>
        <c:tickLblPos val="nextTo"/>
        <c:crossAx val="195185208"/>
        <c:crosses val="autoZero"/>
        <c:crossBetween val="between"/>
      </c:valAx>
    </c:plotArea>
    <c:legend>
      <c:legendPos val="t"/>
      <c:layout>
        <c:manualLayout>
          <c:xMode val="edge"/>
          <c:yMode val="edge"/>
          <c:x val="0.12949321959755242"/>
          <c:y val="0.89814814814814814"/>
          <c:w val="0.74101334208223957"/>
          <c:h val="8.371719160105002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1.3888888888889143E-2"/>
          <c:y val="8.1786235053951509E-2"/>
          <c:w val="0.93888888888889666"/>
          <c:h val="0.57578702816220362"/>
        </c:manualLayout>
      </c:layout>
      <c:barChart>
        <c:barDir val="col"/>
        <c:grouping val="clustered"/>
        <c:varyColors val="0"/>
        <c:ser>
          <c:idx val="0"/>
          <c:order val="0"/>
          <c:tx>
            <c:strRef>
              <c:f>'eruul mend '!$J$3</c:f>
              <c:strCache>
                <c:ptCount val="1"/>
                <c:pt idx="0">
                  <c:v>0-1 хүртэл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'eruul mend '!$K$2:$M$2</c:f>
              <c:strCache>
                <c:ptCount val="3"/>
                <c:pt idx="0">
                  <c:v>2014.VIII</c:v>
                </c:pt>
                <c:pt idx="1">
                  <c:v>2015.VIII</c:v>
                </c:pt>
                <c:pt idx="2">
                  <c:v>2016.VIII</c:v>
                </c:pt>
              </c:strCache>
            </c:strRef>
          </c:cat>
          <c:val>
            <c:numRef>
              <c:f>'eruul mend '!$K$3:$M$3</c:f>
              <c:numCache>
                <c:formatCode>General</c:formatCode>
                <c:ptCount val="3"/>
                <c:pt idx="0">
                  <c:v>19</c:v>
                </c:pt>
                <c:pt idx="1">
                  <c:v>15</c:v>
                </c:pt>
                <c:pt idx="2">
                  <c:v>18</c:v>
                </c:pt>
              </c:numCache>
            </c:numRef>
          </c:val>
        </c:ser>
        <c:ser>
          <c:idx val="1"/>
          <c:order val="1"/>
          <c:tx>
            <c:strRef>
              <c:f>'eruul mend '!$J$4</c:f>
              <c:strCache>
                <c:ptCount val="1"/>
                <c:pt idx="0">
                  <c:v>1-5 хүртэл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'eruul mend '!$K$2:$M$2</c:f>
              <c:strCache>
                <c:ptCount val="3"/>
                <c:pt idx="0">
                  <c:v>2014.VIII</c:v>
                </c:pt>
                <c:pt idx="1">
                  <c:v>2015.VIII</c:v>
                </c:pt>
                <c:pt idx="2">
                  <c:v>2016.VIII</c:v>
                </c:pt>
              </c:strCache>
            </c:strRef>
          </c:cat>
          <c:val>
            <c:numRef>
              <c:f>'eruul mend '!$K$4:$M$4</c:f>
              <c:numCache>
                <c:formatCode>General</c:formatCode>
                <c:ptCount val="3"/>
                <c:pt idx="0">
                  <c:v>6</c:v>
                </c:pt>
                <c:pt idx="1">
                  <c:v>4</c:v>
                </c:pt>
                <c:pt idx="2">
                  <c:v>2</c:v>
                </c:pt>
              </c:numCache>
            </c:numRef>
          </c:val>
        </c:ser>
        <c:dLbls>
          <c:showLegendKey val="0"/>
          <c:showVal val="1"/>
          <c:showCatName val="0"/>
          <c:showSerName val="0"/>
          <c:showPercent val="0"/>
          <c:showBubbleSize val="0"/>
        </c:dLbls>
        <c:gapWidth val="150"/>
        <c:overlap val="-25"/>
        <c:axId val="144470296"/>
        <c:axId val="144470688"/>
      </c:barChart>
      <c:catAx>
        <c:axId val="144470296"/>
        <c:scaling>
          <c:orientation val="minMax"/>
        </c:scaling>
        <c:delete val="0"/>
        <c:axPos val="b"/>
        <c:numFmt formatCode="General" sourceLinked="0"/>
        <c:majorTickMark val="none"/>
        <c:minorTickMark val="none"/>
        <c:tickLblPos val="nextTo"/>
        <c:crossAx val="144470688"/>
        <c:crosses val="autoZero"/>
        <c:auto val="1"/>
        <c:lblAlgn val="ctr"/>
        <c:lblOffset val="100"/>
        <c:noMultiLvlLbl val="0"/>
      </c:catAx>
      <c:valAx>
        <c:axId val="144470688"/>
        <c:scaling>
          <c:orientation val="minMax"/>
        </c:scaling>
        <c:delete val="1"/>
        <c:axPos val="l"/>
        <c:numFmt formatCode="General" sourceLinked="1"/>
        <c:majorTickMark val="out"/>
        <c:minorTickMark val="none"/>
        <c:tickLblPos val="nextTo"/>
        <c:crossAx val="144470296"/>
        <c:crosses val="autoZero"/>
        <c:crossBetween val="between"/>
      </c:valAx>
    </c:plotArea>
    <c:legend>
      <c:legendPos val="t"/>
      <c:layout>
        <c:manualLayout>
          <c:xMode val="edge"/>
          <c:yMode val="edge"/>
          <c:x val="0.1387256592925884"/>
          <c:y val="0.83727810650887591"/>
          <c:w val="0.74966535433071735"/>
          <c:h val="0.1604899387576554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3.0555555555555582E-2"/>
          <c:y val="6.0569043452901733E-2"/>
          <c:w val="0.96944431029451683"/>
          <c:h val="0.67067330125402014"/>
        </c:manualLayout>
      </c:layout>
      <c:lineChart>
        <c:grouping val="standard"/>
        <c:varyColors val="0"/>
        <c:ser>
          <c:idx val="0"/>
          <c:order val="0"/>
          <c:tx>
            <c:strRef>
              <c:f>'ajilguichuud hev'!$B$38</c:f>
              <c:strCache>
                <c:ptCount val="1"/>
                <c:pt idx="0">
                  <c:v>Ажил хайгч иргэдийн тоо</c:v>
                </c:pt>
              </c:strCache>
            </c:strRef>
          </c:tx>
          <c:dLbls>
            <c:dLbl>
              <c:idx val="0"/>
              <c:layout>
                <c:manualLayout>
                  <c:x val="-4.7222222222222332E-2"/>
                  <c:y val="-6.52179618851991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1666666666666664E-2"/>
                  <c:y val="-9.42028985507247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888888888888889E-2"/>
                  <c:y val="-0.1014492753623188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'ajilguichuud hev'!$C$37:$E$37</c:f>
              <c:strCache>
                <c:ptCount val="3"/>
                <c:pt idx="0">
                  <c:v>2014.VIII</c:v>
                </c:pt>
                <c:pt idx="1">
                  <c:v>2015.VIII</c:v>
                </c:pt>
                <c:pt idx="2">
                  <c:v>2016.VIII</c:v>
                </c:pt>
              </c:strCache>
            </c:strRef>
          </c:cat>
          <c:val>
            <c:numRef>
              <c:f>'ajilguichuud hev'!$C$38:$E$38</c:f>
              <c:numCache>
                <c:formatCode>General</c:formatCode>
                <c:ptCount val="3"/>
                <c:pt idx="0">
                  <c:v>673</c:v>
                </c:pt>
                <c:pt idx="1">
                  <c:v>568</c:v>
                </c:pt>
                <c:pt idx="2">
                  <c:v>897</c:v>
                </c:pt>
              </c:numCache>
            </c:numRef>
          </c:val>
          <c:smooth val="0"/>
        </c:ser>
        <c:ser>
          <c:idx val="1"/>
          <c:order val="1"/>
          <c:tx>
            <c:strRef>
              <c:f>'ajilguichuud hev'!$B$39</c:f>
              <c:strCache>
                <c:ptCount val="1"/>
                <c:pt idx="0">
                  <c:v>Ажилд орсон иргэдийн тоо</c:v>
                </c:pt>
              </c:strCache>
            </c:strRef>
          </c:tx>
          <c:dLbls>
            <c:dLbl>
              <c:idx val="0"/>
              <c:layout>
                <c:manualLayout>
                  <c:x val="-6.7301707477077602E-2"/>
                  <c:y val="6.75647234236568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888888888888889E-2"/>
                  <c:y val="-9.42028985507247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888888888888889E-2"/>
                  <c:y val="-8.695652173913054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'ajilguichuud hev'!$C$37:$E$37</c:f>
              <c:strCache>
                <c:ptCount val="3"/>
                <c:pt idx="0">
                  <c:v>2014.VIII</c:v>
                </c:pt>
                <c:pt idx="1">
                  <c:v>2015.VIII</c:v>
                </c:pt>
                <c:pt idx="2">
                  <c:v>2016.VIII</c:v>
                </c:pt>
              </c:strCache>
            </c:strRef>
          </c:cat>
          <c:val>
            <c:numRef>
              <c:f>'ajilguichuud hev'!$C$39:$E$39</c:f>
              <c:numCache>
                <c:formatCode>General</c:formatCode>
                <c:ptCount val="3"/>
                <c:pt idx="0">
                  <c:v>593</c:v>
                </c:pt>
                <c:pt idx="1">
                  <c:v>451</c:v>
                </c:pt>
                <c:pt idx="2">
                  <c:v>0</c:v>
                </c:pt>
              </c:numCache>
            </c:numRef>
          </c:val>
          <c:smooth val="0"/>
        </c:ser>
        <c:dLbls>
          <c:showLegendKey val="0"/>
          <c:showVal val="1"/>
          <c:showCatName val="0"/>
          <c:showSerName val="0"/>
          <c:showPercent val="0"/>
          <c:showBubbleSize val="0"/>
        </c:dLbls>
        <c:marker val="1"/>
        <c:smooth val="0"/>
        <c:axId val="197539488"/>
        <c:axId val="197539880"/>
      </c:lineChart>
      <c:catAx>
        <c:axId val="197539488"/>
        <c:scaling>
          <c:orientation val="minMax"/>
        </c:scaling>
        <c:delete val="0"/>
        <c:axPos val="b"/>
        <c:numFmt formatCode="General" sourceLinked="1"/>
        <c:majorTickMark val="none"/>
        <c:minorTickMark val="none"/>
        <c:tickLblPos val="nextTo"/>
        <c:crossAx val="197539880"/>
        <c:crosses val="autoZero"/>
        <c:auto val="1"/>
        <c:lblAlgn val="ctr"/>
        <c:lblOffset val="100"/>
        <c:noMultiLvlLbl val="0"/>
      </c:catAx>
      <c:valAx>
        <c:axId val="197539880"/>
        <c:scaling>
          <c:orientation val="minMax"/>
        </c:scaling>
        <c:delete val="1"/>
        <c:axPos val="l"/>
        <c:numFmt formatCode="General" sourceLinked="1"/>
        <c:majorTickMark val="none"/>
        <c:minorTickMark val="none"/>
        <c:tickLblPos val="nextTo"/>
        <c:crossAx val="197539488"/>
        <c:crosses val="autoZero"/>
        <c:crossBetween val="between"/>
      </c:valAx>
    </c:plotArea>
    <c:legend>
      <c:legendPos val="t"/>
      <c:layout>
        <c:manualLayout>
          <c:xMode val="edge"/>
          <c:yMode val="edge"/>
          <c:x val="6.666666666666668E-2"/>
          <c:y val="0.8611111111111116"/>
          <c:w val="0.8747210187243436"/>
          <c:h val="8.371719160105002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45983" cy="337215"/>
          </a:xfrm>
          <a:prstGeom prst="rect">
            <a:avLst/>
          </a:prstGeom>
        </p:spPr>
        <p:txBody>
          <a:bodyPr vert="horz" lIns="89419" tIns="44710" rIns="89419" bIns="44710" rtlCol="0"/>
          <a:lstStyle>
            <a:lvl1pPr algn="l">
              <a:defRPr sz="1200"/>
            </a:lvl1pPr>
          </a:lstStyle>
          <a:p>
            <a:endParaRPr lang="en-US"/>
          </a:p>
        </p:txBody>
      </p:sp>
      <p:sp>
        <p:nvSpPr>
          <p:cNvPr id="3" name="Date Placeholder 2"/>
          <p:cNvSpPr>
            <a:spLocks noGrp="1"/>
          </p:cNvSpPr>
          <p:nvPr>
            <p:ph type="dt" sz="quarter" idx="1"/>
          </p:nvPr>
        </p:nvSpPr>
        <p:spPr>
          <a:xfrm>
            <a:off x="5551397" y="1"/>
            <a:ext cx="4245983" cy="337215"/>
          </a:xfrm>
          <a:prstGeom prst="rect">
            <a:avLst/>
          </a:prstGeom>
        </p:spPr>
        <p:txBody>
          <a:bodyPr vert="horz" lIns="89419" tIns="44710" rIns="89419" bIns="44710" rtlCol="0"/>
          <a:lstStyle>
            <a:lvl1pPr algn="r">
              <a:defRPr sz="1200"/>
            </a:lvl1pPr>
          </a:lstStyle>
          <a:p>
            <a:fld id="{46AC4C50-0DE6-457B-A6DB-4CF188B484CD}" type="datetimeFigureOut">
              <a:rPr lang="en-US" smtClean="0"/>
              <a:pPr/>
              <a:t>9/13/2016</a:t>
            </a:fld>
            <a:endParaRPr lang="en-US"/>
          </a:p>
        </p:txBody>
      </p:sp>
      <p:sp>
        <p:nvSpPr>
          <p:cNvPr id="4" name="Footer Placeholder 3"/>
          <p:cNvSpPr>
            <a:spLocks noGrp="1"/>
          </p:cNvSpPr>
          <p:nvPr>
            <p:ph type="ftr" sz="quarter" idx="2"/>
          </p:nvPr>
        </p:nvSpPr>
        <p:spPr>
          <a:xfrm>
            <a:off x="0" y="6398548"/>
            <a:ext cx="4245983" cy="337215"/>
          </a:xfrm>
          <a:prstGeom prst="rect">
            <a:avLst/>
          </a:prstGeom>
        </p:spPr>
        <p:txBody>
          <a:bodyPr vert="horz" lIns="89419" tIns="44710" rIns="89419" bIns="44710" rtlCol="0" anchor="b"/>
          <a:lstStyle>
            <a:lvl1pPr algn="l">
              <a:defRPr sz="1200"/>
            </a:lvl1pPr>
          </a:lstStyle>
          <a:p>
            <a:endParaRPr lang="en-US"/>
          </a:p>
        </p:txBody>
      </p:sp>
      <p:sp>
        <p:nvSpPr>
          <p:cNvPr id="5" name="Slide Number Placeholder 4"/>
          <p:cNvSpPr>
            <a:spLocks noGrp="1"/>
          </p:cNvSpPr>
          <p:nvPr>
            <p:ph type="sldNum" sz="quarter" idx="3"/>
          </p:nvPr>
        </p:nvSpPr>
        <p:spPr>
          <a:xfrm>
            <a:off x="5551397" y="6398548"/>
            <a:ext cx="4245983" cy="337215"/>
          </a:xfrm>
          <a:prstGeom prst="rect">
            <a:avLst/>
          </a:prstGeom>
        </p:spPr>
        <p:txBody>
          <a:bodyPr vert="horz" lIns="89419" tIns="44710" rIns="89419" bIns="44710" rtlCol="0" anchor="b"/>
          <a:lstStyle>
            <a:lvl1pPr algn="r">
              <a:defRPr sz="1200"/>
            </a:lvl1pPr>
          </a:lstStyle>
          <a:p>
            <a:fld id="{B7689E64-C1D0-4B97-A2E0-6E65FF50B0D1}" type="slidenum">
              <a:rPr lang="en-US" smtClean="0"/>
              <a:pPr/>
              <a:t>‹#›</a:t>
            </a:fld>
            <a:endParaRPr lang="en-US"/>
          </a:p>
        </p:txBody>
      </p:sp>
    </p:spTree>
    <p:extLst>
      <p:ext uri="{BB962C8B-B14F-4D97-AF65-F5344CB8AC3E}">
        <p14:creationId xmlns:p14="http://schemas.microsoft.com/office/powerpoint/2010/main" val="1792423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46509" cy="337958"/>
          </a:xfrm>
          <a:prstGeom prst="rect">
            <a:avLst/>
          </a:prstGeom>
        </p:spPr>
        <p:txBody>
          <a:bodyPr vert="horz" lIns="90403" tIns="45201" rIns="90403" bIns="45201" rtlCol="0"/>
          <a:lstStyle>
            <a:lvl1pPr algn="l">
              <a:defRPr sz="1200"/>
            </a:lvl1pPr>
          </a:lstStyle>
          <a:p>
            <a:endParaRPr lang="en-US"/>
          </a:p>
        </p:txBody>
      </p:sp>
      <p:sp>
        <p:nvSpPr>
          <p:cNvPr id="3" name="Date Placeholder 2"/>
          <p:cNvSpPr>
            <a:spLocks noGrp="1"/>
          </p:cNvSpPr>
          <p:nvPr>
            <p:ph type="dt" idx="1"/>
          </p:nvPr>
        </p:nvSpPr>
        <p:spPr>
          <a:xfrm>
            <a:off x="5550862" y="0"/>
            <a:ext cx="4246509" cy="337958"/>
          </a:xfrm>
          <a:prstGeom prst="rect">
            <a:avLst/>
          </a:prstGeom>
        </p:spPr>
        <p:txBody>
          <a:bodyPr vert="horz" lIns="90403" tIns="45201" rIns="90403" bIns="45201" rtlCol="0"/>
          <a:lstStyle>
            <a:lvl1pPr algn="r">
              <a:defRPr sz="1200"/>
            </a:lvl1pPr>
          </a:lstStyle>
          <a:p>
            <a:fld id="{67A877B3-2735-41E1-92AA-D07C364C94FD}" type="datetimeFigureOut">
              <a:rPr lang="en-US" smtClean="0"/>
              <a:pPr/>
              <a:t>9/13/2016</a:t>
            </a:fld>
            <a:endParaRPr lang="en-US"/>
          </a:p>
        </p:txBody>
      </p:sp>
      <p:sp>
        <p:nvSpPr>
          <p:cNvPr id="4" name="Slide Image Placeholder 3"/>
          <p:cNvSpPr>
            <a:spLocks noGrp="1" noRot="1" noChangeAspect="1"/>
          </p:cNvSpPr>
          <p:nvPr>
            <p:ph type="sldImg" idx="2"/>
          </p:nvPr>
        </p:nvSpPr>
        <p:spPr>
          <a:xfrm>
            <a:off x="3257550" y="841375"/>
            <a:ext cx="3284538" cy="2274888"/>
          </a:xfrm>
          <a:prstGeom prst="rect">
            <a:avLst/>
          </a:prstGeom>
          <a:noFill/>
          <a:ln w="12700">
            <a:solidFill>
              <a:prstClr val="black"/>
            </a:solidFill>
          </a:ln>
        </p:spPr>
        <p:txBody>
          <a:bodyPr vert="horz" lIns="90403" tIns="45201" rIns="90403" bIns="45201" rtlCol="0" anchor="ctr"/>
          <a:lstStyle/>
          <a:p>
            <a:endParaRPr lang="en-US"/>
          </a:p>
        </p:txBody>
      </p:sp>
      <p:sp>
        <p:nvSpPr>
          <p:cNvPr id="5" name="Notes Placeholder 4"/>
          <p:cNvSpPr>
            <a:spLocks noGrp="1"/>
          </p:cNvSpPr>
          <p:nvPr>
            <p:ph type="body" sz="quarter" idx="3"/>
          </p:nvPr>
        </p:nvSpPr>
        <p:spPr>
          <a:xfrm>
            <a:off x="979965" y="3241586"/>
            <a:ext cx="7839709" cy="2652207"/>
          </a:xfrm>
          <a:prstGeom prst="rect">
            <a:avLst/>
          </a:prstGeom>
        </p:spPr>
        <p:txBody>
          <a:bodyPr vert="horz" lIns="90403" tIns="45201" rIns="90403" bIns="4520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397806"/>
            <a:ext cx="4246509" cy="337958"/>
          </a:xfrm>
          <a:prstGeom prst="rect">
            <a:avLst/>
          </a:prstGeom>
        </p:spPr>
        <p:txBody>
          <a:bodyPr vert="horz" lIns="90403" tIns="45201" rIns="90403" bIns="45201" rtlCol="0" anchor="b"/>
          <a:lstStyle>
            <a:lvl1pPr algn="l">
              <a:defRPr sz="1200"/>
            </a:lvl1pPr>
          </a:lstStyle>
          <a:p>
            <a:endParaRPr lang="en-US"/>
          </a:p>
        </p:txBody>
      </p:sp>
      <p:sp>
        <p:nvSpPr>
          <p:cNvPr id="7" name="Slide Number Placeholder 6"/>
          <p:cNvSpPr>
            <a:spLocks noGrp="1"/>
          </p:cNvSpPr>
          <p:nvPr>
            <p:ph type="sldNum" sz="quarter" idx="5"/>
          </p:nvPr>
        </p:nvSpPr>
        <p:spPr>
          <a:xfrm>
            <a:off x="5550862" y="6397806"/>
            <a:ext cx="4246509" cy="337958"/>
          </a:xfrm>
          <a:prstGeom prst="rect">
            <a:avLst/>
          </a:prstGeom>
        </p:spPr>
        <p:txBody>
          <a:bodyPr vert="horz" lIns="90403" tIns="45201" rIns="90403" bIns="45201" rtlCol="0" anchor="b"/>
          <a:lstStyle>
            <a:lvl1pPr algn="r">
              <a:defRPr sz="1200"/>
            </a:lvl1pPr>
          </a:lstStyle>
          <a:p>
            <a:fld id="{2F7A9234-F431-4DB1-91E9-24C586141367}" type="slidenum">
              <a:rPr lang="en-US" smtClean="0"/>
              <a:pPr/>
              <a:t>‹#›</a:t>
            </a:fld>
            <a:endParaRPr lang="en-US"/>
          </a:p>
        </p:txBody>
      </p:sp>
    </p:spTree>
    <p:extLst>
      <p:ext uri="{BB962C8B-B14F-4D97-AF65-F5344CB8AC3E}">
        <p14:creationId xmlns:p14="http://schemas.microsoft.com/office/powerpoint/2010/main" val="235381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88B8E6-F6F1-402E-849F-BD7AE4313BB1}"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258338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8B8E6-F6F1-402E-849F-BD7AE4313BB1}"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67469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8B8E6-F6F1-402E-849F-BD7AE4313BB1}"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377233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8B8E6-F6F1-402E-849F-BD7AE4313BB1}"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413143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8"/>
            <a:ext cx="8543925"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8B8E6-F6F1-402E-849F-BD7AE4313BB1}"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309827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88B8E6-F6F1-402E-849F-BD7AE4313BB1}"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368780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88B8E6-F6F1-402E-849F-BD7AE4313BB1}" type="datetimeFigureOut">
              <a:rPr lang="en-US" smtClean="0"/>
              <a:pPr/>
              <a:t>9/13/2016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234684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88B8E6-F6F1-402E-849F-BD7AE4313BB1}" type="datetimeFigureOut">
              <a:rPr lang="en-US" smtClean="0"/>
              <a:pPr/>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2316020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8B8E6-F6F1-402E-849F-BD7AE4313BB1}" type="datetimeFigureOut">
              <a:rPr lang="en-US" smtClean="0"/>
              <a:pPr/>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269346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8B8E6-F6F1-402E-849F-BD7AE4313BB1}"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384714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8B8E6-F6F1-402E-849F-BD7AE4313BB1}"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388992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8B8E6-F6F1-402E-849F-BD7AE4313BB1}" type="datetimeFigureOut">
              <a:rPr lang="en-US" smtClean="0"/>
              <a:pPr/>
              <a:t>9/13/2016</a:t>
            </a:fld>
            <a:endParaRPr 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1C972-6D17-487A-97C6-EEBE37DDAC48}" type="slidenum">
              <a:rPr lang="en-US" smtClean="0"/>
              <a:pPr/>
              <a:t>‹#›</a:t>
            </a:fld>
            <a:endParaRPr lang="en-US"/>
          </a:p>
        </p:txBody>
      </p:sp>
    </p:spTree>
    <p:extLst>
      <p:ext uri="{BB962C8B-B14F-4D97-AF65-F5344CB8AC3E}">
        <p14:creationId xmlns:p14="http://schemas.microsoft.com/office/powerpoint/2010/main" val="3260999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375" y="1226003"/>
            <a:ext cx="7010399" cy="3207032"/>
          </a:xfrm>
          <a:prstGeom prst="rect">
            <a:avLst/>
          </a:prstGeom>
        </p:spPr>
        <p:txBody>
          <a:bodyPr wrap="square">
            <a:spAutoFit/>
          </a:bodyPr>
          <a:lstStyle/>
          <a:p>
            <a:pPr algn="ctr">
              <a:spcBef>
                <a:spcPct val="20000"/>
              </a:spcBef>
              <a:buClr>
                <a:schemeClr val="accent2"/>
              </a:buClr>
              <a:defRPr/>
            </a:pPr>
            <a:r>
              <a:rPr lang="mn-MN"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Хэвлэлийн бага хурал</a:t>
            </a:r>
            <a:endParaRPr lang="en-US"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endPar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Өмнөговь аймгийн Нийгэм, эдийн засгийн байдал</a:t>
            </a:r>
            <a:r>
              <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a:t>
            </a:r>
            <a:endPar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201</a:t>
            </a:r>
            <a:r>
              <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6</a:t>
            </a: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оны</a:t>
            </a:r>
            <a:r>
              <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08</a:t>
            </a: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-р сарын байдлаар/</a:t>
            </a:r>
            <a:endPar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endPar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3" name="Rectangle 2"/>
          <p:cNvSpPr/>
          <p:nvPr/>
        </p:nvSpPr>
        <p:spPr>
          <a:xfrm>
            <a:off x="1742395" y="5715782"/>
            <a:ext cx="3714750" cy="369332"/>
          </a:xfrm>
          <a:prstGeom prst="rect">
            <a:avLst/>
          </a:prstGeom>
        </p:spPr>
        <p:txBody>
          <a:bodyPr wrap="square">
            <a:spAutoFit/>
          </a:bodyPr>
          <a:lstStyle/>
          <a:p>
            <a:pPr marL="374650" algn="ctr">
              <a:buFont typeface="Wingdings" panose="05000000000000000000" pitchFamily="2" charset="2"/>
              <a:buNone/>
            </a:pPr>
            <a:r>
              <a:rPr lang="en-US" dirty="0" smtClean="0">
                <a:solidFill>
                  <a:srgbClr val="948A30"/>
                </a:solidFill>
                <a:latin typeface="Times New Roman" panose="02020603050405020304" pitchFamily="18" charset="0"/>
                <a:cs typeface="Times New Roman" panose="02020603050405020304" pitchFamily="18" charset="0"/>
              </a:rPr>
              <a:t>2016</a:t>
            </a:r>
            <a:r>
              <a:rPr lang="mn-MN" dirty="0" smtClean="0">
                <a:solidFill>
                  <a:srgbClr val="948A30"/>
                </a:solidFill>
                <a:latin typeface="Times New Roman" panose="02020603050405020304" pitchFamily="18" charset="0"/>
                <a:cs typeface="Times New Roman" panose="02020603050405020304" pitchFamily="18" charset="0"/>
              </a:rPr>
              <a:t> оны  </a:t>
            </a:r>
            <a:r>
              <a:rPr lang="en-US" dirty="0" smtClean="0">
                <a:solidFill>
                  <a:srgbClr val="948A30"/>
                </a:solidFill>
                <a:latin typeface="Times New Roman" panose="02020603050405020304" pitchFamily="18" charset="0"/>
                <a:cs typeface="Times New Roman" panose="02020603050405020304" pitchFamily="18" charset="0"/>
              </a:rPr>
              <a:t>09 </a:t>
            </a:r>
            <a:r>
              <a:rPr lang="mn-MN" dirty="0" smtClean="0">
                <a:solidFill>
                  <a:srgbClr val="948A30"/>
                </a:solidFill>
                <a:latin typeface="Times New Roman" panose="02020603050405020304" pitchFamily="18" charset="0"/>
                <a:cs typeface="Times New Roman" panose="02020603050405020304" pitchFamily="18" charset="0"/>
              </a:rPr>
              <a:t>сарын</a:t>
            </a:r>
            <a:r>
              <a:rPr lang="en-US" dirty="0" smtClean="0">
                <a:solidFill>
                  <a:srgbClr val="948A30"/>
                </a:solidFill>
                <a:latin typeface="Times New Roman" panose="02020603050405020304" pitchFamily="18" charset="0"/>
                <a:cs typeface="Times New Roman" panose="02020603050405020304" pitchFamily="18" charset="0"/>
              </a:rPr>
              <a:t> 13</a:t>
            </a:r>
          </a:p>
        </p:txBody>
      </p:sp>
      <p:sp>
        <p:nvSpPr>
          <p:cNvPr id="4" name="Rectangle 3"/>
          <p:cNvSpPr/>
          <p:nvPr/>
        </p:nvSpPr>
        <p:spPr>
          <a:xfrm>
            <a:off x="1028927" y="5335792"/>
            <a:ext cx="8452530" cy="760208"/>
          </a:xfrm>
          <a:prstGeom prst="rect">
            <a:avLst/>
          </a:prstGeom>
        </p:spPr>
        <p:txBody>
          <a:bodyPr wrap="square">
            <a:spAutoFit/>
          </a:bodyPr>
          <a:lstStyle/>
          <a:p>
            <a:pPr algn="r">
              <a:spcBef>
                <a:spcPct val="20000"/>
              </a:spcBef>
              <a:buClr>
                <a:schemeClr val="accent2"/>
              </a:buClr>
              <a:defRPr/>
            </a:pPr>
            <a:r>
              <a:rPr lang="mn-MN" sz="1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Статистикийн хэлтсийн </a:t>
            </a:r>
          </a:p>
          <a:p>
            <a:pPr algn="r">
              <a:spcBef>
                <a:spcPct val="20000"/>
              </a:spcBef>
              <a:buClr>
                <a:schemeClr val="accent2"/>
              </a:buClr>
              <a:defRPr/>
            </a:pPr>
            <a:r>
              <a:rPr lang="mn-MN" sz="1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Мэргэжилтэн т.нямсамбуу</a:t>
            </a:r>
            <a:endParaRPr lang="en-US" sz="105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r">
              <a:spcBef>
                <a:spcPct val="20000"/>
              </a:spcBef>
              <a:buClr>
                <a:schemeClr val="accent2"/>
              </a:buClr>
              <a:defRPr/>
            </a:pPr>
            <a:endParaRPr lang="en-US" sz="105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90600" y="1960097"/>
            <a:ext cx="5757863"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4" name="Straight Connector 3"/>
          <p:cNvCxnSpPr/>
          <p:nvPr/>
        </p:nvCxnSpPr>
        <p:spPr>
          <a:xfrm rot="16200000" flipH="1">
            <a:off x="2454432" y="3601613"/>
            <a:ext cx="5631363" cy="1812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5"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712410" y="842729"/>
            <a:ext cx="3348477"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600" dirty="0" smtClean="0">
                <a:latin typeface="Tahoma" pitchFamily="34" charset="0"/>
                <a:ea typeface="Tahoma" pitchFamily="34" charset="0"/>
                <a:cs typeface="Tahoma" pitchFamily="34" charset="0"/>
              </a:rPr>
              <a:t>Нийгмийн даатгалын орлогын </a:t>
            </a:r>
            <a:r>
              <a:rPr lang="en-US" sz="1600" dirty="0" smtClean="0">
                <a:latin typeface="Tahoma" pitchFamily="34" charset="0"/>
                <a:ea typeface="Tahoma" pitchFamily="34" charset="0"/>
                <a:cs typeface="Tahoma" pitchFamily="34" charset="0"/>
              </a:rPr>
              <a:t>71.8</a:t>
            </a:r>
            <a:r>
              <a:rPr lang="mn-MN" sz="1600" dirty="0" smtClean="0">
                <a:latin typeface="Tahoma" pitchFamily="34" charset="0"/>
                <a:ea typeface="Tahoma" pitchFamily="34" charset="0"/>
                <a:cs typeface="Tahoma" pitchFamily="34" charset="0"/>
              </a:rPr>
              <a:t> хувийг тэтгэврийн даатгалын сан, </a:t>
            </a:r>
            <a:r>
              <a:rPr lang="en-US" sz="1600" dirty="0" smtClean="0">
                <a:latin typeface="Tahoma" pitchFamily="34" charset="0"/>
                <a:ea typeface="Tahoma" pitchFamily="34" charset="0"/>
                <a:cs typeface="Tahoma" pitchFamily="34" charset="0"/>
              </a:rPr>
              <a:t>6.6</a:t>
            </a:r>
            <a:r>
              <a:rPr lang="mn-MN" sz="1600" dirty="0" smtClean="0">
                <a:latin typeface="Tahoma" pitchFamily="34" charset="0"/>
                <a:ea typeface="Tahoma" pitchFamily="34" charset="0"/>
                <a:cs typeface="Tahoma" pitchFamily="34" charset="0"/>
              </a:rPr>
              <a:t> хувийг тэтгэмжийн даатгалын сан, </a:t>
            </a:r>
            <a:r>
              <a:rPr lang="en-US" sz="1600" dirty="0" smtClean="0">
                <a:latin typeface="Tahoma" pitchFamily="34" charset="0"/>
                <a:ea typeface="Tahoma" pitchFamily="34" charset="0"/>
                <a:cs typeface="Tahoma" pitchFamily="34" charset="0"/>
              </a:rPr>
              <a:t>3.9</a:t>
            </a:r>
            <a:r>
              <a:rPr lang="mn-MN" sz="1600" dirty="0" smtClean="0">
                <a:latin typeface="Tahoma" pitchFamily="34" charset="0"/>
                <a:ea typeface="Tahoma" pitchFamily="34" charset="0"/>
                <a:cs typeface="Tahoma" pitchFamily="34" charset="0"/>
              </a:rPr>
              <a:t> хувийг ҮОМШӨ-ний даатгалын сан, </a:t>
            </a:r>
            <a:r>
              <a:rPr lang="en-US" sz="1600" dirty="0" smtClean="0">
                <a:latin typeface="Tahoma" pitchFamily="34" charset="0"/>
                <a:ea typeface="Tahoma" pitchFamily="34" charset="0"/>
                <a:cs typeface="Tahoma" pitchFamily="34" charset="0"/>
              </a:rPr>
              <a:t>2.4</a:t>
            </a:r>
            <a:r>
              <a:rPr lang="mn-MN" sz="1600" dirty="0" smtClean="0">
                <a:latin typeface="Tahoma" pitchFamily="34" charset="0"/>
                <a:ea typeface="Tahoma" pitchFamily="34" charset="0"/>
                <a:cs typeface="Tahoma" pitchFamily="34" charset="0"/>
              </a:rPr>
              <a:t> хувийг ажилгүйдлийн даатгалын сан, </a:t>
            </a:r>
            <a:r>
              <a:rPr lang="en-US" sz="1600" dirty="0" smtClean="0">
                <a:latin typeface="Tahoma" pitchFamily="34" charset="0"/>
                <a:ea typeface="Tahoma" pitchFamily="34" charset="0"/>
                <a:cs typeface="Tahoma" pitchFamily="34" charset="0"/>
              </a:rPr>
              <a:t>15.3 </a:t>
            </a:r>
            <a:r>
              <a:rPr lang="mn-MN" sz="1600" dirty="0" smtClean="0">
                <a:latin typeface="Tahoma" pitchFamily="34" charset="0"/>
                <a:ea typeface="Tahoma" pitchFamily="34" charset="0"/>
                <a:cs typeface="Tahoma" pitchFamily="34" charset="0"/>
              </a:rPr>
              <a:t> хувийг эрүүл мэндийн даатгалын санг тус тус бүрдүүлсэн байна.</a:t>
            </a:r>
            <a:r>
              <a:rPr lang="mn-MN" sz="2000" dirty="0" smtClean="0">
                <a:latin typeface="Tahoma" pitchFamily="34" charset="0"/>
                <a:ea typeface="Tahoma" pitchFamily="34" charset="0"/>
                <a:cs typeface="Tahoma" pitchFamily="34" charset="0"/>
              </a:rPr>
              <a:t> </a:t>
            </a:r>
            <a:endParaRPr lang="en-US" sz="2000" dirty="0">
              <a:latin typeface="Tahoma" pitchFamily="34" charset="0"/>
              <a:ea typeface="Tahoma" pitchFamily="34" charset="0"/>
              <a:cs typeface="Tahoma" pitchFamily="34" charset="0"/>
            </a:endParaRPr>
          </a:p>
        </p:txBody>
      </p:sp>
      <p:pic>
        <p:nvPicPr>
          <p:cNvPr id="7" name="Picture 6" descr="\\FILESERVER\share\khorolmaa\Information logo\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661" y="663499"/>
            <a:ext cx="820701" cy="1010093"/>
          </a:xfrm>
          <a:prstGeom prst="rect">
            <a:avLst/>
          </a:prstGeom>
          <a:noFill/>
          <a:ln>
            <a:noFill/>
          </a:ln>
        </p:spPr>
      </p:pic>
      <p:sp>
        <p:nvSpPr>
          <p:cNvPr id="18" name="Rectangle 3"/>
          <p:cNvSpPr>
            <a:spLocks noChangeArrowheads="1"/>
          </p:cNvSpPr>
          <p:nvPr/>
        </p:nvSpPr>
        <p:spPr bwMode="auto">
          <a:xfrm>
            <a:off x="5680849" y="880946"/>
            <a:ext cx="3669449"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600" dirty="0" smtClean="0">
                <a:latin typeface="Tahoma" pitchFamily="34" charset="0"/>
                <a:ea typeface="Tahoma" pitchFamily="34" charset="0"/>
                <a:cs typeface="Tahoma" pitchFamily="34" charset="0"/>
              </a:rPr>
              <a:t>Нийгмийн даатгалын зарлагын </a:t>
            </a:r>
            <a:r>
              <a:rPr lang="en-US" sz="1600" dirty="0" smtClean="0">
                <a:latin typeface="Tahoma" pitchFamily="34" charset="0"/>
                <a:ea typeface="Tahoma" pitchFamily="34" charset="0"/>
                <a:cs typeface="Tahoma" pitchFamily="34" charset="0"/>
              </a:rPr>
              <a:t>74.7</a:t>
            </a:r>
            <a:r>
              <a:rPr lang="mn-MN" sz="1600" dirty="0" smtClean="0">
                <a:latin typeface="Tahoma" pitchFamily="34" charset="0"/>
                <a:ea typeface="Tahoma" pitchFamily="34" charset="0"/>
                <a:cs typeface="Tahoma" pitchFamily="34" charset="0"/>
              </a:rPr>
              <a:t> хувийг тэтгэврийн даатгалын сан, 6.</a:t>
            </a:r>
            <a:r>
              <a:rPr lang="en-US" sz="1600" dirty="0" smtClean="0">
                <a:latin typeface="Tahoma" pitchFamily="34" charset="0"/>
                <a:ea typeface="Tahoma" pitchFamily="34" charset="0"/>
                <a:cs typeface="Tahoma" pitchFamily="34" charset="0"/>
              </a:rPr>
              <a:t>2</a:t>
            </a:r>
            <a:r>
              <a:rPr lang="mn-MN" sz="1600" dirty="0" smtClean="0">
                <a:latin typeface="Tahoma" pitchFamily="34" charset="0"/>
                <a:ea typeface="Tahoma" pitchFamily="34" charset="0"/>
                <a:cs typeface="Tahoma" pitchFamily="34" charset="0"/>
              </a:rPr>
              <a:t> хувийг тэтгэмжийн даатгалын сан, </a:t>
            </a:r>
            <a:r>
              <a:rPr lang="en-US" sz="1600" dirty="0" smtClean="0">
                <a:latin typeface="Tahoma" pitchFamily="34" charset="0"/>
                <a:ea typeface="Tahoma" pitchFamily="34" charset="0"/>
                <a:cs typeface="Tahoma" pitchFamily="34" charset="0"/>
              </a:rPr>
              <a:t>3.2</a:t>
            </a:r>
            <a:r>
              <a:rPr lang="mn-MN" sz="1600" dirty="0" smtClean="0">
                <a:latin typeface="Tahoma" pitchFamily="34" charset="0"/>
                <a:ea typeface="Tahoma" pitchFamily="34" charset="0"/>
                <a:cs typeface="Tahoma" pitchFamily="34" charset="0"/>
              </a:rPr>
              <a:t> хувийг ҮОМШӨ-ний даатгалын сан,</a:t>
            </a:r>
            <a:r>
              <a:rPr lang="en-US" sz="1600" dirty="0" smtClean="0">
                <a:latin typeface="Tahoma" pitchFamily="34" charset="0"/>
                <a:ea typeface="Tahoma" pitchFamily="34" charset="0"/>
                <a:cs typeface="Tahoma" pitchFamily="34" charset="0"/>
              </a:rPr>
              <a:t> 2.3</a:t>
            </a:r>
            <a:r>
              <a:rPr lang="mn-MN" sz="1600" dirty="0" smtClean="0">
                <a:latin typeface="Tahoma" pitchFamily="34" charset="0"/>
                <a:ea typeface="Tahoma" pitchFamily="34" charset="0"/>
                <a:cs typeface="Tahoma" pitchFamily="34" charset="0"/>
              </a:rPr>
              <a:t>хувийг ажилгүйдлийн даатгалын сан,</a:t>
            </a:r>
            <a:r>
              <a:rPr lang="en-US" sz="1600" dirty="0" smtClean="0">
                <a:latin typeface="Tahoma" pitchFamily="34" charset="0"/>
                <a:ea typeface="Tahoma" pitchFamily="34" charset="0"/>
                <a:cs typeface="Tahoma" pitchFamily="34" charset="0"/>
              </a:rPr>
              <a:t>12.8</a:t>
            </a:r>
            <a:r>
              <a:rPr lang="mn-MN" sz="1600" dirty="0" smtClean="0">
                <a:latin typeface="Tahoma" pitchFamily="34" charset="0"/>
                <a:ea typeface="Tahoma" pitchFamily="34" charset="0"/>
                <a:cs typeface="Tahoma" pitchFamily="34" charset="0"/>
              </a:rPr>
              <a:t>  хувийг эрүүл мэндийн даатгалын сангуудад тус тус зарцуулсан байна.</a:t>
            </a:r>
            <a:r>
              <a:rPr lang="mn-MN" sz="2000" dirty="0" smtClean="0">
                <a:latin typeface="Tahoma" pitchFamily="34" charset="0"/>
                <a:ea typeface="Tahoma" pitchFamily="34" charset="0"/>
                <a:cs typeface="Tahoma" pitchFamily="34" charset="0"/>
              </a:rPr>
              <a:t> </a:t>
            </a:r>
            <a:endParaRPr lang="en-US" sz="2000" dirty="0">
              <a:latin typeface="Tahoma" pitchFamily="34" charset="0"/>
              <a:ea typeface="Tahoma" pitchFamily="34" charset="0"/>
              <a:cs typeface="Tahoma" pitchFamily="34" charset="0"/>
            </a:endParaRPr>
          </a:p>
        </p:txBody>
      </p:sp>
      <p:sp>
        <p:nvSpPr>
          <p:cNvPr id="22" name="Rectangle 21"/>
          <p:cNvSpPr/>
          <p:nvPr/>
        </p:nvSpPr>
        <p:spPr>
          <a:xfrm>
            <a:off x="2029329" y="3285052"/>
            <a:ext cx="2869115" cy="415498"/>
          </a:xfrm>
          <a:prstGeom prst="rect">
            <a:avLst/>
          </a:prstGeom>
        </p:spPr>
        <p:txBody>
          <a:bodyPr wrap="square">
            <a:spAutoFit/>
          </a:bodyPr>
          <a:lstStyle/>
          <a:p>
            <a:pPr algn="ctr"/>
            <a:r>
              <a:rPr lang="mn-MN" sz="1050" dirty="0" smtClean="0">
                <a:latin typeface="Tahoma" pitchFamily="34" charset="0"/>
                <a:ea typeface="Tahoma" pitchFamily="34" charset="0"/>
                <a:cs typeface="Tahoma" pitchFamily="34" charset="0"/>
              </a:rPr>
              <a:t>Нийгмийн даатгалын сангийн орлого,төрлөөр, сая.төг </a:t>
            </a:r>
            <a:endParaRPr lang="en-US" sz="1050" dirty="0" smtClean="0">
              <a:latin typeface="Tahoma" pitchFamily="34" charset="0"/>
              <a:ea typeface="Tahoma" pitchFamily="34" charset="0"/>
              <a:cs typeface="Tahoma" pitchFamily="34" charset="0"/>
            </a:endParaRPr>
          </a:p>
        </p:txBody>
      </p:sp>
      <p:sp>
        <p:nvSpPr>
          <p:cNvPr id="23" name="Rectangle 22"/>
          <p:cNvSpPr/>
          <p:nvPr/>
        </p:nvSpPr>
        <p:spPr>
          <a:xfrm>
            <a:off x="6333448" y="3588710"/>
            <a:ext cx="3156026" cy="415498"/>
          </a:xfrm>
          <a:prstGeom prst="rect">
            <a:avLst/>
          </a:prstGeom>
        </p:spPr>
        <p:txBody>
          <a:bodyPr wrap="square">
            <a:spAutoFit/>
          </a:bodyPr>
          <a:lstStyle/>
          <a:p>
            <a:pPr algn="ctr"/>
            <a:r>
              <a:rPr lang="mn-MN" sz="1050" dirty="0" smtClean="0">
                <a:latin typeface="Tahoma" pitchFamily="34" charset="0"/>
                <a:ea typeface="Tahoma" pitchFamily="34" charset="0"/>
                <a:cs typeface="Tahoma" pitchFamily="34" charset="0"/>
              </a:rPr>
              <a:t>Нийгмийн даатгалын сангийн зарлага,төрлөөр, сая.төг </a:t>
            </a:r>
            <a:endParaRPr lang="en-US" sz="1050" dirty="0" smtClean="0">
              <a:latin typeface="Tahoma" pitchFamily="34" charset="0"/>
              <a:ea typeface="Tahoma" pitchFamily="34" charset="0"/>
              <a:cs typeface="Tahoma" pitchFamily="34" charset="0"/>
            </a:endParaRPr>
          </a:p>
        </p:txBody>
      </p:sp>
      <p:graphicFrame>
        <p:nvGraphicFramePr>
          <p:cNvPr id="12" name="Chart 11"/>
          <p:cNvGraphicFramePr/>
          <p:nvPr/>
        </p:nvGraphicFramePr>
        <p:xfrm>
          <a:off x="905347" y="2770361"/>
          <a:ext cx="4246075" cy="3684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5390537" y="2933323"/>
          <a:ext cx="4387205" cy="380245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87" y="3352801"/>
            <a:ext cx="5881688"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3" name="Rectangle 2"/>
          <p:cNvSpPr>
            <a:spLocks noChangeArrowheads="1"/>
          </p:cNvSpPr>
          <p:nvPr/>
        </p:nvSpPr>
        <p:spPr bwMode="auto">
          <a:xfrm>
            <a:off x="990600" y="1960097"/>
            <a:ext cx="5757863"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4" name="Straight Connector 3"/>
          <p:cNvCxnSpPr/>
          <p:nvPr/>
        </p:nvCxnSpPr>
        <p:spPr>
          <a:xfrm rot="16200000" flipV="1">
            <a:off x="3777825" y="4368840"/>
            <a:ext cx="3144642" cy="27181"/>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5"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919287" y="808789"/>
            <a:ext cx="7641771"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b="1" dirty="0" smtClean="0">
                <a:latin typeface="Tahoma" pitchFamily="34" charset="0"/>
                <a:ea typeface="Tahoma" pitchFamily="34" charset="0"/>
                <a:cs typeface="Tahoma" pitchFamily="34" charset="0"/>
              </a:rPr>
              <a:t>Гэмт хэрэг</a:t>
            </a:r>
            <a:endParaRPr lang="en-US" dirty="0" smtClean="0">
              <a:latin typeface="Tahoma" pitchFamily="34" charset="0"/>
              <a:ea typeface="Tahoma" pitchFamily="34" charset="0"/>
              <a:cs typeface="Tahoma" pitchFamily="34" charset="0"/>
            </a:endParaRPr>
          </a:p>
          <a:p>
            <a:pPr algn="just"/>
            <a:r>
              <a:rPr lang="mn-MN" dirty="0" smtClean="0">
                <a:latin typeface="Tahoma" pitchFamily="34" charset="0"/>
                <a:ea typeface="Tahoma" pitchFamily="34" charset="0"/>
                <a:cs typeface="Tahoma" pitchFamily="34" charset="0"/>
              </a:rPr>
              <a:t>2016 оны эхний </a:t>
            </a:r>
            <a:r>
              <a:rPr lang="en-US" dirty="0" smtClean="0">
                <a:latin typeface="Tahoma" pitchFamily="34" charset="0"/>
                <a:ea typeface="Tahoma" pitchFamily="34" charset="0"/>
                <a:cs typeface="Tahoma" pitchFamily="34" charset="0"/>
              </a:rPr>
              <a:t>8</a:t>
            </a:r>
            <a:r>
              <a:rPr lang="mn-MN" dirty="0" smtClean="0">
                <a:latin typeface="Tahoma" pitchFamily="34" charset="0"/>
                <a:ea typeface="Tahoma" pitchFamily="34" charset="0"/>
                <a:cs typeface="Tahoma" pitchFamily="34" charset="0"/>
              </a:rPr>
              <a:t> сарын байдлаар аймгийн хэмжээнд  гэмт хэрэг </a:t>
            </a:r>
            <a:r>
              <a:rPr lang="en-US" dirty="0" smtClean="0">
                <a:latin typeface="Tahoma" pitchFamily="34" charset="0"/>
                <a:ea typeface="Tahoma" pitchFamily="34" charset="0"/>
                <a:cs typeface="Tahoma" pitchFamily="34" charset="0"/>
              </a:rPr>
              <a:t>264</a:t>
            </a:r>
            <a:r>
              <a:rPr lang="mn-MN" dirty="0" smtClean="0">
                <a:latin typeface="Tahoma" pitchFamily="34" charset="0"/>
                <a:ea typeface="Tahoma" pitchFamily="34" charset="0"/>
                <a:cs typeface="Tahoma" pitchFamily="34" charset="0"/>
              </a:rPr>
              <a:t> гарсан нь өмнөх оны мөн үеэс </a:t>
            </a:r>
            <a:r>
              <a:rPr lang="en-US" dirty="0" smtClean="0">
                <a:latin typeface="Tahoma" pitchFamily="34" charset="0"/>
                <a:ea typeface="Tahoma" pitchFamily="34" charset="0"/>
                <a:cs typeface="Tahoma" pitchFamily="34" charset="0"/>
              </a:rPr>
              <a:t>5</a:t>
            </a:r>
            <a:r>
              <a:rPr lang="mn-MN" dirty="0" smtClean="0">
                <a:latin typeface="Tahoma" pitchFamily="34" charset="0"/>
                <a:ea typeface="Tahoma" pitchFamily="34" charset="0"/>
                <a:cs typeface="Tahoma" pitchFamily="34" charset="0"/>
              </a:rPr>
              <a:t> хэргээр буюу </a:t>
            </a:r>
            <a:r>
              <a:rPr lang="en-US" dirty="0" smtClean="0">
                <a:latin typeface="Tahoma" pitchFamily="34" charset="0"/>
                <a:ea typeface="Tahoma" pitchFamily="34" charset="0"/>
                <a:cs typeface="Tahoma" pitchFamily="34" charset="0"/>
              </a:rPr>
              <a:t>1.9</a:t>
            </a:r>
            <a:r>
              <a:rPr lang="mn-MN" dirty="0" smtClean="0">
                <a:latin typeface="Tahoma" pitchFamily="34" charset="0"/>
                <a:ea typeface="Tahoma" pitchFamily="34" charset="0"/>
                <a:cs typeface="Tahoma" pitchFamily="34" charset="0"/>
              </a:rPr>
              <a:t> хувиар буурсан үзүүлэлттэй байна. Оны эхний </a:t>
            </a:r>
            <a:r>
              <a:rPr lang="en-US" dirty="0" smtClean="0">
                <a:latin typeface="Tahoma" pitchFamily="34" charset="0"/>
                <a:ea typeface="Tahoma" pitchFamily="34" charset="0"/>
                <a:cs typeface="Tahoma" pitchFamily="34" charset="0"/>
              </a:rPr>
              <a:t>8</a:t>
            </a:r>
            <a:r>
              <a:rPr lang="mn-MN" dirty="0" smtClean="0">
                <a:latin typeface="Tahoma" pitchFamily="34" charset="0"/>
                <a:ea typeface="Tahoma" pitchFamily="34" charset="0"/>
                <a:cs typeface="Tahoma" pitchFamily="34" charset="0"/>
              </a:rPr>
              <a:t> сард гарсан н</a:t>
            </a:r>
            <a:r>
              <a:rPr lang="eu-ES" dirty="0" smtClean="0">
                <a:latin typeface="Tahoma" pitchFamily="34" charset="0"/>
                <a:ea typeface="Tahoma" pitchFamily="34" charset="0"/>
                <a:cs typeface="Tahoma" pitchFamily="34" charset="0"/>
              </a:rPr>
              <a:t>ийт  гэмт хэргийн </a:t>
            </a:r>
            <a:r>
              <a:rPr lang="mn-MN" dirty="0" smtClean="0">
                <a:latin typeface="Tahoma" pitchFamily="34" charset="0"/>
                <a:ea typeface="Tahoma" pitchFamily="34" charset="0"/>
                <a:cs typeface="Tahoma" pitchFamily="34" charset="0"/>
              </a:rPr>
              <a:t>илрүүлэлт </a:t>
            </a:r>
            <a:r>
              <a:rPr lang="en-US" dirty="0" smtClean="0">
                <a:latin typeface="Tahoma" pitchFamily="34" charset="0"/>
                <a:ea typeface="Tahoma" pitchFamily="34" charset="0"/>
                <a:cs typeface="Tahoma" pitchFamily="34" charset="0"/>
              </a:rPr>
              <a:t>67.9</a:t>
            </a:r>
            <a:r>
              <a:rPr lang="mn-MN" dirty="0" smtClean="0">
                <a:latin typeface="Tahoma" pitchFamily="34" charset="0"/>
                <a:ea typeface="Tahoma" pitchFamily="34" charset="0"/>
                <a:cs typeface="Tahoma" pitchFamily="34" charset="0"/>
              </a:rPr>
              <a:t> хувьтай</a:t>
            </a:r>
            <a:r>
              <a:rPr lang="eu-ES" dirty="0" smtClean="0">
                <a:latin typeface="Tahoma" pitchFamily="34" charset="0"/>
                <a:ea typeface="Tahoma" pitchFamily="34" charset="0"/>
                <a:cs typeface="Tahoma" pitchFamily="34" charset="0"/>
              </a:rPr>
              <a:t> бай</a:t>
            </a:r>
            <a:r>
              <a:rPr lang="mn-MN" dirty="0" smtClean="0">
                <a:latin typeface="Tahoma" pitchFamily="34" charset="0"/>
                <a:ea typeface="Tahoma" pitchFamily="34" charset="0"/>
                <a:cs typeface="Tahoma" pitchFamily="34" charset="0"/>
              </a:rPr>
              <a:t>гаа нь өмнөх оны мөн үеэс </a:t>
            </a:r>
            <a:r>
              <a:rPr lang="en-US" dirty="0" smtClean="0">
                <a:latin typeface="Tahoma" pitchFamily="34" charset="0"/>
                <a:ea typeface="Tahoma" pitchFamily="34" charset="0"/>
                <a:cs typeface="Tahoma" pitchFamily="34" charset="0"/>
              </a:rPr>
              <a:t>6.5 </a:t>
            </a:r>
            <a:r>
              <a:rPr lang="mn-MN" dirty="0" smtClean="0">
                <a:latin typeface="Tahoma" pitchFamily="34" charset="0"/>
                <a:ea typeface="Tahoma" pitchFamily="34" charset="0"/>
                <a:cs typeface="Tahoma" pitchFamily="34" charset="0"/>
              </a:rPr>
              <a:t>хувиар буурчээ</a:t>
            </a:r>
            <a:r>
              <a:rPr lang="eu-ES" dirty="0" smtClean="0">
                <a:latin typeface="Tahoma" pitchFamily="34" charset="0"/>
                <a:ea typeface="Tahoma" pitchFamily="34" charset="0"/>
                <a:cs typeface="Tahoma" pitchFamily="34" charset="0"/>
              </a:rPr>
              <a:t>.</a:t>
            </a:r>
            <a:endParaRPr lang="en-US" dirty="0">
              <a:latin typeface="Tahoma" pitchFamily="34" charset="0"/>
              <a:ea typeface="Tahoma" pitchFamily="34" charset="0"/>
              <a:cs typeface="Tahoma" pitchFamily="34" charset="0"/>
            </a:endParaRPr>
          </a:p>
        </p:txBody>
      </p:sp>
      <p:pic>
        <p:nvPicPr>
          <p:cNvPr id="7" name="Picture 6" descr="\\Fileserver\share\khorolmaa\Information logo\1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688" y="762000"/>
            <a:ext cx="898451" cy="1041990"/>
          </a:xfrm>
          <a:prstGeom prst="rect">
            <a:avLst/>
          </a:prstGeom>
          <a:noFill/>
          <a:ln>
            <a:noFill/>
          </a:ln>
        </p:spPr>
      </p:pic>
      <p:sp>
        <p:nvSpPr>
          <p:cNvPr id="9" name="Rectangle 8"/>
          <p:cNvSpPr/>
          <p:nvPr/>
        </p:nvSpPr>
        <p:spPr>
          <a:xfrm>
            <a:off x="1295632" y="2620271"/>
            <a:ext cx="3529013" cy="738664"/>
          </a:xfrm>
          <a:prstGeom prst="rect">
            <a:avLst/>
          </a:prstGeom>
        </p:spPr>
        <p:txBody>
          <a:bodyPr wrap="square">
            <a:spAutoFit/>
          </a:bodyPr>
          <a:lstStyle/>
          <a:p>
            <a:pPr algn="ctr"/>
            <a:r>
              <a:rPr lang="mn-MN" sz="1400" dirty="0" smtClean="0">
                <a:latin typeface="Tahoma" pitchFamily="34" charset="0"/>
                <a:ea typeface="Tahoma" pitchFamily="34" charset="0"/>
                <a:cs typeface="Tahoma" pitchFamily="34" charset="0"/>
              </a:rPr>
              <a:t>Аймгийн хэмжээнд гарсан нийт гэмт хэргийн тоо, оноор</a:t>
            </a:r>
          </a:p>
          <a:p>
            <a:pPr algn="ctr"/>
            <a:endParaRPr lang="en-US" sz="1400" dirty="0" smtClean="0">
              <a:latin typeface="Tahoma" pitchFamily="34" charset="0"/>
              <a:ea typeface="Tahoma" pitchFamily="34" charset="0"/>
              <a:cs typeface="Tahoma" pitchFamily="34" charset="0"/>
            </a:endParaRPr>
          </a:p>
        </p:txBody>
      </p:sp>
      <p:sp>
        <p:nvSpPr>
          <p:cNvPr id="13" name="Rectangle 12"/>
          <p:cNvSpPr/>
          <p:nvPr/>
        </p:nvSpPr>
        <p:spPr>
          <a:xfrm>
            <a:off x="5840915" y="2549648"/>
            <a:ext cx="3529013" cy="830997"/>
          </a:xfrm>
          <a:prstGeom prst="rect">
            <a:avLst/>
          </a:prstGeom>
        </p:spPr>
        <p:txBody>
          <a:bodyPr wrap="square">
            <a:spAutoFit/>
          </a:bodyPr>
          <a:lstStyle/>
          <a:p>
            <a:pPr algn="ctr"/>
            <a:r>
              <a:rPr lang="mn-MN" sz="1600" dirty="0" smtClean="0">
                <a:latin typeface="Tahoma" pitchFamily="34" charset="0"/>
                <a:ea typeface="Tahoma" pitchFamily="34" charset="0"/>
                <a:cs typeface="Tahoma" pitchFamily="34" charset="0"/>
              </a:rPr>
              <a:t>Аймгийн хэмжээнд гарсан нийт гэмт хэрэг төрлөөр, эзлэх хувиар</a:t>
            </a:r>
            <a:endParaRPr lang="en-US" sz="1600" dirty="0" smtClean="0">
              <a:latin typeface="Tahoma" pitchFamily="34" charset="0"/>
              <a:ea typeface="Tahoma" pitchFamily="34" charset="0"/>
              <a:cs typeface="Tahoma" pitchFamily="34" charset="0"/>
            </a:endParaRPr>
          </a:p>
          <a:p>
            <a:pPr algn="ctr"/>
            <a:endParaRPr lang="en-US" sz="1600" dirty="0" smtClean="0">
              <a:latin typeface="Tahoma" pitchFamily="34" charset="0"/>
              <a:ea typeface="Tahoma" pitchFamily="34" charset="0"/>
              <a:cs typeface="Tahoma" pitchFamily="34" charset="0"/>
            </a:endParaRPr>
          </a:p>
        </p:txBody>
      </p:sp>
      <p:graphicFrame>
        <p:nvGraphicFramePr>
          <p:cNvPr id="14" name="Chart 13"/>
          <p:cNvGraphicFramePr/>
          <p:nvPr/>
        </p:nvGraphicFramePr>
        <p:xfrm>
          <a:off x="883515" y="3014803"/>
          <a:ext cx="4313174" cy="3331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5464521" y="3223033"/>
          <a:ext cx="3960136" cy="309628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87" y="3352801"/>
            <a:ext cx="5881688"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3" name="Rectangle 2"/>
          <p:cNvSpPr>
            <a:spLocks noChangeArrowheads="1"/>
          </p:cNvSpPr>
          <p:nvPr/>
        </p:nvSpPr>
        <p:spPr bwMode="auto">
          <a:xfrm>
            <a:off x="990600" y="1960097"/>
            <a:ext cx="5757863"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4" name="Straight Connector 3"/>
          <p:cNvCxnSpPr/>
          <p:nvPr/>
        </p:nvCxnSpPr>
        <p:spPr>
          <a:xfrm rot="16200000" flipV="1">
            <a:off x="2308304" y="3398569"/>
            <a:ext cx="5263375" cy="18119"/>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5"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923455" y="1741942"/>
            <a:ext cx="382961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600" dirty="0" smtClean="0">
                <a:latin typeface="Tahoma" pitchFamily="34" charset="0"/>
                <a:ea typeface="Tahoma" pitchFamily="34" charset="0"/>
                <a:cs typeface="Tahoma" pitchFamily="34" charset="0"/>
              </a:rPr>
              <a:t>Оны эхний </a:t>
            </a:r>
            <a:r>
              <a:rPr lang="en-US" sz="1600" dirty="0" smtClean="0">
                <a:latin typeface="Tahoma" pitchFamily="34" charset="0"/>
                <a:ea typeface="Tahoma" pitchFamily="34" charset="0"/>
                <a:cs typeface="Tahoma" pitchFamily="34" charset="0"/>
              </a:rPr>
              <a:t>8</a:t>
            </a:r>
            <a:r>
              <a:rPr lang="mn-MN" sz="1600" dirty="0" smtClean="0">
                <a:latin typeface="Tahoma" pitchFamily="34" charset="0"/>
                <a:ea typeface="Tahoma" pitchFamily="34" charset="0"/>
                <a:cs typeface="Tahoma" pitchFamily="34" charset="0"/>
              </a:rPr>
              <a:t> сарын байдлаар захиргааны зөрчлийн мэдээллээр саатуулагдсан хүний тоо 4</a:t>
            </a:r>
            <a:r>
              <a:rPr lang="en-US" sz="1600" dirty="0" smtClean="0">
                <a:latin typeface="Tahoma" pitchFamily="34" charset="0"/>
                <a:ea typeface="Tahoma" pitchFamily="34" charset="0"/>
                <a:cs typeface="Tahoma" pitchFamily="34" charset="0"/>
              </a:rPr>
              <a:t>5</a:t>
            </a:r>
            <a:r>
              <a:rPr lang="mn-MN" sz="1600" dirty="0" smtClean="0">
                <a:latin typeface="Tahoma" pitchFamily="34" charset="0"/>
                <a:ea typeface="Tahoma" pitchFamily="34" charset="0"/>
                <a:cs typeface="Tahoma" pitchFamily="34" charset="0"/>
              </a:rPr>
              <a:t>5 байгаа нь өмнөх оны мөн үеэс </a:t>
            </a:r>
            <a:r>
              <a:rPr lang="en-US" sz="1600" dirty="0" smtClean="0">
                <a:latin typeface="Tahoma" pitchFamily="34" charset="0"/>
                <a:ea typeface="Tahoma" pitchFamily="34" charset="0"/>
                <a:cs typeface="Tahoma" pitchFamily="34" charset="0"/>
              </a:rPr>
              <a:t>389</a:t>
            </a:r>
            <a:r>
              <a:rPr lang="mn-MN" sz="1600" dirty="0" smtClean="0">
                <a:latin typeface="Tahoma" pitchFamily="34" charset="0"/>
                <a:ea typeface="Tahoma" pitchFamily="34" charset="0"/>
                <a:cs typeface="Tahoma" pitchFamily="34" charset="0"/>
              </a:rPr>
              <a:t> хүнээр буюу </a:t>
            </a:r>
            <a:r>
              <a:rPr lang="en-US" sz="1600" dirty="0" smtClean="0">
                <a:latin typeface="Tahoma" pitchFamily="34" charset="0"/>
                <a:ea typeface="Tahoma" pitchFamily="34" charset="0"/>
                <a:cs typeface="Tahoma" pitchFamily="34" charset="0"/>
              </a:rPr>
              <a:t>46.1</a:t>
            </a:r>
            <a:r>
              <a:rPr lang="mn-MN" sz="1600" dirty="0" smtClean="0">
                <a:latin typeface="Tahoma" pitchFamily="34" charset="0"/>
                <a:ea typeface="Tahoma" pitchFamily="34" charset="0"/>
                <a:cs typeface="Tahoma" pitchFamily="34" charset="0"/>
              </a:rPr>
              <a:t> хувиар, баривчлуулсан хүний тоо </a:t>
            </a:r>
            <a:r>
              <a:rPr lang="en-US" sz="1600" dirty="0" smtClean="0">
                <a:latin typeface="Tahoma" pitchFamily="34" charset="0"/>
                <a:ea typeface="Tahoma" pitchFamily="34" charset="0"/>
                <a:cs typeface="Tahoma" pitchFamily="34" charset="0"/>
              </a:rPr>
              <a:t>33</a:t>
            </a:r>
            <a:r>
              <a:rPr lang="mn-MN" sz="1600" dirty="0" smtClean="0">
                <a:latin typeface="Tahoma" pitchFamily="34" charset="0"/>
                <a:ea typeface="Tahoma" pitchFamily="34" charset="0"/>
                <a:cs typeface="Tahoma" pitchFamily="34" charset="0"/>
              </a:rPr>
              <a:t> байгаа нь өмнөх оны  мөн үеэс </a:t>
            </a:r>
            <a:r>
              <a:rPr lang="en-US" sz="1600" dirty="0" smtClean="0">
                <a:latin typeface="Tahoma" pitchFamily="34" charset="0"/>
                <a:ea typeface="Tahoma" pitchFamily="34" charset="0"/>
                <a:cs typeface="Tahoma" pitchFamily="34" charset="0"/>
              </a:rPr>
              <a:t>189</a:t>
            </a:r>
            <a:r>
              <a:rPr lang="mn-MN" sz="1600" dirty="0" smtClean="0">
                <a:latin typeface="Tahoma" pitchFamily="34" charset="0"/>
                <a:ea typeface="Tahoma" pitchFamily="34" charset="0"/>
                <a:cs typeface="Tahoma" pitchFamily="34" charset="0"/>
              </a:rPr>
              <a:t> хүнээр буюу </a:t>
            </a:r>
            <a:r>
              <a:rPr lang="en-US" sz="1600" dirty="0" smtClean="0">
                <a:latin typeface="Tahoma" pitchFamily="34" charset="0"/>
                <a:ea typeface="Tahoma" pitchFamily="34" charset="0"/>
                <a:cs typeface="Tahoma" pitchFamily="34" charset="0"/>
              </a:rPr>
              <a:t>85.1</a:t>
            </a:r>
            <a:r>
              <a:rPr lang="mn-MN" sz="1600" dirty="0" smtClean="0">
                <a:latin typeface="Tahoma" pitchFamily="34" charset="0"/>
                <a:ea typeface="Tahoma" pitchFamily="34" charset="0"/>
                <a:cs typeface="Tahoma" pitchFamily="34" charset="0"/>
              </a:rPr>
              <a:t> хувиар, тээврийн хэрэгсэл жолоодох эрхээ хасуулсан жолооч </a:t>
            </a:r>
            <a:r>
              <a:rPr lang="en-US" sz="1600" dirty="0" smtClean="0">
                <a:latin typeface="Tahoma" pitchFamily="34" charset="0"/>
                <a:ea typeface="Tahoma" pitchFamily="34" charset="0"/>
                <a:cs typeface="Tahoma" pitchFamily="34" charset="0"/>
              </a:rPr>
              <a:t>412</a:t>
            </a:r>
            <a:r>
              <a:rPr lang="mn-MN" sz="1600" dirty="0" smtClean="0">
                <a:latin typeface="Tahoma" pitchFamily="34" charset="0"/>
                <a:ea typeface="Tahoma" pitchFamily="34" charset="0"/>
                <a:cs typeface="Tahoma" pitchFamily="34" charset="0"/>
              </a:rPr>
              <a:t> байгаа нь өмнөх оны мөн үеэс 2</a:t>
            </a:r>
            <a:r>
              <a:rPr lang="en-US" sz="1600" dirty="0" smtClean="0">
                <a:latin typeface="Tahoma" pitchFamily="34" charset="0"/>
                <a:ea typeface="Tahoma" pitchFamily="34" charset="0"/>
                <a:cs typeface="Tahoma" pitchFamily="34" charset="0"/>
              </a:rPr>
              <a:t>9</a:t>
            </a:r>
            <a:r>
              <a:rPr lang="mn-MN" sz="1600" dirty="0" smtClean="0">
                <a:latin typeface="Tahoma" pitchFamily="34" charset="0"/>
                <a:ea typeface="Tahoma" pitchFamily="34" charset="0"/>
                <a:cs typeface="Tahoma" pitchFamily="34" charset="0"/>
              </a:rPr>
              <a:t> хүнээр буюу 6.</a:t>
            </a:r>
            <a:r>
              <a:rPr lang="en-US" sz="1600" dirty="0" smtClean="0">
                <a:latin typeface="Tahoma" pitchFamily="34" charset="0"/>
                <a:ea typeface="Tahoma" pitchFamily="34" charset="0"/>
                <a:cs typeface="Tahoma" pitchFamily="34" charset="0"/>
              </a:rPr>
              <a:t>6</a:t>
            </a:r>
            <a:r>
              <a:rPr lang="mn-MN" sz="1600" dirty="0" smtClean="0">
                <a:latin typeface="Tahoma" pitchFamily="34" charset="0"/>
                <a:ea typeface="Tahoma" pitchFamily="34" charset="0"/>
                <a:cs typeface="Tahoma" pitchFamily="34" charset="0"/>
              </a:rPr>
              <a:t> хувиар тус тус буурсан үзүүлэлттэй байна.</a:t>
            </a:r>
            <a:endParaRPr lang="en-US" sz="1600" dirty="0" smtClean="0">
              <a:latin typeface="Tahoma" pitchFamily="34" charset="0"/>
              <a:ea typeface="Tahoma" pitchFamily="34" charset="0"/>
              <a:cs typeface="Tahoma" pitchFamily="34" charset="0"/>
            </a:endParaRPr>
          </a:p>
          <a:p>
            <a:pPr algn="just"/>
            <a:r>
              <a:rPr lang="mn-MN" sz="1600" dirty="0" smtClean="0">
                <a:latin typeface="Tahoma" pitchFamily="34" charset="0"/>
                <a:ea typeface="Tahoma" pitchFamily="34" charset="0"/>
                <a:cs typeface="Tahoma" pitchFamily="34" charset="0"/>
              </a:rPr>
              <a:t>Захиргааны хариуцлагын тухай хуулиар арга хэмжээ авагдсан хүний тоо </a:t>
            </a:r>
            <a:r>
              <a:rPr lang="en-US" sz="1600" dirty="0" smtClean="0">
                <a:latin typeface="Tahoma" pitchFamily="34" charset="0"/>
                <a:ea typeface="Tahoma" pitchFamily="34" charset="0"/>
                <a:cs typeface="Tahoma" pitchFamily="34" charset="0"/>
              </a:rPr>
              <a:t>7270</a:t>
            </a:r>
            <a:r>
              <a:rPr lang="mn-MN" sz="1600" dirty="0" smtClean="0">
                <a:latin typeface="Tahoma" pitchFamily="34" charset="0"/>
                <a:ea typeface="Tahoma" pitchFamily="34" charset="0"/>
                <a:cs typeface="Tahoma" pitchFamily="34" charset="0"/>
              </a:rPr>
              <a:t> болж өмнөх оны мөн үеэс 17</a:t>
            </a:r>
            <a:r>
              <a:rPr lang="en-US" sz="1600" dirty="0" smtClean="0">
                <a:latin typeface="Tahoma" pitchFamily="34" charset="0"/>
                <a:ea typeface="Tahoma" pitchFamily="34" charset="0"/>
                <a:cs typeface="Tahoma" pitchFamily="34" charset="0"/>
              </a:rPr>
              <a:t>74</a:t>
            </a:r>
            <a:r>
              <a:rPr lang="mn-MN" sz="1600" dirty="0" smtClean="0">
                <a:latin typeface="Tahoma" pitchFamily="34" charset="0"/>
                <a:ea typeface="Tahoma" pitchFamily="34" charset="0"/>
                <a:cs typeface="Tahoma" pitchFamily="34" charset="0"/>
              </a:rPr>
              <a:t> хүнээр буюу </a:t>
            </a:r>
            <a:r>
              <a:rPr lang="en-US" sz="1600" dirty="0" smtClean="0">
                <a:latin typeface="Tahoma" pitchFamily="34" charset="0"/>
                <a:ea typeface="Tahoma" pitchFamily="34" charset="0"/>
                <a:cs typeface="Tahoma" pitchFamily="34" charset="0"/>
              </a:rPr>
              <a:t>19.7</a:t>
            </a:r>
            <a:r>
              <a:rPr lang="mn-MN" sz="1600" dirty="0" smtClean="0">
                <a:latin typeface="Tahoma" pitchFamily="34" charset="0"/>
                <a:ea typeface="Tahoma" pitchFamily="34" charset="0"/>
                <a:cs typeface="Tahoma" pitchFamily="34" charset="0"/>
              </a:rPr>
              <a:t> хувиар буурч, харин торгуулийн хэмжээ 5.</a:t>
            </a:r>
            <a:r>
              <a:rPr lang="en-US" sz="1600" dirty="0" smtClean="0">
                <a:latin typeface="Tahoma" pitchFamily="34" charset="0"/>
                <a:ea typeface="Tahoma" pitchFamily="34" charset="0"/>
                <a:cs typeface="Tahoma" pitchFamily="34" charset="0"/>
              </a:rPr>
              <a:t>5</a:t>
            </a:r>
            <a:r>
              <a:rPr lang="mn-MN" sz="1600" dirty="0" smtClean="0">
                <a:latin typeface="Tahoma" pitchFamily="34" charset="0"/>
                <a:ea typeface="Tahoma" pitchFamily="34" charset="0"/>
                <a:cs typeface="Tahoma" pitchFamily="34" charset="0"/>
              </a:rPr>
              <a:t> дахин өссөнүзүүлэлттэй байна. </a:t>
            </a:r>
            <a:endParaRPr lang="en-US" sz="1600" dirty="0" smtClean="0">
              <a:latin typeface="Tahoma" pitchFamily="34" charset="0"/>
              <a:ea typeface="Tahoma" pitchFamily="34" charset="0"/>
              <a:cs typeface="Tahoma" pitchFamily="34" charset="0"/>
            </a:endParaRPr>
          </a:p>
        </p:txBody>
      </p:sp>
      <p:pic>
        <p:nvPicPr>
          <p:cNvPr id="7" name="Picture 6" descr="\\Fileserver\share\khorolmaa\Information logo\1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602" y="659677"/>
            <a:ext cx="898451" cy="1041990"/>
          </a:xfrm>
          <a:prstGeom prst="rect">
            <a:avLst/>
          </a:prstGeom>
          <a:noFill/>
          <a:ln>
            <a:noFill/>
          </a:ln>
        </p:spPr>
      </p:pic>
      <p:sp>
        <p:nvSpPr>
          <p:cNvPr id="16" name="Rectangle 15"/>
          <p:cNvSpPr/>
          <p:nvPr/>
        </p:nvSpPr>
        <p:spPr>
          <a:xfrm>
            <a:off x="5771445" y="952998"/>
            <a:ext cx="3529013" cy="338554"/>
          </a:xfrm>
          <a:prstGeom prst="rect">
            <a:avLst/>
          </a:prstGeom>
        </p:spPr>
        <p:txBody>
          <a:bodyPr wrap="square">
            <a:spAutoFit/>
          </a:bodyPr>
          <a:lstStyle/>
          <a:p>
            <a:pPr algn="ctr"/>
            <a:r>
              <a:rPr lang="en-US" sz="1600" dirty="0" err="1" smtClean="0">
                <a:latin typeface="Tahoma" pitchFamily="34" charset="0"/>
                <a:ea typeface="Tahoma" pitchFamily="34" charset="0"/>
                <a:cs typeface="Tahoma" pitchFamily="34" charset="0"/>
              </a:rPr>
              <a:t>Захиргааны</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зөрчлийн</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мэдээлэл</a:t>
            </a:r>
            <a:endParaRPr lang="en-US" sz="1600" dirty="0" smtClean="0">
              <a:latin typeface="Tahoma" pitchFamily="34" charset="0"/>
              <a:ea typeface="Tahoma" pitchFamily="34" charset="0"/>
              <a:cs typeface="Tahoma" pitchFamily="34" charset="0"/>
            </a:endParaRPr>
          </a:p>
        </p:txBody>
      </p:sp>
      <p:graphicFrame>
        <p:nvGraphicFramePr>
          <p:cNvPr id="11" name="Table 10"/>
          <p:cNvGraphicFramePr>
            <a:graphicFrameLocks noGrp="1"/>
          </p:cNvGraphicFramePr>
          <p:nvPr/>
        </p:nvGraphicFramePr>
        <p:xfrm>
          <a:off x="5143057" y="1770050"/>
          <a:ext cx="4544153" cy="4189770"/>
        </p:xfrm>
        <a:graphic>
          <a:graphicData uri="http://schemas.openxmlformats.org/drawingml/2006/table">
            <a:tbl>
              <a:tblPr/>
              <a:tblGrid>
                <a:gridCol w="370503"/>
                <a:gridCol w="1113577"/>
                <a:gridCol w="643277"/>
                <a:gridCol w="514339"/>
                <a:gridCol w="514339"/>
                <a:gridCol w="694059"/>
                <a:gridCol w="694059"/>
              </a:tblGrid>
              <a:tr h="512924">
                <a:tc>
                  <a:txBody>
                    <a:bodyPr/>
                    <a:lstStyle/>
                    <a:p>
                      <a:pPr marL="0" marR="0" algn="r">
                        <a:lnSpc>
                          <a:spcPct val="115000"/>
                        </a:lnSpc>
                        <a:spcBef>
                          <a:spcPts val="0"/>
                        </a:spcBef>
                        <a:spcAft>
                          <a:spcPts val="0"/>
                        </a:spcAft>
                      </a:pPr>
                      <a:r>
                        <a:rPr lang="en-US" sz="1100" dirty="0">
                          <a:solidFill>
                            <a:srgbClr val="000000"/>
                          </a:solidFill>
                          <a:latin typeface="Tahoma" pitchFamily="34" charset="0"/>
                          <a:ea typeface="Tahoma" pitchFamily="34" charset="0"/>
                          <a:cs typeface="Tahoma" pitchFamily="34" charset="0"/>
                        </a:rPr>
                        <a:t>№</a:t>
                      </a:r>
                      <a:endParaRPr lang="en-US" sz="1000" dirty="0">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err="1">
                          <a:solidFill>
                            <a:srgbClr val="000000"/>
                          </a:solidFill>
                          <a:latin typeface="Tahoma" pitchFamily="34" charset="0"/>
                          <a:ea typeface="Tahoma" pitchFamily="34" charset="0"/>
                          <a:cs typeface="Tahoma" pitchFamily="34" charset="0"/>
                        </a:rPr>
                        <a:t>Үзүүлэлтүүд</a:t>
                      </a:r>
                      <a:endParaRPr lang="en-US" sz="1000" dirty="0">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Хэмжих нэгж</a:t>
                      </a:r>
                      <a:endParaRPr lang="en-US" sz="100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2014.VII</a:t>
                      </a:r>
                      <a:endParaRPr lang="en-US" sz="1000">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2015.VII</a:t>
                      </a:r>
                      <a:endParaRPr lang="en-US" sz="1000">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2016.VII</a:t>
                      </a:r>
                      <a:endParaRPr lang="en-US" sz="1000">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2016/2015</a:t>
                      </a:r>
                      <a:br>
                        <a:rPr lang="en-US" sz="1100">
                          <a:solidFill>
                            <a:srgbClr val="000000"/>
                          </a:solidFill>
                          <a:latin typeface="Tahoma" pitchFamily="34" charset="0"/>
                          <a:ea typeface="Tahoma" pitchFamily="34" charset="0"/>
                          <a:cs typeface="Tahoma" pitchFamily="34" charset="0"/>
                        </a:rPr>
                      </a:br>
                      <a:r>
                        <a:rPr lang="en-US" sz="1000">
                          <a:solidFill>
                            <a:srgbClr val="000000"/>
                          </a:solidFill>
                          <a:latin typeface="Tahoma" pitchFamily="34" charset="0"/>
                          <a:ea typeface="Tahoma" pitchFamily="34" charset="0"/>
                          <a:cs typeface="Tahoma" pitchFamily="34" charset="0"/>
                        </a:rPr>
                        <a:t>%</a:t>
                      </a:r>
                      <a:endParaRPr lang="en-US" sz="1000">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r>
              <a:tr h="512924">
                <a:tc>
                  <a:txBody>
                    <a:bodyPr/>
                    <a:lstStyle/>
                    <a:p>
                      <a:pPr marL="0" marR="0" algn="ctr">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1</a:t>
                      </a:r>
                      <a:endParaRPr lang="en-US" sz="1000">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100" dirty="0" err="1">
                          <a:solidFill>
                            <a:srgbClr val="000000"/>
                          </a:solidFill>
                          <a:latin typeface="Tahoma" pitchFamily="34" charset="0"/>
                          <a:ea typeface="Tahoma" pitchFamily="34" charset="0"/>
                          <a:cs typeface="Tahoma" pitchFamily="34" charset="0"/>
                        </a:rPr>
                        <a:t>Саатуулагдсан</a:t>
                      </a:r>
                      <a:r>
                        <a:rPr lang="en-US" sz="1100" dirty="0">
                          <a:solidFill>
                            <a:srgbClr val="000000"/>
                          </a:solidFill>
                          <a:latin typeface="Tahoma" pitchFamily="34" charset="0"/>
                          <a:ea typeface="Tahoma" pitchFamily="34" charset="0"/>
                          <a:cs typeface="Tahoma" pitchFamily="34" charset="0"/>
                        </a:rPr>
                        <a:t> </a:t>
                      </a:r>
                      <a:r>
                        <a:rPr lang="en-US" sz="1100" dirty="0" err="1">
                          <a:solidFill>
                            <a:srgbClr val="000000"/>
                          </a:solidFill>
                          <a:latin typeface="Tahoma" pitchFamily="34" charset="0"/>
                          <a:ea typeface="Tahoma" pitchFamily="34" charset="0"/>
                          <a:cs typeface="Tahoma" pitchFamily="34" charset="0"/>
                        </a:rPr>
                        <a:t>хүн</a:t>
                      </a:r>
                      <a:endParaRPr lang="en-US" sz="1000" dirty="0">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тоо</a:t>
                      </a:r>
                      <a:endParaRPr lang="en-US" sz="100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ahoma" pitchFamily="34" charset="0"/>
                          <a:ea typeface="Tahoma" pitchFamily="34" charset="0"/>
                          <a:cs typeface="Tahoma" pitchFamily="34" charset="0"/>
                        </a:rPr>
                        <a:t>787</a:t>
                      </a:r>
                      <a:endParaRPr lang="en-US" sz="1000" dirty="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844</a:t>
                      </a:r>
                      <a:endParaRPr lang="en-US" sz="100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latin typeface="Tahoma" pitchFamily="34" charset="0"/>
                          <a:ea typeface="Tahoma" pitchFamily="34" charset="0"/>
                          <a:cs typeface="Tahoma" pitchFamily="34" charset="0"/>
                        </a:rPr>
                        <a:t>455</a:t>
                      </a:r>
                      <a:endParaRPr lang="en-US" sz="100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53.9</a:t>
                      </a:r>
                      <a:endParaRPr lang="en-US" sz="100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a:noFill/>
                    </a:lnB>
                  </a:tcPr>
                </a:tc>
              </a:tr>
              <a:tr h="605891">
                <a:tc>
                  <a:txBody>
                    <a:bodyPr/>
                    <a:lstStyle/>
                    <a:p>
                      <a:pPr marL="0" marR="0" algn="ctr">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2</a:t>
                      </a:r>
                      <a:endParaRPr lang="en-US" sz="1000">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a:noFill/>
                    </a:lnT>
                    <a:lnB w="12700" cap="flat" cmpd="sng" algn="ctr">
                      <a:solidFill>
                        <a:srgbClr val="B2A1C7"/>
                      </a:solidFill>
                      <a:prstDash val="solid"/>
                      <a:round/>
                      <a:headEnd type="none" w="med" len="med"/>
                      <a:tailEnd type="none" w="med" len="med"/>
                    </a:lnB>
                    <a:solidFill>
                      <a:srgbClr val="E5DFEC"/>
                    </a:solidFill>
                  </a:tcPr>
                </a:tc>
                <a:tc>
                  <a:txBody>
                    <a:bodyPr/>
                    <a:lstStyle/>
                    <a:p>
                      <a:pPr marL="0" marR="0">
                        <a:lnSpc>
                          <a:spcPct val="115000"/>
                        </a:lnSpc>
                        <a:spcBef>
                          <a:spcPts val="0"/>
                        </a:spcBef>
                        <a:spcAft>
                          <a:spcPts val="0"/>
                        </a:spcAft>
                      </a:pPr>
                      <a:r>
                        <a:rPr lang="en-US" sz="1100" dirty="0" err="1">
                          <a:solidFill>
                            <a:srgbClr val="000000"/>
                          </a:solidFill>
                          <a:latin typeface="Tahoma" pitchFamily="34" charset="0"/>
                          <a:ea typeface="Tahoma" pitchFamily="34" charset="0"/>
                          <a:cs typeface="Tahoma" pitchFamily="34" charset="0"/>
                        </a:rPr>
                        <a:t>Баривчлуулсан</a:t>
                      </a:r>
                      <a:r>
                        <a:rPr lang="en-US" sz="1100" dirty="0">
                          <a:solidFill>
                            <a:srgbClr val="000000"/>
                          </a:solidFill>
                          <a:latin typeface="Tahoma" pitchFamily="34" charset="0"/>
                          <a:ea typeface="Tahoma" pitchFamily="34" charset="0"/>
                          <a:cs typeface="Tahoma" pitchFamily="34" charset="0"/>
                        </a:rPr>
                        <a:t> </a:t>
                      </a:r>
                      <a:r>
                        <a:rPr lang="en-US" sz="1100" dirty="0" err="1">
                          <a:solidFill>
                            <a:srgbClr val="000000"/>
                          </a:solidFill>
                          <a:latin typeface="Tahoma" pitchFamily="34" charset="0"/>
                          <a:ea typeface="Tahoma" pitchFamily="34" charset="0"/>
                          <a:cs typeface="Tahoma" pitchFamily="34" charset="0"/>
                        </a:rPr>
                        <a:t>хүн</a:t>
                      </a:r>
                      <a:endParaRPr lang="en-US" sz="1000" dirty="0">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100" dirty="0" err="1">
                          <a:solidFill>
                            <a:srgbClr val="000000"/>
                          </a:solidFill>
                          <a:latin typeface="Tahoma" pitchFamily="34" charset="0"/>
                          <a:ea typeface="Tahoma" pitchFamily="34" charset="0"/>
                          <a:cs typeface="Tahoma" pitchFamily="34" charset="0"/>
                        </a:rPr>
                        <a:t>тоо</a:t>
                      </a:r>
                      <a:endParaRPr lang="en-US" sz="10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100" dirty="0">
                          <a:solidFill>
                            <a:srgbClr val="000000"/>
                          </a:solidFill>
                          <a:latin typeface="Tahoma" pitchFamily="34" charset="0"/>
                          <a:ea typeface="Tahoma" pitchFamily="34" charset="0"/>
                          <a:cs typeface="Tahoma" pitchFamily="34" charset="0"/>
                        </a:rPr>
                        <a:t>307</a:t>
                      </a:r>
                      <a:endParaRPr lang="en-US" sz="1000" dirty="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a:noFill/>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100" dirty="0">
                          <a:solidFill>
                            <a:srgbClr val="000000"/>
                          </a:solidFill>
                          <a:latin typeface="Tahoma" pitchFamily="34" charset="0"/>
                          <a:ea typeface="Tahoma" pitchFamily="34" charset="0"/>
                          <a:cs typeface="Tahoma" pitchFamily="34" charset="0"/>
                        </a:rPr>
                        <a:t>222</a:t>
                      </a:r>
                      <a:endParaRPr lang="en-US" sz="1000" dirty="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a:noFill/>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100" dirty="0">
                          <a:latin typeface="Tahoma" pitchFamily="34" charset="0"/>
                          <a:ea typeface="Tahoma" pitchFamily="34" charset="0"/>
                          <a:cs typeface="Tahoma" pitchFamily="34" charset="0"/>
                        </a:rPr>
                        <a:t>33</a:t>
                      </a:r>
                      <a:endParaRPr lang="en-US" sz="1000" dirty="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a:noFill/>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14.9</a:t>
                      </a:r>
                      <a:endParaRPr lang="en-US" sz="100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a:noFill/>
                    </a:lnT>
                    <a:lnB w="12700" cap="flat" cmpd="sng" algn="ctr">
                      <a:solidFill>
                        <a:srgbClr val="B2A1C7"/>
                      </a:solidFill>
                      <a:prstDash val="solid"/>
                      <a:round/>
                      <a:headEnd type="none" w="med" len="med"/>
                      <a:tailEnd type="none" w="med" len="med"/>
                    </a:lnB>
                    <a:solidFill>
                      <a:srgbClr val="E5DFEC"/>
                    </a:solidFill>
                  </a:tcPr>
                </a:tc>
              </a:tr>
              <a:tr h="1216592">
                <a:tc>
                  <a:txBody>
                    <a:bodyPr/>
                    <a:lstStyle/>
                    <a:p>
                      <a:pPr marL="0" marR="0" algn="ctr">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3</a:t>
                      </a:r>
                      <a:endParaRPr lang="en-US" sz="1000">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Тээврийн хэрэгсэл жолоодох эрх хасагдсан жолооч</a:t>
                      </a:r>
                      <a:endParaRPr lang="en-US" sz="1000">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err="1">
                          <a:solidFill>
                            <a:srgbClr val="000000"/>
                          </a:solidFill>
                          <a:latin typeface="Tahoma" pitchFamily="34" charset="0"/>
                          <a:ea typeface="Tahoma" pitchFamily="34" charset="0"/>
                          <a:cs typeface="Tahoma" pitchFamily="34" charset="0"/>
                        </a:rPr>
                        <a:t>тоо</a:t>
                      </a:r>
                      <a:endParaRPr lang="en-US" sz="10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ahoma" pitchFamily="34" charset="0"/>
                          <a:ea typeface="Tahoma" pitchFamily="34" charset="0"/>
                          <a:cs typeface="Tahoma" pitchFamily="34" charset="0"/>
                        </a:rPr>
                        <a:t>362</a:t>
                      </a:r>
                      <a:endParaRPr lang="en-US" sz="1000" dirty="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ahoma" pitchFamily="34" charset="0"/>
                          <a:ea typeface="Tahoma" pitchFamily="34" charset="0"/>
                          <a:cs typeface="Tahoma" pitchFamily="34" charset="0"/>
                        </a:rPr>
                        <a:t>441</a:t>
                      </a:r>
                      <a:endParaRPr lang="en-US" sz="1000" dirty="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Tahoma" pitchFamily="34" charset="0"/>
                          <a:ea typeface="Tahoma" pitchFamily="34" charset="0"/>
                          <a:cs typeface="Tahoma" pitchFamily="34" charset="0"/>
                        </a:rPr>
                        <a:t>412</a:t>
                      </a:r>
                      <a:endParaRPr lang="en-US" sz="1000" dirty="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ahoma" pitchFamily="34" charset="0"/>
                          <a:ea typeface="Tahoma" pitchFamily="34" charset="0"/>
                          <a:cs typeface="Tahoma" pitchFamily="34" charset="0"/>
                        </a:rPr>
                        <a:t>93.4</a:t>
                      </a:r>
                      <a:endParaRPr lang="en-US" sz="1000" dirty="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FFFFFF"/>
                    </a:solidFill>
                  </a:tcPr>
                </a:tc>
              </a:tr>
              <a:tr h="582650">
                <a:tc rowSpan="2">
                  <a:txBody>
                    <a:bodyPr/>
                    <a:lstStyle/>
                    <a:p>
                      <a:pPr marL="0" marR="0" algn="ctr">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4</a:t>
                      </a:r>
                      <a:endParaRPr lang="en-US" sz="1000">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rowSpan="2">
                  <a:txBody>
                    <a:bodyPr/>
                    <a:lstStyle/>
                    <a:p>
                      <a:pPr marL="0" marR="0">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Захиргааны хариуцлагын тухай хуулиар арга хэмжээ авагдсан</a:t>
                      </a:r>
                      <a:endParaRPr lang="en-US" sz="1000">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Хүн</a:t>
                      </a:r>
                      <a:endParaRPr lang="en-US" sz="1000">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9726</a:t>
                      </a:r>
                      <a:endParaRPr lang="en-US" sz="100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100" dirty="0">
                          <a:solidFill>
                            <a:srgbClr val="000000"/>
                          </a:solidFill>
                          <a:latin typeface="Tahoma" pitchFamily="34" charset="0"/>
                          <a:ea typeface="Tahoma" pitchFamily="34" charset="0"/>
                          <a:cs typeface="Tahoma" pitchFamily="34" charset="0"/>
                        </a:rPr>
                        <a:t>9044</a:t>
                      </a:r>
                      <a:endParaRPr lang="en-US" sz="1000" dirty="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100" dirty="0">
                          <a:latin typeface="Tahoma" pitchFamily="34" charset="0"/>
                          <a:ea typeface="Tahoma" pitchFamily="34" charset="0"/>
                          <a:cs typeface="Tahoma" pitchFamily="34" charset="0"/>
                        </a:rPr>
                        <a:t>7270</a:t>
                      </a:r>
                      <a:endParaRPr lang="en-US" sz="1000" dirty="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100" dirty="0">
                          <a:solidFill>
                            <a:srgbClr val="000000"/>
                          </a:solidFill>
                          <a:latin typeface="Tahoma" pitchFamily="34" charset="0"/>
                          <a:ea typeface="Tahoma" pitchFamily="34" charset="0"/>
                          <a:cs typeface="Tahoma" pitchFamily="34" charset="0"/>
                        </a:rPr>
                        <a:t>80.4</a:t>
                      </a:r>
                      <a:endParaRPr lang="en-US" sz="1000" dirty="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r>
              <a:tr h="710881">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Сая.төг</a:t>
                      </a:r>
                      <a:endParaRPr lang="en-US" sz="1000">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70.1</a:t>
                      </a:r>
                      <a:endParaRPr lang="en-US" sz="100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ahoma" pitchFamily="34" charset="0"/>
                          <a:ea typeface="Tahoma" pitchFamily="34" charset="0"/>
                          <a:cs typeface="Tahoma" pitchFamily="34" charset="0"/>
                        </a:rPr>
                        <a:t>74.2</a:t>
                      </a:r>
                      <a:endParaRPr lang="en-US" sz="100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Tahoma" pitchFamily="34" charset="0"/>
                          <a:ea typeface="Tahoma" pitchFamily="34" charset="0"/>
                          <a:cs typeface="Tahoma" pitchFamily="34" charset="0"/>
                        </a:rPr>
                        <a:t>408.5</a:t>
                      </a:r>
                      <a:endParaRPr lang="en-US" sz="1000" dirty="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ahoma" pitchFamily="34" charset="0"/>
                          <a:ea typeface="Tahoma" pitchFamily="34" charset="0"/>
                          <a:cs typeface="Tahoma" pitchFamily="34" charset="0"/>
                        </a:rPr>
                        <a:t>550.5</a:t>
                      </a:r>
                      <a:endParaRPr lang="en-US" sz="1000" dirty="0">
                        <a:latin typeface="Tahoma" pitchFamily="34" charset="0"/>
                        <a:ea typeface="Tahoma" pitchFamily="34" charset="0"/>
                        <a:cs typeface="Tahoma" pitchFamily="34" charset="0"/>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FFFFFF"/>
                    </a:solidFill>
                  </a:tcPr>
                </a:tc>
              </a:tr>
            </a:tbl>
          </a:graphicData>
        </a:graphic>
      </p:graphicFrame>
      <p:sp>
        <p:nvSpPr>
          <p:cNvPr id="10" name="TextBox 9"/>
          <p:cNvSpPr txBox="1"/>
          <p:nvPr/>
        </p:nvSpPr>
        <p:spPr>
          <a:xfrm>
            <a:off x="2064190" y="832919"/>
            <a:ext cx="1828800" cy="369332"/>
          </a:xfrm>
          <a:prstGeom prst="rect">
            <a:avLst/>
          </a:prstGeom>
          <a:noFill/>
        </p:spPr>
        <p:txBody>
          <a:bodyPr wrap="square" rtlCol="0">
            <a:spAutoFit/>
          </a:bodyPr>
          <a:lstStyle/>
          <a:p>
            <a:r>
              <a:rPr lang="mn-MN" b="1" dirty="0" smtClean="0">
                <a:latin typeface="Tahoma" pitchFamily="34" charset="0"/>
                <a:ea typeface="Tahoma" pitchFamily="34" charset="0"/>
                <a:cs typeface="Tahoma" pitchFamily="34" charset="0"/>
              </a:rPr>
              <a:t>Гэмт хэрэг</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1647730" y="972969"/>
            <a:ext cx="7923009" cy="126188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algn="just"/>
            <a:r>
              <a:rPr lang="en-US" sz="1600" dirty="0" err="1" smtClean="0">
                <a:latin typeface="Tahoma" pitchFamily="34" charset="0"/>
                <a:ea typeface="Tahoma" pitchFamily="34" charset="0"/>
                <a:cs typeface="Tahoma" pitchFamily="34" charset="0"/>
              </a:rPr>
              <a:t>Хэрэглээний</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үнийн</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индекс</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гэдэг</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нь</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хэрэглэгчдийн</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худалдаж</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авсан</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бараа</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үйлчилгээний</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нэр</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төрөл</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өөрчлөлтгүй</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тогтвортой</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байхад</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үнэ</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дунджаар</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хэрхэн</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өөрчлөгдөж</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буйг</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хэмждэг</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үзүүлэлт</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юм</a:t>
            </a:r>
            <a:r>
              <a:rPr lang="en-US" sz="1600" dirty="0" smtClean="0">
                <a:latin typeface="Tahoma" pitchFamily="34" charset="0"/>
                <a:ea typeface="Tahoma" pitchFamily="34" charset="0"/>
                <a:cs typeface="Tahoma"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7" name="Picture 6" descr="D:\BAYAN\My Pictures\STAT-LOGO\1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88" y="649572"/>
            <a:ext cx="812368" cy="1002838"/>
          </a:xfrm>
          <a:prstGeom prst="rect">
            <a:avLst/>
          </a:prstGeom>
          <a:noFill/>
          <a:ln>
            <a:noFill/>
          </a:ln>
          <a:effectLst>
            <a:outerShdw blurRad="50800" dist="38100" dir="8100000" algn="tr" rotWithShape="0">
              <a:srgbClr val="4F81BD">
                <a:lumMod val="40000"/>
                <a:lumOff val="60000"/>
                <a:alpha val="40000"/>
              </a:srgbClr>
            </a:outerShdw>
          </a:effectLst>
        </p:spPr>
      </p:pic>
      <p:sp>
        <p:nvSpPr>
          <p:cNvPr id="10242" name="Rectangle 2"/>
          <p:cNvSpPr>
            <a:spLocks noChangeArrowheads="1"/>
          </p:cNvSpPr>
          <p:nvPr/>
        </p:nvSpPr>
        <p:spPr bwMode="auto">
          <a:xfrm>
            <a:off x="3109863" y="2405744"/>
            <a:ext cx="44665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Өмнөговь</a:t>
            </a: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en-US" sz="1400" b="1"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аймгийн</a:t>
            </a: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en-US" sz="1400" b="1"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хэрэглээний</a:t>
            </a: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en-US" sz="1400" b="1"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үнийн</a:t>
            </a: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en-US" sz="1400" b="1"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индекс</a:t>
            </a:r>
            <a:endParaRPr kumimoji="0" lang="en-US" sz="2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aphicFrame>
        <p:nvGraphicFramePr>
          <p:cNvPr id="6" name="Table 5"/>
          <p:cNvGraphicFramePr>
            <a:graphicFrameLocks noGrp="1"/>
          </p:cNvGraphicFramePr>
          <p:nvPr/>
        </p:nvGraphicFramePr>
        <p:xfrm>
          <a:off x="1412341" y="2840961"/>
          <a:ext cx="7460057" cy="3154680"/>
        </p:xfrm>
        <a:graphic>
          <a:graphicData uri="http://schemas.openxmlformats.org/drawingml/2006/table">
            <a:tbl>
              <a:tblPr/>
              <a:tblGrid>
                <a:gridCol w="4909805"/>
                <a:gridCol w="850084"/>
                <a:gridCol w="850084"/>
                <a:gridCol w="850084"/>
              </a:tblGrid>
              <a:tr h="184785">
                <a:tc rowSpan="2">
                  <a:txBody>
                    <a:bodyPr/>
                    <a:lstStyle/>
                    <a:p>
                      <a:pPr marL="0" marR="0" algn="ctr">
                        <a:spcBef>
                          <a:spcPts val="0"/>
                        </a:spcBef>
                        <a:spcAft>
                          <a:spcPts val="0"/>
                        </a:spcAft>
                      </a:pPr>
                      <a:r>
                        <a:rPr lang="en-US" sz="1200" dirty="0" err="1">
                          <a:solidFill>
                            <a:srgbClr val="000000"/>
                          </a:solidFill>
                          <a:latin typeface="Tahoma"/>
                          <a:ea typeface="Times New Roman"/>
                          <a:cs typeface="Times New Roman"/>
                        </a:rPr>
                        <a:t>Барааны</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бүлгээр</a:t>
                      </a:r>
                      <a:endParaRPr lang="en-US" sz="1200" dirty="0">
                        <a:solidFill>
                          <a:srgbClr val="5F497A"/>
                        </a:solidFill>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2016-08</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2016-08</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2016-08</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r>
              <a:tr h="193675">
                <a:tc vMerge="1">
                  <a:txBody>
                    <a:bodyPr/>
                    <a:lstStyle/>
                    <a:p>
                      <a:endParaRPr lang="en-US"/>
                    </a:p>
                  </a:txBody>
                  <a:tcPr/>
                </a:tc>
                <a:tc>
                  <a:txBody>
                    <a:bodyPr/>
                    <a:lstStyle/>
                    <a:p>
                      <a:pPr marL="0" marR="0" algn="ctr">
                        <a:lnSpc>
                          <a:spcPct val="115000"/>
                        </a:lnSpc>
                        <a:spcBef>
                          <a:spcPts val="0"/>
                        </a:spcBef>
                        <a:spcAft>
                          <a:spcPts val="0"/>
                        </a:spcAft>
                      </a:pPr>
                      <a:r>
                        <a:rPr lang="en-US" sz="1200">
                          <a:latin typeface="Tahoma"/>
                          <a:ea typeface="Times New Roman"/>
                          <a:cs typeface="Times New Roman"/>
                        </a:rPr>
                        <a:t>2015-08</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a:latin typeface="Tahoma"/>
                          <a:ea typeface="Times New Roman"/>
                          <a:cs typeface="Times New Roman"/>
                        </a:rPr>
                        <a:t>2015-12</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a:latin typeface="Tahoma"/>
                          <a:ea typeface="Times New Roman"/>
                          <a:cs typeface="Times New Roman"/>
                        </a:rPr>
                        <a:t>2016-07</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r>
              <a:tr h="193675">
                <a:tc>
                  <a:txBody>
                    <a:bodyPr/>
                    <a:lstStyle/>
                    <a:p>
                      <a:pPr marL="0" marR="0">
                        <a:spcBef>
                          <a:spcPts val="0"/>
                        </a:spcBef>
                        <a:spcAft>
                          <a:spcPts val="0"/>
                        </a:spcAft>
                      </a:pPr>
                      <a:r>
                        <a:rPr lang="en-US" sz="1200" dirty="0" err="1">
                          <a:solidFill>
                            <a:srgbClr val="000000"/>
                          </a:solidFill>
                          <a:latin typeface="Tahoma"/>
                          <a:ea typeface="Times New Roman"/>
                          <a:cs typeface="Times New Roman"/>
                        </a:rPr>
                        <a:t>Ерөнхий</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индекс</a:t>
                      </a:r>
                      <a:endParaRPr lang="en-US" sz="1200" dirty="0">
                        <a:solidFill>
                          <a:srgbClr val="5F497A"/>
                        </a:solidFill>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99.3</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100.2</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99.5</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r>
              <a:tr h="193675">
                <a:tc>
                  <a:txBody>
                    <a:bodyPr/>
                    <a:lstStyle/>
                    <a:p>
                      <a:pPr marL="0" marR="0">
                        <a:spcBef>
                          <a:spcPts val="0"/>
                        </a:spcBef>
                        <a:spcAft>
                          <a:spcPts val="0"/>
                        </a:spcAft>
                      </a:pPr>
                      <a:r>
                        <a:rPr lang="en-US" sz="1200" dirty="0">
                          <a:solidFill>
                            <a:srgbClr val="000000"/>
                          </a:solidFill>
                          <a:latin typeface="Tahoma"/>
                          <a:ea typeface="Times New Roman"/>
                          <a:cs typeface="Times New Roman"/>
                        </a:rPr>
                        <a:t>01.Хyнсний </a:t>
                      </a:r>
                      <a:r>
                        <a:rPr lang="en-US" sz="1200" dirty="0" err="1">
                          <a:solidFill>
                            <a:srgbClr val="000000"/>
                          </a:solidFill>
                          <a:latin typeface="Tahoma"/>
                          <a:ea typeface="Times New Roman"/>
                          <a:cs typeface="Times New Roman"/>
                        </a:rPr>
                        <a:t>бараа</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согтууруулах</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бус</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ундаа</a:t>
                      </a:r>
                      <a:endParaRPr lang="en-US" sz="1200" dirty="0">
                        <a:solidFill>
                          <a:srgbClr val="5F497A"/>
                        </a:solidFill>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a:latin typeface="Tahoma"/>
                          <a:ea typeface="Times New Roman"/>
                          <a:cs typeface="Times New Roman"/>
                        </a:rPr>
                        <a:t>95</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a:latin typeface="Tahoma"/>
                          <a:ea typeface="Times New Roman"/>
                          <a:cs typeface="Times New Roman"/>
                        </a:rPr>
                        <a:t>102.2</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a:latin typeface="Tahoma"/>
                          <a:ea typeface="Times New Roman"/>
                          <a:cs typeface="Times New Roman"/>
                        </a:rPr>
                        <a:t>95.9</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r>
              <a:tr h="193675">
                <a:tc>
                  <a:txBody>
                    <a:bodyPr/>
                    <a:lstStyle/>
                    <a:p>
                      <a:pPr marL="0" marR="0">
                        <a:spcBef>
                          <a:spcPts val="0"/>
                        </a:spcBef>
                        <a:spcAft>
                          <a:spcPts val="0"/>
                        </a:spcAft>
                      </a:pPr>
                      <a:r>
                        <a:rPr lang="en-US" sz="1200" dirty="0">
                          <a:solidFill>
                            <a:srgbClr val="000000"/>
                          </a:solidFill>
                          <a:latin typeface="Tahoma"/>
                          <a:ea typeface="Times New Roman"/>
                          <a:cs typeface="Times New Roman"/>
                        </a:rPr>
                        <a:t>02.Согтууруулах </a:t>
                      </a:r>
                      <a:r>
                        <a:rPr lang="en-US" sz="1200" dirty="0" err="1">
                          <a:solidFill>
                            <a:srgbClr val="000000"/>
                          </a:solidFill>
                          <a:latin typeface="Tahoma"/>
                          <a:ea typeface="Times New Roman"/>
                          <a:cs typeface="Times New Roman"/>
                        </a:rPr>
                        <a:t>ундаа</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тамхи</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мансууруулах</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бодис</a:t>
                      </a:r>
                      <a:endParaRPr lang="en-US" sz="1200" dirty="0">
                        <a:solidFill>
                          <a:srgbClr val="5F497A"/>
                        </a:solidFill>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98.8</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99.7</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100</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r>
              <a:tr h="193675">
                <a:tc>
                  <a:txBody>
                    <a:bodyPr/>
                    <a:lstStyle/>
                    <a:p>
                      <a:pPr marL="0" marR="0">
                        <a:spcBef>
                          <a:spcPts val="0"/>
                        </a:spcBef>
                        <a:spcAft>
                          <a:spcPts val="0"/>
                        </a:spcAft>
                      </a:pPr>
                      <a:r>
                        <a:rPr lang="en-US" sz="1200" dirty="0">
                          <a:solidFill>
                            <a:srgbClr val="000000"/>
                          </a:solidFill>
                          <a:latin typeface="Tahoma"/>
                          <a:ea typeface="Times New Roman"/>
                          <a:cs typeface="Times New Roman"/>
                        </a:rPr>
                        <a:t>03. </a:t>
                      </a:r>
                      <a:r>
                        <a:rPr lang="en-US" sz="1200" dirty="0" err="1">
                          <a:solidFill>
                            <a:srgbClr val="000000"/>
                          </a:solidFill>
                          <a:latin typeface="Tahoma"/>
                          <a:ea typeface="Times New Roman"/>
                          <a:cs typeface="Times New Roman"/>
                        </a:rPr>
                        <a:t>Хувцас</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бөс</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бараа</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гутал</a:t>
                      </a:r>
                      <a:endParaRPr lang="en-US" sz="1200" dirty="0">
                        <a:solidFill>
                          <a:srgbClr val="5F497A"/>
                        </a:solidFill>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a:latin typeface="Tahoma"/>
                          <a:ea typeface="Times New Roman"/>
                          <a:cs typeface="Times New Roman"/>
                        </a:rPr>
                        <a:t>100.9</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a:latin typeface="Tahoma"/>
                          <a:ea typeface="Times New Roman"/>
                          <a:cs typeface="Times New Roman"/>
                        </a:rPr>
                        <a:t>98.2</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a:latin typeface="Tahoma"/>
                          <a:ea typeface="Times New Roman"/>
                          <a:cs typeface="Times New Roman"/>
                        </a:rPr>
                        <a:t>100.2</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r>
              <a:tr h="193675">
                <a:tc>
                  <a:txBody>
                    <a:bodyPr/>
                    <a:lstStyle/>
                    <a:p>
                      <a:pPr marL="0" marR="0">
                        <a:spcBef>
                          <a:spcPts val="0"/>
                        </a:spcBef>
                        <a:spcAft>
                          <a:spcPts val="0"/>
                        </a:spcAft>
                      </a:pPr>
                      <a:r>
                        <a:rPr lang="en-US" sz="1200" dirty="0">
                          <a:solidFill>
                            <a:srgbClr val="000000"/>
                          </a:solidFill>
                          <a:latin typeface="Tahoma"/>
                          <a:ea typeface="Times New Roman"/>
                          <a:cs typeface="Times New Roman"/>
                        </a:rPr>
                        <a:t>04.Орон </a:t>
                      </a:r>
                      <a:r>
                        <a:rPr lang="en-US" sz="1200" dirty="0" err="1">
                          <a:solidFill>
                            <a:srgbClr val="000000"/>
                          </a:solidFill>
                          <a:latin typeface="Tahoma"/>
                          <a:ea typeface="Times New Roman"/>
                          <a:cs typeface="Times New Roman"/>
                        </a:rPr>
                        <a:t>сууц</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ус</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цахилгаан</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хийн</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болон</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бусад</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тyлш</a:t>
                      </a:r>
                      <a:endParaRPr lang="en-US" sz="1200" dirty="0">
                        <a:solidFill>
                          <a:srgbClr val="5F497A"/>
                        </a:solidFill>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95.4</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97.2</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100</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r>
              <a:tr h="193675">
                <a:tc>
                  <a:txBody>
                    <a:bodyPr/>
                    <a:lstStyle/>
                    <a:p>
                      <a:pPr marL="0" marR="0">
                        <a:spcBef>
                          <a:spcPts val="0"/>
                        </a:spcBef>
                        <a:spcAft>
                          <a:spcPts val="0"/>
                        </a:spcAft>
                      </a:pPr>
                      <a:r>
                        <a:rPr lang="en-US" sz="1200" dirty="0">
                          <a:solidFill>
                            <a:srgbClr val="000000"/>
                          </a:solidFill>
                          <a:latin typeface="Tahoma"/>
                          <a:ea typeface="Times New Roman"/>
                          <a:cs typeface="Times New Roman"/>
                        </a:rPr>
                        <a:t>05.Гэр </a:t>
                      </a:r>
                      <a:r>
                        <a:rPr lang="en-US" sz="1200" dirty="0" err="1">
                          <a:solidFill>
                            <a:srgbClr val="000000"/>
                          </a:solidFill>
                          <a:latin typeface="Tahoma"/>
                          <a:ea typeface="Times New Roman"/>
                          <a:cs typeface="Times New Roman"/>
                        </a:rPr>
                        <a:t>ахуйн</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тавилга</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гэр</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ахуйн</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бараа</a:t>
                      </a:r>
                      <a:endParaRPr lang="en-US" sz="1200" dirty="0">
                        <a:solidFill>
                          <a:srgbClr val="5F497A"/>
                        </a:solidFill>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a:latin typeface="Tahoma"/>
                          <a:ea typeface="Times New Roman"/>
                          <a:cs typeface="Times New Roman"/>
                        </a:rPr>
                        <a:t>104.3</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a:latin typeface="Tahoma"/>
                          <a:ea typeface="Times New Roman"/>
                          <a:cs typeface="Times New Roman"/>
                        </a:rPr>
                        <a:t>101.9</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a:latin typeface="Tahoma"/>
                          <a:ea typeface="Times New Roman"/>
                          <a:cs typeface="Times New Roman"/>
                        </a:rPr>
                        <a:t>100.2</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r>
              <a:tr h="193675">
                <a:tc>
                  <a:txBody>
                    <a:bodyPr/>
                    <a:lstStyle/>
                    <a:p>
                      <a:pPr marL="0" marR="0">
                        <a:spcBef>
                          <a:spcPts val="0"/>
                        </a:spcBef>
                        <a:spcAft>
                          <a:spcPts val="0"/>
                        </a:spcAft>
                      </a:pPr>
                      <a:r>
                        <a:rPr lang="en-US" sz="1200" dirty="0">
                          <a:solidFill>
                            <a:srgbClr val="000000"/>
                          </a:solidFill>
                          <a:latin typeface="Tahoma"/>
                          <a:ea typeface="Times New Roman"/>
                          <a:cs typeface="Times New Roman"/>
                        </a:rPr>
                        <a:t>06. </a:t>
                      </a:r>
                      <a:r>
                        <a:rPr lang="en-US" sz="1200" dirty="0" err="1">
                          <a:solidFill>
                            <a:srgbClr val="000000"/>
                          </a:solidFill>
                          <a:latin typeface="Tahoma"/>
                          <a:ea typeface="Times New Roman"/>
                          <a:cs typeface="Times New Roman"/>
                        </a:rPr>
                        <a:t>Эм</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тариа</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эмнэлгийн</a:t>
                      </a:r>
                      <a:r>
                        <a:rPr lang="en-US" sz="1200" dirty="0">
                          <a:solidFill>
                            <a:srgbClr val="000000"/>
                          </a:solidFill>
                          <a:latin typeface="Tahoma"/>
                          <a:ea typeface="Times New Roman"/>
                          <a:cs typeface="Times New Roman"/>
                        </a:rPr>
                        <a:t> </a:t>
                      </a:r>
                      <a:r>
                        <a:rPr lang="en-US" sz="1200" dirty="0" err="1">
                          <a:solidFill>
                            <a:srgbClr val="000000"/>
                          </a:solidFill>
                          <a:latin typeface="Tahoma"/>
                          <a:ea typeface="Times New Roman"/>
                          <a:cs typeface="Times New Roman"/>
                        </a:rPr>
                        <a:t>yйлчилгээ</a:t>
                      </a:r>
                      <a:endParaRPr lang="en-US" sz="1200" dirty="0">
                        <a:solidFill>
                          <a:srgbClr val="5F497A"/>
                        </a:solidFill>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ahoma"/>
                          <a:ea typeface="Times New Roman"/>
                          <a:cs typeface="Times New Roman"/>
                        </a:rPr>
                        <a:t>112.8</a:t>
                      </a:r>
                      <a:endParaRPr lang="en-US" sz="1200" dirty="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111.2</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100</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r>
              <a:tr h="193675">
                <a:tc>
                  <a:txBody>
                    <a:bodyPr/>
                    <a:lstStyle/>
                    <a:p>
                      <a:pPr marL="0" marR="0">
                        <a:spcBef>
                          <a:spcPts val="0"/>
                        </a:spcBef>
                        <a:spcAft>
                          <a:spcPts val="0"/>
                        </a:spcAft>
                      </a:pPr>
                      <a:r>
                        <a:rPr lang="en-US" sz="1200">
                          <a:solidFill>
                            <a:srgbClr val="000000"/>
                          </a:solidFill>
                          <a:latin typeface="Tahoma"/>
                          <a:ea typeface="Times New Roman"/>
                          <a:cs typeface="Times New Roman"/>
                        </a:rPr>
                        <a:t>07.Тээвэр</a:t>
                      </a:r>
                      <a:endParaRPr lang="en-US" sz="1200">
                        <a:solidFill>
                          <a:srgbClr val="5F497A"/>
                        </a:solidFill>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dirty="0">
                          <a:latin typeface="Tahoma"/>
                          <a:ea typeface="Times New Roman"/>
                          <a:cs typeface="Times New Roman"/>
                        </a:rPr>
                        <a:t>98.7</a:t>
                      </a:r>
                      <a:endParaRPr lang="en-US" sz="1200" dirty="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dirty="0">
                          <a:latin typeface="Tahoma"/>
                          <a:ea typeface="Times New Roman"/>
                          <a:cs typeface="Times New Roman"/>
                        </a:rPr>
                        <a:t>97.4</a:t>
                      </a:r>
                      <a:endParaRPr lang="en-US" sz="1200" dirty="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a:latin typeface="Tahoma"/>
                          <a:ea typeface="Times New Roman"/>
                          <a:cs typeface="Times New Roman"/>
                        </a:rPr>
                        <a:t>100</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r>
              <a:tr h="193675">
                <a:tc>
                  <a:txBody>
                    <a:bodyPr/>
                    <a:lstStyle/>
                    <a:p>
                      <a:pPr marL="0" marR="0">
                        <a:spcBef>
                          <a:spcPts val="0"/>
                        </a:spcBef>
                        <a:spcAft>
                          <a:spcPts val="0"/>
                        </a:spcAft>
                      </a:pPr>
                      <a:r>
                        <a:rPr lang="en-US" sz="1200">
                          <a:solidFill>
                            <a:srgbClr val="000000"/>
                          </a:solidFill>
                          <a:latin typeface="Tahoma"/>
                          <a:ea typeface="Times New Roman"/>
                          <a:cs typeface="Times New Roman"/>
                        </a:rPr>
                        <a:t>08.Холбооны хэрэгсэл, шуудангийн yйлчилгээ</a:t>
                      </a:r>
                      <a:endParaRPr lang="en-US" sz="1200">
                        <a:solidFill>
                          <a:srgbClr val="5F497A"/>
                        </a:solidFill>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100</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ahoma"/>
                          <a:ea typeface="Times New Roman"/>
                          <a:cs typeface="Times New Roman"/>
                        </a:rPr>
                        <a:t>100</a:t>
                      </a:r>
                      <a:endParaRPr lang="en-US" sz="1200" dirty="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101.9</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r>
              <a:tr h="193675">
                <a:tc>
                  <a:txBody>
                    <a:bodyPr/>
                    <a:lstStyle/>
                    <a:p>
                      <a:pPr marL="0" marR="0">
                        <a:spcBef>
                          <a:spcPts val="0"/>
                        </a:spcBef>
                        <a:spcAft>
                          <a:spcPts val="0"/>
                        </a:spcAft>
                      </a:pPr>
                      <a:r>
                        <a:rPr lang="en-US" sz="1200">
                          <a:solidFill>
                            <a:srgbClr val="000000"/>
                          </a:solidFill>
                          <a:latin typeface="Tahoma"/>
                          <a:ea typeface="Times New Roman"/>
                          <a:cs typeface="Times New Roman"/>
                        </a:rPr>
                        <a:t>09.Амралт, чөлөөт цаг, соёлын бараа, yйлчилгээ</a:t>
                      </a:r>
                      <a:endParaRPr lang="en-US" sz="1200">
                        <a:solidFill>
                          <a:srgbClr val="5F497A"/>
                        </a:solidFill>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a:latin typeface="Tahoma"/>
                          <a:ea typeface="Times New Roman"/>
                          <a:cs typeface="Times New Roman"/>
                        </a:rPr>
                        <a:t>102.5</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dirty="0">
                          <a:latin typeface="Tahoma"/>
                          <a:ea typeface="Times New Roman"/>
                          <a:cs typeface="Times New Roman"/>
                        </a:rPr>
                        <a:t>102.5</a:t>
                      </a:r>
                      <a:endParaRPr lang="en-US" sz="1200" dirty="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dirty="0">
                          <a:latin typeface="Tahoma"/>
                          <a:ea typeface="Times New Roman"/>
                          <a:cs typeface="Times New Roman"/>
                        </a:rPr>
                        <a:t>102.5</a:t>
                      </a:r>
                      <a:endParaRPr lang="en-US" sz="1200" dirty="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r>
              <a:tr h="193675">
                <a:tc>
                  <a:txBody>
                    <a:bodyPr/>
                    <a:lstStyle/>
                    <a:p>
                      <a:pPr marL="0" marR="0">
                        <a:spcBef>
                          <a:spcPts val="0"/>
                        </a:spcBef>
                        <a:spcAft>
                          <a:spcPts val="0"/>
                        </a:spcAft>
                      </a:pPr>
                      <a:r>
                        <a:rPr lang="en-US" sz="1200">
                          <a:solidFill>
                            <a:srgbClr val="000000"/>
                          </a:solidFill>
                          <a:latin typeface="Tahoma"/>
                          <a:ea typeface="Times New Roman"/>
                          <a:cs typeface="Times New Roman"/>
                        </a:rPr>
                        <a:t>10.Боловсролын yйлчилгээ</a:t>
                      </a:r>
                      <a:endParaRPr lang="en-US" sz="1200">
                        <a:solidFill>
                          <a:srgbClr val="5F497A"/>
                        </a:solidFill>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100</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ahoma"/>
                          <a:ea typeface="Times New Roman"/>
                          <a:cs typeface="Times New Roman"/>
                        </a:rPr>
                        <a:t>100</a:t>
                      </a:r>
                      <a:endParaRPr lang="en-US" sz="1200" dirty="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ahoma"/>
                          <a:ea typeface="Times New Roman"/>
                          <a:cs typeface="Times New Roman"/>
                        </a:rPr>
                        <a:t>100</a:t>
                      </a:r>
                      <a:endParaRPr lang="en-US" sz="1200" dirty="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r>
              <a:tr h="193675">
                <a:tc>
                  <a:txBody>
                    <a:bodyPr/>
                    <a:lstStyle/>
                    <a:p>
                      <a:pPr marL="0" marR="0">
                        <a:spcBef>
                          <a:spcPts val="0"/>
                        </a:spcBef>
                        <a:spcAft>
                          <a:spcPts val="0"/>
                        </a:spcAft>
                      </a:pPr>
                      <a:r>
                        <a:rPr lang="en-US" sz="1200">
                          <a:solidFill>
                            <a:srgbClr val="000000"/>
                          </a:solidFill>
                          <a:latin typeface="Tahoma"/>
                          <a:ea typeface="Times New Roman"/>
                          <a:cs typeface="Times New Roman"/>
                        </a:rPr>
                        <a:t>11.Зочид буудал, нийтийн хоол, дотуур байрны yйлчилгээ</a:t>
                      </a:r>
                      <a:endParaRPr lang="en-US" sz="1200">
                        <a:solidFill>
                          <a:srgbClr val="5F497A"/>
                        </a:solidFill>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a:latin typeface="Tahoma"/>
                          <a:ea typeface="Times New Roman"/>
                          <a:cs typeface="Times New Roman"/>
                        </a:rPr>
                        <a:t>95.8</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a:latin typeface="Tahoma"/>
                          <a:ea typeface="Times New Roman"/>
                          <a:cs typeface="Times New Roman"/>
                        </a:rPr>
                        <a:t>100</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200" dirty="0">
                          <a:latin typeface="Tahoma"/>
                          <a:ea typeface="Times New Roman"/>
                          <a:cs typeface="Times New Roman"/>
                        </a:rPr>
                        <a:t>100</a:t>
                      </a:r>
                      <a:endParaRPr lang="en-US" sz="1200" dirty="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r>
              <a:tr h="193675">
                <a:tc>
                  <a:txBody>
                    <a:bodyPr/>
                    <a:lstStyle/>
                    <a:p>
                      <a:pPr marL="0" marR="0">
                        <a:spcBef>
                          <a:spcPts val="0"/>
                        </a:spcBef>
                        <a:spcAft>
                          <a:spcPts val="0"/>
                        </a:spcAft>
                      </a:pPr>
                      <a:r>
                        <a:rPr lang="en-US" sz="1200">
                          <a:solidFill>
                            <a:srgbClr val="000000"/>
                          </a:solidFill>
                          <a:latin typeface="Tahoma"/>
                          <a:ea typeface="Times New Roman"/>
                          <a:cs typeface="Times New Roman"/>
                        </a:rPr>
                        <a:t>12.Бусад бараа, yйлчилгээ</a:t>
                      </a:r>
                      <a:endParaRPr lang="en-US" sz="1200">
                        <a:solidFill>
                          <a:srgbClr val="5F497A"/>
                        </a:solidFill>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102</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ahoma"/>
                          <a:ea typeface="Times New Roman"/>
                          <a:cs typeface="Times New Roman"/>
                        </a:rPr>
                        <a:t>103.7</a:t>
                      </a:r>
                      <a:endParaRPr lang="en-US" sz="12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ahoma"/>
                          <a:ea typeface="Times New Roman"/>
                          <a:cs typeface="Times New Roman"/>
                        </a:rPr>
                        <a:t>103.1</a:t>
                      </a:r>
                      <a:endParaRPr lang="en-US" sz="1200" dirty="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r>
            </a:tbl>
          </a:graphicData>
        </a:graphic>
      </p:graphicFrame>
      <p:sp>
        <p:nvSpPr>
          <p:cNvPr id="8" name="TextBox 7"/>
          <p:cNvSpPr txBox="1"/>
          <p:nvPr/>
        </p:nvSpPr>
        <p:spPr>
          <a:xfrm>
            <a:off x="1575303" y="706168"/>
            <a:ext cx="1702051" cy="369332"/>
          </a:xfrm>
          <a:prstGeom prst="rect">
            <a:avLst/>
          </a:prstGeom>
          <a:noFill/>
        </p:spPr>
        <p:txBody>
          <a:bodyPr wrap="square" rtlCol="0">
            <a:spAutoFit/>
          </a:bodyPr>
          <a:lstStyle/>
          <a:p>
            <a:r>
              <a:rPr lang="mn-MN" b="1" dirty="0" smtClean="0">
                <a:latin typeface="Tahoma" pitchFamily="34" charset="0"/>
                <a:ea typeface="Tahoma" pitchFamily="34" charset="0"/>
                <a:cs typeface="Tahoma" pitchFamily="34" charset="0"/>
              </a:rPr>
              <a:t>Үнэ</a:t>
            </a:r>
            <a:endParaRPr lang="en-US"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0488" y="609601"/>
            <a:ext cx="3095625"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3" name="Rectangle 2"/>
          <p:cNvSpPr/>
          <p:nvPr/>
        </p:nvSpPr>
        <p:spPr>
          <a:xfrm>
            <a:off x="1362075" y="1981202"/>
            <a:ext cx="4767263"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4" name="Rectangle 3"/>
          <p:cNvSpPr/>
          <p:nvPr/>
        </p:nvSpPr>
        <p:spPr>
          <a:xfrm>
            <a:off x="1857375" y="5714999"/>
            <a:ext cx="4271963"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942295" y="2403022"/>
            <a:ext cx="8738507" cy="158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2" descr="\\exchange_server\MCCT\PUBLIC\Tserendejid\Information icon\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381" y="695176"/>
            <a:ext cx="9286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1707017" y="1027935"/>
            <a:ext cx="78805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u-ES" dirty="0" smtClean="0">
                <a:latin typeface="Tahoma" pitchFamily="34" charset="0"/>
                <a:ea typeface="Tahoma" pitchFamily="34" charset="0"/>
                <a:cs typeface="Tahoma" pitchFamily="34" charset="0"/>
              </a:rPr>
              <a:t>Аймгийн хэмжээ</a:t>
            </a:r>
            <a:r>
              <a:rPr lang="mn-MN" dirty="0" smtClean="0">
                <a:latin typeface="Tahoma" pitchFamily="34" charset="0"/>
                <a:ea typeface="Tahoma" pitchFamily="34" charset="0"/>
                <a:cs typeface="Tahoma" pitchFamily="34" charset="0"/>
              </a:rPr>
              <a:t>нд</a:t>
            </a:r>
            <a:r>
              <a:rPr lang="eu-ES" dirty="0" smtClean="0">
                <a:latin typeface="Tahoma" pitchFamily="34" charset="0"/>
                <a:ea typeface="Tahoma" pitchFamily="34" charset="0"/>
                <a:cs typeface="Tahoma" pitchFamily="34" charset="0"/>
              </a:rPr>
              <a:t> оны эхний төллөвөл зохих 845.4 мянган хээлтэгчийн </a:t>
            </a:r>
            <a:r>
              <a:rPr lang="en-US" dirty="0" smtClean="0">
                <a:latin typeface="Tahoma" pitchFamily="34" charset="0"/>
                <a:ea typeface="Tahoma" pitchFamily="34" charset="0"/>
                <a:cs typeface="Tahoma" pitchFamily="34" charset="0"/>
              </a:rPr>
              <a:t>63</a:t>
            </a:r>
            <a:r>
              <a:rPr lang="mn-MN" dirty="0" smtClean="0">
                <a:latin typeface="Tahoma" pitchFamily="34" charset="0"/>
                <a:ea typeface="Tahoma" pitchFamily="34" charset="0"/>
                <a:cs typeface="Tahoma" pitchFamily="34" charset="0"/>
              </a:rPr>
              <a:t> </a:t>
            </a:r>
            <a:r>
              <a:rPr lang="eu-ES" dirty="0" smtClean="0">
                <a:latin typeface="Tahoma" pitchFamily="34" charset="0"/>
                <a:ea typeface="Tahoma" pitchFamily="34" charset="0"/>
                <a:cs typeface="Tahoma" pitchFamily="34" charset="0"/>
              </a:rPr>
              <a:t>хувь нь буюу </a:t>
            </a:r>
            <a:r>
              <a:rPr lang="en-US" dirty="0" smtClean="0">
                <a:latin typeface="Tahoma" pitchFamily="34" charset="0"/>
                <a:ea typeface="Tahoma" pitchFamily="34" charset="0"/>
                <a:cs typeface="Tahoma" pitchFamily="34" charset="0"/>
              </a:rPr>
              <a:t>532.5 </a:t>
            </a:r>
            <a:r>
              <a:rPr lang="mn-MN" dirty="0" smtClean="0">
                <a:latin typeface="Tahoma" pitchFamily="34" charset="0"/>
                <a:ea typeface="Tahoma" pitchFamily="34" charset="0"/>
                <a:cs typeface="Tahoma" pitchFamily="34" charset="0"/>
              </a:rPr>
              <a:t>мянган</a:t>
            </a:r>
            <a:r>
              <a:rPr lang="eu-ES" dirty="0" smtClean="0">
                <a:latin typeface="Tahoma" pitchFamily="34" charset="0"/>
                <a:ea typeface="Tahoma" pitchFamily="34" charset="0"/>
                <a:cs typeface="Tahoma" pitchFamily="34" charset="0"/>
              </a:rPr>
              <a:t> хээлтэгч төллөж, гарсан төл  </a:t>
            </a:r>
            <a:r>
              <a:rPr lang="en-US" dirty="0" smtClean="0">
                <a:latin typeface="Tahoma" pitchFamily="34" charset="0"/>
                <a:ea typeface="Tahoma" pitchFamily="34" charset="0"/>
                <a:cs typeface="Tahoma" pitchFamily="34" charset="0"/>
              </a:rPr>
              <a:t>99.7</a:t>
            </a:r>
            <a:r>
              <a:rPr lang="eu-ES" dirty="0" smtClean="0">
                <a:latin typeface="Tahoma" pitchFamily="34" charset="0"/>
                <a:ea typeface="Tahoma" pitchFamily="34" charset="0"/>
                <a:cs typeface="Tahoma" pitchFamily="34" charset="0"/>
              </a:rPr>
              <a:t>  хувь</a:t>
            </a:r>
            <a:r>
              <a:rPr lang="mn-MN" dirty="0" smtClean="0">
                <a:latin typeface="Tahoma" pitchFamily="34" charset="0"/>
                <a:ea typeface="Tahoma" pitchFamily="34" charset="0"/>
                <a:cs typeface="Tahoma" pitchFamily="34" charset="0"/>
              </a:rPr>
              <a:t>тай</a:t>
            </a:r>
            <a:r>
              <a:rPr lang="eu-ES" dirty="0" smtClean="0">
                <a:latin typeface="Tahoma" pitchFamily="34" charset="0"/>
                <a:ea typeface="Tahoma" pitchFamily="34" charset="0"/>
                <a:cs typeface="Tahoma" pitchFamily="34" charset="0"/>
              </a:rPr>
              <a:t>  бойжиж байна. </a:t>
            </a:r>
            <a:r>
              <a:rPr lang="mn-MN" dirty="0" smtClean="0">
                <a:latin typeface="Tahoma" pitchFamily="34" charset="0"/>
                <a:ea typeface="Tahoma" pitchFamily="34" charset="0"/>
                <a:cs typeface="Tahoma" pitchFamily="34" charset="0"/>
              </a:rPr>
              <a:t>М</a:t>
            </a:r>
            <a:r>
              <a:rPr lang="eu-ES" dirty="0" smtClean="0">
                <a:latin typeface="Tahoma" pitchFamily="34" charset="0"/>
                <a:ea typeface="Tahoma" pitchFamily="34" charset="0"/>
                <a:cs typeface="Tahoma" pitchFamily="34" charset="0"/>
              </a:rPr>
              <a:t>ал төллөлт </a:t>
            </a:r>
            <a:r>
              <a:rPr lang="mn-MN" dirty="0" smtClean="0">
                <a:latin typeface="Tahoma" pitchFamily="34" charset="0"/>
                <a:ea typeface="Tahoma" pitchFamily="34" charset="0"/>
                <a:cs typeface="Tahoma" pitchFamily="34" charset="0"/>
              </a:rPr>
              <a:t>у</a:t>
            </a:r>
            <a:r>
              <a:rPr lang="eu-ES" dirty="0" smtClean="0">
                <a:latin typeface="Tahoma" pitchFamily="34" charset="0"/>
                <a:ea typeface="Tahoma" pitchFamily="34" charset="0"/>
                <a:cs typeface="Tahoma" pitchFamily="34" charset="0"/>
              </a:rPr>
              <a:t>рьд оны энэ үе</a:t>
            </a:r>
            <a:r>
              <a:rPr lang="mn-MN" dirty="0" smtClean="0">
                <a:latin typeface="Tahoma" pitchFamily="34" charset="0"/>
                <a:ea typeface="Tahoma" pitchFamily="34" charset="0"/>
                <a:cs typeface="Tahoma" pitchFamily="34" charset="0"/>
              </a:rPr>
              <a:t>ээс </a:t>
            </a:r>
            <a:r>
              <a:rPr lang="en-US" dirty="0" smtClean="0">
                <a:latin typeface="Tahoma" pitchFamily="34" charset="0"/>
                <a:ea typeface="Tahoma" pitchFamily="34" charset="0"/>
                <a:cs typeface="Tahoma" pitchFamily="34" charset="0"/>
              </a:rPr>
              <a:t>18123</a:t>
            </a:r>
            <a:r>
              <a:rPr lang="eu-ES" dirty="0" smtClean="0">
                <a:latin typeface="Tahoma" pitchFamily="34" charset="0"/>
                <a:ea typeface="Tahoma" pitchFamily="34" charset="0"/>
                <a:cs typeface="Tahoma" pitchFamily="34" charset="0"/>
              </a:rPr>
              <a:t> толгой мал</a:t>
            </a:r>
            <a:r>
              <a:rPr lang="mn-MN" dirty="0" smtClean="0">
                <a:latin typeface="Tahoma" pitchFamily="34" charset="0"/>
                <a:ea typeface="Tahoma" pitchFamily="34" charset="0"/>
                <a:cs typeface="Tahoma" pitchFamily="34" charset="0"/>
              </a:rPr>
              <a:t>аар буюу </a:t>
            </a:r>
            <a:r>
              <a:rPr lang="en-US" dirty="0" smtClean="0">
                <a:latin typeface="Tahoma" pitchFamily="34" charset="0"/>
                <a:ea typeface="Tahoma" pitchFamily="34" charset="0"/>
                <a:cs typeface="Tahoma" pitchFamily="34" charset="0"/>
              </a:rPr>
              <a:t>3.5</a:t>
            </a:r>
            <a:r>
              <a:rPr lang="mn-MN" dirty="0" smtClean="0">
                <a:latin typeface="Tahoma" pitchFamily="34" charset="0"/>
                <a:ea typeface="Tahoma" pitchFamily="34" charset="0"/>
                <a:cs typeface="Tahoma" pitchFamily="34" charset="0"/>
              </a:rPr>
              <a:t> хувиар өссөн</a:t>
            </a:r>
            <a:r>
              <a:rPr lang="eu-ES" dirty="0" smtClean="0">
                <a:latin typeface="Tahoma" pitchFamily="34" charset="0"/>
                <a:ea typeface="Tahoma" pitchFamily="34" charset="0"/>
                <a:cs typeface="Tahoma" pitchFamily="34" charset="0"/>
              </a:rPr>
              <a:t> байна.</a:t>
            </a:r>
            <a:endParaRPr lang="en-US" dirty="0">
              <a:latin typeface="Tahoma" pitchFamily="34" charset="0"/>
              <a:ea typeface="Tahoma" pitchFamily="34" charset="0"/>
              <a:cs typeface="Tahoma" pitchFamily="34" charset="0"/>
            </a:endParaRPr>
          </a:p>
        </p:txBody>
      </p:sp>
      <p:sp>
        <p:nvSpPr>
          <p:cNvPr id="8" name="Rectangle 7"/>
          <p:cNvSpPr/>
          <p:nvPr/>
        </p:nvSpPr>
        <p:spPr>
          <a:xfrm>
            <a:off x="1795461" y="674914"/>
            <a:ext cx="2794645" cy="400110"/>
          </a:xfrm>
          <a:prstGeom prst="rect">
            <a:avLst/>
          </a:prstGeom>
        </p:spPr>
        <p:txBody>
          <a:bodyPr wrap="square">
            <a:spAutoFit/>
          </a:bodyPr>
          <a:lstStyle/>
          <a:p>
            <a:r>
              <a:rPr lang="mn-MN" sz="2000" b="1" dirty="0" smtClean="0">
                <a:latin typeface="Tahoma" pitchFamily="34" charset="0"/>
                <a:ea typeface="Tahoma" pitchFamily="34" charset="0"/>
                <a:cs typeface="Tahoma" pitchFamily="34" charset="0"/>
              </a:rPr>
              <a:t>Хөдөө аж ахуй</a:t>
            </a:r>
            <a:endParaRPr lang="en-US" sz="2000" dirty="0">
              <a:latin typeface="Tahoma" pitchFamily="34" charset="0"/>
              <a:ea typeface="Tahoma" pitchFamily="34" charset="0"/>
              <a:cs typeface="Tahoma"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202444583"/>
              </p:ext>
            </p:extLst>
          </p:nvPr>
        </p:nvGraphicFramePr>
        <p:xfrm>
          <a:off x="1321805" y="2486342"/>
          <a:ext cx="7604912" cy="3535680"/>
        </p:xfrm>
        <a:graphic>
          <a:graphicData uri="http://schemas.openxmlformats.org/drawingml/2006/table">
            <a:tbl>
              <a:tblPr/>
              <a:tblGrid>
                <a:gridCol w="1641513"/>
                <a:gridCol w="1693919"/>
                <a:gridCol w="1393361"/>
                <a:gridCol w="1541328"/>
                <a:gridCol w="1334791"/>
              </a:tblGrid>
              <a:tr h="342143">
                <a:tc gridSpan="5">
                  <a:txBody>
                    <a:bodyPr/>
                    <a:lstStyle/>
                    <a:p>
                      <a:pPr marL="0" marR="0" algn="ctr">
                        <a:spcBef>
                          <a:spcPts val="0"/>
                        </a:spcBef>
                        <a:spcAft>
                          <a:spcPts val="0"/>
                        </a:spcAft>
                      </a:pPr>
                      <a:r>
                        <a:rPr lang="en-US" sz="2800" dirty="0" err="1">
                          <a:solidFill>
                            <a:schemeClr val="tx1"/>
                          </a:solidFill>
                          <a:latin typeface="Tahoma" pitchFamily="34" charset="0"/>
                          <a:ea typeface="Tahoma" pitchFamily="34" charset="0"/>
                          <a:cs typeface="Tahoma" pitchFamily="34" charset="0"/>
                        </a:rPr>
                        <a:t>Мал</a:t>
                      </a:r>
                      <a:r>
                        <a:rPr lang="en-US" sz="2800" dirty="0">
                          <a:solidFill>
                            <a:schemeClr val="tx1"/>
                          </a:solidFill>
                          <a:latin typeface="Tahoma" pitchFamily="34" charset="0"/>
                          <a:ea typeface="Tahoma" pitchFamily="34" charset="0"/>
                          <a:cs typeface="Tahoma" pitchFamily="34" charset="0"/>
                        </a:rPr>
                        <a:t> </a:t>
                      </a:r>
                      <a:r>
                        <a:rPr lang="en-US" sz="2800" dirty="0" err="1">
                          <a:solidFill>
                            <a:schemeClr val="tx1"/>
                          </a:solidFill>
                          <a:latin typeface="Tahoma" pitchFamily="34" charset="0"/>
                          <a:ea typeface="Tahoma" pitchFamily="34" charset="0"/>
                          <a:cs typeface="Tahoma" pitchFamily="34" charset="0"/>
                        </a:rPr>
                        <a:t>төллөлт</a:t>
                      </a:r>
                      <a:endParaRPr lang="en-US" sz="1800" dirty="0">
                        <a:solidFill>
                          <a:schemeClr val="tx1"/>
                        </a:solidFill>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6150">
                <a:tc gridSpan="2">
                  <a:txBody>
                    <a:bodyPr/>
                    <a:lstStyle/>
                    <a:p>
                      <a:pPr algn="ctr"/>
                      <a:endParaRPr lang="en-US" sz="2400" dirty="0">
                        <a:solidFill>
                          <a:schemeClr val="tx1"/>
                        </a:solidFill>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hMerge="1">
                  <a:txBody>
                    <a:bodyPr/>
                    <a:lstStyle/>
                    <a:p>
                      <a:endParaRPr lang="en-US"/>
                    </a:p>
                  </a:txBody>
                  <a:tcPr/>
                </a:tc>
                <a:tc rowSpan="2">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 </a:t>
                      </a:r>
                    </a:p>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2016 он</a:t>
                      </a:r>
                    </a:p>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төллө-</a:t>
                      </a:r>
                    </a:p>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сөн</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gridSpan="2">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Хувь</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hMerge="1">
                  <a:txBody>
                    <a:bodyPr/>
                    <a:lstStyle/>
                    <a:p>
                      <a:endParaRPr lang="en-US"/>
                    </a:p>
                  </a:txBody>
                  <a:tcPr/>
                </a:tc>
              </a:tr>
              <a:tr h="1076909">
                <a:tc>
                  <a:txBody>
                    <a:bodyPr/>
                    <a:lstStyle/>
                    <a:p>
                      <a:pPr marL="0" marR="0" algn="ctr">
                        <a:spcBef>
                          <a:spcPts val="0"/>
                        </a:spcBef>
                        <a:spcAft>
                          <a:spcPts val="0"/>
                        </a:spcAft>
                      </a:pPr>
                      <a:r>
                        <a:rPr lang="en-US" sz="1800" dirty="0">
                          <a:solidFill>
                            <a:schemeClr val="tx1"/>
                          </a:solidFill>
                          <a:latin typeface="Tahoma" pitchFamily="34" charset="0"/>
                          <a:ea typeface="Tahoma" pitchFamily="34" charset="0"/>
                          <a:cs typeface="Tahoma" pitchFamily="34" charset="0"/>
                        </a:rPr>
                        <a:t> </a:t>
                      </a:r>
                    </a:p>
                    <a:p>
                      <a:pPr marL="0" marR="0" algn="ctr">
                        <a:spcBef>
                          <a:spcPts val="0"/>
                        </a:spcBef>
                        <a:spcAft>
                          <a:spcPts val="0"/>
                        </a:spcAft>
                      </a:pPr>
                      <a:r>
                        <a:rPr lang="en-US" sz="1800" dirty="0">
                          <a:solidFill>
                            <a:schemeClr val="tx1"/>
                          </a:solidFill>
                          <a:latin typeface="Tahoma" pitchFamily="34" charset="0"/>
                          <a:ea typeface="Tahoma" pitchFamily="34" charset="0"/>
                          <a:cs typeface="Tahoma" pitchFamily="34" charset="0"/>
                        </a:rPr>
                        <a:t> </a:t>
                      </a:r>
                      <a:r>
                        <a:rPr lang="mn-MN" sz="1800" dirty="0">
                          <a:solidFill>
                            <a:schemeClr val="tx1"/>
                          </a:solidFill>
                          <a:latin typeface="Tahoma" pitchFamily="34" charset="0"/>
                          <a:ea typeface="Tahoma" pitchFamily="34" charset="0"/>
                          <a:cs typeface="Tahoma" pitchFamily="34" charset="0"/>
                        </a:rPr>
                        <a:t>М</a:t>
                      </a:r>
                      <a:r>
                        <a:rPr lang="en-US" sz="1800" dirty="0" err="1" smtClean="0">
                          <a:solidFill>
                            <a:schemeClr val="tx1"/>
                          </a:solidFill>
                          <a:latin typeface="Tahoma" pitchFamily="34" charset="0"/>
                          <a:ea typeface="Tahoma" pitchFamily="34" charset="0"/>
                          <a:cs typeface="Tahoma" pitchFamily="34" charset="0"/>
                        </a:rPr>
                        <a:t>алын</a:t>
                      </a:r>
                      <a:r>
                        <a:rPr lang="mn-MN" sz="1800" dirty="0" smtClean="0">
                          <a:solidFill>
                            <a:schemeClr val="tx1"/>
                          </a:solidFill>
                          <a:latin typeface="Tahoma" pitchFamily="34" charset="0"/>
                          <a:ea typeface="Tahoma" pitchFamily="34" charset="0"/>
                          <a:cs typeface="Tahoma" pitchFamily="34" charset="0"/>
                        </a:rPr>
                        <a:t> </a:t>
                      </a:r>
                      <a:r>
                        <a:rPr lang="en-US" sz="1800" dirty="0" err="1" smtClean="0">
                          <a:solidFill>
                            <a:schemeClr val="tx1"/>
                          </a:solidFill>
                          <a:latin typeface="Tahoma" pitchFamily="34" charset="0"/>
                          <a:ea typeface="Tahoma" pitchFamily="34" charset="0"/>
                          <a:cs typeface="Tahoma" pitchFamily="34" charset="0"/>
                        </a:rPr>
                        <a:t>төрлөөр</a:t>
                      </a:r>
                      <a:endParaRPr lang="en-US" sz="1800" dirty="0">
                        <a:solidFill>
                          <a:schemeClr val="tx1"/>
                        </a:solidFill>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1800" dirty="0" err="1">
                          <a:solidFill>
                            <a:schemeClr val="tx1"/>
                          </a:solidFill>
                          <a:latin typeface="Tahoma" pitchFamily="34" charset="0"/>
                          <a:ea typeface="Tahoma" pitchFamily="34" charset="0"/>
                          <a:cs typeface="Tahoma" pitchFamily="34" charset="0"/>
                        </a:rPr>
                        <a:t>Урьд</a:t>
                      </a:r>
                      <a:r>
                        <a:rPr lang="en-US" sz="1800" dirty="0">
                          <a:solidFill>
                            <a:schemeClr val="tx1"/>
                          </a:solidFill>
                          <a:latin typeface="Tahoma" pitchFamily="34" charset="0"/>
                          <a:ea typeface="Tahoma" pitchFamily="34" charset="0"/>
                          <a:cs typeface="Tahoma" pitchFamily="34" charset="0"/>
                        </a:rPr>
                        <a:t> </a:t>
                      </a:r>
                      <a:r>
                        <a:rPr lang="en-US" sz="1800" dirty="0" err="1">
                          <a:solidFill>
                            <a:schemeClr val="tx1"/>
                          </a:solidFill>
                          <a:latin typeface="Tahoma" pitchFamily="34" charset="0"/>
                          <a:ea typeface="Tahoma" pitchFamily="34" charset="0"/>
                          <a:cs typeface="Tahoma" pitchFamily="34" charset="0"/>
                        </a:rPr>
                        <a:t>оны</a:t>
                      </a:r>
                      <a:endParaRPr lang="en-US" sz="1800" dirty="0">
                        <a:solidFill>
                          <a:schemeClr val="tx1"/>
                        </a:solidFill>
                        <a:latin typeface="Tahoma" pitchFamily="34" charset="0"/>
                        <a:ea typeface="Tahoma" pitchFamily="34" charset="0"/>
                        <a:cs typeface="Tahoma" pitchFamily="34" charset="0"/>
                      </a:endParaRPr>
                    </a:p>
                    <a:p>
                      <a:pPr marL="0" marR="0" algn="ctr">
                        <a:spcBef>
                          <a:spcPts val="0"/>
                        </a:spcBef>
                        <a:spcAft>
                          <a:spcPts val="0"/>
                        </a:spcAft>
                      </a:pPr>
                      <a:r>
                        <a:rPr lang="en-US" sz="1800" dirty="0" err="1">
                          <a:solidFill>
                            <a:schemeClr val="tx1"/>
                          </a:solidFill>
                          <a:latin typeface="Tahoma" pitchFamily="34" charset="0"/>
                          <a:ea typeface="Tahoma" pitchFamily="34" charset="0"/>
                          <a:cs typeface="Tahoma" pitchFamily="34" charset="0"/>
                        </a:rPr>
                        <a:t>энэ</a:t>
                      </a:r>
                      <a:r>
                        <a:rPr lang="en-US" sz="1800" dirty="0">
                          <a:solidFill>
                            <a:schemeClr val="tx1"/>
                          </a:solidFill>
                          <a:latin typeface="Tahoma" pitchFamily="34" charset="0"/>
                          <a:ea typeface="Tahoma" pitchFamily="34" charset="0"/>
                          <a:cs typeface="Tahoma" pitchFamily="34" charset="0"/>
                        </a:rPr>
                        <a:t> </a:t>
                      </a:r>
                      <a:r>
                        <a:rPr lang="en-US" sz="1800" dirty="0" err="1">
                          <a:solidFill>
                            <a:schemeClr val="tx1"/>
                          </a:solidFill>
                          <a:latin typeface="Tahoma" pitchFamily="34" charset="0"/>
                          <a:ea typeface="Tahoma" pitchFamily="34" charset="0"/>
                          <a:cs typeface="Tahoma" pitchFamily="34" charset="0"/>
                        </a:rPr>
                        <a:t>үеийн</a:t>
                      </a:r>
                      <a:endParaRPr lang="en-US" sz="1800" dirty="0">
                        <a:solidFill>
                          <a:schemeClr val="tx1"/>
                        </a:solidFill>
                        <a:latin typeface="Tahoma" pitchFamily="34" charset="0"/>
                        <a:ea typeface="Tahoma" pitchFamily="34" charset="0"/>
                        <a:cs typeface="Tahoma" pitchFamily="34" charset="0"/>
                      </a:endParaRPr>
                    </a:p>
                    <a:p>
                      <a:pPr marL="0" marR="0" algn="ctr">
                        <a:spcBef>
                          <a:spcPts val="0"/>
                        </a:spcBef>
                        <a:spcAft>
                          <a:spcPts val="0"/>
                        </a:spcAft>
                      </a:pPr>
                      <a:r>
                        <a:rPr lang="en-US" sz="1800" dirty="0" err="1">
                          <a:solidFill>
                            <a:schemeClr val="tx1"/>
                          </a:solidFill>
                          <a:latin typeface="Tahoma" pitchFamily="34" charset="0"/>
                          <a:ea typeface="Tahoma" pitchFamily="34" charset="0"/>
                          <a:cs typeface="Tahoma" pitchFamily="34" charset="0"/>
                        </a:rPr>
                        <a:t>төллөлт</a:t>
                      </a:r>
                      <a:endParaRPr lang="en-US" sz="1800" dirty="0">
                        <a:solidFill>
                          <a:schemeClr val="tx1"/>
                        </a:solidFill>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800" dirty="0" err="1">
                          <a:solidFill>
                            <a:schemeClr val="tx1"/>
                          </a:solidFill>
                          <a:latin typeface="Tahoma" pitchFamily="34" charset="0"/>
                          <a:ea typeface="Tahoma" pitchFamily="34" charset="0"/>
                          <a:cs typeface="Tahoma" pitchFamily="34" charset="0"/>
                        </a:rPr>
                        <a:t>Төллөл</a:t>
                      </a:r>
                      <a:r>
                        <a:rPr lang="en-US" sz="1800" dirty="0">
                          <a:solidFill>
                            <a:schemeClr val="tx1"/>
                          </a:solidFill>
                          <a:latin typeface="Tahoma" pitchFamily="34" charset="0"/>
                          <a:ea typeface="Tahoma" pitchFamily="34" charset="0"/>
                          <a:cs typeface="Tahoma" pitchFamily="34" charset="0"/>
                        </a:rPr>
                        <a:t>-</a:t>
                      </a:r>
                    </a:p>
                    <a:p>
                      <a:pPr marL="0" marR="0" algn="ctr">
                        <a:spcBef>
                          <a:spcPts val="0"/>
                        </a:spcBef>
                        <a:spcAft>
                          <a:spcPts val="0"/>
                        </a:spcAft>
                      </a:pPr>
                      <a:r>
                        <a:rPr lang="en-US" sz="1800" dirty="0" err="1">
                          <a:solidFill>
                            <a:schemeClr val="tx1"/>
                          </a:solidFill>
                          <a:latin typeface="Tahoma" pitchFamily="34" charset="0"/>
                          <a:ea typeface="Tahoma" pitchFamily="34" charset="0"/>
                          <a:cs typeface="Tahoma" pitchFamily="34" charset="0"/>
                        </a:rPr>
                        <a:t>тийн</a:t>
                      </a:r>
                      <a:endParaRPr lang="en-US" sz="1800" dirty="0">
                        <a:solidFill>
                          <a:schemeClr val="tx1"/>
                        </a:solidFill>
                        <a:latin typeface="Tahoma" pitchFamily="34" charset="0"/>
                        <a:ea typeface="Tahoma" pitchFamily="34" charset="0"/>
                        <a:cs typeface="Tahoma" pitchFamily="34" charset="0"/>
                      </a:endParaRPr>
                    </a:p>
                    <a:p>
                      <a:pPr marL="0" marR="0" algn="ctr">
                        <a:spcBef>
                          <a:spcPts val="0"/>
                        </a:spcBef>
                        <a:spcAft>
                          <a:spcPts val="0"/>
                        </a:spcAft>
                      </a:pPr>
                      <a:r>
                        <a:rPr lang="en-US" sz="1800" dirty="0" err="1">
                          <a:solidFill>
                            <a:schemeClr val="tx1"/>
                          </a:solidFill>
                          <a:latin typeface="Tahoma" pitchFamily="34" charset="0"/>
                          <a:ea typeface="Tahoma" pitchFamily="34" charset="0"/>
                          <a:cs typeface="Tahoma" pitchFamily="34" charset="0"/>
                        </a:rPr>
                        <a:t>хувь</a:t>
                      </a:r>
                      <a:endParaRPr lang="en-US" sz="1800" dirty="0">
                        <a:solidFill>
                          <a:schemeClr val="tx1"/>
                        </a:solidFill>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endParaRPr lang="mn-MN" sz="1800" dirty="0">
                        <a:solidFill>
                          <a:schemeClr val="tx1"/>
                        </a:solidFill>
                        <a:latin typeface="Tahoma" pitchFamily="34" charset="0"/>
                        <a:ea typeface="Tahoma" pitchFamily="34" charset="0"/>
                        <a:cs typeface="Tahoma" pitchFamily="34" charset="0"/>
                      </a:endParaRPr>
                    </a:p>
                    <a:p>
                      <a:pPr marL="0" marR="0" algn="ctr">
                        <a:spcBef>
                          <a:spcPts val="0"/>
                        </a:spcBef>
                        <a:spcAft>
                          <a:spcPts val="0"/>
                        </a:spcAft>
                      </a:pPr>
                      <a:r>
                        <a:rPr lang="en-US" sz="1800" dirty="0">
                          <a:solidFill>
                            <a:schemeClr val="tx1"/>
                          </a:solidFill>
                          <a:latin typeface="Tahoma" pitchFamily="34" charset="0"/>
                          <a:ea typeface="Tahoma" pitchFamily="34" charset="0"/>
                          <a:cs typeface="Tahoma" pitchFamily="34" charset="0"/>
                        </a:rPr>
                        <a:t>2016</a:t>
                      </a:r>
                      <a:r>
                        <a:rPr lang="mn-MN" sz="1800" dirty="0">
                          <a:solidFill>
                            <a:schemeClr val="tx1"/>
                          </a:solidFill>
                          <a:latin typeface="Tahoma" pitchFamily="34" charset="0"/>
                          <a:ea typeface="Tahoma" pitchFamily="34" charset="0"/>
                          <a:cs typeface="Tahoma" pitchFamily="34" charset="0"/>
                        </a:rPr>
                        <a:t>/</a:t>
                      </a:r>
                      <a:endParaRPr lang="en-US" sz="1800" dirty="0">
                        <a:solidFill>
                          <a:schemeClr val="tx1"/>
                        </a:solidFill>
                        <a:latin typeface="Tahoma" pitchFamily="34" charset="0"/>
                        <a:ea typeface="Tahoma" pitchFamily="34" charset="0"/>
                        <a:cs typeface="Tahoma" pitchFamily="34" charset="0"/>
                      </a:endParaRPr>
                    </a:p>
                    <a:p>
                      <a:pPr marL="0" marR="0" algn="ctr">
                        <a:spcBef>
                          <a:spcPts val="0"/>
                        </a:spcBef>
                        <a:spcAft>
                          <a:spcPts val="0"/>
                        </a:spcAft>
                      </a:pPr>
                      <a:r>
                        <a:rPr lang="en-US" sz="1800" dirty="0">
                          <a:solidFill>
                            <a:schemeClr val="tx1"/>
                          </a:solidFill>
                          <a:latin typeface="Tahoma" pitchFamily="34" charset="0"/>
                          <a:ea typeface="Tahoma" pitchFamily="34" charset="0"/>
                          <a:cs typeface="Tahoma" pitchFamily="34" charset="0"/>
                        </a:rPr>
                        <a:t>2015</a:t>
                      </a:r>
                    </a:p>
                    <a:p>
                      <a:pPr marL="0" marR="0" algn="ctr">
                        <a:spcBef>
                          <a:spcPts val="0"/>
                        </a:spcBef>
                        <a:spcAft>
                          <a:spcPts val="0"/>
                        </a:spcAft>
                      </a:pPr>
                      <a:r>
                        <a:rPr lang="en-US" sz="1800" dirty="0">
                          <a:solidFill>
                            <a:schemeClr val="tx1"/>
                          </a:solidFill>
                          <a:latin typeface="Tahoma" pitchFamily="34" charset="0"/>
                          <a:ea typeface="Tahoma" pitchFamily="34" charset="0"/>
                          <a:cs typeface="Tahoma" pitchFamily="34" charset="0"/>
                        </a:rPr>
                        <a:t> </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r>
              <a:tr h="269227">
                <a:tc>
                  <a:txBody>
                    <a:bodyPr/>
                    <a:lstStyle/>
                    <a:p>
                      <a:pPr marL="0" marR="0" algn="ctr">
                        <a:spcBef>
                          <a:spcPts val="0"/>
                        </a:spcBef>
                        <a:spcAft>
                          <a:spcPts val="0"/>
                        </a:spcAft>
                      </a:pPr>
                      <a:r>
                        <a:rPr lang="en-US" sz="1800" dirty="0" err="1">
                          <a:solidFill>
                            <a:schemeClr val="tx1"/>
                          </a:solidFill>
                          <a:latin typeface="Tahoma" pitchFamily="34" charset="0"/>
                          <a:ea typeface="Tahoma" pitchFamily="34" charset="0"/>
                          <a:cs typeface="Tahoma" pitchFamily="34" charset="0"/>
                        </a:rPr>
                        <a:t>Ингэ</a:t>
                      </a:r>
                      <a:endParaRPr lang="en-US" sz="1800" dirty="0">
                        <a:solidFill>
                          <a:schemeClr val="tx1"/>
                        </a:solidFill>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1800" dirty="0">
                          <a:solidFill>
                            <a:schemeClr val="tx1"/>
                          </a:solidFill>
                          <a:latin typeface="Tahoma" pitchFamily="34" charset="0"/>
                          <a:ea typeface="Tahoma" pitchFamily="34" charset="0"/>
                          <a:cs typeface="Tahoma" pitchFamily="34" charset="0"/>
                        </a:rPr>
                        <a:t>15656</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20795</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52.4</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132.8</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r>
              <a:tr h="269227">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Гүү</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1"/>
                          </a:solidFill>
                          <a:latin typeface="Tahoma" pitchFamily="34" charset="0"/>
                          <a:ea typeface="Tahoma" pitchFamily="34" charset="0"/>
                          <a:cs typeface="Tahoma" pitchFamily="34" charset="0"/>
                        </a:rPr>
                        <a:t>11091</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12875</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1"/>
                          </a:solidFill>
                          <a:latin typeface="Tahoma" pitchFamily="34" charset="0"/>
                          <a:ea typeface="Tahoma" pitchFamily="34" charset="0"/>
                          <a:cs typeface="Tahoma" pitchFamily="34" charset="0"/>
                        </a:rPr>
                        <a:t>55.5</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116.1</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r>
              <a:tr h="269227">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Үнээ</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3430</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1800" dirty="0">
                          <a:solidFill>
                            <a:schemeClr val="tx1"/>
                          </a:solidFill>
                          <a:latin typeface="Tahoma" pitchFamily="34" charset="0"/>
                          <a:ea typeface="Tahoma" pitchFamily="34" charset="0"/>
                          <a:cs typeface="Tahoma" pitchFamily="34" charset="0"/>
                        </a:rPr>
                        <a:t>4404</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58.1</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128.4</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r>
              <a:tr h="269227">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Эм хонь</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127524</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1"/>
                          </a:solidFill>
                          <a:latin typeface="Tahoma" pitchFamily="34" charset="0"/>
                          <a:ea typeface="Tahoma" pitchFamily="34" charset="0"/>
                          <a:cs typeface="Tahoma" pitchFamily="34" charset="0"/>
                        </a:rPr>
                        <a:t>149714</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78.2</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117.4</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r>
              <a:tr h="269227">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Эм ямаа</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356718</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1800" dirty="0">
                          <a:solidFill>
                            <a:schemeClr val="tx1"/>
                          </a:solidFill>
                          <a:latin typeface="Tahoma" pitchFamily="34" charset="0"/>
                          <a:ea typeface="Tahoma" pitchFamily="34" charset="0"/>
                          <a:cs typeface="Tahoma" pitchFamily="34" charset="0"/>
                        </a:rPr>
                        <a:t>344754</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1800" dirty="0">
                          <a:solidFill>
                            <a:schemeClr val="tx1"/>
                          </a:solidFill>
                          <a:latin typeface="Tahoma" pitchFamily="34" charset="0"/>
                          <a:ea typeface="Tahoma" pitchFamily="34" charset="0"/>
                          <a:cs typeface="Tahoma" pitchFamily="34" charset="0"/>
                        </a:rPr>
                        <a:t>59.1</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96.6</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r>
              <a:tr h="269227">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 Бүгд</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514419</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1800">
                          <a:solidFill>
                            <a:schemeClr val="tx1"/>
                          </a:solidFill>
                          <a:latin typeface="Tahoma" pitchFamily="34" charset="0"/>
                          <a:ea typeface="Tahoma" pitchFamily="34" charset="0"/>
                          <a:cs typeface="Tahoma" pitchFamily="34" charset="0"/>
                        </a:rPr>
                        <a:t>532542</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1"/>
                          </a:solidFill>
                          <a:latin typeface="Tahoma" pitchFamily="34" charset="0"/>
                          <a:ea typeface="Tahoma" pitchFamily="34" charset="0"/>
                          <a:cs typeface="Tahoma" pitchFamily="34" charset="0"/>
                        </a:rPr>
                        <a:t>63.0</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1"/>
                          </a:solidFill>
                          <a:latin typeface="Tahoma" pitchFamily="34" charset="0"/>
                          <a:ea typeface="Tahoma" pitchFamily="34" charset="0"/>
                          <a:cs typeface="Tahoma" pitchFamily="34" charset="0"/>
                        </a:rPr>
                        <a:t>103.5</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0488" y="609601"/>
            <a:ext cx="3095625"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3" name="Rectangle 2"/>
          <p:cNvSpPr/>
          <p:nvPr/>
        </p:nvSpPr>
        <p:spPr>
          <a:xfrm>
            <a:off x="1362075" y="1981202"/>
            <a:ext cx="4767263"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4" name="Rectangle 3"/>
          <p:cNvSpPr/>
          <p:nvPr/>
        </p:nvSpPr>
        <p:spPr>
          <a:xfrm>
            <a:off x="1857375" y="5714999"/>
            <a:ext cx="4271963"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857375" y="3105835"/>
            <a:ext cx="371475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cxnSp>
        <p:nvCxnSpPr>
          <p:cNvPr id="6" name="Straight Connector 5"/>
          <p:cNvCxnSpPr/>
          <p:nvPr/>
        </p:nvCxnSpPr>
        <p:spPr>
          <a:xfrm>
            <a:off x="859291" y="2413907"/>
            <a:ext cx="8588149" cy="10886"/>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7" name="Picture 2" descr="\\exchange_server\MCCT\PUBLIC\Tserendejid\Information icon\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221" y="655514"/>
            <a:ext cx="842784" cy="10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2007734" y="810398"/>
            <a:ext cx="740787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US" sz="1600" dirty="0" smtClean="0">
              <a:latin typeface="Tahoma" pitchFamily="34" charset="0"/>
              <a:ea typeface="Tahoma" pitchFamily="34" charset="0"/>
              <a:cs typeface="Tahoma" pitchFamily="34" charset="0"/>
            </a:endParaRPr>
          </a:p>
          <a:p>
            <a:pPr algn="just"/>
            <a:r>
              <a:rPr lang="mn-MN" sz="1600" dirty="0" smtClean="0">
                <a:latin typeface="Tahoma" pitchFamily="34" charset="0"/>
                <a:ea typeface="Tahoma" pitchFamily="34" charset="0"/>
                <a:cs typeface="Tahoma" pitchFamily="34" charset="0"/>
              </a:rPr>
              <a:t>2016 оны эхний 08 сарын байдлаар төл бойжилт </a:t>
            </a:r>
            <a:r>
              <a:rPr lang="en-US" sz="1600" dirty="0" smtClean="0">
                <a:latin typeface="Tahoma" pitchFamily="34" charset="0"/>
                <a:ea typeface="Tahoma" pitchFamily="34" charset="0"/>
                <a:cs typeface="Tahoma" pitchFamily="34" charset="0"/>
              </a:rPr>
              <a:t>99.7</a:t>
            </a:r>
            <a:r>
              <a:rPr lang="mn-MN" sz="1600" dirty="0" smtClean="0">
                <a:latin typeface="Tahoma" pitchFamily="34" charset="0"/>
                <a:ea typeface="Tahoma" pitchFamily="34" charset="0"/>
                <a:cs typeface="Tahoma" pitchFamily="34" charset="0"/>
              </a:rPr>
              <a:t> хувьтай,  сумдын хувьд мал төллөлт урьд мөн үетэй харьцуулахад Баяндалай, Баян-Овоо, Булган, Гурвантэс, МандалОвоо, Манлай, Сэврэй, Ханбогд, Ханхонгор, Хүрмэн, Цогт-Овоо, Цогтцэций, Даланзадгад сумдуудад өссөн үзүүлэлттэй байна. </a:t>
            </a:r>
            <a:endParaRPr lang="en-US" sz="1600" dirty="0" smtClean="0">
              <a:latin typeface="Tahoma" pitchFamily="34" charset="0"/>
              <a:ea typeface="Tahoma" pitchFamily="34" charset="0"/>
              <a:cs typeface="Tahoma" pitchFamily="34" charset="0"/>
            </a:endParaRPr>
          </a:p>
          <a:p>
            <a:pPr algn="just"/>
            <a:r>
              <a:rPr lang="en-US" sz="1400" dirty="0">
                <a:latin typeface="Tahoma" pitchFamily="34" charset="0"/>
                <a:ea typeface="Tahoma" pitchFamily="34" charset="0"/>
                <a:cs typeface="Tahoma" pitchFamily="34" charset="0"/>
              </a:rPr>
              <a:t> </a:t>
            </a:r>
          </a:p>
          <a:p>
            <a:pPr algn="just"/>
            <a:endParaRPr lang="en-US" sz="1600" dirty="0">
              <a:latin typeface="Tahoma" pitchFamily="34" charset="0"/>
              <a:ea typeface="Tahoma" pitchFamily="34" charset="0"/>
              <a:cs typeface="Tahoma" pitchFamily="34" charset="0"/>
            </a:endParaRPr>
          </a:p>
          <a:p>
            <a:pPr algn="just"/>
            <a:endParaRPr lang="en-US" sz="1600" dirty="0" smtClean="0">
              <a:latin typeface="Tahoma" pitchFamily="34" charset="0"/>
              <a:ea typeface="Tahoma" pitchFamily="34" charset="0"/>
              <a:cs typeface="Tahoma" pitchFamily="34" charset="0"/>
            </a:endParaRPr>
          </a:p>
          <a:p>
            <a:pPr algn="just"/>
            <a:endParaRPr kumimoji="0" lang="eu-ES" sz="16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9" name="Rectangle 8"/>
          <p:cNvSpPr/>
          <p:nvPr/>
        </p:nvSpPr>
        <p:spPr>
          <a:xfrm>
            <a:off x="1863505" y="609601"/>
            <a:ext cx="2166938" cy="461665"/>
          </a:xfrm>
          <a:prstGeom prst="rect">
            <a:avLst/>
          </a:prstGeom>
        </p:spPr>
        <p:txBody>
          <a:bodyPr wrap="square">
            <a:spAutoFit/>
          </a:bodyPr>
          <a:lstStyle/>
          <a:p>
            <a:r>
              <a:rPr lang="mn-MN" sz="2400" b="1" dirty="0" smtClean="0"/>
              <a:t>Хөдөө аж ахуй</a:t>
            </a:r>
            <a:endParaRPr lang="en-US" sz="2400" dirty="0"/>
          </a:p>
        </p:txBody>
      </p:sp>
      <p:sp>
        <p:nvSpPr>
          <p:cNvPr id="10" name="Rectangle 1"/>
          <p:cNvSpPr>
            <a:spLocks noChangeArrowheads="1"/>
          </p:cNvSpPr>
          <p:nvPr/>
        </p:nvSpPr>
        <p:spPr bwMode="auto">
          <a:xfrm>
            <a:off x="2436359" y="2490205"/>
            <a:ext cx="6253163"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Мал төллөлт /сумдаар/</a:t>
            </a:r>
            <a:endParaRPr kumimoji="0" lang="mn-MN"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 name="Chart 12"/>
          <p:cNvGraphicFramePr/>
          <p:nvPr/>
        </p:nvGraphicFramePr>
        <p:xfrm>
          <a:off x="1173086" y="2926527"/>
          <a:ext cx="8025998" cy="349630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0488" y="609601"/>
            <a:ext cx="3095625"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3" name="Rectangle 2"/>
          <p:cNvSpPr/>
          <p:nvPr/>
        </p:nvSpPr>
        <p:spPr>
          <a:xfrm>
            <a:off x="1857375" y="5714999"/>
            <a:ext cx="4271963"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57375" y="3105835"/>
            <a:ext cx="371475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cxnSp>
        <p:nvCxnSpPr>
          <p:cNvPr id="5" name="Straight Connector 4"/>
          <p:cNvCxnSpPr/>
          <p:nvPr/>
        </p:nvCxnSpPr>
        <p:spPr>
          <a:xfrm>
            <a:off x="866775" y="2133600"/>
            <a:ext cx="8650061" cy="10886"/>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2" descr="\\exchange_server\MCCT\PUBLIC\Tserendejid\Information icon\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847" y="795644"/>
            <a:ext cx="751081" cy="92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1485899" y="749839"/>
            <a:ext cx="8075159"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b="1" dirty="0">
                <a:latin typeface="Tahoma" pitchFamily="34" charset="0"/>
                <a:ea typeface="Tahoma" pitchFamily="34" charset="0"/>
                <a:cs typeface="Tahoma" pitchFamily="34" charset="0"/>
              </a:rPr>
              <a:t>Том малын зүй бус хорогдол</a:t>
            </a:r>
            <a:endParaRPr lang="en-US" dirty="0">
              <a:latin typeface="Tahoma" pitchFamily="34" charset="0"/>
              <a:ea typeface="Tahoma" pitchFamily="34" charset="0"/>
              <a:cs typeface="Tahoma" pitchFamily="34" charset="0"/>
            </a:endParaRPr>
          </a:p>
          <a:p>
            <a:r>
              <a:rPr lang="mn-MN" sz="2000" dirty="0" smtClean="0">
                <a:latin typeface="Tahoma" pitchFamily="34" charset="0"/>
                <a:ea typeface="Tahoma" pitchFamily="34" charset="0"/>
                <a:cs typeface="Tahoma" pitchFamily="34" charset="0"/>
              </a:rPr>
              <a:t>Том малын зүй бус хорогдол </a:t>
            </a:r>
            <a:r>
              <a:rPr lang="en-US" sz="2000" dirty="0" smtClean="0">
                <a:latin typeface="Tahoma" pitchFamily="34" charset="0"/>
                <a:ea typeface="Tahoma" pitchFamily="34" charset="0"/>
                <a:cs typeface="Tahoma" pitchFamily="34" charset="0"/>
              </a:rPr>
              <a:t>6985</a:t>
            </a:r>
            <a:r>
              <a:rPr lang="mn-MN" sz="2000" dirty="0" smtClean="0">
                <a:latin typeface="Tahoma" pitchFamily="34" charset="0"/>
                <a:ea typeface="Tahoma" pitchFamily="34" charset="0"/>
                <a:cs typeface="Tahoma" pitchFamily="34" charset="0"/>
              </a:rPr>
              <a:t>  толгой байгаа нь урьд оны мөн үеэс </a:t>
            </a:r>
            <a:r>
              <a:rPr lang="en-US" sz="2000" dirty="0" smtClean="0">
                <a:latin typeface="Tahoma" pitchFamily="34" charset="0"/>
                <a:ea typeface="Tahoma" pitchFamily="34" charset="0"/>
                <a:cs typeface="Tahoma" pitchFamily="34" charset="0"/>
              </a:rPr>
              <a:t>6422</a:t>
            </a:r>
            <a:r>
              <a:rPr lang="mn-MN" sz="2000" dirty="0" smtClean="0">
                <a:latin typeface="Tahoma" pitchFamily="34" charset="0"/>
                <a:ea typeface="Tahoma" pitchFamily="34" charset="0"/>
                <a:cs typeface="Tahoma" pitchFamily="34" charset="0"/>
              </a:rPr>
              <a:t> толгойгоор  буурсан үзүүлэлттэй   байна. </a:t>
            </a:r>
            <a:endParaRPr lang="en-US" sz="2000" dirty="0">
              <a:latin typeface="Tahoma" pitchFamily="34" charset="0"/>
              <a:ea typeface="Tahoma" pitchFamily="34" charset="0"/>
              <a:cs typeface="Tahoma"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435661585"/>
              </p:ext>
            </p:extLst>
          </p:nvPr>
        </p:nvGraphicFramePr>
        <p:xfrm>
          <a:off x="1255923" y="2705099"/>
          <a:ext cx="8009263" cy="3376214"/>
        </p:xfrm>
        <a:graphic>
          <a:graphicData uri="http://schemas.openxmlformats.org/drawingml/2006/table">
            <a:tbl>
              <a:tblPr/>
              <a:tblGrid>
                <a:gridCol w="1722883"/>
                <a:gridCol w="1673168"/>
                <a:gridCol w="1673168"/>
                <a:gridCol w="1520595"/>
                <a:gridCol w="1419449"/>
              </a:tblGrid>
              <a:tr h="355391">
                <a:tc gridSpan="5">
                  <a:txBody>
                    <a:bodyPr/>
                    <a:lstStyle/>
                    <a:p>
                      <a:pPr marL="0" marR="0" algn="ctr">
                        <a:spcBef>
                          <a:spcPts val="0"/>
                        </a:spcBef>
                        <a:spcAft>
                          <a:spcPts val="0"/>
                        </a:spcAft>
                      </a:pPr>
                      <a:r>
                        <a:rPr lang="en-US" sz="2000" dirty="0">
                          <a:solidFill>
                            <a:schemeClr val="tx1"/>
                          </a:solidFill>
                          <a:latin typeface="Tahoma" pitchFamily="34" charset="0"/>
                          <a:ea typeface="Tahoma" pitchFamily="34" charset="0"/>
                          <a:cs typeface="Tahoma" pitchFamily="34" charset="0"/>
                        </a:rPr>
                        <a:t>      ТОМ МАЛЫН ЗҮЙ БУС ХОРОГДОЛ</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9050" cap="flat" cmpd="sng" algn="ctr">
                      <a:solidFill>
                        <a:srgbClr val="B2A1C7"/>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40397">
                <a:tc>
                  <a:txBody>
                    <a:bodyPr/>
                    <a:lstStyle/>
                    <a:p>
                      <a:pPr marL="0" marR="0" algn="ctr">
                        <a:spcBef>
                          <a:spcPts val="0"/>
                        </a:spcBef>
                        <a:spcAft>
                          <a:spcPts val="0"/>
                        </a:spcAft>
                      </a:pPr>
                      <a:r>
                        <a:rPr lang="en-US" sz="2000" dirty="0">
                          <a:solidFill>
                            <a:schemeClr val="tx1"/>
                          </a:solidFill>
                          <a:latin typeface="Tahoma" pitchFamily="34" charset="0"/>
                          <a:ea typeface="Tahoma" pitchFamily="34" charset="0"/>
                          <a:cs typeface="Tahoma" pitchFamily="34" charset="0"/>
                        </a:rPr>
                        <a:t>  </a:t>
                      </a:r>
                      <a:r>
                        <a:rPr lang="en-US" sz="2000" dirty="0" err="1">
                          <a:solidFill>
                            <a:schemeClr val="tx1"/>
                          </a:solidFill>
                          <a:latin typeface="Tahoma" pitchFamily="34" charset="0"/>
                          <a:ea typeface="Tahoma" pitchFamily="34" charset="0"/>
                          <a:cs typeface="Tahoma" pitchFamily="34" charset="0"/>
                        </a:rPr>
                        <a:t>Малын</a:t>
                      </a:r>
                      <a:endParaRPr lang="en-US" sz="2000" dirty="0">
                        <a:solidFill>
                          <a:schemeClr val="tx1"/>
                        </a:solidFill>
                        <a:latin typeface="Tahoma" pitchFamily="34" charset="0"/>
                        <a:ea typeface="Tahoma" pitchFamily="34" charset="0"/>
                        <a:cs typeface="Tahoma" pitchFamily="34" charset="0"/>
                      </a:endParaRPr>
                    </a:p>
                    <a:p>
                      <a:pPr marL="0" marR="0" algn="ctr">
                        <a:spcBef>
                          <a:spcPts val="0"/>
                        </a:spcBef>
                        <a:spcAft>
                          <a:spcPts val="0"/>
                        </a:spcAft>
                      </a:pPr>
                      <a:r>
                        <a:rPr lang="en-US" sz="2000" dirty="0">
                          <a:solidFill>
                            <a:schemeClr val="tx1"/>
                          </a:solidFill>
                          <a:latin typeface="Tahoma" pitchFamily="34" charset="0"/>
                          <a:ea typeface="Tahoma" pitchFamily="34" charset="0"/>
                          <a:cs typeface="Tahoma" pitchFamily="34" charset="0"/>
                        </a:rPr>
                        <a:t>  </a:t>
                      </a:r>
                      <a:r>
                        <a:rPr lang="en-US" sz="2000" dirty="0" err="1">
                          <a:solidFill>
                            <a:schemeClr val="tx1"/>
                          </a:solidFill>
                          <a:latin typeface="Tahoma" pitchFamily="34" charset="0"/>
                          <a:ea typeface="Tahoma" pitchFamily="34" charset="0"/>
                          <a:cs typeface="Tahoma" pitchFamily="34" charset="0"/>
                        </a:rPr>
                        <a:t>төрөл</a:t>
                      </a:r>
                      <a:endParaRPr lang="en-US" sz="2000" dirty="0">
                        <a:solidFill>
                          <a:schemeClr val="tx1"/>
                        </a:solidFill>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1600" dirty="0">
                          <a:solidFill>
                            <a:schemeClr val="tx1"/>
                          </a:solidFill>
                          <a:latin typeface="Tahoma" pitchFamily="34" charset="0"/>
                          <a:ea typeface="Tahoma" pitchFamily="34" charset="0"/>
                          <a:cs typeface="Tahoma" pitchFamily="34" charset="0"/>
                        </a:rPr>
                        <a:t> 201</a:t>
                      </a:r>
                      <a:r>
                        <a:rPr lang="mn-MN" sz="1600" dirty="0">
                          <a:solidFill>
                            <a:schemeClr val="tx1"/>
                          </a:solidFill>
                          <a:latin typeface="Tahoma" pitchFamily="34" charset="0"/>
                          <a:ea typeface="Tahoma" pitchFamily="34" charset="0"/>
                          <a:cs typeface="Tahoma" pitchFamily="34" charset="0"/>
                        </a:rPr>
                        <a:t>5</a:t>
                      </a:r>
                      <a:r>
                        <a:rPr lang="en-US" sz="1600" dirty="0">
                          <a:solidFill>
                            <a:schemeClr val="tx1"/>
                          </a:solidFill>
                          <a:latin typeface="Tahoma" pitchFamily="34" charset="0"/>
                          <a:ea typeface="Tahoma" pitchFamily="34" charset="0"/>
                          <a:cs typeface="Tahoma" pitchFamily="34" charset="0"/>
                        </a:rPr>
                        <a:t> </a:t>
                      </a:r>
                      <a:r>
                        <a:rPr lang="en-US" sz="1600" dirty="0" err="1">
                          <a:solidFill>
                            <a:schemeClr val="tx1"/>
                          </a:solidFill>
                          <a:latin typeface="Tahoma" pitchFamily="34" charset="0"/>
                          <a:ea typeface="Tahoma" pitchFamily="34" charset="0"/>
                          <a:cs typeface="Tahoma" pitchFamily="34" charset="0"/>
                        </a:rPr>
                        <a:t>оны</a:t>
                      </a:r>
                      <a:endParaRPr lang="en-US" sz="2000" dirty="0">
                        <a:solidFill>
                          <a:schemeClr val="tx1"/>
                        </a:solidFill>
                        <a:latin typeface="Tahoma" pitchFamily="34" charset="0"/>
                        <a:ea typeface="Tahoma" pitchFamily="34" charset="0"/>
                        <a:cs typeface="Tahoma" pitchFamily="34" charset="0"/>
                      </a:endParaRPr>
                    </a:p>
                    <a:p>
                      <a:pPr marL="0" marR="0" algn="ctr">
                        <a:spcBef>
                          <a:spcPts val="0"/>
                        </a:spcBef>
                        <a:spcAft>
                          <a:spcPts val="0"/>
                        </a:spcAft>
                      </a:pPr>
                      <a:r>
                        <a:rPr lang="en-US" sz="1600" dirty="0" err="1">
                          <a:solidFill>
                            <a:schemeClr val="tx1"/>
                          </a:solidFill>
                          <a:latin typeface="Tahoma" pitchFamily="34" charset="0"/>
                          <a:ea typeface="Tahoma" pitchFamily="34" charset="0"/>
                          <a:cs typeface="Tahoma" pitchFamily="34" charset="0"/>
                        </a:rPr>
                        <a:t>хорогдол</a:t>
                      </a:r>
                      <a:endParaRPr lang="en-US" sz="2000" dirty="0">
                        <a:solidFill>
                          <a:schemeClr val="tx1"/>
                        </a:solidFill>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1600" dirty="0">
                          <a:solidFill>
                            <a:schemeClr val="tx1"/>
                          </a:solidFill>
                          <a:latin typeface="Tahoma" pitchFamily="34" charset="0"/>
                          <a:ea typeface="Tahoma" pitchFamily="34" charset="0"/>
                          <a:cs typeface="Tahoma" pitchFamily="34" charset="0"/>
                        </a:rPr>
                        <a:t> 201</a:t>
                      </a:r>
                      <a:r>
                        <a:rPr lang="mn-MN" sz="1600" dirty="0">
                          <a:solidFill>
                            <a:schemeClr val="tx1"/>
                          </a:solidFill>
                          <a:latin typeface="Tahoma" pitchFamily="34" charset="0"/>
                          <a:ea typeface="Tahoma" pitchFamily="34" charset="0"/>
                          <a:cs typeface="Tahoma" pitchFamily="34" charset="0"/>
                        </a:rPr>
                        <a:t>6</a:t>
                      </a:r>
                      <a:r>
                        <a:rPr lang="en-US" sz="1600" dirty="0">
                          <a:solidFill>
                            <a:schemeClr val="tx1"/>
                          </a:solidFill>
                          <a:latin typeface="Tahoma" pitchFamily="34" charset="0"/>
                          <a:ea typeface="Tahoma" pitchFamily="34" charset="0"/>
                          <a:cs typeface="Tahoma" pitchFamily="34" charset="0"/>
                        </a:rPr>
                        <a:t> </a:t>
                      </a:r>
                      <a:r>
                        <a:rPr lang="en-US" sz="1600" dirty="0" err="1">
                          <a:solidFill>
                            <a:schemeClr val="tx1"/>
                          </a:solidFill>
                          <a:latin typeface="Tahoma" pitchFamily="34" charset="0"/>
                          <a:ea typeface="Tahoma" pitchFamily="34" charset="0"/>
                          <a:cs typeface="Tahoma" pitchFamily="34" charset="0"/>
                        </a:rPr>
                        <a:t>оны</a:t>
                      </a:r>
                      <a:endParaRPr lang="en-US" sz="2000" dirty="0">
                        <a:solidFill>
                          <a:schemeClr val="tx1"/>
                        </a:solidFill>
                        <a:latin typeface="Tahoma" pitchFamily="34" charset="0"/>
                        <a:ea typeface="Tahoma" pitchFamily="34" charset="0"/>
                        <a:cs typeface="Tahoma" pitchFamily="34" charset="0"/>
                      </a:endParaRPr>
                    </a:p>
                    <a:p>
                      <a:pPr marL="0" marR="0" algn="ctr">
                        <a:spcBef>
                          <a:spcPts val="0"/>
                        </a:spcBef>
                        <a:spcAft>
                          <a:spcPts val="0"/>
                        </a:spcAft>
                      </a:pPr>
                      <a:r>
                        <a:rPr lang="en-US" sz="1600" dirty="0" err="1">
                          <a:solidFill>
                            <a:schemeClr val="tx1"/>
                          </a:solidFill>
                          <a:latin typeface="Tahoma" pitchFamily="34" charset="0"/>
                          <a:ea typeface="Tahoma" pitchFamily="34" charset="0"/>
                          <a:cs typeface="Tahoma" pitchFamily="34" charset="0"/>
                        </a:rPr>
                        <a:t>хорогдол</a:t>
                      </a:r>
                      <a:endParaRPr lang="en-US" sz="2000" dirty="0">
                        <a:solidFill>
                          <a:schemeClr val="tx1"/>
                        </a:solidFill>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1600">
                          <a:solidFill>
                            <a:schemeClr val="tx1"/>
                          </a:solidFill>
                          <a:latin typeface="Tahoma" pitchFamily="34" charset="0"/>
                          <a:ea typeface="Tahoma" pitchFamily="34" charset="0"/>
                          <a:cs typeface="Tahoma" pitchFamily="34" charset="0"/>
                        </a:rPr>
                        <a:t>ОЭ малд</a:t>
                      </a:r>
                      <a:endParaRPr lang="en-US" sz="2000">
                        <a:solidFill>
                          <a:schemeClr val="tx1"/>
                        </a:solidFill>
                        <a:latin typeface="Tahoma" pitchFamily="34" charset="0"/>
                        <a:ea typeface="Tahoma" pitchFamily="34" charset="0"/>
                        <a:cs typeface="Tahoma" pitchFamily="34" charset="0"/>
                      </a:endParaRPr>
                    </a:p>
                    <a:p>
                      <a:pPr marL="0" marR="0" algn="ctr">
                        <a:spcBef>
                          <a:spcPts val="0"/>
                        </a:spcBef>
                        <a:spcAft>
                          <a:spcPts val="0"/>
                        </a:spcAft>
                      </a:pPr>
                      <a:r>
                        <a:rPr lang="en-US" sz="1600">
                          <a:solidFill>
                            <a:schemeClr val="tx1"/>
                          </a:solidFill>
                          <a:latin typeface="Tahoma" pitchFamily="34" charset="0"/>
                          <a:ea typeface="Tahoma" pitchFamily="34" charset="0"/>
                          <a:cs typeface="Tahoma" pitchFamily="34" charset="0"/>
                        </a:rPr>
                        <a:t>эзлэх %</a:t>
                      </a:r>
                      <a:endParaRPr lang="en-US" sz="2000">
                        <a:solidFill>
                          <a:schemeClr val="tx1"/>
                        </a:solidFill>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1600" u="sng">
                          <a:solidFill>
                            <a:schemeClr val="tx1"/>
                          </a:solidFill>
                          <a:latin typeface="Tahoma" pitchFamily="34" charset="0"/>
                          <a:ea typeface="Tahoma" pitchFamily="34" charset="0"/>
                          <a:cs typeface="Tahoma" pitchFamily="34" charset="0"/>
                        </a:rPr>
                        <a:t>201</a:t>
                      </a:r>
                      <a:r>
                        <a:rPr lang="mn-MN" sz="1600" u="sng">
                          <a:solidFill>
                            <a:schemeClr val="tx1"/>
                          </a:solidFill>
                          <a:latin typeface="Tahoma" pitchFamily="34" charset="0"/>
                          <a:ea typeface="Tahoma" pitchFamily="34" charset="0"/>
                          <a:cs typeface="Tahoma" pitchFamily="34" charset="0"/>
                        </a:rPr>
                        <a:t>6</a:t>
                      </a:r>
                      <a:endParaRPr lang="en-US" sz="2000">
                        <a:solidFill>
                          <a:schemeClr val="tx1"/>
                        </a:solidFill>
                        <a:latin typeface="Tahoma" pitchFamily="34" charset="0"/>
                        <a:ea typeface="Tahoma" pitchFamily="34" charset="0"/>
                        <a:cs typeface="Tahoma" pitchFamily="34" charset="0"/>
                      </a:endParaRPr>
                    </a:p>
                    <a:p>
                      <a:pPr marL="0" marR="0" algn="ctr">
                        <a:spcBef>
                          <a:spcPts val="0"/>
                        </a:spcBef>
                        <a:spcAft>
                          <a:spcPts val="0"/>
                        </a:spcAft>
                      </a:pPr>
                      <a:r>
                        <a:rPr lang="en-US" sz="1600">
                          <a:solidFill>
                            <a:schemeClr val="tx1"/>
                          </a:solidFill>
                          <a:latin typeface="Tahoma" pitchFamily="34" charset="0"/>
                          <a:ea typeface="Tahoma" pitchFamily="34" charset="0"/>
                          <a:cs typeface="Tahoma" pitchFamily="34" charset="0"/>
                        </a:rPr>
                        <a:t>201</a:t>
                      </a:r>
                      <a:r>
                        <a:rPr lang="mn-MN" sz="1600">
                          <a:solidFill>
                            <a:schemeClr val="tx1"/>
                          </a:solidFill>
                          <a:latin typeface="Tahoma" pitchFamily="34" charset="0"/>
                          <a:ea typeface="Tahoma" pitchFamily="34" charset="0"/>
                          <a:cs typeface="Tahoma" pitchFamily="34" charset="0"/>
                        </a:rPr>
                        <a:t>5</a:t>
                      </a:r>
                      <a:endParaRPr lang="en-US" sz="2000">
                        <a:solidFill>
                          <a:schemeClr val="tx1"/>
                        </a:solidFill>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905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r>
              <a:tr h="392411">
                <a:tc>
                  <a:txBody>
                    <a:bodyPr/>
                    <a:lstStyle/>
                    <a:p>
                      <a:pPr marL="0" marR="0" algn="ctr">
                        <a:spcBef>
                          <a:spcPts val="0"/>
                        </a:spcBef>
                        <a:spcAft>
                          <a:spcPts val="0"/>
                        </a:spcAft>
                      </a:pPr>
                      <a:r>
                        <a:rPr lang="en-US" sz="2000" dirty="0" err="1">
                          <a:solidFill>
                            <a:schemeClr val="tx1"/>
                          </a:solidFill>
                          <a:latin typeface="Tahoma" pitchFamily="34" charset="0"/>
                          <a:ea typeface="Tahoma" pitchFamily="34" charset="0"/>
                          <a:cs typeface="Tahoma" pitchFamily="34" charset="0"/>
                        </a:rPr>
                        <a:t>Тэмээ</a:t>
                      </a:r>
                      <a:endParaRPr lang="en-US" sz="2000" dirty="0">
                        <a:solidFill>
                          <a:schemeClr val="tx1"/>
                        </a:solidFill>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latin typeface="Tahoma" pitchFamily="34" charset="0"/>
                          <a:ea typeface="Tahoma" pitchFamily="34" charset="0"/>
                          <a:cs typeface="Tahoma" pitchFamily="34" charset="0"/>
                        </a:rPr>
                        <a:t>265</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latin typeface="Tahoma" pitchFamily="34" charset="0"/>
                          <a:ea typeface="Tahoma" pitchFamily="34" charset="0"/>
                          <a:cs typeface="Tahoma" pitchFamily="34" charset="0"/>
                        </a:rPr>
                        <a:t>107</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2000" b="0">
                          <a:solidFill>
                            <a:schemeClr val="tx1"/>
                          </a:solidFill>
                          <a:latin typeface="Tahoma" pitchFamily="34" charset="0"/>
                          <a:ea typeface="Tahoma" pitchFamily="34" charset="0"/>
                          <a:cs typeface="Tahoma" pitchFamily="34" charset="0"/>
                        </a:rPr>
                        <a:t>0.09</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2000" b="0">
                          <a:solidFill>
                            <a:schemeClr val="tx1"/>
                          </a:solidFill>
                          <a:latin typeface="Tahoma" pitchFamily="34" charset="0"/>
                          <a:ea typeface="Tahoma" pitchFamily="34" charset="0"/>
                          <a:cs typeface="Tahoma" pitchFamily="34" charset="0"/>
                        </a:rPr>
                        <a:t>40.4</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r>
              <a:tr h="392411">
                <a:tc>
                  <a:txBody>
                    <a:bodyPr/>
                    <a:lstStyle/>
                    <a:p>
                      <a:pPr marL="0" marR="0" algn="ctr">
                        <a:spcBef>
                          <a:spcPts val="0"/>
                        </a:spcBef>
                        <a:spcAft>
                          <a:spcPts val="0"/>
                        </a:spcAft>
                      </a:pPr>
                      <a:r>
                        <a:rPr lang="en-US" sz="2000" dirty="0" err="1">
                          <a:solidFill>
                            <a:schemeClr val="tx1"/>
                          </a:solidFill>
                          <a:latin typeface="Tahoma" pitchFamily="34" charset="0"/>
                          <a:ea typeface="Tahoma" pitchFamily="34" charset="0"/>
                          <a:cs typeface="Tahoma" pitchFamily="34" charset="0"/>
                        </a:rPr>
                        <a:t>Адуу</a:t>
                      </a:r>
                      <a:endParaRPr lang="en-US" sz="2000" dirty="0">
                        <a:solidFill>
                          <a:schemeClr val="tx1"/>
                        </a:solidFill>
                        <a:latin typeface="Tahoma" pitchFamily="34" charset="0"/>
                        <a:ea typeface="Tahoma" pitchFamily="34" charset="0"/>
                        <a:cs typeface="Tahoma" pitchFamily="34" charset="0"/>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2000" b="0" dirty="0">
                          <a:solidFill>
                            <a:schemeClr val="tx1"/>
                          </a:solidFill>
                          <a:latin typeface="Tahoma" pitchFamily="34" charset="0"/>
                          <a:ea typeface="Tahoma" pitchFamily="34" charset="0"/>
                          <a:cs typeface="Tahoma" pitchFamily="34" charset="0"/>
                        </a:rPr>
                        <a:t>402</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2000" b="0" dirty="0">
                          <a:solidFill>
                            <a:schemeClr val="tx1"/>
                          </a:solidFill>
                          <a:latin typeface="Tahoma" pitchFamily="34" charset="0"/>
                          <a:ea typeface="Tahoma" pitchFamily="34" charset="0"/>
                          <a:cs typeface="Tahoma" pitchFamily="34" charset="0"/>
                        </a:rPr>
                        <a:t>77</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2000" b="0">
                          <a:solidFill>
                            <a:schemeClr val="tx1"/>
                          </a:solidFill>
                          <a:latin typeface="Tahoma" pitchFamily="34" charset="0"/>
                          <a:ea typeface="Tahoma" pitchFamily="34" charset="0"/>
                          <a:cs typeface="Tahoma" pitchFamily="34" charset="0"/>
                        </a:rPr>
                        <a:t>0.10</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2000" b="0">
                          <a:solidFill>
                            <a:schemeClr val="tx1"/>
                          </a:solidFill>
                          <a:latin typeface="Tahoma" pitchFamily="34" charset="0"/>
                          <a:ea typeface="Tahoma" pitchFamily="34" charset="0"/>
                          <a:cs typeface="Tahoma" pitchFamily="34" charset="0"/>
                        </a:rPr>
                        <a:t>19.2</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r>
              <a:tr h="392411">
                <a:tc>
                  <a:txBody>
                    <a:bodyPr/>
                    <a:lstStyle/>
                    <a:p>
                      <a:pPr marL="0" marR="0" algn="ctr">
                        <a:spcBef>
                          <a:spcPts val="0"/>
                        </a:spcBef>
                        <a:spcAft>
                          <a:spcPts val="0"/>
                        </a:spcAft>
                      </a:pPr>
                      <a:r>
                        <a:rPr lang="en-US" sz="2000">
                          <a:solidFill>
                            <a:schemeClr val="tx1"/>
                          </a:solidFill>
                          <a:latin typeface="Tahoma" pitchFamily="34" charset="0"/>
                          <a:ea typeface="Tahoma" pitchFamily="34" charset="0"/>
                          <a:cs typeface="Tahoma" pitchFamily="34" charset="0"/>
                        </a:rPr>
                        <a:t>Үхэр</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latin typeface="Tahoma" pitchFamily="34" charset="0"/>
                          <a:ea typeface="Tahoma" pitchFamily="34" charset="0"/>
                          <a:cs typeface="Tahoma" pitchFamily="34" charset="0"/>
                        </a:rPr>
                        <a:t>55</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latin typeface="Tahoma" pitchFamily="34" charset="0"/>
                          <a:ea typeface="Tahoma" pitchFamily="34" charset="0"/>
                          <a:cs typeface="Tahoma" pitchFamily="34" charset="0"/>
                        </a:rPr>
                        <a:t>58</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latin typeface="Tahoma" pitchFamily="34" charset="0"/>
                          <a:ea typeface="Tahoma" pitchFamily="34" charset="0"/>
                          <a:cs typeface="Tahoma" pitchFamily="34" charset="0"/>
                        </a:rPr>
                        <a:t>0.31</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2000" b="0">
                          <a:solidFill>
                            <a:schemeClr val="tx1"/>
                          </a:solidFill>
                          <a:latin typeface="Tahoma" pitchFamily="34" charset="0"/>
                          <a:ea typeface="Tahoma" pitchFamily="34" charset="0"/>
                          <a:cs typeface="Tahoma" pitchFamily="34" charset="0"/>
                        </a:rPr>
                        <a:t>0.0</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r>
              <a:tr h="392411">
                <a:tc>
                  <a:txBody>
                    <a:bodyPr/>
                    <a:lstStyle/>
                    <a:p>
                      <a:pPr marL="0" marR="0" algn="ctr">
                        <a:spcBef>
                          <a:spcPts val="0"/>
                        </a:spcBef>
                        <a:spcAft>
                          <a:spcPts val="0"/>
                        </a:spcAft>
                      </a:pPr>
                      <a:r>
                        <a:rPr lang="en-US" sz="2000">
                          <a:solidFill>
                            <a:schemeClr val="tx1"/>
                          </a:solidFill>
                          <a:latin typeface="Tahoma" pitchFamily="34" charset="0"/>
                          <a:ea typeface="Tahoma" pitchFamily="34" charset="0"/>
                          <a:cs typeface="Tahoma" pitchFamily="34" charset="0"/>
                        </a:rPr>
                        <a:t>Хонь</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2000" b="0" dirty="0">
                          <a:solidFill>
                            <a:schemeClr val="tx1"/>
                          </a:solidFill>
                          <a:latin typeface="Tahoma" pitchFamily="34" charset="0"/>
                          <a:ea typeface="Tahoma" pitchFamily="34" charset="0"/>
                          <a:cs typeface="Tahoma" pitchFamily="34" charset="0"/>
                        </a:rPr>
                        <a:t>1869</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2000" b="0" dirty="0">
                          <a:solidFill>
                            <a:schemeClr val="tx1"/>
                          </a:solidFill>
                          <a:latin typeface="Tahoma" pitchFamily="34" charset="0"/>
                          <a:ea typeface="Tahoma" pitchFamily="34" charset="0"/>
                          <a:cs typeface="Tahoma" pitchFamily="34" charset="0"/>
                        </a:rPr>
                        <a:t>1210</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2000" b="0" dirty="0">
                          <a:solidFill>
                            <a:schemeClr val="tx1"/>
                          </a:solidFill>
                          <a:latin typeface="Tahoma" pitchFamily="34" charset="0"/>
                          <a:ea typeface="Tahoma" pitchFamily="34" charset="0"/>
                          <a:cs typeface="Tahoma" pitchFamily="34" charset="0"/>
                        </a:rPr>
                        <a:t>0.27</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2000" b="0">
                          <a:solidFill>
                            <a:schemeClr val="tx1"/>
                          </a:solidFill>
                          <a:latin typeface="Tahoma" pitchFamily="34" charset="0"/>
                          <a:ea typeface="Tahoma" pitchFamily="34" charset="0"/>
                          <a:cs typeface="Tahoma" pitchFamily="34" charset="0"/>
                        </a:rPr>
                        <a:t>64.7</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r>
              <a:tr h="355391">
                <a:tc>
                  <a:txBody>
                    <a:bodyPr/>
                    <a:lstStyle/>
                    <a:p>
                      <a:pPr marL="0" marR="0" algn="ctr">
                        <a:spcBef>
                          <a:spcPts val="0"/>
                        </a:spcBef>
                        <a:spcAft>
                          <a:spcPts val="0"/>
                        </a:spcAft>
                      </a:pPr>
                      <a:r>
                        <a:rPr lang="en-US" sz="2000">
                          <a:solidFill>
                            <a:schemeClr val="tx1"/>
                          </a:solidFill>
                          <a:latin typeface="Tahoma" pitchFamily="34" charset="0"/>
                          <a:ea typeface="Tahoma" pitchFamily="34" charset="0"/>
                          <a:cs typeface="Tahoma" pitchFamily="34" charset="0"/>
                        </a:rPr>
                        <a:t>Ямаа</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2000" b="0">
                          <a:solidFill>
                            <a:schemeClr val="tx1"/>
                          </a:solidFill>
                          <a:latin typeface="Tahoma" pitchFamily="34" charset="0"/>
                          <a:ea typeface="Tahoma" pitchFamily="34" charset="0"/>
                          <a:cs typeface="Tahoma" pitchFamily="34" charset="0"/>
                        </a:rPr>
                        <a:t>10816</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latin typeface="Tahoma" pitchFamily="34" charset="0"/>
                          <a:ea typeface="Tahoma" pitchFamily="34" charset="0"/>
                          <a:cs typeface="Tahoma" pitchFamily="34" charset="0"/>
                        </a:rPr>
                        <a:t>5533</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latin typeface="Tahoma" pitchFamily="34" charset="0"/>
                          <a:ea typeface="Tahoma" pitchFamily="34" charset="0"/>
                          <a:cs typeface="Tahoma" pitchFamily="34" charset="0"/>
                        </a:rPr>
                        <a:t>0.40</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latin typeface="Tahoma" pitchFamily="34" charset="0"/>
                          <a:ea typeface="Tahoma" pitchFamily="34" charset="0"/>
                          <a:cs typeface="Tahoma" pitchFamily="34" charset="0"/>
                        </a:rPr>
                        <a:t>51.2</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r>
              <a:tr h="355391">
                <a:tc>
                  <a:txBody>
                    <a:bodyPr/>
                    <a:lstStyle/>
                    <a:p>
                      <a:pPr marL="0" marR="0" algn="ctr">
                        <a:spcBef>
                          <a:spcPts val="0"/>
                        </a:spcBef>
                        <a:spcAft>
                          <a:spcPts val="0"/>
                        </a:spcAft>
                      </a:pPr>
                      <a:r>
                        <a:rPr lang="en-US" sz="2000" dirty="0">
                          <a:solidFill>
                            <a:schemeClr val="tx1"/>
                          </a:solidFill>
                          <a:latin typeface="Tahoma" pitchFamily="34" charset="0"/>
                          <a:ea typeface="Tahoma" pitchFamily="34" charset="0"/>
                          <a:cs typeface="Tahoma" pitchFamily="34" charset="0"/>
                        </a:rPr>
                        <a:t>  БҮГД</a:t>
                      </a: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2000" b="0" dirty="0">
                          <a:solidFill>
                            <a:schemeClr val="tx1"/>
                          </a:solidFill>
                          <a:latin typeface="Tahoma" pitchFamily="34" charset="0"/>
                          <a:ea typeface="Tahoma" pitchFamily="34" charset="0"/>
                          <a:cs typeface="Tahoma" pitchFamily="34" charset="0"/>
                        </a:rPr>
                        <a:t>13407</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2000" b="0">
                          <a:solidFill>
                            <a:schemeClr val="tx1"/>
                          </a:solidFill>
                          <a:latin typeface="Tahoma" pitchFamily="34" charset="0"/>
                          <a:ea typeface="Tahoma" pitchFamily="34" charset="0"/>
                          <a:cs typeface="Tahoma" pitchFamily="34" charset="0"/>
                        </a:rPr>
                        <a:t>6985</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2000" b="0" dirty="0">
                          <a:solidFill>
                            <a:schemeClr val="tx1"/>
                          </a:solidFill>
                          <a:latin typeface="Tahoma" pitchFamily="34" charset="0"/>
                          <a:ea typeface="Tahoma" pitchFamily="34" charset="0"/>
                          <a:cs typeface="Tahoma" pitchFamily="34" charset="0"/>
                        </a:rPr>
                        <a:t>0.34</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2000" b="0" dirty="0">
                          <a:solidFill>
                            <a:schemeClr val="tx1"/>
                          </a:solidFill>
                          <a:latin typeface="Tahoma" pitchFamily="34" charset="0"/>
                          <a:ea typeface="Tahoma" pitchFamily="34" charset="0"/>
                          <a:cs typeface="Tahoma" pitchFamily="34" charset="0"/>
                        </a:rPr>
                        <a:t>52.1</a:t>
                      </a:r>
                    </a:p>
                  </a:txBody>
                  <a:tcPr marL="68580" marR="68580" marT="0" marB="0" anchor="b">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descr="09foretemo"/>
          <p:cNvPicPr>
            <a:picLocks noChangeAspect="1" noChangeArrowheads="1"/>
          </p:cNvPicPr>
          <p:nvPr/>
        </p:nvPicPr>
        <p:blipFill>
          <a:blip r:embed="rId2"/>
          <a:srcRect b="16354"/>
          <a:stretch>
            <a:fillRect/>
          </a:stretch>
        </p:blipFill>
        <p:spPr bwMode="auto">
          <a:xfrm>
            <a:off x="717165" y="3892978"/>
            <a:ext cx="4248431" cy="2580247"/>
          </a:xfrm>
          <a:prstGeom prst="rect">
            <a:avLst/>
          </a:prstGeom>
          <a:noFill/>
        </p:spPr>
      </p:pic>
      <p:sp>
        <p:nvSpPr>
          <p:cNvPr id="2050" name="Text Box 2"/>
          <p:cNvSpPr txBox="1">
            <a:spLocks noChangeArrowheads="1"/>
          </p:cNvSpPr>
          <p:nvPr/>
        </p:nvSpPr>
        <p:spPr bwMode="auto">
          <a:xfrm>
            <a:off x="2105405" y="713231"/>
            <a:ext cx="6540653" cy="798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k-MK" sz="2000" b="1" i="0" u="none" strike="noStrike" cap="none" normalizeH="0" baseline="0" dirty="0" smtClean="0">
                <a:ln>
                  <a:noFill/>
                </a:ln>
                <a:solidFill>
                  <a:srgbClr val="5A5A5A"/>
                </a:solidFill>
                <a:effectLst/>
                <a:latin typeface="Tahoma" pitchFamily="34" charset="0"/>
                <a:ea typeface="Tahoma" pitchFamily="34" charset="0"/>
                <a:cs typeface="Tahoma" pitchFamily="34" charset="0"/>
              </a:rPr>
              <a:t>9 дүгээр сарын агаарын температурын урьдчилсан </a:t>
            </a:r>
            <a:r>
              <a:rPr kumimoji="0" lang="mn-MN" sz="2000" b="1" i="0" u="none" strike="noStrike" cap="none" normalizeH="0" baseline="0" dirty="0" smtClean="0">
                <a:ln>
                  <a:noFill/>
                </a:ln>
                <a:solidFill>
                  <a:srgbClr val="5A5A5A"/>
                </a:solidFill>
                <a:effectLst/>
                <a:latin typeface="Tahoma" pitchFamily="34" charset="0"/>
                <a:ea typeface="Tahoma" pitchFamily="34" charset="0"/>
                <a:cs typeface="Tahoma" pitchFamily="34" charset="0"/>
              </a:rPr>
              <a:t>төлөв</a:t>
            </a:r>
            <a:endParaRPr kumimoji="0" lang="mn-MN" sz="12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mk-MK" sz="1600" b="1" i="0" u="none" strike="noStrike" cap="none" normalizeH="0" baseline="0" dirty="0" smtClean="0">
                <a:ln>
                  <a:noFill/>
                </a:ln>
                <a:solidFill>
                  <a:srgbClr val="5A5A5A"/>
                </a:solidFill>
                <a:effectLst/>
                <a:latin typeface="Tahoma" pitchFamily="34" charset="0"/>
                <a:ea typeface="Tahoma" pitchFamily="34" charset="0"/>
                <a:cs typeface="Tahoma" pitchFamily="34" charset="0"/>
              </a:rPr>
              <a:t>		</a:t>
            </a:r>
            <a:endParaRPr kumimoji="0" lang="mk-MK" sz="36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2051" name="Rectangle 3"/>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45720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5" name="Picture 13" descr="09forepreco"/>
          <p:cNvPicPr>
            <a:picLocks noChangeAspect="1" noChangeArrowheads="1"/>
          </p:cNvPicPr>
          <p:nvPr/>
        </p:nvPicPr>
        <p:blipFill>
          <a:blip r:embed="rId3"/>
          <a:srcRect b="16354"/>
          <a:stretch>
            <a:fillRect/>
          </a:stretch>
        </p:blipFill>
        <p:spPr bwMode="auto">
          <a:xfrm>
            <a:off x="5302411" y="3897668"/>
            <a:ext cx="4430064" cy="2557445"/>
          </a:xfrm>
          <a:prstGeom prst="rect">
            <a:avLst/>
          </a:prstGeom>
          <a:noFill/>
        </p:spPr>
      </p:pic>
      <p:sp>
        <p:nvSpPr>
          <p:cNvPr id="2057" name="Rectangle 9"/>
          <p:cNvSpPr>
            <a:spLocks noChangeArrowheads="1"/>
          </p:cNvSpPr>
          <p:nvPr/>
        </p:nvSpPr>
        <p:spPr bwMode="auto">
          <a:xfrm>
            <a:off x="0" y="45720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905348" y="1846907"/>
            <a:ext cx="3911096" cy="2308324"/>
          </a:xfrm>
          <a:prstGeom prst="rect">
            <a:avLst/>
          </a:prstGeom>
          <a:noFill/>
        </p:spPr>
        <p:txBody>
          <a:bodyPr wrap="square" rtlCol="0">
            <a:spAutoFit/>
          </a:bodyPr>
          <a:lstStyle/>
          <a:p>
            <a:pPr algn="just"/>
            <a:r>
              <a:rPr lang="mn-MN" dirty="0" smtClean="0">
                <a:latin typeface="Tahoma" pitchFamily="34" charset="0"/>
                <a:ea typeface="Tahoma" pitchFamily="34" charset="0"/>
                <a:cs typeface="Tahoma" pitchFamily="34" charset="0"/>
              </a:rPr>
              <a:t>Агаарын температурын сарын дундаж нь нутгийн өмнөд хэсгээр 14-19, бусад нутгаар  8-13 градус дулаан </a:t>
            </a:r>
            <a:r>
              <a:rPr lang="en-US" dirty="0" smtClean="0">
                <a:latin typeface="Tahoma" pitchFamily="34" charset="0"/>
                <a:ea typeface="Tahoma" pitchFamily="34" charset="0"/>
                <a:cs typeface="Tahoma" pitchFamily="34" charset="0"/>
              </a:rPr>
              <a:t>1 </a:t>
            </a:r>
            <a:r>
              <a:rPr lang="mn-MN" dirty="0" smtClean="0">
                <a:latin typeface="Tahoma" pitchFamily="34" charset="0"/>
                <a:ea typeface="Tahoma" pitchFamily="34" charset="0"/>
                <a:cs typeface="Tahoma" pitchFamily="34" charset="0"/>
              </a:rPr>
              <a:t>болон 2-р арав хоногийн эхний хагаст ихэнх нутгаар шөнөдөө 9-14 градус, өдөртөө 23-28 градус дулаан байна. </a:t>
            </a:r>
          </a:p>
          <a:p>
            <a:pPr algn="just"/>
            <a:endParaRPr lang="en-US" dirty="0">
              <a:latin typeface="Tahoma" pitchFamily="34" charset="0"/>
              <a:ea typeface="Tahoma" pitchFamily="34" charset="0"/>
              <a:cs typeface="Tahoma" pitchFamily="34" charset="0"/>
            </a:endParaRPr>
          </a:p>
        </p:txBody>
      </p:sp>
      <p:sp>
        <p:nvSpPr>
          <p:cNvPr id="14" name="Rectangle 13"/>
          <p:cNvSpPr/>
          <p:nvPr/>
        </p:nvSpPr>
        <p:spPr>
          <a:xfrm>
            <a:off x="5069942" y="1457330"/>
            <a:ext cx="4716854" cy="2308324"/>
          </a:xfrm>
          <a:prstGeom prst="rect">
            <a:avLst/>
          </a:prstGeom>
        </p:spPr>
        <p:txBody>
          <a:bodyPr wrap="square">
            <a:spAutoFit/>
          </a:bodyPr>
          <a:lstStyle/>
          <a:p>
            <a:pPr algn="just"/>
            <a:r>
              <a:rPr lang="mn-MN" dirty="0" smtClean="0">
                <a:latin typeface="Tahoma" pitchFamily="34" charset="0"/>
                <a:ea typeface="Tahoma" pitchFamily="34" charset="0"/>
                <a:cs typeface="Tahoma" pitchFamily="34" charset="0"/>
              </a:rPr>
              <a:t>Энэ сард Өмнөговийн нутаг,  Дорноговийн өмнөд хэсгээр уур амьсгалын дунджаас ахиу, бусад нутгаар дунджийн орчим хур тунадас орох төлөвтэй. 1-р арав хоногийн дунд үе болон сүүлчээр зарим газраар , бороо орно. Дуу цахилгаантай. 3-р арав хоногийн эхэн ба сүүлчээр зарим газраар хур тунадас орох төлөвтэй.</a:t>
            </a:r>
            <a:endParaRPr lang="en-US" dirty="0">
              <a:latin typeface="Tahoma" pitchFamily="34" charset="0"/>
              <a:ea typeface="Tahoma" pitchFamily="34" charset="0"/>
              <a:cs typeface="Tahoma" pitchFamily="34" charset="0"/>
            </a:endParaRPr>
          </a:p>
        </p:txBody>
      </p:sp>
      <p:pic>
        <p:nvPicPr>
          <p:cNvPr id="15" name="Picture 14"/>
          <p:cNvPicPr/>
          <p:nvPr/>
        </p:nvPicPr>
        <p:blipFill>
          <a:blip r:embed="rId4"/>
          <a:srcRect/>
          <a:stretch>
            <a:fillRect/>
          </a:stretch>
        </p:blipFill>
        <p:spPr bwMode="auto">
          <a:xfrm>
            <a:off x="868938" y="702775"/>
            <a:ext cx="1233170" cy="1143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0488" y="609601"/>
            <a:ext cx="3095625"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3" name="Rectangle 2"/>
          <p:cNvSpPr/>
          <p:nvPr/>
        </p:nvSpPr>
        <p:spPr>
          <a:xfrm>
            <a:off x="1362075" y="1981202"/>
            <a:ext cx="4767263"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1"/>
              </a:solidFill>
              <a:effectLst>
                <a:reflection blurRad="12700" stA="50000" endPos="50000" dist="5000" dir="5400000" sy="-100000" rotWithShape="0"/>
              </a:effectLst>
              <a:latin typeface="Times New Roman" pitchFamily="18" charset="0"/>
              <a:cs typeface="Times New Roman" pitchFamily="18" charset="0"/>
            </a:endParaRPr>
          </a:p>
        </p:txBody>
      </p:sp>
      <p:sp>
        <p:nvSpPr>
          <p:cNvPr id="4" name="Rectangle 3"/>
          <p:cNvSpPr/>
          <p:nvPr/>
        </p:nvSpPr>
        <p:spPr>
          <a:xfrm>
            <a:off x="1362075" y="1524001"/>
            <a:ext cx="4891088"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5" name="Rectangle 4"/>
          <p:cNvSpPr/>
          <p:nvPr/>
        </p:nvSpPr>
        <p:spPr>
          <a:xfrm>
            <a:off x="1857375" y="4495800"/>
            <a:ext cx="4643438"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6" name="Rectangle 5"/>
          <p:cNvSpPr/>
          <p:nvPr/>
        </p:nvSpPr>
        <p:spPr>
          <a:xfrm>
            <a:off x="1857375" y="5714999"/>
            <a:ext cx="4271963"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990600" y="6553200"/>
            <a:ext cx="6222206"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p:cNvSpPr>
            <a:spLocks noChangeArrowheads="1"/>
          </p:cNvSpPr>
          <p:nvPr/>
        </p:nvSpPr>
        <p:spPr bwMode="auto">
          <a:xfrm>
            <a:off x="804862" y="609600"/>
            <a:ext cx="8641216" cy="400110"/>
          </a:xfrm>
          <a:prstGeom prst="rect">
            <a:avLst/>
          </a:prstGeom>
          <a:solidFill>
            <a:schemeClr val="accent4">
              <a:lumMod val="60000"/>
              <a:lumOff val="40000"/>
            </a:schemeClr>
          </a:solidFill>
          <a:ln w="9525">
            <a:noFill/>
            <a:miter lim="800000"/>
            <a:headEnd/>
            <a:tailEnd/>
          </a:ln>
        </p:spPr>
        <p:txBody>
          <a:bodyPr wrap="square">
            <a:spAutoFit/>
          </a:bodyPr>
          <a:lstStyle/>
          <a:p>
            <a:pPr>
              <a:spcAft>
                <a:spcPts val="1200"/>
              </a:spcAft>
            </a:pPr>
            <a:r>
              <a:rPr lang="en-US" altLang="en-US" sz="2000" b="1" dirty="0" smtClean="0">
                <a:latin typeface="Arial Unicode MS" pitchFamily="34" charset="-128"/>
                <a:ea typeface="Arial Unicode MS" pitchFamily="34" charset="-128"/>
                <a:cs typeface="Arial Unicode MS" pitchFamily="34" charset="-128"/>
              </a:rPr>
              <a:t> </a:t>
            </a:r>
            <a:r>
              <a:rPr lang="mn-MN" altLang="en-US" sz="2000" b="1" dirty="0">
                <a:latin typeface="Arial Unicode MS" pitchFamily="34" charset="-128"/>
                <a:ea typeface="Arial Unicode MS" pitchFamily="34" charset="-128"/>
                <a:cs typeface="Arial Unicode MS" pitchFamily="34" charset="-128"/>
              </a:rPr>
              <a:t>Статистикийн мэдээллийг хаанаас авч болох вэ</a:t>
            </a:r>
            <a:r>
              <a:rPr lang="en-US" altLang="en-US" sz="2000" b="1" dirty="0">
                <a:latin typeface="Arial Unicode MS" pitchFamily="34" charset="-128"/>
                <a:ea typeface="Arial Unicode MS" pitchFamily="34" charset="-128"/>
                <a:cs typeface="Arial Unicode MS" pitchFamily="34" charset="-128"/>
              </a:rPr>
              <a:t>?</a:t>
            </a:r>
            <a:r>
              <a:rPr lang="mn-MN" altLang="en-US" sz="2000" b="1" dirty="0">
                <a:latin typeface="Arial Unicode MS" pitchFamily="34" charset="-128"/>
                <a:ea typeface="Arial Unicode MS" pitchFamily="34" charset="-128"/>
                <a:cs typeface="Arial Unicode MS" pitchFamily="34" charset="-128"/>
              </a:rPr>
              <a:t> </a:t>
            </a:r>
          </a:p>
        </p:txBody>
      </p:sp>
      <p:sp>
        <p:nvSpPr>
          <p:cNvPr id="9" name="Rectangle 4"/>
          <p:cNvSpPr>
            <a:spLocks noChangeArrowheads="1"/>
          </p:cNvSpPr>
          <p:nvPr/>
        </p:nvSpPr>
        <p:spPr bwMode="auto">
          <a:xfrm>
            <a:off x="742950" y="1203811"/>
            <a:ext cx="869428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b="1" dirty="0" smtClean="0">
                <a:latin typeface="Tahoma" pitchFamily="34" charset="0"/>
                <a:ea typeface="Times New Roman" pitchFamily="18" charset="0"/>
                <a:cs typeface="Tahoma" pitchFamily="34" charset="0"/>
              </a:rPr>
              <a:t>http</a:t>
            </a:r>
            <a:r>
              <a:rPr lang="en-US" b="1" dirty="0">
                <a:latin typeface="Tahoma" pitchFamily="34" charset="0"/>
                <a:ea typeface="Times New Roman" pitchFamily="18" charset="0"/>
                <a:cs typeface="Tahoma" pitchFamily="34" charset="0"/>
              </a:rPr>
              <a:t>://</a:t>
            </a:r>
            <a:r>
              <a:rPr lang="en-US" b="1" dirty="0" smtClean="0">
                <a:latin typeface="Tahoma" pitchFamily="34" charset="0"/>
                <a:ea typeface="Times New Roman" pitchFamily="18" charset="0"/>
                <a:cs typeface="Tahoma" pitchFamily="34" charset="0"/>
              </a:rPr>
              <a:t>umnugovi.nso.mn            http</a:t>
            </a:r>
            <a:r>
              <a:rPr lang="en-US" b="1" dirty="0">
                <a:latin typeface="Tahoma" pitchFamily="34" charset="0"/>
                <a:ea typeface="Times New Roman" pitchFamily="18" charset="0"/>
                <a:cs typeface="Tahoma" pitchFamily="34" charset="0"/>
              </a:rPr>
              <a:t>://</a:t>
            </a:r>
            <a:r>
              <a:rPr lang="en-US" b="1" dirty="0" smtClean="0">
                <a:latin typeface="Tahoma" pitchFamily="34" charset="0"/>
                <a:ea typeface="Times New Roman" pitchFamily="18" charset="0"/>
                <a:cs typeface="Tahoma" pitchFamily="34" charset="0"/>
              </a:rPr>
              <a:t>1212.mn</a:t>
            </a:r>
            <a:endParaRPr kumimoji="0" lang="en-US" sz="2800" b="0" i="0" u="none" strike="noStrike" cap="none" normalizeH="0" baseline="0" dirty="0" smtClean="0">
              <a:ln>
                <a:noFill/>
              </a:ln>
              <a:effectLst/>
              <a:latin typeface="Arial" pitchFamily="34" charset="0"/>
            </a:endParaRPr>
          </a:p>
        </p:txBody>
      </p:sp>
      <p:pic>
        <p:nvPicPr>
          <p:cNvPr id="1026" name="Picture 2"/>
          <p:cNvPicPr>
            <a:picLocks noChangeAspect="1" noChangeArrowheads="1"/>
          </p:cNvPicPr>
          <p:nvPr/>
        </p:nvPicPr>
        <p:blipFill>
          <a:blip r:embed="rId2" cstate="print"/>
          <a:srcRect l="8217" t="9130" r="9705" b="23512"/>
          <a:stretch>
            <a:fillRect/>
          </a:stretch>
        </p:blipFill>
        <p:spPr bwMode="auto">
          <a:xfrm>
            <a:off x="733891" y="1550021"/>
            <a:ext cx="8616408" cy="48507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881806" y="1413480"/>
            <a:ext cx="1647131" cy="461962"/>
          </a:xfrm>
          <a:prstGeom prst="rect">
            <a:avLst/>
          </a:prstGeom>
          <a:noFill/>
          <a:ln w="9525">
            <a:noFill/>
            <a:miter lim="800000"/>
            <a:headEnd/>
            <a:tailEnd/>
          </a:ln>
        </p:spPr>
        <p:txBody>
          <a:bodyPr>
            <a:spAutoFit/>
          </a:bodyPr>
          <a:lstStyle/>
          <a:p>
            <a:r>
              <a:rPr lang="en-US" altLang="en-US" sz="2400" b="1" dirty="0" err="1">
                <a:solidFill>
                  <a:srgbClr val="0070C0"/>
                </a:solidFill>
                <a:latin typeface="Arial Unicode MS" pitchFamily="34" charset="-128"/>
                <a:ea typeface="Arial Unicode MS" pitchFamily="34" charset="-128"/>
                <a:cs typeface="Arial Unicode MS" pitchFamily="34" charset="-128"/>
              </a:rPr>
              <a:t>ezStat</a:t>
            </a:r>
            <a:endParaRPr lang="en-US" altLang="en-US" sz="2400" b="1" dirty="0">
              <a:solidFill>
                <a:srgbClr val="0070C0"/>
              </a:solidFill>
              <a:latin typeface="Arial Unicode MS" pitchFamily="34" charset="-128"/>
              <a:ea typeface="Arial Unicode MS" pitchFamily="34" charset="-128"/>
              <a:cs typeface="Arial Unicode MS" pitchFamily="34" charset="-128"/>
            </a:endParaRPr>
          </a:p>
        </p:txBody>
      </p:sp>
      <p:pic>
        <p:nvPicPr>
          <p:cNvPr id="4" name="Picture 2" descr="D:\NSO\Monstat App Project\ezStat banner.jpg"/>
          <p:cNvPicPr>
            <a:picLocks noChangeAspect="1" noChangeArrowheads="1"/>
          </p:cNvPicPr>
          <p:nvPr/>
        </p:nvPicPr>
        <p:blipFill>
          <a:blip r:embed="rId2" cstate="print"/>
          <a:srcRect l="4993" t="7997" r="5348" b="12035"/>
          <a:stretch>
            <a:fillRect/>
          </a:stretch>
        </p:blipFill>
        <p:spPr bwMode="auto">
          <a:xfrm>
            <a:off x="1588855" y="2113251"/>
            <a:ext cx="2359125" cy="2006600"/>
          </a:xfrm>
          <a:prstGeom prst="rect">
            <a:avLst/>
          </a:prstGeom>
          <a:noFill/>
          <a:ln w="9525">
            <a:noFill/>
            <a:miter lim="800000"/>
            <a:headEnd/>
            <a:tailEnd/>
          </a:ln>
        </p:spPr>
      </p:pic>
      <p:sp>
        <p:nvSpPr>
          <p:cNvPr id="5" name="Subtitle 2"/>
          <p:cNvSpPr txBox="1">
            <a:spLocks/>
          </p:cNvSpPr>
          <p:nvPr/>
        </p:nvSpPr>
        <p:spPr>
          <a:xfrm>
            <a:off x="1113577" y="4308021"/>
            <a:ext cx="3312984" cy="129540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ct val="0"/>
              </a:spcBef>
              <a:defRPr/>
            </a:pPr>
            <a:r>
              <a:rPr lang="en-US" altLang="ko-KR" sz="1600" u="sng" dirty="0" err="1">
                <a:solidFill>
                  <a:srgbClr val="0070C0"/>
                </a:solidFill>
                <a:latin typeface="Arial Unicode MS" pitchFamily="34" charset="-128"/>
                <a:ea typeface="Arial Unicode MS" pitchFamily="34" charset="-128"/>
                <a:cs typeface="Arial Unicode MS" pitchFamily="34" charset="-128"/>
              </a:rPr>
              <a:t>ezStat</a:t>
            </a:r>
            <a:r>
              <a:rPr lang="mn-MN" altLang="ko-KR" sz="1600" u="sng" dirty="0">
                <a:solidFill>
                  <a:srgbClr val="0070C0"/>
                </a:solidFill>
                <a:latin typeface="Arial Unicode MS" pitchFamily="34" charset="-128"/>
                <a:ea typeface="Arial Unicode MS" pitchFamily="34" charset="-128"/>
                <a:cs typeface="Arial Unicode MS" pitchFamily="34" charset="-128"/>
              </a:rPr>
              <a:t>: </a:t>
            </a:r>
            <a:endParaRPr lang="en-US" altLang="ko-KR" sz="1600" u="sng" dirty="0">
              <a:solidFill>
                <a:srgbClr val="0070C0"/>
              </a:solidFill>
              <a:latin typeface="Arial Unicode MS" pitchFamily="34" charset="-128"/>
              <a:ea typeface="Arial Unicode MS" pitchFamily="34" charset="-128"/>
              <a:cs typeface="Arial Unicode MS" pitchFamily="34" charset="-128"/>
            </a:endParaRPr>
          </a:p>
          <a:p>
            <a:pPr marL="0" lvl="1" algn="l">
              <a:spcBef>
                <a:spcPct val="0"/>
              </a:spcBef>
              <a:defRPr/>
            </a:pPr>
            <a:r>
              <a:rPr lang="en-US" altLang="ko-KR" sz="1600" dirty="0" smtClean="0">
                <a:solidFill>
                  <a:srgbClr val="0070C0"/>
                </a:solidFill>
                <a:latin typeface="Arial Unicode MS" pitchFamily="34" charset="-128"/>
                <a:ea typeface="Arial Unicode MS" pitchFamily="34" charset="-128"/>
                <a:cs typeface="Arial Unicode MS" pitchFamily="34" charset="-128"/>
              </a:rPr>
              <a:t>www.1212.mn </a:t>
            </a:r>
            <a:r>
              <a:rPr lang="mn-MN" altLang="ko-KR" sz="1600" dirty="0" smtClean="0">
                <a:solidFill>
                  <a:srgbClr val="0070C0"/>
                </a:solidFill>
                <a:latin typeface="Arial Unicode MS" pitchFamily="34" charset="-128"/>
                <a:ea typeface="Arial Unicode MS" pitchFamily="34" charset="-128"/>
                <a:cs typeface="Arial Unicode MS" pitchFamily="34" charset="-128"/>
              </a:rPr>
              <a:t>вэб сайтын </a:t>
            </a:r>
          </a:p>
          <a:p>
            <a:pPr marL="0" lvl="1" algn="l">
              <a:spcBef>
                <a:spcPct val="0"/>
              </a:spcBef>
              <a:defRPr/>
            </a:pPr>
            <a:r>
              <a:rPr lang="mn-MN" altLang="ko-KR" sz="1600" dirty="0" smtClean="0">
                <a:solidFill>
                  <a:srgbClr val="0070C0"/>
                </a:solidFill>
                <a:latin typeface="Arial Unicode MS" pitchFamily="34" charset="-128"/>
                <a:ea typeface="Arial Unicode MS" pitchFamily="34" charset="-128"/>
                <a:cs typeface="Arial Unicode MS" pitchFamily="34" charset="-128"/>
              </a:rPr>
              <a:t>үзүүлэлтүүдийг </a:t>
            </a:r>
            <a:r>
              <a:rPr lang="en-US" altLang="ko-KR" sz="1600" dirty="0">
                <a:solidFill>
                  <a:srgbClr val="0070C0"/>
                </a:solidFill>
                <a:latin typeface="Arial Unicode MS" pitchFamily="34" charset="-128"/>
                <a:ea typeface="Arial Unicode MS" pitchFamily="34" charset="-128"/>
                <a:cs typeface="Arial Unicode MS" pitchFamily="34" charset="-128"/>
              </a:rPr>
              <a:t>iPhone, </a:t>
            </a:r>
            <a:r>
              <a:rPr lang="en-US" altLang="ko-KR" sz="1600" dirty="0" err="1">
                <a:solidFill>
                  <a:srgbClr val="0070C0"/>
                </a:solidFill>
                <a:latin typeface="Arial Unicode MS" pitchFamily="34" charset="-128"/>
                <a:ea typeface="Arial Unicode MS" pitchFamily="34" charset="-128"/>
                <a:cs typeface="Arial Unicode MS" pitchFamily="34" charset="-128"/>
              </a:rPr>
              <a:t>iPad</a:t>
            </a:r>
            <a:r>
              <a:rPr lang="en-US" altLang="ko-KR" sz="1600" dirty="0">
                <a:solidFill>
                  <a:srgbClr val="0070C0"/>
                </a:solidFill>
                <a:latin typeface="Arial Unicode MS" pitchFamily="34" charset="-128"/>
                <a:ea typeface="Arial Unicode MS" pitchFamily="34" charset="-128"/>
                <a:cs typeface="Arial Unicode MS" pitchFamily="34" charset="-128"/>
              </a:rPr>
              <a:t> </a:t>
            </a:r>
            <a:r>
              <a:rPr lang="mn-MN" altLang="ko-KR" sz="1600" dirty="0">
                <a:solidFill>
                  <a:srgbClr val="0070C0"/>
                </a:solidFill>
                <a:latin typeface="Arial Unicode MS" pitchFamily="34" charset="-128"/>
                <a:ea typeface="Arial Unicode MS" pitchFamily="34" charset="-128"/>
                <a:cs typeface="Arial Unicode MS" pitchFamily="34" charset="-128"/>
              </a:rPr>
              <a:t>төхөөрөмж ашиглан үзэх боломжтой аппликейшн</a:t>
            </a:r>
            <a:r>
              <a:rPr lang="en-US" altLang="ko-KR" sz="1600" dirty="0">
                <a:solidFill>
                  <a:srgbClr val="0070C0"/>
                </a:solidFill>
                <a:latin typeface="Arial Unicode MS" pitchFamily="34" charset="-128"/>
                <a:ea typeface="Arial Unicode MS" pitchFamily="34" charset="-128"/>
                <a:cs typeface="Arial Unicode MS" pitchFamily="34" charset="-128"/>
              </a:rPr>
              <a:t> </a:t>
            </a:r>
          </a:p>
        </p:txBody>
      </p:sp>
      <p:pic>
        <p:nvPicPr>
          <p:cNvPr id="6" name="Picture 4"/>
          <p:cNvPicPr>
            <a:picLocks noChangeAspect="1" noChangeArrowheads="1"/>
          </p:cNvPicPr>
          <p:nvPr/>
        </p:nvPicPr>
        <p:blipFill>
          <a:blip r:embed="rId3" cstate="print"/>
          <a:srcRect/>
          <a:stretch>
            <a:fillRect/>
          </a:stretch>
        </p:blipFill>
        <p:spPr bwMode="auto">
          <a:xfrm>
            <a:off x="2050164" y="1175646"/>
            <a:ext cx="711994" cy="876300"/>
          </a:xfrm>
          <a:prstGeom prst="rect">
            <a:avLst/>
          </a:prstGeom>
          <a:noFill/>
          <a:ln w="9525">
            <a:noFill/>
            <a:miter lim="800000"/>
            <a:headEnd/>
            <a:tailEnd/>
          </a:ln>
          <a:effectLst/>
        </p:spPr>
      </p:pic>
      <p:sp>
        <p:nvSpPr>
          <p:cNvPr id="7" name="Subtitle 2"/>
          <p:cNvSpPr txBox="1">
            <a:spLocks/>
          </p:cNvSpPr>
          <p:nvPr/>
        </p:nvSpPr>
        <p:spPr>
          <a:xfrm>
            <a:off x="5631256" y="4229782"/>
            <a:ext cx="3613978" cy="1383367"/>
          </a:xfrm>
          <a:prstGeom prst="rect">
            <a:avLst/>
          </a:prstGeom>
        </p:spPr>
        <p:txBody>
          <a:bodyPr/>
          <a:lst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0" indent="0" eaLnBrk="1" hangingPunct="1">
              <a:spcBef>
                <a:spcPct val="0"/>
              </a:spcBef>
              <a:buFont typeface="Wingdings" pitchFamily="2" charset="2"/>
              <a:buNone/>
              <a:defRPr/>
            </a:pPr>
            <a:r>
              <a:rPr lang="en-US" sz="1600" u="sng" dirty="0" err="1">
                <a:solidFill>
                  <a:srgbClr val="0070C0"/>
                </a:solidFill>
                <a:effectLst/>
                <a:latin typeface="Arial Unicode MS" pitchFamily="34" charset="-128"/>
                <a:ea typeface="Arial Unicode MS" pitchFamily="34" charset="-128"/>
                <a:cs typeface="Arial Unicode MS" pitchFamily="34" charset="-128"/>
              </a:rPr>
              <a:t>Monstat</a:t>
            </a:r>
            <a:r>
              <a:rPr lang="en-US" sz="1600" u="sng" dirty="0">
                <a:solidFill>
                  <a:srgbClr val="0070C0"/>
                </a:solidFill>
                <a:effectLst/>
                <a:latin typeface="Arial Unicode MS" pitchFamily="34" charset="-128"/>
                <a:ea typeface="Arial Unicode MS" pitchFamily="34" charset="-128"/>
                <a:cs typeface="Arial Unicode MS" pitchFamily="34" charset="-128"/>
              </a:rPr>
              <a:t>: </a:t>
            </a:r>
            <a:endParaRPr lang="mn-MN" sz="1600" u="sng" dirty="0">
              <a:solidFill>
                <a:srgbClr val="0070C0"/>
              </a:solidFill>
              <a:effectLst/>
              <a:latin typeface="Arial Unicode MS" pitchFamily="34" charset="-128"/>
              <a:ea typeface="Arial Unicode MS" pitchFamily="34" charset="-128"/>
              <a:cs typeface="Arial Unicode MS" pitchFamily="34" charset="-128"/>
            </a:endParaRPr>
          </a:p>
          <a:p>
            <a:pPr marL="0" lvl="1" indent="0" eaLnBrk="1" hangingPunct="1">
              <a:spcBef>
                <a:spcPct val="0"/>
              </a:spcBef>
              <a:buFont typeface="Wingdings" pitchFamily="2" charset="2"/>
              <a:buNone/>
              <a:defRPr/>
            </a:pPr>
            <a:r>
              <a:rPr lang="en-US" sz="1600" dirty="0">
                <a:solidFill>
                  <a:srgbClr val="0070C0"/>
                </a:solidFill>
                <a:effectLst/>
                <a:latin typeface="Arial Unicode MS" pitchFamily="34" charset="-128"/>
                <a:ea typeface="Arial Unicode MS" pitchFamily="34" charset="-128"/>
                <a:cs typeface="Arial Unicode MS" pitchFamily="34" charset="-128"/>
              </a:rPr>
              <a:t>iPhone,</a:t>
            </a:r>
            <a:r>
              <a:rPr lang="mn-MN" sz="1600" dirty="0">
                <a:solidFill>
                  <a:srgbClr val="0070C0"/>
                </a:solidFill>
                <a:effectLst/>
                <a:latin typeface="Arial Unicode MS" pitchFamily="34" charset="-128"/>
                <a:ea typeface="Arial Unicode MS" pitchFamily="34" charset="-128"/>
                <a:cs typeface="Arial Unicode MS" pitchFamily="34" charset="-128"/>
              </a:rPr>
              <a:t> </a:t>
            </a:r>
            <a:r>
              <a:rPr lang="en-US" sz="1600" dirty="0" err="1">
                <a:solidFill>
                  <a:srgbClr val="0070C0"/>
                </a:solidFill>
                <a:effectLst/>
                <a:latin typeface="Arial Unicode MS" pitchFamily="34" charset="-128"/>
                <a:ea typeface="Arial Unicode MS" pitchFamily="34" charset="-128"/>
                <a:cs typeface="Arial Unicode MS" pitchFamily="34" charset="-128"/>
              </a:rPr>
              <a:t>iPad</a:t>
            </a:r>
            <a:r>
              <a:rPr lang="en-US" sz="1600" dirty="0">
                <a:solidFill>
                  <a:srgbClr val="0070C0"/>
                </a:solidFill>
                <a:effectLst/>
                <a:latin typeface="Arial Unicode MS" pitchFamily="34" charset="-128"/>
                <a:ea typeface="Arial Unicode MS" pitchFamily="34" charset="-128"/>
                <a:cs typeface="Arial Unicode MS" pitchFamily="34" charset="-128"/>
              </a:rPr>
              <a:t> </a:t>
            </a:r>
            <a:r>
              <a:rPr lang="mn-MN" sz="1600" dirty="0">
                <a:solidFill>
                  <a:srgbClr val="0070C0"/>
                </a:solidFill>
                <a:effectLst/>
                <a:latin typeface="Arial Unicode MS" pitchFamily="34" charset="-128"/>
                <a:ea typeface="Arial Unicode MS" pitchFamily="34" charset="-128"/>
                <a:cs typeface="Arial Unicode MS" pitchFamily="34" charset="-128"/>
              </a:rPr>
              <a:t>төхөөрөмжүүдэд зориулсан статистикийн хэвлэмэл бүтээгдэхүүнийг унших боломжтой </a:t>
            </a:r>
            <a:r>
              <a:rPr lang="mn-MN" sz="1600" dirty="0" smtClean="0">
                <a:solidFill>
                  <a:srgbClr val="0070C0"/>
                </a:solidFill>
                <a:effectLst/>
                <a:latin typeface="Arial Unicode MS" pitchFamily="34" charset="-128"/>
                <a:ea typeface="Arial Unicode MS" pitchFamily="34" charset="-128"/>
                <a:cs typeface="Arial Unicode MS" pitchFamily="34" charset="-128"/>
              </a:rPr>
              <a:t>аппликейшн. </a:t>
            </a:r>
            <a:r>
              <a:rPr lang="en-US" sz="1600" dirty="0" smtClean="0">
                <a:solidFill>
                  <a:srgbClr val="0070C0"/>
                </a:solidFill>
                <a:effectLst/>
                <a:latin typeface="Arial Unicode MS" pitchFamily="34" charset="-128"/>
                <a:ea typeface="Arial Unicode MS" pitchFamily="34" charset="-128"/>
                <a:cs typeface="Arial Unicode MS" pitchFamily="34" charset="-128"/>
              </a:rPr>
              <a:t>(</a:t>
            </a:r>
            <a:r>
              <a:rPr lang="mn-MN" sz="1600" dirty="0" smtClean="0">
                <a:solidFill>
                  <a:srgbClr val="0070C0"/>
                </a:solidFill>
                <a:effectLst/>
                <a:latin typeface="Arial Unicode MS" pitchFamily="34" charset="-128"/>
                <a:ea typeface="Arial Unicode MS" pitchFamily="34" charset="-128"/>
                <a:cs typeface="Arial Unicode MS" pitchFamily="34" charset="-128"/>
              </a:rPr>
              <a:t>Одоогоор 126 бүтээгдэхүүн</a:t>
            </a:r>
            <a:r>
              <a:rPr lang="en-US" sz="1600" dirty="0" smtClean="0">
                <a:solidFill>
                  <a:srgbClr val="0070C0"/>
                </a:solidFill>
                <a:effectLst/>
                <a:latin typeface="Arial Unicode MS" pitchFamily="34" charset="-128"/>
                <a:ea typeface="Arial Unicode MS" pitchFamily="34" charset="-128"/>
                <a:cs typeface="Arial Unicode MS" pitchFamily="34" charset="-128"/>
              </a:rPr>
              <a:t>)</a:t>
            </a:r>
            <a:endParaRPr kumimoji="1" lang="en-US" sz="1600" dirty="0">
              <a:latin typeface="Times New Roman" pitchFamily="18" charset="0"/>
              <a:cs typeface="Times New Roman" pitchFamily="18" charset="0"/>
            </a:endParaRPr>
          </a:p>
        </p:txBody>
      </p:sp>
      <p:pic>
        <p:nvPicPr>
          <p:cNvPr id="8" name="Picture 2" descr="D:\NSO\Monstat App Project\MONSTAT banner.jpg"/>
          <p:cNvPicPr>
            <a:picLocks noChangeAspect="1" noChangeArrowheads="1"/>
          </p:cNvPicPr>
          <p:nvPr/>
        </p:nvPicPr>
        <p:blipFill>
          <a:blip r:embed="rId4" cstate="print"/>
          <a:srcRect l="4968" t="8467" r="5786" b="12762"/>
          <a:stretch>
            <a:fillRect/>
          </a:stretch>
        </p:blipFill>
        <p:spPr bwMode="auto">
          <a:xfrm>
            <a:off x="6346389" y="2042440"/>
            <a:ext cx="2357834" cy="1984375"/>
          </a:xfrm>
          <a:prstGeom prst="rect">
            <a:avLst/>
          </a:prstGeom>
          <a:noFill/>
          <a:ln w="9525">
            <a:noFill/>
            <a:miter lim="800000"/>
            <a:headEnd/>
            <a:tailEnd/>
          </a:ln>
        </p:spPr>
      </p:pic>
      <p:pic>
        <p:nvPicPr>
          <p:cNvPr id="9" name="Picture 2" descr="\\exchange_server\DPTD\PUBLIC\Erdenemunkh\MonStat and EZStat\monstat app icon.png"/>
          <p:cNvPicPr>
            <a:picLocks noChangeAspect="1" noChangeArrowheads="1"/>
          </p:cNvPicPr>
          <p:nvPr/>
        </p:nvPicPr>
        <p:blipFill>
          <a:blip r:embed="rId5" cstate="print"/>
          <a:srcRect/>
          <a:stretch>
            <a:fillRect/>
          </a:stretch>
        </p:blipFill>
        <p:spPr bwMode="auto">
          <a:xfrm>
            <a:off x="6713084" y="1084795"/>
            <a:ext cx="739081" cy="925513"/>
          </a:xfrm>
          <a:prstGeom prst="rect">
            <a:avLst/>
          </a:prstGeom>
          <a:noFill/>
          <a:ln w="9525">
            <a:noFill/>
            <a:miter lim="800000"/>
            <a:headEnd/>
            <a:tailEnd/>
          </a:ln>
        </p:spPr>
      </p:pic>
      <p:sp>
        <p:nvSpPr>
          <p:cNvPr id="10" name="Rectangle 2"/>
          <p:cNvSpPr>
            <a:spLocks noChangeArrowheads="1"/>
          </p:cNvSpPr>
          <p:nvPr/>
        </p:nvSpPr>
        <p:spPr bwMode="auto">
          <a:xfrm>
            <a:off x="7638431" y="1315508"/>
            <a:ext cx="1586508" cy="400050"/>
          </a:xfrm>
          <a:prstGeom prst="rect">
            <a:avLst/>
          </a:prstGeom>
          <a:noFill/>
          <a:ln w="9525">
            <a:noFill/>
            <a:miter lim="800000"/>
            <a:headEnd/>
            <a:tailEnd/>
          </a:ln>
        </p:spPr>
        <p:txBody>
          <a:bodyPr>
            <a:spAutoFit/>
          </a:bodyPr>
          <a:lstStyle/>
          <a:p>
            <a:r>
              <a:rPr lang="en-US" altLang="en-US" sz="2000" b="1" dirty="0" err="1">
                <a:solidFill>
                  <a:srgbClr val="0070C0"/>
                </a:solidFill>
                <a:latin typeface="Arial Unicode MS" pitchFamily="34" charset="-128"/>
                <a:ea typeface="Arial Unicode MS" pitchFamily="34" charset="-128"/>
                <a:cs typeface="Arial Unicode MS" pitchFamily="34" charset="-128"/>
              </a:rPr>
              <a:t>Monstat</a:t>
            </a:r>
            <a:endParaRPr lang="en-US" altLang="en-US" sz="2000" b="1" dirty="0">
              <a:solidFill>
                <a:srgbClr val="0070C0"/>
              </a:solidFill>
              <a:latin typeface="Arial Unicode MS" pitchFamily="34" charset="-128"/>
              <a:ea typeface="Arial Unicode MS" pitchFamily="34" charset="-128"/>
              <a:cs typeface="Arial Unicode MS" pitchFamily="34" charset="-128"/>
            </a:endParaRPr>
          </a:p>
        </p:txBody>
      </p:sp>
      <p:sp>
        <p:nvSpPr>
          <p:cNvPr id="11" name="Rectangle 13"/>
          <p:cNvSpPr>
            <a:spLocks noChangeArrowheads="1"/>
          </p:cNvSpPr>
          <p:nvPr/>
        </p:nvSpPr>
        <p:spPr bwMode="auto">
          <a:xfrm>
            <a:off x="1391742" y="5856288"/>
            <a:ext cx="8045492" cy="584200"/>
          </a:xfrm>
          <a:prstGeom prst="rect">
            <a:avLst/>
          </a:prstGeom>
          <a:noFill/>
          <a:ln w="9525">
            <a:noFill/>
            <a:miter lim="800000"/>
            <a:headEnd/>
            <a:tailEnd/>
          </a:ln>
        </p:spPr>
        <p:txBody>
          <a:bodyPr wrap="square">
            <a:spAutoFit/>
          </a:bodyPr>
          <a:lstStyle/>
          <a:p>
            <a:pPr algn="just"/>
            <a:r>
              <a:rPr lang="mn-MN" altLang="en-US" sz="1600" dirty="0">
                <a:solidFill>
                  <a:srgbClr val="0070C0"/>
                </a:solidFill>
                <a:latin typeface="Arial Unicode MS" pitchFamily="34" charset="-128"/>
                <a:ea typeface="Arial Unicode MS" pitchFamily="34" charset="-128"/>
                <a:cs typeface="Arial Unicode MS" pitchFamily="34" charset="-128"/>
              </a:rPr>
              <a:t>Мөн </a:t>
            </a:r>
            <a:r>
              <a:rPr lang="en-US" altLang="en-US" sz="1600" dirty="0">
                <a:solidFill>
                  <a:srgbClr val="0070C0"/>
                </a:solidFill>
                <a:latin typeface="Arial Unicode MS" pitchFamily="34" charset="-128"/>
                <a:ea typeface="Arial Unicode MS" pitchFamily="34" charset="-128"/>
                <a:cs typeface="Arial Unicode MS" pitchFamily="34" charset="-128"/>
              </a:rPr>
              <a:t>Android </a:t>
            </a:r>
            <a:r>
              <a:rPr lang="mn-MN" altLang="en-US" sz="1600" dirty="0">
                <a:solidFill>
                  <a:srgbClr val="0070C0"/>
                </a:solidFill>
                <a:latin typeface="Arial Unicode MS" pitchFamily="34" charset="-128"/>
                <a:ea typeface="Arial Unicode MS" pitchFamily="34" charset="-128"/>
                <a:cs typeface="Arial Unicode MS" pitchFamily="34" charset="-128"/>
              </a:rPr>
              <a:t>үйлдлийн системтэй гар утас, таблет хэрэглэдэг бол </a:t>
            </a:r>
            <a:r>
              <a:rPr lang="en-US" altLang="en-US" sz="1600" dirty="0">
                <a:solidFill>
                  <a:srgbClr val="0070C0"/>
                </a:solidFill>
                <a:latin typeface="Arial Unicode MS" pitchFamily="34" charset="-128"/>
                <a:ea typeface="Arial Unicode MS" pitchFamily="34" charset="-128"/>
                <a:cs typeface="Arial Unicode MS" pitchFamily="34" charset="-128"/>
              </a:rPr>
              <a:t>Play store-</a:t>
            </a:r>
            <a:r>
              <a:rPr lang="mn-MN" altLang="en-US" sz="1600" dirty="0">
                <a:solidFill>
                  <a:srgbClr val="0070C0"/>
                </a:solidFill>
                <a:latin typeface="Arial Unicode MS" pitchFamily="34" charset="-128"/>
                <a:ea typeface="Arial Unicode MS" pitchFamily="34" charset="-128"/>
                <a:cs typeface="Arial Unicode MS" pitchFamily="34" charset="-128"/>
              </a:rPr>
              <a:t>оос МОНСТАТ аппликейшнийг татан авч болно.</a:t>
            </a:r>
            <a:endParaRPr lang="en-US" altLang="en-US" sz="1600" dirty="0">
              <a:solidFill>
                <a:srgbClr val="0070C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2075" y="1981202"/>
            <a:ext cx="4767263"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4" name="Rectangle 3"/>
          <p:cNvSpPr/>
          <p:nvPr/>
        </p:nvSpPr>
        <p:spPr>
          <a:xfrm>
            <a:off x="1362075" y="1524001"/>
            <a:ext cx="4891088"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5" name="Rectangle 4"/>
          <p:cNvSpPr/>
          <p:nvPr/>
        </p:nvSpPr>
        <p:spPr>
          <a:xfrm>
            <a:off x="1857375" y="5714999"/>
            <a:ext cx="4271963"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pic>
        <p:nvPicPr>
          <p:cNvPr id="6" name="Picture 5" descr="\\FILESERVER\share\khorolmaa\Information logo\1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253" y="526389"/>
            <a:ext cx="910999" cy="901817"/>
          </a:xfrm>
          <a:prstGeom prst="rect">
            <a:avLst/>
          </a:prstGeom>
          <a:noFill/>
          <a:ln>
            <a:noFill/>
          </a:ln>
        </p:spPr>
      </p:pic>
      <p:sp>
        <p:nvSpPr>
          <p:cNvPr id="8" name="Rectangle 7"/>
          <p:cNvSpPr/>
          <p:nvPr/>
        </p:nvSpPr>
        <p:spPr>
          <a:xfrm>
            <a:off x="1757786" y="646280"/>
            <a:ext cx="2649589" cy="461665"/>
          </a:xfrm>
          <a:prstGeom prst="rect">
            <a:avLst/>
          </a:prstGeom>
        </p:spPr>
        <p:txBody>
          <a:bodyPr wrap="square">
            <a:spAutoFit/>
          </a:bodyPr>
          <a:lstStyle/>
          <a:p>
            <a:pPr lvl="0" algn="ctr" fontAlgn="base">
              <a:spcBef>
                <a:spcPct val="0"/>
              </a:spcBef>
              <a:spcAft>
                <a:spcPct val="0"/>
              </a:spcAft>
            </a:pPr>
            <a:r>
              <a:rPr lang="eu-ES" sz="2400" b="1" dirty="0" smtClean="0">
                <a:latin typeface="Tahoma" pitchFamily="34" charset="0"/>
                <a:ea typeface="Times New Roman" pitchFamily="18" charset="0"/>
                <a:cs typeface="Tahoma" pitchFamily="34" charset="0"/>
              </a:rPr>
              <a:t>Төсөв</a:t>
            </a:r>
            <a:r>
              <a:rPr lang="mn-MN" sz="2400" b="1" dirty="0" smtClean="0">
                <a:latin typeface="Tahoma" pitchFamily="34" charset="0"/>
                <a:ea typeface="Times New Roman" pitchFamily="18" charset="0"/>
                <a:cs typeface="Tahoma" pitchFamily="34" charset="0"/>
              </a:rPr>
              <a:t>, санхүү</a:t>
            </a:r>
            <a:endParaRPr lang="eu-ES" sz="2400" b="1" dirty="0" smtClean="0">
              <a:latin typeface="Arial Mon" pitchFamily="34" charset="0"/>
              <a:ea typeface="Times New Roman" pitchFamily="18" charset="0"/>
              <a:cs typeface="Times New Roman" pitchFamily="18" charset="0"/>
            </a:endParaRPr>
          </a:p>
        </p:txBody>
      </p:sp>
      <p:sp>
        <p:nvSpPr>
          <p:cNvPr id="11" name="Rectangle 10"/>
          <p:cNvSpPr/>
          <p:nvPr/>
        </p:nvSpPr>
        <p:spPr>
          <a:xfrm>
            <a:off x="978249" y="1629623"/>
            <a:ext cx="4671113" cy="4770537"/>
          </a:xfrm>
          <a:prstGeom prst="rect">
            <a:avLst/>
          </a:prstGeom>
        </p:spPr>
        <p:txBody>
          <a:bodyPr wrap="square">
            <a:spAutoFit/>
          </a:bodyPr>
          <a:lstStyle/>
          <a:p>
            <a:pPr algn="just"/>
            <a:r>
              <a:rPr lang="mn-MN" sz="1600" dirty="0" smtClean="0">
                <a:latin typeface="Tahoma" pitchFamily="34" charset="0"/>
                <a:ea typeface="Tahoma" pitchFamily="34" charset="0"/>
                <a:cs typeface="Tahoma" pitchFamily="34" charset="0"/>
              </a:rPr>
              <a:t>2016 оны 8 сарын байдлаар орон нутгийн төсвийн орлого 33538.7 сая төгрөг болж, орлогын төлөвлөгөө  74.8 хувьтай биелсэн байна. Нийт орлогын  99.9 хувийг  урсгал орлого, 0.1 хувийг хөрөнгө худалдсаны орлого тус тус эзэлж байна.  Урсгал орлогын  96.3 хувь  нь татварын орлого, 3.7 хувь нь татварын бус орлого байна.</a:t>
            </a:r>
            <a:r>
              <a:rPr lang="en-US" sz="1600" dirty="0" smtClean="0">
                <a:latin typeface="Tahoma" pitchFamily="34" charset="0"/>
                <a:ea typeface="Tahoma" pitchFamily="34" charset="0"/>
                <a:cs typeface="Tahoma" pitchFamily="34" charset="0"/>
              </a:rPr>
              <a:t> </a:t>
            </a:r>
            <a:r>
              <a:rPr lang="mn-MN" sz="1600" dirty="0" smtClean="0">
                <a:latin typeface="Tahoma" pitchFamily="34" charset="0"/>
                <a:ea typeface="Tahoma" pitchFamily="34" charset="0"/>
                <a:cs typeface="Tahoma" pitchFamily="34" charset="0"/>
              </a:rPr>
              <a:t>Орон нутгийн төсвийн орлогын төлөвлөгөөг Ханхонгор 41.5, Гурвантэс 14.5, Ноён 10.8, Мандал-Овоо 4.8, Сэврэй 2.2 хувь давуулан биелүүлж, бусад сумд орлогын төлөвлөгөөг 37.6-1.5 хувиар тасалдуулсан байна. Аймгийн Засаг даргын нөөц хөрөнгө 705.0 сая төгрөгийн гүйцэтгэлтэй буюу 95.3 хувийн гүйцэтгэлтэй гарсан байна.</a:t>
            </a:r>
            <a:r>
              <a:rPr lang="en-US" sz="1600" dirty="0" smtClean="0">
                <a:latin typeface="Tahoma" pitchFamily="34" charset="0"/>
                <a:ea typeface="Tahoma" pitchFamily="34" charset="0"/>
                <a:cs typeface="Tahoma" pitchFamily="34" charset="0"/>
              </a:rPr>
              <a:t> </a:t>
            </a:r>
            <a:r>
              <a:rPr lang="mn-MN" sz="1600" dirty="0" smtClean="0">
                <a:latin typeface="Tahoma" pitchFamily="34" charset="0"/>
                <a:ea typeface="Tahoma" pitchFamily="34" charset="0"/>
                <a:cs typeface="Tahoma" pitchFamily="34" charset="0"/>
              </a:rPr>
              <a:t>2016 оны 8</a:t>
            </a:r>
            <a:r>
              <a:rPr lang="en-US" sz="1600" dirty="0" smtClean="0">
                <a:latin typeface="Tahoma" pitchFamily="34" charset="0"/>
                <a:ea typeface="Tahoma" pitchFamily="34" charset="0"/>
                <a:cs typeface="Tahoma" pitchFamily="34" charset="0"/>
              </a:rPr>
              <a:t> </a:t>
            </a:r>
            <a:r>
              <a:rPr lang="mn-MN" sz="1600" dirty="0" smtClean="0">
                <a:latin typeface="Tahoma" pitchFamily="34" charset="0"/>
                <a:ea typeface="Tahoma" pitchFamily="34" charset="0"/>
                <a:cs typeface="Tahoma" pitchFamily="34" charset="0"/>
              </a:rPr>
              <a:t>сарын орон нутгийн төсвийн  зарлага санхүүжилт 64651.6 сая төгрөгийн төлөвлөгөөтэйгөөс </a:t>
            </a:r>
            <a:r>
              <a:rPr lang="mn-MN" sz="1600" dirty="0">
                <a:latin typeface="Tahoma" pitchFamily="34" charset="0"/>
                <a:ea typeface="Tahoma" pitchFamily="34" charset="0"/>
                <a:cs typeface="Tahoma" pitchFamily="34" charset="0"/>
              </a:rPr>
              <a:t>39735.2 сая төгрөг буюу 65.3 хувийн гүйцэтгэлтэй гарсан байна.</a:t>
            </a:r>
            <a:endParaRPr lang="mn-MN" sz="1600" dirty="0">
              <a:latin typeface="Tahoma" pitchFamily="34" charset="0"/>
              <a:ea typeface="Tahoma" pitchFamily="34" charset="0"/>
              <a:cs typeface="Tahoma" pitchFamily="34" charset="0"/>
            </a:endParaRPr>
          </a:p>
        </p:txBody>
      </p:sp>
      <p:graphicFrame>
        <p:nvGraphicFramePr>
          <p:cNvPr id="10" name="Chart 9"/>
          <p:cNvGraphicFramePr/>
          <p:nvPr>
            <p:extLst>
              <p:ext uri="{D42A27DB-BD31-4B8C-83A1-F6EECF244321}">
                <p14:modId xmlns:p14="http://schemas.microsoft.com/office/powerpoint/2010/main" val="912337175"/>
              </p:ext>
            </p:extLst>
          </p:nvPr>
        </p:nvGraphicFramePr>
        <p:xfrm>
          <a:off x="5554584" y="528306"/>
          <a:ext cx="4111929" cy="541981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3198" y="1506351"/>
            <a:ext cx="5881688" cy="2123658"/>
          </a:xfrm>
          <a:prstGeom prst="rect">
            <a:avLst/>
          </a:prstGeom>
        </p:spPr>
        <p:txBody>
          <a:bodyPr>
            <a:spAutoFit/>
          </a:bodyPr>
          <a:lstStyle/>
          <a:p>
            <a:pPr algn="ctr">
              <a:defRPr/>
            </a:pPr>
            <a:r>
              <a:rPr lang="mn-MN" sz="4400" b="1" dirty="0" smtClean="0">
                <a:solidFill>
                  <a:srgbClr val="0070C0"/>
                </a:solidFill>
                <a:latin typeface="Arial" pitchFamily="34" charset="0"/>
                <a:cs typeface="Arial" pitchFamily="34" charset="0"/>
              </a:rPr>
              <a:t>АНХААРАЛ ТАВЬСАНД БАЯРЛАЛАА.</a:t>
            </a:r>
            <a:endParaRPr lang="en-US" sz="4400" b="1" dirty="0">
              <a:solidFill>
                <a:srgbClr val="0070C0"/>
              </a:solidFill>
              <a:latin typeface="Arial" pitchFamily="34" charset="0"/>
              <a:cs typeface="Arial" pitchFamily="34" charset="0"/>
            </a:endParaRPr>
          </a:p>
        </p:txBody>
      </p:sp>
      <p:sp>
        <p:nvSpPr>
          <p:cNvPr id="5" name="Rectangle 4"/>
          <p:cNvSpPr/>
          <p:nvPr/>
        </p:nvSpPr>
        <p:spPr>
          <a:xfrm>
            <a:off x="4783515" y="4346692"/>
            <a:ext cx="5608887" cy="2554545"/>
          </a:xfrm>
          <a:prstGeom prst="rect">
            <a:avLst/>
          </a:prstGeom>
        </p:spPr>
        <p:txBody>
          <a:bodyPr wrap="square">
            <a:spAutoFit/>
          </a:bodyPr>
          <a:lstStyle/>
          <a:p>
            <a:r>
              <a:rPr lang="mn-MN" sz="2000" b="1" dirty="0" smtClean="0">
                <a:solidFill>
                  <a:srgbClr val="0070C0"/>
                </a:solidFill>
                <a:latin typeface="+mj-lt"/>
              </a:rPr>
              <a:t>Улсын бүртгэл, статистикийн газар,</a:t>
            </a:r>
            <a:r>
              <a:rPr lang="mn-MN" sz="2000" b="1" dirty="0">
                <a:solidFill>
                  <a:srgbClr val="0070C0"/>
                </a:solidFill>
                <a:latin typeface="+mj-lt"/>
              </a:rPr>
              <a:t> </a:t>
            </a:r>
            <a:endParaRPr lang="mn-MN" sz="2000" b="1" dirty="0" smtClean="0">
              <a:solidFill>
                <a:srgbClr val="0070C0"/>
              </a:solidFill>
              <a:latin typeface="+mj-lt"/>
            </a:endParaRPr>
          </a:p>
          <a:p>
            <a:r>
              <a:rPr lang="mn-MN" sz="2000" b="1" dirty="0" smtClean="0">
                <a:solidFill>
                  <a:srgbClr val="0070C0"/>
                </a:solidFill>
                <a:latin typeface="+mj-lt"/>
              </a:rPr>
              <a:t>Өмнөговь -46, </a:t>
            </a:r>
            <a:r>
              <a:rPr lang="mn-MN" sz="2000" b="1" dirty="0">
                <a:solidFill>
                  <a:srgbClr val="0070C0"/>
                </a:solidFill>
                <a:latin typeface="+mj-lt"/>
              </a:rPr>
              <a:t>Монгол </a:t>
            </a:r>
            <a:r>
              <a:rPr lang="mn-MN" sz="2000" b="1" dirty="0" smtClean="0">
                <a:solidFill>
                  <a:srgbClr val="0070C0"/>
                </a:solidFill>
                <a:latin typeface="+mj-lt"/>
              </a:rPr>
              <a:t>улс</a:t>
            </a:r>
          </a:p>
          <a:p>
            <a:pPr marL="628650">
              <a:lnSpc>
                <a:spcPct val="150000"/>
              </a:lnSpc>
            </a:pPr>
            <a:r>
              <a:rPr lang="mn-MN" sz="2000" b="1" dirty="0" smtClean="0">
                <a:solidFill>
                  <a:srgbClr val="0070C0"/>
                </a:solidFill>
                <a:latin typeface="+mj-lt"/>
              </a:rPr>
              <a:t>Утас </a:t>
            </a:r>
            <a:r>
              <a:rPr lang="mn-MN" sz="2000" b="1" dirty="0">
                <a:solidFill>
                  <a:srgbClr val="0070C0"/>
                </a:solidFill>
                <a:latin typeface="+mj-lt"/>
              </a:rPr>
              <a:t>: (976-11</a:t>
            </a:r>
            <a:r>
              <a:rPr lang="mn-MN" sz="2000" b="1" dirty="0" smtClean="0">
                <a:solidFill>
                  <a:srgbClr val="0070C0"/>
                </a:solidFill>
                <a:latin typeface="+mj-lt"/>
              </a:rPr>
              <a:t>)-7053</a:t>
            </a:r>
            <a:r>
              <a:rPr lang="en-US" sz="2000" b="1" dirty="0" smtClean="0">
                <a:solidFill>
                  <a:srgbClr val="0070C0"/>
                </a:solidFill>
                <a:latin typeface="+mj-lt"/>
              </a:rPr>
              <a:t>3439</a:t>
            </a:r>
          </a:p>
          <a:p>
            <a:pPr marL="628650">
              <a:lnSpc>
                <a:spcPct val="150000"/>
              </a:lnSpc>
            </a:pPr>
            <a:r>
              <a:rPr lang="en-US" sz="2000" b="1" dirty="0" smtClean="0">
                <a:solidFill>
                  <a:srgbClr val="0070C0"/>
                </a:solidFill>
              </a:rPr>
              <a:t>E-Mail : umnugovi@nso.mn </a:t>
            </a:r>
            <a:r>
              <a:rPr lang="mn-MN" sz="2000" b="1" dirty="0">
                <a:solidFill>
                  <a:srgbClr val="0070C0"/>
                </a:solidFill>
                <a:latin typeface="+mj-lt"/>
              </a:rPr>
              <a:t/>
            </a:r>
            <a:br>
              <a:rPr lang="mn-MN" sz="2000" b="1" dirty="0">
                <a:solidFill>
                  <a:srgbClr val="0070C0"/>
                </a:solidFill>
                <a:latin typeface="+mj-lt"/>
              </a:rPr>
            </a:br>
            <a:r>
              <a:rPr lang="mn-MN" sz="2000" b="1" dirty="0">
                <a:solidFill>
                  <a:srgbClr val="0070C0"/>
                </a:solidFill>
                <a:latin typeface="+mj-lt"/>
              </a:rPr>
              <a:t> </a:t>
            </a:r>
            <a:br>
              <a:rPr lang="mn-MN" sz="2000" b="1" dirty="0">
                <a:solidFill>
                  <a:srgbClr val="0070C0"/>
                </a:solidFill>
                <a:latin typeface="+mj-lt"/>
              </a:rPr>
            </a:br>
            <a:endParaRPr lang="en-US" sz="2000" b="1" dirty="0">
              <a:solidFill>
                <a:srgbClr val="0070C0"/>
              </a:solidFill>
              <a:latin typeface="+mj-lt"/>
            </a:endParaRPr>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24790" y="4975504"/>
            <a:ext cx="429518" cy="528638"/>
          </a:xfrm>
          <a:prstGeom prst="rect">
            <a:avLst/>
          </a:prstGeom>
        </p:spPr>
      </p:pic>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84008" y="5603241"/>
            <a:ext cx="347119" cy="401442"/>
          </a:xfrm>
          <a:prstGeom prst="rect">
            <a:avLst/>
          </a:prstGeom>
        </p:spPr>
      </p:pic>
    </p:spTree>
    <p:extLst>
      <p:ext uri="{BB962C8B-B14F-4D97-AF65-F5344CB8AC3E}">
        <p14:creationId xmlns:p14="http://schemas.microsoft.com/office/powerpoint/2010/main" val="3625919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0488" y="609601"/>
            <a:ext cx="3095625"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3" name="Rectangle 2"/>
          <p:cNvSpPr/>
          <p:nvPr/>
        </p:nvSpPr>
        <p:spPr>
          <a:xfrm>
            <a:off x="1362075" y="1524001"/>
            <a:ext cx="4891088"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4" name="Rectangle 3"/>
          <p:cNvSpPr/>
          <p:nvPr/>
        </p:nvSpPr>
        <p:spPr>
          <a:xfrm>
            <a:off x="1857375" y="4495800"/>
            <a:ext cx="4643438"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5" name="Rectangle 4"/>
          <p:cNvSpPr/>
          <p:nvPr/>
        </p:nvSpPr>
        <p:spPr>
          <a:xfrm>
            <a:off x="1857375" y="5714999"/>
            <a:ext cx="4271963"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V="1">
            <a:off x="681038" y="2046514"/>
            <a:ext cx="8986157" cy="10886"/>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8" name="Rectangle 3"/>
          <p:cNvSpPr>
            <a:spLocks noChangeArrowheads="1"/>
          </p:cNvSpPr>
          <p:nvPr/>
        </p:nvSpPr>
        <p:spPr bwMode="auto">
          <a:xfrm>
            <a:off x="1647825" y="577335"/>
            <a:ext cx="7839075" cy="221599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a:r>
              <a:rPr lang="mn-MN" sz="1600" b="1" dirty="0" smtClean="0">
                <a:latin typeface="Tahoma" pitchFamily="34" charset="0"/>
                <a:ea typeface="Tahoma" pitchFamily="34" charset="0"/>
                <a:cs typeface="Tahoma" pitchFamily="34" charset="0"/>
              </a:rPr>
              <a:t>Банк мөнгө, зээл </a:t>
            </a:r>
          </a:p>
          <a:p>
            <a:pPr algn="just"/>
            <a:r>
              <a:rPr lang="mn-MN" sz="1600" dirty="0" smtClean="0">
                <a:latin typeface="Tahoma" pitchFamily="34" charset="0"/>
                <a:ea typeface="Tahoma" pitchFamily="34" charset="0"/>
                <a:cs typeface="Tahoma" pitchFamily="34" charset="0"/>
              </a:rPr>
              <a:t>Аймгийн  хэмжээнд үйл ажиллагаагаа явуулж буй нийт арилжааны банкуудад  кассын орлого  </a:t>
            </a:r>
            <a:r>
              <a:rPr lang="en-US" sz="1600" dirty="0" smtClean="0">
                <a:latin typeface="Tahoma" pitchFamily="34" charset="0"/>
                <a:ea typeface="Tahoma" pitchFamily="34" charset="0"/>
                <a:cs typeface="Tahoma" pitchFamily="34" charset="0"/>
              </a:rPr>
              <a:t>436993.7 </a:t>
            </a:r>
            <a:r>
              <a:rPr lang="mn-MN" sz="1600" dirty="0" smtClean="0">
                <a:latin typeface="Tahoma" pitchFamily="34" charset="0"/>
                <a:ea typeface="Tahoma" pitchFamily="34" charset="0"/>
                <a:cs typeface="Tahoma" pitchFamily="34" charset="0"/>
              </a:rPr>
              <a:t>сая төгрөгт хүрч, зарлага </a:t>
            </a:r>
            <a:r>
              <a:rPr lang="en-US" sz="1600" dirty="0" smtClean="0">
                <a:latin typeface="Tahoma" pitchFamily="34" charset="0"/>
                <a:ea typeface="Tahoma" pitchFamily="34" charset="0"/>
                <a:cs typeface="Tahoma" pitchFamily="34" charset="0"/>
              </a:rPr>
              <a:t>449319.5 </a:t>
            </a:r>
            <a:r>
              <a:rPr lang="mn-MN" sz="1600" dirty="0" smtClean="0">
                <a:latin typeface="Tahoma" pitchFamily="34" charset="0"/>
                <a:ea typeface="Tahoma" pitchFamily="34" charset="0"/>
                <a:cs typeface="Tahoma" pitchFamily="34" charset="0"/>
              </a:rPr>
              <a:t>сая төгрөг болсон байна. Зээлийн өрийн нийт үлдэгдэл </a:t>
            </a:r>
            <a:r>
              <a:rPr lang="en-US" sz="1600" dirty="0" smtClean="0">
                <a:latin typeface="Tahoma" pitchFamily="34" charset="0"/>
                <a:ea typeface="Tahoma" pitchFamily="34" charset="0"/>
                <a:cs typeface="Tahoma" pitchFamily="34" charset="0"/>
              </a:rPr>
              <a:t>118880.4</a:t>
            </a:r>
            <a:r>
              <a:rPr lang="mn-MN" sz="1600" dirty="0" smtClean="0">
                <a:latin typeface="Tahoma" pitchFamily="34" charset="0"/>
                <a:ea typeface="Tahoma" pitchFamily="34" charset="0"/>
                <a:cs typeface="Tahoma" pitchFamily="34" charset="0"/>
              </a:rPr>
              <a:t> сая төгрөг байгаагийн </a:t>
            </a:r>
            <a:r>
              <a:rPr lang="en-US" sz="1600" dirty="0" smtClean="0">
                <a:latin typeface="Tahoma" pitchFamily="34" charset="0"/>
                <a:ea typeface="Tahoma" pitchFamily="34" charset="0"/>
                <a:cs typeface="Tahoma" pitchFamily="34" charset="0"/>
              </a:rPr>
              <a:t>9161.6</a:t>
            </a:r>
            <a:r>
              <a:rPr lang="mn-MN" sz="1600" dirty="0" smtClean="0">
                <a:latin typeface="Tahoma" pitchFamily="34" charset="0"/>
                <a:ea typeface="Tahoma" pitchFamily="34" charset="0"/>
                <a:cs typeface="Tahoma" pitchFamily="34" charset="0"/>
              </a:rPr>
              <a:t>сая төгрөг нь чанаргүй зээл байна. Нийт хадгаламжийн үлдэгдэл </a:t>
            </a:r>
            <a:r>
              <a:rPr lang="en-US" sz="1600" dirty="0" smtClean="0">
                <a:latin typeface="Tahoma" pitchFamily="34" charset="0"/>
                <a:ea typeface="Tahoma" pitchFamily="34" charset="0"/>
                <a:cs typeface="Tahoma" pitchFamily="34" charset="0"/>
              </a:rPr>
              <a:t>89365.2</a:t>
            </a:r>
            <a:r>
              <a:rPr lang="mn-MN" sz="1600" dirty="0" smtClean="0">
                <a:latin typeface="Tahoma" pitchFamily="34" charset="0"/>
                <a:ea typeface="Tahoma" pitchFamily="34" charset="0"/>
                <a:cs typeface="Tahoma" pitchFamily="34" charset="0"/>
              </a:rPr>
              <a:t> сая төгрөг болсон байна.</a:t>
            </a:r>
            <a:endParaRPr lang="en-US" sz="1600" dirty="0">
              <a:latin typeface="Tahoma" pitchFamily="34" charset="0"/>
              <a:ea typeface="Tahoma" pitchFamily="34" charset="0"/>
              <a:cs typeface="Tahoma" pitchFamily="34" charset="0"/>
            </a:endParaRPr>
          </a:p>
          <a:p>
            <a:pPr algn="just"/>
            <a:endParaRPr lang="en-US" sz="1600" dirty="0" smtClean="0">
              <a:latin typeface="Tahoma" pitchFamily="34" charset="0"/>
              <a:ea typeface="Tahoma" pitchFamily="34" charset="0"/>
              <a:cs typeface="Tahoma" pitchFamily="34" charset="0"/>
            </a:endParaRPr>
          </a:p>
          <a:p>
            <a:pPr algn="just"/>
            <a:endParaRPr lang="en-US" sz="1600" dirty="0">
              <a:latin typeface="Tahoma" pitchFamily="34" charset="0"/>
              <a:ea typeface="Tahoma" pitchFamily="34" charset="0"/>
              <a:cs typeface="Tahoma" pitchFamily="34" charset="0"/>
            </a:endParaRPr>
          </a:p>
          <a:p>
            <a:pPr algn="just"/>
            <a:endParaRPr lang="en-US" sz="1600" dirty="0">
              <a:latin typeface="Tahoma" pitchFamily="34" charset="0"/>
              <a:ea typeface="Tahoma" pitchFamily="34" charset="0"/>
              <a:cs typeface="Tahoma" pitchFamily="34" charset="0"/>
            </a:endParaRPr>
          </a:p>
        </p:txBody>
      </p:sp>
      <p:pic>
        <p:nvPicPr>
          <p:cNvPr id="9" name="Picture 8" descr="\\FILESERVER\share\khorolmaa\Information logo\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016" y="749025"/>
            <a:ext cx="820701" cy="1010093"/>
          </a:xfrm>
          <a:prstGeom prst="rect">
            <a:avLst/>
          </a:prstGeom>
          <a:noFill/>
          <a:ln>
            <a:noFill/>
          </a:ln>
        </p:spPr>
      </p:pic>
      <p:sp>
        <p:nvSpPr>
          <p:cNvPr id="10" name="Rectangle 1"/>
          <p:cNvSpPr>
            <a:spLocks noChangeArrowheads="1"/>
          </p:cNvSpPr>
          <p:nvPr/>
        </p:nvSpPr>
        <p:spPr bwMode="auto">
          <a:xfrm>
            <a:off x="4271962" y="2165122"/>
            <a:ext cx="2786063" cy="70788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n-MN" sz="1400" b="1" i="1" u="none" strike="noStrike" cap="none" normalizeH="0" baseline="0" dirty="0" smtClean="0">
                <a:ln>
                  <a:noFill/>
                </a:ln>
                <a:solidFill>
                  <a:schemeClr val="tx1"/>
                </a:solidFill>
                <a:effectLst/>
                <a:latin typeface="Tahoma" pitchFamily="34"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mn-MN" sz="1400" b="1" i="1" dirty="0" smtClean="0">
                <a:latin typeface="Tahoma" pitchFamily="34" charset="0"/>
                <a:cs typeface="Tahoma" pitchFamily="34" charset="0"/>
              </a:rPr>
              <a:t>                     </a:t>
            </a:r>
            <a:endParaRPr kumimoji="0" lang="mn-MN" sz="1400" b="1" i="1" u="none" strike="noStrike" cap="none" normalizeH="0" baseline="0" dirty="0" smtClean="0">
              <a:ln>
                <a:noFill/>
              </a:ln>
              <a:solidFill>
                <a:schemeClr val="tx1"/>
              </a:solidFill>
              <a:effectLst/>
              <a:latin typeface="Times New Roman Mo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mn-MN" sz="1800" b="0" i="0" u="none" strike="noStrike" cap="none" normalizeH="0" baseline="0" dirty="0" smtClean="0">
              <a:ln>
                <a:noFill/>
              </a:ln>
              <a:solidFill>
                <a:schemeClr val="tx1"/>
              </a:solidFill>
              <a:effectLst/>
              <a:latin typeface="Arial" pitchFamily="34" charset="0"/>
            </a:endParaRPr>
          </a:p>
        </p:txBody>
      </p:sp>
      <p:graphicFrame>
        <p:nvGraphicFramePr>
          <p:cNvPr id="12" name="Chart 11"/>
          <p:cNvGraphicFramePr/>
          <p:nvPr/>
        </p:nvGraphicFramePr>
        <p:xfrm>
          <a:off x="961414" y="2100404"/>
          <a:ext cx="4316755" cy="42732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5504507" y="2073245"/>
          <a:ext cx="4252707" cy="438187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0488" y="609601"/>
            <a:ext cx="3095625"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4" name="Rectangle 3"/>
          <p:cNvSpPr/>
          <p:nvPr/>
        </p:nvSpPr>
        <p:spPr>
          <a:xfrm>
            <a:off x="1407343" y="2329759"/>
            <a:ext cx="4891088"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5" name="Rectangle 4"/>
          <p:cNvSpPr/>
          <p:nvPr/>
        </p:nvSpPr>
        <p:spPr>
          <a:xfrm>
            <a:off x="1857375" y="4495800"/>
            <a:ext cx="4643438"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6" name="Rectangle 5"/>
          <p:cNvSpPr/>
          <p:nvPr/>
        </p:nvSpPr>
        <p:spPr>
          <a:xfrm>
            <a:off x="1857375" y="5714999"/>
            <a:ext cx="4271963"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866775" y="2009078"/>
            <a:ext cx="8650061" cy="158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4148137" y="1228359"/>
            <a:ext cx="278606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4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Төл бойжилт  төлийн төрлөөр</a:t>
            </a:r>
            <a:endParaRPr kumimoji="0" lang="mn-MN"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9" name="Picture 68" descr="19"/>
          <p:cNvPicPr>
            <a:picLocks noChangeAspect="1" noChangeArrowheads="1"/>
          </p:cNvPicPr>
          <p:nvPr/>
        </p:nvPicPr>
        <p:blipFill>
          <a:blip r:embed="rId2" cstate="print"/>
          <a:srcRect/>
          <a:stretch>
            <a:fillRect/>
          </a:stretch>
        </p:blipFill>
        <p:spPr bwMode="auto">
          <a:xfrm>
            <a:off x="838956" y="729560"/>
            <a:ext cx="837940" cy="1008965"/>
          </a:xfrm>
          <a:prstGeom prst="rect">
            <a:avLst/>
          </a:prstGeom>
          <a:noFill/>
        </p:spPr>
      </p:pic>
      <p:sp>
        <p:nvSpPr>
          <p:cNvPr id="10" name="Rectangle 3"/>
          <p:cNvSpPr>
            <a:spLocks noChangeArrowheads="1"/>
          </p:cNvSpPr>
          <p:nvPr/>
        </p:nvSpPr>
        <p:spPr bwMode="auto">
          <a:xfrm>
            <a:off x="1733550" y="624950"/>
            <a:ext cx="7668305" cy="16466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u-ES" b="1" i="0" u="none" strike="noStrike" cap="none" normalizeH="0" baseline="0" dirty="0" smtClean="0">
                <a:ln>
                  <a:noFill/>
                </a:ln>
                <a:solidFill>
                  <a:schemeClr val="tx1"/>
                </a:solidFill>
                <a:effectLst/>
                <a:latin typeface="Tahoma" pitchFamily="34" charset="0"/>
                <a:ea typeface="Tahoma" pitchFamily="34" charset="0"/>
                <a:cs typeface="Tahoma" pitchFamily="34" charset="0"/>
              </a:rPr>
              <a:t>Аж үйлдвэр</a:t>
            </a:r>
            <a:endParaRPr kumimoji="0" lang="mn-MN"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algn="just"/>
            <a:r>
              <a:rPr lang="en-US" dirty="0" err="1" smtClean="0">
                <a:latin typeface="Tahoma" pitchFamily="34" charset="0"/>
                <a:ea typeface="Tahoma" pitchFamily="34" charset="0"/>
                <a:cs typeface="Tahoma" pitchFamily="34" charset="0"/>
              </a:rPr>
              <a:t>Аж</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үйлдвэрийн</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салбарт</a:t>
            </a:r>
            <a:r>
              <a:rPr lang="en-US" dirty="0" smtClean="0">
                <a:latin typeface="Tahoma" pitchFamily="34" charset="0"/>
                <a:ea typeface="Tahoma" pitchFamily="34" charset="0"/>
                <a:cs typeface="Tahoma" pitchFamily="34" charset="0"/>
              </a:rPr>
              <a:t> 2016 </a:t>
            </a:r>
            <a:r>
              <a:rPr lang="en-US" dirty="0" err="1" smtClean="0">
                <a:latin typeface="Tahoma" pitchFamily="34" charset="0"/>
                <a:ea typeface="Tahoma" pitchFamily="34" charset="0"/>
                <a:cs typeface="Tahoma" pitchFamily="34" charset="0"/>
              </a:rPr>
              <a:t>оны</a:t>
            </a:r>
            <a:r>
              <a:rPr lang="en-US" dirty="0" smtClean="0">
                <a:latin typeface="Tahoma" pitchFamily="34" charset="0"/>
                <a:ea typeface="Tahoma" pitchFamily="34" charset="0"/>
                <a:cs typeface="Tahoma" pitchFamily="34" charset="0"/>
              </a:rPr>
              <a:t> </a:t>
            </a:r>
            <a:r>
              <a:rPr lang="mn-MN" dirty="0" smtClean="0">
                <a:latin typeface="Tahoma" pitchFamily="34" charset="0"/>
                <a:ea typeface="Tahoma" pitchFamily="34" charset="0"/>
                <a:cs typeface="Tahoma" pitchFamily="34" charset="0"/>
              </a:rPr>
              <a:t>эхний </a:t>
            </a:r>
            <a:r>
              <a:rPr lang="en-US" dirty="0" smtClean="0">
                <a:latin typeface="Tahoma" pitchFamily="34" charset="0"/>
                <a:ea typeface="Tahoma" pitchFamily="34" charset="0"/>
                <a:cs typeface="Tahoma" pitchFamily="34" charset="0"/>
              </a:rPr>
              <a:t>8</a:t>
            </a:r>
            <a:r>
              <a:rPr lang="mn-MN" dirty="0" smtClean="0">
                <a:latin typeface="Tahoma" pitchFamily="34" charset="0"/>
                <a:ea typeface="Tahoma" pitchFamily="34" charset="0"/>
                <a:cs typeface="Tahoma" pitchFamily="34" charset="0"/>
              </a:rPr>
              <a:t> сарын </a:t>
            </a:r>
            <a:r>
              <a:rPr lang="en-US" dirty="0" err="1" smtClean="0">
                <a:latin typeface="Tahoma" pitchFamily="34" charset="0"/>
                <a:ea typeface="Tahoma" pitchFamily="34" charset="0"/>
                <a:cs typeface="Tahoma" pitchFamily="34" charset="0"/>
              </a:rPr>
              <a:t>байдлаар</a:t>
            </a:r>
            <a:r>
              <a:rPr lang="en-US" dirty="0" smtClean="0">
                <a:latin typeface="Tahoma" pitchFamily="34" charset="0"/>
                <a:ea typeface="Tahoma" pitchFamily="34" charset="0"/>
                <a:cs typeface="Tahoma" pitchFamily="34" charset="0"/>
              </a:rPr>
              <a:t> 325398.2сая </a:t>
            </a:r>
            <a:r>
              <a:rPr lang="en-US" dirty="0" err="1" smtClean="0">
                <a:latin typeface="Tahoma" pitchFamily="34" charset="0"/>
                <a:ea typeface="Tahoma" pitchFamily="34" charset="0"/>
                <a:cs typeface="Tahoma" pitchFamily="34" charset="0"/>
              </a:rPr>
              <a:t>төгрөгийн</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нийт</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бүтээгдэхүүн</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үйлдвэрлэж</a:t>
            </a:r>
            <a:r>
              <a:rPr lang="en-US" dirty="0" smtClean="0">
                <a:latin typeface="Tahoma" pitchFamily="34" charset="0"/>
                <a:ea typeface="Tahoma" pitchFamily="34" charset="0"/>
                <a:cs typeface="Tahoma" pitchFamily="34" charset="0"/>
              </a:rPr>
              <a:t>, 364130.6</a:t>
            </a:r>
            <a:r>
              <a:rPr lang="mn-MN"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сая</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төгрөгийн</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борлуулалт</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хийгджээ</a:t>
            </a:r>
            <a:r>
              <a:rPr lang="mn-MN" dirty="0" smtClean="0">
                <a:latin typeface="Tahoma" pitchFamily="34" charset="0"/>
                <a:ea typeface="Tahoma" pitchFamily="34" charset="0"/>
                <a:cs typeface="Tahoma" pitchFamily="34" charset="0"/>
              </a:rPr>
              <a:t>.	</a:t>
            </a:r>
            <a:endParaRPr lang="en-US" dirty="0" smtClean="0">
              <a:latin typeface="Tahoma" pitchFamily="34" charset="0"/>
              <a:ea typeface="Tahoma" pitchFamily="34" charset="0"/>
              <a:cs typeface="Tahoma" pitchFamily="34" charset="0"/>
            </a:endParaRPr>
          </a:p>
          <a:p>
            <a:r>
              <a:rPr lang="mn-MN" dirty="0" smtClean="0">
                <a:latin typeface="Tahoma" pitchFamily="34" charset="0"/>
                <a:ea typeface="Tahoma" pitchFamily="34" charset="0"/>
                <a:cs typeface="Tahoma" pitchFamily="34" charset="0"/>
              </a:rPr>
              <a:t> </a:t>
            </a:r>
            <a:endParaRPr lang="en-US" dirty="0">
              <a:latin typeface="Tahoma" pitchFamily="34" charset="0"/>
              <a:ea typeface="Tahoma" pitchFamily="34" charset="0"/>
              <a:cs typeface="Tahoma" pitchFamily="34" charset="0"/>
            </a:endParaRPr>
          </a:p>
        </p:txBody>
      </p:sp>
      <p:graphicFrame>
        <p:nvGraphicFramePr>
          <p:cNvPr id="13" name="Chart 12"/>
          <p:cNvGraphicFramePr/>
          <p:nvPr/>
        </p:nvGraphicFramePr>
        <p:xfrm>
          <a:off x="1729211" y="2471597"/>
          <a:ext cx="3530851" cy="3530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nvGraphicFramePr>
        <p:xfrm>
          <a:off x="5861286" y="2299580"/>
          <a:ext cx="3771601" cy="369381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2209046" y="2254313"/>
            <a:ext cx="2589291" cy="646331"/>
          </a:xfrm>
          <a:prstGeom prst="rect">
            <a:avLst/>
          </a:prstGeom>
          <a:noFill/>
        </p:spPr>
        <p:txBody>
          <a:bodyPr wrap="square" rtlCol="0">
            <a:spAutoFit/>
          </a:bodyPr>
          <a:lstStyle/>
          <a:p>
            <a:pPr algn="ctr"/>
            <a:r>
              <a:rPr lang="mn-MN" dirty="0" smtClean="0">
                <a:latin typeface="Tahoma" pitchFamily="34" charset="0"/>
                <a:ea typeface="Tahoma" pitchFamily="34" charset="0"/>
                <a:cs typeface="Tahoma" pitchFamily="34" charset="0"/>
              </a:rPr>
              <a:t>Нүүрсний борлуулалт Мян.төг</a:t>
            </a:r>
            <a:endParaRPr lang="en-US" dirty="0">
              <a:latin typeface="Tahoma" pitchFamily="34" charset="0"/>
              <a:ea typeface="Tahoma" pitchFamily="34" charset="0"/>
              <a:cs typeface="Tahoma" pitchFamily="34" charset="0"/>
            </a:endParaRPr>
          </a:p>
        </p:txBody>
      </p:sp>
      <p:sp>
        <p:nvSpPr>
          <p:cNvPr id="18" name="TextBox 17"/>
          <p:cNvSpPr txBox="1"/>
          <p:nvPr/>
        </p:nvSpPr>
        <p:spPr>
          <a:xfrm>
            <a:off x="6337426" y="2127564"/>
            <a:ext cx="2879002" cy="923330"/>
          </a:xfrm>
          <a:prstGeom prst="rect">
            <a:avLst/>
          </a:prstGeom>
          <a:noFill/>
        </p:spPr>
        <p:txBody>
          <a:bodyPr wrap="square" rtlCol="0">
            <a:spAutoFit/>
          </a:bodyPr>
          <a:lstStyle/>
          <a:p>
            <a:pPr algn="ctr"/>
            <a:r>
              <a:rPr lang="mn-MN" dirty="0" smtClean="0">
                <a:latin typeface="Tahoma" pitchFamily="34" charset="0"/>
                <a:ea typeface="Tahoma" pitchFamily="34" charset="0"/>
                <a:cs typeface="Tahoma" pitchFamily="34" charset="0"/>
              </a:rPr>
              <a:t>Сүү, Сүүн бүтээгдэхүүний үйлдвэрлэл </a:t>
            </a:r>
          </a:p>
          <a:p>
            <a:pPr algn="ctr"/>
            <a:r>
              <a:rPr lang="mn-MN" dirty="0" smtClean="0">
                <a:latin typeface="Tahoma" pitchFamily="34" charset="0"/>
                <a:ea typeface="Tahoma" pitchFamily="34" charset="0"/>
                <a:cs typeface="Tahoma" pitchFamily="34" charset="0"/>
              </a:rPr>
              <a:t>Мян.төг</a:t>
            </a:r>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00931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1547812" y="762000"/>
            <a:ext cx="8075159" cy="369332"/>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a:t>
            </a:r>
            <a:r>
              <a:rPr lang="mn-MN" b="1" dirty="0" smtClean="0">
                <a:solidFill>
                  <a:schemeClr val="bg1"/>
                </a:solidFill>
                <a:latin typeface="Arial Unicode MS" pitchFamily="34" charset="-128"/>
                <a:ea typeface="Arial Unicode MS" pitchFamily="34" charset="-128"/>
                <a:cs typeface="Arial Unicode MS" pitchFamily="34" charset="-128"/>
              </a:rPr>
              <a:t>НИЙГМИЙН ҮЗҮҮЛЭЛТ</a:t>
            </a:r>
            <a:endParaRPr lang="mn-MN" b="1" dirty="0">
              <a:solidFill>
                <a:schemeClr val="bg1"/>
              </a:solidFill>
              <a:latin typeface="Arial Unicode MS" pitchFamily="34" charset="-128"/>
              <a:ea typeface="Arial Unicode MS" pitchFamily="34" charset="-128"/>
              <a:cs typeface="Arial Unicode MS" pitchFamily="34" charset="-128"/>
            </a:endParaRPr>
          </a:p>
        </p:txBody>
      </p:sp>
      <p:pic>
        <p:nvPicPr>
          <p:cNvPr id="3" name="Picture 72" descr="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263" y="1167562"/>
            <a:ext cx="807084" cy="10060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62075" y="990601"/>
            <a:ext cx="5324475" cy="1077218"/>
          </a:xfrm>
          <a:prstGeom prst="rect">
            <a:avLst/>
          </a:prstGeom>
        </p:spPr>
        <p:txBody>
          <a:bodyPr wrap="square">
            <a:spAutoFit/>
          </a:bodyPr>
          <a:lstStyle/>
          <a:p>
            <a:pPr algn="just"/>
            <a:endParaRPr lang="en-US" dirty="0" smtClean="0">
              <a:latin typeface="Arial" pitchFamily="34" charset="0"/>
              <a:cs typeface="Arial" pitchFamily="34" charset="0"/>
            </a:endParaRPr>
          </a:p>
          <a:p>
            <a:pPr algn="just" fontAlgn="base">
              <a:spcBef>
                <a:spcPct val="0"/>
              </a:spcBef>
              <a:spcAft>
                <a:spcPct val="0"/>
              </a:spcAft>
            </a:pPr>
            <a:endParaRPr lang="en-US" dirty="0">
              <a:latin typeface="Tahoma" panose="020B0604030504040204" pitchFamily="34" charset="0"/>
              <a:ea typeface="Tahoma" panose="020B0604030504040204" pitchFamily="34" charset="0"/>
              <a:cs typeface="Tahoma" panose="020B0604030504040204" pitchFamily="34" charset="0"/>
            </a:endParaRPr>
          </a:p>
          <a:p>
            <a:pPr lvl="0" algn="just" fontAlgn="base">
              <a:spcBef>
                <a:spcPct val="0"/>
              </a:spcBef>
              <a:spcAft>
                <a:spcPct val="0"/>
              </a:spcAft>
            </a:pPr>
            <a:endParaRPr lang="mn-MN"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1"/>
          <p:cNvSpPr>
            <a:spLocks noChangeArrowheads="1"/>
          </p:cNvSpPr>
          <p:nvPr/>
        </p:nvSpPr>
        <p:spPr bwMode="auto">
          <a:xfrm>
            <a:off x="1676400" y="1143002"/>
            <a:ext cx="793772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000" dirty="0" smtClean="0">
                <a:latin typeface="Tahoma" panose="020B0604030504040204" pitchFamily="34" charset="0"/>
                <a:ea typeface="Tahoma" panose="020B0604030504040204" pitchFamily="34" charset="0"/>
                <a:cs typeface="Tahoma" panose="020B0604030504040204" pitchFamily="34" charset="0"/>
              </a:rPr>
              <a:t>201</a:t>
            </a:r>
            <a:r>
              <a:rPr lang="mn-MN" sz="2000" dirty="0" smtClean="0">
                <a:latin typeface="Tahoma" panose="020B0604030504040204" pitchFamily="34" charset="0"/>
                <a:ea typeface="Tahoma" panose="020B0604030504040204" pitchFamily="34" charset="0"/>
                <a:cs typeface="Tahoma" panose="020B0604030504040204" pitchFamily="34" charset="0"/>
              </a:rPr>
              <a:t>6</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оны</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эхний</a:t>
            </a:r>
            <a:r>
              <a:rPr lang="en-US" sz="2000" dirty="0" smtClean="0">
                <a:latin typeface="Tahoma" panose="020B0604030504040204" pitchFamily="34" charset="0"/>
                <a:ea typeface="Tahoma" panose="020B0604030504040204" pitchFamily="34" charset="0"/>
                <a:cs typeface="Tahoma" panose="020B0604030504040204" pitchFamily="34" charset="0"/>
              </a:rPr>
              <a:t> 8 </a:t>
            </a:r>
            <a:r>
              <a:rPr lang="en-US" sz="2000" dirty="0" err="1" smtClean="0">
                <a:latin typeface="Tahoma" panose="020B0604030504040204" pitchFamily="34" charset="0"/>
                <a:ea typeface="Tahoma" panose="020B0604030504040204" pitchFamily="34" charset="0"/>
                <a:cs typeface="Tahoma" panose="020B0604030504040204" pitchFamily="34" charset="0"/>
              </a:rPr>
              <a:t>сарын</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байдлаар</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аймгийн</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хэмжээгээр</a:t>
            </a:r>
            <a:r>
              <a:rPr lang="en-US" sz="2000" dirty="0" smtClean="0">
                <a:latin typeface="Tahoma" panose="020B0604030504040204" pitchFamily="34" charset="0"/>
                <a:ea typeface="Tahoma" panose="020B0604030504040204" pitchFamily="34" charset="0"/>
                <a:cs typeface="Tahoma" panose="020B0604030504040204" pitchFamily="34" charset="0"/>
              </a:rPr>
              <a:t>  937 </a:t>
            </a:r>
            <a:r>
              <a:rPr lang="mn-MN" sz="2000" dirty="0" smtClean="0">
                <a:latin typeface="Tahoma" panose="020B0604030504040204" pitchFamily="34" charset="0"/>
                <a:ea typeface="Tahoma" panose="020B0604030504040204" pitchFamily="34" charset="0"/>
                <a:cs typeface="Tahoma" panose="020B0604030504040204" pitchFamily="34" charset="0"/>
              </a:rPr>
              <a:t>эх амаржиж</a:t>
            </a:r>
            <a:r>
              <a:rPr lang="en-US" sz="2000" dirty="0" smtClean="0">
                <a:latin typeface="Tahoma" panose="020B0604030504040204" pitchFamily="34" charset="0"/>
                <a:ea typeface="Tahoma" panose="020B0604030504040204" pitchFamily="34" charset="0"/>
                <a:cs typeface="Tahoma" panose="020B0604030504040204" pitchFamily="34" charset="0"/>
              </a:rPr>
              <a:t>, 214 </a:t>
            </a:r>
            <a:r>
              <a:rPr lang="en-US" sz="2000" dirty="0" err="1" smtClean="0">
                <a:latin typeface="Tahoma" panose="020B0604030504040204" pitchFamily="34" charset="0"/>
                <a:ea typeface="Tahoma" panose="020B0604030504040204" pitchFamily="34" charset="0"/>
                <a:cs typeface="Tahoma" panose="020B0604030504040204" pitchFamily="34" charset="0"/>
              </a:rPr>
              <a:t>хүн</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нас</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барсан</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нь</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урьд</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оны</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мөн</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үеэс</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төрөлт</a:t>
            </a:r>
            <a:r>
              <a:rPr lang="en-US" sz="2000" dirty="0" smtClean="0">
                <a:latin typeface="Tahoma" panose="020B0604030504040204" pitchFamily="34" charset="0"/>
                <a:ea typeface="Tahoma" panose="020B0604030504040204" pitchFamily="34" charset="0"/>
                <a:cs typeface="Tahoma" panose="020B0604030504040204" pitchFamily="34" charset="0"/>
              </a:rPr>
              <a:t> 1.9</a:t>
            </a:r>
            <a:r>
              <a:rPr lang="mn-MN" sz="2000" dirty="0" smtClean="0">
                <a:latin typeface="Tahoma" panose="020B0604030504040204" pitchFamily="34" charset="0"/>
                <a:ea typeface="Tahoma" panose="020B0604030504040204" pitchFamily="34" charset="0"/>
                <a:cs typeface="Tahoma" panose="020B0604030504040204" pitchFamily="34" charset="0"/>
              </a:rPr>
              <a:t> хувиар, </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нас</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баралт</a:t>
            </a:r>
            <a:r>
              <a:rPr lang="en-US" sz="2000" dirty="0" smtClean="0">
                <a:latin typeface="Tahoma" panose="020B0604030504040204" pitchFamily="34" charset="0"/>
                <a:ea typeface="Tahoma" panose="020B0604030504040204" pitchFamily="34" charset="0"/>
                <a:cs typeface="Tahoma" panose="020B0604030504040204" pitchFamily="34" charset="0"/>
              </a:rPr>
              <a:t> 3</a:t>
            </a:r>
            <a:r>
              <a:rPr lang="mn-MN" sz="2000" dirty="0" smtClean="0">
                <a:latin typeface="Tahoma" panose="020B0604030504040204" pitchFamily="34" charset="0"/>
                <a:ea typeface="Tahoma" panose="020B0604030504040204" pitchFamily="34" charset="0"/>
                <a:cs typeface="Tahoma" panose="020B0604030504040204" pitchFamily="34" charset="0"/>
              </a:rPr>
              <a:t>.2</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хувиар</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mn-MN" sz="2000" dirty="0" smtClean="0">
                <a:latin typeface="Tahoma" panose="020B0604030504040204" pitchFamily="34" charset="0"/>
                <a:ea typeface="Tahoma" panose="020B0604030504040204" pitchFamily="34" charset="0"/>
                <a:cs typeface="Tahoma" panose="020B0604030504040204" pitchFamily="34" charset="0"/>
              </a:rPr>
              <a:t>тус тус</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mn-MN" sz="2000" dirty="0" smtClean="0">
                <a:latin typeface="Tahoma" panose="020B0604030504040204" pitchFamily="34" charset="0"/>
                <a:ea typeface="Tahoma" panose="020B0604030504040204" pitchFamily="34" charset="0"/>
                <a:cs typeface="Tahoma" panose="020B0604030504040204" pitchFamily="34" charset="0"/>
              </a:rPr>
              <a:t>буурсан</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err="1" smtClean="0">
                <a:latin typeface="Tahoma" panose="020B0604030504040204" pitchFamily="34" charset="0"/>
                <a:ea typeface="Tahoma" panose="020B0604030504040204" pitchFamily="34" charset="0"/>
                <a:cs typeface="Tahoma" panose="020B0604030504040204" pitchFamily="34" charset="0"/>
              </a:rPr>
              <a:t>байна</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2571770" y="2311395"/>
            <a:ext cx="5560045" cy="646331"/>
          </a:xfrm>
          <a:prstGeom prst="rect">
            <a:avLst/>
          </a:prstGeom>
        </p:spPr>
        <p:txBody>
          <a:bodyPr wrap="square">
            <a:spAutoFit/>
          </a:bodyPr>
          <a:lstStyle/>
          <a:p>
            <a:pPr algn="ctr"/>
            <a:r>
              <a:rPr lang="mn-MN" dirty="0" smtClean="0"/>
              <a:t>Аймгийн хэмжээний төрөлт, нас баралтын үзүүлэлтүүд, оноор</a:t>
            </a:r>
            <a:endParaRPr lang="en-US" dirty="0"/>
          </a:p>
        </p:txBody>
      </p:sp>
      <p:graphicFrame>
        <p:nvGraphicFramePr>
          <p:cNvPr id="10" name="Table 9"/>
          <p:cNvGraphicFramePr>
            <a:graphicFrameLocks noGrp="1"/>
          </p:cNvGraphicFramePr>
          <p:nvPr/>
        </p:nvGraphicFramePr>
        <p:xfrm>
          <a:off x="858125" y="3023857"/>
          <a:ext cx="4736916" cy="3393330"/>
        </p:xfrm>
        <a:graphic>
          <a:graphicData uri="http://schemas.openxmlformats.org/drawingml/2006/table">
            <a:tbl>
              <a:tblPr/>
              <a:tblGrid>
                <a:gridCol w="1912293"/>
                <a:gridCol w="665604"/>
                <a:gridCol w="665604"/>
                <a:gridCol w="665604"/>
                <a:gridCol w="827811"/>
              </a:tblGrid>
              <a:tr h="452031">
                <a:tc rowSpan="2">
                  <a:txBody>
                    <a:bodyPr/>
                    <a:lstStyle/>
                    <a:p>
                      <a:pPr marL="0" marR="0" algn="ctr">
                        <a:lnSpc>
                          <a:spcPct val="115000"/>
                        </a:lnSpc>
                        <a:spcBef>
                          <a:spcPts val="0"/>
                        </a:spcBef>
                        <a:spcAft>
                          <a:spcPts val="0"/>
                        </a:spcAft>
                      </a:pPr>
                      <a:r>
                        <a:rPr lang="en-US" sz="1400" dirty="0" err="1">
                          <a:solidFill>
                            <a:srgbClr val="000000"/>
                          </a:solidFill>
                          <a:latin typeface="Tahoma"/>
                          <a:ea typeface="Times New Roman"/>
                          <a:cs typeface="Times New Roman"/>
                        </a:rPr>
                        <a:t>Үзүүлэлт</a:t>
                      </a:r>
                      <a:endParaRPr lang="en-US" sz="1400" dirty="0">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dirty="0">
                          <a:solidFill>
                            <a:srgbClr val="000000"/>
                          </a:solidFill>
                          <a:latin typeface="Tahoma"/>
                          <a:ea typeface="Times New Roman"/>
                          <a:cs typeface="Times New Roman"/>
                        </a:rPr>
                        <a:t>2014.VIII</a:t>
                      </a:r>
                      <a:endParaRPr lang="en-US" sz="1400" dirty="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2015.VIII</a:t>
                      </a:r>
                      <a:endParaRPr lang="en-US" sz="14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2016.VIII</a:t>
                      </a:r>
                      <a:endParaRPr lang="en-US" sz="14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2016/2015</a:t>
                      </a:r>
                      <a:endParaRPr lang="en-US" sz="14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r>
              <a:tr h="23394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a:t>
                      </a:r>
                      <a:endParaRPr lang="en-US" sz="14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9050" cap="flat" cmpd="sng" algn="ctr">
                      <a:solidFill>
                        <a:srgbClr val="4F81BD"/>
                      </a:solidFill>
                      <a:prstDash val="solid"/>
                      <a:round/>
                      <a:headEnd type="none" w="med" len="med"/>
                      <a:tailEnd type="none" w="med" len="med"/>
                    </a:lnB>
                  </a:tcPr>
                </a:tc>
              </a:tr>
              <a:tr h="371257">
                <a:tc>
                  <a:txBody>
                    <a:bodyPr/>
                    <a:lstStyle/>
                    <a:p>
                      <a:pPr marL="0" marR="0">
                        <a:lnSpc>
                          <a:spcPct val="115000"/>
                        </a:lnSpc>
                        <a:spcBef>
                          <a:spcPts val="0"/>
                        </a:spcBef>
                        <a:spcAft>
                          <a:spcPts val="0"/>
                        </a:spcAft>
                      </a:pPr>
                      <a:r>
                        <a:rPr lang="en-US" sz="1400">
                          <a:solidFill>
                            <a:srgbClr val="000000"/>
                          </a:solidFill>
                          <a:latin typeface="Tahoma"/>
                          <a:ea typeface="Times New Roman"/>
                          <a:cs typeface="Times New Roman"/>
                        </a:rPr>
                        <a:t>Амаржсан эхийн тоо</a:t>
                      </a:r>
                      <a:endParaRPr lang="en-US" sz="1400">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925</a:t>
                      </a:r>
                      <a:endParaRPr lang="en-US" sz="14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5E0EC"/>
                    </a:solidFill>
                  </a:tcPr>
                </a:tc>
                <a:tc>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955</a:t>
                      </a:r>
                      <a:endParaRPr lang="en-US" sz="14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5E0EC"/>
                    </a:solidFill>
                  </a:tcPr>
                </a:tc>
                <a:tc>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937</a:t>
                      </a:r>
                      <a:endParaRPr lang="en-US" sz="14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5E0EC"/>
                    </a:solidFill>
                  </a:tcPr>
                </a:tc>
                <a:tc>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98.1</a:t>
                      </a:r>
                      <a:endParaRPr lang="en-US" sz="14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5E0EC"/>
                    </a:solidFill>
                  </a:tcPr>
                </a:tc>
              </a:tr>
              <a:tr h="452031">
                <a:tc>
                  <a:txBody>
                    <a:bodyPr/>
                    <a:lstStyle/>
                    <a:p>
                      <a:pPr marL="0" marR="0">
                        <a:lnSpc>
                          <a:spcPct val="115000"/>
                        </a:lnSpc>
                        <a:spcBef>
                          <a:spcPts val="0"/>
                        </a:spcBef>
                        <a:spcAft>
                          <a:spcPts val="0"/>
                        </a:spcAft>
                      </a:pPr>
                      <a:r>
                        <a:rPr lang="en-US" sz="1400">
                          <a:solidFill>
                            <a:srgbClr val="000000"/>
                          </a:solidFill>
                          <a:latin typeface="Tahoma"/>
                          <a:ea typeface="Times New Roman"/>
                          <a:cs typeface="Times New Roman"/>
                        </a:rPr>
                        <a:t>Амьд төрсөн хүүхдийн тоо</a:t>
                      </a:r>
                      <a:endParaRPr lang="en-US" sz="1400">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924</a:t>
                      </a:r>
                      <a:endParaRPr lang="en-US" sz="14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952</a:t>
                      </a:r>
                      <a:endParaRPr lang="en-US" sz="14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943</a:t>
                      </a:r>
                      <a:endParaRPr lang="en-US" sz="14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99.1</a:t>
                      </a:r>
                      <a:endParaRPr lang="en-US" sz="14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608589">
                <a:tc>
                  <a:txBody>
                    <a:bodyPr/>
                    <a:lstStyle/>
                    <a:p>
                      <a:pPr marL="0" marR="0">
                        <a:lnSpc>
                          <a:spcPct val="115000"/>
                        </a:lnSpc>
                        <a:spcBef>
                          <a:spcPts val="0"/>
                        </a:spcBef>
                        <a:spcAft>
                          <a:spcPts val="0"/>
                        </a:spcAft>
                      </a:pPr>
                      <a:r>
                        <a:rPr lang="en-US" sz="1400">
                          <a:solidFill>
                            <a:srgbClr val="000000"/>
                          </a:solidFill>
                          <a:latin typeface="Tahoma"/>
                          <a:ea typeface="Times New Roman"/>
                          <a:cs typeface="Times New Roman"/>
                        </a:rPr>
                        <a:t>Төрөхийн улмаас эндсэн эхийн тоо</a:t>
                      </a:r>
                      <a:endParaRPr lang="en-US" sz="1400">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ahoma"/>
                          <a:ea typeface="Times New Roman"/>
                          <a:cs typeface="Times New Roman"/>
                        </a:rPr>
                        <a:t>0</a:t>
                      </a:r>
                      <a:endParaRPr lang="en-US" sz="14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5E0EC"/>
                    </a:solidFill>
                  </a:tcPr>
                </a:tc>
                <a:tc>
                  <a:txBody>
                    <a:bodyPr/>
                    <a:lstStyle/>
                    <a:p>
                      <a:pPr marL="0" marR="0" algn="ctr">
                        <a:lnSpc>
                          <a:spcPct val="115000"/>
                        </a:lnSpc>
                        <a:spcBef>
                          <a:spcPts val="0"/>
                        </a:spcBef>
                        <a:spcAft>
                          <a:spcPts val="0"/>
                        </a:spcAft>
                      </a:pPr>
                      <a:r>
                        <a:rPr lang="en-US" sz="1400" dirty="0">
                          <a:solidFill>
                            <a:srgbClr val="000000"/>
                          </a:solidFill>
                          <a:latin typeface="Tahoma"/>
                          <a:ea typeface="Times New Roman"/>
                          <a:cs typeface="Times New Roman"/>
                        </a:rPr>
                        <a:t>1</a:t>
                      </a:r>
                      <a:endParaRPr lang="en-US" sz="1400" dirty="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5E0EC"/>
                    </a:solidFill>
                  </a:tcPr>
                </a:tc>
                <a:tc>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2</a:t>
                      </a:r>
                      <a:endParaRPr lang="en-US" sz="14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5E0EC"/>
                    </a:solidFill>
                  </a:tcPr>
                </a:tc>
                <a:tc>
                  <a:txBody>
                    <a:bodyPr/>
                    <a:lstStyle/>
                    <a:p>
                      <a:pPr marL="0" marR="0" algn="ctr">
                        <a:lnSpc>
                          <a:spcPct val="115000"/>
                        </a:lnSpc>
                        <a:spcBef>
                          <a:spcPts val="0"/>
                        </a:spcBef>
                        <a:spcAft>
                          <a:spcPts val="0"/>
                        </a:spcAft>
                      </a:pPr>
                      <a:r>
                        <a:rPr lang="en-US" sz="1400" dirty="0">
                          <a:solidFill>
                            <a:srgbClr val="000000"/>
                          </a:solidFill>
                          <a:latin typeface="Tahoma"/>
                          <a:ea typeface="Times New Roman"/>
                          <a:cs typeface="Times New Roman"/>
                        </a:rPr>
                        <a:t>0.0</a:t>
                      </a:r>
                      <a:endParaRPr lang="en-US" sz="1400" dirty="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5E0EC"/>
                    </a:solidFill>
                  </a:tcPr>
                </a:tc>
              </a:tr>
              <a:tr h="654360">
                <a:tc>
                  <a:txBody>
                    <a:bodyPr/>
                    <a:lstStyle/>
                    <a:p>
                      <a:pPr marL="0" marR="0">
                        <a:lnSpc>
                          <a:spcPct val="115000"/>
                        </a:lnSpc>
                        <a:spcBef>
                          <a:spcPts val="0"/>
                        </a:spcBef>
                        <a:spcAft>
                          <a:spcPts val="0"/>
                        </a:spcAft>
                      </a:pPr>
                      <a:r>
                        <a:rPr lang="en-US" sz="1400">
                          <a:solidFill>
                            <a:srgbClr val="000000"/>
                          </a:solidFill>
                          <a:latin typeface="Tahoma"/>
                          <a:ea typeface="Times New Roman"/>
                          <a:cs typeface="Times New Roman"/>
                        </a:rPr>
                        <a:t>0-1 хүртэл насны хүүхдийн эндэгдэл</a:t>
                      </a:r>
                      <a:endParaRPr lang="en-US" sz="1400">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solidFill>
                      <a:srgbClr val="E5DFEC"/>
                    </a:solidFill>
                  </a:tcPr>
                </a:tc>
                <a:tc>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19</a:t>
                      </a:r>
                      <a:endParaRPr lang="en-US" sz="14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15</a:t>
                      </a:r>
                      <a:endParaRPr lang="en-US" sz="14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18</a:t>
                      </a:r>
                      <a:endParaRPr lang="en-US" sz="14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120.0</a:t>
                      </a:r>
                      <a:endParaRPr lang="en-US" sz="14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532304">
                <a:tc>
                  <a:txBody>
                    <a:bodyPr/>
                    <a:lstStyle/>
                    <a:p>
                      <a:pPr marL="0" marR="0">
                        <a:lnSpc>
                          <a:spcPct val="115000"/>
                        </a:lnSpc>
                        <a:spcBef>
                          <a:spcPts val="0"/>
                        </a:spcBef>
                        <a:spcAft>
                          <a:spcPts val="0"/>
                        </a:spcAft>
                      </a:pPr>
                      <a:r>
                        <a:rPr lang="en-US" sz="1400">
                          <a:solidFill>
                            <a:srgbClr val="000000"/>
                          </a:solidFill>
                          <a:latin typeface="Tahoma"/>
                          <a:ea typeface="Times New Roman"/>
                          <a:cs typeface="Times New Roman"/>
                        </a:rPr>
                        <a:t>1-5 хүртэл насны хүүхдийн эндэгдэл</a:t>
                      </a:r>
                      <a:endParaRPr lang="en-US" sz="1400">
                        <a:latin typeface="Times New Roman"/>
                        <a:ea typeface="Times New Roman"/>
                        <a:cs typeface="Times New Roman"/>
                      </a:endParaRPr>
                    </a:p>
                  </a:txBody>
                  <a:tcPr marL="68580" marR="68580" marT="0" marB="0">
                    <a:lnL w="12700" cap="flat" cmpd="sng" algn="ctr">
                      <a:solidFill>
                        <a:srgbClr val="B2A1C7"/>
                      </a:solidFill>
                      <a:prstDash val="solid"/>
                      <a:round/>
                      <a:headEnd type="none" w="med" len="med"/>
                      <a:tailEnd type="none" w="med" len="med"/>
                    </a:lnL>
                    <a:lnR w="12700" cap="flat" cmpd="sng" algn="ctr">
                      <a:solidFill>
                        <a:srgbClr val="B2A1C7"/>
                      </a:solidFill>
                      <a:prstDash val="solid"/>
                      <a:round/>
                      <a:headEnd type="none" w="med" len="med"/>
                      <a:tailEnd type="none" w="med" len="med"/>
                    </a:lnR>
                    <a:lnT w="12700" cap="flat" cmpd="sng" algn="ctr">
                      <a:solidFill>
                        <a:srgbClr val="B2A1C7"/>
                      </a:solidFill>
                      <a:prstDash val="solid"/>
                      <a:round/>
                      <a:headEnd type="none" w="med" len="med"/>
                      <a:tailEnd type="none" w="med" len="med"/>
                    </a:lnT>
                    <a:lnB w="12700" cap="flat" cmpd="sng" algn="ctr">
                      <a:solidFill>
                        <a:srgbClr val="B2A1C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6</a:t>
                      </a:r>
                      <a:endParaRPr lang="en-US" sz="1400">
                        <a:latin typeface="Times New Roman"/>
                        <a:ea typeface="Times New Roman"/>
                        <a:cs typeface="Times New Roman"/>
                      </a:endParaRPr>
                    </a:p>
                  </a:txBody>
                  <a:tcPr marL="68580" marR="68580" marT="0" marB="0" anchor="ctr">
                    <a:lnL w="12700" cap="flat" cmpd="sng" algn="ctr">
                      <a:solidFill>
                        <a:srgbClr val="B2A1C7"/>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5E0EC"/>
                    </a:solidFill>
                  </a:tcPr>
                </a:tc>
                <a:tc>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4</a:t>
                      </a:r>
                      <a:endParaRPr lang="en-US" sz="14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5E0EC"/>
                    </a:solidFill>
                  </a:tcPr>
                </a:tc>
                <a:tc>
                  <a:txBody>
                    <a:bodyPr/>
                    <a:lstStyle/>
                    <a:p>
                      <a:pPr marL="0" marR="0" algn="ctr">
                        <a:lnSpc>
                          <a:spcPct val="115000"/>
                        </a:lnSpc>
                        <a:spcBef>
                          <a:spcPts val="0"/>
                        </a:spcBef>
                        <a:spcAft>
                          <a:spcPts val="0"/>
                        </a:spcAft>
                      </a:pPr>
                      <a:r>
                        <a:rPr lang="en-US" sz="1400">
                          <a:solidFill>
                            <a:srgbClr val="000000"/>
                          </a:solidFill>
                          <a:latin typeface="Tahoma"/>
                          <a:ea typeface="Times New Roman"/>
                          <a:cs typeface="Times New Roman"/>
                        </a:rPr>
                        <a:t>2</a:t>
                      </a:r>
                      <a:endParaRPr lang="en-US" sz="14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5E0EC"/>
                    </a:solidFill>
                  </a:tcPr>
                </a:tc>
                <a:tc>
                  <a:txBody>
                    <a:bodyPr/>
                    <a:lstStyle/>
                    <a:p>
                      <a:pPr marL="0" marR="0" algn="ctr">
                        <a:lnSpc>
                          <a:spcPct val="115000"/>
                        </a:lnSpc>
                        <a:spcBef>
                          <a:spcPts val="0"/>
                        </a:spcBef>
                        <a:spcAft>
                          <a:spcPts val="0"/>
                        </a:spcAft>
                      </a:pPr>
                      <a:r>
                        <a:rPr lang="en-US" sz="1400" dirty="0">
                          <a:solidFill>
                            <a:srgbClr val="000000"/>
                          </a:solidFill>
                          <a:latin typeface="Tahoma"/>
                          <a:ea typeface="Times New Roman"/>
                          <a:cs typeface="Times New Roman"/>
                        </a:rPr>
                        <a:t>50.0</a:t>
                      </a:r>
                      <a:endParaRPr lang="en-US" sz="1400" dirty="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5E0EC"/>
                    </a:solidFill>
                  </a:tcPr>
                </a:tc>
              </a:tr>
            </a:tbl>
          </a:graphicData>
        </a:graphic>
      </p:graphicFrame>
      <p:graphicFrame>
        <p:nvGraphicFramePr>
          <p:cNvPr id="11" name="Chart 10"/>
          <p:cNvGraphicFramePr/>
          <p:nvPr/>
        </p:nvGraphicFramePr>
        <p:xfrm>
          <a:off x="5679447" y="2999950"/>
          <a:ext cx="4007761" cy="33646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1176337" y="707571"/>
            <a:ext cx="8428945" cy="369332"/>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a:t>
            </a:r>
            <a:r>
              <a:rPr lang="mn-MN" b="1" dirty="0" smtClean="0">
                <a:solidFill>
                  <a:schemeClr val="bg1"/>
                </a:solidFill>
                <a:latin typeface="Arial Unicode MS" pitchFamily="34" charset="-128"/>
                <a:ea typeface="Arial Unicode MS" pitchFamily="34" charset="-128"/>
                <a:cs typeface="Arial Unicode MS" pitchFamily="34" charset="-128"/>
              </a:rPr>
              <a:t>НИЙГМИЙН ҮЗҮҮЛЭЛТ</a:t>
            </a:r>
            <a:endParaRPr lang="mn-MN" b="1" dirty="0">
              <a:solidFill>
                <a:schemeClr val="bg1"/>
              </a:solidFill>
              <a:latin typeface="Arial Unicode MS" pitchFamily="34" charset="-128"/>
              <a:ea typeface="Arial Unicode MS" pitchFamily="34" charset="-128"/>
              <a:cs typeface="Arial Unicode MS" pitchFamily="34" charset="-128"/>
            </a:endParaRPr>
          </a:p>
        </p:txBody>
      </p:sp>
      <p:cxnSp>
        <p:nvCxnSpPr>
          <p:cNvPr id="3" name="Straight Connector 2"/>
          <p:cNvCxnSpPr/>
          <p:nvPr/>
        </p:nvCxnSpPr>
        <p:spPr>
          <a:xfrm flipV="1">
            <a:off x="879023" y="2447925"/>
            <a:ext cx="8722177" cy="158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4" name="Picture 72" descr="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16" y="1225487"/>
            <a:ext cx="847162" cy="10559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552309" y="1087246"/>
            <a:ext cx="7924800"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2000" dirty="0" smtClean="0">
                <a:latin typeface="Tahoma" pitchFamily="34" charset="0"/>
                <a:ea typeface="Tahoma" pitchFamily="34" charset="0"/>
                <a:cs typeface="Tahoma" pitchFamily="34" charset="0"/>
              </a:rPr>
              <a:t>Аймгийн хэмжээнд оны эхний </a:t>
            </a:r>
            <a:r>
              <a:rPr lang="en-US" sz="2000" dirty="0" smtClean="0">
                <a:latin typeface="Tahoma" pitchFamily="34" charset="0"/>
                <a:ea typeface="Tahoma" pitchFamily="34" charset="0"/>
                <a:cs typeface="Tahoma" pitchFamily="34" charset="0"/>
              </a:rPr>
              <a:t>8</a:t>
            </a:r>
            <a:r>
              <a:rPr lang="mn-MN" sz="2000" dirty="0" smtClean="0">
                <a:latin typeface="Tahoma" pitchFamily="34" charset="0"/>
                <a:ea typeface="Tahoma" pitchFamily="34" charset="0"/>
                <a:cs typeface="Tahoma" pitchFamily="34" charset="0"/>
              </a:rPr>
              <a:t> сарын байдлаар </a:t>
            </a:r>
            <a:r>
              <a:rPr lang="en-US" sz="2000" dirty="0" smtClean="0">
                <a:latin typeface="Tahoma" pitchFamily="34" charset="0"/>
                <a:ea typeface="Tahoma" pitchFamily="34" charset="0"/>
                <a:cs typeface="Tahoma" pitchFamily="34" charset="0"/>
              </a:rPr>
              <a:t>0-1 </a:t>
            </a:r>
            <a:r>
              <a:rPr lang="en-US" sz="2000" dirty="0" err="1" smtClean="0">
                <a:latin typeface="Tahoma" pitchFamily="34" charset="0"/>
                <a:ea typeface="Tahoma" pitchFamily="34" charset="0"/>
                <a:cs typeface="Tahoma" pitchFamily="34" charset="0"/>
              </a:rPr>
              <a:t>насны</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хүүхдийн</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эндэгдэл</a:t>
            </a:r>
            <a:r>
              <a:rPr lang="mn-MN" sz="2000" dirty="0" smtClean="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18</a:t>
            </a:r>
            <a:r>
              <a:rPr lang="mn-MN" sz="2000" dirty="0" smtClean="0">
                <a:latin typeface="Tahoma" pitchFamily="34" charset="0"/>
                <a:ea typeface="Tahoma" pitchFamily="34" charset="0"/>
                <a:cs typeface="Tahoma" pitchFamily="34" charset="0"/>
              </a:rPr>
              <a:t> гарсан нь өмнөх мөн үеийнхтэй харьцуулахад </a:t>
            </a:r>
            <a:r>
              <a:rPr lang="en-US" sz="2000" dirty="0" smtClean="0">
                <a:latin typeface="Tahoma" pitchFamily="34" charset="0"/>
                <a:ea typeface="Tahoma" pitchFamily="34" charset="0"/>
                <a:cs typeface="Tahoma" pitchFamily="34" charset="0"/>
              </a:rPr>
              <a:t>3-</a:t>
            </a:r>
            <a:r>
              <a:rPr lang="mn-MN" sz="2000" dirty="0" smtClean="0">
                <a:latin typeface="Tahoma" pitchFamily="34" charset="0"/>
                <a:ea typeface="Tahoma" pitchFamily="34" charset="0"/>
                <a:cs typeface="Tahoma" pitchFamily="34" charset="0"/>
              </a:rPr>
              <a:t>оор өсч,  </a:t>
            </a:r>
            <a:r>
              <a:rPr lang="en-US" sz="2000" dirty="0" smtClean="0">
                <a:latin typeface="Tahoma" pitchFamily="34" charset="0"/>
                <a:ea typeface="Tahoma" pitchFamily="34" charset="0"/>
                <a:cs typeface="Tahoma" pitchFamily="34" charset="0"/>
              </a:rPr>
              <a:t>х</a:t>
            </a:r>
            <a:r>
              <a:rPr lang="mn-MN" sz="2000" dirty="0" smtClean="0">
                <a:latin typeface="Tahoma" pitchFamily="34" charset="0"/>
                <a:ea typeface="Tahoma" pitchFamily="34" charset="0"/>
                <a:cs typeface="Tahoma" pitchFamily="34" charset="0"/>
              </a:rPr>
              <a:t>арин 1-5 насны хүүхдийн эндэгдэл </a:t>
            </a:r>
            <a:r>
              <a:rPr lang="en-US" sz="2000" dirty="0" smtClean="0">
                <a:latin typeface="Tahoma" pitchFamily="34" charset="0"/>
                <a:ea typeface="Tahoma" pitchFamily="34" charset="0"/>
                <a:cs typeface="Tahoma" pitchFamily="34" charset="0"/>
              </a:rPr>
              <a:t>2</a:t>
            </a:r>
            <a:r>
              <a:rPr lang="mn-MN"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гар</a:t>
            </a:r>
            <a:r>
              <a:rPr lang="mn-MN" sz="2000" dirty="0" smtClean="0">
                <a:latin typeface="Tahoma" pitchFamily="34" charset="0"/>
                <a:ea typeface="Tahoma" pitchFamily="34" charset="0"/>
                <a:cs typeface="Tahoma" pitchFamily="34" charset="0"/>
              </a:rPr>
              <a:t>сан нь өмнөх оны мөн үеийнхээс </a:t>
            </a:r>
            <a:r>
              <a:rPr lang="en-US" sz="2000" dirty="0" smtClean="0">
                <a:latin typeface="Tahoma" pitchFamily="34" charset="0"/>
                <a:ea typeface="Tahoma" pitchFamily="34" charset="0"/>
                <a:cs typeface="Tahoma" pitchFamily="34" charset="0"/>
              </a:rPr>
              <a:t>2</a:t>
            </a:r>
            <a:r>
              <a:rPr lang="mn-MN" sz="2000" dirty="0" smtClean="0">
                <a:latin typeface="Tahoma" pitchFamily="34" charset="0"/>
                <a:ea typeface="Tahoma" pitchFamily="34" charset="0"/>
                <a:cs typeface="Tahoma" pitchFamily="34" charset="0"/>
              </a:rPr>
              <a:t>-оор</a:t>
            </a:r>
            <a:r>
              <a:rPr lang="en-US" sz="2000" dirty="0" smtClean="0">
                <a:latin typeface="Tahoma" pitchFamily="34" charset="0"/>
                <a:ea typeface="Tahoma" pitchFamily="34" charset="0"/>
                <a:cs typeface="Tahoma" pitchFamily="34" charset="0"/>
              </a:rPr>
              <a:t> </a:t>
            </a:r>
            <a:r>
              <a:rPr lang="mn-MN" sz="2000" dirty="0" smtClean="0">
                <a:latin typeface="Tahoma" pitchFamily="34" charset="0"/>
                <a:ea typeface="Tahoma" pitchFamily="34" charset="0"/>
                <a:cs typeface="Tahoma" pitchFamily="34" charset="0"/>
              </a:rPr>
              <a:t>буурчээ.</a:t>
            </a:r>
            <a:endParaRPr lang="en-US" dirty="0" smtClean="0">
              <a:latin typeface="Tahoma" pitchFamily="34" charset="0"/>
              <a:ea typeface="Tahoma" pitchFamily="34" charset="0"/>
              <a:cs typeface="Tahoma" pitchFamily="34" charset="0"/>
            </a:endParaRPr>
          </a:p>
          <a:p>
            <a:pPr algn="just"/>
            <a:endParaRPr lang="en-US" dirty="0" smtClean="0">
              <a:latin typeface="Tahoma" pitchFamily="34" charset="0"/>
              <a:ea typeface="Tahoma" pitchFamily="34" charset="0"/>
              <a:cs typeface="Tahoma" pitchFamily="34" charset="0"/>
            </a:endParaRPr>
          </a:p>
          <a:p>
            <a:pPr algn="just"/>
            <a:r>
              <a:rPr lang="en-US" dirty="0" smtClean="0">
                <a:latin typeface="Tahoma" pitchFamily="34" charset="0"/>
                <a:ea typeface="Tahoma" pitchFamily="34" charset="0"/>
                <a:cs typeface="Tahoma" pitchFamily="34" charset="0"/>
              </a:rPr>
              <a:t>  </a:t>
            </a:r>
            <a:endParaRPr kumimoji="0" lang="en-US"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11" name="Rectangle 10"/>
          <p:cNvSpPr/>
          <p:nvPr/>
        </p:nvSpPr>
        <p:spPr>
          <a:xfrm>
            <a:off x="859981" y="2595465"/>
            <a:ext cx="4009431" cy="369332"/>
          </a:xfrm>
          <a:prstGeom prst="rect">
            <a:avLst/>
          </a:prstGeom>
        </p:spPr>
        <p:txBody>
          <a:bodyPr wrap="none">
            <a:spAutoFit/>
          </a:bodyPr>
          <a:lstStyle/>
          <a:p>
            <a:r>
              <a:rPr lang="en-US" dirty="0" smtClean="0">
                <a:latin typeface="Tahoma" pitchFamily="34" charset="0"/>
                <a:ea typeface="Tahoma" pitchFamily="34" charset="0"/>
                <a:cs typeface="Tahoma" pitchFamily="34" charset="0"/>
              </a:rPr>
              <a:t> </a:t>
            </a:r>
            <a:r>
              <a:rPr lang="mn-MN" dirty="0" smtClean="0">
                <a:latin typeface="Tahoma" pitchFamily="34" charset="0"/>
                <a:ea typeface="Tahoma" pitchFamily="34" charset="0"/>
                <a:cs typeface="Tahoma" pitchFamily="34" charset="0"/>
              </a:rPr>
              <a:t>Амаржсан эх, хүүхдийн тоо, оноор </a:t>
            </a:r>
            <a:endParaRPr lang="en-US" dirty="0">
              <a:latin typeface="Tahoma" pitchFamily="34" charset="0"/>
              <a:ea typeface="Tahoma" pitchFamily="34" charset="0"/>
              <a:cs typeface="Tahoma" pitchFamily="34" charset="0"/>
            </a:endParaRPr>
          </a:p>
        </p:txBody>
      </p:sp>
      <p:sp>
        <p:nvSpPr>
          <p:cNvPr id="14" name="Rectangle 13"/>
          <p:cNvSpPr/>
          <p:nvPr/>
        </p:nvSpPr>
        <p:spPr>
          <a:xfrm>
            <a:off x="5610427" y="2586412"/>
            <a:ext cx="4060727" cy="369332"/>
          </a:xfrm>
          <a:prstGeom prst="rect">
            <a:avLst/>
          </a:prstGeom>
        </p:spPr>
        <p:txBody>
          <a:bodyPr wrap="none">
            <a:spAutoFit/>
          </a:bodyPr>
          <a:lstStyle/>
          <a:p>
            <a:r>
              <a:rPr lang="mn-MN" dirty="0" smtClean="0">
                <a:latin typeface="Tahoma" pitchFamily="34" charset="0"/>
                <a:ea typeface="Tahoma" pitchFamily="34" charset="0"/>
                <a:cs typeface="Tahoma" pitchFamily="34" charset="0"/>
              </a:rPr>
              <a:t>Хүүхдийн эндэгдэл, насны байдлаар</a:t>
            </a:r>
            <a:endParaRPr lang="en-US" dirty="0">
              <a:latin typeface="Tahoma" pitchFamily="34" charset="0"/>
              <a:ea typeface="Tahoma" pitchFamily="34" charset="0"/>
              <a:cs typeface="Tahoma" pitchFamily="34" charset="0"/>
            </a:endParaRPr>
          </a:p>
        </p:txBody>
      </p:sp>
      <p:cxnSp>
        <p:nvCxnSpPr>
          <p:cNvPr id="12" name="Straight Connector 11"/>
          <p:cNvCxnSpPr/>
          <p:nvPr/>
        </p:nvCxnSpPr>
        <p:spPr>
          <a:xfrm rot="16200000" flipH="1">
            <a:off x="3242564" y="4337476"/>
            <a:ext cx="3635298" cy="4530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p:nvPr/>
        </p:nvGraphicFramePr>
        <p:xfrm>
          <a:off x="1211796" y="3023385"/>
          <a:ext cx="3387364" cy="34226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6033050" y="2960011"/>
          <a:ext cx="3000375" cy="349511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90600" y="1960097"/>
            <a:ext cx="5757863"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4" name="Straight Connector 3"/>
          <p:cNvCxnSpPr/>
          <p:nvPr/>
        </p:nvCxnSpPr>
        <p:spPr>
          <a:xfrm flipV="1">
            <a:off x="866775" y="2351314"/>
            <a:ext cx="8720818" cy="10886"/>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5" name="Picture 71" descr="4"/>
          <p:cNvPicPr>
            <a:picLocks noChangeAspect="1" noChangeArrowheads="1"/>
          </p:cNvPicPr>
          <p:nvPr/>
        </p:nvPicPr>
        <p:blipFill>
          <a:blip r:embed="rId2" cstate="print"/>
          <a:srcRect/>
          <a:stretch>
            <a:fillRect/>
          </a:stretch>
        </p:blipFill>
        <p:spPr bwMode="auto">
          <a:xfrm>
            <a:off x="706218" y="674925"/>
            <a:ext cx="880964" cy="1082555"/>
          </a:xfrm>
          <a:prstGeom prst="rect">
            <a:avLst/>
          </a:prstGeom>
          <a:noFill/>
        </p:spPr>
      </p:pic>
      <p:sp>
        <p:nvSpPr>
          <p:cNvPr id="6" name="Rectangle 3"/>
          <p:cNvSpPr>
            <a:spLocks noChangeArrowheads="1"/>
          </p:cNvSpPr>
          <p:nvPr/>
        </p:nvSpPr>
        <p:spPr bwMode="auto">
          <a:xfrm>
            <a:off x="1558436" y="468100"/>
            <a:ext cx="818906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Хөдөлмөр</a:t>
            </a:r>
            <a:endParaRPr lang="en-US" dirty="0" smtClean="0">
              <a:latin typeface="Tahoma" panose="020B0604030504040204" pitchFamily="34" charset="0"/>
              <a:ea typeface="Tahoma" panose="020B0604030504040204" pitchFamily="34" charset="0"/>
              <a:cs typeface="Tahoma" panose="020B0604030504040204" pitchFamily="34" charset="0"/>
            </a:endParaRPr>
          </a:p>
          <a:p>
            <a:pPr algn="just"/>
            <a:r>
              <a:rPr lang="eu-ES" dirty="0" smtClean="0">
                <a:latin typeface="Tahoma" panose="020B0604030504040204" pitchFamily="34" charset="0"/>
                <a:ea typeface="Tahoma" panose="020B0604030504040204" pitchFamily="34" charset="0"/>
                <a:cs typeface="Tahoma" panose="020B0604030504040204" pitchFamily="34" charset="0"/>
              </a:rPr>
              <a:t>Аймгийн хөдөлмөрийн захад сарын эхэнд бүртгэлтэй ажил идэвхтэй  эрж байгаа </a:t>
            </a:r>
            <a:r>
              <a:rPr lang="en-US" dirty="0" smtClean="0">
                <a:latin typeface="Tahoma" panose="020B0604030504040204" pitchFamily="34" charset="0"/>
                <a:ea typeface="Tahoma" panose="020B0604030504040204" pitchFamily="34" charset="0"/>
                <a:cs typeface="Tahoma" panose="020B0604030504040204" pitchFamily="34" charset="0"/>
              </a:rPr>
              <a:t>911</a:t>
            </a:r>
            <a:r>
              <a:rPr lang="mn-MN" dirty="0" smtClean="0">
                <a:latin typeface="Tahoma" panose="020B0604030504040204" pitchFamily="34" charset="0"/>
                <a:ea typeface="Tahoma" panose="020B0604030504040204" pitchFamily="34" charset="0"/>
                <a:cs typeface="Tahoma" panose="020B0604030504040204" pitchFamily="34" charset="0"/>
              </a:rPr>
              <a:t> </a:t>
            </a:r>
            <a:r>
              <a:rPr lang="eu-ES" dirty="0" smtClean="0">
                <a:latin typeface="Tahoma" panose="020B0604030504040204" pitchFamily="34" charset="0"/>
                <a:ea typeface="Tahoma" panose="020B0604030504040204" pitchFamily="34" charset="0"/>
                <a:cs typeface="Tahoma" panose="020B0604030504040204" pitchFamily="34" charset="0"/>
              </a:rPr>
              <a:t>хүн байгаагаас тайлант сард </a:t>
            </a:r>
            <a:r>
              <a:rPr lang="en-US" dirty="0" smtClean="0">
                <a:latin typeface="Tahoma" panose="020B0604030504040204" pitchFamily="34" charset="0"/>
                <a:ea typeface="Tahoma" panose="020B0604030504040204" pitchFamily="34" charset="0"/>
                <a:cs typeface="Tahoma" panose="020B0604030504040204" pitchFamily="34" charset="0"/>
              </a:rPr>
              <a:t>103</a:t>
            </a:r>
            <a:r>
              <a:rPr lang="eu-ES" dirty="0" smtClean="0">
                <a:latin typeface="Tahoma" panose="020B0604030504040204" pitchFamily="34" charset="0"/>
                <a:ea typeface="Tahoma" panose="020B0604030504040204" pitchFamily="34" charset="0"/>
                <a:cs typeface="Tahoma" panose="020B0604030504040204" pitchFamily="34" charset="0"/>
              </a:rPr>
              <a:t>  хүн шинээр бүртгэгдэж, </a:t>
            </a:r>
            <a:r>
              <a:rPr lang="mn-MN" dirty="0" smtClean="0">
                <a:latin typeface="Tahoma" panose="020B0604030504040204" pitchFamily="34" charset="0"/>
                <a:ea typeface="Tahoma" panose="020B0604030504040204" pitchFamily="34" charset="0"/>
                <a:cs typeface="Tahoma" panose="020B0604030504040204" pitchFamily="34" charset="0"/>
              </a:rPr>
              <a:t>бүртгэлээс </a:t>
            </a:r>
            <a:r>
              <a:rPr lang="en-US" dirty="0" smtClean="0">
                <a:latin typeface="Tahoma" panose="020B0604030504040204" pitchFamily="34" charset="0"/>
                <a:ea typeface="Tahoma" panose="020B0604030504040204" pitchFamily="34" charset="0"/>
                <a:cs typeface="Tahoma" panose="020B0604030504040204" pitchFamily="34" charset="0"/>
              </a:rPr>
              <a:t>117</a:t>
            </a:r>
            <a:r>
              <a:rPr lang="mn-MN" dirty="0" smtClean="0">
                <a:latin typeface="Tahoma" panose="020B0604030504040204" pitchFamily="34" charset="0"/>
                <a:ea typeface="Tahoma" panose="020B0604030504040204" pitchFamily="34" charset="0"/>
                <a:cs typeface="Tahoma" panose="020B0604030504040204" pitchFamily="34" charset="0"/>
              </a:rPr>
              <a:t> хүн хасагдсан бөгөөд</a:t>
            </a:r>
            <a:r>
              <a:rPr lang="eu-ES" dirty="0" smtClean="0">
                <a:latin typeface="Tahoma" panose="020B0604030504040204" pitchFamily="34" charset="0"/>
                <a:ea typeface="Tahoma" panose="020B0604030504040204" pitchFamily="34" charset="0"/>
                <a:cs typeface="Tahoma" panose="020B0604030504040204" pitchFamily="34" charset="0"/>
              </a:rPr>
              <a:t> тайлант сарын эцэст </a:t>
            </a:r>
            <a:r>
              <a:rPr lang="en-US" dirty="0" smtClean="0">
                <a:latin typeface="Tahoma" panose="020B0604030504040204" pitchFamily="34" charset="0"/>
                <a:ea typeface="Tahoma" panose="020B0604030504040204" pitchFamily="34" charset="0"/>
                <a:cs typeface="Tahoma" panose="020B0604030504040204" pitchFamily="34" charset="0"/>
              </a:rPr>
              <a:t>897</a:t>
            </a:r>
            <a:r>
              <a:rPr lang="mn-MN" dirty="0" smtClean="0">
                <a:latin typeface="Tahoma" panose="020B0604030504040204" pitchFamily="34" charset="0"/>
                <a:ea typeface="Tahoma" panose="020B0604030504040204" pitchFamily="34" charset="0"/>
                <a:cs typeface="Tahoma" panose="020B0604030504040204" pitchFamily="34" charset="0"/>
              </a:rPr>
              <a:t> </a:t>
            </a:r>
            <a:r>
              <a:rPr lang="eu-ES" dirty="0" smtClean="0">
                <a:latin typeface="Tahoma" panose="020B0604030504040204" pitchFamily="34" charset="0"/>
                <a:ea typeface="Tahoma" panose="020B0604030504040204" pitchFamily="34" charset="0"/>
                <a:cs typeface="Tahoma" panose="020B0604030504040204" pitchFamily="34" charset="0"/>
              </a:rPr>
              <a:t>хүн бүртгэлтэй болсон байна.</a:t>
            </a:r>
            <a:r>
              <a:rPr lang="mn-MN" dirty="0" smtClean="0">
                <a:latin typeface="Tahoma" panose="020B0604030504040204" pitchFamily="34" charset="0"/>
                <a:ea typeface="Tahoma" panose="020B0604030504040204" pitchFamily="34" charset="0"/>
                <a:cs typeface="Tahoma" panose="020B0604030504040204" pitchFamily="34" charset="0"/>
              </a:rPr>
              <a:t> Энэ нь өнгөрсөн оны мөн үеэс </a:t>
            </a:r>
            <a:r>
              <a:rPr lang="en-US" dirty="0" smtClean="0">
                <a:latin typeface="Tahoma" panose="020B0604030504040204" pitchFamily="34" charset="0"/>
                <a:ea typeface="Tahoma" panose="020B0604030504040204" pitchFamily="34" charset="0"/>
                <a:cs typeface="Tahoma" panose="020B0604030504040204" pitchFamily="34" charset="0"/>
              </a:rPr>
              <a:t>329</a:t>
            </a:r>
            <a:r>
              <a:rPr lang="mn-MN" dirty="0" smtClean="0">
                <a:latin typeface="Tahoma" panose="020B0604030504040204" pitchFamily="34" charset="0"/>
                <a:ea typeface="Tahoma" panose="020B0604030504040204" pitchFamily="34" charset="0"/>
                <a:cs typeface="Tahoma" panose="020B0604030504040204" pitchFamily="34" charset="0"/>
              </a:rPr>
              <a:t> хүнээр буюу </a:t>
            </a:r>
            <a:r>
              <a:rPr lang="en-US" dirty="0" smtClean="0">
                <a:latin typeface="Tahoma" panose="020B0604030504040204" pitchFamily="34" charset="0"/>
                <a:ea typeface="Tahoma" panose="020B0604030504040204" pitchFamily="34" charset="0"/>
                <a:cs typeface="Tahoma" panose="020B0604030504040204" pitchFamily="34" charset="0"/>
              </a:rPr>
              <a:t>57.9</a:t>
            </a:r>
            <a:r>
              <a:rPr lang="mn-MN" dirty="0" smtClean="0">
                <a:latin typeface="Tahoma" panose="020B0604030504040204" pitchFamily="34" charset="0"/>
                <a:ea typeface="Tahoma" panose="020B0604030504040204" pitchFamily="34" charset="0"/>
                <a:cs typeface="Tahoma" panose="020B0604030504040204" pitchFamily="34" charset="0"/>
              </a:rPr>
              <a:t> хувиар өсчээ.</a:t>
            </a:r>
            <a:endParaRPr lang="en-US" dirty="0" smtClean="0">
              <a:latin typeface="Tahoma" panose="020B0604030504040204" pitchFamily="34" charset="0"/>
              <a:ea typeface="Tahoma" panose="020B0604030504040204" pitchFamily="34" charset="0"/>
              <a:cs typeface="Tahoma" panose="020B0604030504040204" pitchFamily="34" charset="0"/>
            </a:endParaRPr>
          </a:p>
          <a:p>
            <a:pPr algn="just"/>
            <a:endParaRPr lang="en-US" dirty="0" smtClean="0">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942582" y="2507783"/>
            <a:ext cx="4052712" cy="430887"/>
          </a:xfrm>
          <a:prstGeom prst="rect">
            <a:avLst/>
          </a:prstGeom>
        </p:spPr>
        <p:txBody>
          <a:bodyPr wrap="none">
            <a:spAutoFit/>
          </a:bodyPr>
          <a:lstStyle/>
          <a:p>
            <a:pPr algn="ctr"/>
            <a:r>
              <a:rPr lang="mn-MN" sz="1100" dirty="0">
                <a:latin typeface="Tahoma" panose="020B0604030504040204" pitchFamily="34" charset="0"/>
                <a:ea typeface="Tahoma" panose="020B0604030504040204" pitchFamily="34" charset="0"/>
                <a:cs typeface="Tahoma" panose="020B0604030504040204" pitchFamily="34" charset="0"/>
              </a:rPr>
              <a:t>Хөдөлмөрийн хэлтэст шинээр бүртгүүлсэн </a:t>
            </a:r>
            <a:r>
              <a:rPr lang="mn-MN" sz="1100" dirty="0" smtClean="0">
                <a:latin typeface="Tahoma" panose="020B0604030504040204" pitchFamily="34" charset="0"/>
                <a:ea typeface="Tahoma" panose="020B0604030504040204" pitchFamily="34" charset="0"/>
                <a:cs typeface="Tahoma" panose="020B0604030504040204" pitchFamily="34" charset="0"/>
              </a:rPr>
              <a:t>болон</a:t>
            </a:r>
            <a:endParaRPr lang="en-US" sz="1100" dirty="0" smtClean="0">
              <a:latin typeface="Tahoma" panose="020B0604030504040204" pitchFamily="34" charset="0"/>
              <a:ea typeface="Tahoma" panose="020B0604030504040204" pitchFamily="34" charset="0"/>
              <a:cs typeface="Tahoma" panose="020B0604030504040204" pitchFamily="34" charset="0"/>
            </a:endParaRPr>
          </a:p>
          <a:p>
            <a:pPr algn="ctr"/>
            <a:r>
              <a:rPr lang="mn-MN" sz="1100" dirty="0">
                <a:latin typeface="Tahoma" panose="020B0604030504040204" pitchFamily="34" charset="0"/>
                <a:ea typeface="Tahoma" panose="020B0604030504040204" pitchFamily="34" charset="0"/>
                <a:cs typeface="Tahoma" panose="020B0604030504040204" pitchFamily="34" charset="0"/>
              </a:rPr>
              <a:t>ажилд орсон иргэд, жил бүрийн </a:t>
            </a:r>
            <a:r>
              <a:rPr lang="en-US" sz="1100" dirty="0" smtClean="0">
                <a:latin typeface="Tahoma" panose="020B0604030504040204" pitchFamily="34" charset="0"/>
                <a:ea typeface="Tahoma" panose="020B0604030504040204" pitchFamily="34" charset="0"/>
                <a:cs typeface="Tahoma" panose="020B0604030504040204" pitchFamily="34" charset="0"/>
              </a:rPr>
              <a:t>7 </a:t>
            </a:r>
            <a:r>
              <a:rPr lang="mn-MN" sz="1100" dirty="0" smtClean="0">
                <a:latin typeface="Tahoma" panose="020B0604030504040204" pitchFamily="34" charset="0"/>
                <a:ea typeface="Tahoma" panose="020B0604030504040204" pitchFamily="34" charset="0"/>
                <a:cs typeface="Tahoma" panose="020B0604030504040204" pitchFamily="34" charset="0"/>
              </a:rPr>
              <a:t> </a:t>
            </a:r>
            <a:r>
              <a:rPr lang="mn-MN" sz="1100" dirty="0">
                <a:latin typeface="Tahoma" panose="020B0604030504040204" pitchFamily="34" charset="0"/>
                <a:ea typeface="Tahoma" panose="020B0604030504040204" pitchFamily="34" charset="0"/>
                <a:cs typeface="Tahoma" panose="020B0604030504040204" pitchFamily="34" charset="0"/>
              </a:rPr>
              <a:t>сарын эцсийн байдлаар</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6289418" y="2479208"/>
            <a:ext cx="2797561" cy="461665"/>
          </a:xfrm>
          <a:prstGeom prst="rect">
            <a:avLst/>
          </a:prstGeom>
        </p:spPr>
        <p:txBody>
          <a:bodyPr wrap="none">
            <a:spAutoFit/>
          </a:bodyPr>
          <a:lstStyle/>
          <a:p>
            <a:pPr algn="ctr"/>
            <a:r>
              <a:rPr lang="mn-MN" sz="1200" dirty="0">
                <a:latin typeface="Tahoma" panose="020B0604030504040204" pitchFamily="34" charset="0"/>
                <a:ea typeface="Tahoma" panose="020B0604030504040204" pitchFamily="34" charset="0"/>
                <a:cs typeface="Tahoma" panose="020B0604030504040204" pitchFamily="34" charset="0"/>
              </a:rPr>
              <a:t>Ажил хайгч иргэд, </a:t>
            </a:r>
            <a:r>
              <a:rPr lang="mn-MN" sz="1200" dirty="0" smtClean="0">
                <a:latin typeface="Tahoma" panose="020B0604030504040204" pitchFamily="34" charset="0"/>
                <a:ea typeface="Tahoma" panose="020B0604030504040204" pitchFamily="34" charset="0"/>
                <a:cs typeface="Tahoma" panose="020B0604030504040204" pitchFamily="34" charset="0"/>
              </a:rPr>
              <a:t>боловсролын</a:t>
            </a:r>
            <a:r>
              <a:rPr lang="en-US" sz="1200" dirty="0" smtClean="0">
                <a:latin typeface="Tahoma" panose="020B0604030504040204" pitchFamily="34" charset="0"/>
                <a:ea typeface="Tahoma" panose="020B0604030504040204" pitchFamily="34" charset="0"/>
                <a:cs typeface="Tahoma" panose="020B0604030504040204" pitchFamily="34" charset="0"/>
              </a:rPr>
              <a:t> </a:t>
            </a:r>
          </a:p>
          <a:p>
            <a:pPr algn="ctr"/>
            <a:r>
              <a:rPr lang="mn-MN" sz="1200" dirty="0" smtClean="0">
                <a:latin typeface="Tahoma" panose="020B0604030504040204" pitchFamily="34" charset="0"/>
                <a:ea typeface="Tahoma" panose="020B0604030504040204" pitchFamily="34" charset="0"/>
                <a:cs typeface="Tahoma" panose="020B0604030504040204" pitchFamily="34" charset="0"/>
              </a:rPr>
              <a:t>түвшингээр</a:t>
            </a:r>
            <a:r>
              <a:rPr lang="mn-MN" sz="1200" dirty="0">
                <a:latin typeface="Tahoma" panose="020B0604030504040204" pitchFamily="34" charset="0"/>
                <a:ea typeface="Tahoma" panose="020B0604030504040204" pitchFamily="34" charset="0"/>
                <a:cs typeface="Tahoma" panose="020B0604030504040204" pitchFamily="34" charset="0"/>
              </a:rPr>
              <a:t>, 2016 оны </a:t>
            </a:r>
            <a:r>
              <a:rPr lang="en-US" sz="1200" dirty="0" smtClean="0">
                <a:latin typeface="Tahoma" panose="020B0604030504040204" pitchFamily="34" charset="0"/>
                <a:ea typeface="Tahoma" panose="020B0604030504040204" pitchFamily="34" charset="0"/>
                <a:cs typeface="Tahoma" panose="020B0604030504040204" pitchFamily="34" charset="0"/>
              </a:rPr>
              <a:t>7</a:t>
            </a:r>
            <a:r>
              <a:rPr lang="mn-MN" sz="1200" dirty="0" smtClean="0">
                <a:latin typeface="Tahoma" panose="020B0604030504040204" pitchFamily="34" charset="0"/>
                <a:ea typeface="Tahoma" panose="020B0604030504040204" pitchFamily="34" charset="0"/>
                <a:cs typeface="Tahoma" panose="020B0604030504040204" pitchFamily="34" charset="0"/>
              </a:rPr>
              <a:t> </a:t>
            </a:r>
            <a:r>
              <a:rPr lang="mn-MN" sz="1200" dirty="0">
                <a:latin typeface="Tahoma" panose="020B0604030504040204" pitchFamily="34" charset="0"/>
                <a:ea typeface="Tahoma" panose="020B0604030504040204" pitchFamily="34" charset="0"/>
                <a:cs typeface="Tahoma" panose="020B0604030504040204" pitchFamily="34" charset="0"/>
              </a:rPr>
              <a:t>сар, хувиар </a:t>
            </a:r>
            <a:endParaRPr lang="en-US" sz="1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Chart 9"/>
          <p:cNvGraphicFramePr/>
          <p:nvPr/>
        </p:nvGraphicFramePr>
        <p:xfrm>
          <a:off x="913975" y="3114580"/>
          <a:ext cx="4137859" cy="32409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5891447" y="3014804"/>
          <a:ext cx="4166952" cy="319587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90600" y="1960097"/>
            <a:ext cx="5757863"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4" name="Straight Connector 3"/>
          <p:cNvCxnSpPr/>
          <p:nvPr/>
        </p:nvCxnSpPr>
        <p:spPr>
          <a:xfrm rot="5400000">
            <a:off x="2871447" y="3781705"/>
            <a:ext cx="5094519" cy="8846"/>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5" name="Picture 71" descr="4"/>
          <p:cNvPicPr>
            <a:picLocks noChangeAspect="1" noChangeArrowheads="1"/>
          </p:cNvPicPr>
          <p:nvPr/>
        </p:nvPicPr>
        <p:blipFill>
          <a:blip r:embed="rId2" cstate="print"/>
          <a:srcRect/>
          <a:stretch>
            <a:fillRect/>
          </a:stretch>
        </p:blipFill>
        <p:spPr bwMode="auto">
          <a:xfrm>
            <a:off x="954151" y="731520"/>
            <a:ext cx="880964" cy="946396"/>
          </a:xfrm>
          <a:prstGeom prst="rect">
            <a:avLst/>
          </a:prstGeom>
          <a:noFill/>
        </p:spPr>
      </p:pic>
      <p:sp>
        <p:nvSpPr>
          <p:cNvPr id="6" name="Rectangle 3"/>
          <p:cNvSpPr>
            <a:spLocks noChangeArrowheads="1"/>
          </p:cNvSpPr>
          <p:nvPr/>
        </p:nvSpPr>
        <p:spPr bwMode="auto">
          <a:xfrm>
            <a:off x="760113" y="1191346"/>
            <a:ext cx="4382255"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mn-MN" b="1" i="0" u="none" strike="noStrike" cap="none" normalizeH="0" baseline="0" dirty="0" smtClean="0">
                <a:ln>
                  <a:noFill/>
                </a:ln>
                <a:solidFill>
                  <a:schemeClr val="tx1"/>
                </a:solidFill>
                <a:effectLst/>
                <a:latin typeface="Tahoma" pitchFamily="34" charset="0"/>
                <a:ea typeface="Tahoma" pitchFamily="34" charset="0"/>
                <a:cs typeface="Tahoma" pitchFamily="34" charset="0"/>
              </a:rPr>
              <a:t>Хөдөлмөр</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algn="just"/>
            <a:r>
              <a:rPr lang="en-US" sz="1600" dirty="0" smtClean="0">
                <a:latin typeface="Tahoma" pitchFamily="34" charset="0"/>
                <a:ea typeface="Tahoma" pitchFamily="34" charset="0"/>
                <a:cs typeface="Tahoma" pitchFamily="34" charset="0"/>
              </a:rPr>
              <a:t>     </a:t>
            </a:r>
          </a:p>
          <a:p>
            <a:pPr algn="just"/>
            <a:endParaRPr lang="en-US" sz="1600" dirty="0" smtClean="0">
              <a:latin typeface="Tahoma" pitchFamily="34" charset="0"/>
              <a:ea typeface="Tahoma" pitchFamily="34" charset="0"/>
              <a:cs typeface="Tahoma" pitchFamily="34" charset="0"/>
            </a:endParaRPr>
          </a:p>
          <a:p>
            <a:pPr algn="just"/>
            <a:r>
              <a:rPr lang="en-US" sz="1600" dirty="0" smtClean="0">
                <a:latin typeface="Tahoma" pitchFamily="34" charset="0"/>
                <a:ea typeface="Tahoma" pitchFamily="34" charset="0"/>
                <a:cs typeface="Tahoma" pitchFamily="34" charset="0"/>
              </a:rPr>
              <a:t>	201</a:t>
            </a:r>
            <a:r>
              <a:rPr lang="mn-MN" sz="1600" dirty="0" smtClean="0">
                <a:latin typeface="Tahoma" pitchFamily="34" charset="0"/>
                <a:ea typeface="Tahoma" pitchFamily="34" charset="0"/>
                <a:cs typeface="Tahoma" pitchFamily="34" charset="0"/>
              </a:rPr>
              <a:t>6</a:t>
            </a:r>
            <a:r>
              <a:rPr lang="en-US" sz="1600" dirty="0" smtClean="0">
                <a:latin typeface="Tahoma" pitchFamily="34" charset="0"/>
                <a:ea typeface="Tahoma" pitchFamily="34" charset="0"/>
                <a:cs typeface="Tahoma" pitchFamily="34" charset="0"/>
              </a:rPr>
              <a:t> </a:t>
            </a:r>
            <a:r>
              <a:rPr lang="mn-MN" sz="1600" dirty="0" smtClean="0">
                <a:latin typeface="Tahoma" pitchFamily="34" charset="0"/>
                <a:ea typeface="Tahoma" pitchFamily="34" charset="0"/>
                <a:cs typeface="Tahoma" pitchFamily="34" charset="0"/>
              </a:rPr>
              <a:t>оны эхний </a:t>
            </a:r>
            <a:r>
              <a:rPr lang="en-US" sz="1600" dirty="0" smtClean="0">
                <a:latin typeface="Tahoma" pitchFamily="34" charset="0"/>
                <a:ea typeface="Tahoma" pitchFamily="34" charset="0"/>
                <a:cs typeface="Tahoma" pitchFamily="34" charset="0"/>
              </a:rPr>
              <a:t>8</a:t>
            </a:r>
            <a:r>
              <a:rPr lang="mn-MN" sz="1600" dirty="0" smtClean="0">
                <a:latin typeface="Tahoma" pitchFamily="34" charset="0"/>
                <a:ea typeface="Tahoma" pitchFamily="34" charset="0"/>
                <a:cs typeface="Tahoma" pitchFamily="34" charset="0"/>
              </a:rPr>
              <a:t> сарын байдлаар аймгийн хэмжээнд </a:t>
            </a:r>
            <a:r>
              <a:rPr lang="en-US" sz="1600" dirty="0" smtClean="0">
                <a:latin typeface="Tahoma" pitchFamily="34" charset="0"/>
                <a:ea typeface="Tahoma" pitchFamily="34" charset="0"/>
                <a:cs typeface="Tahoma" pitchFamily="34" charset="0"/>
              </a:rPr>
              <a:t>897</a:t>
            </a:r>
            <a:r>
              <a:rPr lang="mn-MN" sz="1600" dirty="0" smtClean="0">
                <a:latin typeface="Tahoma" pitchFamily="34" charset="0"/>
                <a:ea typeface="Tahoma" pitchFamily="34" charset="0"/>
                <a:cs typeface="Tahoma" pitchFamily="34" charset="0"/>
              </a:rPr>
              <a:t> ажил хайгч иргэдийн </a:t>
            </a:r>
            <a:r>
              <a:rPr lang="en-US" sz="1600" dirty="0" smtClean="0">
                <a:latin typeface="Tahoma" pitchFamily="34" charset="0"/>
                <a:ea typeface="Tahoma" pitchFamily="34" charset="0"/>
                <a:cs typeface="Tahoma" pitchFamily="34" charset="0"/>
              </a:rPr>
              <a:t>66.6</a:t>
            </a:r>
            <a:r>
              <a:rPr lang="mn-MN" sz="1600" dirty="0" smtClean="0">
                <a:latin typeface="Tahoma" pitchFamily="34" charset="0"/>
                <a:ea typeface="Tahoma" pitchFamily="34" charset="0"/>
                <a:cs typeface="Tahoma" pitchFamily="34" charset="0"/>
              </a:rPr>
              <a:t> хувийг эмэгтэйчүүд эзэлж байна.</a:t>
            </a:r>
            <a:r>
              <a:rPr lang="en-US" sz="1600" dirty="0" smtClean="0">
                <a:latin typeface="Tahoma" pitchFamily="34" charset="0"/>
                <a:ea typeface="Tahoma" pitchFamily="34" charset="0"/>
                <a:cs typeface="Tahoma" pitchFamily="34" charset="0"/>
              </a:rPr>
              <a:t> </a:t>
            </a:r>
            <a:r>
              <a:rPr lang="mn-MN" sz="1600" dirty="0" smtClean="0">
                <a:latin typeface="Tahoma" pitchFamily="34" charset="0"/>
                <a:ea typeface="Tahoma" pitchFamily="34" charset="0"/>
                <a:cs typeface="Tahoma" pitchFamily="34" charset="0"/>
              </a:rPr>
              <a:t>Нийт ажил хайгч иргэдийн </a:t>
            </a:r>
            <a:r>
              <a:rPr lang="en-US" sz="1600" dirty="0" smtClean="0">
                <a:latin typeface="Tahoma" pitchFamily="34" charset="0"/>
                <a:ea typeface="Tahoma" pitchFamily="34" charset="0"/>
                <a:cs typeface="Tahoma" pitchFamily="34" charset="0"/>
              </a:rPr>
              <a:t>7</a:t>
            </a:r>
            <a:r>
              <a:rPr lang="mn-MN" sz="1600" dirty="0" smtClean="0">
                <a:latin typeface="Tahoma" pitchFamily="34" charset="0"/>
                <a:ea typeface="Tahoma" pitchFamily="34" charset="0"/>
                <a:cs typeface="Tahoma" pitchFamily="34" charset="0"/>
              </a:rPr>
              <a:t> нь буюу </a:t>
            </a:r>
            <a:r>
              <a:rPr lang="en-US" sz="1600" dirty="0" smtClean="0">
                <a:latin typeface="Tahoma" pitchFamily="34" charset="0"/>
                <a:ea typeface="Tahoma" pitchFamily="34" charset="0"/>
                <a:cs typeface="Tahoma" pitchFamily="34" charset="0"/>
              </a:rPr>
              <a:t>0.7</a:t>
            </a:r>
            <a:r>
              <a:rPr lang="mn-MN" sz="1600" dirty="0" smtClean="0">
                <a:latin typeface="Tahoma" pitchFamily="34" charset="0"/>
                <a:ea typeface="Tahoma" pitchFamily="34" charset="0"/>
                <a:cs typeface="Tahoma" pitchFamily="34" charset="0"/>
              </a:rPr>
              <a:t> хувийг хөгжлийн бэрхшээлтэй иргэд байна.</a:t>
            </a:r>
          </a:p>
          <a:p>
            <a:pPr algn="just"/>
            <a:r>
              <a:rPr lang="mn-MN" sz="1600" dirty="0" smtClean="0">
                <a:latin typeface="Tahoma" pitchFamily="34" charset="0"/>
                <a:ea typeface="Tahoma" pitchFamily="34" charset="0"/>
                <a:cs typeface="Tahoma" pitchFamily="34" charset="0"/>
              </a:rPr>
              <a:t>	</a:t>
            </a:r>
          </a:p>
          <a:p>
            <a:pPr algn="just"/>
            <a:r>
              <a:rPr lang="mn-MN" sz="1600" dirty="0" smtClean="0">
                <a:latin typeface="Tahoma" pitchFamily="34" charset="0"/>
                <a:ea typeface="Tahoma" pitchFamily="34" charset="0"/>
                <a:cs typeface="Tahoma" pitchFamily="34" charset="0"/>
              </a:rPr>
              <a:t>	Ажил хайгч иргэдийг насны байдлаар авч үзэхэд 15-24 насны иргэд </a:t>
            </a:r>
            <a:r>
              <a:rPr lang="en-US" sz="1600" dirty="0" smtClean="0">
                <a:latin typeface="Tahoma" pitchFamily="34" charset="0"/>
                <a:ea typeface="Tahoma" pitchFamily="34" charset="0"/>
                <a:cs typeface="Tahoma" pitchFamily="34" charset="0"/>
              </a:rPr>
              <a:t>23.2</a:t>
            </a:r>
            <a:r>
              <a:rPr lang="mn-MN" sz="1600" dirty="0" smtClean="0">
                <a:latin typeface="Tahoma" pitchFamily="34" charset="0"/>
                <a:ea typeface="Tahoma" pitchFamily="34" charset="0"/>
                <a:cs typeface="Tahoma" pitchFamily="34" charset="0"/>
              </a:rPr>
              <a:t> хувь, 25-34 насны иргэд </a:t>
            </a:r>
            <a:r>
              <a:rPr lang="en-US" sz="1600" dirty="0" smtClean="0">
                <a:latin typeface="Tahoma" pitchFamily="34" charset="0"/>
                <a:ea typeface="Tahoma" pitchFamily="34" charset="0"/>
                <a:cs typeface="Tahoma" pitchFamily="34" charset="0"/>
              </a:rPr>
              <a:t>46.3</a:t>
            </a:r>
            <a:r>
              <a:rPr lang="mn-MN" sz="1600" dirty="0" smtClean="0">
                <a:latin typeface="Tahoma" pitchFamily="34" charset="0"/>
                <a:ea typeface="Tahoma" pitchFamily="34" charset="0"/>
                <a:cs typeface="Tahoma" pitchFamily="34" charset="0"/>
              </a:rPr>
              <a:t> хувь, 35-44 насны иргэд </a:t>
            </a:r>
            <a:r>
              <a:rPr lang="en-US" sz="1600" dirty="0" smtClean="0">
                <a:latin typeface="Tahoma" pitchFamily="34" charset="0"/>
                <a:ea typeface="Tahoma" pitchFamily="34" charset="0"/>
                <a:cs typeface="Tahoma" pitchFamily="34" charset="0"/>
              </a:rPr>
              <a:t>20.1</a:t>
            </a:r>
            <a:r>
              <a:rPr lang="mn-MN" sz="1600" dirty="0" smtClean="0">
                <a:latin typeface="Tahoma" pitchFamily="34" charset="0"/>
                <a:ea typeface="Tahoma" pitchFamily="34" charset="0"/>
                <a:cs typeface="Tahoma" pitchFamily="34" charset="0"/>
              </a:rPr>
              <a:t> хувь, 45-54 насны иргэд </a:t>
            </a:r>
            <a:r>
              <a:rPr lang="en-US" sz="1600" dirty="0" smtClean="0">
                <a:latin typeface="Tahoma" pitchFamily="34" charset="0"/>
                <a:ea typeface="Tahoma" pitchFamily="34" charset="0"/>
                <a:cs typeface="Tahoma" pitchFamily="34" charset="0"/>
              </a:rPr>
              <a:t>9.8</a:t>
            </a:r>
            <a:r>
              <a:rPr lang="mn-MN" sz="1600" dirty="0" smtClean="0">
                <a:latin typeface="Tahoma" pitchFamily="34" charset="0"/>
                <a:ea typeface="Tahoma" pitchFamily="34" charset="0"/>
                <a:cs typeface="Tahoma" pitchFamily="34" charset="0"/>
              </a:rPr>
              <a:t> хувь, 55-59 насны иргэд </a:t>
            </a:r>
            <a:r>
              <a:rPr lang="en-US" sz="1600" dirty="0" smtClean="0">
                <a:latin typeface="Tahoma" pitchFamily="34" charset="0"/>
                <a:ea typeface="Tahoma" pitchFamily="34" charset="0"/>
                <a:cs typeface="Tahoma" pitchFamily="34" charset="0"/>
              </a:rPr>
              <a:t>0.7</a:t>
            </a:r>
            <a:r>
              <a:rPr lang="mn-MN" sz="1600" dirty="0" smtClean="0">
                <a:latin typeface="Tahoma" pitchFamily="34" charset="0"/>
                <a:ea typeface="Tahoma" pitchFamily="34" charset="0"/>
                <a:cs typeface="Tahoma" pitchFamily="34" charset="0"/>
              </a:rPr>
              <a:t> хувийг тус тус эзэлжээ.</a:t>
            </a:r>
            <a:endParaRPr lang="en-US" sz="1600" dirty="0" smtClean="0">
              <a:latin typeface="Tahoma" pitchFamily="34" charset="0"/>
              <a:ea typeface="Tahoma" pitchFamily="34" charset="0"/>
              <a:cs typeface="Tahoma" pitchFamily="34" charset="0"/>
            </a:endParaRPr>
          </a:p>
          <a:p>
            <a:pPr algn="just"/>
            <a:endParaRPr lang="en-US" sz="2000" dirty="0" smtClean="0">
              <a:latin typeface="Tahoma" pitchFamily="34" charset="0"/>
              <a:ea typeface="Tahoma" pitchFamily="34" charset="0"/>
              <a:cs typeface="Tahoma" pitchFamily="34" charset="0"/>
            </a:endParaRPr>
          </a:p>
          <a:p>
            <a:endParaRPr lang="en-US" dirty="0" smtClean="0">
              <a:latin typeface="Tahoma" pitchFamily="34" charset="0"/>
              <a:ea typeface="Tahoma" pitchFamily="34" charset="0"/>
              <a:cs typeface="Tahoma" pitchFamily="34" charset="0"/>
            </a:endParaRPr>
          </a:p>
          <a:p>
            <a:r>
              <a:rPr lang="en-US" dirty="0" smtClean="0">
                <a:latin typeface="Tahoma" pitchFamily="34" charset="0"/>
                <a:ea typeface="Tahoma" pitchFamily="34" charset="0"/>
                <a:cs typeface="Tahoma" pitchFamily="34" charset="0"/>
              </a:rPr>
              <a:t>	</a:t>
            </a:r>
          </a:p>
          <a:p>
            <a:endParaRPr lang="en-US" dirty="0" smtClean="0">
              <a:latin typeface="Tahoma" pitchFamily="34" charset="0"/>
              <a:ea typeface="Tahoma" pitchFamily="34" charset="0"/>
              <a:cs typeface="Tahoma" pitchFamily="34" charset="0"/>
            </a:endParaRPr>
          </a:p>
          <a:p>
            <a:pPr algn="just"/>
            <a:endParaRPr lang="en-US" dirty="0">
              <a:latin typeface="Tahoma" pitchFamily="34" charset="0"/>
              <a:ea typeface="Tahoma" pitchFamily="34" charset="0"/>
              <a:cs typeface="Tahoma" pitchFamily="34" charset="0"/>
            </a:endParaRPr>
          </a:p>
        </p:txBody>
      </p:sp>
      <p:sp>
        <p:nvSpPr>
          <p:cNvPr id="7" name="Rectangle 6"/>
          <p:cNvSpPr/>
          <p:nvPr/>
        </p:nvSpPr>
        <p:spPr>
          <a:xfrm>
            <a:off x="5550640" y="951127"/>
            <a:ext cx="3771613" cy="584775"/>
          </a:xfrm>
          <a:prstGeom prst="rect">
            <a:avLst/>
          </a:prstGeom>
        </p:spPr>
        <p:txBody>
          <a:bodyPr wrap="square">
            <a:spAutoFit/>
          </a:bodyPr>
          <a:lstStyle/>
          <a:p>
            <a:pPr algn="ctr"/>
            <a:r>
              <a:rPr lang="mn-MN" sz="1600" dirty="0" smtClean="0">
                <a:latin typeface="Tahoma" pitchFamily="34" charset="0"/>
                <a:ea typeface="Tahoma" pitchFamily="34" charset="0"/>
                <a:cs typeface="Tahoma" pitchFamily="34" charset="0"/>
              </a:rPr>
              <a:t>Ажил хайгч иргэд, жил бүрийн 8</a:t>
            </a:r>
            <a:r>
              <a:rPr lang="en-US" sz="1600" dirty="0" smtClean="0">
                <a:latin typeface="Tahoma" pitchFamily="34" charset="0"/>
                <a:ea typeface="Tahoma" pitchFamily="34" charset="0"/>
                <a:cs typeface="Tahoma" pitchFamily="34" charset="0"/>
              </a:rPr>
              <a:t> </a:t>
            </a:r>
            <a:r>
              <a:rPr lang="mn-MN" sz="1600" dirty="0" smtClean="0">
                <a:latin typeface="Tahoma" pitchFamily="34" charset="0"/>
                <a:ea typeface="Tahoma" pitchFamily="34" charset="0"/>
                <a:cs typeface="Tahoma" pitchFamily="34" charset="0"/>
              </a:rPr>
              <a:t>сарын эцсийн байдлаар</a:t>
            </a:r>
            <a:endParaRPr lang="en-US" sz="1600" dirty="0">
              <a:latin typeface="Tahoma" pitchFamily="34" charset="0"/>
              <a:ea typeface="Tahoma" pitchFamily="34" charset="0"/>
              <a:cs typeface="Tahoma" pitchFamily="34" charset="0"/>
            </a:endParaRPr>
          </a:p>
        </p:txBody>
      </p:sp>
      <p:graphicFrame>
        <p:nvGraphicFramePr>
          <p:cNvPr id="9" name="Chart 8"/>
          <p:cNvGraphicFramePr/>
          <p:nvPr/>
        </p:nvGraphicFramePr>
        <p:xfrm>
          <a:off x="5205743" y="1840116"/>
          <a:ext cx="4544839" cy="393599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87" y="3352801"/>
            <a:ext cx="5881688"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3" name="Rectangle 2"/>
          <p:cNvSpPr>
            <a:spLocks noChangeArrowheads="1"/>
          </p:cNvSpPr>
          <p:nvPr/>
        </p:nvSpPr>
        <p:spPr bwMode="auto">
          <a:xfrm>
            <a:off x="990600" y="1960097"/>
            <a:ext cx="5757863"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4" name="Straight Connector 3"/>
          <p:cNvCxnSpPr/>
          <p:nvPr/>
        </p:nvCxnSpPr>
        <p:spPr>
          <a:xfrm flipV="1">
            <a:off x="1938918" y="2274849"/>
            <a:ext cx="7338897" cy="7805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5"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1849635" y="575100"/>
            <a:ext cx="7712529"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b="1" dirty="0" smtClean="0">
                <a:latin typeface="Tahoma" pitchFamily="34" charset="0"/>
                <a:ea typeface="Tahoma" pitchFamily="34" charset="0"/>
                <a:cs typeface="Tahoma" pitchFamily="34" charset="0"/>
              </a:rPr>
              <a:t>Нийгмийн даатгалын үйлчилгээ</a:t>
            </a:r>
            <a:endParaRPr lang="en-US" dirty="0" smtClean="0">
              <a:latin typeface="Tahoma" pitchFamily="34" charset="0"/>
              <a:ea typeface="Tahoma" pitchFamily="34" charset="0"/>
              <a:cs typeface="Tahoma" pitchFamily="34" charset="0"/>
            </a:endParaRPr>
          </a:p>
          <a:p>
            <a:pPr algn="just"/>
            <a:r>
              <a:rPr lang="mn-MN" dirty="0" smtClean="0">
                <a:latin typeface="Tahoma" pitchFamily="34" charset="0"/>
                <a:ea typeface="Tahoma" pitchFamily="34" charset="0"/>
                <a:cs typeface="Tahoma" pitchFamily="34" charset="0"/>
              </a:rPr>
              <a:t>Нийгмийн даатгалын сангийн орлого 201</a:t>
            </a:r>
            <a:r>
              <a:rPr lang="en-US" dirty="0" smtClean="0">
                <a:latin typeface="Tahoma" pitchFamily="34" charset="0"/>
                <a:ea typeface="Tahoma" pitchFamily="34" charset="0"/>
                <a:cs typeface="Tahoma" pitchFamily="34" charset="0"/>
              </a:rPr>
              <a:t>6</a:t>
            </a:r>
            <a:r>
              <a:rPr lang="mn-MN" dirty="0" smtClean="0">
                <a:latin typeface="Tahoma" pitchFamily="34" charset="0"/>
                <a:ea typeface="Tahoma" pitchFamily="34" charset="0"/>
                <a:cs typeface="Tahoma" pitchFamily="34" charset="0"/>
              </a:rPr>
              <a:t> оны эхний </a:t>
            </a:r>
            <a:r>
              <a:rPr lang="en-US" dirty="0" smtClean="0">
                <a:latin typeface="Tahoma" pitchFamily="34" charset="0"/>
                <a:ea typeface="Tahoma" pitchFamily="34" charset="0"/>
                <a:cs typeface="Tahoma" pitchFamily="34" charset="0"/>
              </a:rPr>
              <a:t>8</a:t>
            </a:r>
            <a:r>
              <a:rPr lang="mn-MN" dirty="0" smtClean="0">
                <a:latin typeface="Tahoma" pitchFamily="34" charset="0"/>
                <a:ea typeface="Tahoma" pitchFamily="34" charset="0"/>
                <a:cs typeface="Tahoma" pitchFamily="34" charset="0"/>
              </a:rPr>
              <a:t> сард </a:t>
            </a:r>
            <a:r>
              <a:rPr lang="en-US" dirty="0" smtClean="0">
                <a:latin typeface="Tahoma" pitchFamily="34" charset="0"/>
                <a:ea typeface="Tahoma" pitchFamily="34" charset="0"/>
                <a:cs typeface="Tahoma" pitchFamily="34" charset="0"/>
              </a:rPr>
              <a:t>12587.8</a:t>
            </a:r>
            <a:r>
              <a:rPr lang="mn-MN" dirty="0" smtClean="0">
                <a:latin typeface="Tahoma" pitchFamily="34" charset="0"/>
                <a:ea typeface="Tahoma" pitchFamily="34" charset="0"/>
                <a:cs typeface="Tahoma" pitchFamily="34" charset="0"/>
              </a:rPr>
              <a:t> сая төгрөг төвлөрч, төлөвлөгөөний биелэлт</a:t>
            </a:r>
            <a:r>
              <a:rPr lang="en-US" dirty="0" smtClean="0">
                <a:latin typeface="Tahoma" pitchFamily="34" charset="0"/>
                <a:ea typeface="Tahoma" pitchFamily="34" charset="0"/>
                <a:cs typeface="Tahoma" pitchFamily="34" charset="0"/>
              </a:rPr>
              <a:t>76.6 </a:t>
            </a:r>
            <a:r>
              <a:rPr lang="mn-MN" dirty="0" smtClean="0">
                <a:latin typeface="Tahoma" pitchFamily="34" charset="0"/>
                <a:ea typeface="Tahoma" pitchFamily="34" charset="0"/>
                <a:cs typeface="Tahoma" pitchFamily="34" charset="0"/>
              </a:rPr>
              <a:t>хувьтай байна. Харин нийгмийн сайн дурын даатгуулагчийн тоо төлөвлөснөөсөө </a:t>
            </a:r>
            <a:r>
              <a:rPr lang="en-US" dirty="0" smtClean="0">
                <a:latin typeface="Tahoma" pitchFamily="34" charset="0"/>
                <a:ea typeface="Tahoma" pitchFamily="34" charset="0"/>
                <a:cs typeface="Tahoma" pitchFamily="34" charset="0"/>
              </a:rPr>
              <a:t>1.5</a:t>
            </a:r>
            <a:r>
              <a:rPr lang="mn-MN" dirty="0" smtClean="0">
                <a:latin typeface="Tahoma" pitchFamily="34" charset="0"/>
                <a:ea typeface="Tahoma" pitchFamily="34" charset="0"/>
                <a:cs typeface="Tahoma" pitchFamily="34" charset="0"/>
              </a:rPr>
              <a:t> дахин өсч </a:t>
            </a:r>
            <a:r>
              <a:rPr lang="en-US" dirty="0" smtClean="0">
                <a:latin typeface="Tahoma" pitchFamily="34" charset="0"/>
                <a:ea typeface="Tahoma" pitchFamily="34" charset="0"/>
                <a:cs typeface="Tahoma" pitchFamily="34" charset="0"/>
              </a:rPr>
              <a:t>4378</a:t>
            </a:r>
            <a:r>
              <a:rPr lang="mn-MN" dirty="0" smtClean="0">
                <a:latin typeface="Tahoma" pitchFamily="34" charset="0"/>
                <a:ea typeface="Tahoma" pitchFamily="34" charset="0"/>
                <a:cs typeface="Tahoma" pitchFamily="34" charset="0"/>
              </a:rPr>
              <a:t> байгаа нь өмнөх оны мөн үеийнхтэй харьцуулахад </a:t>
            </a:r>
            <a:r>
              <a:rPr lang="en-US" dirty="0" smtClean="0">
                <a:latin typeface="Tahoma" pitchFamily="34" charset="0"/>
                <a:ea typeface="Tahoma" pitchFamily="34" charset="0"/>
                <a:cs typeface="Tahoma" pitchFamily="34" charset="0"/>
              </a:rPr>
              <a:t>35.5 </a:t>
            </a:r>
            <a:r>
              <a:rPr lang="mn-MN" dirty="0" smtClean="0">
                <a:latin typeface="Tahoma" pitchFamily="34" charset="0"/>
                <a:ea typeface="Tahoma" pitchFamily="34" charset="0"/>
                <a:cs typeface="Tahoma" pitchFamily="34" charset="0"/>
              </a:rPr>
              <a:t> хувиар  өссөн байна.</a:t>
            </a:r>
            <a:endParaRPr lang="en-US" dirty="0">
              <a:latin typeface="Tahoma" pitchFamily="34" charset="0"/>
              <a:ea typeface="Tahoma" pitchFamily="34" charset="0"/>
              <a:cs typeface="Tahoma" pitchFamily="34" charset="0"/>
            </a:endParaRPr>
          </a:p>
        </p:txBody>
      </p:sp>
      <p:pic>
        <p:nvPicPr>
          <p:cNvPr id="7" name="Picture 6" descr="\\FILESERVER\share\khorolmaa\Information logo\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688" y="685800"/>
            <a:ext cx="820701" cy="1010093"/>
          </a:xfrm>
          <a:prstGeom prst="rect">
            <a:avLst/>
          </a:prstGeom>
          <a:noFill/>
          <a:ln>
            <a:noFill/>
          </a:ln>
        </p:spPr>
      </p:pic>
      <p:sp>
        <p:nvSpPr>
          <p:cNvPr id="8" name="Rectangle 7"/>
          <p:cNvSpPr/>
          <p:nvPr/>
        </p:nvSpPr>
        <p:spPr>
          <a:xfrm>
            <a:off x="915286" y="2692939"/>
            <a:ext cx="4212881" cy="523220"/>
          </a:xfrm>
          <a:prstGeom prst="rect">
            <a:avLst/>
          </a:prstGeom>
        </p:spPr>
        <p:txBody>
          <a:bodyPr wrap="square">
            <a:spAutoFit/>
          </a:bodyPr>
          <a:lstStyle/>
          <a:p>
            <a:pPr algn="ctr">
              <a:spcAft>
                <a:spcPts val="0"/>
              </a:spcAft>
            </a:pPr>
            <a:r>
              <a:rPr lang="mn-MN" sz="1400" dirty="0">
                <a:solidFill>
                  <a:srgbClr val="000000"/>
                </a:solidFill>
                <a:latin typeface="Tahoma" pitchFamily="34" charset="0"/>
                <a:ea typeface="Tahoma" pitchFamily="34" charset="0"/>
                <a:cs typeface="Tahoma" pitchFamily="34" charset="0"/>
              </a:rPr>
              <a:t>Нийгмийн даатгалын сангийн орлого</a:t>
            </a:r>
            <a:r>
              <a:rPr lang="mn-MN" sz="1400" dirty="0" smtClean="0">
                <a:solidFill>
                  <a:srgbClr val="000000"/>
                </a:solidFill>
                <a:latin typeface="Tahoma" pitchFamily="34" charset="0"/>
                <a:ea typeface="Tahoma" pitchFamily="34" charset="0"/>
                <a:cs typeface="Tahoma" pitchFamily="34" charset="0"/>
              </a:rPr>
              <a:t>, </a:t>
            </a:r>
            <a:r>
              <a:rPr lang="mn-MN" sz="1400" dirty="0">
                <a:solidFill>
                  <a:srgbClr val="000000"/>
                </a:solidFill>
                <a:latin typeface="Tahoma" pitchFamily="34" charset="0"/>
                <a:ea typeface="Tahoma" pitchFamily="34" charset="0"/>
                <a:cs typeface="Tahoma" pitchFamily="34" charset="0"/>
              </a:rPr>
              <a:t>сая.төг </a:t>
            </a:r>
            <a:endParaRPr lang="en-US" sz="1100" dirty="0">
              <a:latin typeface="Tahoma" pitchFamily="34" charset="0"/>
              <a:ea typeface="Tahoma" pitchFamily="34" charset="0"/>
              <a:cs typeface="Tahoma" pitchFamily="34" charset="0"/>
            </a:endParaRPr>
          </a:p>
          <a:p>
            <a:pPr algn="ctr">
              <a:spcAft>
                <a:spcPts val="0"/>
              </a:spcAft>
            </a:pPr>
            <a:r>
              <a:rPr lang="en-US" sz="1400" dirty="0" smtClean="0">
                <a:solidFill>
                  <a:srgbClr val="000000"/>
                </a:solidFill>
                <a:latin typeface="Tahoma" pitchFamily="34" charset="0"/>
                <a:ea typeface="Tahoma" pitchFamily="34" charset="0"/>
                <a:cs typeface="Tahoma" pitchFamily="34" charset="0"/>
              </a:rPr>
              <a:t>(</a:t>
            </a:r>
            <a:r>
              <a:rPr lang="mn-MN" sz="1400" dirty="0" smtClean="0">
                <a:solidFill>
                  <a:srgbClr val="000000"/>
                </a:solidFill>
                <a:latin typeface="Tahoma" pitchFamily="34" charset="0"/>
                <a:ea typeface="Tahoma" pitchFamily="34" charset="0"/>
                <a:cs typeface="Tahoma" pitchFamily="34" charset="0"/>
              </a:rPr>
              <a:t>оноор </a:t>
            </a:r>
            <a:r>
              <a:rPr lang="en-US" sz="1400" dirty="0" smtClean="0">
                <a:solidFill>
                  <a:srgbClr val="000000"/>
                </a:solidFill>
                <a:latin typeface="Tahoma" pitchFamily="34" charset="0"/>
                <a:ea typeface="Tahoma" pitchFamily="34" charset="0"/>
                <a:cs typeface="Tahoma" pitchFamily="34" charset="0"/>
              </a:rPr>
              <a:t>)</a:t>
            </a:r>
            <a:endParaRPr lang="en-US" sz="1100" dirty="0">
              <a:effectLst/>
              <a:latin typeface="Tahoma" pitchFamily="34" charset="0"/>
              <a:ea typeface="Tahoma" pitchFamily="34" charset="0"/>
              <a:cs typeface="Tahoma" pitchFamily="34" charset="0"/>
            </a:endParaRPr>
          </a:p>
        </p:txBody>
      </p:sp>
      <p:sp>
        <p:nvSpPr>
          <p:cNvPr id="15" name="Rectangle 14"/>
          <p:cNvSpPr/>
          <p:nvPr/>
        </p:nvSpPr>
        <p:spPr>
          <a:xfrm>
            <a:off x="5490582" y="2633467"/>
            <a:ext cx="3883877" cy="523220"/>
          </a:xfrm>
          <a:prstGeom prst="rect">
            <a:avLst/>
          </a:prstGeom>
        </p:spPr>
        <p:txBody>
          <a:bodyPr wrap="square">
            <a:spAutoFit/>
          </a:bodyPr>
          <a:lstStyle/>
          <a:p>
            <a:pPr algn="ctr">
              <a:spcAft>
                <a:spcPts val="0"/>
              </a:spcAft>
            </a:pPr>
            <a:r>
              <a:rPr lang="mn-MN" sz="1400" dirty="0" smtClean="0">
                <a:solidFill>
                  <a:srgbClr val="000000"/>
                </a:solidFill>
                <a:latin typeface="Tahoma" pitchFamily="34" charset="0"/>
                <a:ea typeface="Tahoma" pitchFamily="34" charset="0"/>
                <a:cs typeface="Tahoma" pitchFamily="34" charset="0"/>
              </a:rPr>
              <a:t>Сайн дурын даатгуулагчийн тоо</a:t>
            </a:r>
            <a:endParaRPr lang="en-US" sz="1100" dirty="0">
              <a:latin typeface="Tahoma" pitchFamily="34" charset="0"/>
              <a:ea typeface="Tahoma" pitchFamily="34" charset="0"/>
              <a:cs typeface="Tahoma" pitchFamily="34" charset="0"/>
            </a:endParaRPr>
          </a:p>
          <a:p>
            <a:pPr algn="ctr">
              <a:spcAft>
                <a:spcPts val="0"/>
              </a:spcAft>
            </a:pPr>
            <a:r>
              <a:rPr lang="en-US" sz="1400" dirty="0" smtClean="0">
                <a:solidFill>
                  <a:srgbClr val="000000"/>
                </a:solidFill>
                <a:latin typeface="Tahoma" pitchFamily="34" charset="0"/>
                <a:ea typeface="Tahoma" pitchFamily="34" charset="0"/>
                <a:cs typeface="Tahoma" pitchFamily="34" charset="0"/>
              </a:rPr>
              <a:t>(</a:t>
            </a:r>
            <a:r>
              <a:rPr lang="mn-MN" sz="1400" dirty="0" smtClean="0">
                <a:solidFill>
                  <a:srgbClr val="000000"/>
                </a:solidFill>
                <a:latin typeface="Tahoma" pitchFamily="34" charset="0"/>
                <a:ea typeface="Tahoma" pitchFamily="34" charset="0"/>
                <a:cs typeface="Tahoma" pitchFamily="34" charset="0"/>
              </a:rPr>
              <a:t>оноор</a:t>
            </a:r>
            <a:r>
              <a:rPr lang="en-US" sz="1400" dirty="0" smtClean="0">
                <a:solidFill>
                  <a:srgbClr val="000000"/>
                </a:solidFill>
                <a:latin typeface="Tahoma" pitchFamily="34" charset="0"/>
                <a:ea typeface="Tahoma" pitchFamily="34" charset="0"/>
                <a:cs typeface="Tahoma" pitchFamily="34" charset="0"/>
              </a:rPr>
              <a:t>)</a:t>
            </a:r>
            <a:endParaRPr lang="en-US" sz="1100" dirty="0">
              <a:effectLst/>
              <a:latin typeface="Tahoma" pitchFamily="34" charset="0"/>
              <a:ea typeface="Tahoma" pitchFamily="34" charset="0"/>
              <a:cs typeface="Tahoma" pitchFamily="34" charset="0"/>
            </a:endParaRPr>
          </a:p>
        </p:txBody>
      </p:sp>
      <p:graphicFrame>
        <p:nvGraphicFramePr>
          <p:cNvPr id="12" name="Chart 11"/>
          <p:cNvGraphicFramePr/>
          <p:nvPr/>
        </p:nvGraphicFramePr>
        <p:xfrm>
          <a:off x="1169358" y="3206670"/>
          <a:ext cx="3764781" cy="3031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5631349" y="3284851"/>
          <a:ext cx="3838575" cy="27146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2831</TotalTime>
  <Words>1497</Words>
  <Application>Microsoft Office PowerPoint</Application>
  <PresentationFormat>A4 Paper (210x297 mm)</PresentationFormat>
  <Paragraphs>373</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 Unicode MS</vt:lpstr>
      <vt:lpstr>Arial</vt:lpstr>
      <vt:lpstr>Arial Mon</vt:lpstr>
      <vt:lpstr>Calibri</vt:lpstr>
      <vt:lpstr>Calibri Light</vt:lpstr>
      <vt:lpstr>Tahoma</vt:lpstr>
      <vt:lpstr>Times New Roman</vt:lpstr>
      <vt:lpstr>Times New Roman Mon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БҮРТГЭЛ, СТАТИСТИКИЙН ҮЙЛ АЖИЛЛАГААНЫ УЯЛДАА, НЭГДМЭЛ БАЙДЛЫГ ХАНГАХ НЬ</dc:title>
  <dc:creator>Batbuyan</dc:creator>
  <cp:lastModifiedBy>Munkhjargal</cp:lastModifiedBy>
  <cp:revision>386</cp:revision>
  <cp:lastPrinted>2016-03-15T06:15:56Z</cp:lastPrinted>
  <dcterms:created xsi:type="dcterms:W3CDTF">2016-01-21T11:01:30Z</dcterms:created>
  <dcterms:modified xsi:type="dcterms:W3CDTF">2016-09-13T01:40:30Z</dcterms:modified>
</cp:coreProperties>
</file>