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353" r:id="rId17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velmaa_s\Desktop\2016.02%20sariin%20taniltsuulga\2016.02%20%20MEDEE.11%20tsem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2%20sariin%20taniltsuulga%20kh\niigmiin%20salbariin%20taniltsuulg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2%20sariin%20taniltsuulga%20kh\niigmiin%20salbariin%20taniltsuulga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2%20sariin%20taniltsuulga%20kh\niigmiin%20salbariin%20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2%20sariin%20taniltsuulga%20kh\niigmiin%20salbariin%20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2%20sariin%20taniltsuulga%20kh\niigmiin%20salbariin%20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2%20sariin%20taniltsuulga%20kh\niigmiin%20salbariin%20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7429941263307683"/>
          <c:y val="0.22907840745258978"/>
          <c:w val="0.44584841609423476"/>
          <c:h val="0.75395586115115965"/>
        </c:manualLayout>
      </c:layout>
      <c:pieChart>
        <c:varyColors val="1"/>
        <c:ser>
          <c:idx val="0"/>
          <c:order val="0"/>
          <c:tx>
            <c:strRef>
              <c:f>'Tusuv orlogo'!$G$55</c:f>
              <c:strCache>
                <c:ptCount val="1"/>
                <c:pt idx="0">
                  <c:v>Татварын орлогыг төрлөөр нь авч үзвэл
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0.16193950375492458"/>
                  <c:y val="-4.2105263157894918E-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911936496430364"/>
                  <c:y val="2.84885956156888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775182463242293"/>
                      <c:h val="0.15941333037595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orlogo'!$F$56:$F$60</c:f>
              <c:strCache>
                <c:ptCount val="5"/>
                <c:pt idx="0">
                  <c:v>1. Хүн амын орлогын албан татвар</c:v>
                </c:pt>
                <c:pt idx="1">
                  <c:v> 2. Өмчийн татвар      </c:v>
                </c:pt>
                <c:pt idx="2">
                  <c:v>3. Дотоодын бараа үйлчилгээний татвар</c:v>
                </c:pt>
                <c:pt idx="3">
                  <c:v>4.Бусад татвар</c:v>
                </c:pt>
                <c:pt idx="4">
                  <c:v>Татварын бус орлого</c:v>
                </c:pt>
              </c:strCache>
            </c:strRef>
          </c:cat>
          <c:val>
            <c:numRef>
              <c:f>'Tusuv orlogo'!$G$56:$G$60</c:f>
              <c:numCache>
                <c:formatCode>General</c:formatCode>
                <c:ptCount val="5"/>
                <c:pt idx="0">
                  <c:v>509778.80000000005</c:v>
                </c:pt>
                <c:pt idx="1">
                  <c:v>256064</c:v>
                </c:pt>
                <c:pt idx="2">
                  <c:v>7698.9</c:v>
                </c:pt>
                <c:pt idx="3">
                  <c:v>637831</c:v>
                </c:pt>
                <c:pt idx="4">
                  <c:v>35534.100000000006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7552891115883482E-2"/>
          <c:y val="5.3240740740740741E-2"/>
          <c:w val="0.88867187500000155"/>
          <c:h val="0.58333333333333337"/>
        </c:manualLayout>
      </c:layout>
      <c:barChart>
        <c:barDir val="col"/>
        <c:grouping val="clustered"/>
        <c:ser>
          <c:idx val="0"/>
          <c:order val="0"/>
          <c:tx>
            <c:strRef>
              <c:f>'Mal tullult'!$S$125</c:f>
              <c:strCache>
                <c:ptCount val="1"/>
                <c:pt idx="0">
                  <c:v>2015 2-сар</c:v>
                </c:pt>
              </c:strCache>
            </c:strRef>
          </c:tx>
          <c:dLbls>
            <c:dLbl>
              <c:idx val="0"/>
              <c:layout>
                <c:manualLayout>
                  <c:x val="-7.5757575757575898E-3"/>
                  <c:y val="2.77777777777779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505050505050475E-3"/>
                  <c:y val="1.3888888888888938E-2"/>
                </c:manualLayout>
              </c:layout>
              <c:dLblPos val="outEnd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Íîìãîí</c:v>
                </c:pt>
                <c:pt idx="7">
                  <c:v>Íî¸í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tullult'!$S$126:$S$140</c:f>
              <c:numCache>
                <c:formatCode>0</c:formatCode>
                <c:ptCount val="15"/>
                <c:pt idx="0">
                  <c:v>570</c:v>
                </c:pt>
                <c:pt idx="1">
                  <c:v>616</c:v>
                </c:pt>
                <c:pt idx="2">
                  <c:v>749</c:v>
                </c:pt>
                <c:pt idx="3">
                  <c:v>500</c:v>
                </c:pt>
                <c:pt idx="4">
                  <c:v>896</c:v>
                </c:pt>
                <c:pt idx="5">
                  <c:v>603</c:v>
                </c:pt>
                <c:pt idx="6">
                  <c:v>781</c:v>
                </c:pt>
                <c:pt idx="7">
                  <c:v>439</c:v>
                </c:pt>
                <c:pt idx="8">
                  <c:v>780</c:v>
                </c:pt>
                <c:pt idx="9">
                  <c:v>287</c:v>
                </c:pt>
                <c:pt idx="10">
                  <c:v>2542</c:v>
                </c:pt>
                <c:pt idx="11">
                  <c:v>3685</c:v>
                </c:pt>
                <c:pt idx="12">
                  <c:v>1191</c:v>
                </c:pt>
                <c:pt idx="13">
                  <c:v>367</c:v>
                </c:pt>
                <c:pt idx="14">
                  <c:v>125</c:v>
                </c:pt>
              </c:numCache>
            </c:numRef>
          </c:val>
        </c:ser>
        <c:ser>
          <c:idx val="1"/>
          <c:order val="1"/>
          <c:tx>
            <c:strRef>
              <c:f>'Mal tullult'!$T$125</c:f>
              <c:strCache>
                <c:ptCount val="1"/>
                <c:pt idx="0">
                  <c:v>2016 2-сар 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9.259259259259310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676767676767683E-2"/>
                  <c:y val="-4.243778136006719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5.0505050505050475E-3"/>
                  <c:y val="2.7777777777777922E-2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1.0101010101010105E-2"/>
                  <c:y val="0"/>
                </c:manualLayout>
              </c:layout>
              <c:dLblPos val="outEnd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Íîìãîí</c:v>
                </c:pt>
                <c:pt idx="7">
                  <c:v>Íî¸í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tullult'!$T$126:$T$140</c:f>
              <c:numCache>
                <c:formatCode>0</c:formatCode>
                <c:ptCount val="15"/>
                <c:pt idx="0">
                  <c:v>400</c:v>
                </c:pt>
                <c:pt idx="1">
                  <c:v>1383</c:v>
                </c:pt>
                <c:pt idx="2">
                  <c:v>1508</c:v>
                </c:pt>
                <c:pt idx="3">
                  <c:v>287</c:v>
                </c:pt>
                <c:pt idx="4">
                  <c:v>183</c:v>
                </c:pt>
                <c:pt idx="5">
                  <c:v>1114</c:v>
                </c:pt>
                <c:pt idx="6">
                  <c:v>1600</c:v>
                </c:pt>
                <c:pt idx="7">
                  <c:v>158</c:v>
                </c:pt>
                <c:pt idx="8">
                  <c:v>683</c:v>
                </c:pt>
                <c:pt idx="9">
                  <c:v>700</c:v>
                </c:pt>
                <c:pt idx="10">
                  <c:v>1200</c:v>
                </c:pt>
                <c:pt idx="11">
                  <c:v>612</c:v>
                </c:pt>
                <c:pt idx="12">
                  <c:v>1424</c:v>
                </c:pt>
                <c:pt idx="13">
                  <c:v>441</c:v>
                </c:pt>
                <c:pt idx="14">
                  <c:v>600</c:v>
                </c:pt>
              </c:numCache>
            </c:numRef>
          </c:val>
        </c:ser>
        <c:gapWidth val="75"/>
        <c:axId val="57010432"/>
        <c:axId val="57028608"/>
      </c:barChart>
      <c:catAx>
        <c:axId val="57010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57028608"/>
        <c:crosses val="autoZero"/>
        <c:auto val="1"/>
        <c:lblAlgn val="ctr"/>
        <c:lblOffset val="100"/>
      </c:catAx>
      <c:valAx>
        <c:axId val="57028608"/>
        <c:scaling>
          <c:orientation val="minMax"/>
        </c:scaling>
        <c:axPos val="l"/>
        <c:numFmt formatCode="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010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Mon"/>
              <a:ea typeface="Arial Mon"/>
              <a:cs typeface="Arial Mon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b="0"/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bank!$C$23</c:f>
              <c:strCache>
                <c:ptCount val="1"/>
                <c:pt idx="0">
                  <c:v>Нийт хадгаламжийн үлдэгдэл сая.төг</c:v>
                </c:pt>
              </c:strCache>
            </c:strRef>
          </c:tx>
          <c:cat>
            <c:strRef>
              <c:f>bank!$B$24:$B$32</c:f>
              <c:strCache>
                <c:ptCount val="9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Хас-Өмнөговь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 банк</c:v>
                </c:pt>
              </c:strCache>
            </c:strRef>
          </c:cat>
          <c:val>
            <c:numRef>
              <c:f>bank!$C$24:$C$32</c:f>
              <c:numCache>
                <c:formatCode>0.0</c:formatCode>
                <c:ptCount val="9"/>
                <c:pt idx="0">
                  <c:v>38926.89256</c:v>
                </c:pt>
                <c:pt idx="1">
                  <c:v>14203.782464000013</c:v>
                </c:pt>
                <c:pt idx="2">
                  <c:v>340.40183099999962</c:v>
                </c:pt>
                <c:pt idx="3">
                  <c:v>5105.6731290000034</c:v>
                </c:pt>
                <c:pt idx="4">
                  <c:v>9726.6032159999995</c:v>
                </c:pt>
                <c:pt idx="5">
                  <c:v>121.365656</c:v>
                </c:pt>
                <c:pt idx="6">
                  <c:v>526.54325699999947</c:v>
                </c:pt>
                <c:pt idx="7">
                  <c:v>3145.4078909999998</c:v>
                </c:pt>
                <c:pt idx="8">
                  <c:v>2878.8141410000012</c:v>
                </c:pt>
              </c:numCache>
            </c:numRef>
          </c:val>
        </c:ser>
        <c:axId val="52884992"/>
        <c:axId val="52886528"/>
      </c:barChart>
      <c:catAx>
        <c:axId val="52884992"/>
        <c:scaling>
          <c:orientation val="minMax"/>
        </c:scaling>
        <c:axPos val="l"/>
        <c:numFmt formatCode="General" sourceLinked="0"/>
        <c:tickLblPos val="nextTo"/>
        <c:crossAx val="52886528"/>
        <c:crosses val="autoZero"/>
        <c:auto val="1"/>
        <c:lblAlgn val="ctr"/>
        <c:lblOffset val="100"/>
      </c:catAx>
      <c:valAx>
        <c:axId val="52886528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288499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34328426761999414"/>
          <c:y val="0.16537395096416888"/>
          <c:w val="0.56053337936138958"/>
          <c:h val="0.71506798603630117"/>
        </c:manualLayout>
      </c:layout>
      <c:barChart>
        <c:barDir val="bar"/>
        <c:grouping val="clustered"/>
        <c:ser>
          <c:idx val="0"/>
          <c:order val="0"/>
          <c:tx>
            <c:strRef>
              <c:f>bank!$C$34</c:f>
              <c:strCache>
                <c:ptCount val="1"/>
                <c:pt idx="0">
                  <c:v>Чанаргүй зээл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bank!$B$35:$B$43</c:f>
              <c:strCache>
                <c:ptCount val="9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Хас-Өмнөговь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 банк</c:v>
                </c:pt>
              </c:strCache>
            </c:strRef>
          </c:cat>
          <c:val>
            <c:numRef>
              <c:f>bank!$C$35:$C$43</c:f>
              <c:numCache>
                <c:formatCode>0.0</c:formatCode>
                <c:ptCount val="9"/>
                <c:pt idx="0">
                  <c:v>38926.89256</c:v>
                </c:pt>
                <c:pt idx="1">
                  <c:v>14203.782464000013</c:v>
                </c:pt>
                <c:pt idx="2">
                  <c:v>340.40183099999962</c:v>
                </c:pt>
                <c:pt idx="3">
                  <c:v>5105.6731290000034</c:v>
                </c:pt>
                <c:pt idx="4">
                  <c:v>9726.6032159999995</c:v>
                </c:pt>
                <c:pt idx="5">
                  <c:v>121.365656</c:v>
                </c:pt>
                <c:pt idx="6">
                  <c:v>526.54325699999947</c:v>
                </c:pt>
                <c:pt idx="7">
                  <c:v>3145.4078909999998</c:v>
                </c:pt>
                <c:pt idx="8">
                  <c:v>2878.8141410000012</c:v>
                </c:pt>
              </c:numCache>
            </c:numRef>
          </c:val>
        </c:ser>
        <c:gapWidth val="182"/>
        <c:axId val="52648192"/>
        <c:axId val="52682752"/>
      </c:barChart>
      <c:catAx>
        <c:axId val="526481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82752"/>
        <c:crosses val="autoZero"/>
        <c:auto val="1"/>
        <c:lblAlgn val="ctr"/>
        <c:lblOffset val="100"/>
      </c:catAx>
      <c:valAx>
        <c:axId val="526827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51784297753892E-2"/>
          <c:y val="7.8155331254734117E-2"/>
          <c:w val="0.88580197413973571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'!$V$3</c:f>
              <c:strCache>
                <c:ptCount val="1"/>
                <c:pt idx="0">
                  <c:v>Амаржсан эхийн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'eruul mend '!$W$3:$Y$3</c:f>
              <c:numCache>
                <c:formatCode>General</c:formatCode>
                <c:ptCount val="3"/>
                <c:pt idx="0">
                  <c:v>136</c:v>
                </c:pt>
                <c:pt idx="1">
                  <c:v>213</c:v>
                </c:pt>
                <c:pt idx="2">
                  <c:v>224</c:v>
                </c:pt>
              </c:numCache>
            </c:numRef>
          </c:val>
        </c:ser>
        <c:ser>
          <c:idx val="1"/>
          <c:order val="1"/>
          <c:tx>
            <c:strRef>
              <c:f>'eruul mend '!$V$4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'eruul mend '!$W$4:$Y$4</c:f>
              <c:numCache>
                <c:formatCode>General</c:formatCode>
                <c:ptCount val="3"/>
                <c:pt idx="0">
                  <c:v>136</c:v>
                </c:pt>
                <c:pt idx="1">
                  <c:v>213</c:v>
                </c:pt>
                <c:pt idx="2">
                  <c:v>225</c:v>
                </c:pt>
              </c:numCache>
            </c:numRef>
          </c:val>
        </c:ser>
        <c:dLbls>
          <c:showVal val="1"/>
        </c:dLbls>
        <c:overlap val="-25"/>
        <c:axId val="56773248"/>
        <c:axId val="56795520"/>
      </c:barChart>
      <c:catAx>
        <c:axId val="56773248"/>
        <c:scaling>
          <c:orientation val="minMax"/>
        </c:scaling>
        <c:axPos val="b"/>
        <c:numFmt formatCode="General" sourceLinked="0"/>
        <c:majorTickMark val="none"/>
        <c:tickLblPos val="nextTo"/>
        <c:crossAx val="56795520"/>
        <c:crosses val="autoZero"/>
        <c:auto val="1"/>
        <c:lblAlgn val="ctr"/>
        <c:lblOffset val="100"/>
      </c:catAx>
      <c:valAx>
        <c:axId val="56795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773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49321959755142"/>
          <c:y val="0.89814814814814825"/>
          <c:w val="0.84326296636233256"/>
          <c:h val="0.1018518711651109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888888888889034E-2"/>
          <c:y val="1.2077682706694773E-2"/>
          <c:w val="0.9388888888888931"/>
          <c:h val="0.7610074469163417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'!$Q$7</c:f>
              <c:strCache>
                <c:ptCount val="1"/>
                <c:pt idx="0">
                  <c:v>0-1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'eruul mend '!$R$7:$T$7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'eruul mend '!$Q$8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'eruul mend '!$R$8:$T$8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overlap val="-25"/>
        <c:axId val="56853632"/>
        <c:axId val="56855168"/>
      </c:barChart>
      <c:catAx>
        <c:axId val="56853632"/>
        <c:scaling>
          <c:orientation val="minMax"/>
        </c:scaling>
        <c:axPos val="b"/>
        <c:numFmt formatCode="General" sourceLinked="0"/>
        <c:majorTickMark val="none"/>
        <c:tickLblPos val="nextTo"/>
        <c:crossAx val="56855168"/>
        <c:crosses val="autoZero"/>
        <c:auto val="1"/>
        <c:lblAlgn val="ctr"/>
        <c:lblOffset val="100"/>
      </c:catAx>
      <c:valAx>
        <c:axId val="56855168"/>
        <c:scaling>
          <c:orientation val="minMax"/>
        </c:scaling>
        <c:delete val="1"/>
        <c:axPos val="l"/>
        <c:numFmt formatCode="General" sourceLinked="1"/>
        <c:tickLblPos val="none"/>
        <c:crossAx val="56853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8954505686909"/>
          <c:y val="0.87515849076902263"/>
          <c:w val="0.80541593545504853"/>
          <c:h val="0.11866471458488347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>
        <c:manualLayout>
          <c:layoutTarget val="inner"/>
          <c:xMode val="edge"/>
          <c:yMode val="edge"/>
          <c:x val="3.0555555555555582E-2"/>
          <c:y val="6.0569043452901733E-2"/>
          <c:w val="0.91465518271274227"/>
          <c:h val="0.61684771969062169"/>
        </c:manualLayout>
      </c:layout>
      <c:lineChart>
        <c:grouping val="standard"/>
        <c:ser>
          <c:idx val="0"/>
          <c:order val="0"/>
          <c:tx>
            <c:strRef>
              <c:f>'ajilguichuud hev'!$B$57</c:f>
              <c:strCache>
                <c:ptCount val="1"/>
                <c:pt idx="0">
                  <c:v>Ажил хайгч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6.521796188519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'ajilguichuud hev'!$C$57:$E$57</c:f>
              <c:numCache>
                <c:formatCode>General</c:formatCode>
                <c:ptCount val="3"/>
                <c:pt idx="0">
                  <c:v>362</c:v>
                </c:pt>
                <c:pt idx="1">
                  <c:v>560</c:v>
                </c:pt>
                <c:pt idx="2">
                  <c:v>786</c:v>
                </c:pt>
              </c:numCache>
            </c:numRef>
          </c:val>
        </c:ser>
        <c:ser>
          <c:idx val="1"/>
          <c:order val="1"/>
          <c:tx>
            <c:strRef>
              <c:f>'ajilguichuud hev'!$B$58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4444444444444502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8888888888889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8.69565217391305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'ajilguichuud hev'!$C$58:$E$58</c:f>
              <c:numCache>
                <c:formatCode>General</c:formatCode>
                <c:ptCount val="3"/>
                <c:pt idx="0">
                  <c:v>34</c:v>
                </c:pt>
                <c:pt idx="1">
                  <c:v>32</c:v>
                </c:pt>
                <c:pt idx="2">
                  <c:v>110</c:v>
                </c:pt>
              </c:numCache>
            </c:numRef>
          </c:val>
        </c:ser>
        <c:dLbls>
          <c:showVal val="1"/>
        </c:dLbls>
        <c:marker val="1"/>
        <c:axId val="56690560"/>
        <c:axId val="56692096"/>
      </c:lineChart>
      <c:catAx>
        <c:axId val="56690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692096"/>
        <c:crosses val="autoZero"/>
        <c:auto val="1"/>
        <c:lblAlgn val="ctr"/>
        <c:lblOffset val="100"/>
      </c:catAx>
      <c:valAx>
        <c:axId val="56692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690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66666666666668E-2"/>
          <c:y val="0.80576527160352074"/>
          <c:w val="0.87472101872433894"/>
          <c:h val="0.1390631361011864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'ajilguichuud hev'!$C$24:$C$31</c:f>
              <c:numCache>
                <c:formatCode>0.0</c:formatCode>
                <c:ptCount val="8"/>
                <c:pt idx="0">
                  <c:v>0.89058524173027709</c:v>
                </c:pt>
                <c:pt idx="1">
                  <c:v>24.809160305343511</c:v>
                </c:pt>
                <c:pt idx="2">
                  <c:v>10.559796437659095</c:v>
                </c:pt>
                <c:pt idx="3">
                  <c:v>6.6157760814249373</c:v>
                </c:pt>
                <c:pt idx="4">
                  <c:v>50.381679389312659</c:v>
                </c:pt>
                <c:pt idx="5">
                  <c:v>4.4529262086513945</c:v>
                </c:pt>
                <c:pt idx="6">
                  <c:v>2.1628498727735366</c:v>
                </c:pt>
                <c:pt idx="7">
                  <c:v>0.12722646310432639</c:v>
                </c:pt>
              </c:numCache>
            </c:numRef>
          </c:val>
        </c:ser>
        <c:dLbls>
          <c:showVal val="1"/>
        </c:dLbls>
        <c:overlap val="-25"/>
        <c:axId val="56915840"/>
        <c:axId val="56917376"/>
      </c:barChart>
      <c:catAx>
        <c:axId val="56915840"/>
        <c:scaling>
          <c:orientation val="minMax"/>
        </c:scaling>
        <c:axPos val="l"/>
        <c:numFmt formatCode="General" sourceLinked="0"/>
        <c:majorTickMark val="none"/>
        <c:tickLblPos val="nextTo"/>
        <c:crossAx val="56917376"/>
        <c:crosses val="autoZero"/>
        <c:auto val="1"/>
        <c:lblAlgn val="ctr"/>
        <c:lblOffset val="100"/>
      </c:catAx>
      <c:valAx>
        <c:axId val="56917376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569158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55555555555582E-2"/>
          <c:y val="0.11612459900845727"/>
          <c:w val="0.93888888888889099"/>
          <c:h val="0.67699657334500174"/>
        </c:manualLayout>
      </c:layout>
      <c:barChart>
        <c:barDir val="col"/>
        <c:grouping val="clustered"/>
        <c:ser>
          <c:idx val="0"/>
          <c:order val="0"/>
          <c:tx>
            <c:strRef>
              <c:f>'niigmiin daatgal'!$M$4</c:f>
              <c:strCache>
                <c:ptCount val="1"/>
                <c:pt idx="0">
                  <c:v>2015.II</c:v>
                </c:pt>
              </c:strCache>
            </c:strRef>
          </c:tx>
          <c:dLbls>
            <c:dLbl>
              <c:idx val="1"/>
              <c:layout>
                <c:manualLayout>
                  <c:x val="-1.6666666666666701E-2"/>
                  <c:y val="9.259259259259381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3333333333336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66666666666701E-2"/>
                  <c:y val="4.62962962962955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daatgal'!$M$5:$M$9</c:f>
              <c:numCache>
                <c:formatCode>0.0</c:formatCode>
                <c:ptCount val="5"/>
                <c:pt idx="0">
                  <c:v>3096.5</c:v>
                </c:pt>
                <c:pt idx="1">
                  <c:v>249.4</c:v>
                </c:pt>
                <c:pt idx="2" formatCode="General">
                  <c:v>241.1</c:v>
                </c:pt>
                <c:pt idx="3">
                  <c:v>108.4</c:v>
                </c:pt>
                <c:pt idx="4">
                  <c:v>617.6</c:v>
                </c:pt>
              </c:numCache>
            </c:numRef>
          </c:val>
        </c:ser>
        <c:ser>
          <c:idx val="1"/>
          <c:order val="1"/>
          <c:tx>
            <c:strRef>
              <c:f>'niigmiin daatgal'!$N$4</c:f>
              <c:strCache>
                <c:ptCount val="1"/>
                <c:pt idx="0">
                  <c:v>2016.II</c:v>
                </c:pt>
              </c:strCache>
            </c:strRef>
          </c:tx>
          <c:dLbls>
            <c:dLbl>
              <c:idx val="1"/>
              <c:layout>
                <c:manualLayout>
                  <c:x val="8.3333333333333367E-3"/>
                  <c:y val="-9.259259259259381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125E-2"/>
                  <c:y val="-8.4875562720136562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daatgal'!$N$5:$N$9</c:f>
              <c:numCache>
                <c:formatCode>0.0</c:formatCode>
                <c:ptCount val="5"/>
                <c:pt idx="0">
                  <c:v>3526.4</c:v>
                </c:pt>
                <c:pt idx="1">
                  <c:v>412.8</c:v>
                </c:pt>
                <c:pt idx="2" formatCode="General">
                  <c:v>99.9</c:v>
                </c:pt>
                <c:pt idx="3" formatCode="General">
                  <c:v>148.6</c:v>
                </c:pt>
                <c:pt idx="4" formatCode="General">
                  <c:v>641.20000000000005</c:v>
                </c:pt>
              </c:numCache>
            </c:numRef>
          </c:val>
        </c:ser>
        <c:dLbls>
          <c:showVal val="1"/>
        </c:dLbls>
        <c:overlap val="-25"/>
        <c:axId val="56945280"/>
        <c:axId val="55579008"/>
      </c:barChart>
      <c:catAx>
        <c:axId val="5694528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579008"/>
        <c:crosses val="autoZero"/>
        <c:auto val="1"/>
        <c:lblAlgn val="ctr"/>
        <c:lblOffset val="100"/>
      </c:catAx>
      <c:valAx>
        <c:axId val="5557900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56945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936286089238238"/>
          <c:y val="0.24074074074074195"/>
          <c:w val="0.31349650043744837"/>
          <c:h val="0.1763097841936424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3.0555555555555582E-2"/>
          <c:y val="7.4457932341790933E-2"/>
          <c:w val="0.93888888888889299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'gemt hereg hev'!$A$44</c:f>
              <c:strCache>
                <c:ptCount val="1"/>
                <c:pt idx="0">
                  <c:v>Аймгийн хэмжээнд үйлдэгдсэн нийт гэмт хэргийн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hev'!$B$43:$F$43</c:f>
              <c:strCache>
                <c:ptCount val="5"/>
                <c:pt idx="0">
                  <c:v>2012.II</c:v>
                </c:pt>
                <c:pt idx="1">
                  <c:v>2013.II</c:v>
                </c:pt>
                <c:pt idx="2">
                  <c:v>2014.II</c:v>
                </c:pt>
                <c:pt idx="3">
                  <c:v>2015.II</c:v>
                </c:pt>
                <c:pt idx="4">
                  <c:v>2016.II</c:v>
                </c:pt>
              </c:strCache>
            </c:strRef>
          </c:cat>
          <c:val>
            <c:numRef>
              <c:f>'gemt hereg hev'!$B$44:$F$44</c:f>
              <c:numCache>
                <c:formatCode>General</c:formatCode>
                <c:ptCount val="5"/>
                <c:pt idx="0">
                  <c:v>71</c:v>
                </c:pt>
                <c:pt idx="1">
                  <c:v>57</c:v>
                </c:pt>
                <c:pt idx="2">
                  <c:v>87</c:v>
                </c:pt>
                <c:pt idx="3">
                  <c:v>75</c:v>
                </c:pt>
                <c:pt idx="4">
                  <c:v>63</c:v>
                </c:pt>
              </c:numCache>
            </c:numRef>
          </c:val>
        </c:ser>
        <c:dLbls>
          <c:showVal val="1"/>
        </c:dLbls>
        <c:overlap val="-25"/>
        <c:axId val="55633792"/>
        <c:axId val="55635328"/>
      </c:barChart>
      <c:catAx>
        <c:axId val="556337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635328"/>
        <c:crosses val="autoZero"/>
        <c:auto val="1"/>
        <c:lblAlgn val="ctr"/>
        <c:lblOffset val="100"/>
      </c:catAx>
      <c:valAx>
        <c:axId val="55635328"/>
        <c:scaling>
          <c:orientation val="minMax"/>
        </c:scaling>
        <c:delete val="1"/>
        <c:axPos val="l"/>
        <c:numFmt formatCode="General" sourceLinked="1"/>
        <c:tickLblPos val="none"/>
        <c:crossAx val="556337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4C50-0DE6-457B-A6DB-4CF188B484C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9E64-C1D0-4B97-A2E0-6E65FF50B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42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2" y="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2" y="654256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212.mn/" TargetMode="External"/><Relationship Id="rId2" Type="http://schemas.openxmlformats.org/officeDocument/2006/relationships/hyperlink" Target="http://umnugovi.nso.m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nso.m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514" y="1349828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02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4486" y="57157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6372" y="5335792"/>
            <a:ext cx="10403114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Статистикийн хэлтсийн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мэргэжилтэн С.Цэвэлмаа </a:t>
            </a: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667000"/>
            <a:ext cx="10755086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5370" y="1055912"/>
            <a:ext cx="96991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1600" dirty="0" smtClean="0">
                <a:latin typeface="Arial" pitchFamily="34" charset="0"/>
                <a:cs typeface="Arial" pitchFamily="34" charset="0"/>
              </a:rPr>
              <a:t>Аймгийн хэмжээ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нд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оны эхний төллөвөл зохих 845.4 мянган хээлтэгчийн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1.4 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хувь нь буюу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12.3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хээлтэгч төллөж, гарсан төл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99.6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 хувь  бойжиж байна. Урьд оны энэ үеийн мал төллөлтөөс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1838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толгой мал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буюу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хувиар буурсан 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байна.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5334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0200" y="2895603"/>
          <a:ext cx="9601200" cy="3428999"/>
        </p:xfrm>
        <a:graphic>
          <a:graphicData uri="http://schemas.openxmlformats.org/drawingml/2006/table">
            <a:tbl>
              <a:tblPr/>
              <a:tblGrid>
                <a:gridCol w="2069974"/>
                <a:gridCol w="2133491"/>
                <a:gridCol w="1756115"/>
                <a:gridCol w="1942935"/>
                <a:gridCol w="276980"/>
                <a:gridCol w="1421705"/>
              </a:tblGrid>
              <a:tr h="49738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en-US" sz="2800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</a:t>
                      </a:r>
                      <a:r>
                        <a:rPr lang="en-US" sz="28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Малын</a:t>
                      </a:r>
                      <a:r>
                        <a:rPr lang="en-US" sz="16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төрлөөр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Хувь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Урьд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оны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он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энэ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үеийн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тийн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сөн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хувь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Ингэ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471.4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Гүү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Үнээ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 хонь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 ямаа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Бүгд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14131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12293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2514600"/>
            <a:ext cx="1057002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936171"/>
            <a:ext cx="1037272" cy="10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71057" y="656510"/>
            <a:ext cx="931817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2016 оны эхний 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сарын байдлаар төл бойжилт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99.6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хувьтай,  сумдын хувьд мал төллөлт урьд мөн үетэй харьцуулахад Баян-Овоо, Булган, Манлай, Номгон, Ханбогд, Цогт-Овоо, Даланзадгад сумдуудад өссөн үзүүлэлттэй байна.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1400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 </a:t>
            </a:r>
          </a:p>
          <a:p>
            <a:pPr algn="just"/>
            <a:endParaRPr lang="en-US" sz="1400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609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28257" y="2707919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 төллөлт /сумдаар/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066800" y="3124200"/>
          <a:ext cx="1065711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2133600"/>
            <a:ext cx="1064622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5" y="93617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799" y="780616"/>
            <a:ext cx="99386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Том малын зүй бус хорогдол 1208  толгой байгаа нь урьд оны мөн үеэс 1168 толгойгоор  өссөн үзүүлэлттэй   байна.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69028" y="2514601"/>
          <a:ext cx="8360228" cy="3266540"/>
        </p:xfrm>
        <a:graphic>
          <a:graphicData uri="http://schemas.openxmlformats.org/drawingml/2006/table">
            <a:tbl>
              <a:tblPr/>
              <a:tblGrid>
                <a:gridCol w="1892349"/>
                <a:gridCol w="1837744"/>
                <a:gridCol w="1837744"/>
                <a:gridCol w="1670163"/>
                <a:gridCol w="1122228"/>
              </a:tblGrid>
              <a:tr h="32665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ТОМ МАЛЫН ЗҮЙ БУС ХОРОГДОЛ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Малын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</a:t>
                      </a:r>
                      <a:r>
                        <a:rPr lang="mn-MN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оны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</a:t>
                      </a:r>
                      <a:r>
                        <a:rPr lang="mn-MN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оны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ОЭ малд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</a:t>
                      </a:r>
                      <a:r>
                        <a:rPr lang="mn-MN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төрөл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хорогдол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хорогдол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эзлэх 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</a:t>
                      </a:r>
                      <a:r>
                        <a:rPr lang="mn-MN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Тэмээ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Адуу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33.3333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Үхэр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Хонь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868.4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Ямаа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6070.6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БҮГД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3020.0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2209800"/>
            <a:ext cx="10646229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8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990" y="838200"/>
            <a:ext cx="1031311" cy="1008965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33600" y="669667"/>
            <a:ext cx="94379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сарын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51012.4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33885.4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хийгджээ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52600" y="2413084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Уул уурхай, олборлох аж үйлдвэр /мян.төг/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 l="28546" t="41270" r="27837" b="25714"/>
          <a:stretch>
            <a:fillRect/>
          </a:stretch>
        </p:blipFill>
        <p:spPr bwMode="auto">
          <a:xfrm>
            <a:off x="1306287" y="2928257"/>
            <a:ext cx="10003970" cy="34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599" y="609600"/>
            <a:ext cx="10635343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399" y="1203811"/>
            <a:ext cx="1070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http://umnugovi.nso.mn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/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http://1212.mn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/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www.nso.mn/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6857" t="3048" r="5714" b="4000"/>
          <a:stretch>
            <a:fillRect/>
          </a:stretch>
        </p:blipFill>
        <p:spPr bwMode="auto">
          <a:xfrm>
            <a:off x="914400" y="1600200"/>
            <a:ext cx="10755086" cy="4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47408" y="1603602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endParaRPr lang="en-US" altLang="en-US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2479222" y="2258106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19136" y="4308021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993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175172" y="4229781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8234363" y="2160134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2257" y="1238704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12288" y="1505631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endParaRPr lang="en-US" altLang="en-US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12913" y="5856288"/>
            <a:ext cx="99021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025" y="1862967"/>
            <a:ext cx="7239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403" y="4346691"/>
            <a:ext cx="69032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Улсын бүртгэл, статистикийн газар,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endParaRPr lang="mn-MN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Өмнөговь -46,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Монгол 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</a:t>
            </a:r>
          </a:p>
          <a:p>
            <a:pPr marL="628650">
              <a:lnSpc>
                <a:spcPct val="150000"/>
              </a:lnSpc>
            </a:pP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Утас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Факс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E-Mail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umnugovi@nso.mn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03" y="4975504"/>
            <a:ext cx="528638" cy="52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79" y="5466043"/>
            <a:ext cx="477558" cy="4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41" y="5969001"/>
            <a:ext cx="427223" cy="401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\FILESERVER\share\khorolmaa\Information logo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714" y="729341"/>
            <a:ext cx="1121229" cy="1121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62200" y="1153886"/>
            <a:ext cx="939437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/>
              <a:t>2016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2 </a:t>
            </a:r>
            <a:r>
              <a:rPr lang="en-US" sz="2000" dirty="0" err="1" smtClean="0"/>
              <a:t>сарын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байдлаар</a:t>
            </a:r>
            <a:r>
              <a:rPr lang="en-US" sz="2000" dirty="0" smtClean="0"/>
              <a:t> </a:t>
            </a:r>
            <a:r>
              <a:rPr lang="en-US" sz="2000" dirty="0" err="1" smtClean="0"/>
              <a:t>орон</a:t>
            </a:r>
            <a:r>
              <a:rPr lang="en-US" sz="2000" dirty="0" smtClean="0"/>
              <a:t> </a:t>
            </a:r>
            <a:r>
              <a:rPr lang="en-US" sz="2000" dirty="0" err="1" smtClean="0"/>
              <a:t>нутгийн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төсвийн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 1456.8 </a:t>
            </a:r>
            <a:r>
              <a:rPr lang="en-US" sz="2000" dirty="0" err="1" smtClean="0"/>
              <a:t>сая</a:t>
            </a:r>
            <a:r>
              <a:rPr lang="en-US" sz="2000" dirty="0" smtClean="0"/>
              <a:t> </a:t>
            </a:r>
            <a:r>
              <a:rPr lang="en-US" sz="2000" dirty="0" err="1" smtClean="0"/>
              <a:t>төгрөг</a:t>
            </a:r>
            <a:r>
              <a:rPr lang="en-US" sz="2000" dirty="0" smtClean="0"/>
              <a:t> </a:t>
            </a:r>
            <a:r>
              <a:rPr lang="en-US" sz="2000" dirty="0" err="1" smtClean="0"/>
              <a:t>болж</a:t>
            </a:r>
            <a:r>
              <a:rPr lang="en-US" sz="2000" dirty="0" smtClean="0"/>
              <a:t>, </a:t>
            </a:r>
            <a:r>
              <a:rPr lang="en-US" sz="2000" dirty="0" err="1" smtClean="0"/>
              <a:t>орлогын</a:t>
            </a:r>
            <a:r>
              <a:rPr lang="en-US" sz="2000" dirty="0" smtClean="0"/>
              <a:t> </a:t>
            </a:r>
            <a:r>
              <a:rPr lang="en-US" sz="2000" dirty="0" err="1" smtClean="0"/>
              <a:t>төлөвлөгөө</a:t>
            </a:r>
            <a:r>
              <a:rPr lang="en-US" sz="2000" dirty="0" smtClean="0"/>
              <a:t>  31,8  </a:t>
            </a:r>
            <a:r>
              <a:rPr lang="en-US" sz="2000" dirty="0" err="1" smtClean="0"/>
              <a:t>хувьтай</a:t>
            </a:r>
            <a:r>
              <a:rPr lang="en-US" sz="2000" dirty="0" smtClean="0"/>
              <a:t> </a:t>
            </a:r>
            <a:r>
              <a:rPr lang="en-US" sz="2000" dirty="0" err="1" smtClean="0"/>
              <a:t>биелсэн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 </a:t>
            </a:r>
            <a:r>
              <a:rPr lang="en-US" sz="2000" dirty="0" err="1" smtClean="0"/>
              <a:t>Нийт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орлогын</a:t>
            </a:r>
            <a:r>
              <a:rPr lang="en-US" sz="2000" dirty="0" smtClean="0"/>
              <a:t>  99.3 </a:t>
            </a:r>
            <a:r>
              <a:rPr lang="en-US" sz="2000" dirty="0" err="1" smtClean="0"/>
              <a:t>хувийг</a:t>
            </a:r>
            <a:r>
              <a:rPr lang="en-US" sz="2000" dirty="0" smtClean="0"/>
              <a:t>  </a:t>
            </a:r>
            <a:r>
              <a:rPr lang="en-US" sz="2000" dirty="0" err="1" smtClean="0"/>
              <a:t>урсгал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, 0,7 </a:t>
            </a:r>
            <a:r>
              <a:rPr lang="en-US" sz="2000" dirty="0" err="1" smtClean="0"/>
              <a:t>хувийг</a:t>
            </a:r>
            <a:r>
              <a:rPr lang="en-US" sz="2000" dirty="0" smtClean="0"/>
              <a:t> </a:t>
            </a:r>
            <a:r>
              <a:rPr lang="en-US" sz="2000" dirty="0" err="1" smtClean="0"/>
              <a:t>хөрөнгө</a:t>
            </a:r>
            <a:r>
              <a:rPr lang="en-US" sz="2000" dirty="0" smtClean="0"/>
              <a:t> </a:t>
            </a:r>
            <a:r>
              <a:rPr lang="en-US" sz="2000" dirty="0" err="1" smtClean="0"/>
              <a:t>худалдсаны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 </a:t>
            </a:r>
            <a:r>
              <a:rPr lang="en-US" sz="2000" dirty="0" err="1" smtClean="0"/>
              <a:t>тус</a:t>
            </a:r>
            <a:r>
              <a:rPr lang="en-US" sz="2000" dirty="0" smtClean="0"/>
              <a:t> </a:t>
            </a:r>
            <a:r>
              <a:rPr lang="en-US" sz="2000" dirty="0" err="1" smtClean="0"/>
              <a:t>тус</a:t>
            </a:r>
            <a:r>
              <a:rPr lang="en-US" sz="2000" dirty="0" smtClean="0"/>
              <a:t> </a:t>
            </a:r>
            <a:r>
              <a:rPr lang="en-US" sz="2000" dirty="0" err="1" smtClean="0"/>
              <a:t>эзэлж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  </a:t>
            </a:r>
            <a:r>
              <a:rPr lang="en-US" sz="2000" dirty="0" err="1" smtClean="0"/>
              <a:t>Урсгал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орлогын</a:t>
            </a:r>
            <a:r>
              <a:rPr lang="en-US" sz="2000" dirty="0" smtClean="0"/>
              <a:t>  96,9 </a:t>
            </a:r>
            <a:r>
              <a:rPr lang="en-US" sz="2000" dirty="0" err="1" smtClean="0"/>
              <a:t>хувь</a:t>
            </a:r>
            <a:r>
              <a:rPr lang="en-US" sz="2000" dirty="0" smtClean="0"/>
              <a:t> 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татварын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, 3,1 </a:t>
            </a:r>
            <a:r>
              <a:rPr lang="en-US" sz="2000" dirty="0" err="1" smtClean="0"/>
              <a:t>хувь</a:t>
            </a:r>
            <a:r>
              <a:rPr lang="en-US" sz="2000" dirty="0" smtClean="0"/>
              <a:t>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татварын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бус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372" y="664028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u-ES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sz="2400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623457" y="2634343"/>
          <a:ext cx="7043057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2046514"/>
            <a:ext cx="11059886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64228" y="777389"/>
            <a:ext cx="962297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2400" b="1" dirty="0" smtClean="0"/>
              <a:t>Банк мөнгө, </a:t>
            </a:r>
            <a:r>
              <a:rPr lang="mn-MN" sz="2400" b="1" dirty="0" smtClean="0">
                <a:latin typeface="Arial" pitchFamily="34" charset="0"/>
                <a:cs typeface="Arial" pitchFamily="34" charset="0"/>
              </a:rPr>
              <a:t>зээл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Аймгийн  хэмжээнд үйл ажиллагаагаа явуулж буй нийт арилжааны банкуудад  кассын орлого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70016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сая төгрөгт хүрч, зарлага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76745.3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сая төгрөг болсон байна. Зээлийн өрийн нийт үлдэгдэл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117566.3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сая төгрөг байгаагийн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7659.2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сая төгрөг нь чанаргүй зээл байна. Нийт хадгаламжийн үлдэгдэл 74975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.5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сая төгрөг болсон байна.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\\FILESERVER\share\khorolmaa\Information logo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685" y="827315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066695" y="2290186"/>
          <a:ext cx="4931333" cy="402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958568" y="2277155"/>
          <a:ext cx="5547632" cy="394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447800" y="707571"/>
            <a:ext cx="10374086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70858" y="2449286"/>
            <a:ext cx="10972799" cy="2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723" y="1186543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1915418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2714" y="1143000"/>
            <a:ext cx="9753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Эрүүл</a:t>
            </a:r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мэнд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Аймгийн хэмжээнд оны эхний 2 сарын байдлаар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0-1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хүүхдийн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эндэгдэл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 гарсан нь өмнөх мөн үеийнхтэй харьцуулахад 3 –аар өсч,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арин 1-5 насны хүүхдийн эндэгдэл  2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гар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сан нь өмнөх оны мөн үеийнхээс 1-ээр буурчээ.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001237" y="2626178"/>
          <a:ext cx="4877049" cy="378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749143" y="2563338"/>
          <a:ext cx="4811486" cy="382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904999" y="762000"/>
            <a:ext cx="9938657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323" y="1192885"/>
            <a:ext cx="993334" cy="10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990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6771" y="1143000"/>
            <a:ext cx="9905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224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 амаржиж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6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барсан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урьд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үеэс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өөрчлөлтгүй,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8.9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2601686"/>
          <a:ext cx="9710056" cy="3363684"/>
        </p:xfrm>
        <a:graphic>
          <a:graphicData uri="http://schemas.openxmlformats.org/drawingml/2006/table">
            <a:tbl>
              <a:tblPr/>
              <a:tblGrid>
                <a:gridCol w="3920561"/>
                <a:gridCol w="1327016"/>
                <a:gridCol w="1382566"/>
                <a:gridCol w="1382566"/>
                <a:gridCol w="1697347"/>
              </a:tblGrid>
              <a:tr h="3170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Үзүүлэлт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2014.II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2015.II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2016.II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2016/2015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Амаржсан эхийн тоо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213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105.2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Амьд төрсөн хүүхдийн тоо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213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105.6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Төрөхийн улмаас эндсэн эхийн тоо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0-1 хүртэл насны хүүхдийн эндэгдэл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6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1-5 хүртэл насны хүүхдийн эндэгдэл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66.7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2351314"/>
            <a:ext cx="10733314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1084263" cy="10825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5999" y="606384"/>
            <a:ext cx="95032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u-ES" sz="1600" dirty="0" smtClean="0">
                <a:latin typeface="Arial" pitchFamily="34" charset="0"/>
                <a:cs typeface="Arial" pitchFamily="34" charset="0"/>
              </a:rPr>
              <a:t>Аймгийн хөдөлмөрийн захад сарын эхэнд бүртгэлтэй ажил идэвхтэй  эрж байгаа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727 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хүн байгаагаас тайлант сард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 хүн шинээр бүртгэгдэж,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бүртгэлээс хасагдсан хүн 273 болсон бөгөөд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тайлант сарын эцэст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786 ажил хайгч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 хүн бүртгэлтэй болсон байна.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Энэ нь өнгөрсөн оны мөн үеэс 226 хүнээр буюу 40.4 хувиар өсчээ.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493817" y="2611335"/>
          <a:ext cx="4232069" cy="374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221432" y="2753837"/>
          <a:ext cx="4958197" cy="359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2860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2199" y="664029"/>
            <a:ext cx="949234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Нийгмийн даатгалын орлогын 73.0 хувийг тэтгэврийн даатгалын сан,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6 хувийг тэтгэмжийн даатгалын сан, 2.1 хувийг ҮОМШӨ-ний даатгалын сан,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1 хувийг ажилгүйдлийн даатгалын сан, 13.3 хувийг эрүүл мэндийн даатгалын сан тус тус эзэлж байна.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/>
          <p:nvPr/>
        </p:nvGraphicFramePr>
        <p:xfrm>
          <a:off x="2383971" y="2579913"/>
          <a:ext cx="8588829" cy="372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590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2199" y="654901"/>
            <a:ext cx="940525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Гэмт хэрэг</a:t>
            </a:r>
            <a:endParaRPr lang="en-US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2016 оны эхний 02 дугаар сарын байдлаар аймгийн хэмжээнд  гэмт хэрэг 63 гарсан нь өмнөх оны мөн үеэс 12 хэргээр буюу 16.0 хувиар буурсан үзүүлэлттэй байна. Оны эхний 2 сард гарсан н</a:t>
            </a:r>
            <a:r>
              <a:rPr lang="eu-ES" sz="2000" dirty="0" smtClean="0">
                <a:latin typeface="Arial" pitchFamily="34" charset="0"/>
                <a:cs typeface="Arial" pitchFamily="34" charset="0"/>
              </a:rPr>
              <a:t>ийт  гэмт хэргийн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илрүүлэлт 76.9 хувьтай</a:t>
            </a:r>
            <a:r>
              <a:rPr lang="eu-ES" sz="2000" dirty="0" smtClean="0">
                <a:latin typeface="Arial" pitchFamily="34" charset="0"/>
                <a:cs typeface="Arial" pitchFamily="34" charset="0"/>
              </a:rPr>
              <a:t> байна.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0" y="2754086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Гэмт хэрэг</a:t>
            </a:r>
            <a:r>
              <a:rPr lang="en-US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2012-2016 </a:t>
            </a:r>
            <a:r>
              <a:rPr lang="mn-MN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оны </a:t>
            </a:r>
            <a:r>
              <a:rPr lang="en-US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</a:t>
            </a:r>
            <a:r>
              <a:rPr lang="mn-MN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сар</a:t>
            </a:r>
            <a:endParaRPr lang="en-US" sz="16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600200" y="3208565"/>
          <a:ext cx="9416142" cy="29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29543" y="762000"/>
            <a:ext cx="940525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Үнэ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гэдэг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хэрэглэгчдийн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худалдаж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авсан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үйлчилгээний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нэр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төрөл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өөрчлөлтгүй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тогтвортой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байхад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үнэ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дунджаар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хэрхэн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өөрчлөгдөж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буйг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хэмждэг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үзүүлэлт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:\BAYAN\My Pictures\STAT-LOGO\1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89395" y="1142324"/>
            <a:ext cx="999837" cy="10028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4F81BD">
                <a:lumMod val="40000"/>
                <a:lumOff val="60000"/>
                <a:alpha val="40000"/>
              </a:srgb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93370" y="2895601"/>
          <a:ext cx="10014859" cy="3609402"/>
        </p:xfrm>
        <a:graphic>
          <a:graphicData uri="http://schemas.openxmlformats.org/drawingml/2006/table">
            <a:tbl>
              <a:tblPr/>
              <a:tblGrid>
                <a:gridCol w="6591238"/>
                <a:gridCol w="1141207"/>
                <a:gridCol w="1141207"/>
                <a:gridCol w="1141207"/>
              </a:tblGrid>
              <a:tr h="2049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бүлгээр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2016-02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2016-02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2016-02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2015-02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2015-12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2016-01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Ерөнхий индекс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01.Хyнсний бараа, согтууруулах бус ундаа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02.Согтууруулах ундаа, тамхи, мансууруулах бодис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03. Хувцас, бөс бараа, гутал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103.3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04.Орон сууц, ус, цахилгаан, хийн болон бусад тyлш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05.Гэр ахуйн тавилга, гэр ахуйн бараа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06. Эм, тариа, эмнэлгийн yйлчилгээ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07.Тээвэр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08.Холбооны хэрэгсэл, шуудангийн yйлчилгээ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09.Амралт, чөлөөт цаг, соёлын бараа, yйлчилгээ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104.0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10.Боловсролын yйлчилгээ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132.5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11.Зочид буудал, нийтийн хоол, дотуур байрны yйлчилгээ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12.Бусад бараа, yйлчилгээ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91543" y="2405743"/>
            <a:ext cx="54972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Өмнөговь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970</Words>
  <Application>Microsoft Office PowerPoint</Application>
  <PresentationFormat>Custom</PresentationFormat>
  <Paragraphs>283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tsevelmaa_s</cp:lastModifiedBy>
  <cp:revision>202</cp:revision>
  <cp:lastPrinted>2016-03-15T06:15:56Z</cp:lastPrinted>
  <dcterms:created xsi:type="dcterms:W3CDTF">2016-01-21T11:01:30Z</dcterms:created>
  <dcterms:modified xsi:type="dcterms:W3CDTF">2016-03-16T04:42:11Z</dcterms:modified>
</cp:coreProperties>
</file>