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hart13.xml" ContentType="application/vnd.openxmlformats-officedocument.drawingml.chart+xml"/>
  <Override PartName="/ppt/charts/chart15.xml" ContentType="application/vnd.openxmlformats-officedocument.drawingml.char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heme/themeOverride4.xml" ContentType="application/vnd.openxmlformats-officedocument.themeOverride+xml"/>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7" r:id="rId2"/>
    <p:sldId id="349" r:id="rId3"/>
    <p:sldId id="337" r:id="rId4"/>
    <p:sldId id="352" r:id="rId5"/>
    <p:sldId id="331" r:id="rId6"/>
    <p:sldId id="332" r:id="rId7"/>
    <p:sldId id="351" r:id="rId8"/>
    <p:sldId id="338" r:id="rId9"/>
    <p:sldId id="339" r:id="rId10"/>
    <p:sldId id="350" r:id="rId11"/>
    <p:sldId id="333" r:id="rId12"/>
    <p:sldId id="321" r:id="rId13"/>
    <p:sldId id="346" r:id="rId14"/>
    <p:sldId id="347" r:id="rId15"/>
    <p:sldId id="318" r:id="rId16"/>
    <p:sldId id="340" r:id="rId17"/>
    <p:sldId id="314" r:id="rId18"/>
    <p:sldId id="302" r:id="rId19"/>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6" d="100"/>
          <a:sy n="106" d="100"/>
        </p:scale>
        <p:origin x="-420"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Khorolmaa\Desktop\4%20sariin%20taniltsuulga%20kh\niigmiin%20salbariin%20taniltsuulga.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Khorolmaa\Desktop\4%20sariin%20taniltsuulga%20kh\niigmiin%20salbariin%20taniltsuulga.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Khorolmaa\Desktop\4%20sariin%20taniltsuulga%20kh\niigmiin%20salbariin%20taniltsuulga.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FILESERVER\share\Munkhjargal\taniltsuulga\2015%20on\4%20sar\2015.04%20sariin%20taniltsuulga%20tsema\2015.04.XLS"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FILESERVER\share\Munkhjargal\taniltsuulga\2015%20on\4%20sar\2015.04%20sariin%20taniltsuulga%20tsema\2015.04.XLS"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FILESERVER\share\Munkhjargal\taniltsuulga\2015%20on\4%20sar\2015.04%20sariin%20taniltsuulga%20tsema\2015.04.XLS"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Mj\Documents\My%20Received%20Files\AY,Tusuv,Bank,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j\Documents\My%20Received%20Files\AY,Tusuv,Bank,1.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C:\Users\Khorolmaa\Desktop\4%20sariin%20taniltsuulga%20kh\niigmiin%20salbariin%20taniltsuulga.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oleObject" Target="file:///C:\Users\Khorolmaa\Desktop\4%20sariin%20taniltsuulga%20kh\niigmiin%20salbariin%20taniltsuulga.xlsx"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1" Type="http://schemas.openxmlformats.org/officeDocument/2006/relationships/oleObject" Target="file:///C:\Users\Khorolmaa\Desktop\4%20sariin%20taniltsuulga%20kh\niigmiin%20salbariin%20taniltsuulga.xlsx" TargetMode="Externa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5.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Office_Excel_Worksheet4.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mn-MN" sz="1400" b="0"/>
              <a:t>Татварын</a:t>
            </a:r>
            <a:r>
              <a:rPr lang="mn-MN" sz="1400" b="0" baseline="0"/>
              <a:t> орлогыг төрлөөр нь авч үзвэл </a:t>
            </a:r>
            <a:endParaRPr lang="en-US" sz="1400" b="0"/>
          </a:p>
        </c:rich>
      </c:tx>
      <c:layout/>
    </c:title>
    <c:plotArea>
      <c:layout/>
      <c:pieChart>
        <c:varyColors val="1"/>
        <c:ser>
          <c:idx val="0"/>
          <c:order val="0"/>
          <c:explosion val="25"/>
          <c:dLbls>
            <c:dLbl>
              <c:idx val="0"/>
              <c:layout>
                <c:manualLayout>
                  <c:x val="5.9245844269466295E-2"/>
                  <c:y val="-8.8772601341499072E-2"/>
                </c:manualLayout>
              </c:layout>
              <c:showCatName val="1"/>
              <c:showPercent val="1"/>
            </c:dLbl>
            <c:dLbl>
              <c:idx val="1"/>
              <c:layout>
                <c:manualLayout>
                  <c:x val="0.11273840769903755"/>
                  <c:y val="-0.12296005465070292"/>
                </c:manualLayout>
              </c:layout>
              <c:showCatName val="1"/>
              <c:showPercent val="1"/>
            </c:dLbl>
            <c:dLbl>
              <c:idx val="2"/>
              <c:layout>
                <c:manualLayout>
                  <c:x val="-3.0202099737532788E-2"/>
                  <c:y val="-7.6759028539154103E-2"/>
                </c:manualLayout>
              </c:layout>
              <c:showCatName val="1"/>
              <c:showPercent val="1"/>
            </c:dLbl>
            <c:dLbl>
              <c:idx val="3"/>
              <c:layout>
                <c:manualLayout>
                  <c:x val="-5.9115704286964124E-2"/>
                  <c:y val="-1.601924759405074E-2"/>
                </c:manualLayout>
              </c:layout>
              <c:showCatName val="1"/>
              <c:showPercent val="1"/>
            </c:dLbl>
            <c:showCatName val="1"/>
            <c:showPercent val="1"/>
            <c:showLeaderLines val="1"/>
          </c:dLbls>
          <c:cat>
            <c:strRef>
              <c:f>Sheet1!$B$7:$B$10</c:f>
              <c:strCache>
                <c:ptCount val="4"/>
                <c:pt idx="0">
                  <c:v>1. Хүн амын орлогын албан татвар </c:v>
                </c:pt>
                <c:pt idx="1">
                  <c:v>2. Өмчийн татвар</c:v>
                </c:pt>
                <c:pt idx="2">
                  <c:v>3. Тусгай зориулалтын орлого</c:v>
                </c:pt>
                <c:pt idx="3">
                  <c:v>4. Бусад татвар, төлбөр хураамж</c:v>
                </c:pt>
              </c:strCache>
            </c:strRef>
          </c:cat>
          <c:val>
            <c:numRef>
              <c:f>Sheet1!$C$7:$C$10</c:f>
              <c:numCache>
                <c:formatCode>0.0</c:formatCode>
                <c:ptCount val="4"/>
                <c:pt idx="0">
                  <c:v>7410701.2000000002</c:v>
                </c:pt>
                <c:pt idx="1">
                  <c:v>4230389.4000000004</c:v>
                </c:pt>
                <c:pt idx="2">
                  <c:v>654922.6</c:v>
                </c:pt>
                <c:pt idx="3">
                  <c:v>5733566.1000000006</c:v>
                </c:pt>
              </c:numCache>
            </c:numRef>
          </c:val>
        </c:ser>
        <c:dLbls>
          <c:showCatName val="1"/>
          <c:showPercent val="1"/>
        </c:dLbls>
        <c:firstSliceAng val="0"/>
      </c:pieChart>
    </c:plotArea>
    <c:plotVisOnly val="1"/>
  </c:chart>
  <c:spPr>
    <a:ln>
      <a:noFill/>
    </a:ln>
  </c:sp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mn-MN" sz="1400" b="0" i="0" baseline="0">
                <a:effectLst/>
              </a:rPr>
              <a:t>Нийгмийн даатгалын сангийн орлого, зарлага   /төрлөөр, сая.төг/</a:t>
            </a:r>
            <a:endParaRPr lang="en-US" sz="1400">
              <a:effectLst/>
            </a:endParaRPr>
          </a:p>
        </c:rich>
      </c:tx>
      <c:layout/>
    </c:title>
    <c:plotArea>
      <c:layout>
        <c:manualLayout>
          <c:layoutTarget val="inner"/>
          <c:xMode val="edge"/>
          <c:yMode val="edge"/>
          <c:x val="1.8648018648018672E-2"/>
          <c:y val="0.31621379145788642"/>
          <c:w val="0.94871794871794768"/>
          <c:h val="0.53325443410482831"/>
        </c:manualLayout>
      </c:layout>
      <c:barChart>
        <c:barDir val="col"/>
        <c:grouping val="clustered"/>
        <c:ser>
          <c:idx val="0"/>
          <c:order val="0"/>
          <c:tx>
            <c:strRef>
              <c:f>'niigmiin daatgal'!$Z$3</c:f>
              <c:strCache>
                <c:ptCount val="1"/>
                <c:pt idx="0">
                  <c:v>Орлого</c:v>
                </c:pt>
              </c:strCache>
            </c:strRef>
          </c:tx>
          <c:dLbls>
            <c:dLbl>
              <c:idx val="4"/>
              <c:layout>
                <c:manualLayout>
                  <c:x val="-2.7972027972028003E-2"/>
                  <c:y val="0"/>
                </c:manualLayout>
              </c:layout>
              <c:showVal val="1"/>
            </c:dLbl>
            <c:showVal val="1"/>
          </c:dLbls>
          <c:cat>
            <c:strRef>
              <c:f>'niigmiin daatgal'!$Y$4:$Y$8</c:f>
              <c:strCache>
                <c:ptCount val="5"/>
                <c:pt idx="0">
                  <c:v>Тэтгэврийн даатгалын сан</c:v>
                </c:pt>
                <c:pt idx="1">
                  <c:v>Тэтгэмжийн даатгалын сан</c:v>
                </c:pt>
                <c:pt idx="2">
                  <c:v>ҮОМШӨ-ний сан</c:v>
                </c:pt>
                <c:pt idx="3">
                  <c:v>Ажилгүйдлийн сан</c:v>
                </c:pt>
                <c:pt idx="4">
                  <c:v>Эрүүл мэндийн даатгалын сан</c:v>
                </c:pt>
              </c:strCache>
            </c:strRef>
          </c:cat>
          <c:val>
            <c:numRef>
              <c:f>'niigmiin daatgal'!$Z$4:$Z$8</c:f>
              <c:numCache>
                <c:formatCode>General</c:formatCode>
                <c:ptCount val="5"/>
                <c:pt idx="0" formatCode="0.0">
                  <c:v>6714.7</c:v>
                </c:pt>
                <c:pt idx="1">
                  <c:v>578.1</c:v>
                </c:pt>
                <c:pt idx="2">
                  <c:v>642.5</c:v>
                </c:pt>
                <c:pt idx="3">
                  <c:v>241.8</c:v>
                </c:pt>
                <c:pt idx="4">
                  <c:v>1406.6</c:v>
                </c:pt>
              </c:numCache>
            </c:numRef>
          </c:val>
        </c:ser>
        <c:ser>
          <c:idx val="1"/>
          <c:order val="1"/>
          <c:tx>
            <c:strRef>
              <c:f>'niigmiin daatgal'!$AA$3</c:f>
              <c:strCache>
                <c:ptCount val="1"/>
                <c:pt idx="0">
                  <c:v>Зарлага</c:v>
                </c:pt>
              </c:strCache>
            </c:strRef>
          </c:tx>
          <c:dLbls>
            <c:dLbl>
              <c:idx val="0"/>
              <c:layout>
                <c:manualLayout>
                  <c:x val="5.8275058275058168E-2"/>
                  <c:y val="2.0202020202020211E-2"/>
                </c:manualLayout>
              </c:layout>
              <c:showVal val="1"/>
            </c:dLbl>
            <c:showVal val="1"/>
          </c:dLbls>
          <c:cat>
            <c:strRef>
              <c:f>'niigmiin daatgal'!$Y$4:$Y$8</c:f>
              <c:strCache>
                <c:ptCount val="5"/>
                <c:pt idx="0">
                  <c:v>Тэтгэврийн даатгалын сан</c:v>
                </c:pt>
                <c:pt idx="1">
                  <c:v>Тэтгэмжийн даатгалын сан</c:v>
                </c:pt>
                <c:pt idx="2">
                  <c:v>ҮОМШӨ-ний сан</c:v>
                </c:pt>
                <c:pt idx="3">
                  <c:v>Ажилгүйдлийн сан</c:v>
                </c:pt>
                <c:pt idx="4">
                  <c:v>Эрүүл мэндийн даатгалын сан</c:v>
                </c:pt>
              </c:strCache>
            </c:strRef>
          </c:cat>
          <c:val>
            <c:numRef>
              <c:f>'niigmiin daatgal'!$AA$4:$AA$8</c:f>
              <c:numCache>
                <c:formatCode>General</c:formatCode>
                <c:ptCount val="5"/>
                <c:pt idx="0">
                  <c:v>6607.6</c:v>
                </c:pt>
                <c:pt idx="1">
                  <c:v>627.4</c:v>
                </c:pt>
                <c:pt idx="2">
                  <c:v>655.8</c:v>
                </c:pt>
                <c:pt idx="3" formatCode="0.0">
                  <c:v>194.9</c:v>
                </c:pt>
                <c:pt idx="4" formatCode="0.0">
                  <c:v>1600.2</c:v>
                </c:pt>
              </c:numCache>
            </c:numRef>
          </c:val>
        </c:ser>
        <c:dLbls>
          <c:showVal val="1"/>
        </c:dLbls>
        <c:overlap val="-25"/>
        <c:axId val="62085376"/>
        <c:axId val="62095360"/>
      </c:barChart>
      <c:catAx>
        <c:axId val="62085376"/>
        <c:scaling>
          <c:orientation val="minMax"/>
        </c:scaling>
        <c:axPos val="b"/>
        <c:majorTickMark val="none"/>
        <c:tickLblPos val="nextTo"/>
        <c:crossAx val="62095360"/>
        <c:crosses val="autoZero"/>
        <c:auto val="1"/>
        <c:lblAlgn val="ctr"/>
        <c:lblOffset val="100"/>
      </c:catAx>
      <c:valAx>
        <c:axId val="62095360"/>
        <c:scaling>
          <c:orientation val="minMax"/>
        </c:scaling>
        <c:delete val="1"/>
        <c:axPos val="l"/>
        <c:numFmt formatCode="0.0" sourceLinked="1"/>
        <c:majorTickMark val="none"/>
        <c:tickLblPos val="nextTo"/>
        <c:crossAx val="62085376"/>
        <c:crosses val="autoZero"/>
        <c:crossBetween val="between"/>
      </c:valAx>
    </c:plotArea>
    <c:legend>
      <c:legendPos val="t"/>
      <c:layout>
        <c:manualLayout>
          <c:xMode val="edge"/>
          <c:yMode val="edge"/>
          <c:x val="0.67360277517757905"/>
          <c:y val="0.4532525252525253"/>
          <c:w val="0.2402070370574311"/>
          <c:h val="7.3062276306370813E-2"/>
        </c:manualLayout>
      </c:layout>
    </c:legend>
    <c:plotVisOnly val="1"/>
    <c:dispBlanksAs val="gap"/>
  </c:chart>
  <c:spPr>
    <a:ln>
      <a:noFill/>
    </a:ln>
  </c:sp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style val="4"/>
  <c:chart>
    <c:autoTitleDeleted val="1"/>
    <c:plotArea>
      <c:layout>
        <c:manualLayout>
          <c:layoutTarget val="inner"/>
          <c:xMode val="edge"/>
          <c:yMode val="edge"/>
          <c:x val="3.0555555555555575E-2"/>
          <c:y val="7.4457932341790711E-2"/>
          <c:w val="0.93888888888888944"/>
          <c:h val="0.72159922717993585"/>
        </c:manualLayout>
      </c:layout>
      <c:barChart>
        <c:barDir val="col"/>
        <c:grouping val="clustered"/>
        <c:ser>
          <c:idx val="0"/>
          <c:order val="0"/>
          <c:tx>
            <c:strRef>
              <c:f>'gemt hereg hev'!$A$44</c:f>
              <c:strCache>
                <c:ptCount val="1"/>
                <c:pt idx="0">
                  <c:v>Аймгийн хэмжээнд үйлдэгдсэн нийт гэмт хэргийн тоо</c:v>
                </c:pt>
              </c:strCache>
            </c:strRef>
          </c:tx>
          <c:dLbls>
            <c:showVal val="1"/>
          </c:dLbls>
          <c:cat>
            <c:strRef>
              <c:f>'gemt hereg hev'!$B$43:$F$43</c:f>
              <c:strCache>
                <c:ptCount val="5"/>
                <c:pt idx="0">
                  <c:v>2011 IY</c:v>
                </c:pt>
                <c:pt idx="1">
                  <c:v>2012 IY</c:v>
                </c:pt>
                <c:pt idx="2">
                  <c:v>2013 IY</c:v>
                </c:pt>
                <c:pt idx="3">
                  <c:v>2014 IY</c:v>
                </c:pt>
                <c:pt idx="4">
                  <c:v>2015 IY</c:v>
                </c:pt>
              </c:strCache>
            </c:strRef>
          </c:cat>
          <c:val>
            <c:numRef>
              <c:f>'gemt hereg hev'!$B$44:$F$44</c:f>
              <c:numCache>
                <c:formatCode>General</c:formatCode>
                <c:ptCount val="5"/>
                <c:pt idx="0">
                  <c:v>119</c:v>
                </c:pt>
                <c:pt idx="1">
                  <c:v>134</c:v>
                </c:pt>
                <c:pt idx="2">
                  <c:v>144</c:v>
                </c:pt>
                <c:pt idx="3">
                  <c:v>169</c:v>
                </c:pt>
                <c:pt idx="4">
                  <c:v>139</c:v>
                </c:pt>
              </c:numCache>
            </c:numRef>
          </c:val>
        </c:ser>
        <c:dLbls>
          <c:showVal val="1"/>
        </c:dLbls>
        <c:overlap val="-25"/>
        <c:axId val="62264448"/>
        <c:axId val="62265984"/>
      </c:barChart>
      <c:catAx>
        <c:axId val="62264448"/>
        <c:scaling>
          <c:orientation val="minMax"/>
        </c:scaling>
        <c:axPos val="b"/>
        <c:majorTickMark val="none"/>
        <c:tickLblPos val="nextTo"/>
        <c:crossAx val="62265984"/>
        <c:crosses val="autoZero"/>
        <c:auto val="1"/>
        <c:lblAlgn val="ctr"/>
        <c:lblOffset val="100"/>
      </c:catAx>
      <c:valAx>
        <c:axId val="62265984"/>
        <c:scaling>
          <c:orientation val="minMax"/>
        </c:scaling>
        <c:delete val="1"/>
        <c:axPos val="l"/>
        <c:numFmt formatCode="General" sourceLinked="1"/>
        <c:tickLblPos val="nextTo"/>
        <c:crossAx val="62264448"/>
        <c:crosses val="autoZero"/>
        <c:crossBetween val="between"/>
      </c:valAx>
    </c:plotArea>
    <c:legend>
      <c:legendPos val="t"/>
      <c:layout>
        <c:manualLayout>
          <c:xMode val="edge"/>
          <c:yMode val="edge"/>
          <c:x val="0.12393132108486439"/>
          <c:y val="0.89814814814814814"/>
          <c:w val="0.79658158355205544"/>
          <c:h val="8.3717191601049956E-2"/>
        </c:manualLayout>
      </c:layout>
    </c:legend>
    <c:plotVisOnly val="1"/>
    <c:dispBlanksAs val="gap"/>
  </c:chart>
  <c:spPr>
    <a:ln>
      <a:noFill/>
    </a:ln>
  </c:sp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6367924528301872"/>
          <c:y val="0.17561802616132657"/>
          <c:w val="0.60031471301936312"/>
          <c:h val="0.65098048587161639"/>
        </c:manualLayout>
      </c:layout>
      <c:doughnutChart>
        <c:varyColors val="1"/>
        <c:ser>
          <c:idx val="0"/>
          <c:order val="0"/>
          <c:dLbls>
            <c:dLbl>
              <c:idx val="0"/>
              <c:layout>
                <c:manualLayout>
                  <c:x val="2.3480166394295038E-2"/>
                  <c:y val="-0.11247608931239246"/>
                </c:manualLayout>
              </c:layout>
              <c:showCatName val="1"/>
              <c:showPercent val="1"/>
            </c:dLbl>
            <c:dLbl>
              <c:idx val="1"/>
              <c:layout>
                <c:manualLayout>
                  <c:x val="0.14496855345911949"/>
                  <c:y val="-5.3968341766292297E-2"/>
                </c:manualLayout>
              </c:layout>
              <c:showCatName val="1"/>
              <c:showPercent val="1"/>
            </c:dLbl>
            <c:dLbl>
              <c:idx val="2"/>
              <c:layout>
                <c:manualLayout>
                  <c:x val="0.13333333333333341"/>
                  <c:y val="9.5648350815353861E-2"/>
                </c:manualLayout>
              </c:layout>
              <c:showCatName val="1"/>
              <c:showPercent val="1"/>
            </c:dLbl>
            <c:dLbl>
              <c:idx val="3"/>
              <c:layout>
                <c:manualLayout>
                  <c:x val="9.5751002822760543E-4"/>
                  <c:y val="0.14436497187641323"/>
                </c:manualLayout>
              </c:layout>
              <c:showCatName val="1"/>
              <c:showPercent val="1"/>
            </c:dLbl>
            <c:dLbl>
              <c:idx val="4"/>
              <c:layout>
                <c:manualLayout>
                  <c:x val="-0.1290358044867034"/>
                  <c:y val="-3.6003776304441452E-2"/>
                </c:manualLayout>
              </c:layout>
              <c:showCatName val="1"/>
              <c:showPercent val="1"/>
            </c:dLbl>
            <c:dLbl>
              <c:idx val="5"/>
              <c:layout>
                <c:manualLayout>
                  <c:x val="-4.1666666666666664E-2"/>
                  <c:y val="-2.3148148148148147E-2"/>
                </c:manualLayout>
              </c:layout>
              <c:showCatName val="1"/>
              <c:showPercent val="1"/>
            </c:dLbl>
            <c:dLbl>
              <c:idx val="6"/>
              <c:layout>
                <c:manualLayout>
                  <c:x val="-0.12222222222222244"/>
                  <c:y val="-2.3148148148148147E-2"/>
                </c:manualLayout>
              </c:layout>
              <c:showCatName val="1"/>
              <c:showPercent val="1"/>
            </c:dLbl>
            <c:showCatName val="1"/>
            <c:showPercent val="1"/>
            <c:showLeaderLines val="1"/>
          </c:dLbls>
          <c:cat>
            <c:strRef>
              <c:f>'gemt hereg hev'!$A$25:$A$29</c:f>
              <c:strCache>
                <c:ptCount val="5"/>
                <c:pt idx="0">
                  <c:v>хүчингийн хэрэг</c:v>
                </c:pt>
                <c:pt idx="1">
                  <c:v>бусдын биед гэмтэл учруулсан хэрэг</c:v>
                </c:pt>
                <c:pt idx="2">
                  <c:v>хулгайн хэрэг</c:v>
                </c:pt>
                <c:pt idx="3">
                  <c:v>ХАБ эсрэг гэмт хэрэг</c:v>
                </c:pt>
                <c:pt idx="4">
                  <c:v>Бусад гэмт хэрэг</c:v>
                </c:pt>
              </c:strCache>
            </c:strRef>
          </c:cat>
          <c:val>
            <c:numRef>
              <c:f>'gemt hereg hev'!$B$25:$B$29</c:f>
              <c:numCache>
                <c:formatCode>General</c:formatCode>
                <c:ptCount val="5"/>
                <c:pt idx="0">
                  <c:v>2</c:v>
                </c:pt>
                <c:pt idx="1">
                  <c:v>46</c:v>
                </c:pt>
                <c:pt idx="2">
                  <c:v>17</c:v>
                </c:pt>
                <c:pt idx="3">
                  <c:v>20</c:v>
                </c:pt>
                <c:pt idx="4">
                  <c:v>48</c:v>
                </c:pt>
              </c:numCache>
            </c:numRef>
          </c:val>
        </c:ser>
        <c:dLbls>
          <c:showCatName val="1"/>
          <c:showPercent val="1"/>
        </c:dLbls>
        <c:firstSliceAng val="0"/>
        <c:holeSize val="50"/>
      </c:doughnutChart>
    </c:plotArea>
    <c:plotVisOnly val="1"/>
    <c:dispBlanksAs val="zero"/>
  </c:chart>
  <c:spPr>
    <a:ln>
      <a:noFill/>
    </a:ln>
  </c:sp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8.854369306777829E-2"/>
          <c:y val="5.3240740740740741E-2"/>
          <c:w val="0.88867187500000056"/>
          <c:h val="0.58333333333333337"/>
        </c:manualLayout>
      </c:layout>
      <c:barChart>
        <c:barDir val="col"/>
        <c:grouping val="clustered"/>
        <c:ser>
          <c:idx val="0"/>
          <c:order val="0"/>
          <c:tx>
            <c:strRef>
              <c:f>'Mal tullult'!$S$125</c:f>
              <c:strCache>
                <c:ptCount val="1"/>
                <c:pt idx="0">
                  <c:v>2014 4-сар</c:v>
                </c:pt>
              </c:strCache>
            </c:strRef>
          </c:tx>
          <c:dLbls>
            <c:dLbl>
              <c:idx val="0"/>
              <c:layout>
                <c:manualLayout>
                  <c:x val="-7.575757575757582E-3"/>
                  <c:y val="2.7777777777777832E-2"/>
                </c:manualLayout>
              </c:layout>
              <c:dLblPos val="outEnd"/>
              <c:showVal val="1"/>
            </c:dLbl>
            <c:dLbl>
              <c:idx val="1"/>
              <c:layout>
                <c:manualLayout>
                  <c:x val="-5.0505050505050475E-3"/>
                  <c:y val="1.3888888888888907E-2"/>
                </c:manualLayout>
              </c:layout>
              <c:dLblPos val="outEnd"/>
              <c:showVal val="1"/>
            </c:dLbl>
            <c:txPr>
              <a:bodyPr rot="-5400000" vert="horz"/>
              <a:lstStyle/>
              <a:p>
                <a:pPr>
                  <a:defRPr/>
                </a:pPr>
                <a:endParaRPr lang="en-US"/>
              </a:p>
            </c:txPr>
            <c:showVal val="1"/>
          </c:dLbls>
          <c:cat>
            <c:strRef>
              <c:f>'Mal tullult'!$R$126:$R$140</c:f>
              <c:strCache>
                <c:ptCount val="15"/>
                <c:pt idx="0">
                  <c:v>Áàÿíäàëàé</c:v>
                </c:pt>
                <c:pt idx="1">
                  <c:v>Áàÿíîâîî</c:v>
                </c:pt>
                <c:pt idx="2">
                  <c:v>Áóëãàí</c:v>
                </c:pt>
                <c:pt idx="3">
                  <c:v>Ãóðâàíòýñ</c:v>
                </c:pt>
                <c:pt idx="4">
                  <c:v>Ìàíäàëîâîî</c:v>
                </c:pt>
                <c:pt idx="5">
                  <c:v>Ìàíëàé</c:v>
                </c:pt>
                <c:pt idx="6">
                  <c:v>Íîìãîí</c:v>
                </c:pt>
                <c:pt idx="7">
                  <c:v>Íî¸í</c:v>
                </c:pt>
                <c:pt idx="8">
                  <c:v>Ñýâðýé</c:v>
                </c:pt>
                <c:pt idx="9">
                  <c:v>Õàíáîãä</c:v>
                </c:pt>
                <c:pt idx="10">
                  <c:v>Õàíõîíãîð</c:v>
                </c:pt>
                <c:pt idx="11">
                  <c:v>Õ¿ðìýí</c:v>
                </c:pt>
                <c:pt idx="12">
                  <c:v>Öîãòîâîî</c:v>
                </c:pt>
                <c:pt idx="13">
                  <c:v>Öîãòöýöèé</c:v>
                </c:pt>
                <c:pt idx="14">
                  <c:v>Äàëàíçàäãàä</c:v>
                </c:pt>
              </c:strCache>
            </c:strRef>
          </c:cat>
          <c:val>
            <c:numRef>
              <c:f>'Mal tullult'!$S$126:$S$140</c:f>
              <c:numCache>
                <c:formatCode>0</c:formatCode>
                <c:ptCount val="15"/>
                <c:pt idx="0">
                  <c:v>18280</c:v>
                </c:pt>
                <c:pt idx="1">
                  <c:v>16730</c:v>
                </c:pt>
                <c:pt idx="2">
                  <c:v>30465</c:v>
                </c:pt>
                <c:pt idx="3">
                  <c:v>13441</c:v>
                </c:pt>
                <c:pt idx="4">
                  <c:v>23231</c:v>
                </c:pt>
                <c:pt idx="5">
                  <c:v>29202</c:v>
                </c:pt>
                <c:pt idx="6">
                  <c:v>32365</c:v>
                </c:pt>
                <c:pt idx="7">
                  <c:v>13654</c:v>
                </c:pt>
                <c:pt idx="8">
                  <c:v>18135</c:v>
                </c:pt>
                <c:pt idx="9">
                  <c:v>5453</c:v>
                </c:pt>
                <c:pt idx="10">
                  <c:v>29496</c:v>
                </c:pt>
                <c:pt idx="11">
                  <c:v>20808</c:v>
                </c:pt>
                <c:pt idx="12">
                  <c:v>17307</c:v>
                </c:pt>
                <c:pt idx="13">
                  <c:v>12731</c:v>
                </c:pt>
                <c:pt idx="14">
                  <c:v>21947</c:v>
                </c:pt>
              </c:numCache>
            </c:numRef>
          </c:val>
        </c:ser>
        <c:ser>
          <c:idx val="1"/>
          <c:order val="1"/>
          <c:tx>
            <c:strRef>
              <c:f>'Mal tullult'!$T$125</c:f>
              <c:strCache>
                <c:ptCount val="1"/>
                <c:pt idx="0">
                  <c:v>2015 4-сар </c:v>
                </c:pt>
              </c:strCache>
            </c:strRef>
          </c:tx>
          <c:dLbls>
            <c:numFmt formatCode="General" sourceLinked="0"/>
            <c:txPr>
              <a:bodyPr rot="-5400000" vert="horz" anchor="t" anchorCtr="0"/>
              <a:lstStyle/>
              <a:p>
                <a:pPr>
                  <a:defRPr/>
                </a:pPr>
                <a:endParaRPr lang="en-US"/>
              </a:p>
            </c:txPr>
            <c:dLblPos val="outEnd"/>
            <c:showVal val="1"/>
          </c:dLbls>
          <c:cat>
            <c:strRef>
              <c:f>'Mal tullult'!$R$126:$R$140</c:f>
              <c:strCache>
                <c:ptCount val="15"/>
                <c:pt idx="0">
                  <c:v>Áàÿíäàëàé</c:v>
                </c:pt>
                <c:pt idx="1">
                  <c:v>Áàÿíîâîî</c:v>
                </c:pt>
                <c:pt idx="2">
                  <c:v>Áóëãàí</c:v>
                </c:pt>
                <c:pt idx="3">
                  <c:v>Ãóðâàíòýñ</c:v>
                </c:pt>
                <c:pt idx="4">
                  <c:v>Ìàíäàëîâîî</c:v>
                </c:pt>
                <c:pt idx="5">
                  <c:v>Ìàíëàé</c:v>
                </c:pt>
                <c:pt idx="6">
                  <c:v>Íîìãîí</c:v>
                </c:pt>
                <c:pt idx="7">
                  <c:v>Íî¸í</c:v>
                </c:pt>
                <c:pt idx="8">
                  <c:v>Ñýâðýé</c:v>
                </c:pt>
                <c:pt idx="9">
                  <c:v>Õàíáîãä</c:v>
                </c:pt>
                <c:pt idx="10">
                  <c:v>Õàíõîíãîð</c:v>
                </c:pt>
                <c:pt idx="11">
                  <c:v>Õ¿ðìýí</c:v>
                </c:pt>
                <c:pt idx="12">
                  <c:v>Öîãòîâîî</c:v>
                </c:pt>
                <c:pt idx="13">
                  <c:v>Öîãòöýöèé</c:v>
                </c:pt>
                <c:pt idx="14">
                  <c:v>Äàëàíçàäãàä</c:v>
                </c:pt>
              </c:strCache>
            </c:strRef>
          </c:cat>
          <c:val>
            <c:numRef>
              <c:f>'Mal tullult'!$T$126:$T$140</c:f>
              <c:numCache>
                <c:formatCode>General</c:formatCode>
                <c:ptCount val="15"/>
                <c:pt idx="0" formatCode="0">
                  <c:v>28521</c:v>
                </c:pt>
                <c:pt idx="1">
                  <c:v>20593</c:v>
                </c:pt>
                <c:pt idx="2">
                  <c:v>27366</c:v>
                </c:pt>
                <c:pt idx="3">
                  <c:v>23119</c:v>
                </c:pt>
                <c:pt idx="4">
                  <c:v>24666</c:v>
                </c:pt>
                <c:pt idx="5">
                  <c:v>21708</c:v>
                </c:pt>
                <c:pt idx="6">
                  <c:v>64649</c:v>
                </c:pt>
                <c:pt idx="7">
                  <c:v>19198</c:v>
                </c:pt>
                <c:pt idx="8">
                  <c:v>22804</c:v>
                </c:pt>
                <c:pt idx="9">
                  <c:v>10442</c:v>
                </c:pt>
                <c:pt idx="10">
                  <c:v>33327</c:v>
                </c:pt>
                <c:pt idx="11">
                  <c:v>25558</c:v>
                </c:pt>
                <c:pt idx="12">
                  <c:v>19365</c:v>
                </c:pt>
                <c:pt idx="13">
                  <c:v>10618</c:v>
                </c:pt>
                <c:pt idx="14">
                  <c:v>13912</c:v>
                </c:pt>
              </c:numCache>
            </c:numRef>
          </c:val>
        </c:ser>
        <c:gapWidth val="75"/>
        <c:axId val="62233216"/>
        <c:axId val="62247296"/>
      </c:barChart>
      <c:catAx>
        <c:axId val="62233216"/>
        <c:scaling>
          <c:orientation val="minMax"/>
        </c:scaling>
        <c:axPos val="b"/>
        <c:numFmt formatCode="General" sourceLinked="1"/>
        <c:majorTickMark val="none"/>
        <c:tickLblPos val="nextTo"/>
        <c:txPr>
          <a:bodyPr rot="-2700000" vert="horz"/>
          <a:lstStyle/>
          <a:p>
            <a:pPr>
              <a:defRPr sz="900" b="0" i="0" u="none" strike="noStrike" baseline="0">
                <a:solidFill>
                  <a:srgbClr val="000000"/>
                </a:solidFill>
                <a:latin typeface="Arial Mon"/>
                <a:ea typeface="Arial Mon"/>
                <a:cs typeface="Arial Mon"/>
              </a:defRPr>
            </a:pPr>
            <a:endParaRPr lang="en-US"/>
          </a:p>
        </c:txPr>
        <c:crossAx val="62247296"/>
        <c:crosses val="autoZero"/>
        <c:auto val="1"/>
        <c:lblAlgn val="ctr"/>
        <c:lblOffset val="100"/>
      </c:catAx>
      <c:valAx>
        <c:axId val="62247296"/>
        <c:scaling>
          <c:orientation val="minMax"/>
        </c:scaling>
        <c:delete val="1"/>
        <c:axPos val="l"/>
        <c:numFmt formatCode="0" sourceLinked="1"/>
        <c:majorTickMark val="none"/>
        <c:tickLblPos val="nextTo"/>
        <c:crossAx val="62233216"/>
        <c:crosses val="autoZero"/>
        <c:crossBetween val="between"/>
      </c:valAx>
    </c:plotArea>
    <c:legend>
      <c:legendPos val="b"/>
      <c:txPr>
        <a:bodyPr/>
        <a:lstStyle/>
        <a:p>
          <a:pPr>
            <a:defRPr sz="845" b="0" i="0" u="none" strike="noStrike" baseline="0">
              <a:solidFill>
                <a:srgbClr val="000000"/>
              </a:solidFill>
              <a:latin typeface="Arial Mon"/>
              <a:ea typeface="Arial Mon"/>
              <a:cs typeface="Arial Mon"/>
            </a:defRPr>
          </a:pPr>
          <a:endParaRPr lang="en-US"/>
        </a:p>
      </c:txPr>
    </c:legend>
    <c:plotVisOnly val="1"/>
    <c:dispBlanksAs val="gap"/>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b="1" i="0" u="none" strike="noStrike" baseline="0">
                <a:solidFill>
                  <a:srgbClr val="000000"/>
                </a:solidFill>
                <a:latin typeface="Arial Mon"/>
                <a:ea typeface="Arial Mon"/>
                <a:cs typeface="Arial Mon"/>
              </a:defRPr>
            </a:pPr>
            <a:r>
              <a:rPr lang="en-US" sz="1400"/>
              <a:t>Òºë áîéæèëò /ñóìäààð/ </a:t>
            </a:r>
          </a:p>
        </c:rich>
      </c:tx>
    </c:title>
    <c:plotArea>
      <c:layout>
        <c:manualLayout>
          <c:layoutTarget val="inner"/>
          <c:xMode val="edge"/>
          <c:yMode val="edge"/>
          <c:x val="8.8364715280155201E-2"/>
          <c:y val="0.28614457831325341"/>
          <c:w val="0.90217391304347905"/>
          <c:h val="0.40863453815261042"/>
        </c:manualLayout>
      </c:layout>
      <c:barChart>
        <c:barDir val="col"/>
        <c:grouping val="clustered"/>
        <c:ser>
          <c:idx val="0"/>
          <c:order val="0"/>
          <c:tx>
            <c:strRef>
              <c:f>'Mal tullult'!$W$125</c:f>
              <c:strCache>
                <c:ptCount val="1"/>
              </c:strCache>
            </c:strRef>
          </c:tx>
          <c:dLbls>
            <c:dLbl>
              <c:idx val="0"/>
              <c:layout>
                <c:manualLayout>
                  <c:x val="-1.5348816692031153E-3"/>
                  <c:y val="0"/>
                </c:manualLayout>
              </c:layout>
              <c:dLblPos val="outEnd"/>
              <c:showVal val="1"/>
            </c:dLbl>
            <c:dLbl>
              <c:idx val="1"/>
              <c:layout>
                <c:manualLayout>
                  <c:x val="5.8448576280906064E-4"/>
                  <c:y val="2.0080321285140583E-2"/>
                </c:manualLayout>
              </c:layout>
              <c:dLblPos val="outEnd"/>
              <c:showVal val="1"/>
            </c:dLbl>
            <c:dLbl>
              <c:idx val="6"/>
              <c:layout>
                <c:manualLayout>
                  <c:x val="-2.8011204481792756E-3"/>
                  <c:y val="1.6064257028112486E-2"/>
                </c:manualLayout>
              </c:layout>
              <c:dLblPos val="outEnd"/>
              <c:showVal val="1"/>
            </c:dLbl>
            <c:dLbl>
              <c:idx val="12"/>
              <c:layout>
                <c:manualLayout>
                  <c:x val="2.6092628832354858E-3"/>
                  <c:y val="-2.0080321285140583E-2"/>
                </c:manualLayout>
              </c:layout>
              <c:dLblPos val="outEnd"/>
              <c:showVal val="1"/>
            </c:dLbl>
            <c:dLbl>
              <c:idx val="13"/>
              <c:layout>
                <c:manualLayout>
                  <c:x val="0"/>
                  <c:y val="8.0321285140562242E-3"/>
                </c:manualLayout>
              </c:layout>
              <c:dLblPos val="outEnd"/>
              <c:showVal val="1"/>
            </c:dLbl>
            <c:dLbl>
              <c:idx val="14"/>
              <c:layout>
                <c:manualLayout>
                  <c:x val="7.8277886497064575E-3"/>
                  <c:y val="-2.4096385542168676E-2"/>
                </c:manualLayout>
              </c:layout>
              <c:dLblPos val="outEnd"/>
              <c:showVal val="1"/>
            </c:dLbl>
            <c:txPr>
              <a:bodyPr rot="-5400000" vert="horz" anchor="t" anchorCtr="0"/>
              <a:lstStyle/>
              <a:p>
                <a:pPr>
                  <a:defRPr/>
                </a:pPr>
                <a:endParaRPr lang="en-US"/>
              </a:p>
            </c:txPr>
            <c:showVal val="1"/>
          </c:dLbls>
          <c:cat>
            <c:strRef>
              <c:f>'Mal tullult'!$V$126:$V$140</c:f>
              <c:strCache>
                <c:ptCount val="15"/>
                <c:pt idx="0">
                  <c:v>Áàÿíäàëàé</c:v>
                </c:pt>
                <c:pt idx="1">
                  <c:v>Áàÿíîâîî</c:v>
                </c:pt>
                <c:pt idx="2">
                  <c:v>Áóëãàí</c:v>
                </c:pt>
                <c:pt idx="3">
                  <c:v>Ãóðâàíòýñ</c:v>
                </c:pt>
                <c:pt idx="4">
                  <c:v>Ìàíäàëîâîî</c:v>
                </c:pt>
                <c:pt idx="5">
                  <c:v>Ìàíëàé</c:v>
                </c:pt>
                <c:pt idx="6">
                  <c:v>Íîìãîí</c:v>
                </c:pt>
                <c:pt idx="7">
                  <c:v>Íî¸í</c:v>
                </c:pt>
                <c:pt idx="8">
                  <c:v>Ñýâðýé</c:v>
                </c:pt>
                <c:pt idx="9">
                  <c:v>Õàíáîãä</c:v>
                </c:pt>
                <c:pt idx="10">
                  <c:v>Õàíõîíãîð</c:v>
                </c:pt>
                <c:pt idx="11">
                  <c:v>Õ¿ðìýí</c:v>
                </c:pt>
                <c:pt idx="12">
                  <c:v>Öîãòîâîî</c:v>
                </c:pt>
                <c:pt idx="13">
                  <c:v>Öîãòöýöèé</c:v>
                </c:pt>
                <c:pt idx="14">
                  <c:v>Äàëàíçàäãàä</c:v>
                </c:pt>
              </c:strCache>
            </c:strRef>
          </c:cat>
          <c:val>
            <c:numRef>
              <c:f>'Mal tullult'!$W$126:$W$140</c:f>
              <c:numCache>
                <c:formatCode>General</c:formatCode>
                <c:ptCount val="15"/>
                <c:pt idx="0">
                  <c:v>28621</c:v>
                </c:pt>
                <c:pt idx="1">
                  <c:v>20668</c:v>
                </c:pt>
                <c:pt idx="2">
                  <c:v>27192</c:v>
                </c:pt>
                <c:pt idx="3">
                  <c:v>24033</c:v>
                </c:pt>
                <c:pt idx="4">
                  <c:v>24666</c:v>
                </c:pt>
                <c:pt idx="5">
                  <c:v>21508</c:v>
                </c:pt>
                <c:pt idx="6">
                  <c:v>64649</c:v>
                </c:pt>
                <c:pt idx="7">
                  <c:v>19536</c:v>
                </c:pt>
                <c:pt idx="8">
                  <c:v>22804</c:v>
                </c:pt>
                <c:pt idx="9">
                  <c:v>10442</c:v>
                </c:pt>
                <c:pt idx="10">
                  <c:v>33327</c:v>
                </c:pt>
                <c:pt idx="11">
                  <c:v>25530</c:v>
                </c:pt>
                <c:pt idx="12">
                  <c:v>19407</c:v>
                </c:pt>
                <c:pt idx="13">
                  <c:v>10618</c:v>
                </c:pt>
                <c:pt idx="14">
                  <c:v>13925</c:v>
                </c:pt>
              </c:numCache>
            </c:numRef>
          </c:val>
        </c:ser>
        <c:axId val="62379520"/>
        <c:axId val="62381056"/>
      </c:barChart>
      <c:catAx>
        <c:axId val="62379520"/>
        <c:scaling>
          <c:orientation val="minMax"/>
        </c:scaling>
        <c:axPos val="b"/>
        <c:numFmt formatCode="General" sourceLinked="1"/>
        <c:tickLblPos val="nextTo"/>
        <c:txPr>
          <a:bodyPr rot="-5400000" vert="horz"/>
          <a:lstStyle/>
          <a:p>
            <a:pPr>
              <a:defRPr sz="900" b="0" i="0" u="none" strike="noStrike" baseline="0">
                <a:solidFill>
                  <a:srgbClr val="000000"/>
                </a:solidFill>
                <a:latin typeface="Arial Mon"/>
                <a:ea typeface="Arial Mon"/>
                <a:cs typeface="Arial Mon"/>
              </a:defRPr>
            </a:pPr>
            <a:endParaRPr lang="en-US"/>
          </a:p>
        </c:txPr>
        <c:crossAx val="62381056"/>
        <c:crosses val="autoZero"/>
        <c:auto val="1"/>
        <c:lblAlgn val="ctr"/>
        <c:lblOffset val="100"/>
      </c:catAx>
      <c:valAx>
        <c:axId val="62381056"/>
        <c:scaling>
          <c:orientation val="minMax"/>
        </c:scaling>
        <c:delete val="1"/>
        <c:axPos val="l"/>
        <c:majorGridlines>
          <c:spPr>
            <a:ln>
              <a:solidFill>
                <a:schemeClr val="bg1"/>
              </a:solidFill>
            </a:ln>
          </c:spPr>
        </c:majorGridlines>
        <c:numFmt formatCode="General" sourceLinked="1"/>
        <c:tickLblPos val="nextTo"/>
        <c:crossAx val="62379520"/>
        <c:crosses val="autoZero"/>
        <c:crossBetween val="between"/>
      </c:valAx>
    </c:plotArea>
    <c:plotVisOnly val="1"/>
    <c:dispBlanksAs val="gap"/>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mn-MN" sz="1400" b="0"/>
              <a:t>Том</a:t>
            </a:r>
            <a:r>
              <a:rPr lang="mn-MN" sz="1400" b="0" baseline="0"/>
              <a:t> малын хорогдол/хувиар/</a:t>
            </a:r>
            <a:endParaRPr lang="en-US" sz="1400" b="0"/>
          </a:p>
        </c:rich>
      </c:tx>
    </c:title>
    <c:plotArea>
      <c:layout>
        <c:manualLayout>
          <c:layoutTarget val="inner"/>
          <c:xMode val="edge"/>
          <c:yMode val="edge"/>
          <c:x val="0.20438052098326417"/>
          <c:y val="0.13948370828414439"/>
          <c:w val="0.44058039116078246"/>
          <c:h val="0.74582883247440845"/>
        </c:manualLayout>
      </c:layout>
      <c:pieChart>
        <c:varyColors val="1"/>
        <c:ser>
          <c:idx val="0"/>
          <c:order val="0"/>
          <c:explosion val="25"/>
          <c:dLbls>
            <c:dLbl>
              <c:idx val="0"/>
              <c:layout>
                <c:manualLayout>
                  <c:x val="-8.0948974120170464E-2"/>
                  <c:y val="0.10019998862940903"/>
                </c:manualLayout>
              </c:layout>
              <c:showCatName val="1"/>
              <c:showPercent val="1"/>
            </c:dLbl>
            <c:dLbl>
              <c:idx val="1"/>
              <c:layout>
                <c:manualLayout>
                  <c:x val="0.27284930008748931"/>
                  <c:y val="4.0055774278215224E-2"/>
                </c:manualLayout>
              </c:layout>
              <c:showCatName val="1"/>
              <c:showPercent val="1"/>
            </c:dLbl>
            <c:dLbl>
              <c:idx val="2"/>
              <c:layout>
                <c:manualLayout>
                  <c:x val="5.0639657945982575E-2"/>
                  <c:y val="9.4234250417678148E-2"/>
                </c:manualLayout>
              </c:layout>
              <c:showCatName val="1"/>
              <c:showPercent val="1"/>
            </c:dLbl>
            <c:showCatName val="1"/>
            <c:showPercent val="1"/>
            <c:showLeaderLines val="1"/>
          </c:dLbls>
          <c:cat>
            <c:strRef>
              <c:f>'Mal xorogdol'!$S$89:$S$93</c:f>
              <c:strCache>
                <c:ptCount val="5"/>
                <c:pt idx="0">
                  <c:v>Тэмээ</c:v>
                </c:pt>
                <c:pt idx="1">
                  <c:v>Адуу</c:v>
                </c:pt>
                <c:pt idx="2">
                  <c:v>Үхэр</c:v>
                </c:pt>
                <c:pt idx="3">
                  <c:v>Хонь </c:v>
                </c:pt>
                <c:pt idx="4">
                  <c:v>Ямаа</c:v>
                </c:pt>
              </c:strCache>
            </c:strRef>
          </c:cat>
          <c:val>
            <c:numRef>
              <c:f>'Mal xorogdol'!$T$89:$T$93</c:f>
              <c:numCache>
                <c:formatCode>General</c:formatCode>
                <c:ptCount val="5"/>
                <c:pt idx="0">
                  <c:v>18</c:v>
                </c:pt>
                <c:pt idx="1">
                  <c:v>17</c:v>
                </c:pt>
                <c:pt idx="2">
                  <c:v>6</c:v>
                </c:pt>
                <c:pt idx="3">
                  <c:v>219</c:v>
                </c:pt>
                <c:pt idx="4">
                  <c:v>837</c:v>
                </c:pt>
              </c:numCache>
            </c:numRef>
          </c:val>
        </c:ser>
        <c:dLbls>
          <c:showCatName val="1"/>
          <c:showPercent val="1"/>
        </c:dLbls>
        <c:firstSliceAng val="0"/>
      </c:pieChart>
    </c:plotArea>
    <c:plotVisOnly val="1"/>
    <c:dispBlanksAs val="zero"/>
  </c:chart>
  <c:spPr>
    <a:ln>
      <a:noFill/>
    </a:ln>
  </c:sp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mn-MN" dirty="0"/>
              <a:t>Нүүрс олборлолт </a:t>
            </a:r>
            <a:r>
              <a:rPr lang="mn-MN" dirty="0" smtClean="0"/>
              <a:t>(тэрбум.төг</a:t>
            </a:r>
            <a:r>
              <a:rPr lang="mn-MN" dirty="0"/>
              <a:t>)</a:t>
            </a:r>
          </a:p>
        </c:rich>
      </c:tx>
      <c:layout>
        <c:manualLayout>
          <c:xMode val="edge"/>
          <c:yMode val="edge"/>
          <c:x val="0.23096786940678329"/>
          <c:y val="0"/>
        </c:manualLayout>
      </c:layout>
    </c:title>
    <c:plotArea>
      <c:layout>
        <c:manualLayout>
          <c:layoutTarget val="inner"/>
          <c:xMode val="edge"/>
          <c:yMode val="edge"/>
          <c:x val="3.2824268746657149E-2"/>
          <c:y val="6.1667569558572319E-2"/>
          <c:w val="0.93888888888888966"/>
          <c:h val="0.7077035990698517"/>
        </c:manualLayout>
      </c:layout>
      <c:barChart>
        <c:barDir val="col"/>
        <c:grouping val="clustered"/>
        <c:ser>
          <c:idx val="0"/>
          <c:order val="0"/>
          <c:tx>
            <c:strRef>
              <c:f>'[AY,Tusuv,Bank,1.xlsx]AY'!$A$9</c:f>
              <c:strCache>
                <c:ptCount val="1"/>
                <c:pt idx="0">
                  <c:v>Нүүрс олборлолт</c:v>
                </c:pt>
              </c:strCache>
            </c:strRef>
          </c:tx>
          <c:dLbls>
            <c:dLbl>
              <c:idx val="0"/>
              <c:tx>
                <c:rich>
                  <a:bodyPr/>
                  <a:lstStyle/>
                  <a:p>
                    <a:r>
                      <a:rPr lang="en-US" smtClean="0"/>
                      <a:t>94</a:t>
                    </a:r>
                    <a:r>
                      <a:rPr lang="mn-MN" smtClean="0"/>
                      <a:t>,0</a:t>
                    </a:r>
                    <a:endParaRPr lang="en-US" dirty="0"/>
                  </a:p>
                </c:rich>
              </c:tx>
              <c:showVal val="1"/>
            </c:dLbl>
            <c:dLbl>
              <c:idx val="1"/>
              <c:tx>
                <c:rich>
                  <a:bodyPr/>
                  <a:lstStyle/>
                  <a:p>
                    <a:r>
                      <a:rPr lang="en-US" smtClean="0"/>
                      <a:t>43</a:t>
                    </a:r>
                    <a:r>
                      <a:rPr lang="mn-MN" smtClean="0"/>
                      <a:t>,1</a:t>
                    </a:r>
                    <a:endParaRPr lang="en-US" dirty="0"/>
                  </a:p>
                </c:rich>
              </c:tx>
              <c:showVal val="1"/>
            </c:dLbl>
            <c:dLbl>
              <c:idx val="2"/>
              <c:tx>
                <c:rich>
                  <a:bodyPr/>
                  <a:lstStyle/>
                  <a:p>
                    <a:r>
                      <a:rPr lang="en-US" smtClean="0"/>
                      <a:t>127</a:t>
                    </a:r>
                    <a:r>
                      <a:rPr lang="mn-MN" smtClean="0"/>
                      <a:t>.4</a:t>
                    </a:r>
                    <a:endParaRPr lang="en-US"/>
                  </a:p>
                </c:rich>
              </c:tx>
              <c:showVal val="1"/>
            </c:dLbl>
            <c:dLbl>
              <c:idx val="3"/>
              <c:tx>
                <c:rich>
                  <a:bodyPr/>
                  <a:lstStyle/>
                  <a:p>
                    <a:r>
                      <a:rPr lang="en-US" smtClean="0"/>
                      <a:t>31</a:t>
                    </a:r>
                    <a:r>
                      <a:rPr lang="mn-MN" smtClean="0"/>
                      <a:t>,</a:t>
                    </a:r>
                    <a:r>
                      <a:rPr lang="en-US" smtClean="0"/>
                      <a:t>4</a:t>
                    </a:r>
                    <a:endParaRPr lang="en-US" dirty="0"/>
                  </a:p>
                </c:rich>
              </c:tx>
              <c:showVal val="1"/>
            </c:dLbl>
            <c:spPr>
              <a:noFill/>
              <a:ln>
                <a:noFill/>
              </a:ln>
              <a:effectLst/>
            </c:spPr>
            <c:showVal val="1"/>
            <c:extLst>
              <c:ext xmlns:c15="http://schemas.microsoft.com/office/drawing/2012/chart" uri="{CE6537A1-D6FC-4f65-9D91-7224C49458BB}">
                <c15:showLeaderLines val="0"/>
              </c:ext>
            </c:extLst>
          </c:dLbls>
          <c:cat>
            <c:multiLvlStrRef>
              <c:f>'[AY,Tusuv,Bank,1.xlsx]AY'!$B$7:$E$8</c:f>
              <c:multiLvlStrCache>
                <c:ptCount val="4"/>
                <c:lvl>
                  <c:pt idx="0">
                    <c:v>ЖЭ</c:v>
                  </c:pt>
                  <c:pt idx="1">
                    <c:v>Сар</c:v>
                  </c:pt>
                  <c:pt idx="2">
                    <c:v>ЖЭ</c:v>
                  </c:pt>
                  <c:pt idx="3">
                    <c:v>Сар</c:v>
                  </c:pt>
                </c:lvl>
                <c:lvl>
                  <c:pt idx="0">
                    <c:v>2014</c:v>
                  </c:pt>
                  <c:pt idx="2">
                    <c:v>2015</c:v>
                  </c:pt>
                </c:lvl>
              </c:multiLvlStrCache>
            </c:multiLvlStrRef>
          </c:cat>
          <c:val>
            <c:numRef>
              <c:f>'[AY,Tusuv,Bank,1.xlsx]AY'!$B$9:$E$9</c:f>
              <c:numCache>
                <c:formatCode>General</c:formatCode>
                <c:ptCount val="4"/>
                <c:pt idx="0">
                  <c:v>94028621.400000006</c:v>
                </c:pt>
                <c:pt idx="1">
                  <c:v>43127209.200000003</c:v>
                </c:pt>
                <c:pt idx="2">
                  <c:v>127462881.3</c:v>
                </c:pt>
                <c:pt idx="3">
                  <c:v>31446909.100000001</c:v>
                </c:pt>
              </c:numCache>
            </c:numRef>
          </c:val>
        </c:ser>
        <c:dLbls>
          <c:showVal val="1"/>
        </c:dLbls>
        <c:overlap val="-25"/>
        <c:axId val="62903424"/>
        <c:axId val="62904960"/>
      </c:barChart>
      <c:catAx>
        <c:axId val="62903424"/>
        <c:scaling>
          <c:orientation val="minMax"/>
        </c:scaling>
        <c:axPos val="b"/>
        <c:numFmt formatCode="General" sourceLinked="0"/>
        <c:majorTickMark val="none"/>
        <c:tickLblPos val="nextTo"/>
        <c:crossAx val="62904960"/>
        <c:crosses val="autoZero"/>
        <c:auto val="1"/>
        <c:lblAlgn val="ctr"/>
        <c:lblOffset val="100"/>
      </c:catAx>
      <c:valAx>
        <c:axId val="62904960"/>
        <c:scaling>
          <c:orientation val="minMax"/>
        </c:scaling>
        <c:delete val="1"/>
        <c:axPos val="l"/>
        <c:numFmt formatCode="General" sourceLinked="1"/>
        <c:tickLblPos val="nextTo"/>
        <c:crossAx val="62903424"/>
        <c:crosses val="autoZero"/>
        <c:crossBetween val="between"/>
      </c:valAx>
    </c:plotArea>
    <c:plotVisOnly val="1"/>
    <c:dispBlanksAs val="gap"/>
  </c:chart>
  <c:spPr>
    <a:ln>
      <a:noFill/>
    </a:ln>
  </c:spPr>
  <c:txPr>
    <a:bodyPr/>
    <a:lstStyle/>
    <a:p>
      <a:pPr>
        <a:defRPr sz="1050">
          <a:solidFill>
            <a:schemeClr val="tx1"/>
          </a:solidFil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manualLayout>
          <c:layoutTarget val="inner"/>
          <c:xMode val="edge"/>
          <c:yMode val="edge"/>
          <c:x val="0.17274930483971662"/>
          <c:y val="0.10033123359580053"/>
          <c:w val="0.78297813755047885"/>
          <c:h val="0.81912988149208665"/>
        </c:manualLayout>
      </c:layout>
      <c:barChart>
        <c:barDir val="bar"/>
        <c:grouping val="clustered"/>
        <c:ser>
          <c:idx val="0"/>
          <c:order val="0"/>
          <c:tx>
            <c:strRef>
              <c:f>'[AY,Tusuv,Bank,1.xlsx]bank'!$C$28</c:f>
              <c:strCache>
                <c:ptCount val="1"/>
                <c:pt idx="0">
                  <c:v>Нийт хадгаламжийн үлдэгдэл сая.төг</c:v>
                </c:pt>
              </c:strCache>
            </c:strRef>
          </c:tx>
          <c:cat>
            <c:strRef>
              <c:f>'[AY,Tusuv,Bank,1.xlsx]bank'!$B$29:$B$37</c:f>
              <c:strCache>
                <c:ptCount val="9"/>
                <c:pt idx="0">
                  <c:v>ХААН банк</c:v>
                </c:pt>
                <c:pt idx="1">
                  <c:v>Төрийн банк </c:v>
                </c:pt>
                <c:pt idx="2">
                  <c:v>Капитал банк</c:v>
                </c:pt>
                <c:pt idx="3">
                  <c:v>Хас-Өмнөговь</c:v>
                </c:pt>
                <c:pt idx="4">
                  <c:v>Голомт банк</c:v>
                </c:pt>
                <c:pt idx="5">
                  <c:v>ҮХО банк</c:v>
                </c:pt>
                <c:pt idx="6">
                  <c:v>ХХБанк</c:v>
                </c:pt>
                <c:pt idx="7">
                  <c:v>Хас-Цогтцэций</c:v>
                </c:pt>
                <c:pt idx="8">
                  <c:v>Капитрон банк</c:v>
                </c:pt>
              </c:strCache>
            </c:strRef>
          </c:cat>
          <c:val>
            <c:numRef>
              <c:f>'[AY,Tusuv,Bank,1.xlsx]bank'!$C$29:$C$37</c:f>
              <c:numCache>
                <c:formatCode>0.0</c:formatCode>
                <c:ptCount val="9"/>
                <c:pt idx="0">
                  <c:v>39135.581293000003</c:v>
                </c:pt>
                <c:pt idx="1">
                  <c:v>13614.965442999999</c:v>
                </c:pt>
                <c:pt idx="2">
                  <c:v>496.62001799999967</c:v>
                </c:pt>
                <c:pt idx="3">
                  <c:v>4723.0034929999965</c:v>
                </c:pt>
                <c:pt idx="4">
                  <c:v>8231.3613139999834</c:v>
                </c:pt>
                <c:pt idx="5">
                  <c:v>166.095032</c:v>
                </c:pt>
                <c:pt idx="6">
                  <c:v>540.254096</c:v>
                </c:pt>
                <c:pt idx="7">
                  <c:v>3581.0303820000022</c:v>
                </c:pt>
                <c:pt idx="8">
                  <c:v>2492.0616789999999</c:v>
                </c:pt>
              </c:numCache>
            </c:numRef>
          </c:val>
        </c:ser>
        <c:axId val="61085568"/>
        <c:axId val="61087104"/>
      </c:barChart>
      <c:catAx>
        <c:axId val="61085568"/>
        <c:scaling>
          <c:orientation val="minMax"/>
        </c:scaling>
        <c:axPos val="l"/>
        <c:numFmt formatCode="General" sourceLinked="0"/>
        <c:tickLblPos val="nextTo"/>
        <c:crossAx val="61087104"/>
        <c:crosses val="autoZero"/>
        <c:auto val="1"/>
        <c:lblAlgn val="ctr"/>
        <c:lblOffset val="100"/>
      </c:catAx>
      <c:valAx>
        <c:axId val="61087104"/>
        <c:scaling>
          <c:orientation val="minMax"/>
        </c:scaling>
        <c:axPos val="b"/>
        <c:numFmt formatCode="0.0" sourceLinked="1"/>
        <c:tickLblPos val="nextTo"/>
        <c:txPr>
          <a:bodyPr/>
          <a:lstStyle/>
          <a:p>
            <a:pPr>
              <a:defRPr sz="700"/>
            </a:pPr>
            <a:endParaRPr lang="en-US"/>
          </a:p>
        </c:txPr>
        <c:crossAx val="61085568"/>
        <c:crosses val="autoZero"/>
        <c:crossBetween val="between"/>
      </c:valAx>
    </c:plotArea>
    <c:plotVisOnly val="1"/>
    <c:dispBlanksAs val="gap"/>
  </c:chart>
  <c:spPr>
    <a:ln>
      <a:noFill/>
    </a:ln>
  </c:spPr>
  <c:txPr>
    <a:bodyPr/>
    <a:lstStyle/>
    <a:p>
      <a:pPr>
        <a:defRPr sz="1100">
          <a:latin typeface="Arial" panose="020B0604020202020204" pitchFamily="34" charset="0"/>
          <a:cs typeface="Arial" panose="020B0604020202020204" pitchFamily="34" charset="0"/>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5"/>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7776902887139128E-3"/>
          <c:y val="0"/>
          <c:w val="0.90373001549248588"/>
          <c:h val="0.66520715508686068"/>
        </c:manualLayout>
      </c:layout>
      <c:barChart>
        <c:barDir val="col"/>
        <c:grouping val="clustered"/>
        <c:ser>
          <c:idx val="0"/>
          <c:order val="0"/>
          <c:tx>
            <c:strRef>
              <c:f>'eruul mend '!$V$3</c:f>
              <c:strCache>
                <c:ptCount val="1"/>
                <c:pt idx="0">
                  <c:v>Амаржсан эхийн тоо</c:v>
                </c:pt>
              </c:strCache>
            </c:strRef>
          </c:tx>
          <c:dLbls>
            <c:showVal val="1"/>
          </c:dLbls>
          <c:cat>
            <c:strRef>
              <c:f>'eruul mend '!$W$2:$Y$2</c:f>
              <c:strCache>
                <c:ptCount val="3"/>
                <c:pt idx="0">
                  <c:v>2013.I-IV</c:v>
                </c:pt>
                <c:pt idx="1">
                  <c:v>2014.I-IV</c:v>
                </c:pt>
                <c:pt idx="2">
                  <c:v>2015.I-IV</c:v>
                </c:pt>
              </c:strCache>
            </c:strRef>
          </c:cat>
          <c:val>
            <c:numRef>
              <c:f>'eruul mend '!$W$3:$Y$3</c:f>
              <c:numCache>
                <c:formatCode>General</c:formatCode>
                <c:ptCount val="3"/>
                <c:pt idx="0">
                  <c:v>478</c:v>
                </c:pt>
                <c:pt idx="1">
                  <c:v>459</c:v>
                </c:pt>
                <c:pt idx="2">
                  <c:v>458</c:v>
                </c:pt>
              </c:numCache>
            </c:numRef>
          </c:val>
        </c:ser>
        <c:ser>
          <c:idx val="1"/>
          <c:order val="1"/>
          <c:tx>
            <c:strRef>
              <c:f>'eruul mend '!$V$4</c:f>
              <c:strCache>
                <c:ptCount val="1"/>
                <c:pt idx="0">
                  <c:v>Амьд төрсөн хүүхдийн тоо</c:v>
                </c:pt>
              </c:strCache>
            </c:strRef>
          </c:tx>
          <c:dLbls>
            <c:showVal val="1"/>
          </c:dLbls>
          <c:cat>
            <c:strRef>
              <c:f>'eruul mend '!$W$2:$Y$2</c:f>
              <c:strCache>
                <c:ptCount val="3"/>
                <c:pt idx="0">
                  <c:v>2013.I-IV</c:v>
                </c:pt>
                <c:pt idx="1">
                  <c:v>2014.I-IV</c:v>
                </c:pt>
                <c:pt idx="2">
                  <c:v>2015.I-IV</c:v>
                </c:pt>
              </c:strCache>
            </c:strRef>
          </c:cat>
          <c:val>
            <c:numRef>
              <c:f>'eruul mend '!$W$4:$Y$4</c:f>
              <c:numCache>
                <c:formatCode>General</c:formatCode>
                <c:ptCount val="3"/>
                <c:pt idx="0">
                  <c:v>482</c:v>
                </c:pt>
                <c:pt idx="1">
                  <c:v>460</c:v>
                </c:pt>
                <c:pt idx="2">
                  <c:v>457</c:v>
                </c:pt>
              </c:numCache>
            </c:numRef>
          </c:val>
        </c:ser>
        <c:dLbls>
          <c:showVal val="1"/>
        </c:dLbls>
        <c:overlap val="-25"/>
        <c:axId val="61146240"/>
        <c:axId val="61147776"/>
      </c:barChart>
      <c:catAx>
        <c:axId val="61146240"/>
        <c:scaling>
          <c:orientation val="minMax"/>
        </c:scaling>
        <c:axPos val="b"/>
        <c:majorTickMark val="none"/>
        <c:tickLblPos val="nextTo"/>
        <c:crossAx val="61147776"/>
        <c:crosses val="autoZero"/>
        <c:auto val="1"/>
        <c:lblAlgn val="ctr"/>
        <c:lblOffset val="100"/>
      </c:catAx>
      <c:valAx>
        <c:axId val="61147776"/>
        <c:scaling>
          <c:orientation val="minMax"/>
        </c:scaling>
        <c:delete val="1"/>
        <c:axPos val="l"/>
        <c:numFmt formatCode="General" sourceLinked="1"/>
        <c:majorTickMark val="none"/>
        <c:tickLblPos val="nextTo"/>
        <c:crossAx val="61146240"/>
        <c:crosses val="autoZero"/>
        <c:crossBetween val="between"/>
      </c:valAx>
    </c:plotArea>
    <c:legend>
      <c:legendPos val="t"/>
      <c:layout>
        <c:manualLayout>
          <c:xMode val="edge"/>
          <c:yMode val="edge"/>
          <c:x val="0.12949321959755045"/>
          <c:y val="0.75370377553112433"/>
          <c:w val="0.74101334208223957"/>
          <c:h val="0.15779114675090511"/>
        </c:manualLayout>
      </c:layout>
    </c:legend>
    <c:plotVisOnly val="1"/>
    <c:dispBlanksAs val="gap"/>
  </c:chart>
  <c:spPr>
    <a:ln>
      <a:noFill/>
    </a:ln>
  </c:sp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5"/>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888888888888907E-2"/>
          <c:y val="4.2511032598351581E-2"/>
          <c:w val="0.93888888888888944"/>
          <c:h val="0.6648412309503714"/>
        </c:manualLayout>
      </c:layout>
      <c:barChart>
        <c:barDir val="col"/>
        <c:grouping val="clustered"/>
        <c:ser>
          <c:idx val="0"/>
          <c:order val="0"/>
          <c:tx>
            <c:strRef>
              <c:f>'eruul mend '!$Q$7</c:f>
              <c:strCache>
                <c:ptCount val="1"/>
                <c:pt idx="0">
                  <c:v>0-1 хүртэл насны хүүхдийн эндэгдэл</c:v>
                </c:pt>
              </c:strCache>
            </c:strRef>
          </c:tx>
          <c:dLbls>
            <c:showVal val="1"/>
          </c:dLbls>
          <c:cat>
            <c:strRef>
              <c:f>'eruul mend '!$R$6:$T$6</c:f>
              <c:strCache>
                <c:ptCount val="3"/>
                <c:pt idx="0">
                  <c:v>2013.I-IV</c:v>
                </c:pt>
                <c:pt idx="1">
                  <c:v>2014.I-IV</c:v>
                </c:pt>
                <c:pt idx="2">
                  <c:v>2015.I-IV</c:v>
                </c:pt>
              </c:strCache>
            </c:strRef>
          </c:cat>
          <c:val>
            <c:numRef>
              <c:f>'eruul mend '!$R$7:$T$7</c:f>
              <c:numCache>
                <c:formatCode>General</c:formatCode>
                <c:ptCount val="3"/>
                <c:pt idx="0">
                  <c:v>15</c:v>
                </c:pt>
                <c:pt idx="1">
                  <c:v>11</c:v>
                </c:pt>
                <c:pt idx="2">
                  <c:v>7</c:v>
                </c:pt>
              </c:numCache>
            </c:numRef>
          </c:val>
        </c:ser>
        <c:ser>
          <c:idx val="1"/>
          <c:order val="1"/>
          <c:tx>
            <c:strRef>
              <c:f>'eruul mend '!$Q$8</c:f>
              <c:strCache>
                <c:ptCount val="1"/>
                <c:pt idx="0">
                  <c:v>1-5 хүртэл насны хүүхдийн эндэгдэл</c:v>
                </c:pt>
              </c:strCache>
            </c:strRef>
          </c:tx>
          <c:dLbls>
            <c:showVal val="1"/>
          </c:dLbls>
          <c:cat>
            <c:strRef>
              <c:f>'eruul mend '!$R$6:$T$6</c:f>
              <c:strCache>
                <c:ptCount val="3"/>
                <c:pt idx="0">
                  <c:v>2013.I-IV</c:v>
                </c:pt>
                <c:pt idx="1">
                  <c:v>2014.I-IV</c:v>
                </c:pt>
                <c:pt idx="2">
                  <c:v>2015.I-IV</c:v>
                </c:pt>
              </c:strCache>
            </c:strRef>
          </c:cat>
          <c:val>
            <c:numRef>
              <c:f>'eruul mend '!$R$8:$T$8</c:f>
              <c:numCache>
                <c:formatCode>General</c:formatCode>
                <c:ptCount val="3"/>
                <c:pt idx="0">
                  <c:v>3</c:v>
                </c:pt>
                <c:pt idx="1">
                  <c:v>3</c:v>
                </c:pt>
                <c:pt idx="2">
                  <c:v>3</c:v>
                </c:pt>
              </c:numCache>
            </c:numRef>
          </c:val>
        </c:ser>
        <c:dLbls>
          <c:showVal val="1"/>
        </c:dLbls>
        <c:overlap val="-25"/>
        <c:axId val="61177216"/>
        <c:axId val="61236352"/>
      </c:barChart>
      <c:catAx>
        <c:axId val="61177216"/>
        <c:scaling>
          <c:orientation val="minMax"/>
        </c:scaling>
        <c:axPos val="b"/>
        <c:majorTickMark val="none"/>
        <c:tickLblPos val="nextTo"/>
        <c:crossAx val="61236352"/>
        <c:crosses val="autoZero"/>
        <c:auto val="1"/>
        <c:lblAlgn val="ctr"/>
        <c:lblOffset val="100"/>
      </c:catAx>
      <c:valAx>
        <c:axId val="61236352"/>
        <c:scaling>
          <c:orientation val="minMax"/>
        </c:scaling>
        <c:delete val="1"/>
        <c:axPos val="l"/>
        <c:numFmt formatCode="General" sourceLinked="1"/>
        <c:tickLblPos val="nextTo"/>
        <c:crossAx val="61177216"/>
        <c:crosses val="autoZero"/>
        <c:crossBetween val="between"/>
      </c:valAx>
    </c:plotArea>
    <c:legend>
      <c:legendPos val="t"/>
      <c:layout>
        <c:manualLayout>
          <c:xMode val="edge"/>
          <c:yMode val="edge"/>
          <c:x val="0.15988954505686806"/>
          <c:y val="0.81401416209745459"/>
          <c:w val="0.74966535433070924"/>
          <c:h val="0.15028118120000827"/>
        </c:manualLayout>
      </c:layout>
    </c:legend>
    <c:plotVisOnly val="1"/>
    <c:dispBlanksAs val="gap"/>
  </c:chart>
  <c:spPr>
    <a:ln>
      <a:noFill/>
    </a:ln>
  </c:sp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6480876583536419"/>
          <c:y val="0.17132874015748031"/>
          <c:w val="0.61162499999999997"/>
          <c:h val="0.73442038495188089"/>
        </c:manualLayout>
      </c:layout>
      <c:pieChart>
        <c:varyColors val="1"/>
        <c:ser>
          <c:idx val="0"/>
          <c:order val="0"/>
          <c:dLbls>
            <c:dLbl>
              <c:idx val="0"/>
              <c:layout>
                <c:manualLayout>
                  <c:x val="-3.3159532942997505E-2"/>
                  <c:y val="5.8184679311377482E-2"/>
                </c:manualLayout>
              </c:layout>
              <c:showCatName val="1"/>
              <c:showPercent val="1"/>
            </c:dLbl>
            <c:dLbl>
              <c:idx val="1"/>
              <c:layout>
                <c:manualLayout>
                  <c:x val="-5.5396476882697443E-2"/>
                  <c:y val="0.15510838185040299"/>
                </c:manualLayout>
              </c:layout>
              <c:showCatName val="1"/>
              <c:showPercent val="1"/>
            </c:dLbl>
            <c:dLbl>
              <c:idx val="2"/>
              <c:delete val="1"/>
            </c:dLbl>
            <c:txPr>
              <a:bodyPr/>
              <a:lstStyle/>
              <a:p>
                <a:pPr>
                  <a:defRPr sz="1050">
                    <a:latin typeface="Tahoma" pitchFamily="34" charset="0"/>
                    <a:ea typeface="Tahoma" pitchFamily="34" charset="0"/>
                    <a:cs typeface="Tahoma" pitchFamily="34" charset="0"/>
                  </a:defRPr>
                </a:pPr>
                <a:endParaRPr lang="en-US"/>
              </a:p>
            </c:txPr>
            <c:showCatName val="1"/>
            <c:showPercent val="1"/>
            <c:showLeaderLines val="1"/>
          </c:dLbls>
          <c:cat>
            <c:strRef>
              <c:f>'eruul mend 2'!$AE$9:$AE$12</c:f>
              <c:strCache>
                <c:ptCount val="4"/>
                <c:pt idx="0">
                  <c:v>Гепатит</c:v>
                </c:pt>
                <c:pt idx="1">
                  <c:v>Салхин цэцэг</c:v>
                </c:pt>
                <c:pt idx="2">
                  <c:v>гар хөл амны өвчин</c:v>
                </c:pt>
                <c:pt idx="3">
                  <c:v>Бүсад</c:v>
                </c:pt>
              </c:strCache>
            </c:strRef>
          </c:cat>
          <c:val>
            <c:numRef>
              <c:f>'eruul mend 2'!$AF$9:$AF$12</c:f>
              <c:numCache>
                <c:formatCode>General</c:formatCode>
                <c:ptCount val="4"/>
                <c:pt idx="0">
                  <c:v>7</c:v>
                </c:pt>
                <c:pt idx="1">
                  <c:v>96</c:v>
                </c:pt>
                <c:pt idx="2">
                  <c:v>0</c:v>
                </c:pt>
                <c:pt idx="3">
                  <c:v>326</c:v>
                </c:pt>
              </c:numCache>
            </c:numRef>
          </c:val>
        </c:ser>
        <c:dLbls>
          <c:showCatName val="1"/>
          <c:showPercent val="1"/>
        </c:dLbls>
        <c:firstSliceAng val="0"/>
      </c:pieChart>
    </c:plotArea>
    <c:plotVisOnly val="1"/>
    <c:dispBlanksAs val="zero"/>
  </c:chart>
  <c:spPr>
    <a:ln>
      <a:no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5"/>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555555555555575E-2"/>
          <c:y val="4.9364564723527286E-2"/>
          <c:w val="0.94134134134134129"/>
          <c:h val="0.65386664902181368"/>
        </c:manualLayout>
      </c:layout>
      <c:lineChart>
        <c:grouping val="standard"/>
        <c:ser>
          <c:idx val="0"/>
          <c:order val="0"/>
          <c:tx>
            <c:strRef>
              <c:f>'ajilguichuud hev'!$B$64</c:f>
              <c:strCache>
                <c:ptCount val="1"/>
                <c:pt idx="0">
                  <c:v>Ажил хайгч иргэдийн тоо</c:v>
                </c:pt>
              </c:strCache>
            </c:strRef>
          </c:tx>
          <c:dLbls>
            <c:showVal val="1"/>
          </c:dLbls>
          <c:cat>
            <c:strRef>
              <c:f>'ajilguichuud hev'!$C$63:$E$63</c:f>
              <c:strCache>
                <c:ptCount val="3"/>
                <c:pt idx="0">
                  <c:v>2013. IY</c:v>
                </c:pt>
                <c:pt idx="1">
                  <c:v>2014. IY</c:v>
                </c:pt>
                <c:pt idx="2">
                  <c:v>2015. IY</c:v>
                </c:pt>
              </c:strCache>
            </c:strRef>
          </c:cat>
          <c:val>
            <c:numRef>
              <c:f>'ajilguichuud hev'!$C$64:$E$64</c:f>
              <c:numCache>
                <c:formatCode>General</c:formatCode>
                <c:ptCount val="3"/>
                <c:pt idx="0">
                  <c:v>599</c:v>
                </c:pt>
                <c:pt idx="1">
                  <c:v>674</c:v>
                </c:pt>
                <c:pt idx="2">
                  <c:v>629</c:v>
                </c:pt>
              </c:numCache>
            </c:numRef>
          </c:val>
        </c:ser>
        <c:ser>
          <c:idx val="1"/>
          <c:order val="1"/>
          <c:tx>
            <c:strRef>
              <c:f>'ajilguichuud hev'!$B$65</c:f>
              <c:strCache>
                <c:ptCount val="1"/>
                <c:pt idx="0">
                  <c:v>Ажилд орсон иргэдийн тоо</c:v>
                </c:pt>
              </c:strCache>
            </c:strRef>
          </c:tx>
          <c:dLbls>
            <c:showVal val="1"/>
          </c:dLbls>
          <c:cat>
            <c:strRef>
              <c:f>'ajilguichuud hev'!$C$63:$E$63</c:f>
              <c:strCache>
                <c:ptCount val="3"/>
                <c:pt idx="0">
                  <c:v>2013. IY</c:v>
                </c:pt>
                <c:pt idx="1">
                  <c:v>2014. IY</c:v>
                </c:pt>
                <c:pt idx="2">
                  <c:v>2015. IY</c:v>
                </c:pt>
              </c:strCache>
            </c:strRef>
          </c:cat>
          <c:val>
            <c:numRef>
              <c:f>'ajilguichuud hev'!$C$65:$E$65</c:f>
              <c:numCache>
                <c:formatCode>General</c:formatCode>
                <c:ptCount val="3"/>
                <c:pt idx="0">
                  <c:v>132</c:v>
                </c:pt>
                <c:pt idx="1">
                  <c:v>23</c:v>
                </c:pt>
                <c:pt idx="2">
                  <c:v>30</c:v>
                </c:pt>
              </c:numCache>
            </c:numRef>
          </c:val>
        </c:ser>
        <c:dLbls>
          <c:showVal val="1"/>
        </c:dLbls>
        <c:marker val="1"/>
        <c:axId val="73107712"/>
        <c:axId val="73125888"/>
      </c:lineChart>
      <c:catAx>
        <c:axId val="73107712"/>
        <c:scaling>
          <c:orientation val="minMax"/>
        </c:scaling>
        <c:axPos val="b"/>
        <c:majorTickMark val="none"/>
        <c:tickLblPos val="nextTo"/>
        <c:crossAx val="73125888"/>
        <c:crosses val="autoZero"/>
        <c:auto val="1"/>
        <c:lblAlgn val="ctr"/>
        <c:lblOffset val="100"/>
      </c:catAx>
      <c:valAx>
        <c:axId val="73125888"/>
        <c:scaling>
          <c:orientation val="minMax"/>
        </c:scaling>
        <c:delete val="1"/>
        <c:axPos val="l"/>
        <c:numFmt formatCode="General" sourceLinked="1"/>
        <c:majorTickMark val="none"/>
        <c:tickLblPos val="nextTo"/>
        <c:crossAx val="73107712"/>
        <c:crosses val="autoZero"/>
        <c:crossBetween val="between"/>
      </c:valAx>
    </c:plotArea>
    <c:legend>
      <c:legendPos val="t"/>
      <c:layout>
        <c:manualLayout>
          <c:xMode val="edge"/>
          <c:yMode val="edge"/>
          <c:x val="0.11471471471471471"/>
          <c:y val="0.8162932574604651"/>
          <c:w val="0.79944952826842641"/>
          <c:h val="0.15094422020776832"/>
        </c:manualLayout>
      </c:layout>
      <c:txPr>
        <a:bodyPr/>
        <a:lstStyle/>
        <a:p>
          <a:pPr>
            <a:defRPr sz="800"/>
          </a:pPr>
          <a:endParaRPr lang="en-US"/>
        </a:p>
      </c:txPr>
    </c:legend>
    <c:plotVisOnly val="1"/>
    <c:dispBlanksAs val="gap"/>
  </c:chart>
  <c:spPr>
    <a:ln>
      <a:noFill/>
    </a:ln>
  </c:sp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pieChart>
        <c:varyColors val="1"/>
        <c:ser>
          <c:idx val="0"/>
          <c:order val="0"/>
          <c:dLbls>
            <c:dLbl>
              <c:idx val="0"/>
              <c:layout>
                <c:manualLayout>
                  <c:x val="0.1576525590551181"/>
                  <c:y val="1.1574074074074073E-3"/>
                </c:manualLayout>
              </c:layout>
              <c:showCatName val="1"/>
              <c:showPercent val="1"/>
            </c:dLbl>
            <c:dLbl>
              <c:idx val="1"/>
              <c:layout>
                <c:manualLayout>
                  <c:x val="2.1761811023622072E-2"/>
                  <c:y val="0.11304644211140276"/>
                </c:manualLayout>
              </c:layout>
              <c:showCatName val="1"/>
              <c:showPercent val="1"/>
            </c:dLbl>
            <c:dLbl>
              <c:idx val="4"/>
              <c:layout>
                <c:manualLayout>
                  <c:x val="-6.1852799650043831E-2"/>
                  <c:y val="-7.1018518518518522E-2"/>
                </c:manualLayout>
              </c:layout>
              <c:showCatName val="1"/>
              <c:showPercent val="1"/>
            </c:dLbl>
            <c:dLbl>
              <c:idx val="5"/>
              <c:layout>
                <c:manualLayout>
                  <c:x val="-1.7602580927384075E-2"/>
                  <c:y val="0.11507691746864986"/>
                </c:manualLayout>
              </c:layout>
              <c:showCatName val="1"/>
              <c:showPercent val="1"/>
            </c:dLbl>
            <c:dLbl>
              <c:idx val="6"/>
              <c:layout>
                <c:manualLayout>
                  <c:x val="-3.0828359830817331E-2"/>
                  <c:y val="4.2197284394568839E-3"/>
                </c:manualLayout>
              </c:layout>
              <c:showCatName val="1"/>
              <c:showPercent val="1"/>
            </c:dLbl>
            <c:showCatName val="1"/>
            <c:showPercent val="1"/>
            <c:showLeaderLines val="1"/>
          </c:dLbls>
          <c:cat>
            <c:strRef>
              <c:f>'ajilguichuud hev'!$B$24:$B$31</c:f>
              <c:strCache>
                <c:ptCount val="8"/>
                <c:pt idx="0">
                  <c:v>магистр, доктор</c:v>
                </c:pt>
                <c:pt idx="1">
                  <c:v>дээд</c:v>
                </c:pt>
                <c:pt idx="2">
                  <c:v>Тусгай дунд</c:v>
                </c:pt>
                <c:pt idx="3">
                  <c:v>Мэргэжлийн анхан шатны</c:v>
                </c:pt>
                <c:pt idx="4">
                  <c:v>Бүрэн дунд</c:v>
                </c:pt>
                <c:pt idx="5">
                  <c:v>суурь</c:v>
                </c:pt>
                <c:pt idx="6">
                  <c:v>Бага</c:v>
                </c:pt>
                <c:pt idx="7">
                  <c:v>Боловсролгүй</c:v>
                </c:pt>
              </c:strCache>
            </c:strRef>
          </c:cat>
          <c:val>
            <c:numRef>
              <c:f>'ajilguichuud hev'!$C$24:$C$31</c:f>
              <c:numCache>
                <c:formatCode>0.0</c:formatCode>
                <c:ptCount val="8"/>
                <c:pt idx="0">
                  <c:v>0.63593004769475425</c:v>
                </c:pt>
                <c:pt idx="1">
                  <c:v>25.7551669316375</c:v>
                </c:pt>
                <c:pt idx="2">
                  <c:v>10.651828298887123</c:v>
                </c:pt>
                <c:pt idx="3">
                  <c:v>8.9030206677265493</c:v>
                </c:pt>
                <c:pt idx="4">
                  <c:v>44.038155802861738</c:v>
                </c:pt>
                <c:pt idx="5">
                  <c:v>6.6772655007949115</c:v>
                </c:pt>
                <c:pt idx="6">
                  <c:v>2.8616852146263914</c:v>
                </c:pt>
                <c:pt idx="7">
                  <c:v>0.4769475357710653</c:v>
                </c:pt>
              </c:numCache>
            </c:numRef>
          </c:val>
        </c:ser>
        <c:dLbls>
          <c:showCatName val="1"/>
          <c:showPercent val="1"/>
        </c:dLbls>
        <c:firstSliceAng val="0"/>
      </c:pieChart>
    </c:plotArea>
    <c:plotVisOnly val="1"/>
    <c:dispBlanksAs val="zero"/>
  </c:chart>
  <c:spPr>
    <a:ln>
      <a:noFill/>
    </a:ln>
  </c:sp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style val="5"/>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'ajilguichuud hev'!$B$85</c:f>
              <c:strCache>
                <c:ptCount val="1"/>
                <c:pt idx="0">
                  <c:v>Бүртгэлтэй ажилгүй иргэд, жил бүрийн эцэст</c:v>
                </c:pt>
              </c:strCache>
            </c:strRef>
          </c:tx>
          <c:dLbls>
            <c:showVal val="1"/>
          </c:dLbls>
          <c:cat>
            <c:numRef>
              <c:f>'ajilguichuud hev'!$C$84:$L$84</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'ajilguichuud hev'!$C$85:$L$85</c:f>
              <c:numCache>
                <c:formatCode>General</c:formatCode>
                <c:ptCount val="10"/>
                <c:pt idx="0">
                  <c:v>492</c:v>
                </c:pt>
                <c:pt idx="1">
                  <c:v>418</c:v>
                </c:pt>
                <c:pt idx="2">
                  <c:v>332</c:v>
                </c:pt>
                <c:pt idx="3">
                  <c:v>666</c:v>
                </c:pt>
                <c:pt idx="4">
                  <c:v>493</c:v>
                </c:pt>
                <c:pt idx="5">
                  <c:v>502</c:v>
                </c:pt>
                <c:pt idx="6">
                  <c:v>986</c:v>
                </c:pt>
                <c:pt idx="7">
                  <c:v>599</c:v>
                </c:pt>
                <c:pt idx="8">
                  <c:v>674</c:v>
                </c:pt>
                <c:pt idx="9">
                  <c:v>629</c:v>
                </c:pt>
              </c:numCache>
            </c:numRef>
          </c:val>
        </c:ser>
        <c:dLbls>
          <c:showVal val="1"/>
        </c:dLbls>
        <c:overlap val="-25"/>
        <c:axId val="73483776"/>
        <c:axId val="73485312"/>
      </c:barChart>
      <c:catAx>
        <c:axId val="73483776"/>
        <c:scaling>
          <c:orientation val="minMax"/>
        </c:scaling>
        <c:axPos val="b"/>
        <c:numFmt formatCode="General" sourceLinked="1"/>
        <c:majorTickMark val="none"/>
        <c:tickLblPos val="nextTo"/>
        <c:crossAx val="73485312"/>
        <c:crosses val="autoZero"/>
        <c:auto val="1"/>
        <c:lblAlgn val="ctr"/>
        <c:lblOffset val="100"/>
      </c:catAx>
      <c:valAx>
        <c:axId val="73485312"/>
        <c:scaling>
          <c:orientation val="minMax"/>
        </c:scaling>
        <c:delete val="1"/>
        <c:axPos val="l"/>
        <c:numFmt formatCode="General" sourceLinked="1"/>
        <c:tickLblPos val="nextTo"/>
        <c:crossAx val="73483776"/>
        <c:crosses val="autoZero"/>
        <c:crossBetween val="between"/>
      </c:valAx>
    </c:plotArea>
    <c:plotVisOnly val="1"/>
    <c:dispBlanksAs val="gap"/>
  </c:chart>
  <c:spPr>
    <a:ln>
      <a:noFill/>
    </a:ln>
  </c:sp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style val="5"/>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888888888888889E-2"/>
          <c:y val="7.9087561971420348E-2"/>
          <c:w val="0.93888888888888944"/>
          <c:h val="0.72159922717993585"/>
        </c:manualLayout>
      </c:layout>
      <c:barChart>
        <c:barDir val="col"/>
        <c:grouping val="clustered"/>
        <c:ser>
          <c:idx val="0"/>
          <c:order val="0"/>
          <c:tx>
            <c:strRef>
              <c:f>'ajilguichuud hev'!$D$38</c:f>
              <c:strCache>
                <c:ptCount val="1"/>
                <c:pt idx="0">
                  <c:v>Бүгд</c:v>
                </c:pt>
              </c:strCache>
            </c:strRef>
          </c:tx>
          <c:dLbls>
            <c:showVal val="1"/>
          </c:dLbls>
          <c:cat>
            <c:strRef>
              <c:f>'ajilguichuud hev'!$C$39:$C$43</c:f>
              <c:strCache>
                <c:ptCount val="5"/>
                <c:pt idx="0">
                  <c:v>15-24 нас</c:v>
                </c:pt>
                <c:pt idx="1">
                  <c:v>25-34 нас</c:v>
                </c:pt>
                <c:pt idx="2">
                  <c:v>35-44 нас</c:v>
                </c:pt>
                <c:pt idx="3">
                  <c:v>45-54 нас</c:v>
                </c:pt>
                <c:pt idx="4">
                  <c:v>55-59 нас</c:v>
                </c:pt>
              </c:strCache>
            </c:strRef>
          </c:cat>
          <c:val>
            <c:numRef>
              <c:f>'ajilguichuud hev'!$D$39:$D$43</c:f>
              <c:numCache>
                <c:formatCode>General</c:formatCode>
                <c:ptCount val="5"/>
                <c:pt idx="0">
                  <c:v>189</c:v>
                </c:pt>
                <c:pt idx="1">
                  <c:v>220</c:v>
                </c:pt>
                <c:pt idx="2">
                  <c:v>123</c:v>
                </c:pt>
                <c:pt idx="3">
                  <c:v>91</c:v>
                </c:pt>
                <c:pt idx="4">
                  <c:v>6</c:v>
                </c:pt>
              </c:numCache>
            </c:numRef>
          </c:val>
        </c:ser>
        <c:ser>
          <c:idx val="1"/>
          <c:order val="1"/>
          <c:tx>
            <c:strRef>
              <c:f>'ajilguichuud hev'!$E$38</c:f>
              <c:strCache>
                <c:ptCount val="1"/>
                <c:pt idx="0">
                  <c:v> эмэгтэй</c:v>
                </c:pt>
              </c:strCache>
            </c:strRef>
          </c:tx>
          <c:dLbls>
            <c:showVal val="1"/>
          </c:dLbls>
          <c:cat>
            <c:strRef>
              <c:f>'ajilguichuud hev'!$C$39:$C$43</c:f>
              <c:strCache>
                <c:ptCount val="5"/>
                <c:pt idx="0">
                  <c:v>15-24 нас</c:v>
                </c:pt>
                <c:pt idx="1">
                  <c:v>25-34 нас</c:v>
                </c:pt>
                <c:pt idx="2">
                  <c:v>35-44 нас</c:v>
                </c:pt>
                <c:pt idx="3">
                  <c:v>45-54 нас</c:v>
                </c:pt>
                <c:pt idx="4">
                  <c:v>55-59 нас</c:v>
                </c:pt>
              </c:strCache>
            </c:strRef>
          </c:cat>
          <c:val>
            <c:numRef>
              <c:f>'ajilguichuud hev'!$E$39:$E$43</c:f>
              <c:numCache>
                <c:formatCode>General</c:formatCode>
                <c:ptCount val="5"/>
                <c:pt idx="0">
                  <c:v>82</c:v>
                </c:pt>
                <c:pt idx="1">
                  <c:v>147</c:v>
                </c:pt>
                <c:pt idx="2">
                  <c:v>74</c:v>
                </c:pt>
                <c:pt idx="3">
                  <c:v>60</c:v>
                </c:pt>
                <c:pt idx="4">
                  <c:v>1</c:v>
                </c:pt>
              </c:numCache>
            </c:numRef>
          </c:val>
        </c:ser>
        <c:dLbls>
          <c:showVal val="1"/>
        </c:dLbls>
        <c:overlap val="-25"/>
        <c:axId val="74935680"/>
        <c:axId val="74015872"/>
      </c:barChart>
      <c:catAx>
        <c:axId val="74935680"/>
        <c:scaling>
          <c:orientation val="minMax"/>
        </c:scaling>
        <c:axPos val="b"/>
        <c:majorTickMark val="none"/>
        <c:tickLblPos val="nextTo"/>
        <c:crossAx val="74015872"/>
        <c:crosses val="autoZero"/>
        <c:auto val="1"/>
        <c:lblAlgn val="ctr"/>
        <c:lblOffset val="100"/>
      </c:catAx>
      <c:valAx>
        <c:axId val="74015872"/>
        <c:scaling>
          <c:orientation val="minMax"/>
        </c:scaling>
        <c:delete val="1"/>
        <c:axPos val="l"/>
        <c:numFmt formatCode="General" sourceLinked="1"/>
        <c:tickLblPos val="nextTo"/>
        <c:crossAx val="74935680"/>
        <c:crosses val="autoZero"/>
        <c:crossBetween val="between"/>
      </c:valAx>
    </c:plotArea>
    <c:legend>
      <c:legendPos val="t"/>
      <c:layout>
        <c:manualLayout>
          <c:xMode val="edge"/>
          <c:yMode val="edge"/>
          <c:x val="0.32065704286964164"/>
          <c:y val="0.91203703703703709"/>
          <c:w val="0.31146347331583618"/>
          <c:h val="8.3717191601049956E-2"/>
        </c:manualLayout>
      </c:layout>
    </c:legend>
    <c:plotVisOnly val="1"/>
    <c:dispBlanksAs val="gap"/>
  </c:chart>
  <c:spPr>
    <a:ln>
      <a:noFill/>
    </a:ln>
  </c:sp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2D9D816-8A71-40F2-B09B-B3346BCAC33A}" type="datetimeFigureOut">
              <a:rPr lang="en-US" smtClean="0"/>
              <a:pPr/>
              <a:t>5/11/2015</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F041E6FA-5859-4641-A389-132C28779A4C}" type="slidenum">
              <a:rPr lang="en-US" smtClean="0"/>
              <a:pPr/>
              <a:t>‹#›</a:t>
            </a:fld>
            <a:endParaRPr lang="en-US"/>
          </a:p>
        </p:txBody>
      </p:sp>
    </p:spTree>
    <p:extLst>
      <p:ext uri="{BB962C8B-B14F-4D97-AF65-F5344CB8AC3E}">
        <p14:creationId xmlns="" xmlns:p14="http://schemas.microsoft.com/office/powerpoint/2010/main" val="1802578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60E999F2-AB7C-46B1-91CC-F95FC8861D21}" type="datetimeFigureOut">
              <a:rPr lang="en-US" smtClean="0"/>
              <a:pPr/>
              <a:t>5/11/2015</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1B8BA1AC-99C9-43F8-A4B3-49FE9CB9CFFE}" type="slidenum">
              <a:rPr lang="en-US" smtClean="0"/>
              <a:pPr/>
              <a:t>‹#›</a:t>
            </a:fld>
            <a:endParaRPr lang="en-US"/>
          </a:p>
        </p:txBody>
      </p:sp>
    </p:spTree>
    <p:extLst>
      <p:ext uri="{BB962C8B-B14F-4D97-AF65-F5344CB8AC3E}">
        <p14:creationId xmlns="" xmlns:p14="http://schemas.microsoft.com/office/powerpoint/2010/main" val="361224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8BA1AC-99C9-43F8-A4B3-49FE9CB9CFFE}" type="slidenum">
              <a:rPr lang="en-US" smtClean="0"/>
              <a:pPr/>
              <a:t>11</a:t>
            </a:fld>
            <a:endParaRPr lang="en-US"/>
          </a:p>
        </p:txBody>
      </p:sp>
    </p:spTree>
    <p:extLst>
      <p:ext uri="{BB962C8B-B14F-4D97-AF65-F5344CB8AC3E}">
        <p14:creationId xmlns="" xmlns:p14="http://schemas.microsoft.com/office/powerpoint/2010/main" val="2992291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CD23B5-61EC-40DE-B821-EE7DA7C8E502}" type="datetimeFigureOut">
              <a:rPr lang="en-US" smtClean="0"/>
              <a:pPr/>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 xmlns:p14="http://schemas.microsoft.com/office/powerpoint/2010/main" val="3636202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CD23B5-61EC-40DE-B821-EE7DA7C8E502}" type="datetimeFigureOut">
              <a:rPr lang="en-US" smtClean="0"/>
              <a:pPr/>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 xmlns:p14="http://schemas.microsoft.com/office/powerpoint/2010/main" val="1340254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CD23B5-61EC-40DE-B821-EE7DA7C8E502}" type="datetimeFigureOut">
              <a:rPr lang="en-US" smtClean="0"/>
              <a:pPr/>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 xmlns:p14="http://schemas.microsoft.com/office/powerpoint/2010/main" val="2627974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CD23B5-61EC-40DE-B821-EE7DA7C8E502}" type="datetimeFigureOut">
              <a:rPr lang="en-US" smtClean="0"/>
              <a:pPr/>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 xmlns:p14="http://schemas.microsoft.com/office/powerpoint/2010/main" val="1701370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CD23B5-61EC-40DE-B821-EE7DA7C8E502}" type="datetimeFigureOut">
              <a:rPr lang="en-US" smtClean="0"/>
              <a:pPr/>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 xmlns:p14="http://schemas.microsoft.com/office/powerpoint/2010/main" val="1953242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CD23B5-61EC-40DE-B821-EE7DA7C8E502}" type="datetimeFigureOut">
              <a:rPr lang="en-US" smtClean="0"/>
              <a:pPr/>
              <a:t>5/11/2015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 xmlns:p14="http://schemas.microsoft.com/office/powerpoint/2010/main" val="4176976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CD23B5-61EC-40DE-B821-EE7DA7C8E502}" type="datetimeFigureOut">
              <a:rPr lang="en-US" smtClean="0"/>
              <a:pPr/>
              <a:t>5/11/2015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 xmlns:p14="http://schemas.microsoft.com/office/powerpoint/2010/main" val="1655003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CD23B5-61EC-40DE-B821-EE7DA7C8E502}" type="datetimeFigureOut">
              <a:rPr lang="en-US" smtClean="0"/>
              <a:pPr/>
              <a:t>5/11/2015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 xmlns:p14="http://schemas.microsoft.com/office/powerpoint/2010/main" val="1389593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CD23B5-61EC-40DE-B821-EE7DA7C8E502}" type="datetimeFigureOut">
              <a:rPr lang="en-US" smtClean="0"/>
              <a:pPr/>
              <a:t>5/11/2015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 xmlns:p14="http://schemas.microsoft.com/office/powerpoint/2010/main" val="3628695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D23B5-61EC-40DE-B821-EE7DA7C8E502}" type="datetimeFigureOut">
              <a:rPr lang="en-US" smtClean="0"/>
              <a:pPr/>
              <a:t>5/11/2015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 xmlns:p14="http://schemas.microsoft.com/office/powerpoint/2010/main" val="123027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D23B5-61EC-40DE-B821-EE7DA7C8E502}" type="datetimeFigureOut">
              <a:rPr lang="en-US" smtClean="0"/>
              <a:pPr/>
              <a:t>5/11/2015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 xmlns:p14="http://schemas.microsoft.com/office/powerpoint/2010/main" val="2282493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CD23B5-61EC-40DE-B821-EE7DA7C8E502}" type="datetimeFigureOut">
              <a:rPr lang="en-US" smtClean="0"/>
              <a:pPr/>
              <a:t>5/11/2015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CA7CE6-DDAA-403E-92AD-C7BCFF93C691}" type="slidenum">
              <a:rPr lang="en-US" smtClean="0"/>
              <a:pPr/>
              <a:t>‹#›</a:t>
            </a:fld>
            <a:endParaRPr lang="en-US"/>
          </a:p>
        </p:txBody>
      </p:sp>
    </p:spTree>
    <p:extLst>
      <p:ext uri="{BB962C8B-B14F-4D97-AF65-F5344CB8AC3E}">
        <p14:creationId xmlns="" xmlns:p14="http://schemas.microsoft.com/office/powerpoint/2010/main" val="2744489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hart" Target="../charts/char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hart" Target="../charts/char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3" Type="http://schemas.openxmlformats.org/officeDocument/2006/relationships/hyperlink" Target="http://umnugovi.nso.mn/"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hyperlink" Target="http://www.nso.mn/" TargetMode="External"/><Relationship Id="rId4" Type="http://schemas.openxmlformats.org/officeDocument/2006/relationships/hyperlink" Target="http://1212.m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hyperlink" Target="mailto:umnugobi_stat@yahoo.com"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chart" Target="../charts/chart7.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chart" Target="../charts/chart9.xml"/><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hart" Target="../charts/chart10.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chart" Target="../charts/chart12.xml"/><Relationship Id="rId4" Type="http://schemas.openxmlformats.org/officeDocument/2006/relationships/chart" Target="../charts/char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700" y="0"/>
            <a:ext cx="9144000" cy="6873756"/>
          </a:xfrm>
          <a:prstGeom prst="rect">
            <a:avLst/>
          </a:prstGeom>
        </p:spPr>
      </p:pic>
      <p:sp>
        <p:nvSpPr>
          <p:cNvPr id="6" name="Rectangle 5"/>
          <p:cNvSpPr/>
          <p:nvPr/>
        </p:nvSpPr>
        <p:spPr>
          <a:xfrm>
            <a:off x="1143000" y="1676400"/>
            <a:ext cx="7391400" cy="3207032"/>
          </a:xfrm>
          <a:prstGeom prst="rect">
            <a:avLst/>
          </a:prstGeom>
        </p:spPr>
        <p:txBody>
          <a:bodyPr wrap="square">
            <a:spAutoFit/>
          </a:bodyPr>
          <a:lstStyle/>
          <a:p>
            <a:pPr algn="ctr">
              <a:spcBef>
                <a:spcPct val="20000"/>
              </a:spcBef>
              <a:buClr>
                <a:schemeClr val="accent2"/>
              </a:buClr>
              <a:defRPr/>
            </a:pPr>
            <a:r>
              <a:rPr lang="mn-MN" sz="40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Хэвлэлийн бага хурал</a:t>
            </a:r>
            <a:endParaRPr lang="en-US" sz="40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a:p>
            <a:pPr algn="ctr">
              <a:spcBef>
                <a:spcPct val="20000"/>
              </a:spcBef>
              <a:buClr>
                <a:schemeClr val="accent2"/>
              </a:buClr>
              <a:defRPr/>
            </a:pPr>
            <a:endParaRPr lang="mn-MN"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a:p>
            <a:pPr algn="ctr">
              <a:spcBef>
                <a:spcPct val="20000"/>
              </a:spcBef>
              <a:buClr>
                <a:schemeClr val="accent2"/>
              </a:buClr>
              <a:defRPr/>
            </a:pPr>
            <a:r>
              <a:rPr lang="mn-MN"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Өмнөговь аймгийн Нийгэм, эдийн засгийн байдал</a:t>
            </a:r>
            <a:r>
              <a:rPr lang="en-US"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 </a:t>
            </a:r>
            <a:endParaRPr lang="mn-MN"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a:p>
            <a:pPr algn="ctr">
              <a:spcBef>
                <a:spcPct val="20000"/>
              </a:spcBef>
              <a:buClr>
                <a:schemeClr val="accent2"/>
              </a:buClr>
              <a:defRPr/>
            </a:pPr>
            <a:r>
              <a:rPr lang="mn-MN"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 201</a:t>
            </a:r>
            <a:r>
              <a:rPr lang="en-US"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5</a:t>
            </a:r>
            <a:r>
              <a:rPr lang="mn-MN"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 оны</a:t>
            </a:r>
            <a:r>
              <a:rPr lang="en-US"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 04</a:t>
            </a:r>
            <a:r>
              <a:rPr lang="mn-MN"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-р сарын байдлаар/</a:t>
            </a:r>
            <a:endParaRPr lang="en-US"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a:p>
            <a:pPr algn="ctr">
              <a:spcBef>
                <a:spcPct val="20000"/>
              </a:spcBef>
              <a:buClr>
                <a:schemeClr val="accent2"/>
              </a:buClr>
              <a:defRPr/>
            </a:pPr>
            <a:endParaRPr lang="en-US"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p:txBody>
      </p:sp>
      <p:sp>
        <p:nvSpPr>
          <p:cNvPr id="8" name="Rectangle 7"/>
          <p:cNvSpPr/>
          <p:nvPr/>
        </p:nvSpPr>
        <p:spPr>
          <a:xfrm>
            <a:off x="2286000" y="6183868"/>
            <a:ext cx="4572000" cy="369332"/>
          </a:xfrm>
          <a:prstGeom prst="rect">
            <a:avLst/>
          </a:prstGeom>
        </p:spPr>
        <p:txBody>
          <a:bodyPr wrap="square">
            <a:spAutoFit/>
          </a:bodyPr>
          <a:lstStyle/>
          <a:p>
            <a:pPr marL="374650" algn="ctr">
              <a:buFont typeface="Wingdings" panose="05000000000000000000" pitchFamily="2" charset="2"/>
              <a:buNone/>
            </a:pPr>
            <a:r>
              <a:rPr lang="en-US" dirty="0" smtClean="0">
                <a:solidFill>
                  <a:srgbClr val="948A30"/>
                </a:solidFill>
                <a:latin typeface="Times New Roman" panose="02020603050405020304" pitchFamily="18" charset="0"/>
                <a:cs typeface="Times New Roman" panose="02020603050405020304" pitchFamily="18" charset="0"/>
              </a:rPr>
              <a:t>2015</a:t>
            </a:r>
            <a:r>
              <a:rPr lang="mn-MN" dirty="0" smtClean="0">
                <a:solidFill>
                  <a:srgbClr val="948A30"/>
                </a:solidFill>
                <a:latin typeface="Times New Roman" panose="02020603050405020304" pitchFamily="18" charset="0"/>
                <a:cs typeface="Times New Roman" panose="02020603050405020304" pitchFamily="18" charset="0"/>
              </a:rPr>
              <a:t> оны  </a:t>
            </a:r>
            <a:r>
              <a:rPr lang="en-US" dirty="0" smtClean="0">
                <a:solidFill>
                  <a:srgbClr val="948A30"/>
                </a:solidFill>
                <a:latin typeface="Times New Roman" panose="02020603050405020304" pitchFamily="18" charset="0"/>
                <a:cs typeface="Times New Roman" panose="02020603050405020304" pitchFamily="18" charset="0"/>
              </a:rPr>
              <a:t>0</a:t>
            </a:r>
            <a:r>
              <a:rPr lang="mn-MN" dirty="0" smtClean="0">
                <a:solidFill>
                  <a:srgbClr val="948A30"/>
                </a:solidFill>
                <a:latin typeface="Times New Roman" panose="02020603050405020304" pitchFamily="18" charset="0"/>
                <a:cs typeface="Times New Roman" panose="02020603050405020304" pitchFamily="18" charset="0"/>
              </a:rPr>
              <a:t>5 сарын</a:t>
            </a:r>
            <a:r>
              <a:rPr lang="en-US" dirty="0" smtClean="0">
                <a:solidFill>
                  <a:srgbClr val="948A30"/>
                </a:solidFill>
                <a:latin typeface="Times New Roman" panose="02020603050405020304" pitchFamily="18" charset="0"/>
                <a:cs typeface="Times New Roman" panose="02020603050405020304" pitchFamily="18" charset="0"/>
              </a:rPr>
              <a:t> </a:t>
            </a:r>
            <a:r>
              <a:rPr lang="mn-MN" dirty="0" smtClean="0">
                <a:solidFill>
                  <a:srgbClr val="948A30"/>
                </a:solidFill>
                <a:latin typeface="Times New Roman" panose="02020603050405020304" pitchFamily="18" charset="0"/>
                <a:cs typeface="Times New Roman" panose="02020603050405020304" pitchFamily="18" charset="0"/>
              </a:rPr>
              <a:t>11</a:t>
            </a:r>
            <a:endParaRPr lang="en-US" dirty="0" smtClean="0">
              <a:solidFill>
                <a:srgbClr val="948A3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266372" y="5335792"/>
            <a:ext cx="7391400" cy="760208"/>
          </a:xfrm>
          <a:prstGeom prst="rect">
            <a:avLst/>
          </a:prstGeom>
        </p:spPr>
        <p:txBody>
          <a:bodyPr wrap="square">
            <a:spAutoFit/>
          </a:bodyPr>
          <a:lstStyle/>
          <a:p>
            <a:pPr algn="r">
              <a:spcBef>
                <a:spcPct val="20000"/>
              </a:spcBef>
              <a:buClr>
                <a:schemeClr val="accent2"/>
              </a:buClr>
              <a:defRPr/>
            </a:pPr>
            <a:r>
              <a:rPr lang="mn-MN" sz="14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Статистикийн хэлтсийн </a:t>
            </a:r>
          </a:p>
          <a:p>
            <a:pPr algn="r">
              <a:spcBef>
                <a:spcPct val="20000"/>
              </a:spcBef>
              <a:buClr>
                <a:schemeClr val="accent2"/>
              </a:buClr>
              <a:defRPr/>
            </a:pPr>
            <a:r>
              <a:rPr lang="mn-MN" sz="14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мэргэжилтэн Ө.Номинчулуу</a:t>
            </a:r>
            <a:endParaRPr lang="en-US" sz="105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a:p>
            <a:pPr algn="r">
              <a:spcBef>
                <a:spcPct val="20000"/>
              </a:spcBef>
              <a:buClr>
                <a:schemeClr val="accent2"/>
              </a:buClr>
              <a:defRPr/>
            </a:pPr>
            <a:endParaRPr lang="en-US" sz="105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1715573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73756"/>
          </a:xfrm>
          <a:prstGeom prst="rect">
            <a:avLst/>
          </a:prstGeom>
        </p:spPr>
      </p:pic>
      <p:sp>
        <p:nvSpPr>
          <p:cNvPr id="6" name="Rectangle 5"/>
          <p:cNvSpPr/>
          <p:nvPr/>
        </p:nvSpPr>
        <p:spPr>
          <a:xfrm>
            <a:off x="1143000" y="3352800"/>
            <a:ext cx="7239000" cy="830997"/>
          </a:xfrm>
          <a:prstGeom prst="rect">
            <a:avLst/>
          </a:prstGeom>
        </p:spPr>
        <p:txBody>
          <a:bodyPr wrap="square">
            <a:spAutoFit/>
          </a:bodyPr>
          <a:lstStyle/>
          <a:p>
            <a:r>
              <a:rPr lang="en-US" sz="2400" dirty="0" smtClean="0"/>
              <a:t> </a:t>
            </a:r>
          </a:p>
          <a:p>
            <a:pPr lvl="0" algn="just" fontAlgn="base">
              <a:spcBef>
                <a:spcPct val="0"/>
              </a:spcBef>
              <a:spcAft>
                <a:spcPct val="0"/>
              </a:spcAft>
            </a:pPr>
            <a:endParaRPr lang="en-US" sz="2400" dirty="0" smtClean="0">
              <a:latin typeface="Arial" pitchFamily="34" charset="0"/>
              <a:cs typeface="Arial" pitchFamily="34" charset="0"/>
            </a:endParaRPr>
          </a:p>
        </p:txBody>
      </p:sp>
      <p:cxnSp>
        <p:nvCxnSpPr>
          <p:cNvPr id="9" name="Straight Connector 8"/>
          <p:cNvCxnSpPr/>
          <p:nvPr/>
        </p:nvCxnSpPr>
        <p:spPr>
          <a:xfrm>
            <a:off x="1219200" y="3051019"/>
            <a:ext cx="73152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75" name="Rectangle 3"/>
          <p:cNvSpPr>
            <a:spLocks noChangeArrowheads="1"/>
          </p:cNvSpPr>
          <p:nvPr/>
        </p:nvSpPr>
        <p:spPr bwMode="auto">
          <a:xfrm>
            <a:off x="2362200" y="634410"/>
            <a:ext cx="6328996"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mn-MN" dirty="0" smtClean="0">
                <a:latin typeface="Tahoma" pitchFamily="34" charset="0"/>
                <a:cs typeface="Tahoma" pitchFamily="34" charset="0"/>
              </a:rPr>
              <a:t>Оны эхний 4 сарын байдлаар захиргааны зөрчлийн мэдээллээр саатуулагдсан хүний тоо өмнөх оныхоос 46</a:t>
            </a:r>
            <a:r>
              <a:rPr lang="en-US" dirty="0" smtClean="0">
                <a:latin typeface="Tahoma" pitchFamily="34" charset="0"/>
                <a:cs typeface="Tahoma" pitchFamily="34" charset="0"/>
              </a:rPr>
              <a:t>.9</a:t>
            </a:r>
            <a:r>
              <a:rPr lang="mn-MN" dirty="0" smtClean="0">
                <a:latin typeface="Tahoma" pitchFamily="34" charset="0"/>
                <a:cs typeface="Tahoma" pitchFamily="34" charset="0"/>
              </a:rPr>
              <a:t> хувиар, баривчлагдсан хүний тоо 25.</a:t>
            </a:r>
            <a:r>
              <a:rPr lang="en-US" dirty="0" smtClean="0">
                <a:latin typeface="Tahoma" pitchFamily="34" charset="0"/>
                <a:cs typeface="Tahoma" pitchFamily="34" charset="0"/>
              </a:rPr>
              <a:t>8</a:t>
            </a:r>
            <a:r>
              <a:rPr lang="mn-MN" dirty="0" smtClean="0">
                <a:latin typeface="Tahoma" pitchFamily="34" charset="0"/>
                <a:cs typeface="Tahoma" pitchFamily="34" charset="0"/>
              </a:rPr>
              <a:t> хувиар тус тус буурч, тээврийн хэрэгсэл жолоодох эрхээ хасуулсан жолооч өмнөх оны мөн үетэй харьцуулахад </a:t>
            </a:r>
            <a:r>
              <a:rPr lang="en-US" dirty="0" smtClean="0">
                <a:latin typeface="Tahoma" pitchFamily="34" charset="0"/>
                <a:cs typeface="Tahoma" pitchFamily="34" charset="0"/>
              </a:rPr>
              <a:t>44.5</a:t>
            </a:r>
            <a:r>
              <a:rPr lang="mn-MN" dirty="0" smtClean="0">
                <a:latin typeface="Tahoma" pitchFamily="34" charset="0"/>
                <a:cs typeface="Tahoma" pitchFamily="34" charset="0"/>
              </a:rPr>
              <a:t> хувиар өсч, </a:t>
            </a:r>
            <a:r>
              <a:rPr lang="en-US" dirty="0" smtClean="0">
                <a:latin typeface="Tahoma" pitchFamily="34" charset="0"/>
                <a:cs typeface="Tahoma" pitchFamily="34" charset="0"/>
              </a:rPr>
              <a:t> </a:t>
            </a:r>
            <a:r>
              <a:rPr lang="mn-MN" dirty="0" smtClean="0">
                <a:latin typeface="Tahoma" pitchFamily="34" charset="0"/>
                <a:cs typeface="Tahoma" pitchFamily="34" charset="0"/>
              </a:rPr>
              <a:t>захиргааны хариуцлагын тухай хуулиар арга хэмжээ авагдсан хүний тоо 2797 болж өмнөх оны мөн үеэс 5.6 хувиар өссөн байна. </a:t>
            </a:r>
            <a:endParaRPr lang="en-US" dirty="0" smtClean="0">
              <a:latin typeface="Tahoma" pitchFamily="34" charset="0"/>
              <a:cs typeface="Tahoma" pitchFamily="34" charset="0"/>
            </a:endParaRPr>
          </a:p>
          <a:p>
            <a:r>
              <a:rPr lang="mn-MN" dirty="0" smtClean="0"/>
              <a:t> </a:t>
            </a:r>
            <a:endParaRPr lang="en-US" dirty="0"/>
          </a:p>
        </p:txBody>
      </p:sp>
      <p:pic>
        <p:nvPicPr>
          <p:cNvPr id="13" name="Picture 12" descr="\\Fileserver\share\khorolmaa\Information logo\12.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43000" y="634410"/>
            <a:ext cx="1105786" cy="1041990"/>
          </a:xfrm>
          <a:prstGeom prst="rect">
            <a:avLst/>
          </a:prstGeom>
          <a:noFill/>
          <a:ln>
            <a:noFill/>
          </a:ln>
        </p:spPr>
      </p:pic>
      <p:sp>
        <p:nvSpPr>
          <p:cNvPr id="7" name="Rectangle 6"/>
          <p:cNvSpPr/>
          <p:nvPr/>
        </p:nvSpPr>
        <p:spPr>
          <a:xfrm>
            <a:off x="1828800" y="3048000"/>
            <a:ext cx="5295900" cy="646331"/>
          </a:xfrm>
          <a:prstGeom prst="rect">
            <a:avLst/>
          </a:prstGeom>
        </p:spPr>
        <p:txBody>
          <a:bodyPr wrap="square">
            <a:spAutoFit/>
          </a:bodyPr>
          <a:lstStyle/>
          <a:p>
            <a:r>
              <a:rPr lang="mn-MN" dirty="0" smtClean="0">
                <a:latin typeface="Tahoma" pitchFamily="34" charset="0"/>
                <a:cs typeface="Tahoma" pitchFamily="34" charset="0"/>
              </a:rPr>
              <a:t>Оны эхний </a:t>
            </a:r>
            <a:r>
              <a:rPr lang="en-US" dirty="0" smtClean="0">
                <a:latin typeface="Tahoma" pitchFamily="34" charset="0"/>
                <a:cs typeface="Tahoma" pitchFamily="34" charset="0"/>
              </a:rPr>
              <a:t>4 </a:t>
            </a:r>
            <a:r>
              <a:rPr lang="mn-MN" dirty="0" smtClean="0">
                <a:latin typeface="Tahoma" pitchFamily="34" charset="0"/>
                <a:cs typeface="Tahoma" pitchFamily="34" charset="0"/>
              </a:rPr>
              <a:t>сард гарсан н</a:t>
            </a:r>
            <a:r>
              <a:rPr lang="eu-ES" dirty="0" smtClean="0">
                <a:latin typeface="Tahoma" pitchFamily="34" charset="0"/>
                <a:cs typeface="Tahoma" pitchFamily="34" charset="0"/>
              </a:rPr>
              <a:t>ийт  гэмт хэргийн </a:t>
            </a:r>
            <a:r>
              <a:rPr lang="mn-MN" dirty="0" smtClean="0">
                <a:latin typeface="Tahoma" pitchFamily="34" charset="0"/>
                <a:cs typeface="Tahoma" pitchFamily="34" charset="0"/>
              </a:rPr>
              <a:t>илрүүлэлт </a:t>
            </a:r>
            <a:r>
              <a:rPr lang="en-US" dirty="0" smtClean="0">
                <a:latin typeface="Tahoma" pitchFamily="34" charset="0"/>
                <a:cs typeface="Tahoma" pitchFamily="34" charset="0"/>
              </a:rPr>
              <a:t>65.6 </a:t>
            </a:r>
            <a:r>
              <a:rPr lang="mn-MN" dirty="0" smtClean="0">
                <a:latin typeface="Tahoma" pitchFamily="34" charset="0"/>
                <a:cs typeface="Tahoma" pitchFamily="34" charset="0"/>
              </a:rPr>
              <a:t>хувьтай</a:t>
            </a:r>
            <a:r>
              <a:rPr lang="eu-ES" dirty="0" smtClean="0">
                <a:latin typeface="Tahoma" pitchFamily="34" charset="0"/>
                <a:cs typeface="Tahoma" pitchFamily="34" charset="0"/>
              </a:rPr>
              <a:t> байна.</a:t>
            </a:r>
            <a:endParaRPr lang="en-US" dirty="0">
              <a:latin typeface="Tahoma" pitchFamily="34" charset="0"/>
              <a:cs typeface="Tahoma" pitchFamily="34" charset="0"/>
            </a:endParaRPr>
          </a:p>
        </p:txBody>
      </p:sp>
      <p:graphicFrame>
        <p:nvGraphicFramePr>
          <p:cNvPr id="14" name="Table 13"/>
          <p:cNvGraphicFramePr>
            <a:graphicFrameLocks noGrp="1"/>
          </p:cNvGraphicFramePr>
          <p:nvPr/>
        </p:nvGraphicFramePr>
        <p:xfrm>
          <a:off x="1219200" y="3810001"/>
          <a:ext cx="7010399" cy="2294465"/>
        </p:xfrm>
        <a:graphic>
          <a:graphicData uri="http://schemas.openxmlformats.org/drawingml/2006/table">
            <a:tbl>
              <a:tblPr/>
              <a:tblGrid>
                <a:gridCol w="968354"/>
                <a:gridCol w="1537225"/>
                <a:gridCol w="1018745"/>
                <a:gridCol w="1018745"/>
                <a:gridCol w="1233665"/>
                <a:gridCol w="1233665"/>
              </a:tblGrid>
              <a:tr h="245533">
                <a:tc>
                  <a:txBody>
                    <a:bodyPr/>
                    <a:lstStyle/>
                    <a:p>
                      <a:pPr marL="0" marR="0" algn="ctr">
                        <a:spcBef>
                          <a:spcPts val="0"/>
                        </a:spcBef>
                        <a:spcAft>
                          <a:spcPts val="0"/>
                        </a:spcAft>
                      </a:pPr>
                      <a:r>
                        <a:rPr lang="en-US" sz="1400" dirty="0">
                          <a:solidFill>
                            <a:srgbClr val="000000"/>
                          </a:solidFill>
                          <a:latin typeface="Tahoma" pitchFamily="34" charset="0"/>
                          <a:ea typeface="Times New Roman"/>
                          <a:cs typeface="Tahoma" pitchFamily="34" charset="0"/>
                        </a:rPr>
                        <a:t>№</a:t>
                      </a:r>
                      <a:endParaRPr lang="en-US" sz="1400" dirty="0">
                        <a:solidFill>
                          <a:srgbClr val="365F91"/>
                        </a:solidFill>
                        <a:latin typeface="Tahoma" pitchFamily="34" charset="0"/>
                        <a:ea typeface="Times New Roman"/>
                        <a:cs typeface="Tahoma" pitchFamily="34" charset="0"/>
                      </a:endParaRPr>
                    </a:p>
                  </a:txBody>
                  <a:tcPr marL="63580" marR="63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2">
                  <a:txBody>
                    <a:bodyPr/>
                    <a:lstStyle/>
                    <a:p>
                      <a:pPr marL="0" marR="0" algn="ctr">
                        <a:spcBef>
                          <a:spcPts val="0"/>
                        </a:spcBef>
                        <a:spcAft>
                          <a:spcPts val="0"/>
                        </a:spcAft>
                      </a:pPr>
                      <a:r>
                        <a:rPr lang="en-US" sz="1400" dirty="0" err="1">
                          <a:solidFill>
                            <a:srgbClr val="000000"/>
                          </a:solidFill>
                          <a:latin typeface="Tahoma" pitchFamily="34" charset="0"/>
                          <a:ea typeface="Times New Roman"/>
                          <a:cs typeface="Tahoma" pitchFamily="34" charset="0"/>
                        </a:rPr>
                        <a:t>Үзүүлэлтүүд</a:t>
                      </a:r>
                      <a:endParaRPr lang="en-US" sz="1400" dirty="0">
                        <a:solidFill>
                          <a:srgbClr val="365F91"/>
                        </a:solidFill>
                        <a:latin typeface="Tahoma" pitchFamily="34" charset="0"/>
                        <a:ea typeface="Times New Roman"/>
                        <a:cs typeface="Tahoma" pitchFamily="34" charset="0"/>
                      </a:endParaRPr>
                    </a:p>
                  </a:txBody>
                  <a:tcPr marL="63580" marR="63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400">
                          <a:solidFill>
                            <a:srgbClr val="000000"/>
                          </a:solidFill>
                          <a:latin typeface="Tahoma" pitchFamily="34" charset="0"/>
                          <a:ea typeface="Times New Roman"/>
                          <a:cs typeface="Tahoma" pitchFamily="34" charset="0"/>
                        </a:rPr>
                        <a:t>2014.IV</a:t>
                      </a:r>
                      <a:endParaRPr lang="en-US" sz="1400">
                        <a:solidFill>
                          <a:srgbClr val="365F91"/>
                        </a:solidFill>
                        <a:latin typeface="Tahoma" pitchFamily="34" charset="0"/>
                        <a:ea typeface="Times New Roman"/>
                        <a:cs typeface="Tahoma" pitchFamily="34" charset="0"/>
                      </a:endParaRPr>
                    </a:p>
                  </a:txBody>
                  <a:tcPr marL="63580" marR="63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latin typeface="Tahoma" pitchFamily="34" charset="0"/>
                          <a:ea typeface="Times New Roman"/>
                          <a:cs typeface="Tahoma" pitchFamily="34" charset="0"/>
                        </a:rPr>
                        <a:t>2015.IV</a:t>
                      </a:r>
                      <a:endParaRPr lang="en-US" sz="1400">
                        <a:solidFill>
                          <a:srgbClr val="365F91"/>
                        </a:solidFill>
                        <a:latin typeface="Tahoma" pitchFamily="34" charset="0"/>
                        <a:ea typeface="Times New Roman"/>
                        <a:cs typeface="Tahoma" pitchFamily="34" charset="0"/>
                      </a:endParaRPr>
                    </a:p>
                  </a:txBody>
                  <a:tcPr marL="63580" marR="63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spcBef>
                          <a:spcPts val="0"/>
                        </a:spcBef>
                        <a:spcAft>
                          <a:spcPts val="0"/>
                        </a:spcAft>
                      </a:pPr>
                      <a:r>
                        <a:rPr lang="en-US" sz="1400">
                          <a:solidFill>
                            <a:srgbClr val="000000"/>
                          </a:solidFill>
                          <a:latin typeface="Tahoma" pitchFamily="34" charset="0"/>
                          <a:ea typeface="Times New Roman"/>
                          <a:cs typeface="Tahoma" pitchFamily="34" charset="0"/>
                        </a:rPr>
                        <a:t>2015/2014</a:t>
                      </a:r>
                      <a:endParaRPr lang="en-US" sz="1400">
                        <a:solidFill>
                          <a:srgbClr val="365F91"/>
                        </a:solidFill>
                        <a:latin typeface="Tahoma" pitchFamily="34" charset="0"/>
                        <a:ea typeface="Times New Roman"/>
                        <a:cs typeface="Tahoma" pitchFamily="34" charset="0"/>
                      </a:endParaRPr>
                    </a:p>
                  </a:txBody>
                  <a:tcPr marL="63580" marR="63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5533">
                <a:tc>
                  <a:txBody>
                    <a:bodyPr/>
                    <a:lstStyle/>
                    <a:p>
                      <a:pPr marL="0" marR="0" algn="ctr">
                        <a:spcBef>
                          <a:spcPts val="0"/>
                        </a:spcBef>
                        <a:spcAft>
                          <a:spcPts val="0"/>
                        </a:spcAft>
                      </a:pPr>
                      <a:r>
                        <a:rPr lang="en-US" sz="1400">
                          <a:solidFill>
                            <a:srgbClr val="000000"/>
                          </a:solidFill>
                          <a:latin typeface="Tahoma" pitchFamily="34" charset="0"/>
                          <a:ea typeface="Times New Roman"/>
                          <a:cs typeface="Tahoma" pitchFamily="34" charset="0"/>
                        </a:rPr>
                        <a:t>1</a:t>
                      </a:r>
                      <a:endParaRPr lang="en-US" sz="1400">
                        <a:solidFill>
                          <a:srgbClr val="365F91"/>
                        </a:solidFill>
                        <a:latin typeface="Tahoma" pitchFamily="34" charset="0"/>
                        <a:ea typeface="Times New Roman"/>
                        <a:cs typeface="Tahoma" pitchFamily="34" charset="0"/>
                      </a:endParaRPr>
                    </a:p>
                  </a:txBody>
                  <a:tcPr marL="63580" marR="63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gridSpan="2">
                  <a:txBody>
                    <a:bodyPr/>
                    <a:lstStyle/>
                    <a:p>
                      <a:pPr marL="0" marR="0">
                        <a:spcBef>
                          <a:spcPts val="0"/>
                        </a:spcBef>
                        <a:spcAft>
                          <a:spcPts val="0"/>
                        </a:spcAft>
                      </a:pPr>
                      <a:r>
                        <a:rPr lang="mn-MN" sz="1400" dirty="0">
                          <a:solidFill>
                            <a:srgbClr val="000000"/>
                          </a:solidFill>
                          <a:latin typeface="Tahoma" pitchFamily="34" charset="0"/>
                          <a:ea typeface="Times New Roman"/>
                          <a:cs typeface="Tahoma" pitchFamily="34" charset="0"/>
                        </a:rPr>
                        <a:t>Саатуулагдсан</a:t>
                      </a:r>
                      <a:endParaRPr lang="en-US" sz="1400" dirty="0">
                        <a:solidFill>
                          <a:srgbClr val="365F91"/>
                        </a:solidFill>
                        <a:latin typeface="Tahoma" pitchFamily="34" charset="0"/>
                        <a:ea typeface="Times New Roman"/>
                        <a:cs typeface="Tahoma" pitchFamily="34" charset="0"/>
                      </a:endParaRPr>
                    </a:p>
                  </a:txBody>
                  <a:tcPr marL="63580" marR="63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hMerge="1">
                  <a:txBody>
                    <a:bodyPr/>
                    <a:lstStyle/>
                    <a:p>
                      <a:endParaRPr lang="en-US"/>
                    </a:p>
                  </a:txBody>
                  <a:tcPr/>
                </a:tc>
                <a:tc>
                  <a:txBody>
                    <a:bodyPr/>
                    <a:lstStyle/>
                    <a:p>
                      <a:pPr marL="0" marR="0" algn="ctr">
                        <a:spcBef>
                          <a:spcPts val="0"/>
                        </a:spcBef>
                        <a:spcAft>
                          <a:spcPts val="0"/>
                        </a:spcAft>
                      </a:pPr>
                      <a:r>
                        <a:rPr lang="en-US" sz="1400">
                          <a:solidFill>
                            <a:srgbClr val="000000"/>
                          </a:solidFill>
                          <a:latin typeface="Tahoma" pitchFamily="34" charset="0"/>
                          <a:ea typeface="Times New Roman"/>
                          <a:cs typeface="Tahoma" pitchFamily="34" charset="0"/>
                        </a:rPr>
                        <a:t>953</a:t>
                      </a:r>
                      <a:endParaRPr lang="en-US" sz="1400">
                        <a:solidFill>
                          <a:srgbClr val="365F91"/>
                        </a:solidFill>
                        <a:latin typeface="Tahoma" pitchFamily="34" charset="0"/>
                        <a:ea typeface="Times New Roman"/>
                        <a:cs typeface="Tahoma" pitchFamily="34" charset="0"/>
                      </a:endParaRPr>
                    </a:p>
                  </a:txBody>
                  <a:tcPr marL="63580" marR="63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algn="ctr">
                        <a:spcBef>
                          <a:spcPts val="0"/>
                        </a:spcBef>
                        <a:spcAft>
                          <a:spcPts val="0"/>
                        </a:spcAft>
                      </a:pPr>
                      <a:r>
                        <a:rPr lang="en-US" sz="1400">
                          <a:solidFill>
                            <a:srgbClr val="000000"/>
                          </a:solidFill>
                          <a:latin typeface="Tahoma" pitchFamily="34" charset="0"/>
                          <a:ea typeface="Times New Roman"/>
                          <a:cs typeface="Tahoma" pitchFamily="34" charset="0"/>
                        </a:rPr>
                        <a:t>506</a:t>
                      </a:r>
                      <a:endParaRPr lang="en-US" sz="1400">
                        <a:solidFill>
                          <a:srgbClr val="365F91"/>
                        </a:solidFill>
                        <a:latin typeface="Tahoma" pitchFamily="34" charset="0"/>
                        <a:ea typeface="Times New Roman"/>
                        <a:cs typeface="Tahoma" pitchFamily="34" charset="0"/>
                      </a:endParaRPr>
                    </a:p>
                  </a:txBody>
                  <a:tcPr marL="63580" marR="63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algn="ctr">
                        <a:spcBef>
                          <a:spcPts val="0"/>
                        </a:spcBef>
                        <a:spcAft>
                          <a:spcPts val="0"/>
                        </a:spcAft>
                      </a:pPr>
                      <a:r>
                        <a:rPr lang="en-US" sz="1400">
                          <a:solidFill>
                            <a:srgbClr val="000000"/>
                          </a:solidFill>
                          <a:latin typeface="Tahoma" pitchFamily="34" charset="0"/>
                          <a:ea typeface="Times New Roman"/>
                          <a:cs typeface="Tahoma" pitchFamily="34" charset="0"/>
                        </a:rPr>
                        <a:t>53.1</a:t>
                      </a:r>
                      <a:endParaRPr lang="en-US" sz="1400">
                        <a:solidFill>
                          <a:srgbClr val="365F91"/>
                        </a:solidFill>
                        <a:latin typeface="Tahoma" pitchFamily="34" charset="0"/>
                        <a:ea typeface="Times New Roman"/>
                        <a:cs typeface="Tahoma" pitchFamily="34" charset="0"/>
                      </a:endParaRPr>
                    </a:p>
                  </a:txBody>
                  <a:tcPr marL="63580" marR="63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245533">
                <a:tc>
                  <a:txBody>
                    <a:bodyPr/>
                    <a:lstStyle/>
                    <a:p>
                      <a:pPr marL="0" marR="0" algn="ctr">
                        <a:spcBef>
                          <a:spcPts val="0"/>
                        </a:spcBef>
                        <a:spcAft>
                          <a:spcPts val="0"/>
                        </a:spcAft>
                      </a:pPr>
                      <a:r>
                        <a:rPr lang="en-US" sz="1400">
                          <a:solidFill>
                            <a:srgbClr val="000000"/>
                          </a:solidFill>
                          <a:latin typeface="Tahoma" pitchFamily="34" charset="0"/>
                          <a:ea typeface="Times New Roman"/>
                          <a:cs typeface="Tahoma" pitchFamily="34" charset="0"/>
                        </a:rPr>
                        <a:t>2</a:t>
                      </a:r>
                      <a:endParaRPr lang="en-US" sz="1400">
                        <a:solidFill>
                          <a:srgbClr val="365F91"/>
                        </a:solidFill>
                        <a:latin typeface="Tahoma" pitchFamily="34" charset="0"/>
                        <a:ea typeface="Times New Roman"/>
                        <a:cs typeface="Tahoma" pitchFamily="34" charset="0"/>
                      </a:endParaRPr>
                    </a:p>
                  </a:txBody>
                  <a:tcPr marL="63580" marR="63580" marT="0" marB="0">
                    <a:lnL>
                      <a:noFill/>
                    </a:lnL>
                    <a:lnR>
                      <a:noFill/>
                    </a:lnR>
                    <a:lnT>
                      <a:noFill/>
                    </a:lnT>
                    <a:lnB>
                      <a:noFill/>
                    </a:lnB>
                  </a:tcPr>
                </a:tc>
                <a:tc gridSpan="2">
                  <a:txBody>
                    <a:bodyPr/>
                    <a:lstStyle/>
                    <a:p>
                      <a:pPr marL="0" marR="0">
                        <a:spcBef>
                          <a:spcPts val="0"/>
                        </a:spcBef>
                        <a:spcAft>
                          <a:spcPts val="0"/>
                        </a:spcAft>
                      </a:pPr>
                      <a:r>
                        <a:rPr lang="en-US" sz="1400" dirty="0" err="1">
                          <a:solidFill>
                            <a:srgbClr val="000000"/>
                          </a:solidFill>
                          <a:latin typeface="Tahoma" pitchFamily="34" charset="0"/>
                          <a:ea typeface="Times New Roman"/>
                          <a:cs typeface="Tahoma" pitchFamily="34" charset="0"/>
                        </a:rPr>
                        <a:t>Баривчлагдсан</a:t>
                      </a:r>
                      <a:endParaRPr lang="en-US" sz="1400" dirty="0">
                        <a:solidFill>
                          <a:srgbClr val="365F91"/>
                        </a:solidFill>
                        <a:latin typeface="Tahoma" pitchFamily="34" charset="0"/>
                        <a:ea typeface="Times New Roman"/>
                        <a:cs typeface="Tahoma" pitchFamily="34" charset="0"/>
                      </a:endParaRPr>
                    </a:p>
                  </a:txBody>
                  <a:tcPr marL="63580" marR="63580" marT="0" marB="0">
                    <a:lnL>
                      <a:noFill/>
                    </a:lnL>
                    <a:lnR>
                      <a:noFill/>
                    </a:lnR>
                    <a:lnT>
                      <a:noFill/>
                    </a:lnT>
                    <a:lnB>
                      <a:noFill/>
                    </a:lnB>
                  </a:tcPr>
                </a:tc>
                <a:tc hMerge="1">
                  <a:txBody>
                    <a:bodyPr/>
                    <a:lstStyle/>
                    <a:p>
                      <a:endParaRPr lang="en-US"/>
                    </a:p>
                  </a:txBody>
                  <a:tcPr/>
                </a:tc>
                <a:tc>
                  <a:txBody>
                    <a:bodyPr/>
                    <a:lstStyle/>
                    <a:p>
                      <a:pPr marL="0" marR="0" algn="ctr">
                        <a:spcBef>
                          <a:spcPts val="0"/>
                        </a:spcBef>
                        <a:spcAft>
                          <a:spcPts val="0"/>
                        </a:spcAft>
                      </a:pPr>
                      <a:r>
                        <a:rPr lang="en-US" sz="1400">
                          <a:solidFill>
                            <a:srgbClr val="000000"/>
                          </a:solidFill>
                          <a:latin typeface="Tahoma" pitchFamily="34" charset="0"/>
                          <a:ea typeface="Times New Roman"/>
                          <a:cs typeface="Tahoma" pitchFamily="34" charset="0"/>
                        </a:rPr>
                        <a:t>132</a:t>
                      </a:r>
                      <a:endParaRPr lang="en-US" sz="1400">
                        <a:solidFill>
                          <a:srgbClr val="365F91"/>
                        </a:solidFill>
                        <a:latin typeface="Tahoma" pitchFamily="34" charset="0"/>
                        <a:ea typeface="Times New Roman"/>
                        <a:cs typeface="Tahoma" pitchFamily="34" charset="0"/>
                      </a:endParaRPr>
                    </a:p>
                  </a:txBody>
                  <a:tcPr marL="63580" marR="63580" marT="0" marB="0">
                    <a:lnL>
                      <a:noFill/>
                    </a:lnL>
                    <a:lnR>
                      <a:noFill/>
                    </a:lnR>
                    <a:lnT>
                      <a:noFill/>
                    </a:lnT>
                    <a:lnB>
                      <a:noFill/>
                    </a:lnB>
                  </a:tcPr>
                </a:tc>
                <a:tc>
                  <a:txBody>
                    <a:bodyPr/>
                    <a:lstStyle/>
                    <a:p>
                      <a:pPr marL="0" marR="0" algn="ctr">
                        <a:spcBef>
                          <a:spcPts val="0"/>
                        </a:spcBef>
                        <a:spcAft>
                          <a:spcPts val="0"/>
                        </a:spcAft>
                      </a:pPr>
                      <a:r>
                        <a:rPr lang="en-US" sz="1400">
                          <a:solidFill>
                            <a:srgbClr val="000000"/>
                          </a:solidFill>
                          <a:latin typeface="Tahoma" pitchFamily="34" charset="0"/>
                          <a:ea typeface="Times New Roman"/>
                          <a:cs typeface="Tahoma" pitchFamily="34" charset="0"/>
                        </a:rPr>
                        <a:t>98</a:t>
                      </a:r>
                      <a:endParaRPr lang="en-US" sz="1400">
                        <a:solidFill>
                          <a:srgbClr val="365F91"/>
                        </a:solidFill>
                        <a:latin typeface="Tahoma" pitchFamily="34" charset="0"/>
                        <a:ea typeface="Times New Roman"/>
                        <a:cs typeface="Tahoma" pitchFamily="34" charset="0"/>
                      </a:endParaRPr>
                    </a:p>
                  </a:txBody>
                  <a:tcPr marL="63580" marR="63580" marT="0" marB="0">
                    <a:lnL>
                      <a:noFill/>
                    </a:lnL>
                    <a:lnR>
                      <a:noFill/>
                    </a:lnR>
                    <a:lnT>
                      <a:noFill/>
                    </a:lnT>
                    <a:lnB>
                      <a:noFill/>
                    </a:lnB>
                  </a:tcPr>
                </a:tc>
                <a:tc>
                  <a:txBody>
                    <a:bodyPr/>
                    <a:lstStyle/>
                    <a:p>
                      <a:pPr marL="0" marR="0" algn="ctr">
                        <a:spcBef>
                          <a:spcPts val="0"/>
                        </a:spcBef>
                        <a:spcAft>
                          <a:spcPts val="0"/>
                        </a:spcAft>
                      </a:pPr>
                      <a:r>
                        <a:rPr lang="en-US" sz="1400">
                          <a:solidFill>
                            <a:srgbClr val="000000"/>
                          </a:solidFill>
                          <a:latin typeface="Tahoma" pitchFamily="34" charset="0"/>
                          <a:ea typeface="Times New Roman"/>
                          <a:cs typeface="Tahoma" pitchFamily="34" charset="0"/>
                        </a:rPr>
                        <a:t>74.2</a:t>
                      </a:r>
                      <a:endParaRPr lang="en-US" sz="1400">
                        <a:solidFill>
                          <a:srgbClr val="365F91"/>
                        </a:solidFill>
                        <a:latin typeface="Tahoma" pitchFamily="34" charset="0"/>
                        <a:ea typeface="Times New Roman"/>
                        <a:cs typeface="Tahoma" pitchFamily="34" charset="0"/>
                      </a:endParaRPr>
                    </a:p>
                  </a:txBody>
                  <a:tcPr marL="63580" marR="63580" marT="0" marB="0">
                    <a:lnL>
                      <a:noFill/>
                    </a:lnL>
                    <a:lnR>
                      <a:noFill/>
                    </a:lnR>
                    <a:lnT>
                      <a:noFill/>
                    </a:lnT>
                    <a:lnB>
                      <a:noFill/>
                    </a:lnB>
                  </a:tcPr>
                </a:tc>
              </a:tr>
              <a:tr h="491066">
                <a:tc>
                  <a:txBody>
                    <a:bodyPr/>
                    <a:lstStyle/>
                    <a:p>
                      <a:pPr marL="0" marR="0" algn="ctr">
                        <a:spcBef>
                          <a:spcPts val="0"/>
                        </a:spcBef>
                        <a:spcAft>
                          <a:spcPts val="0"/>
                        </a:spcAft>
                      </a:pPr>
                      <a:r>
                        <a:rPr lang="en-US" sz="1400">
                          <a:solidFill>
                            <a:srgbClr val="000000"/>
                          </a:solidFill>
                          <a:latin typeface="Tahoma" pitchFamily="34" charset="0"/>
                          <a:ea typeface="Times New Roman"/>
                          <a:cs typeface="Tahoma" pitchFamily="34" charset="0"/>
                        </a:rPr>
                        <a:t>3</a:t>
                      </a:r>
                      <a:endParaRPr lang="en-US" sz="1400">
                        <a:solidFill>
                          <a:srgbClr val="365F91"/>
                        </a:solidFill>
                        <a:latin typeface="Tahoma" pitchFamily="34" charset="0"/>
                        <a:ea typeface="Times New Roman"/>
                        <a:cs typeface="Tahoma" pitchFamily="34" charset="0"/>
                      </a:endParaRPr>
                    </a:p>
                  </a:txBody>
                  <a:tcPr marL="63580" marR="63580" marT="0" marB="0">
                    <a:lnL>
                      <a:noFill/>
                    </a:lnL>
                    <a:lnR>
                      <a:noFill/>
                    </a:lnR>
                    <a:lnT>
                      <a:noFill/>
                    </a:lnT>
                    <a:lnB>
                      <a:noFill/>
                    </a:lnB>
                    <a:solidFill>
                      <a:srgbClr val="D3DFEE"/>
                    </a:solidFill>
                  </a:tcPr>
                </a:tc>
                <a:tc gridSpan="2">
                  <a:txBody>
                    <a:bodyPr/>
                    <a:lstStyle/>
                    <a:p>
                      <a:pPr marL="0" marR="0">
                        <a:spcBef>
                          <a:spcPts val="0"/>
                        </a:spcBef>
                        <a:spcAft>
                          <a:spcPts val="0"/>
                        </a:spcAft>
                      </a:pPr>
                      <a:r>
                        <a:rPr lang="en-US" sz="1400">
                          <a:solidFill>
                            <a:srgbClr val="000000"/>
                          </a:solidFill>
                          <a:latin typeface="Tahoma" pitchFamily="34" charset="0"/>
                          <a:ea typeface="Times New Roman"/>
                          <a:cs typeface="Tahoma" pitchFamily="34" charset="0"/>
                        </a:rPr>
                        <a:t>Тээврийн хэрэгсэл жолоодох эрх хасагдсан жолооч</a:t>
                      </a:r>
                      <a:endParaRPr lang="en-US" sz="1400">
                        <a:solidFill>
                          <a:srgbClr val="365F91"/>
                        </a:solidFill>
                        <a:latin typeface="Tahoma" pitchFamily="34" charset="0"/>
                        <a:ea typeface="Times New Roman"/>
                        <a:cs typeface="Tahoma" pitchFamily="34" charset="0"/>
                      </a:endParaRPr>
                    </a:p>
                  </a:txBody>
                  <a:tcPr marL="63580" marR="63580" marT="0" marB="0">
                    <a:lnL>
                      <a:noFill/>
                    </a:lnL>
                    <a:lnR>
                      <a:noFill/>
                    </a:lnR>
                    <a:lnT>
                      <a:noFill/>
                    </a:lnT>
                    <a:lnB>
                      <a:noFill/>
                    </a:lnB>
                    <a:solidFill>
                      <a:srgbClr val="D3DFEE"/>
                    </a:solidFill>
                  </a:tcPr>
                </a:tc>
                <a:tc hMerge="1">
                  <a:txBody>
                    <a:bodyPr/>
                    <a:lstStyle/>
                    <a:p>
                      <a:endParaRPr lang="en-US"/>
                    </a:p>
                  </a:txBody>
                  <a:tcPr/>
                </a:tc>
                <a:tc>
                  <a:txBody>
                    <a:bodyPr/>
                    <a:lstStyle/>
                    <a:p>
                      <a:pPr marL="0" marR="0" algn="ctr">
                        <a:spcBef>
                          <a:spcPts val="0"/>
                        </a:spcBef>
                        <a:spcAft>
                          <a:spcPts val="0"/>
                        </a:spcAft>
                      </a:pPr>
                      <a:r>
                        <a:rPr lang="en-US" sz="1400" dirty="0">
                          <a:solidFill>
                            <a:srgbClr val="000000"/>
                          </a:solidFill>
                          <a:latin typeface="Tahoma" pitchFamily="34" charset="0"/>
                          <a:ea typeface="Times New Roman"/>
                          <a:cs typeface="Tahoma" pitchFamily="34" charset="0"/>
                        </a:rPr>
                        <a:t>155</a:t>
                      </a:r>
                      <a:endParaRPr lang="en-US" sz="1400" dirty="0">
                        <a:solidFill>
                          <a:srgbClr val="365F91"/>
                        </a:solidFill>
                        <a:latin typeface="Tahoma" pitchFamily="34" charset="0"/>
                        <a:ea typeface="Times New Roman"/>
                        <a:cs typeface="Tahoma" pitchFamily="34" charset="0"/>
                      </a:endParaRPr>
                    </a:p>
                  </a:txBody>
                  <a:tcPr marL="63580" marR="63580" marT="0" marB="0">
                    <a:lnL>
                      <a:noFill/>
                    </a:lnL>
                    <a:lnR>
                      <a:noFill/>
                    </a:lnR>
                    <a:lnT>
                      <a:noFill/>
                    </a:lnT>
                    <a:lnB>
                      <a:noFill/>
                    </a:lnB>
                    <a:solidFill>
                      <a:srgbClr val="D3DFEE"/>
                    </a:solidFill>
                  </a:tcPr>
                </a:tc>
                <a:tc>
                  <a:txBody>
                    <a:bodyPr/>
                    <a:lstStyle/>
                    <a:p>
                      <a:pPr marL="0" marR="0" algn="ctr">
                        <a:spcBef>
                          <a:spcPts val="0"/>
                        </a:spcBef>
                        <a:spcAft>
                          <a:spcPts val="0"/>
                        </a:spcAft>
                      </a:pPr>
                      <a:r>
                        <a:rPr lang="en-US" sz="1400" dirty="0">
                          <a:solidFill>
                            <a:srgbClr val="000000"/>
                          </a:solidFill>
                          <a:latin typeface="Tahoma" pitchFamily="34" charset="0"/>
                          <a:ea typeface="Times New Roman"/>
                          <a:cs typeface="Tahoma" pitchFamily="34" charset="0"/>
                        </a:rPr>
                        <a:t>224</a:t>
                      </a:r>
                      <a:endParaRPr lang="en-US" sz="1400" dirty="0">
                        <a:solidFill>
                          <a:srgbClr val="365F91"/>
                        </a:solidFill>
                        <a:latin typeface="Tahoma" pitchFamily="34" charset="0"/>
                        <a:ea typeface="Times New Roman"/>
                        <a:cs typeface="Tahoma" pitchFamily="34" charset="0"/>
                      </a:endParaRPr>
                    </a:p>
                  </a:txBody>
                  <a:tcPr marL="63580" marR="63580" marT="0" marB="0">
                    <a:lnL>
                      <a:noFill/>
                    </a:lnL>
                    <a:lnR>
                      <a:noFill/>
                    </a:lnR>
                    <a:lnT>
                      <a:noFill/>
                    </a:lnT>
                    <a:lnB>
                      <a:noFill/>
                    </a:lnB>
                    <a:solidFill>
                      <a:srgbClr val="D3DFEE"/>
                    </a:solidFill>
                  </a:tcPr>
                </a:tc>
                <a:tc>
                  <a:txBody>
                    <a:bodyPr/>
                    <a:lstStyle/>
                    <a:p>
                      <a:pPr marL="0" marR="0" algn="ctr">
                        <a:spcBef>
                          <a:spcPts val="0"/>
                        </a:spcBef>
                        <a:spcAft>
                          <a:spcPts val="0"/>
                        </a:spcAft>
                      </a:pPr>
                      <a:r>
                        <a:rPr lang="en-US" sz="1400">
                          <a:solidFill>
                            <a:srgbClr val="000000"/>
                          </a:solidFill>
                          <a:latin typeface="Tahoma" pitchFamily="34" charset="0"/>
                          <a:ea typeface="Times New Roman"/>
                          <a:cs typeface="Tahoma" pitchFamily="34" charset="0"/>
                        </a:rPr>
                        <a:t>144.5</a:t>
                      </a:r>
                      <a:endParaRPr lang="en-US" sz="1400">
                        <a:solidFill>
                          <a:srgbClr val="365F91"/>
                        </a:solidFill>
                        <a:latin typeface="Tahoma" pitchFamily="34" charset="0"/>
                        <a:ea typeface="Times New Roman"/>
                        <a:cs typeface="Tahoma" pitchFamily="34" charset="0"/>
                      </a:endParaRPr>
                    </a:p>
                  </a:txBody>
                  <a:tcPr marL="63580" marR="63580" marT="0" marB="0">
                    <a:lnL>
                      <a:noFill/>
                    </a:lnL>
                    <a:lnR>
                      <a:noFill/>
                    </a:lnR>
                    <a:lnT>
                      <a:noFill/>
                    </a:lnT>
                    <a:lnB>
                      <a:noFill/>
                    </a:lnB>
                    <a:solidFill>
                      <a:srgbClr val="D3DFEE"/>
                    </a:solidFill>
                  </a:tcPr>
                </a:tc>
              </a:tr>
              <a:tr h="245533">
                <a:tc rowSpan="2">
                  <a:txBody>
                    <a:bodyPr/>
                    <a:lstStyle/>
                    <a:p>
                      <a:pPr marL="0" marR="0" algn="ctr">
                        <a:spcBef>
                          <a:spcPts val="0"/>
                        </a:spcBef>
                        <a:spcAft>
                          <a:spcPts val="0"/>
                        </a:spcAft>
                      </a:pPr>
                      <a:r>
                        <a:rPr lang="en-US" sz="1400">
                          <a:solidFill>
                            <a:srgbClr val="000000"/>
                          </a:solidFill>
                          <a:latin typeface="Tahoma" pitchFamily="34" charset="0"/>
                          <a:ea typeface="Times New Roman"/>
                          <a:cs typeface="Tahoma" pitchFamily="34" charset="0"/>
                        </a:rPr>
                        <a:t>4</a:t>
                      </a:r>
                      <a:endParaRPr lang="en-US" sz="1400">
                        <a:solidFill>
                          <a:srgbClr val="365F91"/>
                        </a:solidFill>
                        <a:latin typeface="Tahoma" pitchFamily="34" charset="0"/>
                        <a:ea typeface="Times New Roman"/>
                        <a:cs typeface="Tahoma" pitchFamily="34" charset="0"/>
                      </a:endParaRPr>
                    </a:p>
                  </a:txBody>
                  <a:tcPr marL="63580" marR="63580" marT="0" marB="0">
                    <a:lnL>
                      <a:noFill/>
                    </a:lnL>
                    <a:lnR>
                      <a:noFill/>
                    </a:lnR>
                    <a:lnT>
                      <a:noFill/>
                    </a:lnT>
                    <a:lnB w="12700" cap="flat" cmpd="sng" algn="ctr">
                      <a:solidFill>
                        <a:srgbClr val="4F81BD"/>
                      </a:solidFill>
                      <a:prstDash val="solid"/>
                      <a:round/>
                      <a:headEnd type="none" w="med" len="med"/>
                      <a:tailEnd type="none" w="med" len="med"/>
                    </a:lnB>
                  </a:tcPr>
                </a:tc>
                <a:tc rowSpan="2">
                  <a:txBody>
                    <a:bodyPr/>
                    <a:lstStyle/>
                    <a:p>
                      <a:pPr marL="0" marR="0">
                        <a:spcBef>
                          <a:spcPts val="0"/>
                        </a:spcBef>
                        <a:spcAft>
                          <a:spcPts val="0"/>
                        </a:spcAft>
                      </a:pPr>
                      <a:r>
                        <a:rPr lang="en-US" sz="1400">
                          <a:solidFill>
                            <a:srgbClr val="000000"/>
                          </a:solidFill>
                          <a:latin typeface="Tahoma" pitchFamily="34" charset="0"/>
                          <a:ea typeface="Times New Roman"/>
                          <a:cs typeface="Tahoma" pitchFamily="34" charset="0"/>
                        </a:rPr>
                        <a:t>Захиргааны хариуцлагын тухай хуулиар арга хэмжээ авагдсан</a:t>
                      </a:r>
                      <a:endParaRPr lang="en-US" sz="1400">
                        <a:solidFill>
                          <a:srgbClr val="365F91"/>
                        </a:solidFill>
                        <a:latin typeface="Tahoma" pitchFamily="34" charset="0"/>
                        <a:ea typeface="Times New Roman"/>
                        <a:cs typeface="Tahoma" pitchFamily="34" charset="0"/>
                      </a:endParaRPr>
                    </a:p>
                  </a:txBody>
                  <a:tcPr marL="63580" marR="63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marL="0" marR="0">
                        <a:spcBef>
                          <a:spcPts val="0"/>
                        </a:spcBef>
                        <a:spcAft>
                          <a:spcPts val="0"/>
                        </a:spcAft>
                      </a:pPr>
                      <a:r>
                        <a:rPr lang="en-US" sz="1400">
                          <a:solidFill>
                            <a:srgbClr val="000000"/>
                          </a:solidFill>
                          <a:latin typeface="Tahoma" pitchFamily="34" charset="0"/>
                          <a:ea typeface="Times New Roman"/>
                          <a:cs typeface="Tahoma" pitchFamily="34" charset="0"/>
                        </a:rPr>
                        <a:t>Хүн</a:t>
                      </a:r>
                      <a:endParaRPr lang="en-US" sz="1400">
                        <a:solidFill>
                          <a:srgbClr val="365F91"/>
                        </a:solidFill>
                        <a:latin typeface="Tahoma" pitchFamily="34" charset="0"/>
                        <a:ea typeface="Times New Roman"/>
                        <a:cs typeface="Tahoma" pitchFamily="34" charset="0"/>
                      </a:endParaRPr>
                    </a:p>
                  </a:txBody>
                  <a:tcPr marL="63580" marR="63580" marT="0" marB="0">
                    <a:lnL>
                      <a:noFill/>
                    </a:lnL>
                    <a:lnR>
                      <a:noFill/>
                    </a:lnR>
                    <a:lnT>
                      <a:noFill/>
                    </a:lnT>
                    <a:lnB>
                      <a:noFill/>
                    </a:lnB>
                  </a:tcPr>
                </a:tc>
                <a:tc>
                  <a:txBody>
                    <a:bodyPr/>
                    <a:lstStyle/>
                    <a:p>
                      <a:pPr marL="0" marR="0" algn="ctr">
                        <a:spcBef>
                          <a:spcPts val="0"/>
                        </a:spcBef>
                        <a:spcAft>
                          <a:spcPts val="0"/>
                        </a:spcAft>
                      </a:pPr>
                      <a:r>
                        <a:rPr lang="en-US" sz="1400">
                          <a:solidFill>
                            <a:srgbClr val="000000"/>
                          </a:solidFill>
                          <a:latin typeface="Tahoma" pitchFamily="34" charset="0"/>
                          <a:ea typeface="Times New Roman"/>
                          <a:cs typeface="Tahoma" pitchFamily="34" charset="0"/>
                        </a:rPr>
                        <a:t>2649</a:t>
                      </a:r>
                      <a:endParaRPr lang="en-US" sz="1400">
                        <a:solidFill>
                          <a:srgbClr val="365F91"/>
                        </a:solidFill>
                        <a:latin typeface="Tahoma" pitchFamily="34" charset="0"/>
                        <a:ea typeface="Times New Roman"/>
                        <a:cs typeface="Tahoma" pitchFamily="34" charset="0"/>
                      </a:endParaRPr>
                    </a:p>
                  </a:txBody>
                  <a:tcPr marL="63580" marR="63580" marT="0" marB="0">
                    <a:lnL>
                      <a:noFill/>
                    </a:lnL>
                    <a:lnR>
                      <a:noFill/>
                    </a:lnR>
                    <a:lnT>
                      <a:noFill/>
                    </a:lnT>
                    <a:lnB>
                      <a:noFill/>
                    </a:lnB>
                  </a:tcPr>
                </a:tc>
                <a:tc>
                  <a:txBody>
                    <a:bodyPr/>
                    <a:lstStyle/>
                    <a:p>
                      <a:pPr marL="0" marR="0" algn="ctr">
                        <a:spcBef>
                          <a:spcPts val="0"/>
                        </a:spcBef>
                        <a:spcAft>
                          <a:spcPts val="0"/>
                        </a:spcAft>
                      </a:pPr>
                      <a:r>
                        <a:rPr lang="en-US" sz="1400" dirty="0">
                          <a:solidFill>
                            <a:srgbClr val="000000"/>
                          </a:solidFill>
                          <a:latin typeface="Tahoma" pitchFamily="34" charset="0"/>
                          <a:ea typeface="Times New Roman"/>
                          <a:cs typeface="Tahoma" pitchFamily="34" charset="0"/>
                        </a:rPr>
                        <a:t>2797</a:t>
                      </a:r>
                      <a:endParaRPr lang="en-US" sz="1400" dirty="0">
                        <a:solidFill>
                          <a:srgbClr val="365F91"/>
                        </a:solidFill>
                        <a:latin typeface="Tahoma" pitchFamily="34" charset="0"/>
                        <a:ea typeface="Times New Roman"/>
                        <a:cs typeface="Tahoma" pitchFamily="34" charset="0"/>
                      </a:endParaRPr>
                    </a:p>
                  </a:txBody>
                  <a:tcPr marL="63580" marR="63580" marT="0" marB="0">
                    <a:lnL>
                      <a:noFill/>
                    </a:lnL>
                    <a:lnR>
                      <a:noFill/>
                    </a:lnR>
                    <a:lnT>
                      <a:noFill/>
                    </a:lnT>
                    <a:lnB>
                      <a:noFill/>
                    </a:lnB>
                  </a:tcPr>
                </a:tc>
                <a:tc>
                  <a:txBody>
                    <a:bodyPr/>
                    <a:lstStyle/>
                    <a:p>
                      <a:pPr marL="0" marR="0" algn="ctr">
                        <a:spcBef>
                          <a:spcPts val="0"/>
                        </a:spcBef>
                        <a:spcAft>
                          <a:spcPts val="0"/>
                        </a:spcAft>
                      </a:pPr>
                      <a:r>
                        <a:rPr lang="en-US" sz="1400" dirty="0">
                          <a:solidFill>
                            <a:srgbClr val="000000"/>
                          </a:solidFill>
                          <a:latin typeface="Tahoma" pitchFamily="34" charset="0"/>
                          <a:ea typeface="Times New Roman"/>
                          <a:cs typeface="Tahoma" pitchFamily="34" charset="0"/>
                        </a:rPr>
                        <a:t>105.6</a:t>
                      </a:r>
                      <a:endParaRPr lang="en-US" sz="1400" dirty="0">
                        <a:solidFill>
                          <a:srgbClr val="365F91"/>
                        </a:solidFill>
                        <a:latin typeface="Tahoma" pitchFamily="34" charset="0"/>
                        <a:ea typeface="Times New Roman"/>
                        <a:cs typeface="Tahoma" pitchFamily="34" charset="0"/>
                      </a:endParaRPr>
                    </a:p>
                  </a:txBody>
                  <a:tcPr marL="63580" marR="63580" marT="0" marB="0">
                    <a:lnL>
                      <a:noFill/>
                    </a:lnL>
                    <a:lnR>
                      <a:noFill/>
                    </a:lnR>
                    <a:lnT>
                      <a:noFill/>
                    </a:lnT>
                    <a:lnB>
                      <a:noFill/>
                    </a:lnB>
                  </a:tcPr>
                </a:tc>
              </a:tr>
              <a:tr h="736600">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1400">
                          <a:solidFill>
                            <a:srgbClr val="000000"/>
                          </a:solidFill>
                          <a:latin typeface="Tahoma" pitchFamily="34" charset="0"/>
                          <a:ea typeface="Times New Roman"/>
                          <a:cs typeface="Tahoma" pitchFamily="34" charset="0"/>
                        </a:rPr>
                        <a:t>Сая.төг</a:t>
                      </a:r>
                      <a:endParaRPr lang="en-US" sz="1400">
                        <a:solidFill>
                          <a:srgbClr val="365F91"/>
                        </a:solidFill>
                        <a:latin typeface="Tahoma" pitchFamily="34" charset="0"/>
                        <a:ea typeface="Times New Roman"/>
                        <a:cs typeface="Tahoma" pitchFamily="34" charset="0"/>
                      </a:endParaRPr>
                    </a:p>
                  </a:txBody>
                  <a:tcPr marL="63580" marR="63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spcBef>
                          <a:spcPts val="0"/>
                        </a:spcBef>
                        <a:spcAft>
                          <a:spcPts val="0"/>
                        </a:spcAft>
                      </a:pPr>
                      <a:r>
                        <a:rPr lang="en-US" sz="1400">
                          <a:solidFill>
                            <a:srgbClr val="000000"/>
                          </a:solidFill>
                          <a:latin typeface="Tahoma" pitchFamily="34" charset="0"/>
                          <a:ea typeface="Times New Roman"/>
                          <a:cs typeface="Tahoma" pitchFamily="34" charset="0"/>
                        </a:rPr>
                        <a:t>28.0</a:t>
                      </a:r>
                      <a:endParaRPr lang="en-US" sz="1400">
                        <a:solidFill>
                          <a:srgbClr val="365F91"/>
                        </a:solidFill>
                        <a:latin typeface="Tahoma" pitchFamily="34" charset="0"/>
                        <a:ea typeface="Times New Roman"/>
                        <a:cs typeface="Tahoma" pitchFamily="34" charset="0"/>
                      </a:endParaRPr>
                    </a:p>
                  </a:txBody>
                  <a:tcPr marL="63580" marR="63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spcBef>
                          <a:spcPts val="0"/>
                        </a:spcBef>
                        <a:spcAft>
                          <a:spcPts val="0"/>
                        </a:spcAft>
                      </a:pPr>
                      <a:r>
                        <a:rPr lang="en-US" sz="1400" dirty="0">
                          <a:solidFill>
                            <a:srgbClr val="000000"/>
                          </a:solidFill>
                          <a:latin typeface="Tahoma" pitchFamily="34" charset="0"/>
                          <a:ea typeface="Times New Roman"/>
                          <a:cs typeface="Tahoma" pitchFamily="34" charset="0"/>
                        </a:rPr>
                        <a:t>35.0</a:t>
                      </a:r>
                      <a:endParaRPr lang="en-US" sz="1400" dirty="0">
                        <a:solidFill>
                          <a:srgbClr val="365F91"/>
                        </a:solidFill>
                        <a:latin typeface="Tahoma" pitchFamily="34" charset="0"/>
                        <a:ea typeface="Times New Roman"/>
                        <a:cs typeface="Tahoma" pitchFamily="34" charset="0"/>
                      </a:endParaRPr>
                    </a:p>
                  </a:txBody>
                  <a:tcPr marL="63580" marR="63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spcBef>
                          <a:spcPts val="0"/>
                        </a:spcBef>
                        <a:spcAft>
                          <a:spcPts val="0"/>
                        </a:spcAft>
                      </a:pPr>
                      <a:r>
                        <a:rPr lang="en-US" sz="1400" dirty="0">
                          <a:solidFill>
                            <a:srgbClr val="000000"/>
                          </a:solidFill>
                          <a:latin typeface="Tahoma" pitchFamily="34" charset="0"/>
                          <a:ea typeface="Times New Roman"/>
                          <a:cs typeface="Tahoma" pitchFamily="34" charset="0"/>
                        </a:rPr>
                        <a:t>125.0</a:t>
                      </a:r>
                      <a:endParaRPr lang="en-US" sz="1400" dirty="0">
                        <a:solidFill>
                          <a:srgbClr val="365F91"/>
                        </a:solidFill>
                        <a:latin typeface="Tahoma" pitchFamily="34" charset="0"/>
                        <a:ea typeface="Times New Roman"/>
                        <a:cs typeface="Tahoma" pitchFamily="34" charset="0"/>
                      </a:endParaRPr>
                    </a:p>
                  </a:txBody>
                  <a:tcPr marL="63580" marR="63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r>
            </a:tbl>
          </a:graphicData>
        </a:graphic>
      </p:graphicFrame>
    </p:spTree>
    <p:extLst>
      <p:ext uri="{BB962C8B-B14F-4D97-AF65-F5344CB8AC3E}">
        <p14:creationId xmlns="" xmlns:p14="http://schemas.microsoft.com/office/powerpoint/2010/main" val="13598507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2400" y="-15756"/>
            <a:ext cx="9144000" cy="6873756"/>
          </a:xfrm>
          <a:prstGeom prst="rect">
            <a:avLst/>
          </a:prstGeom>
        </p:spPr>
      </p:pic>
      <p:pic>
        <p:nvPicPr>
          <p:cNvPr id="8" name="Picture 7" descr="D:\BAYAN\My Pictures\STAT-LOGO\17.jpg"/>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14401" y="673892"/>
            <a:ext cx="990600" cy="1078708"/>
          </a:xfrm>
          <a:prstGeom prst="rect">
            <a:avLst/>
          </a:prstGeom>
          <a:noFill/>
          <a:ln>
            <a:noFill/>
          </a:ln>
          <a:effectLst>
            <a:outerShdw blurRad="50800" dist="38100" dir="8100000" algn="tr" rotWithShape="0">
              <a:schemeClr val="accent1">
                <a:lumMod val="40000"/>
                <a:lumOff val="60000"/>
                <a:alpha val="40000"/>
              </a:schemeClr>
            </a:outerShdw>
          </a:effectLst>
        </p:spPr>
      </p:pic>
      <p:sp>
        <p:nvSpPr>
          <p:cNvPr id="27649" name="Rectangle 1"/>
          <p:cNvSpPr>
            <a:spLocks noChangeArrowheads="1"/>
          </p:cNvSpPr>
          <p:nvPr/>
        </p:nvSpPr>
        <p:spPr bwMode="auto">
          <a:xfrm>
            <a:off x="2209800" y="631194"/>
            <a:ext cx="6477000" cy="461665"/>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algn="just"/>
            <a:r>
              <a:rPr lang="en-US" sz="1600" b="1" dirty="0" err="1">
                <a:latin typeface="Tahoma" panose="020B0604030504040204" pitchFamily="34" charset="0"/>
                <a:ea typeface="Tahoma" panose="020B0604030504040204" pitchFamily="34" charset="0"/>
                <a:cs typeface="Tahoma" panose="020B0604030504040204" pitchFamily="34" charset="0"/>
              </a:rPr>
              <a:t>Хэрэглээний</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үнийн</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индекс</a:t>
            </a:r>
            <a:endParaRPr lang="en-US" sz="1600" b="1" dirty="0">
              <a:latin typeface="Tahoma" panose="020B0604030504040204" pitchFamily="34" charset="0"/>
              <a:ea typeface="Tahoma" panose="020B0604030504040204" pitchFamily="34" charset="0"/>
              <a:cs typeface="Tahoma" panose="020B0604030504040204" pitchFamily="34" charset="0"/>
            </a:endParaRPr>
          </a:p>
          <a:p>
            <a:pPr algn="just"/>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7169" name="Rectangle 1"/>
          <p:cNvSpPr>
            <a:spLocks noChangeArrowheads="1"/>
          </p:cNvSpPr>
          <p:nvPr/>
        </p:nvSpPr>
        <p:spPr bwMode="auto">
          <a:xfrm>
            <a:off x="2057400" y="1092859"/>
            <a:ext cx="6629400" cy="1723549"/>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algn="just"/>
            <a:r>
              <a:rPr lang="en-US" sz="1600" dirty="0" err="1" smtClean="0">
                <a:latin typeface="Tahoma" pitchFamily="34" charset="0"/>
                <a:cs typeface="Tahoma" pitchFamily="34" charset="0"/>
              </a:rPr>
              <a:t>Аймгийн</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хэрэглээний</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үнийн</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ерөнхий</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индексийг</a:t>
            </a:r>
            <a:r>
              <a:rPr lang="en-US" sz="1600" dirty="0" smtClean="0">
                <a:latin typeface="Tahoma" pitchFamily="34" charset="0"/>
                <a:cs typeface="Tahoma" pitchFamily="34" charset="0"/>
              </a:rPr>
              <a:t> 201</a:t>
            </a:r>
            <a:r>
              <a:rPr lang="mn-MN" sz="1600" dirty="0" smtClean="0">
                <a:latin typeface="Tahoma" pitchFamily="34" charset="0"/>
                <a:cs typeface="Tahoma" pitchFamily="34" charset="0"/>
              </a:rPr>
              <a:t>5</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оны</a:t>
            </a:r>
            <a:r>
              <a:rPr lang="en-US" sz="1600" dirty="0" smtClean="0">
                <a:latin typeface="Tahoma" pitchFamily="34" charset="0"/>
                <a:cs typeface="Tahoma" pitchFamily="34" charset="0"/>
              </a:rPr>
              <a:t> 4 </a:t>
            </a:r>
            <a:r>
              <a:rPr lang="en-US" sz="1600" dirty="0" err="1" smtClean="0">
                <a:latin typeface="Tahoma" pitchFamily="34" charset="0"/>
                <a:cs typeface="Tahoma" pitchFamily="34" charset="0"/>
              </a:rPr>
              <a:t>сарыг</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өнгөрсөн</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оны</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мөн</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үетэй</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харьцуулахад</a:t>
            </a:r>
            <a:r>
              <a:rPr lang="en-US" sz="1600" dirty="0" smtClean="0">
                <a:latin typeface="Tahoma" pitchFamily="34" charset="0"/>
                <a:cs typeface="Tahoma" pitchFamily="34" charset="0"/>
              </a:rPr>
              <a:t> 7.8 </a:t>
            </a:r>
            <a:r>
              <a:rPr lang="en-US" sz="1600" dirty="0" err="1" smtClean="0">
                <a:latin typeface="Tahoma" pitchFamily="34" charset="0"/>
                <a:cs typeface="Tahoma" pitchFamily="34" charset="0"/>
              </a:rPr>
              <a:t>хувиар</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өссөний</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дотор</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хүнсний</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бараа</a:t>
            </a:r>
            <a:r>
              <a:rPr lang="en-US" sz="1600" dirty="0" smtClean="0">
                <a:latin typeface="Tahoma" pitchFamily="34" charset="0"/>
                <a:cs typeface="Tahoma" pitchFamily="34" charset="0"/>
              </a:rPr>
              <a:t> 4.9, </a:t>
            </a:r>
            <a:r>
              <a:rPr lang="en-US" sz="1600" dirty="0" err="1" smtClean="0">
                <a:latin typeface="Tahoma" pitchFamily="34" charset="0"/>
                <a:cs typeface="Tahoma" pitchFamily="34" charset="0"/>
              </a:rPr>
              <a:t>согтууруулах</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ундаа</a:t>
            </a:r>
            <a:r>
              <a:rPr lang="en-US" sz="1600" dirty="0" smtClean="0">
                <a:latin typeface="Tahoma" pitchFamily="34" charset="0"/>
                <a:cs typeface="Tahoma" pitchFamily="34" charset="0"/>
              </a:rPr>
              <a:t> 10.6, </a:t>
            </a:r>
            <a:r>
              <a:rPr lang="en-US" sz="1600" dirty="0" err="1" smtClean="0">
                <a:latin typeface="Tahoma" pitchFamily="34" charset="0"/>
                <a:cs typeface="Tahoma" pitchFamily="34" charset="0"/>
              </a:rPr>
              <a:t>хувцас</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бөс</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бараа</a:t>
            </a:r>
            <a:r>
              <a:rPr lang="en-US" sz="1600" dirty="0" smtClean="0">
                <a:latin typeface="Tahoma" pitchFamily="34" charset="0"/>
                <a:cs typeface="Tahoma" pitchFamily="34" charset="0"/>
              </a:rPr>
              <a:t> 14.4, </a:t>
            </a:r>
            <a:r>
              <a:rPr lang="en-US" sz="1600" dirty="0" err="1" smtClean="0">
                <a:latin typeface="Tahoma" pitchFamily="34" charset="0"/>
                <a:cs typeface="Tahoma" pitchFamily="34" charset="0"/>
              </a:rPr>
              <a:t>орон</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сууц</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ус</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цахилгаан</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болон</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түлш</a:t>
            </a:r>
            <a:r>
              <a:rPr lang="en-US" sz="1600" dirty="0" smtClean="0">
                <a:latin typeface="Tahoma" pitchFamily="34" charset="0"/>
                <a:cs typeface="Tahoma" pitchFamily="34" charset="0"/>
              </a:rPr>
              <a:t> 3.4, </a:t>
            </a:r>
            <a:r>
              <a:rPr lang="en-US" sz="1600" dirty="0" err="1" smtClean="0">
                <a:latin typeface="Tahoma" pitchFamily="34" charset="0"/>
                <a:cs typeface="Tahoma" pitchFamily="34" charset="0"/>
              </a:rPr>
              <a:t>гэр</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ахуйн</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бараа</a:t>
            </a:r>
            <a:r>
              <a:rPr lang="en-US" sz="1600" dirty="0" smtClean="0">
                <a:latin typeface="Tahoma" pitchFamily="34" charset="0"/>
                <a:cs typeface="Tahoma" pitchFamily="34" charset="0"/>
              </a:rPr>
              <a:t> 6.3, </a:t>
            </a:r>
            <a:r>
              <a:rPr lang="en-US" sz="1600" dirty="0" err="1" smtClean="0">
                <a:latin typeface="Tahoma" pitchFamily="34" charset="0"/>
                <a:cs typeface="Tahoma" pitchFamily="34" charset="0"/>
              </a:rPr>
              <a:t>эм</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тариа</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эмнэлэгийн</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үйлчилгээ</a:t>
            </a:r>
            <a:r>
              <a:rPr lang="en-US" sz="1600" dirty="0" smtClean="0">
                <a:latin typeface="Tahoma" pitchFamily="34" charset="0"/>
                <a:cs typeface="Tahoma" pitchFamily="34" charset="0"/>
              </a:rPr>
              <a:t> 7.4,  </a:t>
            </a:r>
            <a:r>
              <a:rPr lang="en-US" sz="1600" dirty="0" err="1" smtClean="0">
                <a:latin typeface="Tahoma" pitchFamily="34" charset="0"/>
                <a:cs typeface="Tahoma" pitchFamily="34" charset="0"/>
              </a:rPr>
              <a:t>тээвэр</a:t>
            </a:r>
            <a:r>
              <a:rPr lang="en-US" sz="1600" dirty="0" smtClean="0">
                <a:latin typeface="Tahoma" pitchFamily="34" charset="0"/>
                <a:cs typeface="Tahoma" pitchFamily="34" charset="0"/>
              </a:rPr>
              <a:t> 2</a:t>
            </a:r>
            <a:r>
              <a:rPr lang="mn-MN" sz="1600" dirty="0" smtClean="0">
                <a:latin typeface="Tahoma" pitchFamily="34" charset="0"/>
                <a:cs typeface="Tahoma" pitchFamily="34" charset="0"/>
              </a:rPr>
              <a:t>.</a:t>
            </a:r>
            <a:r>
              <a:rPr lang="en-US" sz="1600" dirty="0" smtClean="0">
                <a:latin typeface="Tahoma" pitchFamily="34" charset="0"/>
                <a:cs typeface="Tahoma" pitchFamily="34" charset="0"/>
              </a:rPr>
              <a:t>7</a:t>
            </a:r>
            <a:r>
              <a:rPr lang="mn-MN" sz="1600" dirty="0" smtClean="0">
                <a:latin typeface="Tahoma" pitchFamily="34" charset="0"/>
                <a:cs typeface="Tahoma" pitchFamily="34" charset="0"/>
              </a:rPr>
              <a:t>,</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соёлын</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бараа</a:t>
            </a:r>
            <a:r>
              <a:rPr lang="en-US" sz="1600" dirty="0" smtClean="0">
                <a:latin typeface="Tahoma" pitchFamily="34" charset="0"/>
                <a:cs typeface="Tahoma" pitchFamily="34" charset="0"/>
              </a:rPr>
              <a:t> 9.2, </a:t>
            </a:r>
            <a:r>
              <a:rPr lang="en-US" sz="1600" dirty="0" err="1" smtClean="0">
                <a:latin typeface="Tahoma" pitchFamily="34" charset="0"/>
                <a:cs typeface="Tahoma" pitchFamily="34" charset="0"/>
              </a:rPr>
              <a:t>боловсролын</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үйлчилгээ</a:t>
            </a:r>
            <a:r>
              <a:rPr lang="en-US" sz="1600" dirty="0" smtClean="0">
                <a:latin typeface="Tahoma" pitchFamily="34" charset="0"/>
                <a:cs typeface="Tahoma" pitchFamily="34" charset="0"/>
              </a:rPr>
              <a:t> 7.6,  </a:t>
            </a:r>
            <a:r>
              <a:rPr lang="en-US" sz="1600" dirty="0" err="1" smtClean="0">
                <a:latin typeface="Tahoma" pitchFamily="34" charset="0"/>
                <a:cs typeface="Tahoma" pitchFamily="34" charset="0"/>
              </a:rPr>
              <a:t>зочид</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буудал</a:t>
            </a:r>
            <a:r>
              <a:rPr lang="en-US" sz="1600" dirty="0" smtClean="0">
                <a:latin typeface="Tahoma" pitchFamily="34" charset="0"/>
                <a:cs typeface="Tahoma" pitchFamily="34" charset="0"/>
              </a:rPr>
              <a:t> 6.8, </a:t>
            </a:r>
            <a:r>
              <a:rPr lang="en-US" sz="1600" dirty="0" err="1" smtClean="0">
                <a:latin typeface="Tahoma" pitchFamily="34" charset="0"/>
                <a:cs typeface="Tahoma" pitchFamily="34" charset="0"/>
              </a:rPr>
              <a:t>бусад</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бараа</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үйлчилгээ</a:t>
            </a:r>
            <a:r>
              <a:rPr lang="en-US" sz="1600" dirty="0" smtClean="0">
                <a:latin typeface="Tahoma" pitchFamily="34" charset="0"/>
                <a:cs typeface="Tahoma" pitchFamily="34" charset="0"/>
              </a:rPr>
              <a:t> 12.5 </a:t>
            </a:r>
            <a:r>
              <a:rPr lang="en-US" sz="1600" dirty="0" err="1" smtClean="0">
                <a:latin typeface="Tahoma" pitchFamily="34" charset="0"/>
                <a:cs typeface="Tahoma" pitchFamily="34" charset="0"/>
              </a:rPr>
              <a:t>хувиар</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тус</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тус</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өссөн</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үзүүлэлттэй</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байна</a:t>
            </a:r>
            <a:r>
              <a:rPr lang="en-US" sz="1600" dirty="0" smtClean="0">
                <a:latin typeface="Tahoma" pitchFamily="34" charset="0"/>
                <a:cs typeface="Tahoma" pitchFamily="34" charset="0"/>
              </a:rPr>
              <a:t>.</a:t>
            </a:r>
            <a:endParaRPr lang="en-US" sz="1600" dirty="0">
              <a:latin typeface="Tahoma" pitchFamily="34" charset="0"/>
              <a:cs typeface="Tahoma" pitchFamily="34" charset="0"/>
            </a:endParaRPr>
          </a:p>
        </p:txBody>
      </p:sp>
      <p:sp>
        <p:nvSpPr>
          <p:cNvPr id="5" name="Rectangle 4"/>
          <p:cNvSpPr/>
          <p:nvPr/>
        </p:nvSpPr>
        <p:spPr>
          <a:xfrm>
            <a:off x="2895601" y="3278072"/>
            <a:ext cx="3962400" cy="379528"/>
          </a:xfrm>
          <a:prstGeom prst="rect">
            <a:avLst/>
          </a:prstGeom>
        </p:spPr>
        <p:txBody>
          <a:bodyPr wrap="square">
            <a:spAutoFit/>
          </a:bodyPr>
          <a:lstStyle/>
          <a:p>
            <a:pPr algn="ctr"/>
            <a:r>
              <a:rPr lang="mn-MN" dirty="0" smtClean="0"/>
              <a:t> </a:t>
            </a:r>
            <a:endParaRPr lang="en-US" dirty="0"/>
          </a:p>
        </p:txBody>
      </p:sp>
      <p:graphicFrame>
        <p:nvGraphicFramePr>
          <p:cNvPr id="11" name="Table 10"/>
          <p:cNvGraphicFramePr>
            <a:graphicFrameLocks noGrp="1"/>
          </p:cNvGraphicFramePr>
          <p:nvPr/>
        </p:nvGraphicFramePr>
        <p:xfrm>
          <a:off x="1143001" y="3276599"/>
          <a:ext cx="7467599" cy="3352795"/>
        </p:xfrm>
        <a:graphic>
          <a:graphicData uri="http://schemas.openxmlformats.org/drawingml/2006/table">
            <a:tbl>
              <a:tblPr/>
              <a:tblGrid>
                <a:gridCol w="4914479"/>
                <a:gridCol w="851040"/>
                <a:gridCol w="851040"/>
                <a:gridCol w="851040"/>
              </a:tblGrid>
              <a:tr h="222794">
                <a:tc rowSpan="2">
                  <a:txBody>
                    <a:bodyPr/>
                    <a:lstStyle/>
                    <a:p>
                      <a:pPr marL="0" marR="0" algn="ctr">
                        <a:lnSpc>
                          <a:spcPct val="115000"/>
                        </a:lnSpc>
                        <a:spcBef>
                          <a:spcPts val="0"/>
                        </a:spcBef>
                        <a:spcAft>
                          <a:spcPts val="0"/>
                        </a:spcAft>
                      </a:pPr>
                      <a:r>
                        <a:rPr lang="en-US" sz="1000">
                          <a:solidFill>
                            <a:srgbClr val="000000"/>
                          </a:solidFill>
                          <a:latin typeface="Tahoma"/>
                          <a:ea typeface="Times New Roman"/>
                        </a:rPr>
                        <a:t>Барааны бүлгээр</a:t>
                      </a:r>
                      <a:endParaRPr lang="en-US" sz="1000">
                        <a:latin typeface="Times New Roman"/>
                        <a:ea typeface="Times New Roman"/>
                      </a:endParaRPr>
                    </a:p>
                  </a:txBody>
                  <a:tcPr marL="65529" marR="6552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latin typeface="Tahoma"/>
                          <a:ea typeface="Times New Roman"/>
                        </a:rPr>
                        <a:t>2015-04</a:t>
                      </a:r>
                      <a:endParaRPr lang="en-US" sz="1000">
                        <a:latin typeface="Times New Roman"/>
                        <a:ea typeface="Times New Roman"/>
                      </a:endParaRPr>
                    </a:p>
                  </a:txBody>
                  <a:tcPr marL="65529" marR="6552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latin typeface="Tahoma"/>
                          <a:ea typeface="Times New Roman"/>
                        </a:rPr>
                        <a:t>2015-04</a:t>
                      </a:r>
                      <a:endParaRPr lang="en-US" sz="1000">
                        <a:latin typeface="Times New Roman"/>
                        <a:ea typeface="Times New Roman"/>
                      </a:endParaRPr>
                    </a:p>
                  </a:txBody>
                  <a:tcPr marL="65529" marR="6552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latin typeface="Tahoma"/>
                          <a:ea typeface="Times New Roman"/>
                        </a:rPr>
                        <a:t>2015-04</a:t>
                      </a:r>
                      <a:endParaRPr lang="en-US" sz="1000">
                        <a:latin typeface="Times New Roman"/>
                        <a:ea typeface="Times New Roman"/>
                      </a:endParaRPr>
                    </a:p>
                  </a:txBody>
                  <a:tcPr marL="65529" marR="6552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tcPr>
                </a:tc>
              </a:tr>
              <a:tr h="233679">
                <a:tc vMerge="1">
                  <a:txBody>
                    <a:bodyPr/>
                    <a:lstStyle/>
                    <a:p>
                      <a:endParaRPr lang="en-US"/>
                    </a:p>
                  </a:txBody>
                  <a:tcPr/>
                </a:tc>
                <a:tc>
                  <a:txBody>
                    <a:bodyPr/>
                    <a:lstStyle/>
                    <a:p>
                      <a:pPr marL="0" marR="0">
                        <a:lnSpc>
                          <a:spcPct val="115000"/>
                        </a:lnSpc>
                        <a:spcBef>
                          <a:spcPts val="0"/>
                        </a:spcBef>
                        <a:spcAft>
                          <a:spcPts val="0"/>
                        </a:spcAft>
                      </a:pPr>
                      <a:r>
                        <a:rPr lang="en-US" sz="1000">
                          <a:solidFill>
                            <a:srgbClr val="000000"/>
                          </a:solidFill>
                          <a:latin typeface="Tahoma"/>
                          <a:ea typeface="Times New Roman"/>
                        </a:rPr>
                        <a:t>2014-04</a:t>
                      </a:r>
                      <a:endParaRPr lang="en-US" sz="1000">
                        <a:latin typeface="Times New Roman"/>
                        <a:ea typeface="Times New Roman"/>
                      </a:endParaRPr>
                    </a:p>
                  </a:txBody>
                  <a:tcPr marL="65529" marR="6552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905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1000">
                          <a:solidFill>
                            <a:srgbClr val="000000"/>
                          </a:solidFill>
                          <a:latin typeface="Tahoma"/>
                          <a:ea typeface="Times New Roman"/>
                        </a:rPr>
                        <a:t>2014-12</a:t>
                      </a:r>
                      <a:endParaRPr lang="en-US" sz="1000">
                        <a:latin typeface="Times New Roman"/>
                        <a:ea typeface="Times New Roman"/>
                      </a:endParaRPr>
                    </a:p>
                  </a:txBody>
                  <a:tcPr marL="65529" marR="6552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905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1000">
                          <a:solidFill>
                            <a:srgbClr val="000000"/>
                          </a:solidFill>
                          <a:latin typeface="Tahoma"/>
                          <a:ea typeface="Times New Roman"/>
                        </a:rPr>
                        <a:t>2015-03</a:t>
                      </a:r>
                      <a:endParaRPr lang="en-US" sz="1000">
                        <a:latin typeface="Times New Roman"/>
                        <a:ea typeface="Times New Roman"/>
                      </a:endParaRPr>
                    </a:p>
                  </a:txBody>
                  <a:tcPr marL="65529" marR="6552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905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22794">
                <a:tc>
                  <a:txBody>
                    <a:bodyPr/>
                    <a:lstStyle/>
                    <a:p>
                      <a:pPr marL="0" marR="0">
                        <a:lnSpc>
                          <a:spcPct val="115000"/>
                        </a:lnSpc>
                        <a:spcBef>
                          <a:spcPts val="0"/>
                        </a:spcBef>
                        <a:spcAft>
                          <a:spcPts val="0"/>
                        </a:spcAft>
                      </a:pPr>
                      <a:r>
                        <a:rPr lang="en-US" sz="1000">
                          <a:solidFill>
                            <a:srgbClr val="000000"/>
                          </a:solidFill>
                          <a:latin typeface="Tahoma"/>
                          <a:ea typeface="Times New Roman"/>
                        </a:rPr>
                        <a:t>Ерөнхий индекс</a:t>
                      </a:r>
                      <a:endParaRPr lang="en-US" sz="1000">
                        <a:latin typeface="Times New Roman"/>
                        <a:ea typeface="Times New Roman"/>
                      </a:endParaRPr>
                    </a:p>
                  </a:txBody>
                  <a:tcPr marL="65529" marR="6552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Tahoma"/>
                          <a:ea typeface="Times New Roman"/>
                        </a:rPr>
                        <a:t>107.8</a:t>
                      </a:r>
                      <a:endParaRPr lang="en-US" sz="1000">
                        <a:latin typeface="Times New Roman"/>
                        <a:ea typeface="Times New Roman"/>
                      </a:endParaRPr>
                    </a:p>
                  </a:txBody>
                  <a:tcPr marL="65529" marR="6552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Tahoma"/>
                          <a:ea typeface="Times New Roman"/>
                        </a:rPr>
                        <a:t>101.8</a:t>
                      </a:r>
                      <a:endParaRPr lang="en-US" sz="1000">
                        <a:latin typeface="Times New Roman"/>
                        <a:ea typeface="Times New Roman"/>
                      </a:endParaRPr>
                    </a:p>
                  </a:txBody>
                  <a:tcPr marL="65529" marR="6552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Tahoma"/>
                          <a:ea typeface="Times New Roman"/>
                        </a:rPr>
                        <a:t>100.6</a:t>
                      </a:r>
                      <a:endParaRPr lang="en-US" sz="1000">
                        <a:latin typeface="Times New Roman"/>
                        <a:ea typeface="Times New Roman"/>
                      </a:endParaRPr>
                    </a:p>
                  </a:txBody>
                  <a:tcPr marL="65529" marR="6552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22794">
                <a:tc>
                  <a:txBody>
                    <a:bodyPr/>
                    <a:lstStyle/>
                    <a:p>
                      <a:pPr marL="0" marR="0">
                        <a:lnSpc>
                          <a:spcPct val="115000"/>
                        </a:lnSpc>
                        <a:spcBef>
                          <a:spcPts val="0"/>
                        </a:spcBef>
                        <a:spcAft>
                          <a:spcPts val="0"/>
                        </a:spcAft>
                      </a:pPr>
                      <a:r>
                        <a:rPr lang="en-US" sz="1000">
                          <a:solidFill>
                            <a:srgbClr val="000000"/>
                          </a:solidFill>
                          <a:latin typeface="Tahoma"/>
                          <a:ea typeface="Times New Roman"/>
                        </a:rPr>
                        <a:t>01.Хyнсний бараа, согтууруулах бус ундаа</a:t>
                      </a:r>
                      <a:endParaRPr lang="en-US" sz="1000">
                        <a:latin typeface="Times New Roman"/>
                        <a:ea typeface="Times New Roman"/>
                      </a:endParaRPr>
                    </a:p>
                  </a:txBody>
                  <a:tcPr marL="65529" marR="6552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000">
                          <a:solidFill>
                            <a:srgbClr val="000000"/>
                          </a:solidFill>
                          <a:latin typeface="Tahoma"/>
                          <a:ea typeface="Times New Roman"/>
                        </a:rPr>
                        <a:t>104.9</a:t>
                      </a:r>
                      <a:endParaRPr lang="en-US" sz="1000">
                        <a:latin typeface="Times New Roman"/>
                        <a:ea typeface="Times New Roman"/>
                      </a:endParaRPr>
                    </a:p>
                  </a:txBody>
                  <a:tcPr marL="65529" marR="6552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000">
                          <a:solidFill>
                            <a:srgbClr val="000000"/>
                          </a:solidFill>
                          <a:latin typeface="Tahoma"/>
                          <a:ea typeface="Times New Roman"/>
                        </a:rPr>
                        <a:t>103.5</a:t>
                      </a:r>
                      <a:endParaRPr lang="en-US" sz="1000">
                        <a:latin typeface="Times New Roman"/>
                        <a:ea typeface="Times New Roman"/>
                      </a:endParaRPr>
                    </a:p>
                  </a:txBody>
                  <a:tcPr marL="65529" marR="6552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000" dirty="0">
                          <a:solidFill>
                            <a:srgbClr val="FF0000"/>
                          </a:solidFill>
                          <a:latin typeface="Tahoma"/>
                          <a:ea typeface="Times New Roman"/>
                        </a:rPr>
                        <a:t>101.8</a:t>
                      </a:r>
                      <a:endParaRPr lang="en-US" sz="1000" dirty="0">
                        <a:solidFill>
                          <a:srgbClr val="FF0000"/>
                        </a:solidFill>
                        <a:latin typeface="Times New Roman"/>
                        <a:ea typeface="Times New Roman"/>
                      </a:endParaRPr>
                    </a:p>
                  </a:txBody>
                  <a:tcPr marL="65529" marR="6552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22794">
                <a:tc>
                  <a:txBody>
                    <a:bodyPr/>
                    <a:lstStyle/>
                    <a:p>
                      <a:pPr marL="0" marR="0">
                        <a:lnSpc>
                          <a:spcPct val="115000"/>
                        </a:lnSpc>
                        <a:spcBef>
                          <a:spcPts val="0"/>
                        </a:spcBef>
                        <a:spcAft>
                          <a:spcPts val="0"/>
                        </a:spcAft>
                      </a:pPr>
                      <a:r>
                        <a:rPr lang="en-US" sz="1000">
                          <a:solidFill>
                            <a:srgbClr val="000000"/>
                          </a:solidFill>
                          <a:latin typeface="Tahoma"/>
                          <a:ea typeface="Times New Roman"/>
                        </a:rPr>
                        <a:t>02.Согтууруулах ундаа, тамхи, мансууруулах бодис</a:t>
                      </a:r>
                      <a:endParaRPr lang="en-US" sz="1000">
                        <a:latin typeface="Times New Roman"/>
                        <a:ea typeface="Times New Roman"/>
                      </a:endParaRPr>
                    </a:p>
                  </a:txBody>
                  <a:tcPr marL="65529" marR="6552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Tahoma"/>
                          <a:ea typeface="Times New Roman"/>
                        </a:rPr>
                        <a:t>110.6</a:t>
                      </a:r>
                      <a:endParaRPr lang="en-US" sz="1000">
                        <a:latin typeface="Times New Roman"/>
                        <a:ea typeface="Times New Roman"/>
                      </a:endParaRPr>
                    </a:p>
                  </a:txBody>
                  <a:tcPr marL="65529" marR="6552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Tahoma"/>
                          <a:ea typeface="Times New Roman"/>
                        </a:rPr>
                        <a:t>100.2</a:t>
                      </a:r>
                      <a:endParaRPr lang="en-US" sz="1000">
                        <a:latin typeface="Times New Roman"/>
                        <a:ea typeface="Times New Roman"/>
                      </a:endParaRPr>
                    </a:p>
                  </a:txBody>
                  <a:tcPr marL="65529" marR="6552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Tahoma"/>
                          <a:ea typeface="Times New Roman"/>
                        </a:rPr>
                        <a:t>100.0</a:t>
                      </a:r>
                      <a:endParaRPr lang="en-US" sz="1000">
                        <a:latin typeface="Times New Roman"/>
                        <a:ea typeface="Times New Roman"/>
                      </a:endParaRPr>
                    </a:p>
                  </a:txBody>
                  <a:tcPr marL="65529" marR="6552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22794">
                <a:tc>
                  <a:txBody>
                    <a:bodyPr/>
                    <a:lstStyle/>
                    <a:p>
                      <a:pPr marL="0" marR="0">
                        <a:lnSpc>
                          <a:spcPct val="115000"/>
                        </a:lnSpc>
                        <a:spcBef>
                          <a:spcPts val="0"/>
                        </a:spcBef>
                        <a:spcAft>
                          <a:spcPts val="0"/>
                        </a:spcAft>
                      </a:pPr>
                      <a:r>
                        <a:rPr lang="en-US" sz="1000">
                          <a:solidFill>
                            <a:srgbClr val="000000"/>
                          </a:solidFill>
                          <a:latin typeface="Tahoma"/>
                          <a:ea typeface="Times New Roman"/>
                        </a:rPr>
                        <a:t>03. Хувцас, бөс бараа, гутал</a:t>
                      </a:r>
                      <a:endParaRPr lang="en-US" sz="1000">
                        <a:latin typeface="Times New Roman"/>
                        <a:ea typeface="Times New Roman"/>
                      </a:endParaRPr>
                    </a:p>
                  </a:txBody>
                  <a:tcPr marL="65529" marR="6552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000">
                          <a:solidFill>
                            <a:srgbClr val="000000"/>
                          </a:solidFill>
                          <a:latin typeface="Tahoma"/>
                          <a:ea typeface="Times New Roman"/>
                        </a:rPr>
                        <a:t>114.4</a:t>
                      </a:r>
                      <a:endParaRPr lang="en-US" sz="1000">
                        <a:latin typeface="Times New Roman"/>
                        <a:ea typeface="Times New Roman"/>
                      </a:endParaRPr>
                    </a:p>
                  </a:txBody>
                  <a:tcPr marL="65529" marR="6552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000">
                          <a:solidFill>
                            <a:srgbClr val="000000"/>
                          </a:solidFill>
                          <a:latin typeface="Tahoma"/>
                          <a:ea typeface="Times New Roman"/>
                        </a:rPr>
                        <a:t>102.6</a:t>
                      </a:r>
                      <a:endParaRPr lang="en-US" sz="1000">
                        <a:latin typeface="Times New Roman"/>
                        <a:ea typeface="Times New Roman"/>
                      </a:endParaRPr>
                    </a:p>
                  </a:txBody>
                  <a:tcPr marL="65529" marR="6552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000" dirty="0">
                          <a:solidFill>
                            <a:srgbClr val="FF0000"/>
                          </a:solidFill>
                          <a:latin typeface="Tahoma"/>
                          <a:ea typeface="Times New Roman"/>
                        </a:rPr>
                        <a:t>100.6</a:t>
                      </a:r>
                      <a:endParaRPr lang="en-US" sz="1000" dirty="0">
                        <a:solidFill>
                          <a:srgbClr val="FF0000"/>
                        </a:solidFill>
                        <a:latin typeface="Times New Roman"/>
                        <a:ea typeface="Times New Roman"/>
                      </a:endParaRPr>
                    </a:p>
                  </a:txBody>
                  <a:tcPr marL="65529" marR="6552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22794">
                <a:tc>
                  <a:txBody>
                    <a:bodyPr/>
                    <a:lstStyle/>
                    <a:p>
                      <a:pPr marL="0" marR="0">
                        <a:lnSpc>
                          <a:spcPct val="115000"/>
                        </a:lnSpc>
                        <a:spcBef>
                          <a:spcPts val="0"/>
                        </a:spcBef>
                        <a:spcAft>
                          <a:spcPts val="0"/>
                        </a:spcAft>
                      </a:pPr>
                      <a:r>
                        <a:rPr lang="en-US" sz="1000">
                          <a:solidFill>
                            <a:srgbClr val="000000"/>
                          </a:solidFill>
                          <a:latin typeface="Tahoma"/>
                          <a:ea typeface="Times New Roman"/>
                        </a:rPr>
                        <a:t>04.Орон сууц, ус, цахилгаан, хийн болон бусад тyлш</a:t>
                      </a:r>
                      <a:endParaRPr lang="en-US" sz="1000">
                        <a:latin typeface="Times New Roman"/>
                        <a:ea typeface="Times New Roman"/>
                      </a:endParaRPr>
                    </a:p>
                  </a:txBody>
                  <a:tcPr marL="65529" marR="6552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Tahoma"/>
                          <a:ea typeface="Times New Roman"/>
                        </a:rPr>
                        <a:t>103.4</a:t>
                      </a:r>
                      <a:endParaRPr lang="en-US" sz="1000">
                        <a:latin typeface="Times New Roman"/>
                        <a:ea typeface="Times New Roman"/>
                      </a:endParaRPr>
                    </a:p>
                  </a:txBody>
                  <a:tcPr marL="65529" marR="6552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Tahoma"/>
                          <a:ea typeface="Times New Roman"/>
                        </a:rPr>
                        <a:t>100.7</a:t>
                      </a:r>
                      <a:endParaRPr lang="en-US" sz="1000">
                        <a:latin typeface="Times New Roman"/>
                        <a:ea typeface="Times New Roman"/>
                      </a:endParaRPr>
                    </a:p>
                  </a:txBody>
                  <a:tcPr marL="65529" marR="6552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FF0000"/>
                          </a:solidFill>
                          <a:latin typeface="Tahoma"/>
                          <a:ea typeface="Times New Roman"/>
                        </a:rPr>
                        <a:t>99.4</a:t>
                      </a:r>
                      <a:endParaRPr lang="en-US" sz="1000" dirty="0">
                        <a:solidFill>
                          <a:srgbClr val="FF0000"/>
                        </a:solidFill>
                        <a:latin typeface="Times New Roman"/>
                        <a:ea typeface="Times New Roman"/>
                      </a:endParaRPr>
                    </a:p>
                  </a:txBody>
                  <a:tcPr marL="65529" marR="6552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22794">
                <a:tc>
                  <a:txBody>
                    <a:bodyPr/>
                    <a:lstStyle/>
                    <a:p>
                      <a:pPr marL="0" marR="0">
                        <a:lnSpc>
                          <a:spcPct val="115000"/>
                        </a:lnSpc>
                        <a:spcBef>
                          <a:spcPts val="0"/>
                        </a:spcBef>
                        <a:spcAft>
                          <a:spcPts val="0"/>
                        </a:spcAft>
                      </a:pPr>
                      <a:r>
                        <a:rPr lang="en-US" sz="1000">
                          <a:solidFill>
                            <a:srgbClr val="000000"/>
                          </a:solidFill>
                          <a:latin typeface="Tahoma"/>
                          <a:ea typeface="Times New Roman"/>
                        </a:rPr>
                        <a:t>05.Гэр ахуйн тавилга, гэр ахуйн бараа</a:t>
                      </a:r>
                      <a:endParaRPr lang="en-US" sz="1000">
                        <a:latin typeface="Times New Roman"/>
                        <a:ea typeface="Times New Roman"/>
                      </a:endParaRPr>
                    </a:p>
                  </a:txBody>
                  <a:tcPr marL="65529" marR="6552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000">
                          <a:solidFill>
                            <a:srgbClr val="000000"/>
                          </a:solidFill>
                          <a:latin typeface="Tahoma"/>
                          <a:ea typeface="Times New Roman"/>
                        </a:rPr>
                        <a:t>106.3</a:t>
                      </a:r>
                      <a:endParaRPr lang="en-US" sz="1000">
                        <a:latin typeface="Times New Roman"/>
                        <a:ea typeface="Times New Roman"/>
                      </a:endParaRPr>
                    </a:p>
                  </a:txBody>
                  <a:tcPr marL="65529" marR="6552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000">
                          <a:solidFill>
                            <a:srgbClr val="000000"/>
                          </a:solidFill>
                          <a:latin typeface="Tahoma"/>
                          <a:ea typeface="Times New Roman"/>
                        </a:rPr>
                        <a:t>101.7</a:t>
                      </a:r>
                      <a:endParaRPr lang="en-US" sz="1000">
                        <a:latin typeface="Times New Roman"/>
                        <a:ea typeface="Times New Roman"/>
                      </a:endParaRPr>
                    </a:p>
                  </a:txBody>
                  <a:tcPr marL="65529" marR="6552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000" dirty="0">
                          <a:solidFill>
                            <a:srgbClr val="FF0000"/>
                          </a:solidFill>
                          <a:latin typeface="Tahoma"/>
                          <a:ea typeface="Times New Roman"/>
                        </a:rPr>
                        <a:t>100.4</a:t>
                      </a:r>
                      <a:endParaRPr lang="en-US" sz="1000" dirty="0">
                        <a:solidFill>
                          <a:srgbClr val="FF0000"/>
                        </a:solidFill>
                        <a:latin typeface="Times New Roman"/>
                        <a:ea typeface="Times New Roman"/>
                      </a:endParaRPr>
                    </a:p>
                  </a:txBody>
                  <a:tcPr marL="65529" marR="6552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22794">
                <a:tc>
                  <a:txBody>
                    <a:bodyPr/>
                    <a:lstStyle/>
                    <a:p>
                      <a:pPr marL="0" marR="0">
                        <a:lnSpc>
                          <a:spcPct val="115000"/>
                        </a:lnSpc>
                        <a:spcBef>
                          <a:spcPts val="0"/>
                        </a:spcBef>
                        <a:spcAft>
                          <a:spcPts val="0"/>
                        </a:spcAft>
                      </a:pPr>
                      <a:r>
                        <a:rPr lang="en-US" sz="1000">
                          <a:solidFill>
                            <a:srgbClr val="000000"/>
                          </a:solidFill>
                          <a:latin typeface="Tahoma"/>
                          <a:ea typeface="Times New Roman"/>
                        </a:rPr>
                        <a:t>06. Эм, тариа, эмнэлгийн yйлчилгээ</a:t>
                      </a:r>
                      <a:endParaRPr lang="en-US" sz="1000">
                        <a:latin typeface="Times New Roman"/>
                        <a:ea typeface="Times New Roman"/>
                      </a:endParaRPr>
                    </a:p>
                  </a:txBody>
                  <a:tcPr marL="65529" marR="6552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Tahoma"/>
                          <a:ea typeface="Times New Roman"/>
                        </a:rPr>
                        <a:t>107.4</a:t>
                      </a:r>
                      <a:endParaRPr lang="en-US" sz="1000">
                        <a:latin typeface="Times New Roman"/>
                        <a:ea typeface="Times New Roman"/>
                      </a:endParaRPr>
                    </a:p>
                  </a:txBody>
                  <a:tcPr marL="65529" marR="6552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Tahoma"/>
                          <a:ea typeface="Times New Roman"/>
                        </a:rPr>
                        <a:t>100.6</a:t>
                      </a:r>
                      <a:endParaRPr lang="en-US" sz="1000">
                        <a:latin typeface="Times New Roman"/>
                        <a:ea typeface="Times New Roman"/>
                      </a:endParaRPr>
                    </a:p>
                  </a:txBody>
                  <a:tcPr marL="65529" marR="6552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Tahoma"/>
                          <a:ea typeface="Times New Roman"/>
                        </a:rPr>
                        <a:t>100.0</a:t>
                      </a:r>
                      <a:endParaRPr lang="en-US" sz="1000">
                        <a:latin typeface="Times New Roman"/>
                        <a:ea typeface="Times New Roman"/>
                      </a:endParaRPr>
                    </a:p>
                  </a:txBody>
                  <a:tcPr marL="65529" marR="6552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22794">
                <a:tc>
                  <a:txBody>
                    <a:bodyPr/>
                    <a:lstStyle/>
                    <a:p>
                      <a:pPr marL="0" marR="0">
                        <a:lnSpc>
                          <a:spcPct val="115000"/>
                        </a:lnSpc>
                        <a:spcBef>
                          <a:spcPts val="0"/>
                        </a:spcBef>
                        <a:spcAft>
                          <a:spcPts val="0"/>
                        </a:spcAft>
                      </a:pPr>
                      <a:r>
                        <a:rPr lang="en-US" sz="1000">
                          <a:solidFill>
                            <a:srgbClr val="000000"/>
                          </a:solidFill>
                          <a:latin typeface="Tahoma"/>
                          <a:ea typeface="Times New Roman"/>
                        </a:rPr>
                        <a:t>07.Тээвэр</a:t>
                      </a:r>
                      <a:endParaRPr lang="en-US" sz="1000">
                        <a:latin typeface="Times New Roman"/>
                        <a:ea typeface="Times New Roman"/>
                      </a:endParaRPr>
                    </a:p>
                  </a:txBody>
                  <a:tcPr marL="65529" marR="6552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000">
                          <a:solidFill>
                            <a:srgbClr val="000000"/>
                          </a:solidFill>
                          <a:latin typeface="Tahoma"/>
                          <a:ea typeface="Times New Roman"/>
                        </a:rPr>
                        <a:t>102.7</a:t>
                      </a:r>
                      <a:endParaRPr lang="en-US" sz="1000">
                        <a:latin typeface="Times New Roman"/>
                        <a:ea typeface="Times New Roman"/>
                      </a:endParaRPr>
                    </a:p>
                  </a:txBody>
                  <a:tcPr marL="65529" marR="6552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000">
                          <a:solidFill>
                            <a:srgbClr val="000000"/>
                          </a:solidFill>
                          <a:latin typeface="Tahoma"/>
                          <a:ea typeface="Times New Roman"/>
                        </a:rPr>
                        <a:t>99.9</a:t>
                      </a:r>
                      <a:endParaRPr lang="en-US" sz="1000">
                        <a:latin typeface="Times New Roman"/>
                        <a:ea typeface="Times New Roman"/>
                      </a:endParaRPr>
                    </a:p>
                  </a:txBody>
                  <a:tcPr marL="65529" marR="6552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000">
                          <a:solidFill>
                            <a:srgbClr val="000000"/>
                          </a:solidFill>
                          <a:latin typeface="Tahoma"/>
                          <a:ea typeface="Times New Roman"/>
                        </a:rPr>
                        <a:t>100.0</a:t>
                      </a:r>
                      <a:endParaRPr lang="en-US" sz="1000">
                        <a:latin typeface="Times New Roman"/>
                        <a:ea typeface="Times New Roman"/>
                      </a:endParaRPr>
                    </a:p>
                  </a:txBody>
                  <a:tcPr marL="65529" marR="6552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22794">
                <a:tc>
                  <a:txBody>
                    <a:bodyPr/>
                    <a:lstStyle/>
                    <a:p>
                      <a:pPr marL="0" marR="0">
                        <a:lnSpc>
                          <a:spcPct val="115000"/>
                        </a:lnSpc>
                        <a:spcBef>
                          <a:spcPts val="0"/>
                        </a:spcBef>
                        <a:spcAft>
                          <a:spcPts val="0"/>
                        </a:spcAft>
                      </a:pPr>
                      <a:r>
                        <a:rPr lang="en-US" sz="1000">
                          <a:solidFill>
                            <a:srgbClr val="000000"/>
                          </a:solidFill>
                          <a:latin typeface="Tahoma"/>
                          <a:ea typeface="Times New Roman"/>
                        </a:rPr>
                        <a:t>08.Холбооны хэрэгсэл, шуудангийн yйлчилгээ</a:t>
                      </a:r>
                      <a:endParaRPr lang="en-US" sz="1000">
                        <a:latin typeface="Times New Roman"/>
                        <a:ea typeface="Times New Roman"/>
                      </a:endParaRPr>
                    </a:p>
                  </a:txBody>
                  <a:tcPr marL="65529" marR="6552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Tahoma"/>
                          <a:ea typeface="Times New Roman"/>
                        </a:rPr>
                        <a:t>104.2</a:t>
                      </a:r>
                      <a:endParaRPr lang="en-US" sz="1000">
                        <a:latin typeface="Times New Roman"/>
                        <a:ea typeface="Times New Roman"/>
                      </a:endParaRPr>
                    </a:p>
                  </a:txBody>
                  <a:tcPr marL="65529" marR="6552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Tahoma"/>
                          <a:ea typeface="Times New Roman"/>
                        </a:rPr>
                        <a:t>99.9</a:t>
                      </a:r>
                      <a:endParaRPr lang="en-US" sz="1000">
                        <a:latin typeface="Times New Roman"/>
                        <a:ea typeface="Times New Roman"/>
                      </a:endParaRPr>
                    </a:p>
                  </a:txBody>
                  <a:tcPr marL="65529" marR="6552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Tahoma"/>
                          <a:ea typeface="Times New Roman"/>
                        </a:rPr>
                        <a:t>100.0</a:t>
                      </a:r>
                      <a:endParaRPr lang="en-US" sz="1000">
                        <a:latin typeface="Times New Roman"/>
                        <a:ea typeface="Times New Roman"/>
                      </a:endParaRPr>
                    </a:p>
                  </a:txBody>
                  <a:tcPr marL="65529" marR="6552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22794">
                <a:tc>
                  <a:txBody>
                    <a:bodyPr/>
                    <a:lstStyle/>
                    <a:p>
                      <a:pPr marL="0" marR="0">
                        <a:lnSpc>
                          <a:spcPct val="115000"/>
                        </a:lnSpc>
                        <a:spcBef>
                          <a:spcPts val="0"/>
                        </a:spcBef>
                        <a:spcAft>
                          <a:spcPts val="0"/>
                        </a:spcAft>
                      </a:pPr>
                      <a:r>
                        <a:rPr lang="en-US" sz="1000">
                          <a:solidFill>
                            <a:srgbClr val="000000"/>
                          </a:solidFill>
                          <a:latin typeface="Tahoma"/>
                          <a:ea typeface="Times New Roman"/>
                        </a:rPr>
                        <a:t>09.Амралт, чөлөөт цаг, соёлын бараа, yйлчилгээ</a:t>
                      </a:r>
                      <a:endParaRPr lang="en-US" sz="1000">
                        <a:latin typeface="Times New Roman"/>
                        <a:ea typeface="Times New Roman"/>
                      </a:endParaRPr>
                    </a:p>
                  </a:txBody>
                  <a:tcPr marL="65529" marR="6552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000">
                          <a:solidFill>
                            <a:srgbClr val="000000"/>
                          </a:solidFill>
                          <a:latin typeface="Tahoma"/>
                          <a:ea typeface="Times New Roman"/>
                        </a:rPr>
                        <a:t>109.2</a:t>
                      </a:r>
                      <a:endParaRPr lang="en-US" sz="1000">
                        <a:latin typeface="Times New Roman"/>
                        <a:ea typeface="Times New Roman"/>
                      </a:endParaRPr>
                    </a:p>
                  </a:txBody>
                  <a:tcPr marL="65529" marR="6552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000">
                          <a:solidFill>
                            <a:srgbClr val="000000"/>
                          </a:solidFill>
                          <a:latin typeface="Tahoma"/>
                          <a:ea typeface="Times New Roman"/>
                        </a:rPr>
                        <a:t>102.6</a:t>
                      </a:r>
                      <a:endParaRPr lang="en-US" sz="1000">
                        <a:latin typeface="Times New Roman"/>
                        <a:ea typeface="Times New Roman"/>
                      </a:endParaRPr>
                    </a:p>
                  </a:txBody>
                  <a:tcPr marL="65529" marR="6552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000" dirty="0">
                          <a:solidFill>
                            <a:srgbClr val="FF0000"/>
                          </a:solidFill>
                          <a:latin typeface="Tahoma"/>
                          <a:ea typeface="Times New Roman"/>
                        </a:rPr>
                        <a:t>102.6</a:t>
                      </a:r>
                      <a:endParaRPr lang="en-US" sz="1000" dirty="0">
                        <a:solidFill>
                          <a:srgbClr val="FF0000"/>
                        </a:solidFill>
                        <a:latin typeface="Times New Roman"/>
                        <a:ea typeface="Times New Roman"/>
                      </a:endParaRPr>
                    </a:p>
                  </a:txBody>
                  <a:tcPr marL="65529" marR="6552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22794">
                <a:tc>
                  <a:txBody>
                    <a:bodyPr/>
                    <a:lstStyle/>
                    <a:p>
                      <a:pPr marL="0" marR="0">
                        <a:lnSpc>
                          <a:spcPct val="115000"/>
                        </a:lnSpc>
                        <a:spcBef>
                          <a:spcPts val="0"/>
                        </a:spcBef>
                        <a:spcAft>
                          <a:spcPts val="0"/>
                        </a:spcAft>
                      </a:pPr>
                      <a:r>
                        <a:rPr lang="en-US" sz="1000">
                          <a:solidFill>
                            <a:srgbClr val="000000"/>
                          </a:solidFill>
                          <a:latin typeface="Tahoma"/>
                          <a:ea typeface="Times New Roman"/>
                        </a:rPr>
                        <a:t>10.Боловсролын yйлчилгээ</a:t>
                      </a:r>
                      <a:endParaRPr lang="en-US" sz="1000">
                        <a:latin typeface="Times New Roman"/>
                        <a:ea typeface="Times New Roman"/>
                      </a:endParaRPr>
                    </a:p>
                  </a:txBody>
                  <a:tcPr marL="65529" marR="6552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Tahoma"/>
                          <a:ea typeface="Times New Roman"/>
                        </a:rPr>
                        <a:t>107.6</a:t>
                      </a:r>
                      <a:endParaRPr lang="en-US" sz="1000">
                        <a:latin typeface="Times New Roman"/>
                        <a:ea typeface="Times New Roman"/>
                      </a:endParaRPr>
                    </a:p>
                  </a:txBody>
                  <a:tcPr marL="65529" marR="6552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Tahoma"/>
                          <a:ea typeface="Times New Roman"/>
                        </a:rPr>
                        <a:t>100.0</a:t>
                      </a:r>
                      <a:endParaRPr lang="en-US" sz="1000">
                        <a:latin typeface="Times New Roman"/>
                        <a:ea typeface="Times New Roman"/>
                      </a:endParaRPr>
                    </a:p>
                  </a:txBody>
                  <a:tcPr marL="65529" marR="6552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Tahoma"/>
                          <a:ea typeface="Times New Roman"/>
                        </a:rPr>
                        <a:t>100.0</a:t>
                      </a:r>
                      <a:endParaRPr lang="en-US" sz="1000">
                        <a:latin typeface="Times New Roman"/>
                        <a:ea typeface="Times New Roman"/>
                      </a:endParaRPr>
                    </a:p>
                  </a:txBody>
                  <a:tcPr marL="65529" marR="6552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22794">
                <a:tc>
                  <a:txBody>
                    <a:bodyPr/>
                    <a:lstStyle/>
                    <a:p>
                      <a:pPr marL="0" marR="0">
                        <a:lnSpc>
                          <a:spcPct val="115000"/>
                        </a:lnSpc>
                        <a:spcBef>
                          <a:spcPts val="0"/>
                        </a:spcBef>
                        <a:spcAft>
                          <a:spcPts val="0"/>
                        </a:spcAft>
                      </a:pPr>
                      <a:r>
                        <a:rPr lang="en-US" sz="1000">
                          <a:solidFill>
                            <a:srgbClr val="000000"/>
                          </a:solidFill>
                          <a:latin typeface="Tahoma"/>
                          <a:ea typeface="Times New Roman"/>
                        </a:rPr>
                        <a:t>11.Зочид буудал, нийтийн хоол, дотуур байрны yйлчилгээ</a:t>
                      </a:r>
                      <a:endParaRPr lang="en-US" sz="1000">
                        <a:latin typeface="Times New Roman"/>
                        <a:ea typeface="Times New Roman"/>
                      </a:endParaRPr>
                    </a:p>
                  </a:txBody>
                  <a:tcPr marL="65529" marR="6552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000">
                          <a:solidFill>
                            <a:srgbClr val="000000"/>
                          </a:solidFill>
                          <a:latin typeface="Tahoma"/>
                          <a:ea typeface="Times New Roman"/>
                        </a:rPr>
                        <a:t>106.8</a:t>
                      </a:r>
                      <a:endParaRPr lang="en-US" sz="1000">
                        <a:latin typeface="Times New Roman"/>
                        <a:ea typeface="Times New Roman"/>
                      </a:endParaRPr>
                    </a:p>
                  </a:txBody>
                  <a:tcPr marL="65529" marR="6552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000">
                          <a:solidFill>
                            <a:srgbClr val="000000"/>
                          </a:solidFill>
                          <a:latin typeface="Tahoma"/>
                          <a:ea typeface="Times New Roman"/>
                        </a:rPr>
                        <a:t>100.0</a:t>
                      </a:r>
                      <a:endParaRPr lang="en-US" sz="1000">
                        <a:latin typeface="Times New Roman"/>
                        <a:ea typeface="Times New Roman"/>
                      </a:endParaRPr>
                    </a:p>
                  </a:txBody>
                  <a:tcPr marL="65529" marR="6552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000">
                          <a:solidFill>
                            <a:srgbClr val="000000"/>
                          </a:solidFill>
                          <a:latin typeface="Tahoma"/>
                          <a:ea typeface="Times New Roman"/>
                        </a:rPr>
                        <a:t>100.0</a:t>
                      </a:r>
                      <a:endParaRPr lang="en-US" sz="1000">
                        <a:latin typeface="Times New Roman"/>
                        <a:ea typeface="Times New Roman"/>
                      </a:endParaRPr>
                    </a:p>
                  </a:txBody>
                  <a:tcPr marL="65529" marR="6552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22794">
                <a:tc>
                  <a:txBody>
                    <a:bodyPr/>
                    <a:lstStyle/>
                    <a:p>
                      <a:pPr marL="0" marR="0">
                        <a:lnSpc>
                          <a:spcPct val="115000"/>
                        </a:lnSpc>
                        <a:spcBef>
                          <a:spcPts val="0"/>
                        </a:spcBef>
                        <a:spcAft>
                          <a:spcPts val="0"/>
                        </a:spcAft>
                      </a:pPr>
                      <a:r>
                        <a:rPr lang="en-US" sz="1000">
                          <a:solidFill>
                            <a:srgbClr val="000000"/>
                          </a:solidFill>
                          <a:latin typeface="Tahoma"/>
                          <a:ea typeface="Times New Roman"/>
                        </a:rPr>
                        <a:t>12.Бусад бараа, yйлчилгээ</a:t>
                      </a:r>
                      <a:endParaRPr lang="en-US" sz="1000">
                        <a:latin typeface="Times New Roman"/>
                        <a:ea typeface="Times New Roman"/>
                      </a:endParaRPr>
                    </a:p>
                  </a:txBody>
                  <a:tcPr marL="65529" marR="6552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Tahoma"/>
                          <a:ea typeface="Times New Roman"/>
                        </a:rPr>
                        <a:t>112.5</a:t>
                      </a:r>
                      <a:endParaRPr lang="en-US" sz="1000">
                        <a:latin typeface="Times New Roman"/>
                        <a:ea typeface="Times New Roman"/>
                      </a:endParaRPr>
                    </a:p>
                  </a:txBody>
                  <a:tcPr marL="65529" marR="6552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Tahoma"/>
                          <a:ea typeface="Times New Roman"/>
                        </a:rPr>
                        <a:t>101.5</a:t>
                      </a:r>
                      <a:endParaRPr lang="en-US" sz="1000">
                        <a:latin typeface="Times New Roman"/>
                        <a:ea typeface="Times New Roman"/>
                      </a:endParaRPr>
                    </a:p>
                  </a:txBody>
                  <a:tcPr marL="65529" marR="6552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FF0000"/>
                          </a:solidFill>
                          <a:latin typeface="Tahoma"/>
                          <a:ea typeface="Times New Roman"/>
                        </a:rPr>
                        <a:t>100.7</a:t>
                      </a:r>
                      <a:endParaRPr lang="en-US" sz="1000" dirty="0">
                        <a:solidFill>
                          <a:srgbClr val="FF0000"/>
                        </a:solidFill>
                        <a:latin typeface="Times New Roman"/>
                        <a:ea typeface="Times New Roman"/>
                      </a:endParaRPr>
                    </a:p>
                  </a:txBody>
                  <a:tcPr marL="65529" marR="65529"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34053592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60444"/>
            <a:ext cx="9144000" cy="6873756"/>
          </a:xfrm>
          <a:prstGeom prst="rect">
            <a:avLst/>
          </a:prstGeom>
        </p:spPr>
      </p:pic>
      <p:sp>
        <p:nvSpPr>
          <p:cNvPr id="5" name="Rectangle 4"/>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6" name="Rectangle 5"/>
          <p:cNvSpPr/>
          <p:nvPr/>
        </p:nvSpPr>
        <p:spPr>
          <a:xfrm>
            <a:off x="1600200" y="2667000"/>
            <a:ext cx="5867400" cy="646331"/>
          </a:xfrm>
          <a:prstGeom prst="rect">
            <a:avLst/>
          </a:prstGeom>
        </p:spPr>
        <p:txBody>
          <a:bodyPr wrap="square">
            <a:spAutoFit/>
          </a:bodyPr>
          <a:lstStyle/>
          <a:p>
            <a:pPr algn="ctr">
              <a:spcBef>
                <a:spcPct val="20000"/>
              </a:spcBef>
              <a:buClr>
                <a:schemeClr val="accent2"/>
              </a:buClr>
              <a:defRPr/>
            </a:pPr>
            <a:endParaRPr lang="en-US" sz="3600" b="1" cap="all" dirty="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p:txBody>
      </p:sp>
      <p:sp>
        <p:nvSpPr>
          <p:cNvPr id="9" name="Rectangle 8"/>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cxnSp>
        <p:nvCxnSpPr>
          <p:cNvPr id="25" name="Straight Connector 24"/>
          <p:cNvCxnSpPr/>
          <p:nvPr/>
        </p:nvCxnSpPr>
        <p:spPr>
          <a:xfrm>
            <a:off x="1143000" y="2667000"/>
            <a:ext cx="76581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26" name="Picture 2" descr="\\exchange_server\MCCT\PUBLIC\Tserendejid\Information icon\18.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90600" y="1371600"/>
            <a:ext cx="1143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1" name="Rectangle 1"/>
          <p:cNvSpPr>
            <a:spLocks noChangeArrowheads="1"/>
          </p:cNvSpPr>
          <p:nvPr/>
        </p:nvSpPr>
        <p:spPr bwMode="auto">
          <a:xfrm>
            <a:off x="2133600" y="977444"/>
            <a:ext cx="6477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mn-MN" sz="1600" dirty="0" smtClean="0">
              <a:latin typeface="Tahoma" pitchFamily="34" charset="0"/>
              <a:ea typeface="Tahoma" pitchFamily="34" charset="0"/>
              <a:cs typeface="Tahoma" pitchFamily="34" charset="0"/>
            </a:endParaRPr>
          </a:p>
          <a:p>
            <a:pPr algn="just"/>
            <a:r>
              <a:rPr lang="mn-MN" sz="1600" b="1" dirty="0" smtClean="0">
                <a:latin typeface="Tahoma" pitchFamily="34" charset="0"/>
                <a:ea typeface="Tahoma" pitchFamily="34" charset="0"/>
                <a:cs typeface="Tahoma" pitchFamily="34" charset="0"/>
              </a:rPr>
              <a:t>Мал төллөлт:</a:t>
            </a:r>
          </a:p>
          <a:p>
            <a:pPr algn="just"/>
            <a:r>
              <a:rPr lang="eu-ES" sz="1600" dirty="0" smtClean="0">
                <a:latin typeface="Tahoma" pitchFamily="34" charset="0"/>
                <a:cs typeface="Tahoma" pitchFamily="34" charset="0"/>
              </a:rPr>
              <a:t>Аймгийн хэмжээ</a:t>
            </a:r>
            <a:r>
              <a:rPr lang="mn-MN" sz="1600" dirty="0" smtClean="0">
                <a:latin typeface="Tahoma" pitchFamily="34" charset="0"/>
                <a:cs typeface="Tahoma" pitchFamily="34" charset="0"/>
              </a:rPr>
              <a:t>нд</a:t>
            </a:r>
            <a:r>
              <a:rPr lang="eu-ES" sz="1600" dirty="0" smtClean="0">
                <a:latin typeface="Tahoma" pitchFamily="34" charset="0"/>
                <a:cs typeface="Tahoma" pitchFamily="34" charset="0"/>
              </a:rPr>
              <a:t> оны эхний төллөвөл зохих 776.4 мянган хээлтэгчийн </a:t>
            </a:r>
            <a:r>
              <a:rPr lang="en-US" sz="1600" dirty="0" smtClean="0">
                <a:latin typeface="Tahoma" pitchFamily="34" charset="0"/>
                <a:cs typeface="Tahoma" pitchFamily="34" charset="0"/>
              </a:rPr>
              <a:t>47.1</a:t>
            </a:r>
            <a:r>
              <a:rPr lang="eu-ES" sz="1600" dirty="0" smtClean="0">
                <a:latin typeface="Tahoma" pitchFamily="34" charset="0"/>
                <a:cs typeface="Tahoma" pitchFamily="34" charset="0"/>
              </a:rPr>
              <a:t>хувь нь буюу </a:t>
            </a:r>
            <a:r>
              <a:rPr lang="en-US" sz="1600" dirty="0" smtClean="0">
                <a:latin typeface="Tahoma" pitchFamily="34" charset="0"/>
                <a:cs typeface="Tahoma" pitchFamily="34" charset="0"/>
              </a:rPr>
              <a:t>365.8 </a:t>
            </a:r>
            <a:r>
              <a:rPr lang="mn-MN" sz="1600" dirty="0" smtClean="0">
                <a:latin typeface="Tahoma" pitchFamily="34" charset="0"/>
                <a:cs typeface="Tahoma" pitchFamily="34" charset="0"/>
              </a:rPr>
              <a:t>мянган</a:t>
            </a:r>
            <a:r>
              <a:rPr lang="eu-ES" sz="1600" dirty="0" smtClean="0">
                <a:latin typeface="Tahoma" pitchFamily="34" charset="0"/>
                <a:cs typeface="Tahoma" pitchFamily="34" charset="0"/>
              </a:rPr>
              <a:t> хээлтэгч төллөж, гарсан төл  </a:t>
            </a:r>
            <a:r>
              <a:rPr lang="en-US" sz="1600" dirty="0" smtClean="0">
                <a:latin typeface="Tahoma" pitchFamily="34" charset="0"/>
                <a:cs typeface="Tahoma" pitchFamily="34" charset="0"/>
              </a:rPr>
              <a:t>99.9</a:t>
            </a:r>
            <a:r>
              <a:rPr lang="eu-ES" sz="1600" dirty="0" smtClean="0">
                <a:latin typeface="Tahoma" pitchFamily="34" charset="0"/>
                <a:cs typeface="Tahoma" pitchFamily="34" charset="0"/>
              </a:rPr>
              <a:t>  хувь  бойжиж байна. Урьд оны энэ үеийн мал төллөлтөөс </a:t>
            </a:r>
            <a:r>
              <a:rPr lang="en-US" sz="1600" dirty="0" smtClean="0">
                <a:latin typeface="Tahoma" pitchFamily="34" charset="0"/>
                <a:cs typeface="Tahoma" pitchFamily="34" charset="0"/>
              </a:rPr>
              <a:t>62284</a:t>
            </a:r>
            <a:r>
              <a:rPr lang="eu-ES" sz="1600" dirty="0" smtClean="0">
                <a:latin typeface="Tahoma" pitchFamily="34" charset="0"/>
                <a:cs typeface="Tahoma" pitchFamily="34" charset="0"/>
              </a:rPr>
              <a:t> толгой мал</a:t>
            </a:r>
            <a:r>
              <a:rPr lang="mn-MN" sz="1600" dirty="0" smtClean="0">
                <a:latin typeface="Tahoma" pitchFamily="34" charset="0"/>
                <a:cs typeface="Tahoma" pitchFamily="34" charset="0"/>
              </a:rPr>
              <a:t> буюу</a:t>
            </a:r>
            <a:r>
              <a:rPr lang="en-US" sz="1600" dirty="0" smtClean="0">
                <a:latin typeface="Tahoma" pitchFamily="34" charset="0"/>
                <a:cs typeface="Tahoma" pitchFamily="34" charset="0"/>
              </a:rPr>
              <a:t> 20.4</a:t>
            </a:r>
            <a:r>
              <a:rPr lang="mn-MN" sz="1600" dirty="0" smtClean="0">
                <a:latin typeface="Tahoma" pitchFamily="34" charset="0"/>
                <a:cs typeface="Tahoma" pitchFamily="34" charset="0"/>
              </a:rPr>
              <a:t> хувиар өссөн </a:t>
            </a:r>
            <a:r>
              <a:rPr lang="eu-ES" sz="1600" dirty="0" smtClean="0">
                <a:latin typeface="Tahoma" pitchFamily="34" charset="0"/>
                <a:cs typeface="Tahoma" pitchFamily="34" charset="0"/>
              </a:rPr>
              <a:t> байна</a:t>
            </a:r>
            <a:r>
              <a:rPr lang="mn-MN" sz="1600" dirty="0" smtClean="0">
                <a:latin typeface="Tahoma" pitchFamily="34" charset="0"/>
                <a:cs typeface="Tahoma" pitchFamily="34" charset="0"/>
              </a:rPr>
              <a:t>.</a:t>
            </a:r>
            <a:endParaRPr lang="en-US" sz="1600" dirty="0">
              <a:latin typeface="Tahoma" pitchFamily="34" charset="0"/>
              <a:cs typeface="Tahoma" pitchFamily="34" charset="0"/>
            </a:endParaRPr>
          </a:p>
        </p:txBody>
      </p:sp>
      <p:sp>
        <p:nvSpPr>
          <p:cNvPr id="17" name="Rectangle 16"/>
          <p:cNvSpPr/>
          <p:nvPr/>
        </p:nvSpPr>
        <p:spPr>
          <a:xfrm>
            <a:off x="914400" y="609600"/>
            <a:ext cx="7696200" cy="400110"/>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mn-MN" sz="2000" b="1" dirty="0" smtClean="0">
                <a:solidFill>
                  <a:schemeClr val="tx1"/>
                </a:solidFill>
                <a:latin typeface="Tahoma" pitchFamily="34" charset="0"/>
                <a:ea typeface="Tahoma" pitchFamily="34" charset="0"/>
                <a:cs typeface="Tahoma" pitchFamily="34" charset="0"/>
              </a:rPr>
              <a:t>Хөдөө аж ахуй</a:t>
            </a:r>
            <a:endParaRPr lang="en-US" sz="2000" dirty="0">
              <a:solidFill>
                <a:schemeClr val="tx1"/>
              </a:solidFill>
              <a:latin typeface="Tahoma" pitchFamily="34" charset="0"/>
              <a:ea typeface="Tahoma" pitchFamily="34" charset="0"/>
              <a:cs typeface="Tahoma" pitchFamily="34" charset="0"/>
            </a:endParaRPr>
          </a:p>
        </p:txBody>
      </p:sp>
      <p:sp>
        <p:nvSpPr>
          <p:cNvPr id="18434" name="Rectangle 2"/>
          <p:cNvSpPr>
            <a:spLocks noChangeArrowheads="1"/>
          </p:cNvSpPr>
          <p:nvPr/>
        </p:nvSpPr>
        <p:spPr bwMode="auto">
          <a:xfrm>
            <a:off x="838200" y="2782669"/>
            <a:ext cx="83058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Мал </a:t>
            </a:r>
            <a:r>
              <a:rPr kumimoji="0" lang="mn-MN" sz="16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төллөлт</a:t>
            </a:r>
            <a:r>
              <a:rPr kumimoji="0" lang="mn-MN"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/сумдаар/</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4" name="Chart 13"/>
          <p:cNvGraphicFramePr/>
          <p:nvPr/>
        </p:nvGraphicFramePr>
        <p:xfrm>
          <a:off x="1290637" y="3429000"/>
          <a:ext cx="7243763" cy="3200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 xmlns:p14="http://schemas.microsoft.com/office/powerpoint/2010/main" val="1715573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73756"/>
          </a:xfrm>
          <a:prstGeom prst="rect">
            <a:avLst/>
          </a:prstGeom>
        </p:spPr>
      </p:pic>
      <p:sp>
        <p:nvSpPr>
          <p:cNvPr id="5" name="Rectangle 4"/>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6" name="Rectangle 5"/>
          <p:cNvSpPr/>
          <p:nvPr/>
        </p:nvSpPr>
        <p:spPr>
          <a:xfrm>
            <a:off x="1676400" y="1981201"/>
            <a:ext cx="5867400" cy="646331"/>
          </a:xfrm>
          <a:prstGeom prst="rect">
            <a:avLst/>
          </a:prstGeom>
        </p:spPr>
        <p:txBody>
          <a:bodyPr wrap="square">
            <a:spAutoFit/>
          </a:bodyPr>
          <a:lstStyle/>
          <a:p>
            <a:pPr algn="ctr">
              <a:spcBef>
                <a:spcPct val="20000"/>
              </a:spcBef>
              <a:buClr>
                <a:schemeClr val="accent2"/>
              </a:buClr>
              <a:defRPr/>
            </a:pPr>
            <a:endParaRPr lang="en-US" sz="3600" b="1" cap="all" dirty="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p:txBody>
      </p:sp>
      <p:sp>
        <p:nvSpPr>
          <p:cNvPr id="9" name="Rectangle 8"/>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2286000" y="3105835"/>
            <a:ext cx="4572000" cy="369332"/>
          </a:xfrm>
          <a:prstGeom prst="rect">
            <a:avLst/>
          </a:prstGeom>
        </p:spPr>
        <p:txBody>
          <a:bodyPr>
            <a:spAutoFit/>
          </a:bodyPr>
          <a:lstStyle/>
          <a:p>
            <a:pPr algn="ctr">
              <a:spcBef>
                <a:spcPct val="0"/>
              </a:spcBef>
              <a:buFontTx/>
              <a:buNone/>
            </a:pPr>
            <a:endParaRPr lang="en-US" altLang="en-US" b="1" dirty="0">
              <a:solidFill>
                <a:schemeClr val="bg1"/>
              </a:solidFill>
              <a:latin typeface="Arial" charset="0"/>
            </a:endParaRPr>
          </a:p>
        </p:txBody>
      </p:sp>
      <p:cxnSp>
        <p:nvCxnSpPr>
          <p:cNvPr id="25" name="Straight Connector 24"/>
          <p:cNvCxnSpPr/>
          <p:nvPr/>
        </p:nvCxnSpPr>
        <p:spPr>
          <a:xfrm>
            <a:off x="1066800" y="2286000"/>
            <a:ext cx="76581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26" name="Picture 2" descr="\\exchange_server\MCCT\PUBLIC\Tserendejid\Information icon\18.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90600" y="1066800"/>
            <a:ext cx="1143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1" name="Rectangle 1"/>
          <p:cNvSpPr>
            <a:spLocks noChangeArrowheads="1"/>
          </p:cNvSpPr>
          <p:nvPr/>
        </p:nvSpPr>
        <p:spPr bwMode="auto">
          <a:xfrm>
            <a:off x="2133600" y="533400"/>
            <a:ext cx="670560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en-US" sz="1400" dirty="0" smtClean="0">
              <a:latin typeface="Tahoma" panose="020B0604030504040204" pitchFamily="34" charset="0"/>
              <a:ea typeface="Tahoma" panose="020B0604030504040204" pitchFamily="34" charset="0"/>
              <a:cs typeface="Tahoma" panose="020B0604030504040204" pitchFamily="34" charset="0"/>
            </a:endParaRPr>
          </a:p>
          <a:p>
            <a:pPr algn="just"/>
            <a:endParaRPr lang="en-US" sz="1400" dirty="0" smtClean="0">
              <a:latin typeface="Tahoma" panose="020B0604030504040204" pitchFamily="34" charset="0"/>
              <a:ea typeface="Tahoma" panose="020B0604030504040204" pitchFamily="34" charset="0"/>
              <a:cs typeface="Tahoma" panose="020B0604030504040204" pitchFamily="34" charset="0"/>
            </a:endParaRPr>
          </a:p>
          <a:p>
            <a:pPr algn="just"/>
            <a:r>
              <a:rPr lang="en-US" sz="1600" dirty="0" smtClean="0">
                <a:latin typeface="Tahoma" pitchFamily="34" charset="0"/>
                <a:cs typeface="Tahoma" pitchFamily="34" charset="0"/>
              </a:rPr>
              <a:t>201</a:t>
            </a:r>
            <a:r>
              <a:rPr lang="mn-MN" sz="1600" dirty="0" smtClean="0">
                <a:latin typeface="Tahoma" pitchFamily="34" charset="0"/>
                <a:cs typeface="Tahoma" pitchFamily="34" charset="0"/>
              </a:rPr>
              <a:t>5 оны эхний 04 сарын байдлаар нийт 365846  мал төллөж,   367540 төл гарч, 614 төл хорогдож,  366926 толгой төл бойжиж байна</a:t>
            </a:r>
            <a:r>
              <a:rPr lang="en-US" sz="1600" dirty="0" smtClean="0">
                <a:latin typeface="Tahoma" pitchFamily="34" charset="0"/>
                <a:cs typeface="Tahoma" pitchFamily="34" charset="0"/>
              </a:rPr>
              <a:t>.</a:t>
            </a:r>
          </a:p>
          <a:p>
            <a:pPr algn="just"/>
            <a:r>
              <a:rPr lang="en-US" sz="1400" dirty="0">
                <a:latin typeface="Tahoma" pitchFamily="34" charset="0"/>
                <a:ea typeface="Tahoma" pitchFamily="34" charset="0"/>
                <a:cs typeface="Tahoma" pitchFamily="34" charset="0"/>
              </a:rPr>
              <a:t> </a:t>
            </a:r>
          </a:p>
          <a:p>
            <a:pPr algn="just"/>
            <a:endParaRPr lang="en-US" sz="1400" dirty="0">
              <a:latin typeface="Tahoma" pitchFamily="34" charset="0"/>
              <a:ea typeface="Tahoma" pitchFamily="34" charset="0"/>
              <a:cs typeface="Tahoma" pitchFamily="34" charset="0"/>
            </a:endParaRPr>
          </a:p>
          <a:p>
            <a:pPr algn="just"/>
            <a:endParaRPr lang="en-US" sz="1600" dirty="0" smtClean="0">
              <a:latin typeface="Tahoma" panose="020B0604030504040204" pitchFamily="34" charset="0"/>
              <a:ea typeface="Tahoma" panose="020B0604030504040204" pitchFamily="34" charset="0"/>
              <a:cs typeface="Tahoma" panose="020B0604030504040204" pitchFamily="34" charset="0"/>
            </a:endParaRPr>
          </a:p>
          <a:p>
            <a:pPr algn="just"/>
            <a:endParaRPr kumimoji="0" lang="eu-ES" sz="12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2133600" y="609600"/>
            <a:ext cx="2057400" cy="338554"/>
          </a:xfrm>
          <a:prstGeom prst="rect">
            <a:avLst/>
          </a:prstGeom>
        </p:spPr>
        <p:txBody>
          <a:bodyPr wrap="square">
            <a:spAutoFit/>
          </a:bodyPr>
          <a:lstStyle/>
          <a:p>
            <a:r>
              <a:rPr lang="mn-MN" sz="1600" b="1" dirty="0" smtClean="0">
                <a:latin typeface="Tahoma" pitchFamily="34" charset="0"/>
                <a:ea typeface="Tahoma" pitchFamily="34" charset="0"/>
                <a:cs typeface="Tahoma" pitchFamily="34" charset="0"/>
              </a:rPr>
              <a:t>Төл бойжилт:</a:t>
            </a:r>
            <a:endParaRPr lang="en-US" sz="1600" dirty="0">
              <a:latin typeface="Tahoma" pitchFamily="34" charset="0"/>
              <a:ea typeface="Tahoma" pitchFamily="34" charset="0"/>
              <a:cs typeface="Tahoma" pitchFamily="34" charset="0"/>
            </a:endParaRPr>
          </a:p>
        </p:txBody>
      </p:sp>
      <p:graphicFrame>
        <p:nvGraphicFramePr>
          <p:cNvPr id="15" name="Chart 14"/>
          <p:cNvGraphicFramePr/>
          <p:nvPr/>
        </p:nvGraphicFramePr>
        <p:xfrm>
          <a:off x="1162050" y="2743200"/>
          <a:ext cx="7448550" cy="37337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 xmlns:p14="http://schemas.microsoft.com/office/powerpoint/2010/main" val="17155734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73756"/>
          </a:xfrm>
          <a:prstGeom prst="rect">
            <a:avLst/>
          </a:prstGeom>
        </p:spPr>
      </p:pic>
      <p:sp>
        <p:nvSpPr>
          <p:cNvPr id="5" name="Rectangle 4"/>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9" name="Rectangle 8"/>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2286000" y="3105835"/>
            <a:ext cx="4572000" cy="369332"/>
          </a:xfrm>
          <a:prstGeom prst="rect">
            <a:avLst/>
          </a:prstGeom>
        </p:spPr>
        <p:txBody>
          <a:bodyPr>
            <a:spAutoFit/>
          </a:bodyPr>
          <a:lstStyle/>
          <a:p>
            <a:pPr algn="ctr">
              <a:spcBef>
                <a:spcPct val="0"/>
              </a:spcBef>
              <a:buFontTx/>
              <a:buNone/>
            </a:pPr>
            <a:endParaRPr lang="en-US" altLang="en-US" b="1" dirty="0">
              <a:solidFill>
                <a:schemeClr val="bg1"/>
              </a:solidFill>
              <a:latin typeface="Arial" charset="0"/>
            </a:endParaRPr>
          </a:p>
        </p:txBody>
      </p:sp>
      <p:cxnSp>
        <p:nvCxnSpPr>
          <p:cNvPr id="25" name="Straight Connector 24"/>
          <p:cNvCxnSpPr/>
          <p:nvPr/>
        </p:nvCxnSpPr>
        <p:spPr>
          <a:xfrm>
            <a:off x="1066800" y="2133600"/>
            <a:ext cx="76581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26" name="Picture 2" descr="\\exchange_server\MCCT\PUBLIC\Tserendejid\Information icon\18.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90600" y="533400"/>
            <a:ext cx="10668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1" name="Rectangle 1"/>
          <p:cNvSpPr>
            <a:spLocks noChangeArrowheads="1"/>
          </p:cNvSpPr>
          <p:nvPr/>
        </p:nvSpPr>
        <p:spPr bwMode="auto">
          <a:xfrm>
            <a:off x="2133600" y="685801"/>
            <a:ext cx="63246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mn-MN" sz="1600" b="1" dirty="0">
                <a:latin typeface="Tahoma" panose="020B0604030504040204" pitchFamily="34" charset="0"/>
                <a:ea typeface="Tahoma" panose="020B0604030504040204" pitchFamily="34" charset="0"/>
                <a:cs typeface="Tahoma" panose="020B0604030504040204" pitchFamily="34" charset="0"/>
              </a:rPr>
              <a:t>Том малын зүй бус </a:t>
            </a:r>
            <a:r>
              <a:rPr lang="mn-MN" sz="1600" b="1" dirty="0" smtClean="0">
                <a:latin typeface="Tahoma" panose="020B0604030504040204" pitchFamily="34" charset="0"/>
                <a:ea typeface="Tahoma" panose="020B0604030504040204" pitchFamily="34" charset="0"/>
                <a:cs typeface="Tahoma" panose="020B0604030504040204" pitchFamily="34" charset="0"/>
              </a:rPr>
              <a:t>хорогдол:</a:t>
            </a:r>
            <a:endParaRPr lang="mn-MN" sz="1600" dirty="0" smtClean="0">
              <a:latin typeface="Tahoma" pitchFamily="34" charset="0"/>
              <a:ea typeface="Tahoma" pitchFamily="34" charset="0"/>
              <a:cs typeface="Tahoma" pitchFamily="34" charset="0"/>
            </a:endParaRPr>
          </a:p>
          <a:p>
            <a:pPr algn="just"/>
            <a:r>
              <a:rPr lang="mn-MN" sz="1600" dirty="0" smtClean="0">
                <a:latin typeface="Tahoma" pitchFamily="34" charset="0"/>
                <a:cs typeface="Tahoma" pitchFamily="34" charset="0"/>
              </a:rPr>
              <a:t>Том малын зүй бус хорогдол 1097  толгой байгаа нь урьд оны мөн үеэс 229 толгойгоор  буурсан  байна. </a:t>
            </a:r>
            <a:endParaRPr lang="en-US" sz="1600" dirty="0">
              <a:latin typeface="Tahoma" pitchFamily="34" charset="0"/>
              <a:cs typeface="Tahoma" pitchFamily="34" charset="0"/>
            </a:endParaRPr>
          </a:p>
        </p:txBody>
      </p:sp>
      <p:graphicFrame>
        <p:nvGraphicFramePr>
          <p:cNvPr id="13" name="Chart 12"/>
          <p:cNvGraphicFramePr/>
          <p:nvPr/>
        </p:nvGraphicFramePr>
        <p:xfrm>
          <a:off x="1066800" y="2286000"/>
          <a:ext cx="7086600" cy="41862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 xmlns:p14="http://schemas.microsoft.com/office/powerpoint/2010/main" val="17155734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solidFill>
                <a:schemeClr val="bg1"/>
              </a:solidFill>
            </a:endParaRPr>
          </a:p>
        </p:txBody>
      </p:sp>
      <p:sp>
        <p:nvSpPr>
          <p:cNvPr id="3" name="Subtitle 2"/>
          <p:cNvSpPr>
            <a:spLocks noGrp="1"/>
          </p:cNvSpPr>
          <p:nvPr>
            <p:ph type="subTitle" idx="1"/>
          </p:nvPr>
        </p:nvSpPr>
        <p:spPr/>
        <p:txBody>
          <a:bodyPr/>
          <a:lstStyle/>
          <a:p>
            <a:endParaRPr lang="en-US">
              <a:solidFill>
                <a:schemeClr val="bg1"/>
              </a:solidFill>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73756"/>
          </a:xfrm>
          <a:prstGeom prst="rect">
            <a:avLst/>
          </a:prstGeom>
        </p:spPr>
      </p:pic>
      <p:sp>
        <p:nvSpPr>
          <p:cNvPr id="5" name="Rectangle 4"/>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6" name="Rectangle 5"/>
          <p:cNvSpPr/>
          <p:nvPr/>
        </p:nvSpPr>
        <p:spPr>
          <a:xfrm>
            <a:off x="1676400" y="1981201"/>
            <a:ext cx="5867400" cy="646331"/>
          </a:xfrm>
          <a:prstGeom prst="rect">
            <a:avLst/>
          </a:prstGeom>
        </p:spPr>
        <p:txBody>
          <a:bodyPr wrap="square">
            <a:spAutoFit/>
          </a:bodyPr>
          <a:lstStyle/>
          <a:p>
            <a:pPr algn="ctr">
              <a:spcBef>
                <a:spcPct val="20000"/>
              </a:spcBef>
              <a:buClr>
                <a:schemeClr val="accent2"/>
              </a:buClr>
              <a:defRPr/>
            </a:pPr>
            <a:endParaRPr lang="en-US" sz="3600" b="1" cap="all" dirty="0">
              <a:ln w="0"/>
              <a:solidFill>
                <a:schemeClr val="bg1"/>
              </a:solidFill>
              <a:effectLst>
                <a:reflection blurRad="12700" stA="50000" endPos="50000" dist="5000" dir="5400000" sy="-100000" rotWithShape="0"/>
              </a:effectLst>
              <a:latin typeface="Times New Roman" pitchFamily="18" charset="0"/>
              <a:cs typeface="Times New Roman" pitchFamily="18" charset="0"/>
            </a:endParaRPr>
          </a:p>
        </p:txBody>
      </p:sp>
      <p:sp>
        <p:nvSpPr>
          <p:cNvPr id="7" name="Rectangle 6"/>
          <p:cNvSpPr/>
          <p:nvPr/>
        </p:nvSpPr>
        <p:spPr>
          <a:xfrm>
            <a:off x="1676400" y="1524000"/>
            <a:ext cx="6019800" cy="646331"/>
          </a:xfrm>
          <a:prstGeom prst="rect">
            <a:avLst/>
          </a:prstGeom>
        </p:spPr>
        <p:txBody>
          <a:bodyPr wrap="square">
            <a:spAutoFit/>
          </a:bodyPr>
          <a:lstStyle/>
          <a:p>
            <a:pPr algn="ctr"/>
            <a:endParaRPr lang="en-US" sz="3600" i="1" dirty="0">
              <a:solidFill>
                <a:schemeClr val="bg1"/>
              </a:solidFill>
              <a:effectLst>
                <a:outerShdw blurRad="38100" dist="38100" dir="2700000" algn="tl">
                  <a:srgbClr val="000000">
                    <a:alpha val="43137"/>
                  </a:srgbClr>
                </a:outerShdw>
                <a:reflection blurRad="12700" stA="50000" endPos="50000" dist="5000" dir="5400000" sy="-100000" rotWithShape="0"/>
              </a:effectLst>
            </a:endParaRPr>
          </a:p>
        </p:txBody>
      </p:sp>
      <p:sp>
        <p:nvSpPr>
          <p:cNvPr id="8" name="Rectangle 7"/>
          <p:cNvSpPr/>
          <p:nvPr/>
        </p:nvSpPr>
        <p:spPr>
          <a:xfrm>
            <a:off x="2286000" y="4495800"/>
            <a:ext cx="5715000" cy="369332"/>
          </a:xfrm>
          <a:prstGeom prst="rect">
            <a:avLst/>
          </a:prstGeom>
        </p:spPr>
        <p:txBody>
          <a:bodyPr wrap="square">
            <a:spAutoFit/>
          </a:bodyPr>
          <a:lstStyle/>
          <a:p>
            <a:pPr marL="374650" indent="-342900" algn="r">
              <a:spcBef>
                <a:spcPct val="20000"/>
              </a:spcBef>
              <a:buClr>
                <a:schemeClr val="hlink"/>
              </a:buClr>
              <a:buSzPct val="80000"/>
              <a:defRPr/>
            </a:pPr>
            <a:endParaRPr lang="en-US"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sp>
        <p:nvSpPr>
          <p:cNvPr id="9" name="Rectangle 8"/>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sp>
        <p:nvSpPr>
          <p:cNvPr id="11" name="Control 1"/>
          <p:cNvSpPr>
            <a:spLocks noChangeArrowheads="1" noChangeShapeType="1"/>
          </p:cNvSpPr>
          <p:nvPr/>
        </p:nvSpPr>
        <p:spPr bwMode="auto">
          <a:xfrm>
            <a:off x="6486525" y="6426200"/>
            <a:ext cx="3486150" cy="3371850"/>
          </a:xfrm>
          <a:prstGeom prst="rect">
            <a:avLst/>
          </a:prstGeom>
          <a:noFill/>
          <a:ln>
            <a:noFill/>
          </a:ln>
          <a:effectLst/>
          <a:extLst>
            <a:ext uri="{91240B29-F687-4F45-9708-019B960494DF}">
              <a14:hiddenLine xmlns="" xmlns:a14="http://schemas.microsoft.com/office/drawing/2010/main" w="9525" algn="in">
                <a:noFill/>
                <a:miter lim="800000"/>
                <a:headEnd/>
                <a:tailEnd/>
              </a14:hiddenLine>
            </a:ext>
            <a:ext uri="{AF507438-7753-43E0-B8FC-AC1667EBCBE1}">
              <a14:hiddenEffects xmln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a:solidFill>
                <a:schemeClr val="bg1"/>
              </a:solidFill>
            </a:endParaRPr>
          </a:p>
        </p:txBody>
      </p:sp>
      <p:cxnSp>
        <p:nvCxnSpPr>
          <p:cNvPr id="14" name="Straight Connector 13"/>
          <p:cNvCxnSpPr/>
          <p:nvPr/>
        </p:nvCxnSpPr>
        <p:spPr>
          <a:xfrm>
            <a:off x="1066800" y="2209800"/>
            <a:ext cx="77724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052" name="Rectangle 4"/>
          <p:cNvSpPr>
            <a:spLocks noChangeArrowheads="1"/>
          </p:cNvSpPr>
          <p:nvPr/>
        </p:nvSpPr>
        <p:spPr bwMode="auto">
          <a:xfrm>
            <a:off x="5105400" y="1228358"/>
            <a:ext cx="3429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1400" b="1" i="0" u="none" strike="noStrike" cap="none" normalizeH="0" baseline="0" dirty="0" smtClean="0">
                <a:ln>
                  <a:noFill/>
                </a:ln>
                <a:solidFill>
                  <a:schemeClr val="bg1"/>
                </a:solidFill>
                <a:effectLst/>
                <a:latin typeface="Tahoma" pitchFamily="34" charset="0"/>
                <a:ea typeface="Times New Roman" pitchFamily="18" charset="0"/>
                <a:cs typeface="Tahoma" pitchFamily="34" charset="0"/>
              </a:rPr>
              <a:t>Төл бойжилт  төлийн төрлөөр</a:t>
            </a:r>
            <a:endParaRPr kumimoji="0" lang="mn-MN"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245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4577" name="Picture 68" descr="19"/>
          <p:cNvPicPr>
            <a:picLocks noChangeAspect="1" noChangeArrowheads="1"/>
          </p:cNvPicPr>
          <p:nvPr/>
        </p:nvPicPr>
        <p:blipFill>
          <a:blip r:embed="rId3" cstate="print"/>
          <a:srcRect/>
          <a:stretch>
            <a:fillRect/>
          </a:stretch>
        </p:blipFill>
        <p:spPr bwMode="auto">
          <a:xfrm>
            <a:off x="987990" y="838200"/>
            <a:ext cx="1031311" cy="1008965"/>
          </a:xfrm>
          <a:prstGeom prst="rect">
            <a:avLst/>
          </a:prstGeom>
          <a:noFill/>
        </p:spPr>
      </p:pic>
      <p:sp>
        <p:nvSpPr>
          <p:cNvPr id="24579" name="Rectangle 3"/>
          <p:cNvSpPr>
            <a:spLocks noChangeArrowheads="1"/>
          </p:cNvSpPr>
          <p:nvPr/>
        </p:nvSpPr>
        <p:spPr bwMode="auto">
          <a:xfrm>
            <a:off x="2133600" y="808167"/>
            <a:ext cx="63246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u-ES" sz="1600" b="1"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rPr>
              <a:t>Аж үйлдвэр</a:t>
            </a:r>
            <a:endParaRPr kumimoji="0" lang="en-US" sz="105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r>
              <a:rPr lang="en-US" dirty="0" err="1" smtClean="0">
                <a:latin typeface="Tahoma" pitchFamily="34" charset="0"/>
                <a:cs typeface="Tahoma" pitchFamily="34" charset="0"/>
              </a:rPr>
              <a:t>Аж</a:t>
            </a:r>
            <a:r>
              <a:rPr lang="en-US" dirty="0" smtClean="0">
                <a:latin typeface="Tahoma" pitchFamily="34" charset="0"/>
                <a:cs typeface="Tahoma" pitchFamily="34" charset="0"/>
              </a:rPr>
              <a:t> </a:t>
            </a:r>
            <a:r>
              <a:rPr lang="en-US" dirty="0" err="1" smtClean="0">
                <a:latin typeface="Tahoma" pitchFamily="34" charset="0"/>
                <a:cs typeface="Tahoma" pitchFamily="34" charset="0"/>
              </a:rPr>
              <a:t>үйлдвэрийн</a:t>
            </a:r>
            <a:r>
              <a:rPr lang="en-US" dirty="0" smtClean="0">
                <a:latin typeface="Tahoma" pitchFamily="34" charset="0"/>
                <a:cs typeface="Tahoma" pitchFamily="34" charset="0"/>
              </a:rPr>
              <a:t> </a:t>
            </a:r>
            <a:r>
              <a:rPr lang="en-US" dirty="0" err="1" smtClean="0">
                <a:latin typeface="Tahoma" pitchFamily="34" charset="0"/>
                <a:cs typeface="Tahoma" pitchFamily="34" charset="0"/>
              </a:rPr>
              <a:t>салбарт</a:t>
            </a:r>
            <a:r>
              <a:rPr lang="en-US" dirty="0" smtClean="0">
                <a:latin typeface="Tahoma" pitchFamily="34" charset="0"/>
                <a:cs typeface="Tahoma" pitchFamily="34" charset="0"/>
              </a:rPr>
              <a:t> 2015 </a:t>
            </a:r>
            <a:r>
              <a:rPr lang="en-US" dirty="0" err="1" smtClean="0">
                <a:latin typeface="Tahoma" pitchFamily="34" charset="0"/>
                <a:cs typeface="Tahoma" pitchFamily="34" charset="0"/>
              </a:rPr>
              <a:t>оны</a:t>
            </a:r>
            <a:r>
              <a:rPr lang="en-US" dirty="0" smtClean="0">
                <a:latin typeface="Tahoma" pitchFamily="34" charset="0"/>
                <a:cs typeface="Tahoma" pitchFamily="34" charset="0"/>
              </a:rPr>
              <a:t> </a:t>
            </a:r>
            <a:r>
              <a:rPr lang="en-US" dirty="0" err="1" smtClean="0">
                <a:latin typeface="Tahoma" pitchFamily="34" charset="0"/>
                <a:cs typeface="Tahoma" pitchFamily="34" charset="0"/>
              </a:rPr>
              <a:t>эхний</a:t>
            </a:r>
            <a:r>
              <a:rPr lang="en-US" dirty="0" smtClean="0">
                <a:latin typeface="Tahoma" pitchFamily="34" charset="0"/>
                <a:cs typeface="Tahoma" pitchFamily="34" charset="0"/>
              </a:rPr>
              <a:t> </a:t>
            </a:r>
            <a:r>
              <a:rPr lang="mn-MN" dirty="0" smtClean="0">
                <a:latin typeface="Tahoma" pitchFamily="34" charset="0"/>
                <a:cs typeface="Tahoma" pitchFamily="34" charset="0"/>
              </a:rPr>
              <a:t>4 </a:t>
            </a:r>
            <a:r>
              <a:rPr lang="en-US" dirty="0" err="1" smtClean="0">
                <a:latin typeface="Tahoma" pitchFamily="34" charset="0"/>
                <a:cs typeface="Tahoma" pitchFamily="34" charset="0"/>
              </a:rPr>
              <a:t>сарын</a:t>
            </a:r>
            <a:r>
              <a:rPr lang="en-US" dirty="0" smtClean="0">
                <a:latin typeface="Tahoma" pitchFamily="34" charset="0"/>
                <a:cs typeface="Tahoma" pitchFamily="34" charset="0"/>
              </a:rPr>
              <a:t> </a:t>
            </a:r>
            <a:r>
              <a:rPr lang="en-US" dirty="0" err="1" smtClean="0">
                <a:latin typeface="Tahoma" pitchFamily="34" charset="0"/>
                <a:cs typeface="Tahoma" pitchFamily="34" charset="0"/>
              </a:rPr>
              <a:t>байдлаар</a:t>
            </a:r>
            <a:r>
              <a:rPr lang="en-US" dirty="0" smtClean="0">
                <a:latin typeface="Tahoma" pitchFamily="34" charset="0"/>
                <a:cs typeface="Tahoma" pitchFamily="34" charset="0"/>
              </a:rPr>
              <a:t> 95</a:t>
            </a:r>
            <a:r>
              <a:rPr lang="mn-MN" dirty="0" smtClean="0">
                <a:latin typeface="Tahoma" pitchFamily="34" charset="0"/>
                <a:cs typeface="Tahoma" pitchFamily="34" charset="0"/>
              </a:rPr>
              <a:t>.8</a:t>
            </a:r>
            <a:r>
              <a:rPr lang="en-US" dirty="0" smtClean="0">
                <a:latin typeface="Tahoma" pitchFamily="34" charset="0"/>
                <a:cs typeface="Tahoma" pitchFamily="34" charset="0"/>
              </a:rPr>
              <a:t> </a:t>
            </a:r>
            <a:r>
              <a:rPr lang="mn-MN" dirty="0" smtClean="0">
                <a:latin typeface="Tahoma" pitchFamily="34" charset="0"/>
                <a:cs typeface="Tahoma" pitchFamily="34" charset="0"/>
              </a:rPr>
              <a:t>тэрбум</a:t>
            </a:r>
            <a:r>
              <a:rPr lang="en-US" dirty="0" smtClean="0">
                <a:latin typeface="Tahoma" pitchFamily="34" charset="0"/>
                <a:cs typeface="Tahoma" pitchFamily="34" charset="0"/>
              </a:rPr>
              <a:t> </a:t>
            </a:r>
            <a:r>
              <a:rPr lang="en-US" dirty="0" err="1" smtClean="0">
                <a:latin typeface="Tahoma" pitchFamily="34" charset="0"/>
                <a:cs typeface="Tahoma" pitchFamily="34" charset="0"/>
              </a:rPr>
              <a:t>төгрөгийн</a:t>
            </a:r>
            <a:r>
              <a:rPr lang="en-US" dirty="0" smtClean="0">
                <a:latin typeface="Tahoma" pitchFamily="34" charset="0"/>
                <a:cs typeface="Tahoma" pitchFamily="34" charset="0"/>
              </a:rPr>
              <a:t> </a:t>
            </a:r>
            <a:r>
              <a:rPr lang="en-US" dirty="0" err="1" smtClean="0">
                <a:latin typeface="Tahoma" pitchFamily="34" charset="0"/>
                <a:cs typeface="Tahoma" pitchFamily="34" charset="0"/>
              </a:rPr>
              <a:t>нийт</a:t>
            </a:r>
            <a:r>
              <a:rPr lang="en-US" dirty="0" smtClean="0">
                <a:latin typeface="Tahoma" pitchFamily="34" charset="0"/>
                <a:cs typeface="Tahoma" pitchFamily="34" charset="0"/>
              </a:rPr>
              <a:t> </a:t>
            </a:r>
            <a:r>
              <a:rPr lang="en-US" dirty="0" err="1" smtClean="0">
                <a:latin typeface="Tahoma" pitchFamily="34" charset="0"/>
                <a:cs typeface="Tahoma" pitchFamily="34" charset="0"/>
              </a:rPr>
              <a:t>бүтээгдэхүүн</a:t>
            </a:r>
            <a:r>
              <a:rPr lang="en-US" dirty="0" smtClean="0">
                <a:latin typeface="Tahoma" pitchFamily="34" charset="0"/>
                <a:cs typeface="Tahoma" pitchFamily="34" charset="0"/>
              </a:rPr>
              <a:t> </a:t>
            </a:r>
            <a:r>
              <a:rPr lang="en-US" dirty="0" err="1" smtClean="0">
                <a:latin typeface="Tahoma" pitchFamily="34" charset="0"/>
                <a:cs typeface="Tahoma" pitchFamily="34" charset="0"/>
              </a:rPr>
              <a:t>үйлдвэрлэж</a:t>
            </a:r>
            <a:r>
              <a:rPr lang="en-US" dirty="0" smtClean="0">
                <a:latin typeface="Tahoma" pitchFamily="34" charset="0"/>
                <a:cs typeface="Tahoma" pitchFamily="34" charset="0"/>
              </a:rPr>
              <a:t>, 244</a:t>
            </a:r>
            <a:r>
              <a:rPr lang="mn-MN" dirty="0" smtClean="0">
                <a:latin typeface="Tahoma" pitchFamily="34" charset="0"/>
                <a:cs typeface="Tahoma" pitchFamily="34" charset="0"/>
              </a:rPr>
              <a:t>.</a:t>
            </a:r>
            <a:r>
              <a:rPr lang="en-US" dirty="0" smtClean="0">
                <a:latin typeface="Tahoma" pitchFamily="34" charset="0"/>
                <a:cs typeface="Tahoma" pitchFamily="34" charset="0"/>
              </a:rPr>
              <a:t>3 </a:t>
            </a:r>
            <a:r>
              <a:rPr lang="mn-MN" dirty="0" smtClean="0">
                <a:latin typeface="Tahoma" pitchFamily="34" charset="0"/>
                <a:cs typeface="Tahoma" pitchFamily="34" charset="0"/>
              </a:rPr>
              <a:t>тэрбум</a:t>
            </a:r>
            <a:r>
              <a:rPr lang="en-US" dirty="0" smtClean="0">
                <a:latin typeface="Tahoma" pitchFamily="34" charset="0"/>
                <a:cs typeface="Tahoma" pitchFamily="34" charset="0"/>
              </a:rPr>
              <a:t> </a:t>
            </a:r>
            <a:r>
              <a:rPr lang="en-US" dirty="0" err="1" smtClean="0">
                <a:latin typeface="Tahoma" pitchFamily="34" charset="0"/>
                <a:cs typeface="Tahoma" pitchFamily="34" charset="0"/>
              </a:rPr>
              <a:t>төгрөгийн</a:t>
            </a:r>
            <a:r>
              <a:rPr lang="en-US" dirty="0" smtClean="0">
                <a:latin typeface="Tahoma" pitchFamily="34" charset="0"/>
                <a:cs typeface="Tahoma" pitchFamily="34" charset="0"/>
              </a:rPr>
              <a:t> </a:t>
            </a:r>
            <a:r>
              <a:rPr lang="en-US" dirty="0" err="1" smtClean="0">
                <a:latin typeface="Tahoma" pitchFamily="34" charset="0"/>
                <a:cs typeface="Tahoma" pitchFamily="34" charset="0"/>
              </a:rPr>
              <a:t>борлуулалт</a:t>
            </a:r>
            <a:r>
              <a:rPr lang="en-US" dirty="0" smtClean="0">
                <a:latin typeface="Tahoma" pitchFamily="34" charset="0"/>
                <a:cs typeface="Tahoma" pitchFamily="34" charset="0"/>
              </a:rPr>
              <a:t> </a:t>
            </a:r>
            <a:r>
              <a:rPr lang="en-US" dirty="0" err="1" smtClean="0">
                <a:latin typeface="Tahoma" pitchFamily="34" charset="0"/>
                <a:cs typeface="Tahoma" pitchFamily="34" charset="0"/>
              </a:rPr>
              <a:t>хийгджээ</a:t>
            </a:r>
            <a:r>
              <a:rPr lang="mn-MN" dirty="0" smtClean="0">
                <a:latin typeface="Tahoma" pitchFamily="34" charset="0"/>
                <a:cs typeface="Tahoma" pitchFamily="34" charset="0"/>
              </a:rPr>
              <a:t>.	</a:t>
            </a:r>
            <a:endParaRPr lang="en-US" dirty="0">
              <a:latin typeface="Tahoma" pitchFamily="34" charset="0"/>
              <a:cs typeface="Tahoma" pitchFamily="34" charset="0"/>
            </a:endParaRPr>
          </a:p>
        </p:txBody>
      </p:sp>
      <p:graphicFrame>
        <p:nvGraphicFramePr>
          <p:cNvPr id="18" name="Chart 17"/>
          <p:cNvGraphicFramePr/>
          <p:nvPr/>
        </p:nvGraphicFramePr>
        <p:xfrm>
          <a:off x="1371600" y="2590800"/>
          <a:ext cx="7162799" cy="3352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 xmlns:p14="http://schemas.microsoft.com/office/powerpoint/2010/main" val="1233131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solidFill>
                <a:schemeClr val="bg1"/>
              </a:solidFill>
            </a:endParaRPr>
          </a:p>
        </p:txBody>
      </p:sp>
      <p:sp>
        <p:nvSpPr>
          <p:cNvPr id="3" name="Subtitle 2"/>
          <p:cNvSpPr>
            <a:spLocks noGrp="1"/>
          </p:cNvSpPr>
          <p:nvPr>
            <p:ph type="subTitle" idx="1"/>
          </p:nvPr>
        </p:nvSpPr>
        <p:spPr/>
        <p:txBody>
          <a:bodyPr/>
          <a:lstStyle/>
          <a:p>
            <a:endParaRPr lang="en-US">
              <a:solidFill>
                <a:schemeClr val="bg1"/>
              </a:solidFill>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76200"/>
            <a:ext cx="9144000" cy="6873756"/>
          </a:xfrm>
          <a:prstGeom prst="rect">
            <a:avLst/>
          </a:prstGeom>
        </p:spPr>
      </p:pic>
      <p:sp>
        <p:nvSpPr>
          <p:cNvPr id="5" name="Rectangle 4"/>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6" name="Rectangle 5"/>
          <p:cNvSpPr/>
          <p:nvPr/>
        </p:nvSpPr>
        <p:spPr>
          <a:xfrm>
            <a:off x="1676400" y="1981201"/>
            <a:ext cx="5867400" cy="646331"/>
          </a:xfrm>
          <a:prstGeom prst="rect">
            <a:avLst/>
          </a:prstGeom>
        </p:spPr>
        <p:txBody>
          <a:bodyPr wrap="square">
            <a:spAutoFit/>
          </a:bodyPr>
          <a:lstStyle/>
          <a:p>
            <a:pPr algn="ctr">
              <a:spcBef>
                <a:spcPct val="20000"/>
              </a:spcBef>
              <a:buClr>
                <a:schemeClr val="accent2"/>
              </a:buClr>
              <a:defRPr/>
            </a:pPr>
            <a:endParaRPr lang="en-US" sz="3600" b="1" cap="all" dirty="0">
              <a:ln w="0"/>
              <a:solidFill>
                <a:schemeClr val="bg1"/>
              </a:solidFill>
              <a:effectLst>
                <a:reflection blurRad="12700" stA="50000" endPos="50000" dist="5000" dir="5400000" sy="-100000" rotWithShape="0"/>
              </a:effectLst>
              <a:latin typeface="Times New Roman" pitchFamily="18" charset="0"/>
              <a:cs typeface="Times New Roman" pitchFamily="18" charset="0"/>
            </a:endParaRPr>
          </a:p>
        </p:txBody>
      </p:sp>
      <p:sp>
        <p:nvSpPr>
          <p:cNvPr id="7" name="Rectangle 6"/>
          <p:cNvSpPr/>
          <p:nvPr/>
        </p:nvSpPr>
        <p:spPr>
          <a:xfrm>
            <a:off x="1676400" y="1524000"/>
            <a:ext cx="6019800" cy="646331"/>
          </a:xfrm>
          <a:prstGeom prst="rect">
            <a:avLst/>
          </a:prstGeom>
        </p:spPr>
        <p:txBody>
          <a:bodyPr wrap="square">
            <a:spAutoFit/>
          </a:bodyPr>
          <a:lstStyle/>
          <a:p>
            <a:pPr algn="ctr"/>
            <a:endParaRPr lang="en-US" sz="3600" i="1" dirty="0">
              <a:solidFill>
                <a:schemeClr val="bg1"/>
              </a:solidFill>
              <a:effectLst>
                <a:outerShdw blurRad="38100" dist="38100" dir="2700000" algn="tl">
                  <a:srgbClr val="000000">
                    <a:alpha val="43137"/>
                  </a:srgbClr>
                </a:outerShdw>
                <a:reflection blurRad="12700" stA="50000" endPos="50000" dist="5000" dir="5400000" sy="-100000" rotWithShape="0"/>
              </a:effectLst>
            </a:endParaRPr>
          </a:p>
        </p:txBody>
      </p:sp>
      <p:sp>
        <p:nvSpPr>
          <p:cNvPr id="8" name="Rectangle 7"/>
          <p:cNvSpPr/>
          <p:nvPr/>
        </p:nvSpPr>
        <p:spPr>
          <a:xfrm>
            <a:off x="2286000" y="4495800"/>
            <a:ext cx="5715000" cy="369332"/>
          </a:xfrm>
          <a:prstGeom prst="rect">
            <a:avLst/>
          </a:prstGeom>
        </p:spPr>
        <p:txBody>
          <a:bodyPr wrap="square">
            <a:spAutoFit/>
          </a:bodyPr>
          <a:lstStyle/>
          <a:p>
            <a:pPr marL="374650" indent="-342900" algn="r">
              <a:spcBef>
                <a:spcPct val="20000"/>
              </a:spcBef>
              <a:buClr>
                <a:schemeClr val="hlink"/>
              </a:buClr>
              <a:buSzPct val="80000"/>
              <a:defRPr/>
            </a:pPr>
            <a:endParaRPr lang="en-US"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sp>
        <p:nvSpPr>
          <p:cNvPr id="9" name="Rectangle 8"/>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sp>
        <p:nvSpPr>
          <p:cNvPr id="11" name="Control 1"/>
          <p:cNvSpPr>
            <a:spLocks noChangeArrowheads="1" noChangeShapeType="1"/>
          </p:cNvSpPr>
          <p:nvPr/>
        </p:nvSpPr>
        <p:spPr bwMode="auto">
          <a:xfrm>
            <a:off x="6486525" y="6426200"/>
            <a:ext cx="3486150" cy="3371850"/>
          </a:xfrm>
          <a:prstGeom prst="rect">
            <a:avLst/>
          </a:prstGeom>
          <a:noFill/>
          <a:ln>
            <a:noFill/>
          </a:ln>
          <a:effectLst/>
          <a:extLst>
            <a:ext uri="{91240B29-F687-4F45-9708-019B960494DF}">
              <a14:hiddenLine xmlns="" xmlns:a14="http://schemas.microsoft.com/office/drawing/2010/main" w="9525" algn="in">
                <a:noFill/>
                <a:miter lim="800000"/>
                <a:headEnd/>
                <a:tailEnd/>
              </a14:hiddenLine>
            </a:ext>
            <a:ext uri="{AF507438-7753-43E0-B8FC-AC1667EBCBE1}">
              <a14:hiddenEffects xmln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a:solidFill>
                <a:schemeClr val="bg1"/>
              </a:solidFill>
            </a:endParaRPr>
          </a:p>
        </p:txBody>
      </p:sp>
      <p:cxnSp>
        <p:nvCxnSpPr>
          <p:cNvPr id="16" name="Straight Connector 15"/>
          <p:cNvCxnSpPr/>
          <p:nvPr/>
        </p:nvCxnSpPr>
        <p:spPr>
          <a:xfrm>
            <a:off x="1219200" y="6553200"/>
            <a:ext cx="76581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355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55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7"/>
          <p:cNvSpPr>
            <a:spLocks noChangeArrowheads="1"/>
          </p:cNvSpPr>
          <p:nvPr/>
        </p:nvSpPr>
        <p:spPr bwMode="auto">
          <a:xfrm>
            <a:off x="990600" y="778908"/>
            <a:ext cx="7543800" cy="400050"/>
          </a:xfrm>
          <a:prstGeom prst="rect">
            <a:avLst/>
          </a:prstGeom>
          <a:solidFill>
            <a:srgbClr val="996600"/>
          </a:solidFill>
          <a:ln w="9525">
            <a:noFill/>
            <a:miter lim="800000"/>
            <a:headEnd/>
            <a:tailEnd/>
          </a:ln>
        </p:spPr>
        <p:txBody>
          <a:bodyPr wrap="square">
            <a:spAutoFit/>
          </a:bodyPr>
          <a:lstStyle/>
          <a:p>
            <a:pPr>
              <a:spcAft>
                <a:spcPts val="1200"/>
              </a:spcAft>
            </a:pPr>
            <a:r>
              <a:rPr lang="en-US" altLang="en-US" sz="2000" b="1" dirty="0" smtClean="0">
                <a:latin typeface="Arial Unicode MS" pitchFamily="34" charset="-128"/>
                <a:ea typeface="Arial Unicode MS" pitchFamily="34" charset="-128"/>
                <a:cs typeface="Arial Unicode MS" pitchFamily="34" charset="-128"/>
              </a:rPr>
              <a:t> </a:t>
            </a:r>
            <a:r>
              <a:rPr lang="mn-MN" altLang="en-US" sz="2000" b="1" dirty="0">
                <a:latin typeface="Arial Unicode MS" pitchFamily="34" charset="-128"/>
                <a:ea typeface="Arial Unicode MS" pitchFamily="34" charset="-128"/>
                <a:cs typeface="Arial Unicode MS" pitchFamily="34" charset="-128"/>
              </a:rPr>
              <a:t>Статистикийн мэдээллийг хаанаас авч болох вэ</a:t>
            </a:r>
            <a:r>
              <a:rPr lang="en-US" altLang="en-US" sz="2000" b="1" dirty="0">
                <a:latin typeface="Arial Unicode MS" pitchFamily="34" charset="-128"/>
                <a:ea typeface="Arial Unicode MS" pitchFamily="34" charset="-128"/>
                <a:cs typeface="Arial Unicode MS" pitchFamily="34" charset="-128"/>
              </a:rPr>
              <a:t>?</a:t>
            </a:r>
            <a:r>
              <a:rPr lang="mn-MN" altLang="en-US" sz="2000" b="1" dirty="0">
                <a:latin typeface="Arial Unicode MS" pitchFamily="34" charset="-128"/>
                <a:ea typeface="Arial Unicode MS" pitchFamily="34" charset="-128"/>
                <a:cs typeface="Arial Unicode MS" pitchFamily="34" charset="-128"/>
              </a:rPr>
              <a:t> </a:t>
            </a:r>
          </a:p>
        </p:txBody>
      </p:sp>
      <p:sp>
        <p:nvSpPr>
          <p:cNvPr id="20" name="Rectangle 4"/>
          <p:cNvSpPr>
            <a:spLocks noChangeArrowheads="1"/>
          </p:cNvSpPr>
          <p:nvPr/>
        </p:nvSpPr>
        <p:spPr bwMode="auto">
          <a:xfrm>
            <a:off x="2057400" y="1524000"/>
            <a:ext cx="56388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1200" b="1" dirty="0">
                <a:latin typeface="Tahoma" pitchFamily="34" charset="0"/>
                <a:ea typeface="Times New Roman" pitchFamily="18" charset="0"/>
                <a:cs typeface="Tahoma" pitchFamily="34" charset="0"/>
                <a:hlinkClick r:id="rId3"/>
              </a:rPr>
              <a:t>http://umnugovi.nso.mn</a:t>
            </a:r>
            <a:r>
              <a:rPr lang="en-US" sz="1200" b="1" dirty="0" smtClean="0">
                <a:latin typeface="Tahoma" pitchFamily="34" charset="0"/>
                <a:ea typeface="Times New Roman" pitchFamily="18" charset="0"/>
                <a:cs typeface="Tahoma" pitchFamily="34" charset="0"/>
                <a:hlinkClick r:id="rId3"/>
              </a:rPr>
              <a:t>/</a:t>
            </a:r>
            <a:r>
              <a:rPr lang="en-US" sz="1200" b="1" dirty="0">
                <a:latin typeface="Tahoma" pitchFamily="34" charset="0"/>
                <a:ea typeface="Times New Roman" pitchFamily="18" charset="0"/>
                <a:cs typeface="Tahoma" pitchFamily="34" charset="0"/>
              </a:rPr>
              <a:t>    </a:t>
            </a:r>
            <a:r>
              <a:rPr lang="en-US" sz="1200" b="1" dirty="0">
                <a:latin typeface="Tahoma" pitchFamily="34" charset="0"/>
                <a:ea typeface="Times New Roman" pitchFamily="18" charset="0"/>
                <a:cs typeface="Tahoma" pitchFamily="34" charset="0"/>
                <a:hlinkClick r:id="rId4"/>
              </a:rPr>
              <a:t>http://1212.mn</a:t>
            </a:r>
            <a:r>
              <a:rPr lang="en-US" sz="1200" b="1" dirty="0" smtClean="0">
                <a:latin typeface="Tahoma" pitchFamily="34" charset="0"/>
                <a:ea typeface="Times New Roman" pitchFamily="18" charset="0"/>
                <a:cs typeface="Tahoma" pitchFamily="34" charset="0"/>
                <a:hlinkClick r:id="rId4"/>
              </a:rPr>
              <a:t>/</a:t>
            </a:r>
            <a:r>
              <a:rPr lang="en-US" sz="1200" b="1" dirty="0">
                <a:latin typeface="Tahoma" pitchFamily="34" charset="0"/>
                <a:ea typeface="Times New Roman" pitchFamily="18" charset="0"/>
                <a:cs typeface="Tahoma" pitchFamily="34" charset="0"/>
              </a:rPr>
              <a:t>   </a:t>
            </a:r>
            <a:r>
              <a:rPr lang="en-US" sz="1200" b="1" dirty="0">
                <a:latin typeface="Tahoma" pitchFamily="34" charset="0"/>
                <a:ea typeface="Times New Roman" pitchFamily="18" charset="0"/>
                <a:cs typeface="Tahoma" pitchFamily="34" charset="0"/>
                <a:hlinkClick r:id="rId5"/>
              </a:rPr>
              <a:t>http://</a:t>
            </a:r>
            <a:r>
              <a:rPr lang="en-US" sz="1200" b="1" dirty="0" smtClean="0">
                <a:latin typeface="Tahoma" pitchFamily="34" charset="0"/>
                <a:ea typeface="Times New Roman" pitchFamily="18" charset="0"/>
                <a:cs typeface="Tahoma" pitchFamily="34" charset="0"/>
                <a:hlinkClick r:id="rId5"/>
              </a:rPr>
              <a:t>www.nso.mn/</a:t>
            </a:r>
            <a:r>
              <a:rPr lang="en-US" sz="1200" b="1" dirty="0" smtClean="0">
                <a:latin typeface="Tahoma" pitchFamily="34" charset="0"/>
                <a:ea typeface="Times New Roman" pitchFamily="18" charset="0"/>
                <a:cs typeface="Tahoma"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pic>
        <p:nvPicPr>
          <p:cNvPr id="4097" name="Picture 1"/>
          <p:cNvPicPr>
            <a:picLocks noChangeAspect="1" noChangeArrowheads="1"/>
          </p:cNvPicPr>
          <p:nvPr/>
        </p:nvPicPr>
        <p:blipFill>
          <a:blip r:embed="rId6"/>
          <a:srcRect l="9143" t="3810" r="1714" b="3435"/>
          <a:stretch>
            <a:fillRect/>
          </a:stretch>
        </p:blipFill>
        <p:spPr bwMode="auto">
          <a:xfrm>
            <a:off x="1066800" y="1981200"/>
            <a:ext cx="7467600" cy="4114800"/>
          </a:xfrm>
          <a:prstGeom prst="rect">
            <a:avLst/>
          </a:prstGeom>
          <a:noFill/>
          <a:ln w="9525">
            <a:noFill/>
            <a:miter lim="800000"/>
            <a:headEnd/>
            <a:tailEnd/>
          </a:ln>
          <a:effectLst/>
        </p:spPr>
      </p:pic>
    </p:spTree>
    <p:extLst>
      <p:ext uri="{BB962C8B-B14F-4D97-AF65-F5344CB8AC3E}">
        <p14:creationId xmlns="" xmlns:p14="http://schemas.microsoft.com/office/powerpoint/2010/main" val="36214384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12A4046-E39A-466D-A6D8-678712B637D0}" type="slidenum">
              <a:rPr lang="en-US" smtClean="0"/>
              <a:pPr>
                <a:defRPr/>
              </a:pPr>
              <a:t>17</a:t>
            </a:fld>
            <a:endParaRPr lang="en-US" dirty="0"/>
          </a:p>
        </p:txBody>
      </p:sp>
      <p:sp>
        <p:nvSpPr>
          <p:cNvPr id="33796" name="Rectangle 3"/>
          <p:cNvSpPr>
            <a:spLocks noChangeArrowheads="1"/>
          </p:cNvSpPr>
          <p:nvPr/>
        </p:nvSpPr>
        <p:spPr bwMode="auto">
          <a:xfrm>
            <a:off x="2266950" y="1538288"/>
            <a:ext cx="2027238" cy="461962"/>
          </a:xfrm>
          <a:prstGeom prst="rect">
            <a:avLst/>
          </a:prstGeom>
          <a:noFill/>
          <a:ln w="9525">
            <a:noFill/>
            <a:miter lim="800000"/>
            <a:headEnd/>
            <a:tailEnd/>
          </a:ln>
        </p:spPr>
        <p:txBody>
          <a:bodyPr>
            <a:spAutoFit/>
          </a:bodyPr>
          <a:lstStyle/>
          <a:p>
            <a:r>
              <a:rPr lang="en-US" altLang="en-US" sz="2400" b="1">
                <a:solidFill>
                  <a:srgbClr val="0070C0"/>
                </a:solidFill>
                <a:latin typeface="Arial Unicode MS" pitchFamily="34" charset="-128"/>
                <a:ea typeface="Arial Unicode MS" pitchFamily="34" charset="-128"/>
                <a:cs typeface="Arial Unicode MS" pitchFamily="34" charset="-128"/>
              </a:rPr>
              <a:t>ezStat</a:t>
            </a:r>
          </a:p>
        </p:txBody>
      </p:sp>
      <p:pic>
        <p:nvPicPr>
          <p:cNvPr id="33797" name="Picture 2" descr="D:\NSO\Monstat App Project\ezStat banner.jpg"/>
          <p:cNvPicPr>
            <a:picLocks noChangeAspect="1" noChangeArrowheads="1"/>
          </p:cNvPicPr>
          <p:nvPr/>
        </p:nvPicPr>
        <p:blipFill>
          <a:blip r:embed="rId2" cstate="print"/>
          <a:srcRect l="4993" t="7997" r="5348" b="12035"/>
          <a:stretch>
            <a:fillRect/>
          </a:stretch>
        </p:blipFill>
        <p:spPr bwMode="auto">
          <a:xfrm>
            <a:off x="1390650" y="2214563"/>
            <a:ext cx="2903538" cy="2006600"/>
          </a:xfrm>
          <a:prstGeom prst="rect">
            <a:avLst/>
          </a:prstGeom>
          <a:noFill/>
          <a:ln w="9525">
            <a:noFill/>
            <a:miter lim="800000"/>
            <a:headEnd/>
            <a:tailEnd/>
          </a:ln>
        </p:spPr>
      </p:pic>
      <p:sp>
        <p:nvSpPr>
          <p:cNvPr id="9" name="Subtitle 2"/>
          <p:cNvSpPr txBox="1">
            <a:spLocks/>
          </p:cNvSpPr>
          <p:nvPr/>
        </p:nvSpPr>
        <p:spPr>
          <a:xfrm>
            <a:off x="1365250" y="4286250"/>
            <a:ext cx="2928938" cy="1295400"/>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ct val="0"/>
              </a:spcBef>
              <a:defRPr/>
            </a:pPr>
            <a:r>
              <a:rPr lang="en-US" altLang="ko-KR" sz="1600" u="sng" dirty="0" err="1">
                <a:solidFill>
                  <a:srgbClr val="0070C0"/>
                </a:solidFill>
                <a:latin typeface="Arial Unicode MS" pitchFamily="34" charset="-128"/>
                <a:ea typeface="Arial Unicode MS" pitchFamily="34" charset="-128"/>
                <a:cs typeface="Arial Unicode MS" pitchFamily="34" charset="-128"/>
              </a:rPr>
              <a:t>ezStat</a:t>
            </a:r>
            <a:r>
              <a:rPr lang="mn-MN" altLang="ko-KR" sz="1600" u="sng" dirty="0">
                <a:solidFill>
                  <a:srgbClr val="0070C0"/>
                </a:solidFill>
                <a:latin typeface="Arial Unicode MS" pitchFamily="34" charset="-128"/>
                <a:ea typeface="Arial Unicode MS" pitchFamily="34" charset="-128"/>
                <a:cs typeface="Arial Unicode MS" pitchFamily="34" charset="-128"/>
              </a:rPr>
              <a:t>: </a:t>
            </a:r>
            <a:endParaRPr lang="en-US" altLang="ko-KR" sz="1600" u="sng" dirty="0">
              <a:solidFill>
                <a:srgbClr val="0070C0"/>
              </a:solidFill>
              <a:latin typeface="Arial Unicode MS" pitchFamily="34" charset="-128"/>
              <a:ea typeface="Arial Unicode MS" pitchFamily="34" charset="-128"/>
              <a:cs typeface="Arial Unicode MS" pitchFamily="34" charset="-128"/>
            </a:endParaRPr>
          </a:p>
          <a:p>
            <a:pPr marL="0" lvl="1" algn="l">
              <a:spcBef>
                <a:spcPct val="0"/>
              </a:spcBef>
              <a:defRPr/>
            </a:pPr>
            <a:r>
              <a:rPr lang="en-US" altLang="ko-KR" sz="1600" dirty="0" smtClean="0">
                <a:solidFill>
                  <a:srgbClr val="0070C0"/>
                </a:solidFill>
                <a:latin typeface="Arial Unicode MS" pitchFamily="34" charset="-128"/>
                <a:ea typeface="Arial Unicode MS" pitchFamily="34" charset="-128"/>
                <a:cs typeface="Arial Unicode MS" pitchFamily="34" charset="-128"/>
              </a:rPr>
              <a:t>www.1212.mn </a:t>
            </a:r>
            <a:r>
              <a:rPr lang="mn-MN" altLang="ko-KR" sz="1600" dirty="0" smtClean="0">
                <a:solidFill>
                  <a:srgbClr val="0070C0"/>
                </a:solidFill>
                <a:latin typeface="Arial Unicode MS" pitchFamily="34" charset="-128"/>
                <a:ea typeface="Arial Unicode MS" pitchFamily="34" charset="-128"/>
                <a:cs typeface="Arial Unicode MS" pitchFamily="34" charset="-128"/>
              </a:rPr>
              <a:t>вэб сайтын </a:t>
            </a:r>
          </a:p>
          <a:p>
            <a:pPr marL="0" lvl="1" algn="l">
              <a:spcBef>
                <a:spcPct val="0"/>
              </a:spcBef>
              <a:defRPr/>
            </a:pPr>
            <a:r>
              <a:rPr lang="mn-MN" altLang="ko-KR" sz="1600" dirty="0" smtClean="0">
                <a:solidFill>
                  <a:srgbClr val="0070C0"/>
                </a:solidFill>
                <a:latin typeface="Arial Unicode MS" pitchFamily="34" charset="-128"/>
                <a:ea typeface="Arial Unicode MS" pitchFamily="34" charset="-128"/>
                <a:cs typeface="Arial Unicode MS" pitchFamily="34" charset="-128"/>
              </a:rPr>
              <a:t>үзүүлэлтүүдийг </a:t>
            </a:r>
            <a:r>
              <a:rPr lang="en-US" altLang="ko-KR" sz="1600" dirty="0">
                <a:solidFill>
                  <a:srgbClr val="0070C0"/>
                </a:solidFill>
                <a:latin typeface="Arial Unicode MS" pitchFamily="34" charset="-128"/>
                <a:ea typeface="Arial Unicode MS" pitchFamily="34" charset="-128"/>
                <a:cs typeface="Arial Unicode MS" pitchFamily="34" charset="-128"/>
              </a:rPr>
              <a:t>iPhone, </a:t>
            </a:r>
            <a:r>
              <a:rPr lang="en-US" altLang="ko-KR" sz="1600" dirty="0" err="1">
                <a:solidFill>
                  <a:srgbClr val="0070C0"/>
                </a:solidFill>
                <a:latin typeface="Arial Unicode MS" pitchFamily="34" charset="-128"/>
                <a:ea typeface="Arial Unicode MS" pitchFamily="34" charset="-128"/>
                <a:cs typeface="Arial Unicode MS" pitchFamily="34" charset="-128"/>
              </a:rPr>
              <a:t>iPad</a:t>
            </a:r>
            <a:r>
              <a:rPr lang="en-US" altLang="ko-KR" sz="1600" dirty="0">
                <a:solidFill>
                  <a:srgbClr val="0070C0"/>
                </a:solidFill>
                <a:latin typeface="Arial Unicode MS" pitchFamily="34" charset="-128"/>
                <a:ea typeface="Arial Unicode MS" pitchFamily="34" charset="-128"/>
                <a:cs typeface="Arial Unicode MS" pitchFamily="34" charset="-128"/>
              </a:rPr>
              <a:t> </a:t>
            </a:r>
            <a:r>
              <a:rPr lang="mn-MN" altLang="ko-KR" sz="1600" dirty="0">
                <a:solidFill>
                  <a:srgbClr val="0070C0"/>
                </a:solidFill>
                <a:latin typeface="Arial Unicode MS" pitchFamily="34" charset="-128"/>
                <a:ea typeface="Arial Unicode MS" pitchFamily="34" charset="-128"/>
                <a:cs typeface="Arial Unicode MS" pitchFamily="34" charset="-128"/>
              </a:rPr>
              <a:t>төхөөрөмж ашиглан үзэх боломжтой аппликейшн</a:t>
            </a:r>
            <a:r>
              <a:rPr lang="en-US" altLang="ko-KR" sz="1600" dirty="0">
                <a:solidFill>
                  <a:srgbClr val="0070C0"/>
                </a:solidFill>
                <a:latin typeface="Arial Unicode MS" pitchFamily="34" charset="-128"/>
                <a:ea typeface="Arial Unicode MS" pitchFamily="34" charset="-128"/>
                <a:cs typeface="Arial Unicode MS" pitchFamily="34" charset="-128"/>
              </a:rPr>
              <a:t> </a:t>
            </a:r>
          </a:p>
        </p:txBody>
      </p:sp>
      <p:pic>
        <p:nvPicPr>
          <p:cNvPr id="33799" name="Picture 4"/>
          <p:cNvPicPr>
            <a:picLocks noChangeAspect="1" noChangeArrowheads="1"/>
          </p:cNvPicPr>
          <p:nvPr/>
        </p:nvPicPr>
        <p:blipFill>
          <a:blip r:embed="rId3" cstate="print"/>
          <a:srcRect/>
          <a:stretch>
            <a:fillRect/>
          </a:stretch>
        </p:blipFill>
        <p:spPr bwMode="auto">
          <a:xfrm>
            <a:off x="1390650" y="1284288"/>
            <a:ext cx="876300" cy="876300"/>
          </a:xfrm>
          <a:prstGeom prst="rect">
            <a:avLst/>
          </a:prstGeom>
          <a:noFill/>
          <a:ln w="9525">
            <a:noFill/>
            <a:miter lim="800000"/>
            <a:headEnd/>
            <a:tailEnd/>
          </a:ln>
          <a:effectLst/>
        </p:spPr>
      </p:pic>
      <p:sp>
        <p:nvSpPr>
          <p:cNvPr id="11" name="Subtitle 2"/>
          <p:cNvSpPr txBox="1">
            <a:spLocks/>
          </p:cNvSpPr>
          <p:nvPr/>
        </p:nvSpPr>
        <p:spPr>
          <a:xfrm>
            <a:off x="5334000" y="4262438"/>
            <a:ext cx="3203575" cy="1628775"/>
          </a:xfrm>
          <a:prstGeom prst="rect">
            <a:avLst/>
          </a:prstGeom>
        </p:spPr>
        <p:txBody>
          <a:bodyPr/>
          <a:lst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marL="0" indent="0" eaLnBrk="1" hangingPunct="1">
              <a:spcBef>
                <a:spcPct val="0"/>
              </a:spcBef>
              <a:buFont typeface="Wingdings" pitchFamily="2" charset="2"/>
              <a:buNone/>
              <a:defRPr/>
            </a:pPr>
            <a:r>
              <a:rPr lang="en-US" sz="1600" u="sng" dirty="0" err="1">
                <a:solidFill>
                  <a:srgbClr val="0070C0"/>
                </a:solidFill>
                <a:effectLst/>
                <a:latin typeface="Arial Unicode MS" pitchFamily="34" charset="-128"/>
                <a:ea typeface="Arial Unicode MS" pitchFamily="34" charset="-128"/>
                <a:cs typeface="Arial Unicode MS" pitchFamily="34" charset="-128"/>
              </a:rPr>
              <a:t>Monstat</a:t>
            </a:r>
            <a:r>
              <a:rPr lang="en-US" sz="1600" u="sng" dirty="0">
                <a:solidFill>
                  <a:srgbClr val="0070C0"/>
                </a:solidFill>
                <a:effectLst/>
                <a:latin typeface="Arial Unicode MS" pitchFamily="34" charset="-128"/>
                <a:ea typeface="Arial Unicode MS" pitchFamily="34" charset="-128"/>
                <a:cs typeface="Arial Unicode MS" pitchFamily="34" charset="-128"/>
              </a:rPr>
              <a:t>: </a:t>
            </a:r>
            <a:endParaRPr lang="mn-MN" sz="1600" u="sng" dirty="0">
              <a:solidFill>
                <a:srgbClr val="0070C0"/>
              </a:solidFill>
              <a:effectLst/>
              <a:latin typeface="Arial Unicode MS" pitchFamily="34" charset="-128"/>
              <a:ea typeface="Arial Unicode MS" pitchFamily="34" charset="-128"/>
              <a:cs typeface="Arial Unicode MS" pitchFamily="34" charset="-128"/>
            </a:endParaRPr>
          </a:p>
          <a:p>
            <a:pPr marL="0" lvl="1" indent="0" eaLnBrk="1" hangingPunct="1">
              <a:spcBef>
                <a:spcPct val="0"/>
              </a:spcBef>
              <a:buFont typeface="Wingdings" pitchFamily="2" charset="2"/>
              <a:buNone/>
              <a:defRPr/>
            </a:pPr>
            <a:r>
              <a:rPr lang="en-US" sz="1600" dirty="0">
                <a:solidFill>
                  <a:srgbClr val="0070C0"/>
                </a:solidFill>
                <a:effectLst/>
                <a:latin typeface="Arial Unicode MS" pitchFamily="34" charset="-128"/>
                <a:ea typeface="Arial Unicode MS" pitchFamily="34" charset="-128"/>
                <a:cs typeface="Arial Unicode MS" pitchFamily="34" charset="-128"/>
              </a:rPr>
              <a:t>iPhone,</a:t>
            </a:r>
            <a:r>
              <a:rPr lang="mn-MN" sz="1600" dirty="0">
                <a:solidFill>
                  <a:srgbClr val="0070C0"/>
                </a:solidFill>
                <a:effectLst/>
                <a:latin typeface="Arial Unicode MS" pitchFamily="34" charset="-128"/>
                <a:ea typeface="Arial Unicode MS" pitchFamily="34" charset="-128"/>
                <a:cs typeface="Arial Unicode MS" pitchFamily="34" charset="-128"/>
              </a:rPr>
              <a:t> </a:t>
            </a:r>
            <a:r>
              <a:rPr lang="en-US" sz="1600" dirty="0" err="1">
                <a:solidFill>
                  <a:srgbClr val="0070C0"/>
                </a:solidFill>
                <a:effectLst/>
                <a:latin typeface="Arial Unicode MS" pitchFamily="34" charset="-128"/>
                <a:ea typeface="Arial Unicode MS" pitchFamily="34" charset="-128"/>
                <a:cs typeface="Arial Unicode MS" pitchFamily="34" charset="-128"/>
              </a:rPr>
              <a:t>iPad</a:t>
            </a:r>
            <a:r>
              <a:rPr lang="en-US" sz="1600" dirty="0">
                <a:solidFill>
                  <a:srgbClr val="0070C0"/>
                </a:solidFill>
                <a:effectLst/>
                <a:latin typeface="Arial Unicode MS" pitchFamily="34" charset="-128"/>
                <a:ea typeface="Arial Unicode MS" pitchFamily="34" charset="-128"/>
                <a:cs typeface="Arial Unicode MS" pitchFamily="34" charset="-128"/>
              </a:rPr>
              <a:t> </a:t>
            </a:r>
            <a:r>
              <a:rPr lang="mn-MN" sz="1600" dirty="0">
                <a:solidFill>
                  <a:srgbClr val="0070C0"/>
                </a:solidFill>
                <a:effectLst/>
                <a:latin typeface="Arial Unicode MS" pitchFamily="34" charset="-128"/>
                <a:ea typeface="Arial Unicode MS" pitchFamily="34" charset="-128"/>
                <a:cs typeface="Arial Unicode MS" pitchFamily="34" charset="-128"/>
              </a:rPr>
              <a:t>төхөөрөмжүүдэд зориулсан статистикийн хэвлэмэл бүтээгдэхүүнийг унших боломжтой </a:t>
            </a:r>
            <a:r>
              <a:rPr lang="mn-MN" sz="1600" dirty="0" smtClean="0">
                <a:solidFill>
                  <a:srgbClr val="0070C0"/>
                </a:solidFill>
                <a:effectLst/>
                <a:latin typeface="Arial Unicode MS" pitchFamily="34" charset="-128"/>
                <a:ea typeface="Arial Unicode MS" pitchFamily="34" charset="-128"/>
                <a:cs typeface="Arial Unicode MS" pitchFamily="34" charset="-128"/>
              </a:rPr>
              <a:t>аппликейшн. </a:t>
            </a:r>
            <a:r>
              <a:rPr lang="en-US" sz="1600" dirty="0" smtClean="0">
                <a:solidFill>
                  <a:srgbClr val="0070C0"/>
                </a:solidFill>
                <a:effectLst/>
                <a:latin typeface="Arial Unicode MS" pitchFamily="34" charset="-128"/>
                <a:ea typeface="Arial Unicode MS" pitchFamily="34" charset="-128"/>
                <a:cs typeface="Arial Unicode MS" pitchFamily="34" charset="-128"/>
              </a:rPr>
              <a:t>(</a:t>
            </a:r>
            <a:r>
              <a:rPr lang="mn-MN" sz="1600" dirty="0" smtClean="0">
                <a:solidFill>
                  <a:srgbClr val="0070C0"/>
                </a:solidFill>
                <a:effectLst/>
                <a:latin typeface="Arial Unicode MS" pitchFamily="34" charset="-128"/>
                <a:ea typeface="Arial Unicode MS" pitchFamily="34" charset="-128"/>
                <a:cs typeface="Arial Unicode MS" pitchFamily="34" charset="-128"/>
              </a:rPr>
              <a:t>Одоогоор 126 бүтээгдэхүүн</a:t>
            </a:r>
            <a:r>
              <a:rPr lang="en-US" sz="1600" dirty="0" smtClean="0">
                <a:solidFill>
                  <a:srgbClr val="0070C0"/>
                </a:solidFill>
                <a:effectLst/>
                <a:latin typeface="Arial Unicode MS" pitchFamily="34" charset="-128"/>
                <a:ea typeface="Arial Unicode MS" pitchFamily="34" charset="-128"/>
                <a:cs typeface="Arial Unicode MS" pitchFamily="34" charset="-128"/>
              </a:rPr>
              <a:t>)</a:t>
            </a:r>
            <a:endParaRPr kumimoji="1" lang="en-US" sz="1600" dirty="0">
              <a:latin typeface="Times New Roman" pitchFamily="18" charset="0"/>
              <a:cs typeface="Times New Roman" pitchFamily="18" charset="0"/>
            </a:endParaRPr>
          </a:p>
        </p:txBody>
      </p:sp>
      <p:pic>
        <p:nvPicPr>
          <p:cNvPr id="33801" name="Picture 2" descr="D:\NSO\Monstat App Project\MONSTAT banner.jpg"/>
          <p:cNvPicPr>
            <a:picLocks noChangeAspect="1" noChangeArrowheads="1"/>
          </p:cNvPicPr>
          <p:nvPr/>
        </p:nvPicPr>
        <p:blipFill>
          <a:blip r:embed="rId4" cstate="print"/>
          <a:srcRect l="4968" t="8467" r="5786" b="12762"/>
          <a:stretch>
            <a:fillRect/>
          </a:stretch>
        </p:blipFill>
        <p:spPr bwMode="auto">
          <a:xfrm>
            <a:off x="5338763" y="2214563"/>
            <a:ext cx="2901950" cy="1984375"/>
          </a:xfrm>
          <a:prstGeom prst="rect">
            <a:avLst/>
          </a:prstGeom>
          <a:noFill/>
          <a:ln w="9525">
            <a:noFill/>
            <a:miter lim="800000"/>
            <a:headEnd/>
            <a:tailEnd/>
          </a:ln>
        </p:spPr>
      </p:pic>
      <p:pic>
        <p:nvPicPr>
          <p:cNvPr id="33802" name="Picture 2" descr="\\exchange_server\DPTD\PUBLIC\Erdenemunkh\MonStat and EZStat\monstat app icon.png"/>
          <p:cNvPicPr>
            <a:picLocks noChangeAspect="1" noChangeArrowheads="1"/>
          </p:cNvPicPr>
          <p:nvPr/>
        </p:nvPicPr>
        <p:blipFill>
          <a:blip r:embed="rId5" cstate="print"/>
          <a:srcRect/>
          <a:stretch>
            <a:fillRect/>
          </a:stretch>
        </p:blipFill>
        <p:spPr bwMode="auto">
          <a:xfrm>
            <a:off x="5334000" y="1260475"/>
            <a:ext cx="909638" cy="925513"/>
          </a:xfrm>
          <a:prstGeom prst="rect">
            <a:avLst/>
          </a:prstGeom>
          <a:noFill/>
          <a:ln w="9525">
            <a:noFill/>
            <a:miter lim="800000"/>
            <a:headEnd/>
            <a:tailEnd/>
          </a:ln>
        </p:spPr>
      </p:pic>
      <p:sp>
        <p:nvSpPr>
          <p:cNvPr id="33803" name="Rectangle 2"/>
          <p:cNvSpPr>
            <a:spLocks noChangeArrowheads="1"/>
          </p:cNvSpPr>
          <p:nvPr/>
        </p:nvSpPr>
        <p:spPr bwMode="auto">
          <a:xfrm>
            <a:off x="6288088" y="1538288"/>
            <a:ext cx="1952625" cy="400050"/>
          </a:xfrm>
          <a:prstGeom prst="rect">
            <a:avLst/>
          </a:prstGeom>
          <a:noFill/>
          <a:ln w="9525">
            <a:noFill/>
            <a:miter lim="800000"/>
            <a:headEnd/>
            <a:tailEnd/>
          </a:ln>
        </p:spPr>
        <p:txBody>
          <a:bodyPr>
            <a:spAutoFit/>
          </a:bodyPr>
          <a:lstStyle/>
          <a:p>
            <a:r>
              <a:rPr lang="en-US" altLang="en-US" sz="2000" b="1">
                <a:solidFill>
                  <a:srgbClr val="0070C0"/>
                </a:solidFill>
                <a:latin typeface="Arial Unicode MS" pitchFamily="34" charset="-128"/>
                <a:ea typeface="Arial Unicode MS" pitchFamily="34" charset="-128"/>
                <a:cs typeface="Arial Unicode MS" pitchFamily="34" charset="-128"/>
              </a:rPr>
              <a:t>Monstat</a:t>
            </a:r>
          </a:p>
        </p:txBody>
      </p:sp>
      <p:sp>
        <p:nvSpPr>
          <p:cNvPr id="33804" name="Rectangle 13"/>
          <p:cNvSpPr>
            <a:spLocks noChangeArrowheads="1"/>
          </p:cNvSpPr>
          <p:nvPr/>
        </p:nvSpPr>
        <p:spPr bwMode="auto">
          <a:xfrm>
            <a:off x="1712913" y="5856288"/>
            <a:ext cx="6332537" cy="584200"/>
          </a:xfrm>
          <a:prstGeom prst="rect">
            <a:avLst/>
          </a:prstGeom>
          <a:noFill/>
          <a:ln w="9525">
            <a:noFill/>
            <a:miter lim="800000"/>
            <a:headEnd/>
            <a:tailEnd/>
          </a:ln>
        </p:spPr>
        <p:txBody>
          <a:bodyPr>
            <a:spAutoFit/>
          </a:bodyPr>
          <a:lstStyle/>
          <a:p>
            <a:pPr algn="just"/>
            <a:r>
              <a:rPr lang="mn-MN" altLang="en-US" sz="1600">
                <a:solidFill>
                  <a:srgbClr val="0070C0"/>
                </a:solidFill>
                <a:latin typeface="Arial Unicode MS" pitchFamily="34" charset="-128"/>
                <a:ea typeface="Arial Unicode MS" pitchFamily="34" charset="-128"/>
                <a:cs typeface="Arial Unicode MS" pitchFamily="34" charset="-128"/>
              </a:rPr>
              <a:t>Мөн </a:t>
            </a:r>
            <a:r>
              <a:rPr lang="en-US" altLang="en-US" sz="1600">
                <a:solidFill>
                  <a:srgbClr val="0070C0"/>
                </a:solidFill>
                <a:latin typeface="Arial Unicode MS" pitchFamily="34" charset="-128"/>
                <a:ea typeface="Arial Unicode MS" pitchFamily="34" charset="-128"/>
                <a:cs typeface="Arial Unicode MS" pitchFamily="34" charset="-128"/>
              </a:rPr>
              <a:t>Android </a:t>
            </a:r>
            <a:r>
              <a:rPr lang="mn-MN" altLang="en-US" sz="1600">
                <a:solidFill>
                  <a:srgbClr val="0070C0"/>
                </a:solidFill>
                <a:latin typeface="Arial Unicode MS" pitchFamily="34" charset="-128"/>
                <a:ea typeface="Arial Unicode MS" pitchFamily="34" charset="-128"/>
                <a:cs typeface="Arial Unicode MS" pitchFamily="34" charset="-128"/>
              </a:rPr>
              <a:t>үйлдлийн системтэй гар утас, таблет хэрэглэдэг бол </a:t>
            </a:r>
            <a:r>
              <a:rPr lang="en-US" altLang="en-US" sz="1600">
                <a:solidFill>
                  <a:srgbClr val="0070C0"/>
                </a:solidFill>
                <a:latin typeface="Arial Unicode MS" pitchFamily="34" charset="-128"/>
                <a:ea typeface="Arial Unicode MS" pitchFamily="34" charset="-128"/>
                <a:cs typeface="Arial Unicode MS" pitchFamily="34" charset="-128"/>
              </a:rPr>
              <a:t>Play store-</a:t>
            </a:r>
            <a:r>
              <a:rPr lang="mn-MN" altLang="en-US" sz="1600">
                <a:solidFill>
                  <a:srgbClr val="0070C0"/>
                </a:solidFill>
                <a:latin typeface="Arial Unicode MS" pitchFamily="34" charset="-128"/>
                <a:ea typeface="Arial Unicode MS" pitchFamily="34" charset="-128"/>
                <a:cs typeface="Arial Unicode MS" pitchFamily="34" charset="-128"/>
              </a:rPr>
              <a:t>оос МОНСТАТ аппликейшнийг татан авч болно.</a:t>
            </a:r>
            <a:endParaRPr lang="en-US" altLang="en-US" sz="1600">
              <a:solidFill>
                <a:srgbClr val="0070C0"/>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73756"/>
          </a:xfrm>
          <a:prstGeom prst="rect">
            <a:avLst/>
          </a:prstGeom>
        </p:spPr>
      </p:pic>
      <p:sp>
        <p:nvSpPr>
          <p:cNvPr id="6" name="Rectangle 5"/>
          <p:cNvSpPr/>
          <p:nvPr/>
        </p:nvSpPr>
        <p:spPr>
          <a:xfrm>
            <a:off x="1981200" y="1828800"/>
            <a:ext cx="6172200" cy="2246769"/>
          </a:xfrm>
          <a:prstGeom prst="rect">
            <a:avLst/>
          </a:prstGeom>
        </p:spPr>
        <p:txBody>
          <a:bodyPr wrap="square">
            <a:spAutoFit/>
          </a:bodyPr>
          <a:lstStyle/>
          <a:p>
            <a:r>
              <a:rPr lang="mn-MN" sz="2000" b="1" i="1" dirty="0" smtClean="0">
                <a:latin typeface="Arial" pitchFamily="34" charset="0"/>
                <a:cs typeface="Arial" pitchFamily="34" charset="0"/>
              </a:rPr>
              <a:t>Харилцах утас: </a:t>
            </a:r>
            <a:r>
              <a:rPr lang="x-none" sz="2000" b="1" i="1" smtClean="0">
                <a:latin typeface="Arial" pitchFamily="34" charset="0"/>
                <a:cs typeface="Arial" pitchFamily="34" charset="0"/>
              </a:rPr>
              <a:t>7053</a:t>
            </a:r>
            <a:r>
              <a:rPr lang="en-US" sz="2000" b="1" i="1" dirty="0" smtClean="0">
                <a:latin typeface="Arial" pitchFamily="34" charset="0"/>
                <a:cs typeface="Arial" pitchFamily="34" charset="0"/>
              </a:rPr>
              <a:t>-</a:t>
            </a:r>
            <a:r>
              <a:rPr lang="x-none" sz="2000" b="1" i="1" smtClean="0">
                <a:latin typeface="Arial" pitchFamily="34" charset="0"/>
                <a:cs typeface="Arial" pitchFamily="34" charset="0"/>
              </a:rPr>
              <a:t>3061,  </a:t>
            </a:r>
          </a:p>
          <a:p>
            <a:r>
              <a:rPr lang="x-none" sz="2000" b="1" i="1" smtClean="0">
                <a:latin typeface="Arial" pitchFamily="34" charset="0"/>
                <a:cs typeface="Arial" pitchFamily="34" charset="0"/>
              </a:rPr>
              <a:t>                              7053</a:t>
            </a:r>
            <a:r>
              <a:rPr lang="en-US" sz="2000" b="1" i="1" dirty="0" smtClean="0">
                <a:latin typeface="Arial" pitchFamily="34" charset="0"/>
                <a:cs typeface="Arial" pitchFamily="34" charset="0"/>
              </a:rPr>
              <a:t>-</a:t>
            </a:r>
            <a:r>
              <a:rPr lang="x-none" sz="2000" b="1" i="1" smtClean="0">
                <a:latin typeface="Arial" pitchFamily="34" charset="0"/>
                <a:cs typeface="Arial" pitchFamily="34" charset="0"/>
              </a:rPr>
              <a:t>3439</a:t>
            </a:r>
            <a:endParaRPr lang="en-US" sz="2000" b="1" i="1" dirty="0" smtClean="0">
              <a:latin typeface="Arial" pitchFamily="34" charset="0"/>
              <a:cs typeface="Arial" pitchFamily="34" charset="0"/>
            </a:endParaRPr>
          </a:p>
          <a:p>
            <a:r>
              <a:rPr lang="en-US" sz="2000" dirty="0" smtClean="0">
                <a:latin typeface="Arial" pitchFamily="34" charset="0"/>
                <a:cs typeface="Arial" pitchFamily="34" charset="0"/>
              </a:rPr>
              <a:t> </a:t>
            </a:r>
          </a:p>
          <a:p>
            <a:endParaRPr lang="en-US" sz="2000" dirty="0" smtClean="0">
              <a:latin typeface="Arial" pitchFamily="34" charset="0"/>
              <a:cs typeface="Arial" pitchFamily="34" charset="0"/>
            </a:endParaRPr>
          </a:p>
          <a:p>
            <a:r>
              <a:rPr lang="en-US" sz="2000" b="1" dirty="0" smtClean="0">
                <a:latin typeface="Arial" pitchFamily="34" charset="0"/>
                <a:cs typeface="Arial" pitchFamily="34" charset="0"/>
              </a:rPr>
              <a:t>E-mail </a:t>
            </a:r>
            <a:r>
              <a:rPr lang="en-US" sz="2000" b="1" dirty="0" err="1" smtClean="0">
                <a:latin typeface="Arial" pitchFamily="34" charset="0"/>
                <a:cs typeface="Arial" pitchFamily="34" charset="0"/>
              </a:rPr>
              <a:t>хаяг</a:t>
            </a:r>
            <a:r>
              <a:rPr lang="mn-MN" sz="2000" b="1" dirty="0" smtClean="0">
                <a:latin typeface="Arial" pitchFamily="34" charset="0"/>
                <a:cs typeface="Arial" pitchFamily="34" charset="0"/>
              </a:rPr>
              <a:t> </a:t>
            </a:r>
            <a:r>
              <a:rPr lang="en-US" sz="2000" b="1" dirty="0" smtClean="0">
                <a:latin typeface="Arial" pitchFamily="34" charset="0"/>
                <a:cs typeface="Arial" pitchFamily="34" charset="0"/>
              </a:rPr>
              <a:t>:   </a:t>
            </a:r>
            <a:r>
              <a:rPr lang="en-US" sz="2000" dirty="0" smtClean="0">
                <a:latin typeface="Arial" pitchFamily="34" charset="0"/>
                <a:cs typeface="Arial" pitchFamily="34" charset="0"/>
                <a:hlinkClick r:id="rId3"/>
              </a:rPr>
              <a:t>umnugobi_stat@yahoo.com</a:t>
            </a:r>
            <a:endParaRPr lang="en-US" sz="2000" dirty="0" smtClean="0">
              <a:latin typeface="Arial" pitchFamily="34" charset="0"/>
              <a:cs typeface="Arial" pitchFamily="34" charset="0"/>
            </a:endParaRPr>
          </a:p>
          <a:p>
            <a:pPr algn="ctr"/>
            <a:r>
              <a:rPr lang="en-US" sz="2000" dirty="0" smtClean="0">
                <a:latin typeface="Arial" pitchFamily="34" charset="0"/>
                <a:cs typeface="Arial" pitchFamily="34" charset="0"/>
              </a:rPr>
              <a:t>   umnugovi@.nso.mn</a:t>
            </a:r>
          </a:p>
          <a:p>
            <a:r>
              <a:rPr lang="en-US" sz="2000" dirty="0" smtClean="0">
                <a:latin typeface="Arial" pitchFamily="34" charset="0"/>
                <a:cs typeface="Arial" pitchFamily="34" charset="0"/>
              </a:rPr>
              <a:t>                         http://www.umnugovi.nso.mn/</a:t>
            </a:r>
            <a:endParaRPr lang="en-US" sz="2000" dirty="0">
              <a:latin typeface="Arial" pitchFamily="34" charset="0"/>
              <a:cs typeface="Arial" pitchFamily="34" charset="0"/>
            </a:endParaRPr>
          </a:p>
        </p:txBody>
      </p:sp>
    </p:spTree>
    <p:extLst>
      <p:ext uri="{BB962C8B-B14F-4D97-AF65-F5344CB8AC3E}">
        <p14:creationId xmlns="" xmlns:p14="http://schemas.microsoft.com/office/powerpoint/2010/main" val="3405359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6" name="Rectangle 5"/>
          <p:cNvSpPr/>
          <p:nvPr/>
        </p:nvSpPr>
        <p:spPr>
          <a:xfrm>
            <a:off x="1676400" y="1981201"/>
            <a:ext cx="5867400" cy="646331"/>
          </a:xfrm>
          <a:prstGeom prst="rect">
            <a:avLst/>
          </a:prstGeom>
        </p:spPr>
        <p:txBody>
          <a:bodyPr wrap="square">
            <a:spAutoFit/>
          </a:bodyPr>
          <a:lstStyle/>
          <a:p>
            <a:pPr algn="ctr">
              <a:spcBef>
                <a:spcPct val="20000"/>
              </a:spcBef>
              <a:buClr>
                <a:schemeClr val="accent2"/>
              </a:buClr>
              <a:defRPr/>
            </a:pPr>
            <a:endParaRPr lang="en-US" sz="3600" b="1" cap="all" dirty="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p:txBody>
      </p:sp>
      <p:sp>
        <p:nvSpPr>
          <p:cNvPr id="7" name="Rectangle 6"/>
          <p:cNvSpPr/>
          <p:nvPr/>
        </p:nvSpPr>
        <p:spPr>
          <a:xfrm>
            <a:off x="1676400" y="1524000"/>
            <a:ext cx="6019800" cy="646331"/>
          </a:xfrm>
          <a:prstGeom prst="rect">
            <a:avLst/>
          </a:prstGeom>
        </p:spPr>
        <p:txBody>
          <a:bodyPr wrap="square">
            <a:spAutoFit/>
          </a:bodyPr>
          <a:lstStyle/>
          <a:p>
            <a:pPr algn="ctr"/>
            <a:endParaRPr lang="en-US" sz="3600" i="1" dirty="0">
              <a:effectLst>
                <a:outerShdw blurRad="38100" dist="38100" dir="2700000" algn="tl">
                  <a:srgbClr val="000000">
                    <a:alpha val="43137"/>
                  </a:srgbClr>
                </a:outerShdw>
                <a:reflection blurRad="12700" stA="50000" endPos="50000" dist="5000" dir="5400000" sy="-100000" rotWithShape="0"/>
              </a:effectLst>
            </a:endParaRPr>
          </a:p>
        </p:txBody>
      </p:sp>
      <p:sp>
        <p:nvSpPr>
          <p:cNvPr id="9" name="Rectangle 8"/>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pic>
        <p:nvPicPr>
          <p:cNvPr id="16" name="Picture 15" descr="\\FILESERVER\share\khorolmaa\Information logo\15.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14400" y="685800"/>
            <a:ext cx="914400" cy="914400"/>
          </a:xfrm>
          <a:prstGeom prst="rect">
            <a:avLst/>
          </a:prstGeom>
          <a:noFill/>
          <a:ln>
            <a:noFill/>
          </a:ln>
        </p:spPr>
      </p:pic>
      <p:sp>
        <p:nvSpPr>
          <p:cNvPr id="29699" name="Rectangle 3"/>
          <p:cNvSpPr>
            <a:spLocks noChangeArrowheads="1"/>
          </p:cNvSpPr>
          <p:nvPr/>
        </p:nvSpPr>
        <p:spPr bwMode="auto">
          <a:xfrm>
            <a:off x="1905000" y="697470"/>
            <a:ext cx="7010400" cy="984885"/>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u-ES" sz="1600" b="1"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rPr>
              <a:t>Төсөв</a:t>
            </a:r>
            <a:r>
              <a:rPr kumimoji="0" lang="mn-MN" sz="1600" b="1"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rPr>
              <a:t>, санхүү</a:t>
            </a:r>
            <a:endParaRPr kumimoji="0" lang="eu-ES" sz="1600" b="1"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r>
              <a:rPr lang="en-US" sz="1600" dirty="0" smtClean="0">
                <a:latin typeface="Tahoma" pitchFamily="34" charset="0"/>
                <a:cs typeface="Tahoma" pitchFamily="34" charset="0"/>
              </a:rPr>
              <a:t>2015 </a:t>
            </a:r>
            <a:r>
              <a:rPr lang="en-US" sz="1600" dirty="0" err="1" smtClean="0">
                <a:latin typeface="Tahoma" pitchFamily="34" charset="0"/>
                <a:cs typeface="Tahoma" pitchFamily="34" charset="0"/>
              </a:rPr>
              <a:t>оны</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эхний</a:t>
            </a:r>
            <a:r>
              <a:rPr lang="en-US" sz="1600" dirty="0" smtClean="0">
                <a:latin typeface="Tahoma" pitchFamily="34" charset="0"/>
                <a:cs typeface="Tahoma" pitchFamily="34" charset="0"/>
              </a:rPr>
              <a:t> 4 </a:t>
            </a:r>
            <a:r>
              <a:rPr lang="en-US" sz="1600" dirty="0" err="1" smtClean="0">
                <a:latin typeface="Tahoma" pitchFamily="34" charset="0"/>
                <a:cs typeface="Tahoma" pitchFamily="34" charset="0"/>
              </a:rPr>
              <a:t>сарын</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байдлаар</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аймгийн</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төсвийн</a:t>
            </a:r>
            <a:r>
              <a:rPr lang="en-US" sz="1600" dirty="0" smtClean="0">
                <a:latin typeface="Tahoma" pitchFamily="34" charset="0"/>
                <a:cs typeface="Tahoma" pitchFamily="34" charset="0"/>
              </a:rPr>
              <a:t> </a:t>
            </a:r>
            <a:r>
              <a:rPr lang="mn-MN" sz="1600" dirty="0" smtClean="0">
                <a:latin typeface="Tahoma" pitchFamily="34" charset="0"/>
                <a:cs typeface="Tahoma" pitchFamily="34" charset="0"/>
              </a:rPr>
              <a:t>нийт орлого 18.9 тэрбумд хүрч</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орлогын</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төлөвлөгөөний</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биелэлт</a:t>
            </a:r>
            <a:r>
              <a:rPr lang="en-US" sz="1600" dirty="0" smtClean="0">
                <a:latin typeface="Tahoma" pitchFamily="34" charset="0"/>
                <a:cs typeface="Tahoma" pitchFamily="34" charset="0"/>
              </a:rPr>
              <a:t> 9.5 </a:t>
            </a:r>
            <a:r>
              <a:rPr lang="en-US" sz="1600" dirty="0" err="1" smtClean="0">
                <a:latin typeface="Tahoma" pitchFamily="34" charset="0"/>
                <a:cs typeface="Tahoma" pitchFamily="34" charset="0"/>
              </a:rPr>
              <a:t>хувиар</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буюу</a:t>
            </a:r>
            <a:r>
              <a:rPr lang="en-US" sz="1600" dirty="0" smtClean="0">
                <a:latin typeface="Tahoma" pitchFamily="34" charset="0"/>
                <a:cs typeface="Tahoma" pitchFamily="34" charset="0"/>
              </a:rPr>
              <a:t> 1</a:t>
            </a:r>
            <a:r>
              <a:rPr lang="mn-MN" sz="1600" dirty="0" smtClean="0">
                <a:latin typeface="Tahoma" pitchFamily="34" charset="0"/>
                <a:cs typeface="Tahoma" pitchFamily="34" charset="0"/>
              </a:rPr>
              <a:t>.</a:t>
            </a:r>
            <a:r>
              <a:rPr lang="en-US" sz="1600" dirty="0" smtClean="0">
                <a:latin typeface="Tahoma" pitchFamily="34" charset="0"/>
                <a:cs typeface="Tahoma" pitchFamily="34" charset="0"/>
              </a:rPr>
              <a:t>6 </a:t>
            </a:r>
            <a:r>
              <a:rPr lang="mn-MN" sz="1600" dirty="0" smtClean="0">
                <a:latin typeface="Tahoma" pitchFamily="34" charset="0"/>
                <a:cs typeface="Tahoma" pitchFamily="34" charset="0"/>
              </a:rPr>
              <a:t>тэрбум </a:t>
            </a:r>
            <a:r>
              <a:rPr lang="en-US" sz="1600" dirty="0" err="1" smtClean="0">
                <a:latin typeface="Tahoma" pitchFamily="34" charset="0"/>
                <a:cs typeface="Tahoma" pitchFamily="34" charset="0"/>
              </a:rPr>
              <a:t>төгрөгөөр</a:t>
            </a:r>
            <a:r>
              <a:rPr lang="en-US" sz="1600" dirty="0" smtClean="0">
                <a:latin typeface="Tahoma" pitchFamily="34" charset="0"/>
                <a:cs typeface="Tahoma" pitchFamily="34" charset="0"/>
              </a:rPr>
              <a:t> </a:t>
            </a:r>
            <a:r>
              <a:rPr lang="mn-MN" sz="1600" dirty="0" smtClean="0">
                <a:latin typeface="Tahoma" pitchFamily="34" charset="0"/>
                <a:cs typeface="Tahoma" pitchFamily="34" charset="0"/>
              </a:rPr>
              <a:t>давсан</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үзүүлэлттэй</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байна</a:t>
            </a:r>
            <a:r>
              <a:rPr lang="en-US" sz="1600" dirty="0" smtClean="0">
                <a:latin typeface="Tahoma" pitchFamily="34" charset="0"/>
                <a:cs typeface="Tahoma" pitchFamily="34" charset="0"/>
              </a:rPr>
              <a:t>.</a:t>
            </a:r>
            <a:endParaRPr lang="en-US" sz="1600" dirty="0">
              <a:latin typeface="Tahoma" pitchFamily="34" charset="0"/>
              <a:cs typeface="Tahoma" pitchFamily="34" charset="0"/>
            </a:endParaRPr>
          </a:p>
        </p:txBody>
      </p:sp>
      <p:graphicFrame>
        <p:nvGraphicFramePr>
          <p:cNvPr id="14" name="Chart 13"/>
          <p:cNvGraphicFramePr/>
          <p:nvPr/>
        </p:nvGraphicFramePr>
        <p:xfrm>
          <a:off x="914400" y="1981200"/>
          <a:ext cx="7391400" cy="381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 xmlns:p14="http://schemas.microsoft.com/office/powerpoint/2010/main" val="1715573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04800" y="0"/>
            <a:ext cx="9144000" cy="6858000"/>
          </a:xfrm>
          <a:prstGeom prst="rect">
            <a:avLst/>
          </a:prstGeom>
        </p:spPr>
      </p:pic>
      <p:sp>
        <p:nvSpPr>
          <p:cNvPr id="5" name="Rectangle 4"/>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7" name="Rectangle 6"/>
          <p:cNvSpPr/>
          <p:nvPr/>
        </p:nvSpPr>
        <p:spPr>
          <a:xfrm>
            <a:off x="1676400" y="1524000"/>
            <a:ext cx="6019800" cy="646331"/>
          </a:xfrm>
          <a:prstGeom prst="rect">
            <a:avLst/>
          </a:prstGeom>
        </p:spPr>
        <p:txBody>
          <a:bodyPr wrap="square">
            <a:spAutoFit/>
          </a:bodyPr>
          <a:lstStyle/>
          <a:p>
            <a:pPr algn="ctr"/>
            <a:endParaRPr lang="en-US" sz="3600" i="1" dirty="0">
              <a:effectLst>
                <a:outerShdw blurRad="38100" dist="38100" dir="2700000" algn="tl">
                  <a:srgbClr val="000000">
                    <a:alpha val="43137"/>
                  </a:srgbClr>
                </a:outerShdw>
                <a:reflection blurRad="12700" stA="50000" endPos="50000" dist="5000" dir="5400000" sy="-100000" rotWithShape="0"/>
              </a:effectLst>
            </a:endParaRPr>
          </a:p>
        </p:txBody>
      </p:sp>
      <p:sp>
        <p:nvSpPr>
          <p:cNvPr id="8" name="Rectangle 7"/>
          <p:cNvSpPr/>
          <p:nvPr/>
        </p:nvSpPr>
        <p:spPr>
          <a:xfrm>
            <a:off x="2286000" y="4495800"/>
            <a:ext cx="5715000" cy="369332"/>
          </a:xfrm>
          <a:prstGeom prst="rect">
            <a:avLst/>
          </a:prstGeom>
        </p:spPr>
        <p:txBody>
          <a:bodyPr wrap="square">
            <a:spAutoFit/>
          </a:bodyPr>
          <a:lstStyle/>
          <a:p>
            <a:pPr marL="374650" indent="-342900" algn="r">
              <a:spcBef>
                <a:spcPct val="20000"/>
              </a:spcBef>
              <a:buClr>
                <a:schemeClr val="hlink"/>
              </a:buClr>
              <a:buSzPct val="80000"/>
              <a:defRPr/>
            </a:pPr>
            <a:endParaRPr lang="en-US"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sp>
        <p:nvSpPr>
          <p:cNvPr id="9" name="Rectangle 8"/>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2286000" y="3105835"/>
            <a:ext cx="4572000" cy="369332"/>
          </a:xfrm>
          <a:prstGeom prst="rect">
            <a:avLst/>
          </a:prstGeom>
        </p:spPr>
        <p:txBody>
          <a:bodyPr>
            <a:spAutoFit/>
          </a:bodyPr>
          <a:lstStyle/>
          <a:p>
            <a:pPr algn="ctr">
              <a:spcBef>
                <a:spcPct val="0"/>
              </a:spcBef>
              <a:buFontTx/>
              <a:buNone/>
            </a:pPr>
            <a:endParaRPr lang="en-US" altLang="en-US" b="1" dirty="0">
              <a:solidFill>
                <a:schemeClr val="bg1"/>
              </a:solidFill>
              <a:latin typeface="Arial" charset="0"/>
            </a:endParaRPr>
          </a:p>
        </p:txBody>
      </p:sp>
      <p:cxnSp>
        <p:nvCxnSpPr>
          <p:cNvPr id="25" name="Straight Connector 24"/>
          <p:cNvCxnSpPr/>
          <p:nvPr/>
        </p:nvCxnSpPr>
        <p:spPr>
          <a:xfrm>
            <a:off x="838200" y="2209800"/>
            <a:ext cx="76581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9699" name="Rectangle 3"/>
          <p:cNvSpPr>
            <a:spLocks noChangeArrowheads="1"/>
          </p:cNvSpPr>
          <p:nvPr/>
        </p:nvSpPr>
        <p:spPr bwMode="auto">
          <a:xfrm>
            <a:off x="1828800" y="685800"/>
            <a:ext cx="7086600" cy="1354217"/>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algn="just"/>
            <a:r>
              <a:rPr lang="mn-MN" sz="2400" b="1" dirty="0" smtClean="0">
                <a:latin typeface="Tahoma" panose="020B0604030504040204" pitchFamily="34" charset="0"/>
                <a:ea typeface="Tahoma" panose="020B0604030504040204" pitchFamily="34" charset="0"/>
                <a:cs typeface="Tahoma" panose="020B0604030504040204" pitchFamily="34" charset="0"/>
              </a:rPr>
              <a:t>Банк мөнгө, зээл </a:t>
            </a:r>
            <a:endParaRPr lang="en-US" sz="2400" b="1" dirty="0" smtClean="0">
              <a:latin typeface="Tahoma" panose="020B0604030504040204" pitchFamily="34" charset="0"/>
              <a:ea typeface="Tahoma" panose="020B0604030504040204" pitchFamily="34" charset="0"/>
              <a:cs typeface="Tahoma" panose="020B0604030504040204" pitchFamily="34" charset="0"/>
            </a:endParaRPr>
          </a:p>
          <a:p>
            <a:pPr algn="just"/>
            <a:r>
              <a:rPr lang="mn-MN" sz="1600" dirty="0" smtClean="0">
                <a:latin typeface="Tahoma" pitchFamily="34" charset="0"/>
                <a:cs typeface="Tahoma" pitchFamily="34" charset="0"/>
              </a:rPr>
              <a:t>Аймгийн  хэмжээнд үйл ажиллагаагаа явуулж буй нийт арилжааны банкуудад  кассын орлого  </a:t>
            </a:r>
            <a:r>
              <a:rPr lang="en-US" sz="1600" dirty="0" smtClean="0">
                <a:latin typeface="Tahoma" pitchFamily="34" charset="0"/>
                <a:cs typeface="Tahoma" pitchFamily="34" charset="0"/>
              </a:rPr>
              <a:t>278.3 </a:t>
            </a:r>
            <a:r>
              <a:rPr lang="mn-MN" sz="1600" dirty="0" smtClean="0">
                <a:latin typeface="Tahoma" pitchFamily="34" charset="0"/>
                <a:cs typeface="Tahoma" pitchFamily="34" charset="0"/>
              </a:rPr>
              <a:t>тэрбум төгрөгт хүрч, зарлага </a:t>
            </a:r>
            <a:r>
              <a:rPr lang="en-US" sz="1600" dirty="0" smtClean="0">
                <a:latin typeface="Tahoma" pitchFamily="34" charset="0"/>
                <a:cs typeface="Tahoma" pitchFamily="34" charset="0"/>
              </a:rPr>
              <a:t>282</a:t>
            </a:r>
            <a:r>
              <a:rPr lang="mn-MN" sz="1600" dirty="0" smtClean="0">
                <a:latin typeface="Tahoma" pitchFamily="34" charset="0"/>
                <a:cs typeface="Tahoma" pitchFamily="34" charset="0"/>
              </a:rPr>
              <a:t>.</a:t>
            </a:r>
            <a:r>
              <a:rPr lang="en-US" sz="1600" dirty="0" smtClean="0">
                <a:latin typeface="Tahoma" pitchFamily="34" charset="0"/>
                <a:cs typeface="Tahoma" pitchFamily="34" charset="0"/>
              </a:rPr>
              <a:t>5</a:t>
            </a:r>
            <a:r>
              <a:rPr lang="mn-MN" sz="1600" dirty="0" smtClean="0">
                <a:latin typeface="Tahoma" pitchFamily="34" charset="0"/>
                <a:cs typeface="Tahoma" pitchFamily="34" charset="0"/>
              </a:rPr>
              <a:t> тэрбум төгрөг болсон байна. Зээлийн өрийн нийт үлдэгдэл </a:t>
            </a:r>
            <a:r>
              <a:rPr lang="en-US" sz="1600" dirty="0" smtClean="0">
                <a:latin typeface="Tahoma" pitchFamily="34" charset="0"/>
                <a:cs typeface="Tahoma" pitchFamily="34" charset="0"/>
              </a:rPr>
              <a:t>136</a:t>
            </a:r>
            <a:r>
              <a:rPr lang="mn-MN" sz="1600" dirty="0" smtClean="0">
                <a:latin typeface="Tahoma" pitchFamily="34" charset="0"/>
                <a:cs typeface="Tahoma" pitchFamily="34" charset="0"/>
              </a:rPr>
              <a:t>.5</a:t>
            </a:r>
            <a:r>
              <a:rPr lang="en-US" sz="1600" dirty="0" smtClean="0">
                <a:latin typeface="Tahoma" pitchFamily="34" charset="0"/>
                <a:cs typeface="Tahoma" pitchFamily="34" charset="0"/>
              </a:rPr>
              <a:t> </a:t>
            </a:r>
            <a:r>
              <a:rPr lang="mn-MN" sz="1600" dirty="0" smtClean="0">
                <a:latin typeface="Tahoma" pitchFamily="34" charset="0"/>
                <a:cs typeface="Tahoma" pitchFamily="34" charset="0"/>
              </a:rPr>
              <a:t>тэрбум төгрөг байгаагийн 4.8</a:t>
            </a:r>
            <a:r>
              <a:rPr lang="en-US" sz="1600" dirty="0" smtClean="0">
                <a:latin typeface="Tahoma" pitchFamily="34" charset="0"/>
                <a:cs typeface="Tahoma" pitchFamily="34" charset="0"/>
              </a:rPr>
              <a:t> </a:t>
            </a:r>
            <a:r>
              <a:rPr lang="mn-MN" sz="1600" dirty="0" smtClean="0">
                <a:latin typeface="Tahoma" pitchFamily="34" charset="0"/>
                <a:cs typeface="Tahoma" pitchFamily="34" charset="0"/>
              </a:rPr>
              <a:t>тэрбум төгрөг нь чанаргүй зээл байна. </a:t>
            </a:r>
            <a:endParaRPr lang="en-US" sz="1600" dirty="0">
              <a:latin typeface="Tahoma" pitchFamily="34" charset="0"/>
              <a:cs typeface="Tahoma" pitchFamily="34" charset="0"/>
            </a:endParaRPr>
          </a:p>
        </p:txBody>
      </p:sp>
      <p:pic>
        <p:nvPicPr>
          <p:cNvPr id="17" name="Picture 16" descr="\\FILESERVER\share\khorolmaa\Information logo\14.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5800" y="990600"/>
            <a:ext cx="1010093" cy="1010093"/>
          </a:xfrm>
          <a:prstGeom prst="rect">
            <a:avLst/>
          </a:prstGeom>
          <a:noFill/>
          <a:ln>
            <a:noFill/>
          </a:ln>
        </p:spPr>
      </p:pic>
      <p:sp>
        <p:nvSpPr>
          <p:cNvPr id="19" name="Rectangle 1"/>
          <p:cNvSpPr>
            <a:spLocks noChangeArrowheads="1"/>
          </p:cNvSpPr>
          <p:nvPr/>
        </p:nvSpPr>
        <p:spPr bwMode="auto">
          <a:xfrm>
            <a:off x="5257800" y="2165122"/>
            <a:ext cx="3429000" cy="707886"/>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mn-MN" sz="1400" b="1" i="1" u="none" strike="noStrike" cap="none" normalizeH="0" baseline="0" dirty="0" smtClean="0">
                <a:ln>
                  <a:noFill/>
                </a:ln>
                <a:solidFill>
                  <a:schemeClr val="tx1"/>
                </a:solidFill>
                <a:effectLst/>
                <a:latin typeface="Tahoma" pitchFamily="34" charset="0"/>
                <a:cs typeface="Tahoma"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mn-MN" sz="1400" b="1" i="1" dirty="0" smtClean="0">
                <a:latin typeface="Tahoma" pitchFamily="34" charset="0"/>
                <a:cs typeface="Tahoma" pitchFamily="34" charset="0"/>
              </a:rPr>
              <a:t>                     </a:t>
            </a:r>
            <a:endParaRPr kumimoji="0" lang="mn-MN" sz="1400" b="1" i="1" u="none" strike="noStrike" cap="none" normalizeH="0" baseline="0" dirty="0" smtClean="0">
              <a:ln>
                <a:noFill/>
              </a:ln>
              <a:solidFill>
                <a:schemeClr val="tx1"/>
              </a:solidFill>
              <a:effectLst/>
              <a:latin typeface="Times New Roman Mon"/>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mn-MN" sz="1800" b="0" i="0" u="none" strike="noStrike" cap="none" normalizeH="0" baseline="0" dirty="0" smtClean="0">
              <a:ln>
                <a:noFill/>
              </a:ln>
              <a:solidFill>
                <a:schemeClr val="tx1"/>
              </a:solidFill>
              <a:effectLst/>
              <a:latin typeface="Arial" pitchFamily="34" charset="0"/>
            </a:endParaRPr>
          </a:p>
        </p:txBody>
      </p:sp>
      <p:graphicFrame>
        <p:nvGraphicFramePr>
          <p:cNvPr id="15" name="Chart 14"/>
          <p:cNvGraphicFramePr/>
          <p:nvPr/>
        </p:nvGraphicFramePr>
        <p:xfrm>
          <a:off x="1177505" y="2514600"/>
          <a:ext cx="7280695" cy="381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 xmlns:p14="http://schemas.microsoft.com/office/powerpoint/2010/main" val="1715573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cstate="print">
            <a:extLst>
              <a:ext uri="{28A0092B-C50C-407E-A947-70E740481C1C}">
                <a14:useLocalDpi xmlns="" xmlns:a14="http://schemas.microsoft.com/office/drawing/2010/main" val="0"/>
              </a:ext>
            </a:extLst>
          </a:blip>
          <a:srcRect l="807"/>
          <a:stretch/>
        </p:blipFill>
        <p:spPr>
          <a:xfrm>
            <a:off x="-228600" y="0"/>
            <a:ext cx="9372600" cy="6858000"/>
          </a:xfrm>
          <a:prstGeom prst="rect">
            <a:avLst/>
          </a:prstGeom>
        </p:spPr>
      </p:pic>
      <p:sp>
        <p:nvSpPr>
          <p:cNvPr id="12" name="Rectangle 12"/>
          <p:cNvSpPr>
            <a:spLocks noChangeArrowheads="1"/>
          </p:cNvSpPr>
          <p:nvPr/>
        </p:nvSpPr>
        <p:spPr bwMode="auto">
          <a:xfrm>
            <a:off x="1447800" y="457200"/>
            <a:ext cx="6400800" cy="369332"/>
          </a:xfrm>
          <a:prstGeom prst="rect">
            <a:avLst/>
          </a:prstGeom>
          <a:solidFill>
            <a:srgbClr val="996600"/>
          </a:solidFill>
          <a:ln w="9525">
            <a:noFill/>
            <a:miter lim="800000"/>
            <a:headEnd/>
            <a:tailEnd/>
          </a:ln>
        </p:spPr>
        <p:txBody>
          <a:bodyPr wrap="square">
            <a:spAutoFit/>
          </a:bodyPr>
          <a:lstStyle/>
          <a:p>
            <a:pPr marL="514350" indent="-514350" algn="ctr">
              <a:spcBef>
                <a:spcPct val="20000"/>
              </a:spcBef>
              <a:buClr>
                <a:schemeClr val="accent6">
                  <a:lumMod val="50000"/>
                </a:schemeClr>
              </a:buClr>
              <a:buSzPct val="80000"/>
              <a:defRPr/>
            </a:pPr>
            <a:r>
              <a:rPr lang="mn-MN" b="1" dirty="0">
                <a:solidFill>
                  <a:schemeClr val="bg1"/>
                </a:solidFill>
                <a:latin typeface="Arial Unicode MS" pitchFamily="34" charset="-128"/>
                <a:ea typeface="Arial Unicode MS" pitchFamily="34" charset="-128"/>
                <a:cs typeface="Arial Unicode MS" pitchFamily="34" charset="-128"/>
              </a:rPr>
              <a:t>ХҮН АМ, </a:t>
            </a:r>
            <a:r>
              <a:rPr lang="mn-MN" b="1" dirty="0" smtClean="0">
                <a:solidFill>
                  <a:schemeClr val="bg1"/>
                </a:solidFill>
                <a:latin typeface="Arial Unicode MS" pitchFamily="34" charset="-128"/>
                <a:ea typeface="Arial Unicode MS" pitchFamily="34" charset="-128"/>
                <a:cs typeface="Arial Unicode MS" pitchFamily="34" charset="-128"/>
              </a:rPr>
              <a:t>НИЙГМИЙН ҮЗҮҮЛЭЛТ</a:t>
            </a:r>
            <a:endParaRPr lang="mn-MN" b="1" dirty="0">
              <a:solidFill>
                <a:schemeClr val="bg1"/>
              </a:solidFill>
              <a:latin typeface="Arial Unicode MS" pitchFamily="34" charset="-128"/>
              <a:ea typeface="Arial Unicode MS" pitchFamily="34" charset="-128"/>
              <a:cs typeface="Arial Unicode MS" pitchFamily="34" charset="-128"/>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en-US"/>
          </a:p>
        </p:txBody>
      </p:sp>
      <p:sp>
        <p:nvSpPr>
          <p:cNvPr id="15364" name="Rectangle 4"/>
          <p:cNvSpPr>
            <a:spLocks noChangeArrowheads="1"/>
          </p:cNvSpPr>
          <p:nvPr/>
        </p:nvSpPr>
        <p:spPr bwMode="auto">
          <a:xfrm>
            <a:off x="4455622" y="90100"/>
            <a:ext cx="232756"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n-MN" sz="1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mn-MN" sz="1800" b="0" i="0" u="none" strike="noStrike" cap="none" normalizeH="0" baseline="0" dirty="0" smtClean="0">
              <a:ln>
                <a:noFill/>
              </a:ln>
              <a:solidFill>
                <a:schemeClr val="tx1"/>
              </a:solidFill>
              <a:effectLst/>
              <a:latin typeface="Arial" pitchFamily="34" charset="0"/>
            </a:endParaRPr>
          </a:p>
        </p:txBody>
      </p:sp>
      <p:sp>
        <p:nvSpPr>
          <p:cNvPr id="16" name="Rectangle 15"/>
          <p:cNvSpPr/>
          <p:nvPr/>
        </p:nvSpPr>
        <p:spPr>
          <a:xfrm>
            <a:off x="1828800" y="833789"/>
            <a:ext cx="6200776" cy="1908215"/>
          </a:xfrm>
          <a:prstGeom prst="rect">
            <a:avLst/>
          </a:prstGeom>
        </p:spPr>
        <p:txBody>
          <a:bodyPr wrap="square">
            <a:spAutoFit/>
          </a:bodyPr>
          <a:lstStyle/>
          <a:p>
            <a:pPr algn="just"/>
            <a:r>
              <a:rPr lang="en-US" dirty="0" smtClean="0">
                <a:latin typeface="Tahoma" pitchFamily="34" charset="0"/>
                <a:cs typeface="Tahoma" pitchFamily="34" charset="0"/>
              </a:rPr>
              <a:t>201</a:t>
            </a:r>
            <a:r>
              <a:rPr lang="mn-MN" dirty="0" smtClean="0">
                <a:latin typeface="Tahoma" pitchFamily="34" charset="0"/>
                <a:cs typeface="Tahoma" pitchFamily="34" charset="0"/>
              </a:rPr>
              <a:t>5</a:t>
            </a:r>
            <a:r>
              <a:rPr lang="en-US" dirty="0" smtClean="0">
                <a:latin typeface="Tahoma" pitchFamily="34" charset="0"/>
                <a:cs typeface="Tahoma" pitchFamily="34" charset="0"/>
              </a:rPr>
              <a:t> </a:t>
            </a:r>
            <a:r>
              <a:rPr lang="en-US" dirty="0" err="1" smtClean="0">
                <a:latin typeface="Tahoma" pitchFamily="34" charset="0"/>
                <a:cs typeface="Tahoma" pitchFamily="34" charset="0"/>
              </a:rPr>
              <a:t>оны</a:t>
            </a:r>
            <a:r>
              <a:rPr lang="en-US" dirty="0" smtClean="0">
                <a:latin typeface="Tahoma" pitchFamily="34" charset="0"/>
                <a:cs typeface="Tahoma" pitchFamily="34" charset="0"/>
              </a:rPr>
              <a:t> </a:t>
            </a:r>
            <a:r>
              <a:rPr lang="en-US" dirty="0" err="1" smtClean="0">
                <a:latin typeface="Tahoma" pitchFamily="34" charset="0"/>
                <a:cs typeface="Tahoma" pitchFamily="34" charset="0"/>
              </a:rPr>
              <a:t>эхний</a:t>
            </a:r>
            <a:r>
              <a:rPr lang="en-US" dirty="0" smtClean="0">
                <a:latin typeface="Tahoma" pitchFamily="34" charset="0"/>
                <a:cs typeface="Tahoma" pitchFamily="34" charset="0"/>
              </a:rPr>
              <a:t> 4 </a:t>
            </a:r>
            <a:r>
              <a:rPr lang="en-US" dirty="0" err="1" smtClean="0">
                <a:latin typeface="Tahoma" pitchFamily="34" charset="0"/>
                <a:cs typeface="Tahoma" pitchFamily="34" charset="0"/>
              </a:rPr>
              <a:t>сарын</a:t>
            </a:r>
            <a:r>
              <a:rPr lang="en-US" dirty="0" smtClean="0">
                <a:latin typeface="Tahoma" pitchFamily="34" charset="0"/>
                <a:cs typeface="Tahoma" pitchFamily="34" charset="0"/>
              </a:rPr>
              <a:t> </a:t>
            </a:r>
            <a:r>
              <a:rPr lang="en-US" dirty="0" err="1" smtClean="0">
                <a:latin typeface="Tahoma" pitchFamily="34" charset="0"/>
                <a:cs typeface="Tahoma" pitchFamily="34" charset="0"/>
              </a:rPr>
              <a:t>байдлаар</a:t>
            </a:r>
            <a:r>
              <a:rPr lang="en-US" dirty="0" smtClean="0">
                <a:latin typeface="Tahoma" pitchFamily="34" charset="0"/>
                <a:cs typeface="Tahoma" pitchFamily="34" charset="0"/>
              </a:rPr>
              <a:t> </a:t>
            </a:r>
            <a:r>
              <a:rPr lang="en-US" dirty="0" err="1" smtClean="0">
                <a:latin typeface="Tahoma" pitchFamily="34" charset="0"/>
                <a:cs typeface="Tahoma" pitchFamily="34" charset="0"/>
              </a:rPr>
              <a:t>аймгийн</a:t>
            </a:r>
            <a:r>
              <a:rPr lang="en-US" dirty="0" smtClean="0">
                <a:latin typeface="Tahoma" pitchFamily="34" charset="0"/>
                <a:cs typeface="Tahoma" pitchFamily="34" charset="0"/>
              </a:rPr>
              <a:t> </a:t>
            </a:r>
            <a:r>
              <a:rPr lang="en-US" dirty="0" err="1" smtClean="0">
                <a:latin typeface="Tahoma" pitchFamily="34" charset="0"/>
                <a:cs typeface="Tahoma" pitchFamily="34" charset="0"/>
              </a:rPr>
              <a:t>хэмжээгээр</a:t>
            </a:r>
            <a:r>
              <a:rPr lang="en-US" dirty="0" smtClean="0">
                <a:latin typeface="Tahoma" pitchFamily="34" charset="0"/>
                <a:cs typeface="Tahoma" pitchFamily="34" charset="0"/>
              </a:rPr>
              <a:t>  458 </a:t>
            </a:r>
            <a:r>
              <a:rPr lang="mn-MN" dirty="0" smtClean="0">
                <a:latin typeface="Tahoma" pitchFamily="34" charset="0"/>
                <a:cs typeface="Tahoma" pitchFamily="34" charset="0"/>
              </a:rPr>
              <a:t>эх амаржиж</a:t>
            </a:r>
            <a:r>
              <a:rPr lang="en-US" dirty="0" smtClean="0">
                <a:latin typeface="Tahoma" pitchFamily="34" charset="0"/>
                <a:cs typeface="Tahoma" pitchFamily="34" charset="0"/>
              </a:rPr>
              <a:t>, 11</a:t>
            </a:r>
            <a:r>
              <a:rPr lang="mn-MN" dirty="0" smtClean="0">
                <a:latin typeface="Tahoma" pitchFamily="34" charset="0"/>
                <a:cs typeface="Tahoma" pitchFamily="34" charset="0"/>
              </a:rPr>
              <a:t>4</a:t>
            </a:r>
            <a:r>
              <a:rPr lang="en-US" dirty="0" err="1" smtClean="0">
                <a:latin typeface="Tahoma" pitchFamily="34" charset="0"/>
                <a:cs typeface="Tahoma" pitchFamily="34" charset="0"/>
              </a:rPr>
              <a:t>хүн</a:t>
            </a:r>
            <a:r>
              <a:rPr lang="en-US" dirty="0" smtClean="0">
                <a:latin typeface="Tahoma" pitchFamily="34" charset="0"/>
                <a:cs typeface="Tahoma" pitchFamily="34" charset="0"/>
              </a:rPr>
              <a:t> </a:t>
            </a:r>
            <a:r>
              <a:rPr lang="en-US" dirty="0" err="1" smtClean="0">
                <a:latin typeface="Tahoma" pitchFamily="34" charset="0"/>
                <a:cs typeface="Tahoma" pitchFamily="34" charset="0"/>
              </a:rPr>
              <a:t>нас</a:t>
            </a:r>
            <a:r>
              <a:rPr lang="en-US" dirty="0" smtClean="0">
                <a:latin typeface="Tahoma" pitchFamily="34" charset="0"/>
                <a:cs typeface="Tahoma" pitchFamily="34" charset="0"/>
              </a:rPr>
              <a:t> </a:t>
            </a:r>
            <a:r>
              <a:rPr lang="en-US" dirty="0" err="1" smtClean="0">
                <a:latin typeface="Tahoma" pitchFamily="34" charset="0"/>
                <a:cs typeface="Tahoma" pitchFamily="34" charset="0"/>
              </a:rPr>
              <a:t>барсан</a:t>
            </a:r>
            <a:r>
              <a:rPr lang="en-US" dirty="0" smtClean="0">
                <a:latin typeface="Tahoma" pitchFamily="34" charset="0"/>
                <a:cs typeface="Tahoma" pitchFamily="34" charset="0"/>
              </a:rPr>
              <a:t> </a:t>
            </a:r>
            <a:r>
              <a:rPr lang="en-US" dirty="0" err="1" smtClean="0">
                <a:latin typeface="Tahoma" pitchFamily="34" charset="0"/>
                <a:cs typeface="Tahoma" pitchFamily="34" charset="0"/>
              </a:rPr>
              <a:t>нь</a:t>
            </a:r>
            <a:r>
              <a:rPr lang="en-US" dirty="0" smtClean="0">
                <a:latin typeface="Tahoma" pitchFamily="34" charset="0"/>
                <a:cs typeface="Tahoma" pitchFamily="34" charset="0"/>
              </a:rPr>
              <a:t> </a:t>
            </a:r>
            <a:r>
              <a:rPr lang="en-US" dirty="0" err="1" smtClean="0">
                <a:latin typeface="Tahoma" pitchFamily="34" charset="0"/>
                <a:cs typeface="Tahoma" pitchFamily="34" charset="0"/>
              </a:rPr>
              <a:t>урьд</a:t>
            </a:r>
            <a:r>
              <a:rPr lang="en-US" dirty="0" smtClean="0">
                <a:latin typeface="Tahoma" pitchFamily="34" charset="0"/>
                <a:cs typeface="Tahoma" pitchFamily="34" charset="0"/>
              </a:rPr>
              <a:t> </a:t>
            </a:r>
            <a:r>
              <a:rPr lang="en-US" dirty="0" err="1" smtClean="0">
                <a:latin typeface="Tahoma" pitchFamily="34" charset="0"/>
                <a:cs typeface="Tahoma" pitchFamily="34" charset="0"/>
              </a:rPr>
              <a:t>оны</a:t>
            </a:r>
            <a:r>
              <a:rPr lang="en-US" dirty="0" smtClean="0">
                <a:latin typeface="Tahoma" pitchFamily="34" charset="0"/>
                <a:cs typeface="Tahoma" pitchFamily="34" charset="0"/>
              </a:rPr>
              <a:t> </a:t>
            </a:r>
            <a:r>
              <a:rPr lang="en-US" dirty="0" err="1" smtClean="0">
                <a:latin typeface="Tahoma" pitchFamily="34" charset="0"/>
                <a:cs typeface="Tahoma" pitchFamily="34" charset="0"/>
              </a:rPr>
              <a:t>мөн</a:t>
            </a:r>
            <a:r>
              <a:rPr lang="en-US" dirty="0" smtClean="0">
                <a:latin typeface="Tahoma" pitchFamily="34" charset="0"/>
                <a:cs typeface="Tahoma" pitchFamily="34" charset="0"/>
              </a:rPr>
              <a:t> </a:t>
            </a:r>
            <a:r>
              <a:rPr lang="en-US" dirty="0" err="1" smtClean="0">
                <a:latin typeface="Tahoma" pitchFamily="34" charset="0"/>
                <a:cs typeface="Tahoma" pitchFamily="34" charset="0"/>
              </a:rPr>
              <a:t>үеэс</a:t>
            </a:r>
            <a:r>
              <a:rPr lang="en-US" dirty="0" smtClean="0">
                <a:latin typeface="Tahoma" pitchFamily="34" charset="0"/>
                <a:cs typeface="Tahoma" pitchFamily="34" charset="0"/>
              </a:rPr>
              <a:t> </a:t>
            </a:r>
            <a:r>
              <a:rPr lang="en-US" dirty="0" err="1" smtClean="0">
                <a:latin typeface="Tahoma" pitchFamily="34" charset="0"/>
                <a:cs typeface="Tahoma" pitchFamily="34" charset="0"/>
              </a:rPr>
              <a:t>төрөлт</a:t>
            </a:r>
            <a:r>
              <a:rPr lang="en-US" dirty="0" smtClean="0">
                <a:latin typeface="Tahoma" pitchFamily="34" charset="0"/>
                <a:cs typeface="Tahoma" pitchFamily="34" charset="0"/>
              </a:rPr>
              <a:t>  </a:t>
            </a:r>
            <a:r>
              <a:rPr lang="mn-MN" dirty="0" smtClean="0">
                <a:latin typeface="Tahoma" pitchFamily="34" charset="0"/>
                <a:cs typeface="Tahoma" pitchFamily="34" charset="0"/>
              </a:rPr>
              <a:t>3.1</a:t>
            </a:r>
            <a:r>
              <a:rPr lang="en-US" dirty="0" smtClean="0">
                <a:latin typeface="Tahoma" pitchFamily="34" charset="0"/>
                <a:cs typeface="Tahoma" pitchFamily="34" charset="0"/>
              </a:rPr>
              <a:t> </a:t>
            </a:r>
            <a:r>
              <a:rPr lang="en-US" dirty="0" err="1" smtClean="0">
                <a:latin typeface="Tahoma" pitchFamily="34" charset="0"/>
                <a:cs typeface="Tahoma" pitchFamily="34" charset="0"/>
              </a:rPr>
              <a:t>хувиар</a:t>
            </a:r>
            <a:r>
              <a:rPr lang="en-US" dirty="0" smtClean="0">
                <a:latin typeface="Tahoma" pitchFamily="34" charset="0"/>
                <a:cs typeface="Tahoma" pitchFamily="34" charset="0"/>
              </a:rPr>
              <a:t> </a:t>
            </a:r>
            <a:r>
              <a:rPr lang="en-US" dirty="0" err="1" smtClean="0">
                <a:latin typeface="Tahoma" pitchFamily="34" charset="0"/>
                <a:cs typeface="Tahoma" pitchFamily="34" charset="0"/>
              </a:rPr>
              <a:t>нас</a:t>
            </a:r>
            <a:r>
              <a:rPr lang="en-US" dirty="0" smtClean="0">
                <a:latin typeface="Tahoma" pitchFamily="34" charset="0"/>
                <a:cs typeface="Tahoma" pitchFamily="34" charset="0"/>
              </a:rPr>
              <a:t> </a:t>
            </a:r>
            <a:r>
              <a:rPr lang="en-US" dirty="0" err="1" smtClean="0">
                <a:latin typeface="Tahoma" pitchFamily="34" charset="0"/>
                <a:cs typeface="Tahoma" pitchFamily="34" charset="0"/>
              </a:rPr>
              <a:t>баралт</a:t>
            </a:r>
            <a:r>
              <a:rPr lang="en-US" dirty="0" smtClean="0">
                <a:latin typeface="Tahoma" pitchFamily="34" charset="0"/>
                <a:cs typeface="Tahoma" pitchFamily="34" charset="0"/>
              </a:rPr>
              <a:t> </a:t>
            </a:r>
            <a:r>
              <a:rPr lang="mn-MN" dirty="0" smtClean="0">
                <a:latin typeface="Tahoma" pitchFamily="34" charset="0"/>
                <a:cs typeface="Tahoma" pitchFamily="34" charset="0"/>
              </a:rPr>
              <a:t>2.7</a:t>
            </a:r>
            <a:r>
              <a:rPr lang="en-US" dirty="0" err="1" smtClean="0">
                <a:latin typeface="Tahoma" pitchFamily="34" charset="0"/>
                <a:cs typeface="Tahoma" pitchFamily="34" charset="0"/>
              </a:rPr>
              <a:t>хувиар</a:t>
            </a:r>
            <a:r>
              <a:rPr lang="en-US" dirty="0" smtClean="0">
                <a:latin typeface="Tahoma" pitchFamily="34" charset="0"/>
                <a:cs typeface="Tahoma" pitchFamily="34" charset="0"/>
              </a:rPr>
              <a:t> </a:t>
            </a:r>
            <a:r>
              <a:rPr lang="mn-MN" dirty="0" smtClean="0">
                <a:latin typeface="Tahoma" pitchFamily="34" charset="0"/>
                <a:cs typeface="Tahoma" pitchFamily="34" charset="0"/>
              </a:rPr>
              <a:t>тус тус өссөн </a:t>
            </a:r>
            <a:r>
              <a:rPr lang="en-US" dirty="0" err="1" smtClean="0">
                <a:latin typeface="Tahoma" pitchFamily="34" charset="0"/>
                <a:cs typeface="Tahoma" pitchFamily="34" charset="0"/>
              </a:rPr>
              <a:t>байна</a:t>
            </a:r>
            <a:r>
              <a:rPr lang="en-US" dirty="0" smtClean="0">
                <a:latin typeface="Tahoma" pitchFamily="34" charset="0"/>
                <a:cs typeface="Tahoma" pitchFamily="34" charset="0"/>
              </a:rPr>
              <a:t>.</a:t>
            </a:r>
          </a:p>
          <a:p>
            <a:pPr algn="just" fontAlgn="base">
              <a:spcBef>
                <a:spcPct val="0"/>
              </a:spcBef>
              <a:spcAft>
                <a:spcPct val="0"/>
              </a:spcAft>
            </a:pPr>
            <a:endParaRPr lang="en-US" dirty="0">
              <a:latin typeface="Tahoma" panose="020B0604030504040204" pitchFamily="34" charset="0"/>
              <a:ea typeface="Tahoma" panose="020B0604030504040204" pitchFamily="34" charset="0"/>
              <a:cs typeface="Tahoma" panose="020B0604030504040204" pitchFamily="34" charset="0"/>
            </a:endParaRPr>
          </a:p>
          <a:p>
            <a:pPr lvl="0" algn="just" fontAlgn="base">
              <a:spcBef>
                <a:spcPct val="0"/>
              </a:spcBef>
              <a:spcAft>
                <a:spcPct val="0"/>
              </a:spcAft>
            </a:pPr>
            <a:endParaRPr lang="mn-MN" sz="2800" dirty="0" smtClean="0">
              <a:latin typeface="Tahoma" panose="020B0604030504040204" pitchFamily="34" charset="0"/>
              <a:ea typeface="Tahoma" panose="020B0604030504040204" pitchFamily="34" charset="0"/>
              <a:cs typeface="Tahoma" panose="020B0604030504040204" pitchFamily="34" charset="0"/>
            </a:endParaRPr>
          </a:p>
        </p:txBody>
      </p:sp>
      <p:cxnSp>
        <p:nvCxnSpPr>
          <p:cNvPr id="14" name="Straight Connector 13"/>
          <p:cNvCxnSpPr/>
          <p:nvPr/>
        </p:nvCxnSpPr>
        <p:spPr>
          <a:xfrm>
            <a:off x="4572000" y="2438400"/>
            <a:ext cx="49659" cy="2992437"/>
          </a:xfrm>
          <a:prstGeom prst="line">
            <a:avLst/>
          </a:prstGeom>
          <a:noFill/>
          <a:ln w="9525" cap="flat" cmpd="sng" algn="ctr">
            <a:solidFill>
              <a:srgbClr val="00B050"/>
            </a:solidFill>
            <a:prstDash val="dash"/>
          </a:ln>
          <a:effectLst/>
        </p:spPr>
      </p:cxnSp>
      <p:cxnSp>
        <p:nvCxnSpPr>
          <p:cNvPr id="15" name="Straight Connector 14"/>
          <p:cNvCxnSpPr/>
          <p:nvPr/>
        </p:nvCxnSpPr>
        <p:spPr>
          <a:xfrm flipV="1">
            <a:off x="761548" y="5410200"/>
            <a:ext cx="7696200" cy="20637"/>
          </a:xfrm>
          <a:prstGeom prst="line">
            <a:avLst/>
          </a:prstGeom>
          <a:noFill/>
          <a:ln w="9525" cap="flat" cmpd="sng" algn="ctr">
            <a:solidFill>
              <a:srgbClr val="00B050"/>
            </a:solidFill>
            <a:prstDash val="dash"/>
          </a:ln>
          <a:effectLst/>
        </p:spPr>
      </p:cxnSp>
      <p:pic>
        <p:nvPicPr>
          <p:cNvPr id="18" name="Picture 72" descr="8"/>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42043" y="914400"/>
            <a:ext cx="993334" cy="1006029"/>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19" name="Chart 18"/>
          <p:cNvGraphicFramePr/>
          <p:nvPr/>
        </p:nvGraphicFramePr>
        <p:xfrm>
          <a:off x="762000" y="2133600"/>
          <a:ext cx="3810000" cy="34290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p:cNvGraphicFramePr/>
          <p:nvPr/>
        </p:nvGraphicFramePr>
        <p:xfrm>
          <a:off x="4876800" y="1905000"/>
          <a:ext cx="3453441" cy="355695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 xmlns:p14="http://schemas.microsoft.com/office/powerpoint/2010/main" val="4160384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04800" y="0"/>
            <a:ext cx="9448800" cy="6858000"/>
          </a:xfrm>
          <a:prstGeom prst="rect">
            <a:avLst/>
          </a:prstGeom>
        </p:spPr>
      </p:pic>
      <p:sp>
        <p:nvSpPr>
          <p:cNvPr id="12" name="Rectangle 12"/>
          <p:cNvSpPr>
            <a:spLocks noChangeArrowheads="1"/>
          </p:cNvSpPr>
          <p:nvPr/>
        </p:nvSpPr>
        <p:spPr bwMode="auto">
          <a:xfrm>
            <a:off x="1447800" y="457200"/>
            <a:ext cx="6400800" cy="369332"/>
          </a:xfrm>
          <a:prstGeom prst="rect">
            <a:avLst/>
          </a:prstGeom>
          <a:solidFill>
            <a:srgbClr val="996600"/>
          </a:solidFill>
          <a:ln w="9525">
            <a:noFill/>
            <a:miter lim="800000"/>
            <a:headEnd/>
            <a:tailEnd/>
          </a:ln>
        </p:spPr>
        <p:txBody>
          <a:bodyPr wrap="square">
            <a:spAutoFit/>
          </a:bodyPr>
          <a:lstStyle/>
          <a:p>
            <a:pPr marL="514350" indent="-514350" algn="ctr">
              <a:spcBef>
                <a:spcPct val="20000"/>
              </a:spcBef>
              <a:buClr>
                <a:schemeClr val="accent6">
                  <a:lumMod val="50000"/>
                </a:schemeClr>
              </a:buClr>
              <a:buSzPct val="80000"/>
              <a:defRPr/>
            </a:pPr>
            <a:r>
              <a:rPr lang="mn-MN" b="1" dirty="0">
                <a:solidFill>
                  <a:schemeClr val="bg1"/>
                </a:solidFill>
                <a:latin typeface="Arial Unicode MS" pitchFamily="34" charset="-128"/>
                <a:ea typeface="Arial Unicode MS" pitchFamily="34" charset="-128"/>
                <a:cs typeface="Arial Unicode MS" pitchFamily="34" charset="-128"/>
              </a:rPr>
              <a:t>ХҮН АМ, </a:t>
            </a:r>
            <a:r>
              <a:rPr lang="mn-MN" b="1" dirty="0" smtClean="0">
                <a:solidFill>
                  <a:schemeClr val="bg1"/>
                </a:solidFill>
                <a:latin typeface="Arial Unicode MS" pitchFamily="34" charset="-128"/>
                <a:ea typeface="Arial Unicode MS" pitchFamily="34" charset="-128"/>
                <a:cs typeface="Arial Unicode MS" pitchFamily="34" charset="-128"/>
              </a:rPr>
              <a:t>НИЙГМИЙН ҮЗҮҮЛЭЛТ</a:t>
            </a:r>
            <a:endParaRPr lang="mn-MN" b="1" dirty="0">
              <a:solidFill>
                <a:schemeClr val="bg1"/>
              </a:solidFill>
              <a:latin typeface="Arial Unicode MS" pitchFamily="34" charset="-128"/>
              <a:ea typeface="Arial Unicode MS" pitchFamily="34" charset="-128"/>
              <a:cs typeface="Arial Unicode MS" pitchFamily="34" charset="-128"/>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en-US"/>
          </a:p>
        </p:txBody>
      </p:sp>
      <p:pic>
        <p:nvPicPr>
          <p:cNvPr id="4097" name="Picture 72" descr="8"/>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0177" y="1066800"/>
            <a:ext cx="827623" cy="8382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3"/>
          <p:cNvSpPr>
            <a:spLocks noChangeArrowheads="1"/>
          </p:cNvSpPr>
          <p:nvPr/>
        </p:nvSpPr>
        <p:spPr bwMode="auto">
          <a:xfrm>
            <a:off x="1524000" y="1915418"/>
            <a:ext cx="708660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lang="en-US" sz="1200" dirty="0" smtClean="0"/>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363" name="Rectangle 3"/>
          <p:cNvSpPr>
            <a:spLocks noChangeArrowheads="1"/>
          </p:cNvSpPr>
          <p:nvPr/>
        </p:nvSpPr>
        <p:spPr bwMode="auto">
          <a:xfrm>
            <a:off x="1524000" y="867490"/>
            <a:ext cx="69342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mn-MN" sz="1600" dirty="0" smtClean="0">
                <a:latin typeface="Tahoma" pitchFamily="34" charset="0"/>
                <a:cs typeface="Tahoma" pitchFamily="34" charset="0"/>
              </a:rPr>
              <a:t>5 сарын </a:t>
            </a:r>
            <a:r>
              <a:rPr lang="en-US" sz="1600" dirty="0" smtClean="0">
                <a:latin typeface="Tahoma" pitchFamily="34" charset="0"/>
                <a:cs typeface="Tahoma" pitchFamily="34" charset="0"/>
              </a:rPr>
              <a:t>11</a:t>
            </a:r>
            <a:r>
              <a:rPr lang="mn-MN" sz="1600" dirty="0" smtClean="0">
                <a:latin typeface="Tahoma" pitchFamily="34" charset="0"/>
                <a:cs typeface="Tahoma" pitchFamily="34" charset="0"/>
              </a:rPr>
              <a:t>-ны 1</a:t>
            </a:r>
            <a:r>
              <a:rPr lang="en-US" sz="1600" dirty="0" smtClean="0">
                <a:latin typeface="Tahoma" pitchFamily="34" charset="0"/>
                <a:cs typeface="Tahoma" pitchFamily="34" charset="0"/>
              </a:rPr>
              <a:t>1</a:t>
            </a:r>
            <a:r>
              <a:rPr lang="mn-MN" sz="1600" dirty="0" smtClean="0">
                <a:latin typeface="Tahoma" pitchFamily="34" charset="0"/>
                <a:cs typeface="Tahoma" pitchFamily="34" charset="0"/>
              </a:rPr>
              <a:t>цагèéн байдлаар  Улаанбурхан өвчний íèéò </a:t>
            </a:r>
            <a:r>
              <a:rPr lang="mn-MN" sz="1600" b="1" dirty="0" smtClean="0">
                <a:latin typeface="Tahoma" pitchFamily="34" charset="0"/>
                <a:cs typeface="Tahoma" pitchFamily="34" charset="0"/>
              </a:rPr>
              <a:t>3</a:t>
            </a:r>
            <a:r>
              <a:rPr lang="en-US" sz="1600" b="1" dirty="0" smtClean="0">
                <a:latin typeface="Tahoma" pitchFamily="34" charset="0"/>
                <a:cs typeface="Tahoma" pitchFamily="34" charset="0"/>
              </a:rPr>
              <a:t>12 </a:t>
            </a:r>
            <a:r>
              <a:rPr lang="mn-MN" sz="1600" dirty="0" smtClean="0">
                <a:latin typeface="Tahoma" pitchFamily="34" charset="0"/>
                <a:cs typeface="Tahoma" pitchFamily="34" charset="0"/>
              </a:rPr>
              <a:t>сэжигтэй тохиолдол  бүртгэгдсэнээс  </a:t>
            </a:r>
            <a:r>
              <a:rPr lang="mn-MN" sz="1600" b="1" dirty="0" smtClean="0">
                <a:latin typeface="Tahoma" pitchFamily="34" charset="0"/>
                <a:cs typeface="Tahoma" pitchFamily="34" charset="0"/>
              </a:rPr>
              <a:t>5</a:t>
            </a:r>
            <a:r>
              <a:rPr lang="en-US" sz="1600" b="1" dirty="0" smtClean="0">
                <a:latin typeface="Tahoma" pitchFamily="34" charset="0"/>
                <a:cs typeface="Tahoma" pitchFamily="34" charset="0"/>
              </a:rPr>
              <a:t>8 </a:t>
            </a:r>
            <a:r>
              <a:rPr lang="mn-MN" sz="1600" dirty="0" smtClean="0">
                <a:latin typeface="Tahoma" pitchFamily="34" charset="0"/>
                <a:cs typeface="Tahoma" pitchFamily="34" charset="0"/>
              </a:rPr>
              <a:t>сорьц шинжилгээнд явснаас </a:t>
            </a:r>
            <a:r>
              <a:rPr lang="mn-MN" sz="1600" b="1" dirty="0" smtClean="0">
                <a:latin typeface="Tahoma" pitchFamily="34" charset="0"/>
                <a:cs typeface="Tahoma" pitchFamily="34" charset="0"/>
              </a:rPr>
              <a:t>2</a:t>
            </a:r>
            <a:r>
              <a:rPr lang="en-US" sz="1600" b="1" dirty="0" smtClean="0">
                <a:latin typeface="Tahoma" pitchFamily="34" charset="0"/>
                <a:cs typeface="Tahoma" pitchFamily="34" charset="0"/>
              </a:rPr>
              <a:t>9</a:t>
            </a:r>
            <a:r>
              <a:rPr lang="mn-MN" sz="1600" dirty="0" smtClean="0">
                <a:latin typeface="Tahoma" pitchFamily="34" charset="0"/>
                <a:cs typeface="Tahoma" pitchFamily="34" charset="0"/>
              </a:rPr>
              <a:t> нь буюу </a:t>
            </a:r>
            <a:r>
              <a:rPr lang="en-US" sz="1600" dirty="0" smtClean="0">
                <a:latin typeface="Tahoma" pitchFamily="34" charset="0"/>
                <a:cs typeface="Tahoma" pitchFamily="34" charset="0"/>
              </a:rPr>
              <a:t>50 </a:t>
            </a:r>
            <a:r>
              <a:rPr lang="mn-MN" sz="1600" dirty="0" smtClean="0">
                <a:latin typeface="Tahoma" pitchFamily="34" charset="0"/>
                <a:cs typeface="Tahoma" pitchFamily="34" charset="0"/>
              </a:rPr>
              <a:t>%   нь улаан бурхан өвчин болох нь лабораторийн шинжилгээгээр батлагдсан. </a:t>
            </a:r>
            <a:endParaRPr lang="en-US" sz="1600" dirty="0" smtClean="0">
              <a:latin typeface="Tahoma" pitchFamily="34" charset="0"/>
              <a:cs typeface="Tahoma" pitchFamily="34" charset="0"/>
            </a:endParaRPr>
          </a:p>
          <a:p>
            <a:pPr algn="just"/>
            <a:endParaRPr lang="en-US" sz="1600" dirty="0" smtClean="0">
              <a:latin typeface="Tahoma" pitchFamily="34" charset="0"/>
              <a:cs typeface="Tahoma" pitchFamily="34" charset="0"/>
            </a:endParaRPr>
          </a:p>
          <a:p>
            <a:pPr algn="just"/>
            <a:r>
              <a:rPr lang="en-US" sz="1600" dirty="0" smtClean="0">
                <a:latin typeface="Tahoma" pitchFamily="34" charset="0"/>
                <a:ea typeface="Tahoma" pitchFamily="34" charset="0"/>
                <a:cs typeface="Tahoma" pitchFamily="34" charset="0"/>
              </a:rPr>
              <a:t>  </a:t>
            </a:r>
            <a:endParaRPr kumimoji="0" lang="en-US" sz="16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
        <p:nvSpPr>
          <p:cNvPr id="15364" name="Rectangle 4"/>
          <p:cNvSpPr>
            <a:spLocks noChangeArrowheads="1"/>
          </p:cNvSpPr>
          <p:nvPr/>
        </p:nvSpPr>
        <p:spPr bwMode="auto">
          <a:xfrm>
            <a:off x="4455622" y="90100"/>
            <a:ext cx="232756"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n-MN" sz="1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mn-MN" sz="1800" b="0" i="0" u="none" strike="noStrike" cap="none" normalizeH="0" baseline="0" dirty="0" smtClean="0">
              <a:ln>
                <a:noFill/>
              </a:ln>
              <a:solidFill>
                <a:schemeClr val="tx1"/>
              </a:solidFill>
              <a:effectLst/>
              <a:latin typeface="Arial" pitchFamily="34" charset="0"/>
            </a:endParaRPr>
          </a:p>
        </p:txBody>
      </p:sp>
      <p:sp>
        <p:nvSpPr>
          <p:cNvPr id="4" name="Rectangle 3"/>
          <p:cNvSpPr/>
          <p:nvPr/>
        </p:nvSpPr>
        <p:spPr>
          <a:xfrm>
            <a:off x="1295400" y="2438400"/>
            <a:ext cx="2057400" cy="646331"/>
          </a:xfrm>
          <a:prstGeom prst="rect">
            <a:avLst/>
          </a:prstGeom>
        </p:spPr>
        <p:txBody>
          <a:bodyPr wrap="square">
            <a:spAutoFit/>
          </a:bodyPr>
          <a:lstStyle/>
          <a:p>
            <a:r>
              <a:rPr lang="mn-MN" dirty="0">
                <a:latin typeface="Tahoma"/>
                <a:ea typeface="Times New Roman"/>
                <a:cs typeface="Times New Roman"/>
              </a:rPr>
              <a:t>Х</a:t>
            </a:r>
            <a:r>
              <a:rPr lang="mn-MN" dirty="0" smtClean="0">
                <a:latin typeface="Tahoma"/>
                <a:ea typeface="Times New Roman"/>
                <a:cs typeface="Times New Roman"/>
              </a:rPr>
              <a:t>урц </a:t>
            </a:r>
            <a:r>
              <a:rPr lang="mn-MN" dirty="0">
                <a:latin typeface="Tahoma"/>
                <a:ea typeface="Times New Roman"/>
                <a:cs typeface="Times New Roman"/>
              </a:rPr>
              <a:t>халдварт </a:t>
            </a:r>
            <a:endParaRPr lang="mn-MN" dirty="0" smtClean="0">
              <a:latin typeface="Tahoma"/>
              <a:ea typeface="Times New Roman"/>
              <a:cs typeface="Times New Roman"/>
            </a:endParaRPr>
          </a:p>
          <a:p>
            <a:r>
              <a:rPr lang="mn-MN" dirty="0">
                <a:latin typeface="Tahoma"/>
                <a:ea typeface="Times New Roman"/>
                <a:cs typeface="Times New Roman"/>
              </a:rPr>
              <a:t>ө</a:t>
            </a:r>
            <a:r>
              <a:rPr lang="mn-MN" dirty="0" smtClean="0">
                <a:latin typeface="Tahoma"/>
                <a:ea typeface="Times New Roman"/>
                <a:cs typeface="Times New Roman"/>
              </a:rPr>
              <a:t>вчин </a:t>
            </a:r>
            <a:r>
              <a:rPr lang="mn-MN" dirty="0" smtClean="0">
                <a:latin typeface="Tahoma"/>
                <a:cs typeface="Times New Roman"/>
              </a:rPr>
              <a:t>төрлөөр</a:t>
            </a:r>
            <a:endParaRPr lang="en-US" dirty="0"/>
          </a:p>
        </p:txBody>
      </p:sp>
      <p:graphicFrame>
        <p:nvGraphicFramePr>
          <p:cNvPr id="13" name="Chart 12"/>
          <p:cNvGraphicFramePr/>
          <p:nvPr/>
        </p:nvGraphicFramePr>
        <p:xfrm>
          <a:off x="838200" y="2971800"/>
          <a:ext cx="3048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3"/>
          <p:cNvSpPr/>
          <p:nvPr/>
        </p:nvSpPr>
        <p:spPr>
          <a:xfrm>
            <a:off x="3810000" y="2690336"/>
            <a:ext cx="4724400" cy="2031325"/>
          </a:xfrm>
          <a:prstGeom prst="rect">
            <a:avLst/>
          </a:prstGeom>
        </p:spPr>
        <p:txBody>
          <a:bodyPr wrap="square">
            <a:spAutoFit/>
          </a:bodyPr>
          <a:lstStyle/>
          <a:p>
            <a:pPr algn="just"/>
            <a:r>
              <a:rPr lang="mn-MN" dirty="0" smtClean="0">
                <a:latin typeface="Tahoma" pitchFamily="34" charset="0"/>
                <a:cs typeface="Tahoma" pitchFamily="34" charset="0"/>
              </a:rPr>
              <a:t>Одоо БОЭТ-н халдвартын тасагт </a:t>
            </a:r>
            <a:r>
              <a:rPr lang="mn-MN" b="1" dirty="0" smtClean="0">
                <a:latin typeface="Tahoma" pitchFamily="34" charset="0"/>
                <a:cs typeface="Tahoma" pitchFamily="34" charset="0"/>
              </a:rPr>
              <a:t>1</a:t>
            </a:r>
            <a:r>
              <a:rPr lang="en-US" b="1" dirty="0" smtClean="0">
                <a:latin typeface="Tahoma" pitchFamily="34" charset="0"/>
                <a:cs typeface="Tahoma" pitchFamily="34" charset="0"/>
              </a:rPr>
              <a:t>2 </a:t>
            </a:r>
            <a:r>
              <a:rPr lang="mn-MN" dirty="0" smtClean="0">
                <a:latin typeface="Tahoma" pitchFamily="34" charset="0"/>
                <a:cs typeface="Tahoma" pitchFamily="34" charset="0"/>
              </a:rPr>
              <a:t>хүн хэвтэн эмчлүүлж байгаагаас  биеийн байдал хүнд-</a:t>
            </a:r>
            <a:r>
              <a:rPr lang="mn-MN" b="1" dirty="0" smtClean="0">
                <a:latin typeface="Tahoma" pitchFamily="34" charset="0"/>
                <a:cs typeface="Tahoma" pitchFamily="34" charset="0"/>
              </a:rPr>
              <a:t>1</a:t>
            </a:r>
            <a:r>
              <a:rPr lang="mn-MN" dirty="0" smtClean="0">
                <a:latin typeface="Tahoma" pitchFamily="34" charset="0"/>
                <a:cs typeface="Tahoma" pitchFamily="34" charset="0"/>
              </a:rPr>
              <a:t>  хүндэвтэр-</a:t>
            </a:r>
            <a:r>
              <a:rPr lang="en-US" dirty="0" smtClean="0">
                <a:latin typeface="Tahoma" pitchFamily="34" charset="0"/>
                <a:cs typeface="Tahoma" pitchFamily="34" charset="0"/>
              </a:rPr>
              <a:t>1</a:t>
            </a:r>
            <a:r>
              <a:rPr lang="mn-MN" dirty="0" smtClean="0">
                <a:latin typeface="Tahoma" pitchFamily="34" charset="0"/>
                <a:cs typeface="Tahoma" pitchFamily="34" charset="0"/>
              </a:rPr>
              <a:t>, бусад хүмүүсийн биеийн байдал  äóíä çýðýã  байна. Õ¿ðìýí ñóìûí ýìíýëýãò </a:t>
            </a:r>
            <a:r>
              <a:rPr lang="en-US" dirty="0" smtClean="0">
                <a:latin typeface="Tahoma" pitchFamily="34" charset="0"/>
                <a:cs typeface="Tahoma" pitchFamily="34" charset="0"/>
              </a:rPr>
              <a:t>(1)</a:t>
            </a:r>
            <a:r>
              <a:rPr lang="mn-MN" dirty="0" smtClean="0">
                <a:latin typeface="Tahoma" pitchFamily="34" charset="0"/>
                <a:cs typeface="Tahoma" pitchFamily="34" charset="0"/>
              </a:rPr>
              <a:t>,Гт</a:t>
            </a:r>
            <a:r>
              <a:rPr lang="en-US" dirty="0" smtClean="0">
                <a:latin typeface="Tahoma" pitchFamily="34" charset="0"/>
                <a:cs typeface="Tahoma" pitchFamily="34" charset="0"/>
              </a:rPr>
              <a:t>(1) </a:t>
            </a:r>
            <a:r>
              <a:rPr lang="mn-MN" dirty="0" smtClean="0">
                <a:latin typeface="Tahoma" pitchFamily="34" charset="0"/>
                <a:cs typeface="Tahoma" pitchFamily="34" charset="0"/>
              </a:rPr>
              <a:t>Цогтцэций </a:t>
            </a:r>
            <a:r>
              <a:rPr lang="en-US" dirty="0" smtClean="0">
                <a:latin typeface="Tahoma" pitchFamily="34" charset="0"/>
                <a:cs typeface="Tahoma" pitchFamily="34" charset="0"/>
              </a:rPr>
              <a:t>(8)  </a:t>
            </a:r>
            <a:r>
              <a:rPr lang="mn-MN" dirty="0" smtClean="0">
                <a:latin typeface="Tahoma" pitchFamily="34" charset="0"/>
                <a:cs typeface="Tahoma" pitchFamily="34" charset="0"/>
              </a:rPr>
              <a:t>õ¿í õýâòýí ýì÷ë¿¿ëæ  áàéна.</a:t>
            </a:r>
            <a:endParaRPr lang="en-US" dirty="0">
              <a:latin typeface="Tahoma" pitchFamily="34" charset="0"/>
              <a:cs typeface="Tahoma" pitchFamily="34" charset="0"/>
            </a:endParaRPr>
          </a:p>
        </p:txBody>
      </p:sp>
    </p:spTree>
    <p:extLst>
      <p:ext uri="{BB962C8B-B14F-4D97-AF65-F5344CB8AC3E}">
        <p14:creationId xmlns="" xmlns:p14="http://schemas.microsoft.com/office/powerpoint/2010/main" val="3405359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73756"/>
          </a:xfrm>
          <a:prstGeom prst="rect">
            <a:avLst/>
          </a:prstGeom>
        </p:spPr>
      </p:pic>
      <p:sp>
        <p:nvSpPr>
          <p:cNvPr id="6" name="Rectangle 5"/>
          <p:cNvSpPr/>
          <p:nvPr/>
        </p:nvSpPr>
        <p:spPr>
          <a:xfrm>
            <a:off x="1143000" y="3352800"/>
            <a:ext cx="7239000" cy="830997"/>
          </a:xfrm>
          <a:prstGeom prst="rect">
            <a:avLst/>
          </a:prstGeom>
        </p:spPr>
        <p:txBody>
          <a:bodyPr wrap="square">
            <a:spAutoFit/>
          </a:bodyPr>
          <a:lstStyle/>
          <a:p>
            <a:r>
              <a:rPr lang="en-US" sz="2400" dirty="0" smtClean="0"/>
              <a:t> </a:t>
            </a:r>
          </a:p>
          <a:p>
            <a:pPr lvl="0" algn="just" fontAlgn="base">
              <a:spcBef>
                <a:spcPct val="0"/>
              </a:spcBef>
              <a:spcAft>
                <a:spcPct val="0"/>
              </a:spcAft>
            </a:pPr>
            <a:endParaRPr lang="en-US" sz="2400" dirty="0" smtClean="0">
              <a:latin typeface="Arial" pitchFamily="34" charset="0"/>
              <a:cs typeface="Arial" pitchFamily="34" charset="0"/>
            </a:endParaRPr>
          </a:p>
        </p:txBody>
      </p:sp>
      <p:sp>
        <p:nvSpPr>
          <p:cNvPr id="19458" name="Rectangle 2"/>
          <p:cNvSpPr>
            <a:spLocks noChangeArrowheads="1"/>
          </p:cNvSpPr>
          <p:nvPr/>
        </p:nvSpPr>
        <p:spPr bwMode="auto">
          <a:xfrm>
            <a:off x="1219200" y="1960096"/>
            <a:ext cx="70866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mn-MN"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mn-MN" sz="1800" b="0" i="0" u="none" strike="noStrike" cap="none" normalizeH="0" baseline="0" dirty="0" smtClean="0">
              <a:ln>
                <a:noFill/>
              </a:ln>
              <a:solidFill>
                <a:schemeClr val="tx1"/>
              </a:solidFill>
              <a:effectLst/>
              <a:latin typeface="Arial" pitchFamily="34" charset="0"/>
            </a:endParaRPr>
          </a:p>
        </p:txBody>
      </p:sp>
      <p:cxnSp>
        <p:nvCxnSpPr>
          <p:cNvPr id="9" name="Straight Connector 8"/>
          <p:cNvCxnSpPr/>
          <p:nvPr/>
        </p:nvCxnSpPr>
        <p:spPr>
          <a:xfrm>
            <a:off x="1219200" y="2371725"/>
            <a:ext cx="73152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8673" name="Picture 71" descr="4"/>
          <p:cNvPicPr>
            <a:picLocks noChangeAspect="1" noChangeArrowheads="1"/>
          </p:cNvPicPr>
          <p:nvPr/>
        </p:nvPicPr>
        <p:blipFill>
          <a:blip r:embed="rId3" cstate="print"/>
          <a:srcRect/>
          <a:stretch>
            <a:fillRect/>
          </a:stretch>
        </p:blipFill>
        <p:spPr bwMode="auto">
          <a:xfrm>
            <a:off x="990600" y="685800"/>
            <a:ext cx="1084263" cy="1082555"/>
          </a:xfrm>
          <a:prstGeom prst="rect">
            <a:avLst/>
          </a:prstGeom>
          <a:noFill/>
        </p:spPr>
      </p:pic>
      <p:sp>
        <p:nvSpPr>
          <p:cNvPr id="28675" name="Rectangle 3"/>
          <p:cNvSpPr>
            <a:spLocks noChangeArrowheads="1"/>
          </p:cNvSpPr>
          <p:nvPr/>
        </p:nvSpPr>
        <p:spPr bwMode="auto">
          <a:xfrm>
            <a:off x="2286000" y="729496"/>
            <a:ext cx="65532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n-MN" sz="1600" b="1"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rPr>
              <a:t>Хөдөлмөр</a:t>
            </a:r>
            <a:endParaRPr kumimoji="0" lang="en-US" sz="105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r>
              <a:rPr lang="eu-ES" sz="1600" dirty="0" smtClean="0">
                <a:latin typeface="Tahoma" pitchFamily="34" charset="0"/>
                <a:cs typeface="Tahoma" pitchFamily="34" charset="0"/>
              </a:rPr>
              <a:t>Аймгийн хөдөлмөрийн захад </a:t>
            </a:r>
            <a:r>
              <a:rPr lang="mn-MN" sz="1600" dirty="0" smtClean="0">
                <a:latin typeface="Tahoma" pitchFamily="34" charset="0"/>
                <a:cs typeface="Tahoma" pitchFamily="34" charset="0"/>
              </a:rPr>
              <a:t>оны</a:t>
            </a:r>
            <a:r>
              <a:rPr lang="eu-ES" sz="1600" dirty="0" smtClean="0">
                <a:latin typeface="Tahoma" pitchFamily="34" charset="0"/>
                <a:cs typeface="Tahoma" pitchFamily="34" charset="0"/>
              </a:rPr>
              <a:t> эхэнд бүртгэлтэй ажил идэвхтэй  эрж байгаа </a:t>
            </a:r>
            <a:r>
              <a:rPr lang="mn-MN" sz="1600" dirty="0" smtClean="0">
                <a:latin typeface="Tahoma" pitchFamily="34" charset="0"/>
                <a:cs typeface="Tahoma" pitchFamily="34" charset="0"/>
              </a:rPr>
              <a:t>5</a:t>
            </a:r>
            <a:r>
              <a:rPr lang="en-US" sz="1600" dirty="0" smtClean="0">
                <a:latin typeface="Tahoma" pitchFamily="34" charset="0"/>
                <a:cs typeface="Tahoma" pitchFamily="34" charset="0"/>
              </a:rPr>
              <a:t>64 </a:t>
            </a:r>
            <a:r>
              <a:rPr lang="eu-ES" sz="1600" dirty="0" smtClean="0">
                <a:latin typeface="Tahoma" pitchFamily="34" charset="0"/>
                <a:cs typeface="Tahoma" pitchFamily="34" charset="0"/>
              </a:rPr>
              <a:t>хүн байгаагаас тайлант сард </a:t>
            </a:r>
            <a:r>
              <a:rPr lang="en-US" sz="1600" dirty="0" smtClean="0">
                <a:latin typeface="Tahoma" pitchFamily="34" charset="0"/>
                <a:cs typeface="Tahoma" pitchFamily="34" charset="0"/>
              </a:rPr>
              <a:t>226</a:t>
            </a:r>
            <a:r>
              <a:rPr lang="eu-ES" sz="1600" dirty="0" smtClean="0">
                <a:latin typeface="Tahoma" pitchFamily="34" charset="0"/>
                <a:cs typeface="Tahoma" pitchFamily="34" charset="0"/>
              </a:rPr>
              <a:t>  хүн шинээр бүртгэгдэж, </a:t>
            </a:r>
            <a:r>
              <a:rPr lang="mn-MN" sz="1600" dirty="0" smtClean="0">
                <a:latin typeface="Tahoma" pitchFamily="34" charset="0"/>
                <a:cs typeface="Tahoma" pitchFamily="34" charset="0"/>
              </a:rPr>
              <a:t>бүртгэлээс хасагдсан хүн </a:t>
            </a:r>
            <a:r>
              <a:rPr lang="en-US" sz="1600" dirty="0" smtClean="0">
                <a:latin typeface="Tahoma" pitchFamily="34" charset="0"/>
                <a:cs typeface="Tahoma" pitchFamily="34" charset="0"/>
              </a:rPr>
              <a:t>161</a:t>
            </a:r>
            <a:r>
              <a:rPr lang="mn-MN" sz="1600" dirty="0" smtClean="0">
                <a:latin typeface="Tahoma" pitchFamily="34" charset="0"/>
                <a:cs typeface="Tahoma" pitchFamily="34" charset="0"/>
              </a:rPr>
              <a:t> болсон бөгөөд</a:t>
            </a:r>
            <a:r>
              <a:rPr lang="eu-ES" sz="1600" dirty="0" smtClean="0">
                <a:latin typeface="Tahoma" pitchFamily="34" charset="0"/>
                <a:cs typeface="Tahoma" pitchFamily="34" charset="0"/>
              </a:rPr>
              <a:t> тайлант сарын эцэст </a:t>
            </a:r>
            <a:r>
              <a:rPr lang="en-US" sz="1600" dirty="0" smtClean="0">
                <a:latin typeface="Tahoma" pitchFamily="34" charset="0"/>
                <a:cs typeface="Tahoma" pitchFamily="34" charset="0"/>
              </a:rPr>
              <a:t>629</a:t>
            </a:r>
            <a:r>
              <a:rPr lang="mn-MN" sz="1600" dirty="0" smtClean="0">
                <a:latin typeface="Tahoma" pitchFamily="34" charset="0"/>
                <a:cs typeface="Tahoma" pitchFamily="34" charset="0"/>
              </a:rPr>
              <a:t> ажил хайгч</a:t>
            </a:r>
            <a:r>
              <a:rPr lang="eu-ES" sz="1600" dirty="0" smtClean="0">
                <a:latin typeface="Tahoma" pitchFamily="34" charset="0"/>
                <a:cs typeface="Tahoma" pitchFamily="34" charset="0"/>
              </a:rPr>
              <a:t> хүн бүртгэлтэй болсон байна.</a:t>
            </a:r>
            <a:r>
              <a:rPr lang="mn-MN" sz="1600" dirty="0" smtClean="0">
                <a:latin typeface="Tahoma" pitchFamily="34" charset="0"/>
                <a:cs typeface="Tahoma" pitchFamily="34" charset="0"/>
              </a:rPr>
              <a:t> Энэ нь өнгөрсөн оны мөн үеэс </a:t>
            </a:r>
            <a:r>
              <a:rPr lang="en-US" sz="1600" dirty="0" smtClean="0">
                <a:latin typeface="Tahoma" pitchFamily="34" charset="0"/>
                <a:cs typeface="Tahoma" pitchFamily="34" charset="0"/>
              </a:rPr>
              <a:t>45</a:t>
            </a:r>
            <a:r>
              <a:rPr lang="mn-MN" sz="1600" dirty="0" smtClean="0">
                <a:latin typeface="Tahoma" pitchFamily="34" charset="0"/>
                <a:cs typeface="Tahoma" pitchFamily="34" charset="0"/>
              </a:rPr>
              <a:t> хүнээр буюу </a:t>
            </a:r>
            <a:r>
              <a:rPr lang="en-US" sz="1600" dirty="0" smtClean="0">
                <a:latin typeface="Tahoma" pitchFamily="34" charset="0"/>
                <a:cs typeface="Tahoma" pitchFamily="34" charset="0"/>
              </a:rPr>
              <a:t>6.7</a:t>
            </a:r>
            <a:r>
              <a:rPr lang="mn-MN" sz="1600" dirty="0" smtClean="0">
                <a:latin typeface="Tahoma" pitchFamily="34" charset="0"/>
                <a:cs typeface="Tahoma" pitchFamily="34" charset="0"/>
              </a:rPr>
              <a:t> хувиар буурчээ.</a:t>
            </a:r>
            <a:endParaRPr lang="en-US" sz="1600" dirty="0">
              <a:latin typeface="Tahoma" pitchFamily="34" charset="0"/>
              <a:cs typeface="Tahoma" pitchFamily="34" charset="0"/>
            </a:endParaRPr>
          </a:p>
        </p:txBody>
      </p:sp>
      <p:sp>
        <p:nvSpPr>
          <p:cNvPr id="5" name="Rectangle 4"/>
          <p:cNvSpPr/>
          <p:nvPr/>
        </p:nvSpPr>
        <p:spPr>
          <a:xfrm>
            <a:off x="942974" y="2502753"/>
            <a:ext cx="3171825" cy="646331"/>
          </a:xfrm>
          <a:prstGeom prst="rect">
            <a:avLst/>
          </a:prstGeom>
        </p:spPr>
        <p:txBody>
          <a:bodyPr wrap="square">
            <a:spAutoFit/>
          </a:bodyPr>
          <a:lstStyle/>
          <a:p>
            <a:pPr indent="360045" algn="ctr"/>
            <a:r>
              <a:rPr lang="mn-MN" sz="1200" dirty="0">
                <a:latin typeface="Tahoma"/>
                <a:ea typeface="Times New Roman"/>
                <a:cs typeface="Times New Roman"/>
              </a:rPr>
              <a:t>Хөдөлмөрийн хэлтэст шинээр бүртгүүлсэн </a:t>
            </a:r>
            <a:r>
              <a:rPr lang="mn-MN" sz="1200" dirty="0" smtClean="0">
                <a:latin typeface="Tahoma"/>
                <a:ea typeface="Times New Roman"/>
                <a:cs typeface="Times New Roman"/>
              </a:rPr>
              <a:t>бол </a:t>
            </a:r>
            <a:r>
              <a:rPr lang="mn-MN" sz="1200" dirty="0">
                <a:latin typeface="Tahoma"/>
                <a:ea typeface="Times New Roman"/>
                <a:cs typeface="Times New Roman"/>
              </a:rPr>
              <a:t>ажилд орсон иргэд, жил бүрийн </a:t>
            </a:r>
            <a:r>
              <a:rPr lang="mn-MN" sz="1200" dirty="0" smtClean="0">
                <a:latin typeface="Tahoma"/>
                <a:ea typeface="Times New Roman"/>
                <a:cs typeface="Times New Roman"/>
              </a:rPr>
              <a:t>4 дугаар </a:t>
            </a:r>
            <a:r>
              <a:rPr lang="mn-MN" sz="1200" dirty="0">
                <a:solidFill>
                  <a:prstClr val="black"/>
                </a:solidFill>
                <a:latin typeface="Tahoma"/>
                <a:ea typeface="Times New Roman"/>
                <a:cs typeface="Times New Roman"/>
              </a:rPr>
              <a:t>сарын эцсийн байдлаар</a:t>
            </a:r>
            <a:endParaRPr lang="en-US" sz="1200" dirty="0">
              <a:effectLst/>
              <a:latin typeface="Times New Roman Mon"/>
              <a:ea typeface="Times New Roman"/>
              <a:cs typeface="Times New Roman"/>
            </a:endParaRPr>
          </a:p>
        </p:txBody>
      </p:sp>
      <p:sp>
        <p:nvSpPr>
          <p:cNvPr id="7" name="Rectangle 6"/>
          <p:cNvSpPr/>
          <p:nvPr/>
        </p:nvSpPr>
        <p:spPr>
          <a:xfrm>
            <a:off x="5138738" y="2502753"/>
            <a:ext cx="3319462" cy="830997"/>
          </a:xfrm>
          <a:prstGeom prst="rect">
            <a:avLst/>
          </a:prstGeom>
        </p:spPr>
        <p:txBody>
          <a:bodyPr wrap="square">
            <a:spAutoFit/>
          </a:bodyPr>
          <a:lstStyle/>
          <a:p>
            <a:pPr indent="360045"/>
            <a:r>
              <a:rPr lang="mn-MN" sz="1200" dirty="0">
                <a:latin typeface="Tahoma"/>
                <a:ea typeface="Times New Roman"/>
                <a:cs typeface="Times New Roman"/>
              </a:rPr>
              <a:t>Бүртгэлтэй </a:t>
            </a:r>
            <a:r>
              <a:rPr lang="mn-MN" sz="1200" dirty="0" smtClean="0">
                <a:latin typeface="Tahoma"/>
                <a:ea typeface="Times New Roman"/>
                <a:cs typeface="Times New Roman"/>
              </a:rPr>
              <a:t>ажилгүйчүүд,боловсролын                </a:t>
            </a:r>
            <a:endParaRPr lang="en-US" sz="1200" dirty="0">
              <a:latin typeface="Times New Roman Mon"/>
              <a:ea typeface="Times New Roman"/>
              <a:cs typeface="Times New Roman"/>
            </a:endParaRPr>
          </a:p>
          <a:p>
            <a:pPr indent="360045"/>
            <a:r>
              <a:rPr lang="mn-MN" sz="1200" dirty="0" smtClean="0">
                <a:latin typeface="Tahoma"/>
                <a:ea typeface="Times New Roman"/>
                <a:cs typeface="Times New Roman"/>
              </a:rPr>
              <a:t>түвшингээр, 2015 </a:t>
            </a:r>
            <a:r>
              <a:rPr lang="mn-MN" sz="1200" dirty="0">
                <a:latin typeface="Tahoma"/>
                <a:ea typeface="Times New Roman"/>
                <a:cs typeface="Times New Roman"/>
              </a:rPr>
              <a:t>оны </a:t>
            </a:r>
            <a:r>
              <a:rPr lang="mn-MN" sz="1200" dirty="0" smtClean="0">
                <a:latin typeface="Tahoma"/>
                <a:ea typeface="Times New Roman"/>
                <a:cs typeface="Times New Roman"/>
              </a:rPr>
              <a:t>4 </a:t>
            </a:r>
            <a:r>
              <a:rPr lang="mn-MN" sz="1200" dirty="0">
                <a:latin typeface="Tahoma"/>
                <a:ea typeface="Times New Roman"/>
                <a:cs typeface="Times New Roman"/>
              </a:rPr>
              <a:t>сар, хувиар </a:t>
            </a:r>
            <a:endParaRPr lang="en-US" sz="1200" dirty="0">
              <a:latin typeface="Times New Roman Mon"/>
              <a:ea typeface="Times New Roman"/>
              <a:cs typeface="Times New Roman"/>
            </a:endParaRPr>
          </a:p>
          <a:p>
            <a:pPr lvl="0" indent="360045" algn="ctr"/>
            <a:r>
              <a:rPr lang="mn-MN" sz="1200" dirty="0" smtClean="0">
                <a:solidFill>
                  <a:prstClr val="black"/>
                </a:solidFill>
                <a:latin typeface="Tahoma"/>
                <a:ea typeface="Times New Roman"/>
                <a:cs typeface="Times New Roman"/>
              </a:rPr>
              <a:t>түвшингээр</a:t>
            </a:r>
            <a:endParaRPr lang="en-US" sz="1200" dirty="0">
              <a:solidFill>
                <a:prstClr val="black"/>
              </a:solidFill>
              <a:latin typeface="Times New Roman Mon"/>
              <a:ea typeface="Times New Roman"/>
              <a:cs typeface="Times New Roman"/>
            </a:endParaRPr>
          </a:p>
          <a:p>
            <a:pPr indent="360045"/>
            <a:endParaRPr lang="en-US" sz="1200" dirty="0">
              <a:effectLst/>
              <a:latin typeface="Times New Roman Mon"/>
              <a:ea typeface="Times New Roman"/>
              <a:cs typeface="Times New Roman"/>
            </a:endParaRPr>
          </a:p>
        </p:txBody>
      </p:sp>
      <p:graphicFrame>
        <p:nvGraphicFramePr>
          <p:cNvPr id="16" name="Chart 15"/>
          <p:cNvGraphicFramePr/>
          <p:nvPr/>
        </p:nvGraphicFramePr>
        <p:xfrm>
          <a:off x="1143000" y="3581400"/>
          <a:ext cx="3171825" cy="22669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p:nvPr/>
        </p:nvGraphicFramePr>
        <p:xfrm>
          <a:off x="5334000" y="3505200"/>
          <a:ext cx="3248025" cy="24479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 xmlns:p14="http://schemas.microsoft.com/office/powerpoint/2010/main" val="3405359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525" y="0"/>
            <a:ext cx="9144000" cy="6873756"/>
          </a:xfrm>
          <a:prstGeom prst="rect">
            <a:avLst/>
          </a:prstGeom>
        </p:spPr>
      </p:pic>
      <p:sp>
        <p:nvSpPr>
          <p:cNvPr id="6" name="Rectangle 5"/>
          <p:cNvSpPr/>
          <p:nvPr/>
        </p:nvSpPr>
        <p:spPr>
          <a:xfrm>
            <a:off x="1143000" y="3352800"/>
            <a:ext cx="7239000" cy="830997"/>
          </a:xfrm>
          <a:prstGeom prst="rect">
            <a:avLst/>
          </a:prstGeom>
        </p:spPr>
        <p:txBody>
          <a:bodyPr wrap="square">
            <a:spAutoFit/>
          </a:bodyPr>
          <a:lstStyle/>
          <a:p>
            <a:r>
              <a:rPr lang="en-US" sz="2400" dirty="0" smtClean="0"/>
              <a:t> </a:t>
            </a:r>
          </a:p>
          <a:p>
            <a:pPr lvl="0" algn="just" fontAlgn="base">
              <a:spcBef>
                <a:spcPct val="0"/>
              </a:spcBef>
              <a:spcAft>
                <a:spcPct val="0"/>
              </a:spcAft>
            </a:pPr>
            <a:endParaRPr lang="en-US" sz="2400" dirty="0" smtClean="0">
              <a:latin typeface="Arial" pitchFamily="34" charset="0"/>
              <a:cs typeface="Arial" pitchFamily="34" charset="0"/>
            </a:endParaRPr>
          </a:p>
        </p:txBody>
      </p:sp>
      <p:sp>
        <p:nvSpPr>
          <p:cNvPr id="19458" name="Rectangle 2"/>
          <p:cNvSpPr>
            <a:spLocks noChangeArrowheads="1"/>
          </p:cNvSpPr>
          <p:nvPr/>
        </p:nvSpPr>
        <p:spPr bwMode="auto">
          <a:xfrm>
            <a:off x="1219200" y="1960096"/>
            <a:ext cx="70866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mn-MN"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mn-MN" sz="1800" b="0" i="0" u="none" strike="noStrike" cap="none" normalizeH="0" baseline="0" dirty="0" smtClean="0">
              <a:ln>
                <a:noFill/>
              </a:ln>
              <a:solidFill>
                <a:schemeClr val="tx1"/>
              </a:solidFill>
              <a:effectLst/>
              <a:latin typeface="Arial" pitchFamily="34" charset="0"/>
            </a:endParaRPr>
          </a:p>
        </p:txBody>
      </p:sp>
      <p:cxnSp>
        <p:nvCxnSpPr>
          <p:cNvPr id="9" name="Straight Connector 8"/>
          <p:cNvCxnSpPr/>
          <p:nvPr/>
        </p:nvCxnSpPr>
        <p:spPr>
          <a:xfrm>
            <a:off x="1219200" y="2371725"/>
            <a:ext cx="73152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8673" name="Picture 71" descr="4"/>
          <p:cNvPicPr>
            <a:picLocks noChangeAspect="1" noChangeArrowheads="1"/>
          </p:cNvPicPr>
          <p:nvPr/>
        </p:nvPicPr>
        <p:blipFill>
          <a:blip r:embed="rId3" cstate="print"/>
          <a:srcRect/>
          <a:stretch>
            <a:fillRect/>
          </a:stretch>
        </p:blipFill>
        <p:spPr bwMode="auto">
          <a:xfrm>
            <a:off x="990600" y="685800"/>
            <a:ext cx="1084263" cy="1082555"/>
          </a:xfrm>
          <a:prstGeom prst="rect">
            <a:avLst/>
          </a:prstGeom>
          <a:noFill/>
        </p:spPr>
      </p:pic>
      <p:sp>
        <p:nvSpPr>
          <p:cNvPr id="28675" name="Rectangle 3"/>
          <p:cNvSpPr>
            <a:spLocks noChangeArrowheads="1"/>
          </p:cNvSpPr>
          <p:nvPr/>
        </p:nvSpPr>
        <p:spPr bwMode="auto">
          <a:xfrm>
            <a:off x="2286000" y="852607"/>
            <a:ext cx="65532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n-MN" sz="1600" b="1"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rPr>
              <a:t>Хөдөлмөр</a:t>
            </a:r>
            <a:endParaRPr kumimoji="0" lang="en-US" sz="105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r>
              <a:rPr lang="mn-MN" sz="1600" dirty="0" smtClean="0">
                <a:latin typeface="Tahoma" pitchFamily="34" charset="0"/>
                <a:cs typeface="Tahoma" pitchFamily="34" charset="0"/>
              </a:rPr>
              <a:t>Ажил хайгч иргэдийг насны байдлаар авч үзэхэд 15-24 насны иргэд 30</a:t>
            </a:r>
            <a:r>
              <a:rPr lang="en-US" sz="1600" dirty="0" smtClean="0">
                <a:latin typeface="Tahoma" pitchFamily="34" charset="0"/>
                <a:cs typeface="Tahoma" pitchFamily="34" charset="0"/>
              </a:rPr>
              <a:t>.0</a:t>
            </a:r>
            <a:r>
              <a:rPr lang="mn-MN" sz="1600" dirty="0" smtClean="0">
                <a:latin typeface="Tahoma" pitchFamily="34" charset="0"/>
                <a:cs typeface="Tahoma" pitchFamily="34" charset="0"/>
              </a:rPr>
              <a:t> хувь, 25-34 насны иргэд </a:t>
            </a:r>
            <a:r>
              <a:rPr lang="en-US" sz="1600" dirty="0" smtClean="0">
                <a:latin typeface="Tahoma" pitchFamily="34" charset="0"/>
                <a:cs typeface="Tahoma" pitchFamily="34" charset="0"/>
              </a:rPr>
              <a:t>35.0</a:t>
            </a:r>
            <a:r>
              <a:rPr lang="mn-MN" sz="1600" dirty="0" smtClean="0">
                <a:latin typeface="Tahoma" pitchFamily="34" charset="0"/>
                <a:cs typeface="Tahoma" pitchFamily="34" charset="0"/>
              </a:rPr>
              <a:t> хувь, 35-44 насны иргэд </a:t>
            </a:r>
            <a:r>
              <a:rPr lang="en-US" sz="1600" dirty="0" smtClean="0">
                <a:latin typeface="Tahoma" pitchFamily="34" charset="0"/>
                <a:cs typeface="Tahoma" pitchFamily="34" charset="0"/>
              </a:rPr>
              <a:t>19.6</a:t>
            </a:r>
            <a:r>
              <a:rPr lang="mn-MN" sz="1600" dirty="0" smtClean="0">
                <a:latin typeface="Tahoma" pitchFamily="34" charset="0"/>
                <a:cs typeface="Tahoma" pitchFamily="34" charset="0"/>
              </a:rPr>
              <a:t> хувь, 45-54 насны иргэд </a:t>
            </a:r>
            <a:r>
              <a:rPr lang="en-US" sz="1600" dirty="0" smtClean="0">
                <a:latin typeface="Tahoma" pitchFamily="34" charset="0"/>
                <a:cs typeface="Tahoma" pitchFamily="34" charset="0"/>
              </a:rPr>
              <a:t>14.5</a:t>
            </a:r>
            <a:r>
              <a:rPr lang="mn-MN" sz="1600" dirty="0" smtClean="0">
                <a:latin typeface="Tahoma" pitchFamily="34" charset="0"/>
                <a:cs typeface="Tahoma" pitchFamily="34" charset="0"/>
              </a:rPr>
              <a:t> хувь, 55-59 насны иргэд 1.</a:t>
            </a:r>
            <a:r>
              <a:rPr lang="en-US" sz="1600" dirty="0" smtClean="0">
                <a:latin typeface="Tahoma" pitchFamily="34" charset="0"/>
                <a:cs typeface="Tahoma" pitchFamily="34" charset="0"/>
              </a:rPr>
              <a:t>0</a:t>
            </a:r>
            <a:r>
              <a:rPr lang="mn-MN" sz="1600" dirty="0" smtClean="0">
                <a:latin typeface="Tahoma" pitchFamily="34" charset="0"/>
                <a:cs typeface="Tahoma" pitchFamily="34" charset="0"/>
              </a:rPr>
              <a:t> хувийг тус тус эзэлжээ.</a:t>
            </a:r>
            <a:endParaRPr lang="en-US" sz="1600" dirty="0">
              <a:latin typeface="Tahoma" pitchFamily="34" charset="0"/>
              <a:cs typeface="Tahoma" pitchFamily="34" charset="0"/>
            </a:endParaRPr>
          </a:p>
        </p:txBody>
      </p:sp>
      <p:sp>
        <p:nvSpPr>
          <p:cNvPr id="5" name="Rectangle 4"/>
          <p:cNvSpPr/>
          <p:nvPr/>
        </p:nvSpPr>
        <p:spPr>
          <a:xfrm>
            <a:off x="961845" y="2310825"/>
            <a:ext cx="4572000" cy="584775"/>
          </a:xfrm>
          <a:prstGeom prst="rect">
            <a:avLst/>
          </a:prstGeom>
        </p:spPr>
        <p:txBody>
          <a:bodyPr>
            <a:spAutoFit/>
          </a:bodyPr>
          <a:lstStyle/>
          <a:p>
            <a:pPr algn="ctr"/>
            <a:r>
              <a:rPr lang="mn-MN" sz="1600" dirty="0">
                <a:latin typeface="Tahoma" panose="020B0604030504040204" pitchFamily="34" charset="0"/>
                <a:ea typeface="Times New Roman" panose="02020603050405020304" pitchFamily="18" charset="0"/>
              </a:rPr>
              <a:t>Ажилд хайгч иргэд, жил бүрийн </a:t>
            </a:r>
            <a:r>
              <a:rPr lang="en-US" sz="1600" dirty="0" smtClean="0">
                <a:latin typeface="Tahoma" panose="020B0604030504040204" pitchFamily="34" charset="0"/>
                <a:ea typeface="Times New Roman" panose="02020603050405020304" pitchFamily="18" charset="0"/>
              </a:rPr>
              <a:t>4</a:t>
            </a:r>
            <a:r>
              <a:rPr lang="mn-MN" sz="1600" dirty="0" smtClean="0">
                <a:latin typeface="Tahoma" panose="020B0604030504040204" pitchFamily="34" charset="0"/>
                <a:ea typeface="Times New Roman" panose="02020603050405020304" pitchFamily="18" charset="0"/>
              </a:rPr>
              <a:t> </a:t>
            </a:r>
            <a:r>
              <a:rPr lang="mn-MN" sz="1600" dirty="0">
                <a:latin typeface="Tahoma" panose="020B0604030504040204" pitchFamily="34" charset="0"/>
                <a:ea typeface="Times New Roman" panose="02020603050405020304" pitchFamily="18" charset="0"/>
              </a:rPr>
              <a:t>дугаар сарын эцсийн байдлаар</a:t>
            </a:r>
            <a:endParaRPr lang="en-US" sz="1600" dirty="0"/>
          </a:p>
        </p:txBody>
      </p:sp>
      <p:sp>
        <p:nvSpPr>
          <p:cNvPr id="7" name="Rectangle 6"/>
          <p:cNvSpPr/>
          <p:nvPr/>
        </p:nvSpPr>
        <p:spPr>
          <a:xfrm>
            <a:off x="6229170" y="2310825"/>
            <a:ext cx="1861407" cy="584775"/>
          </a:xfrm>
          <a:prstGeom prst="rect">
            <a:avLst/>
          </a:prstGeom>
        </p:spPr>
        <p:txBody>
          <a:bodyPr wrap="none">
            <a:spAutoFit/>
          </a:bodyPr>
          <a:lstStyle/>
          <a:p>
            <a:r>
              <a:rPr lang="mn-MN" sz="1600" dirty="0">
                <a:latin typeface="Tahoma" panose="020B0604030504040204" pitchFamily="34" charset="0"/>
                <a:ea typeface="Times New Roman" panose="02020603050405020304" pitchFamily="18" charset="0"/>
              </a:rPr>
              <a:t>Ажил хайгч </a:t>
            </a:r>
            <a:r>
              <a:rPr lang="mn-MN" sz="1600" dirty="0" smtClean="0">
                <a:latin typeface="Tahoma" panose="020B0604030504040204" pitchFamily="34" charset="0"/>
                <a:ea typeface="Times New Roman" panose="02020603050405020304" pitchFamily="18" charset="0"/>
              </a:rPr>
              <a:t>иргэд</a:t>
            </a:r>
          </a:p>
          <a:p>
            <a:r>
              <a:rPr lang="mn-MN" sz="1600" dirty="0" smtClean="0">
                <a:latin typeface="Tahoma" panose="020B0604030504040204" pitchFamily="34" charset="0"/>
                <a:ea typeface="Times New Roman" panose="02020603050405020304" pitchFamily="18" charset="0"/>
              </a:rPr>
              <a:t>насны </a:t>
            </a:r>
            <a:r>
              <a:rPr lang="mn-MN" sz="1600" dirty="0">
                <a:latin typeface="Tahoma" panose="020B0604030504040204" pitchFamily="34" charset="0"/>
                <a:ea typeface="Times New Roman" panose="02020603050405020304" pitchFamily="18" charset="0"/>
              </a:rPr>
              <a:t>ангиллаар</a:t>
            </a:r>
            <a:endParaRPr lang="en-US" sz="1600" dirty="0"/>
          </a:p>
        </p:txBody>
      </p:sp>
      <p:graphicFrame>
        <p:nvGraphicFramePr>
          <p:cNvPr id="15" name="Chart 14"/>
          <p:cNvGraphicFramePr/>
          <p:nvPr/>
        </p:nvGraphicFramePr>
        <p:xfrm>
          <a:off x="990600" y="3048000"/>
          <a:ext cx="4191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p:cNvGraphicFramePr/>
          <p:nvPr/>
        </p:nvGraphicFramePr>
        <p:xfrm>
          <a:off x="5334000" y="3048000"/>
          <a:ext cx="3429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 xmlns:p14="http://schemas.microsoft.com/office/powerpoint/2010/main" val="3817964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29" y="0"/>
            <a:ext cx="9144000" cy="6873756"/>
          </a:xfrm>
          <a:prstGeom prst="rect">
            <a:avLst/>
          </a:prstGeom>
        </p:spPr>
      </p:pic>
      <p:sp>
        <p:nvSpPr>
          <p:cNvPr id="19458" name="Rectangle 2"/>
          <p:cNvSpPr>
            <a:spLocks noChangeArrowheads="1"/>
          </p:cNvSpPr>
          <p:nvPr/>
        </p:nvSpPr>
        <p:spPr bwMode="auto">
          <a:xfrm>
            <a:off x="1219200" y="1960096"/>
            <a:ext cx="70866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mn-MN"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mn-MN" sz="1800" b="0" i="0" u="none" strike="noStrike" cap="none" normalizeH="0" baseline="0" dirty="0" smtClean="0">
              <a:ln>
                <a:noFill/>
              </a:ln>
              <a:solidFill>
                <a:schemeClr val="tx1"/>
              </a:solidFill>
              <a:effectLst/>
              <a:latin typeface="Arial" pitchFamily="34" charset="0"/>
            </a:endParaRPr>
          </a:p>
        </p:txBody>
      </p:sp>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75" name="Rectangle 3"/>
          <p:cNvSpPr>
            <a:spLocks noChangeArrowheads="1"/>
          </p:cNvSpPr>
          <p:nvPr/>
        </p:nvSpPr>
        <p:spPr bwMode="auto">
          <a:xfrm>
            <a:off x="2286000" y="609600"/>
            <a:ext cx="6477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mn-MN" sz="1600" b="1" dirty="0" smtClean="0">
                <a:latin typeface="Tahoma" panose="020B0604030504040204" pitchFamily="34" charset="0"/>
                <a:ea typeface="Tahoma" panose="020B0604030504040204" pitchFamily="34" charset="0"/>
                <a:cs typeface="Tahoma" panose="020B0604030504040204" pitchFamily="34" charset="0"/>
              </a:rPr>
              <a:t>Нийгмийн даатгалын үйлчилгээ</a:t>
            </a:r>
            <a:endParaRPr lang="en-US" sz="1600" dirty="0" smtClean="0">
              <a:latin typeface="Tahoma" panose="020B0604030504040204" pitchFamily="34" charset="0"/>
              <a:ea typeface="Tahoma" panose="020B0604030504040204" pitchFamily="34" charset="0"/>
              <a:cs typeface="Tahoma" panose="020B0604030504040204" pitchFamily="34" charset="0"/>
            </a:endParaRPr>
          </a:p>
          <a:p>
            <a:pPr algn="just"/>
            <a:r>
              <a:rPr lang="en-US" sz="1050" dirty="0">
                <a:latin typeface="Tahoma" pitchFamily="34" charset="0"/>
                <a:ea typeface="Times New Roman"/>
                <a:cs typeface="Tahoma" pitchFamily="34" charset="0"/>
              </a:rPr>
              <a:t> </a:t>
            </a:r>
            <a:r>
              <a:rPr lang="mn-MN" sz="1600" dirty="0" smtClean="0">
                <a:latin typeface="Tahoma" pitchFamily="34" charset="0"/>
                <a:cs typeface="Tahoma" pitchFamily="34" charset="0"/>
              </a:rPr>
              <a:t>Нийгмийн даатгалын сангийн орлого 2015 оны эхний </a:t>
            </a:r>
            <a:r>
              <a:rPr lang="en-US" sz="1600" dirty="0" smtClean="0">
                <a:latin typeface="Tahoma" pitchFamily="34" charset="0"/>
                <a:cs typeface="Tahoma" pitchFamily="34" charset="0"/>
              </a:rPr>
              <a:t>4</a:t>
            </a:r>
            <a:r>
              <a:rPr lang="mn-MN" sz="1600" dirty="0" smtClean="0">
                <a:latin typeface="Tahoma" pitchFamily="34" charset="0"/>
                <a:cs typeface="Tahoma" pitchFamily="34" charset="0"/>
              </a:rPr>
              <a:t> сард 7.6 тэрбум төгрөгт хүрсэн нь өнгөрсөн оны мөн үеэс 6.1 хувиар өссөн байна. Нийгмийн сайн дурын даатгалд  2710 хүн хамрагдсан нь өмнөх оны мөн үеийнхээс 20.02  хувиар буюу  452 хүнээр өсчээ.</a:t>
            </a:r>
            <a:endParaRPr lang="en-US" sz="1600" dirty="0">
              <a:latin typeface="Tahoma" pitchFamily="34" charset="0"/>
              <a:cs typeface="Tahoma" pitchFamily="34" charset="0"/>
            </a:endParaRPr>
          </a:p>
        </p:txBody>
      </p:sp>
      <p:pic>
        <p:nvPicPr>
          <p:cNvPr id="16" name="Picture 15" descr="\\FILESERVER\share\khorolmaa\Information logo\6.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43000" y="685800"/>
            <a:ext cx="1010093" cy="1010093"/>
          </a:xfrm>
          <a:prstGeom prst="rect">
            <a:avLst/>
          </a:prstGeom>
          <a:noFill/>
          <a:ln>
            <a:noFill/>
          </a:ln>
        </p:spPr>
      </p:pic>
      <p:graphicFrame>
        <p:nvGraphicFramePr>
          <p:cNvPr id="11" name="Chart 10"/>
          <p:cNvGraphicFramePr/>
          <p:nvPr/>
        </p:nvGraphicFramePr>
        <p:xfrm>
          <a:off x="1410418" y="2590800"/>
          <a:ext cx="7200182" cy="3657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 xmlns:p14="http://schemas.microsoft.com/office/powerpoint/2010/main" val="3405359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73756"/>
          </a:xfrm>
          <a:prstGeom prst="rect">
            <a:avLst/>
          </a:prstGeom>
        </p:spPr>
      </p:pic>
      <p:sp>
        <p:nvSpPr>
          <p:cNvPr id="6" name="Rectangle 5"/>
          <p:cNvSpPr/>
          <p:nvPr/>
        </p:nvSpPr>
        <p:spPr>
          <a:xfrm>
            <a:off x="1143000" y="3352800"/>
            <a:ext cx="7239000" cy="830997"/>
          </a:xfrm>
          <a:prstGeom prst="rect">
            <a:avLst/>
          </a:prstGeom>
        </p:spPr>
        <p:txBody>
          <a:bodyPr wrap="square">
            <a:spAutoFit/>
          </a:bodyPr>
          <a:lstStyle/>
          <a:p>
            <a:r>
              <a:rPr lang="en-US" sz="2400" dirty="0" smtClean="0"/>
              <a:t> </a:t>
            </a:r>
          </a:p>
          <a:p>
            <a:pPr lvl="0" algn="just" fontAlgn="base">
              <a:spcBef>
                <a:spcPct val="0"/>
              </a:spcBef>
              <a:spcAft>
                <a:spcPct val="0"/>
              </a:spcAft>
            </a:pPr>
            <a:endParaRPr lang="en-US" sz="2400" dirty="0" smtClean="0">
              <a:latin typeface="Arial" pitchFamily="34" charset="0"/>
              <a:cs typeface="Arial" pitchFamily="34" charset="0"/>
            </a:endParaRPr>
          </a:p>
        </p:txBody>
      </p:sp>
      <p:sp>
        <p:nvSpPr>
          <p:cNvPr id="19458" name="Rectangle 2"/>
          <p:cNvSpPr>
            <a:spLocks noChangeArrowheads="1"/>
          </p:cNvSpPr>
          <p:nvPr/>
        </p:nvSpPr>
        <p:spPr bwMode="auto">
          <a:xfrm>
            <a:off x="1219200" y="1960096"/>
            <a:ext cx="70866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mn-MN"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mn-MN" sz="1800" b="0" i="0" u="none" strike="noStrike" cap="none" normalizeH="0" baseline="0" dirty="0" smtClean="0">
              <a:ln>
                <a:noFill/>
              </a:ln>
              <a:solidFill>
                <a:schemeClr val="tx1"/>
              </a:solidFill>
              <a:effectLst/>
              <a:latin typeface="Arial" pitchFamily="34" charset="0"/>
            </a:endParaRPr>
          </a:p>
        </p:txBody>
      </p:sp>
      <p:cxnSp>
        <p:nvCxnSpPr>
          <p:cNvPr id="9" name="Straight Connector 8"/>
          <p:cNvCxnSpPr/>
          <p:nvPr/>
        </p:nvCxnSpPr>
        <p:spPr>
          <a:xfrm>
            <a:off x="1219200" y="2549569"/>
            <a:ext cx="73152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75" name="Rectangle 3"/>
          <p:cNvSpPr>
            <a:spLocks noChangeArrowheads="1"/>
          </p:cNvSpPr>
          <p:nvPr/>
        </p:nvSpPr>
        <p:spPr bwMode="auto">
          <a:xfrm>
            <a:off x="2362200" y="609601"/>
            <a:ext cx="6400799" cy="29392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mn-MN" sz="1400" b="1" dirty="0" smtClean="0">
                <a:latin typeface="Tahoma" pitchFamily="34" charset="0"/>
                <a:ea typeface="Tahoma" panose="020B0604030504040204" pitchFamily="34" charset="0"/>
                <a:cs typeface="Tahoma" pitchFamily="34" charset="0"/>
              </a:rPr>
              <a:t>Гэмт хэрэг</a:t>
            </a:r>
            <a:endParaRPr lang="en-US" sz="1400" dirty="0" smtClean="0">
              <a:latin typeface="Tahoma" pitchFamily="34" charset="0"/>
              <a:ea typeface="Tahoma" panose="020B0604030504040204" pitchFamily="34" charset="0"/>
              <a:cs typeface="Tahoma" pitchFamily="34" charset="0"/>
            </a:endParaRPr>
          </a:p>
          <a:p>
            <a:pPr algn="just"/>
            <a:r>
              <a:rPr lang="mn-MN" sz="1600" dirty="0" smtClean="0">
                <a:latin typeface="Tahoma" pitchFamily="34" charset="0"/>
                <a:cs typeface="Tahoma" pitchFamily="34" charset="0"/>
              </a:rPr>
              <a:t>Аймгийн хэмжээнд 2015 оны </a:t>
            </a:r>
            <a:r>
              <a:rPr lang="en-US" sz="1600" dirty="0" smtClean="0">
                <a:latin typeface="Tahoma" pitchFamily="34" charset="0"/>
                <a:cs typeface="Tahoma" pitchFamily="34" charset="0"/>
              </a:rPr>
              <a:t>4 </a:t>
            </a:r>
            <a:r>
              <a:rPr lang="mn-MN" sz="1600" dirty="0" smtClean="0">
                <a:latin typeface="Tahoma" pitchFamily="34" charset="0"/>
                <a:cs typeface="Tahoma" pitchFamily="34" charset="0"/>
              </a:rPr>
              <a:t>дүгаар сарын байдлаар 139 гэмт хэрэг үйлдэгдсэн нь өмнөх оны мөн үеэс 23 хэргээр буюу  14.19 хувиар буурсан байна. Оны эхний </a:t>
            </a:r>
            <a:r>
              <a:rPr lang="en-US" sz="1600" dirty="0" smtClean="0">
                <a:latin typeface="Tahoma" pitchFamily="34" charset="0"/>
                <a:cs typeface="Tahoma" pitchFamily="34" charset="0"/>
              </a:rPr>
              <a:t>4</a:t>
            </a:r>
            <a:r>
              <a:rPr lang="mn-MN" sz="1600" dirty="0" smtClean="0">
                <a:latin typeface="Tahoma" pitchFamily="34" charset="0"/>
                <a:cs typeface="Tahoma" pitchFamily="34" charset="0"/>
              </a:rPr>
              <a:t> сард иргэд, ААНБ-с нийт </a:t>
            </a:r>
            <a:r>
              <a:rPr lang="en-US" sz="1600" dirty="0" smtClean="0">
                <a:latin typeface="Tahoma" pitchFamily="34" charset="0"/>
                <a:cs typeface="Tahoma" pitchFamily="34" charset="0"/>
              </a:rPr>
              <a:t>1534</a:t>
            </a:r>
            <a:r>
              <a:rPr lang="mn-MN" sz="1600" dirty="0" smtClean="0">
                <a:latin typeface="Tahoma" pitchFamily="34" charset="0"/>
                <a:cs typeface="Tahoma" pitchFamily="34" charset="0"/>
              </a:rPr>
              <a:t> өргөдөл, гомдол мэдээлэл хүлээж авч шалган шийдвэрлэсний 2</a:t>
            </a:r>
            <a:r>
              <a:rPr lang="en-US" sz="1600" dirty="0" smtClean="0">
                <a:latin typeface="Tahoma" pitchFamily="34" charset="0"/>
                <a:cs typeface="Tahoma" pitchFamily="34" charset="0"/>
              </a:rPr>
              <a:t>1</a:t>
            </a:r>
            <a:r>
              <a:rPr lang="mn-MN" sz="1600" dirty="0" smtClean="0">
                <a:latin typeface="Tahoma" pitchFamily="34" charset="0"/>
                <a:cs typeface="Tahoma" pitchFamily="34" charset="0"/>
              </a:rPr>
              <a:t>.</a:t>
            </a:r>
            <a:r>
              <a:rPr lang="en-US" sz="1600" dirty="0" smtClean="0">
                <a:latin typeface="Tahoma" pitchFamily="34" charset="0"/>
                <a:cs typeface="Tahoma" pitchFamily="34" charset="0"/>
              </a:rPr>
              <a:t>8</a:t>
            </a:r>
            <a:r>
              <a:rPr lang="mn-MN" sz="1600" dirty="0" smtClean="0">
                <a:latin typeface="Tahoma" pitchFamily="34" charset="0"/>
                <a:cs typeface="Tahoma" pitchFamily="34" charset="0"/>
              </a:rPr>
              <a:t> хувь нь буюу </a:t>
            </a:r>
            <a:r>
              <a:rPr lang="en-US" sz="1600" dirty="0" smtClean="0">
                <a:latin typeface="Tahoma" pitchFamily="34" charset="0"/>
                <a:cs typeface="Tahoma" pitchFamily="34" charset="0"/>
              </a:rPr>
              <a:t>335</a:t>
            </a:r>
            <a:r>
              <a:rPr lang="mn-MN" sz="1600" dirty="0" smtClean="0">
                <a:latin typeface="Tahoma" pitchFamily="34" charset="0"/>
                <a:cs typeface="Tahoma" pitchFamily="34" charset="0"/>
              </a:rPr>
              <a:t> нь гэмт хэргийн шинжтэй өргөдөл, гомдол, мэдээлэл байсан байна. Нийт гэмт хэргийг хуулийн хугацаанд 100 хувь шийдвэрлэсэжээ.</a:t>
            </a:r>
            <a:endParaRPr lang="en-US" sz="1600" dirty="0" smtClean="0">
              <a:latin typeface="Tahoma" pitchFamily="34" charset="0"/>
              <a:cs typeface="Tahoma" pitchFamily="34" charset="0"/>
            </a:endParaRPr>
          </a:p>
          <a:p>
            <a:endParaRPr lang="en-US" sz="1600" dirty="0" smtClean="0"/>
          </a:p>
          <a:p>
            <a:pPr algn="just"/>
            <a:endParaRPr lang="mn-MN" sz="1600" dirty="0">
              <a:latin typeface="Arial" pitchFamily="34" charset="0"/>
              <a:ea typeface="Times New Roman"/>
              <a:cs typeface="Arial" pitchFamily="34" charset="0"/>
            </a:endParaRPr>
          </a:p>
          <a:p>
            <a:pPr algn="just"/>
            <a:endParaRPr lang="mn-MN" sz="1600" dirty="0" smtClean="0">
              <a:latin typeface="Tahoma"/>
              <a:ea typeface="Times New Roman"/>
            </a:endParaRPr>
          </a:p>
          <a:p>
            <a:endParaRPr lang="en-US" sz="1100" dirty="0">
              <a:effectLst/>
              <a:latin typeface="Times New Roman"/>
              <a:ea typeface="Times New Roman"/>
            </a:endParaRPr>
          </a:p>
        </p:txBody>
      </p:sp>
      <p:pic>
        <p:nvPicPr>
          <p:cNvPr id="13" name="Picture 12" descr="\\Fileserver\share\khorolmaa\Information logo\12.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43000" y="762000"/>
            <a:ext cx="1105786" cy="1041990"/>
          </a:xfrm>
          <a:prstGeom prst="rect">
            <a:avLst/>
          </a:prstGeom>
          <a:noFill/>
          <a:ln>
            <a:noFill/>
          </a:ln>
        </p:spPr>
      </p:pic>
      <p:sp>
        <p:nvSpPr>
          <p:cNvPr id="5" name="Rectangle 4"/>
          <p:cNvSpPr/>
          <p:nvPr/>
        </p:nvSpPr>
        <p:spPr>
          <a:xfrm>
            <a:off x="914400" y="6019800"/>
            <a:ext cx="4800600" cy="600164"/>
          </a:xfrm>
          <a:prstGeom prst="rect">
            <a:avLst/>
          </a:prstGeom>
        </p:spPr>
        <p:txBody>
          <a:bodyPr wrap="square">
            <a:spAutoFit/>
          </a:bodyPr>
          <a:lstStyle/>
          <a:p>
            <a:r>
              <a:rPr lang="mn-MN" sz="1100" dirty="0">
                <a:latin typeface="Tahoma" panose="020B0604030504040204" pitchFamily="34" charset="0"/>
                <a:ea typeface="Tahoma" panose="020B0604030504040204" pitchFamily="34" charset="0"/>
                <a:cs typeface="Tahoma" panose="020B0604030504040204" pitchFamily="34" charset="0"/>
              </a:rPr>
              <a:t>Тайлбар:</a:t>
            </a:r>
            <a:endParaRPr lang="en-US" sz="1100" dirty="0">
              <a:latin typeface="Tahoma" panose="020B0604030504040204" pitchFamily="34" charset="0"/>
              <a:ea typeface="Tahoma" panose="020B0604030504040204" pitchFamily="34" charset="0"/>
              <a:cs typeface="Tahoma" panose="020B0604030504040204" pitchFamily="34" charset="0"/>
            </a:endParaRPr>
          </a:p>
          <a:p>
            <a:r>
              <a:rPr lang="en-US" sz="1100" dirty="0">
                <a:latin typeface="Tahoma" panose="020B0604030504040204" pitchFamily="34" charset="0"/>
                <a:ea typeface="Tahoma" panose="020B0604030504040204" pitchFamily="34" charset="0"/>
                <a:cs typeface="Tahoma" panose="020B0604030504040204" pitchFamily="34" charset="0"/>
              </a:rPr>
              <a:t>ИЭЧЭМЭ</a:t>
            </a:r>
            <a:r>
              <a:rPr lang="mn-MN" sz="1100" dirty="0">
                <a:latin typeface="Tahoma" panose="020B0604030504040204" pitchFamily="34" charset="0"/>
                <a:ea typeface="Tahoma" panose="020B0604030504040204" pitchFamily="34" charset="0"/>
                <a:cs typeface="Tahoma" panose="020B0604030504040204" pitchFamily="34" charset="0"/>
              </a:rPr>
              <a:t>Г-Иргэний эрх чөлөө, эрүүл мэндийн эсрэг гэмт хэрэг</a:t>
            </a:r>
            <a:endParaRPr lang="en-US" sz="1100" dirty="0">
              <a:latin typeface="Tahoma" panose="020B0604030504040204" pitchFamily="34" charset="0"/>
              <a:ea typeface="Tahoma" panose="020B0604030504040204" pitchFamily="34" charset="0"/>
              <a:cs typeface="Tahoma" panose="020B0604030504040204" pitchFamily="34" charset="0"/>
            </a:endParaRPr>
          </a:p>
          <a:p>
            <a:r>
              <a:rPr lang="mn-MN" sz="1100" dirty="0">
                <a:latin typeface="Tahoma" panose="020B0604030504040204" pitchFamily="34" charset="0"/>
                <a:ea typeface="Tahoma" panose="020B0604030504040204" pitchFamily="34" charset="0"/>
                <a:cs typeface="Tahoma" panose="020B0604030504040204" pitchFamily="34" charset="0"/>
              </a:rPr>
              <a:t>ХАБ-Хөдөлгөөний аюулгүй байдлын эсрэг гэмт хэрэг </a:t>
            </a:r>
            <a:endParaRPr lang="en-US" sz="11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4" name="Chart 13"/>
          <p:cNvGraphicFramePr/>
          <p:nvPr/>
        </p:nvGraphicFramePr>
        <p:xfrm>
          <a:off x="838201" y="2895600"/>
          <a:ext cx="4495799"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p:cNvGraphicFramePr/>
          <p:nvPr/>
        </p:nvGraphicFramePr>
        <p:xfrm>
          <a:off x="5562600" y="3352800"/>
          <a:ext cx="2819400" cy="2803584"/>
        </p:xfrm>
        <a:graphic>
          <a:graphicData uri="http://schemas.openxmlformats.org/drawingml/2006/chart">
            <c:chart xmlns:c="http://schemas.openxmlformats.org/drawingml/2006/chart" xmlns:r="http://schemas.openxmlformats.org/officeDocument/2006/relationships" r:id="rId5"/>
          </a:graphicData>
        </a:graphic>
      </p:graphicFrame>
      <p:sp>
        <p:nvSpPr>
          <p:cNvPr id="7169" name="Rectangle 1"/>
          <p:cNvSpPr>
            <a:spLocks noChangeArrowheads="1"/>
          </p:cNvSpPr>
          <p:nvPr/>
        </p:nvSpPr>
        <p:spPr bwMode="auto">
          <a:xfrm>
            <a:off x="5791200" y="2950186"/>
            <a:ext cx="2438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1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4 сард үйлдэгдсэн гэмт хэрэг /хувиар/</a:t>
            </a:r>
            <a:endParaRPr kumimoji="0" lang="mn-MN"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3405359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3284</TotalTime>
  <Words>1178</Words>
  <Application>Microsoft Office PowerPoint</Application>
  <PresentationFormat>On-screen Show (4:3)</PresentationFormat>
  <Paragraphs>213</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Mj</dc:creator>
  <cp:lastModifiedBy>Nominchuluu</cp:lastModifiedBy>
  <cp:revision>690</cp:revision>
  <cp:lastPrinted>2014-11-15T08:50:48Z</cp:lastPrinted>
  <dcterms:created xsi:type="dcterms:W3CDTF">2013-04-23T12:28:13Z</dcterms:created>
  <dcterms:modified xsi:type="dcterms:W3CDTF">2015-05-11T05:30:29Z</dcterms:modified>
</cp:coreProperties>
</file>