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charts/chart3.xml" ContentType="application/vnd.openxmlformats-officedocument.drawingml.chart+xml"/>
  <Override PartName="/ppt/theme/themeOverride2.xml" ContentType="application/vnd.openxmlformats-officedocument.themeOverride+xml"/>
  <Override PartName="/ppt/charts/chart4.xml" ContentType="application/vnd.openxmlformats-officedocument.drawingml.chart+xml"/>
  <Override PartName="/ppt/theme/themeOverride3.xml" ContentType="application/vnd.openxmlformats-officedocument.themeOverride+xml"/>
  <Override PartName="/ppt/charts/chart5.xml" ContentType="application/vnd.openxmlformats-officedocument.drawingml.chart+xml"/>
  <Override PartName="/ppt/theme/themeOverride4.xml" ContentType="application/vnd.openxmlformats-officedocument.themeOverride+xml"/>
  <Override PartName="/ppt/charts/chart6.xml" ContentType="application/vnd.openxmlformats-officedocument.drawingml.chart+xml"/>
  <Override PartName="/ppt/theme/themeOverride5.xml" ContentType="application/vnd.openxmlformats-officedocument.themeOverride+xml"/>
  <Override PartName="/ppt/charts/chart7.xml" ContentType="application/vnd.openxmlformats-officedocument.drawingml.chart+xml"/>
  <Override PartName="/ppt/theme/themeOverride6.xml" ContentType="application/vnd.openxmlformats-officedocument.themeOverride+xml"/>
  <Override PartName="/ppt/charts/chart8.xml" ContentType="application/vnd.openxmlformats-officedocument.drawingml.chart+xml"/>
  <Override PartName="/ppt/theme/themeOverride7.xml" ContentType="application/vnd.openxmlformats-officedocument.themeOverride+xml"/>
  <Override PartName="/ppt/charts/chart9.xml" ContentType="application/vnd.openxmlformats-officedocument.drawingml.chart+xml"/>
  <Override PartName="/ppt/theme/themeOverride8.xml" ContentType="application/vnd.openxmlformats-officedocument.themeOverride+xml"/>
  <Override PartName="/ppt/charts/chart10.xml" ContentType="application/vnd.openxmlformats-officedocument.drawingml.chart+xml"/>
  <Override PartName="/ppt/theme/themeOverride9.xml" ContentType="application/vnd.openxmlformats-officedocument.themeOverride+xml"/>
  <Override PartName="/ppt/charts/chart11.xml" ContentType="application/vnd.openxmlformats-officedocument.drawingml.chart+xml"/>
  <Override PartName="/ppt/theme/themeOverride10.xml" ContentType="application/vnd.openxmlformats-officedocument.themeOverride+xml"/>
  <Override PartName="/ppt/charts/chart12.xml" ContentType="application/vnd.openxmlformats-officedocument.drawingml.chart+xml"/>
  <Override PartName="/ppt/theme/themeOverride11.xml" ContentType="application/vnd.openxmlformats-officedocument.themeOverride+xml"/>
  <Override PartName="/ppt/charts/chart13.xml" ContentType="application/vnd.openxmlformats-officedocument.drawingml.chart+xml"/>
  <Override PartName="/ppt/theme/themeOverride12.xml" ContentType="application/vnd.openxmlformats-officedocument.themeOverride+xml"/>
  <Override PartName="/ppt/charts/chart14.xml" ContentType="application/vnd.openxmlformats-officedocument.drawingml.chart+xml"/>
  <Override PartName="/ppt/theme/themeOverride13.xml" ContentType="application/vnd.openxmlformats-officedocument.themeOverride+xml"/>
  <Override PartName="/ppt/notesSlides/notesSlide1.xml" ContentType="application/vnd.openxmlformats-officedocument.presentationml.notesSlide+xml"/>
  <Override PartName="/ppt/charts/chart15.xml" ContentType="application/vnd.openxmlformats-officedocument.drawingml.chart+xml"/>
  <Override PartName="/ppt/theme/themeOverride1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7" r:id="rId2"/>
    <p:sldId id="349" r:id="rId3"/>
    <p:sldId id="352" r:id="rId4"/>
    <p:sldId id="355" r:id="rId5"/>
    <p:sldId id="331" r:id="rId6"/>
    <p:sldId id="332" r:id="rId7"/>
    <p:sldId id="351" r:id="rId8"/>
    <p:sldId id="338" r:id="rId9"/>
    <p:sldId id="353" r:id="rId10"/>
    <p:sldId id="339" r:id="rId11"/>
    <p:sldId id="350" r:id="rId12"/>
    <p:sldId id="333" r:id="rId13"/>
    <p:sldId id="321" r:id="rId14"/>
    <p:sldId id="354" r:id="rId15"/>
    <p:sldId id="318" r:id="rId16"/>
    <p:sldId id="359" r:id="rId17"/>
    <p:sldId id="340" r:id="rId18"/>
    <p:sldId id="314" r:id="rId19"/>
    <p:sldId id="302" r:id="rId20"/>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944" y="-32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9.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10.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11.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2.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13.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14.xml"/></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2.bin"/></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5.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6.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7.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8.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a:pPr>
            <a:r>
              <a:rPr lang="mn-MN" sz="1400"/>
              <a:t>Татварыг</a:t>
            </a:r>
            <a:r>
              <a:rPr lang="mn-MN" sz="1400" baseline="0"/>
              <a:t> орлогын  төрөл, хувиар</a:t>
            </a:r>
            <a:endParaRPr lang="en-US" sz="1400"/>
          </a:p>
        </c:rich>
      </c:tx>
      <c:layout>
        <c:manualLayout>
          <c:xMode val="edge"/>
          <c:yMode val="edge"/>
          <c:x val="0.2502578844311128"/>
          <c:y val="2.4577569001041161E-2"/>
        </c:manualLayout>
      </c:layout>
      <c:overlay val="0"/>
    </c:title>
    <c:autoTitleDeleted val="0"/>
    <c:plotArea>
      <c:layout/>
      <c:pieChart>
        <c:varyColors val="1"/>
        <c:ser>
          <c:idx val="0"/>
          <c:order val="0"/>
          <c:dLbls>
            <c:dLbl>
              <c:idx val="0"/>
              <c:layout>
                <c:manualLayout>
                  <c:x val="3.3420713035870526E-2"/>
                  <c:y val="-1.4859378532739588E-2"/>
                </c:manualLayout>
              </c:layout>
              <c:showLegendKey val="0"/>
              <c:showVal val="0"/>
              <c:showCatName val="1"/>
              <c:showSerName val="0"/>
              <c:showPercent val="1"/>
              <c:showBubbleSize val="0"/>
              <c:extLst>
                <c:ext xmlns:c15="http://schemas.microsoft.com/office/drawing/2012/chart" uri="{CE6537A1-D6FC-4f65-9D91-7224C49458BB}"/>
              </c:extLst>
            </c:dLbl>
            <c:dLbl>
              <c:idx val="1"/>
              <c:layout>
                <c:manualLayout>
                  <c:x val="0.12967112065537259"/>
                  <c:y val="-7.4066891897847627E-3"/>
                </c:manualLayout>
              </c:layout>
              <c:showLegendKey val="0"/>
              <c:showVal val="0"/>
              <c:showCatName val="1"/>
              <c:showSerName val="0"/>
              <c:showPercent val="1"/>
              <c:showBubbleSize val="0"/>
              <c:extLst>
                <c:ext xmlns:c15="http://schemas.microsoft.com/office/drawing/2012/chart" uri="{CE6537A1-D6FC-4f65-9D91-7224C49458BB}"/>
              </c:extLst>
            </c:dLbl>
            <c:dLbl>
              <c:idx val="3"/>
              <c:layout>
                <c:manualLayout>
                  <c:x val="6.7712817147856541E-2"/>
                  <c:y val="1.1018117117382801E-2"/>
                </c:manualLayout>
              </c:layout>
              <c:showLegendKey val="0"/>
              <c:showVal val="0"/>
              <c:showCatName val="1"/>
              <c:showSerName val="0"/>
              <c:showPercent val="1"/>
              <c:showBubbleSize val="0"/>
              <c:extLst>
                <c:ext xmlns:c15="http://schemas.microsoft.com/office/drawing/2012/chart" uri="{CE6537A1-D6FC-4f65-9D91-7224C49458BB}"/>
              </c:extLst>
            </c:dLbl>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'[AY,Tusuv,Bank,7.xlsx]Tusuv orlogo'!$A$48:$A$51</c:f>
              <c:strCache>
                <c:ptCount val="4"/>
                <c:pt idx="0">
                  <c:v> Хүн амын орлогын албан татвар </c:v>
                </c:pt>
                <c:pt idx="1">
                  <c:v> Өмчийн татвар</c:v>
                </c:pt>
                <c:pt idx="2">
                  <c:v> Дотоодын бараа үйлчилгээний татвар</c:v>
                </c:pt>
                <c:pt idx="3">
                  <c:v> Бусад татвар, төлбөр хураамж</c:v>
                </c:pt>
              </c:strCache>
            </c:strRef>
          </c:cat>
          <c:val>
            <c:numRef>
              <c:f>'[AY,Tusuv,Bank,7.xlsx]Tusuv orlogo'!$B$48:$B$51</c:f>
              <c:numCache>
                <c:formatCode>###0.0</c:formatCode>
                <c:ptCount val="4"/>
                <c:pt idx="0">
                  <c:v>13299283.1</c:v>
                </c:pt>
                <c:pt idx="1">
                  <c:v>6485735.2000000002</c:v>
                </c:pt>
                <c:pt idx="2">
                  <c:v>1118469.3</c:v>
                </c:pt>
                <c:pt idx="3">
                  <c:v>7237751.0999999996</c:v>
                </c:pt>
              </c:numCache>
            </c:numRef>
          </c:val>
        </c:ser>
        <c:dLbls>
          <c:showLegendKey val="0"/>
          <c:showVal val="0"/>
          <c:showCatName val="1"/>
          <c:showSerName val="0"/>
          <c:showPercent val="1"/>
          <c:showBubbleSize val="0"/>
          <c:showLeaderLines val="1"/>
        </c:dLbls>
        <c:firstSliceAng val="0"/>
      </c:pieChart>
    </c:plotArea>
    <c:plotVisOnly val="1"/>
    <c:dispBlanksAs val="zero"/>
    <c:showDLblsOverMax val="0"/>
  </c:chart>
  <c:spPr>
    <a:ln>
      <a:noFill/>
    </a:ln>
  </c:sp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6912569731698989E-2"/>
          <c:y val="7.5017359672146233E-2"/>
          <c:w val="0.87203214820540076"/>
          <c:h val="0.74792755822692825"/>
        </c:manualLayout>
      </c:layout>
      <c:barChart>
        <c:barDir val="col"/>
        <c:grouping val="clustered"/>
        <c:varyColors val="0"/>
        <c:ser>
          <c:idx val="0"/>
          <c:order val="0"/>
          <c:tx>
            <c:strRef>
              <c:f>'niigmiin daatgal'!$A$29</c:f>
              <c:strCache>
                <c:ptCount val="1"/>
                <c:pt idx="0">
                  <c:v>Сайн дураар даатгуулагчдын тоо</c:v>
                </c:pt>
              </c:strCache>
            </c:strRef>
          </c:tx>
          <c:invertIfNegative val="0"/>
          <c:cat>
            <c:strRef>
              <c:f>'niigmiin daatgal'!$B$28:$D$28</c:f>
              <c:strCache>
                <c:ptCount val="3"/>
                <c:pt idx="0">
                  <c:v>2013.VII</c:v>
                </c:pt>
                <c:pt idx="1">
                  <c:v>2014.VII</c:v>
                </c:pt>
                <c:pt idx="2">
                  <c:v>2015.VII</c:v>
                </c:pt>
              </c:strCache>
            </c:strRef>
          </c:cat>
          <c:val>
            <c:numRef>
              <c:f>'niigmiin daatgal'!$B$29:$D$29</c:f>
              <c:numCache>
                <c:formatCode>General</c:formatCode>
                <c:ptCount val="3"/>
                <c:pt idx="0">
                  <c:v>2170</c:v>
                </c:pt>
                <c:pt idx="1">
                  <c:v>2931</c:v>
                </c:pt>
                <c:pt idx="2" formatCode="0">
                  <c:v>3092</c:v>
                </c:pt>
              </c:numCache>
            </c:numRef>
          </c:val>
        </c:ser>
        <c:dLbls>
          <c:showLegendKey val="0"/>
          <c:showVal val="1"/>
          <c:showCatName val="0"/>
          <c:showSerName val="0"/>
          <c:showPercent val="0"/>
          <c:showBubbleSize val="0"/>
        </c:dLbls>
        <c:gapWidth val="150"/>
        <c:overlap val="-25"/>
        <c:axId val="44917120"/>
        <c:axId val="44918656"/>
      </c:barChart>
      <c:catAx>
        <c:axId val="44917120"/>
        <c:scaling>
          <c:orientation val="minMax"/>
        </c:scaling>
        <c:delete val="0"/>
        <c:axPos val="b"/>
        <c:majorTickMark val="none"/>
        <c:minorTickMark val="none"/>
        <c:tickLblPos val="nextTo"/>
        <c:crossAx val="44918656"/>
        <c:crosses val="autoZero"/>
        <c:auto val="1"/>
        <c:lblAlgn val="ctr"/>
        <c:lblOffset val="100"/>
        <c:noMultiLvlLbl val="0"/>
      </c:catAx>
      <c:valAx>
        <c:axId val="44918656"/>
        <c:scaling>
          <c:orientation val="minMax"/>
        </c:scaling>
        <c:delete val="1"/>
        <c:axPos val="l"/>
        <c:numFmt formatCode="General" sourceLinked="1"/>
        <c:majorTickMark val="out"/>
        <c:minorTickMark val="none"/>
        <c:tickLblPos val="nextTo"/>
        <c:crossAx val="44917120"/>
        <c:crosses val="autoZero"/>
        <c:crossBetween val="between"/>
      </c:valAx>
    </c:plotArea>
    <c:plotVisOnly val="1"/>
    <c:dispBlanksAs val="gap"/>
    <c:showDLblsOverMax val="0"/>
  </c:chart>
  <c:spPr>
    <a:ln>
      <a:noFill/>
    </a:ln>
  </c:sp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5.8487619621296366E-2"/>
          <c:w val="0.97401203263352054"/>
          <c:h val="0.76902790871340199"/>
        </c:manualLayout>
      </c:layout>
      <c:barChart>
        <c:barDir val="col"/>
        <c:grouping val="clustered"/>
        <c:varyColors val="0"/>
        <c:ser>
          <c:idx val="0"/>
          <c:order val="0"/>
          <c:tx>
            <c:strRef>
              <c:f>'niigmiin daatgal'!$M$4</c:f>
              <c:strCache>
                <c:ptCount val="1"/>
                <c:pt idx="0">
                  <c:v>2014.VII</c:v>
                </c:pt>
              </c:strCache>
            </c:strRef>
          </c:tx>
          <c:invertIfNegative val="0"/>
          <c:dLbls>
            <c:dLbl>
              <c:idx val="1"/>
              <c:layout>
                <c:manualLayout>
                  <c:x val="-1.9444444444444473E-2"/>
                  <c:y val="0"/>
                </c:manualLayout>
              </c:layout>
              <c:showLegendKey val="0"/>
              <c:showVal val="1"/>
              <c:showCatName val="0"/>
              <c:showSerName val="0"/>
              <c:showPercent val="0"/>
              <c:showBubbleSize val="0"/>
            </c:dLbl>
            <c:dLbl>
              <c:idx val="2"/>
              <c:layout>
                <c:manualLayout>
                  <c:x val="-1.9444444444444445E-2"/>
                  <c:y val="9.2592592592592622E-3"/>
                </c:manualLayout>
              </c:layout>
              <c:showLegendKey val="0"/>
              <c:showVal val="1"/>
              <c:showCatName val="0"/>
              <c:showSerName val="0"/>
              <c:showPercent val="0"/>
              <c:showBubbleSize val="0"/>
            </c:dLbl>
            <c:dLbl>
              <c:idx val="3"/>
              <c:layout>
                <c:manualLayout>
                  <c:x val="-1.9444444444444445E-2"/>
                  <c:y val="8.4875562720133382E-17"/>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'niigmiin daatgal'!$L$5:$L$9</c:f>
              <c:strCache>
                <c:ptCount val="5"/>
                <c:pt idx="0">
                  <c:v>Тэтгэврийн даатгалын сан</c:v>
                </c:pt>
                <c:pt idx="1">
                  <c:v>Тэтгэмжийн даатгалын сан</c:v>
                </c:pt>
                <c:pt idx="2">
                  <c:v>ҮОМШӨ-ний сан</c:v>
                </c:pt>
                <c:pt idx="3">
                  <c:v>Ажилгүйдлийн сан</c:v>
                </c:pt>
                <c:pt idx="4">
                  <c:v>Эрүүл мэндийн даатгалын сан</c:v>
                </c:pt>
              </c:strCache>
            </c:strRef>
          </c:cat>
          <c:val>
            <c:numRef>
              <c:f>'niigmiin daatgal'!$M$5:$M$9</c:f>
              <c:numCache>
                <c:formatCode>0.0</c:formatCode>
                <c:ptCount val="5"/>
                <c:pt idx="0">
                  <c:v>9309.7999999999975</c:v>
                </c:pt>
                <c:pt idx="1">
                  <c:v>943.5</c:v>
                </c:pt>
                <c:pt idx="2" formatCode="General">
                  <c:v>1162.9000000000001</c:v>
                </c:pt>
                <c:pt idx="3">
                  <c:v>470.1</c:v>
                </c:pt>
                <c:pt idx="4">
                  <c:v>3205.9</c:v>
                </c:pt>
              </c:numCache>
            </c:numRef>
          </c:val>
        </c:ser>
        <c:ser>
          <c:idx val="1"/>
          <c:order val="1"/>
          <c:tx>
            <c:strRef>
              <c:f>'niigmiin daatgal'!$N$4</c:f>
              <c:strCache>
                <c:ptCount val="1"/>
                <c:pt idx="0">
                  <c:v>2015.VII</c:v>
                </c:pt>
              </c:strCache>
            </c:strRef>
          </c:tx>
          <c:invertIfNegative val="0"/>
          <c:dLbls>
            <c:dLbl>
              <c:idx val="4"/>
              <c:layout>
                <c:manualLayout>
                  <c:x val="3.0555555555555558E-2"/>
                  <c:y val="-9.2592592592591755E-3"/>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'niigmiin daatgal'!$L$5:$L$9</c:f>
              <c:strCache>
                <c:ptCount val="5"/>
                <c:pt idx="0">
                  <c:v>Тэтгэврийн даатгалын сан</c:v>
                </c:pt>
                <c:pt idx="1">
                  <c:v>Тэтгэмжийн даатгалын сан</c:v>
                </c:pt>
                <c:pt idx="2">
                  <c:v>ҮОМШӨ-ний сан</c:v>
                </c:pt>
                <c:pt idx="3">
                  <c:v>Ажилгүйдлийн сан</c:v>
                </c:pt>
                <c:pt idx="4">
                  <c:v>Эрүүл мэндийн даатгалын сан</c:v>
                </c:pt>
              </c:strCache>
            </c:strRef>
          </c:cat>
          <c:val>
            <c:numRef>
              <c:f>'niigmiin daatgal'!$N$5:$N$9</c:f>
              <c:numCache>
                <c:formatCode>General</c:formatCode>
                <c:ptCount val="5"/>
                <c:pt idx="0" formatCode="0.0">
                  <c:v>11273.1</c:v>
                </c:pt>
                <c:pt idx="1">
                  <c:v>1049.4000000000001</c:v>
                </c:pt>
                <c:pt idx="2">
                  <c:v>1170.5999999999999</c:v>
                </c:pt>
                <c:pt idx="3">
                  <c:v>525.5</c:v>
                </c:pt>
                <c:pt idx="4">
                  <c:v>2753.9</c:v>
                </c:pt>
              </c:numCache>
            </c:numRef>
          </c:val>
        </c:ser>
        <c:dLbls>
          <c:showLegendKey val="0"/>
          <c:showVal val="1"/>
          <c:showCatName val="0"/>
          <c:showSerName val="0"/>
          <c:showPercent val="0"/>
          <c:showBubbleSize val="0"/>
        </c:dLbls>
        <c:gapWidth val="150"/>
        <c:overlap val="-25"/>
        <c:axId val="92956928"/>
        <c:axId val="92971008"/>
      </c:barChart>
      <c:catAx>
        <c:axId val="92956928"/>
        <c:scaling>
          <c:orientation val="minMax"/>
        </c:scaling>
        <c:delete val="0"/>
        <c:axPos val="b"/>
        <c:majorTickMark val="none"/>
        <c:minorTickMark val="none"/>
        <c:tickLblPos val="nextTo"/>
        <c:txPr>
          <a:bodyPr/>
          <a:lstStyle/>
          <a:p>
            <a:pPr>
              <a:defRPr sz="900"/>
            </a:pPr>
            <a:endParaRPr lang="en-US"/>
          </a:p>
        </c:txPr>
        <c:crossAx val="92971008"/>
        <c:crosses val="autoZero"/>
        <c:auto val="1"/>
        <c:lblAlgn val="ctr"/>
        <c:lblOffset val="100"/>
        <c:noMultiLvlLbl val="0"/>
      </c:catAx>
      <c:valAx>
        <c:axId val="92971008"/>
        <c:scaling>
          <c:orientation val="minMax"/>
        </c:scaling>
        <c:delete val="1"/>
        <c:axPos val="l"/>
        <c:numFmt formatCode="0.0" sourceLinked="1"/>
        <c:majorTickMark val="out"/>
        <c:minorTickMark val="none"/>
        <c:tickLblPos val="nextTo"/>
        <c:crossAx val="92956928"/>
        <c:crosses val="autoZero"/>
        <c:crossBetween val="between"/>
      </c:valAx>
    </c:plotArea>
    <c:legend>
      <c:legendPos val="t"/>
      <c:layout>
        <c:manualLayout>
          <c:xMode val="edge"/>
          <c:yMode val="edge"/>
          <c:x val="0.49345144356955384"/>
          <c:y val="0.37037037037037046"/>
          <c:w val="0.26309711286089232"/>
          <c:h val="8.3717191601049887E-2"/>
        </c:manualLayout>
      </c:layout>
      <c:overlay val="0"/>
    </c:legend>
    <c:plotVisOnly val="1"/>
    <c:dispBlanksAs val="gap"/>
    <c:showDLblsOverMax val="0"/>
  </c:chart>
  <c:spPr>
    <a:ln>
      <a:noFill/>
    </a:ln>
  </c:sp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0555555555555558E-2"/>
          <c:y val="5.5939413823272097E-2"/>
          <c:w val="0.93888888888888899"/>
          <c:h val="0.7715762613006707"/>
        </c:manualLayout>
      </c:layout>
      <c:barChart>
        <c:barDir val="col"/>
        <c:grouping val="clustered"/>
        <c:varyColors val="0"/>
        <c:ser>
          <c:idx val="0"/>
          <c:order val="0"/>
          <c:tx>
            <c:strRef>
              <c:f>'niigmiin daatgal'!$R$4</c:f>
              <c:strCache>
                <c:ptCount val="1"/>
                <c:pt idx="0">
                  <c:v>2014.VII</c:v>
                </c:pt>
              </c:strCache>
            </c:strRef>
          </c:tx>
          <c:invertIfNegative val="0"/>
          <c:dLbls>
            <c:dLbl>
              <c:idx val="0"/>
              <c:layout>
                <c:manualLayout>
                  <c:x val="-8.333333333333335E-3"/>
                  <c:y val="4.6296296296296302E-3"/>
                </c:manualLayout>
              </c:layout>
              <c:showLegendKey val="0"/>
              <c:showVal val="1"/>
              <c:showCatName val="0"/>
              <c:showSerName val="0"/>
              <c:showPercent val="0"/>
              <c:showBubbleSize val="0"/>
            </c:dLbl>
            <c:dLbl>
              <c:idx val="1"/>
              <c:layout>
                <c:manualLayout>
                  <c:x val="-8.333333333333335E-3"/>
                  <c:y val="4.6296296296296302E-3"/>
                </c:manualLayout>
              </c:layout>
              <c:showLegendKey val="0"/>
              <c:showVal val="1"/>
              <c:showCatName val="0"/>
              <c:showSerName val="0"/>
              <c:showPercent val="0"/>
              <c:showBubbleSize val="0"/>
            </c:dLbl>
            <c:dLbl>
              <c:idx val="2"/>
              <c:layout>
                <c:manualLayout>
                  <c:x val="-1.666666666666667E-2"/>
                  <c:y val="-8.4875562720133382E-17"/>
                </c:manualLayout>
              </c:layout>
              <c:showLegendKey val="0"/>
              <c:showVal val="1"/>
              <c:showCatName val="0"/>
              <c:showSerName val="0"/>
              <c:showPercent val="0"/>
              <c:showBubbleSize val="0"/>
            </c:dLbl>
            <c:dLbl>
              <c:idx val="3"/>
              <c:layout>
                <c:manualLayout>
                  <c:x val="-1.1111111111111115E-2"/>
                  <c:y val="0"/>
                </c:manualLayout>
              </c:layout>
              <c:showLegendKey val="0"/>
              <c:showVal val="1"/>
              <c:showCatName val="0"/>
              <c:showSerName val="0"/>
              <c:showPercent val="0"/>
              <c:showBubbleSize val="0"/>
            </c:dLbl>
            <c:dLbl>
              <c:idx val="4"/>
              <c:layout>
                <c:manualLayout>
                  <c:x val="-8.333333333333335E-3"/>
                  <c:y val="1.8518518518518521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'niigmiin daatgal'!$Q$5:$Q$9</c:f>
              <c:strCache>
                <c:ptCount val="5"/>
                <c:pt idx="0">
                  <c:v>Тэтгэврийн даатгалын сан</c:v>
                </c:pt>
                <c:pt idx="1">
                  <c:v>Тэтгэмжийн даатгалын сан</c:v>
                </c:pt>
                <c:pt idx="2">
                  <c:v>ҮОМШӨ-ний сан</c:v>
                </c:pt>
                <c:pt idx="3">
                  <c:v>Ажилгүйдлийн сан</c:v>
                </c:pt>
                <c:pt idx="4">
                  <c:v>Эрүүл мэндийн даатгалын сан</c:v>
                </c:pt>
              </c:strCache>
            </c:strRef>
          </c:cat>
          <c:val>
            <c:numRef>
              <c:f>'niigmiin daatgal'!$R$5:$R$9</c:f>
              <c:numCache>
                <c:formatCode>General</c:formatCode>
                <c:ptCount val="5"/>
                <c:pt idx="0">
                  <c:v>10174.799999999997</c:v>
                </c:pt>
                <c:pt idx="1">
                  <c:v>989.6</c:v>
                </c:pt>
                <c:pt idx="2">
                  <c:v>1243.0999999999999</c:v>
                </c:pt>
                <c:pt idx="3">
                  <c:v>367.9</c:v>
                </c:pt>
                <c:pt idx="4">
                  <c:v>1500.5</c:v>
                </c:pt>
              </c:numCache>
            </c:numRef>
          </c:val>
        </c:ser>
        <c:ser>
          <c:idx val="1"/>
          <c:order val="1"/>
          <c:tx>
            <c:strRef>
              <c:f>'niigmiin daatgal'!$S$4</c:f>
              <c:strCache>
                <c:ptCount val="1"/>
                <c:pt idx="0">
                  <c:v>2015.VII</c:v>
                </c:pt>
              </c:strCache>
            </c:strRef>
          </c:tx>
          <c:invertIfNegative val="0"/>
          <c:dLbls>
            <c:dLbl>
              <c:idx val="2"/>
              <c:layout>
                <c:manualLayout>
                  <c:x val="8.333333333333335E-3"/>
                  <c:y val="-4.6296296296295452E-3"/>
                </c:manualLayout>
              </c:layout>
              <c:showLegendKey val="0"/>
              <c:showVal val="1"/>
              <c:showCatName val="0"/>
              <c:showSerName val="0"/>
              <c:showPercent val="0"/>
              <c:showBubbleSize val="0"/>
            </c:dLbl>
            <c:dLbl>
              <c:idx val="4"/>
              <c:layout>
                <c:manualLayout>
                  <c:x val="3.333333333333334E-2"/>
                  <c:y val="-4.6296296296296302E-3"/>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'niigmiin daatgal'!$Q$5:$Q$9</c:f>
              <c:strCache>
                <c:ptCount val="5"/>
                <c:pt idx="0">
                  <c:v>Тэтгэврийн даатгалын сан</c:v>
                </c:pt>
                <c:pt idx="1">
                  <c:v>Тэтгэмжийн даатгалын сан</c:v>
                </c:pt>
                <c:pt idx="2">
                  <c:v>ҮОМШӨ-ний сан</c:v>
                </c:pt>
                <c:pt idx="3">
                  <c:v>Ажилгүйдлийн сан</c:v>
                </c:pt>
                <c:pt idx="4">
                  <c:v>Эрүүл мэндийн даатгалын сан</c:v>
                </c:pt>
              </c:strCache>
            </c:strRef>
          </c:cat>
          <c:val>
            <c:numRef>
              <c:f>'niigmiin daatgal'!$S$5:$S$9</c:f>
              <c:numCache>
                <c:formatCode>General</c:formatCode>
                <c:ptCount val="5"/>
                <c:pt idx="0">
                  <c:v>11979.4</c:v>
                </c:pt>
                <c:pt idx="1">
                  <c:v>1108.7</c:v>
                </c:pt>
                <c:pt idx="2">
                  <c:v>1165.3</c:v>
                </c:pt>
                <c:pt idx="3" formatCode="0.0">
                  <c:v>503.7</c:v>
                </c:pt>
                <c:pt idx="4" formatCode="0.0">
                  <c:v>2799.5</c:v>
                </c:pt>
              </c:numCache>
            </c:numRef>
          </c:val>
        </c:ser>
        <c:dLbls>
          <c:showLegendKey val="0"/>
          <c:showVal val="1"/>
          <c:showCatName val="0"/>
          <c:showSerName val="0"/>
          <c:showPercent val="0"/>
          <c:showBubbleSize val="0"/>
        </c:dLbls>
        <c:gapWidth val="150"/>
        <c:overlap val="-25"/>
        <c:axId val="93348992"/>
        <c:axId val="93350528"/>
      </c:barChart>
      <c:catAx>
        <c:axId val="93348992"/>
        <c:scaling>
          <c:orientation val="minMax"/>
        </c:scaling>
        <c:delete val="0"/>
        <c:axPos val="b"/>
        <c:majorTickMark val="none"/>
        <c:minorTickMark val="none"/>
        <c:tickLblPos val="nextTo"/>
        <c:txPr>
          <a:bodyPr/>
          <a:lstStyle/>
          <a:p>
            <a:pPr>
              <a:defRPr sz="900"/>
            </a:pPr>
            <a:endParaRPr lang="en-US"/>
          </a:p>
        </c:txPr>
        <c:crossAx val="93350528"/>
        <c:crosses val="autoZero"/>
        <c:auto val="1"/>
        <c:lblAlgn val="ctr"/>
        <c:lblOffset val="100"/>
        <c:noMultiLvlLbl val="0"/>
      </c:catAx>
      <c:valAx>
        <c:axId val="93350528"/>
        <c:scaling>
          <c:orientation val="minMax"/>
        </c:scaling>
        <c:delete val="1"/>
        <c:axPos val="l"/>
        <c:numFmt formatCode="General" sourceLinked="1"/>
        <c:majorTickMark val="out"/>
        <c:minorTickMark val="none"/>
        <c:tickLblPos val="nextTo"/>
        <c:crossAx val="93348992"/>
        <c:crosses val="autoZero"/>
        <c:crossBetween val="between"/>
      </c:valAx>
    </c:plotArea>
    <c:legend>
      <c:legendPos val="t"/>
      <c:layout>
        <c:manualLayout>
          <c:xMode val="edge"/>
          <c:yMode val="edge"/>
          <c:x val="0.45178477690288721"/>
          <c:y val="0.3611111111111111"/>
          <c:w val="0.26309711286089232"/>
          <c:h val="8.3717191601049887E-2"/>
        </c:manualLayout>
      </c:layout>
      <c:overlay val="0"/>
    </c:legend>
    <c:plotVisOnly val="1"/>
    <c:dispBlanksAs val="gap"/>
    <c:showDLblsOverMax val="0"/>
  </c:chart>
  <c:spPr>
    <a:ln>
      <a:noFill/>
    </a:ln>
  </c:sp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0555555555555558E-2"/>
          <c:y val="7.4457932341790628E-2"/>
          <c:w val="0.92511906668771637"/>
          <c:h val="0.66831418458509995"/>
        </c:manualLayout>
      </c:layout>
      <c:barChart>
        <c:barDir val="col"/>
        <c:grouping val="clustered"/>
        <c:varyColors val="0"/>
        <c:ser>
          <c:idx val="0"/>
          <c:order val="0"/>
          <c:tx>
            <c:strRef>
              <c:f>'gemt hereg hev'!$A$44</c:f>
              <c:strCache>
                <c:ptCount val="1"/>
                <c:pt idx="0">
                  <c:v>Аймгийн хэмжээнд үйлдэгдсэн нийт гэмт хэргийн тоо</c:v>
                </c:pt>
              </c:strCache>
            </c:strRef>
          </c:tx>
          <c:invertIfNegative val="0"/>
          <c:cat>
            <c:strRef>
              <c:f>'gemt hereg hev'!$B$43:$F$43</c:f>
              <c:strCache>
                <c:ptCount val="5"/>
                <c:pt idx="0">
                  <c:v>2011 YII</c:v>
                </c:pt>
                <c:pt idx="1">
                  <c:v>2012 YII</c:v>
                </c:pt>
                <c:pt idx="2">
                  <c:v>2013 YII</c:v>
                </c:pt>
                <c:pt idx="3">
                  <c:v>2014 YII</c:v>
                </c:pt>
                <c:pt idx="4">
                  <c:v>2015 YII</c:v>
                </c:pt>
              </c:strCache>
            </c:strRef>
          </c:cat>
          <c:val>
            <c:numRef>
              <c:f>'gemt hereg hev'!$B$44:$F$44</c:f>
              <c:numCache>
                <c:formatCode>General</c:formatCode>
                <c:ptCount val="5"/>
                <c:pt idx="0">
                  <c:v>211</c:v>
                </c:pt>
                <c:pt idx="1">
                  <c:v>212</c:v>
                </c:pt>
                <c:pt idx="2">
                  <c:v>239</c:v>
                </c:pt>
                <c:pt idx="3">
                  <c:v>283</c:v>
                </c:pt>
                <c:pt idx="4">
                  <c:v>241</c:v>
                </c:pt>
              </c:numCache>
            </c:numRef>
          </c:val>
        </c:ser>
        <c:dLbls>
          <c:showLegendKey val="0"/>
          <c:showVal val="1"/>
          <c:showCatName val="0"/>
          <c:showSerName val="0"/>
          <c:showPercent val="0"/>
          <c:showBubbleSize val="0"/>
        </c:dLbls>
        <c:gapWidth val="150"/>
        <c:overlap val="-25"/>
        <c:axId val="93174016"/>
        <c:axId val="95338496"/>
      </c:barChart>
      <c:catAx>
        <c:axId val="93174016"/>
        <c:scaling>
          <c:orientation val="minMax"/>
        </c:scaling>
        <c:delete val="0"/>
        <c:axPos val="b"/>
        <c:majorTickMark val="none"/>
        <c:minorTickMark val="none"/>
        <c:tickLblPos val="nextTo"/>
        <c:crossAx val="95338496"/>
        <c:crosses val="autoZero"/>
        <c:auto val="1"/>
        <c:lblAlgn val="ctr"/>
        <c:lblOffset val="100"/>
        <c:noMultiLvlLbl val="0"/>
      </c:catAx>
      <c:valAx>
        <c:axId val="95338496"/>
        <c:scaling>
          <c:orientation val="minMax"/>
        </c:scaling>
        <c:delete val="1"/>
        <c:axPos val="l"/>
        <c:numFmt formatCode="General" sourceLinked="1"/>
        <c:majorTickMark val="out"/>
        <c:minorTickMark val="none"/>
        <c:tickLblPos val="nextTo"/>
        <c:crossAx val="93174016"/>
        <c:crosses val="autoZero"/>
        <c:crossBetween val="between"/>
      </c:valAx>
    </c:plotArea>
    <c:legend>
      <c:legendPos val="t"/>
      <c:layout>
        <c:manualLayout>
          <c:xMode val="edge"/>
          <c:yMode val="edge"/>
          <c:x val="0.1182688892847735"/>
          <c:y val="0.88578749621441566"/>
          <c:w val="0.79658158355205588"/>
          <c:h val="8.3717191601049887E-2"/>
        </c:manualLayout>
      </c:layout>
      <c:overlay val="0"/>
    </c:legend>
    <c:plotVisOnly val="1"/>
    <c:dispBlanksAs val="gap"/>
    <c:showDLblsOverMax val="0"/>
  </c:chart>
  <c:spPr>
    <a:ln>
      <a:noFill/>
    </a:ln>
  </c:sp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dLbls>
            <c:dLbl>
              <c:idx val="0"/>
              <c:layout>
                <c:manualLayout>
                  <c:x val="0.16071428571428575"/>
                  <c:y val="-0.11328449648801862"/>
                </c:manualLayout>
              </c:layout>
              <c:showLegendKey val="0"/>
              <c:showVal val="0"/>
              <c:showCatName val="1"/>
              <c:showSerName val="0"/>
              <c:showPercent val="1"/>
              <c:showBubbleSize val="0"/>
            </c:dLbl>
            <c:dLbl>
              <c:idx val="1"/>
              <c:layout>
                <c:manualLayout>
                  <c:x val="0.17341269841269843"/>
                  <c:y val="-5.5555377798966361E-2"/>
                </c:manualLayout>
              </c:layout>
              <c:showLegendKey val="0"/>
              <c:showVal val="0"/>
              <c:showCatName val="1"/>
              <c:showSerName val="0"/>
              <c:showPercent val="1"/>
              <c:showBubbleSize val="0"/>
            </c:dLbl>
            <c:dLbl>
              <c:idx val="2"/>
              <c:layout>
                <c:manualLayout>
                  <c:x val="8.0555555555555575E-2"/>
                  <c:y val="0.13425925925925927"/>
                </c:manualLayout>
              </c:layout>
              <c:showLegendKey val="0"/>
              <c:showVal val="0"/>
              <c:showCatName val="1"/>
              <c:showSerName val="0"/>
              <c:showPercent val="1"/>
              <c:showBubbleSize val="0"/>
            </c:dLbl>
            <c:dLbl>
              <c:idx val="3"/>
              <c:layout>
                <c:manualLayout>
                  <c:x val="-8.8888888888888906E-2"/>
                  <c:y val="0.14814814814814817"/>
                </c:manualLayout>
              </c:layout>
              <c:showLegendKey val="0"/>
              <c:showVal val="0"/>
              <c:showCatName val="1"/>
              <c:showSerName val="0"/>
              <c:showPercent val="1"/>
              <c:showBubbleSize val="0"/>
            </c:dLbl>
            <c:dLbl>
              <c:idx val="4"/>
              <c:layout>
                <c:manualLayout>
                  <c:x val="-0.15238095238095239"/>
                  <c:y val="-9.9470943063586836E-2"/>
                </c:manualLayout>
              </c:layout>
              <c:showLegendKey val="0"/>
              <c:showVal val="0"/>
              <c:showCatName val="1"/>
              <c:showSerName val="0"/>
              <c:showPercent val="1"/>
              <c:showBubbleSize val="0"/>
            </c:dLbl>
            <c:dLbl>
              <c:idx val="5"/>
              <c:layout>
                <c:manualLayout>
                  <c:x val="-0.16309523809523815"/>
                  <c:y val="-9.3600842779540741E-2"/>
                </c:manualLayout>
              </c:layout>
              <c:showLegendKey val="0"/>
              <c:showVal val="0"/>
              <c:showCatName val="1"/>
              <c:showSerName val="0"/>
              <c:showPercent val="1"/>
              <c:showBubbleSize val="0"/>
            </c:dLbl>
            <c:showLegendKey val="0"/>
            <c:showVal val="0"/>
            <c:showCatName val="1"/>
            <c:showSerName val="0"/>
            <c:showPercent val="1"/>
            <c:showBubbleSize val="0"/>
            <c:showLeaderLines val="1"/>
          </c:dLbls>
          <c:cat>
            <c:strRef>
              <c:f>'gemt hereg hev'!$E$25:$E$30</c:f>
              <c:strCache>
                <c:ptCount val="6"/>
                <c:pt idx="0">
                  <c:v>хүчингийн хэрэг</c:v>
                </c:pt>
                <c:pt idx="1">
                  <c:v>бусдын биед гэмтэл учруулсан хэрэг</c:v>
                </c:pt>
                <c:pt idx="2">
                  <c:v>хулгайн хэрэг</c:v>
                </c:pt>
                <c:pt idx="3">
                  <c:v>ХАБ эсрэг гэмт хэрэг</c:v>
                </c:pt>
                <c:pt idx="4">
                  <c:v>Бусад гэмт хэрэг</c:v>
                </c:pt>
                <c:pt idx="5">
                  <c:v>Бусдыг залилах</c:v>
                </c:pt>
              </c:strCache>
            </c:strRef>
          </c:cat>
          <c:val>
            <c:numRef>
              <c:f>'gemt hereg hev'!$F$25:$F$30</c:f>
              <c:numCache>
                <c:formatCode>0.0</c:formatCode>
                <c:ptCount val="6"/>
                <c:pt idx="0">
                  <c:v>0.9</c:v>
                </c:pt>
                <c:pt idx="1">
                  <c:v>35.700000000000003</c:v>
                </c:pt>
                <c:pt idx="2">
                  <c:v>15</c:v>
                </c:pt>
                <c:pt idx="3">
                  <c:v>12.2</c:v>
                </c:pt>
                <c:pt idx="4">
                  <c:v>33.800000000000011</c:v>
                </c:pt>
                <c:pt idx="5">
                  <c:v>2.2999999999999998</c:v>
                </c:pt>
              </c:numCache>
            </c:numRef>
          </c:val>
        </c:ser>
        <c:dLbls>
          <c:showLegendKey val="0"/>
          <c:showVal val="0"/>
          <c:showCatName val="1"/>
          <c:showSerName val="0"/>
          <c:showPercent val="1"/>
          <c:showBubbleSize val="0"/>
          <c:showLeaderLines val="1"/>
        </c:dLbls>
        <c:firstSliceAng val="0"/>
        <c:holeSize val="50"/>
      </c:doughnutChart>
    </c:plotArea>
    <c:plotVisOnly val="1"/>
    <c:dispBlanksAs val="zero"/>
    <c:showDLblsOverMax val="0"/>
  </c:chart>
  <c:spPr>
    <a:ln>
      <a:noFill/>
    </a:ln>
  </c:sp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chemeClr val="tx2">
                <a:lumMod val="60000"/>
                <a:lumOff val="40000"/>
              </a:schemeClr>
            </a:solidFill>
          </c:spPr>
          <c:invertIfNegative val="0"/>
          <c:dPt>
            <c:idx val="0"/>
            <c:invertIfNegative val="0"/>
            <c:bubble3D val="0"/>
            <c:spPr>
              <a:solidFill>
                <a:srgbClr val="FF0000"/>
              </a:solidFill>
            </c:spPr>
          </c:dPt>
          <c:dLbls>
            <c:dLbl>
              <c:idx val="12"/>
              <c:tx>
                <c:rich>
                  <a:bodyPr/>
                  <a:lstStyle/>
                  <a:p>
                    <a:r>
                      <a:rPr lang="en-US"/>
                      <a:t>2.7</a:t>
                    </a:r>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'uniin index'!$A$39:$A$51</c:f>
              <c:strCache>
                <c:ptCount val="13"/>
                <c:pt idx="0">
                  <c:v>Ерөнхий индекс</c:v>
                </c:pt>
                <c:pt idx="1">
                  <c:v> Хувцас, бөс бараа, гутал</c:v>
                </c:pt>
                <c:pt idx="2">
                  <c:v>Бусад бараа, yйлчилгээ</c:v>
                </c:pt>
                <c:pt idx="3">
                  <c:v>Согтууруулах ундаа, тамхи, мансууруулах бодис</c:v>
                </c:pt>
                <c:pt idx="4">
                  <c:v>Амралт, чөлөөт цаг, соёлын бараа, yйлчилгээ</c:v>
                </c:pt>
                <c:pt idx="5">
                  <c:v>Боловсролын yйлчилгээ</c:v>
                </c:pt>
                <c:pt idx="6">
                  <c:v> Эм, тариа, эмнэлгийн yйлчилгээ</c:v>
                </c:pt>
                <c:pt idx="7">
                  <c:v>Зочид буудал, нийтийн хоол, дотуур байрны yйлчилгээ</c:v>
                </c:pt>
                <c:pt idx="8">
                  <c:v>Гэр ахуйн тавилга, гэр ахуйн бараа</c:v>
                </c:pt>
                <c:pt idx="9">
                  <c:v>Хyнсний бараа, согтууруулах бус ундаа</c:v>
                </c:pt>
                <c:pt idx="10">
                  <c:v>Холбооны хэрэгсэл, шуудангийн yйлчилгээ</c:v>
                </c:pt>
                <c:pt idx="11">
                  <c:v>Орон сууц, ус, цахилгаан, хийн болон бусад тyлш</c:v>
                </c:pt>
                <c:pt idx="12">
                  <c:v>Тээвэр</c:v>
                </c:pt>
              </c:strCache>
            </c:strRef>
          </c:cat>
          <c:val>
            <c:numRef>
              <c:f>'uniin index'!$B$39:$B$51</c:f>
              <c:numCache>
                <c:formatCode>0.0</c:formatCode>
                <c:ptCount val="13"/>
                <c:pt idx="0">
                  <c:v>5.5</c:v>
                </c:pt>
                <c:pt idx="1">
                  <c:v>10.799999999999999</c:v>
                </c:pt>
                <c:pt idx="2">
                  <c:v>11.299999999999999</c:v>
                </c:pt>
                <c:pt idx="3">
                  <c:v>1.7999999999999969</c:v>
                </c:pt>
                <c:pt idx="4">
                  <c:v>9.2000000000000011</c:v>
                </c:pt>
                <c:pt idx="5">
                  <c:v>7.5999999999999943</c:v>
                </c:pt>
                <c:pt idx="6">
                  <c:v>4.7999999999999972</c:v>
                </c:pt>
                <c:pt idx="7">
                  <c:v>4.2999999999999972</c:v>
                </c:pt>
                <c:pt idx="8">
                  <c:v>3.7000000000000033</c:v>
                </c:pt>
                <c:pt idx="9">
                  <c:v>0.90000000000000568</c:v>
                </c:pt>
                <c:pt idx="10">
                  <c:v>1.2999999999999969</c:v>
                </c:pt>
                <c:pt idx="11">
                  <c:v>4.5</c:v>
                </c:pt>
                <c:pt idx="12">
                  <c:v>4.2000000000000028</c:v>
                </c:pt>
              </c:numCache>
            </c:numRef>
          </c:val>
        </c:ser>
        <c:dLbls>
          <c:showLegendKey val="0"/>
          <c:showVal val="1"/>
          <c:showCatName val="0"/>
          <c:showSerName val="0"/>
          <c:showPercent val="0"/>
          <c:showBubbleSize val="0"/>
        </c:dLbls>
        <c:gapWidth val="150"/>
        <c:overlap val="-25"/>
        <c:axId val="100623488"/>
        <c:axId val="100630912"/>
      </c:barChart>
      <c:catAx>
        <c:axId val="100623488"/>
        <c:scaling>
          <c:orientation val="minMax"/>
        </c:scaling>
        <c:delete val="0"/>
        <c:axPos val="l"/>
        <c:majorTickMark val="none"/>
        <c:minorTickMark val="none"/>
        <c:tickLblPos val="nextTo"/>
        <c:crossAx val="100630912"/>
        <c:crosses val="autoZero"/>
        <c:auto val="1"/>
        <c:lblAlgn val="ctr"/>
        <c:lblOffset val="100"/>
        <c:noMultiLvlLbl val="0"/>
      </c:catAx>
      <c:valAx>
        <c:axId val="100630912"/>
        <c:scaling>
          <c:orientation val="minMax"/>
        </c:scaling>
        <c:delete val="1"/>
        <c:axPos val="b"/>
        <c:numFmt formatCode="0.0" sourceLinked="1"/>
        <c:majorTickMark val="out"/>
        <c:minorTickMark val="none"/>
        <c:tickLblPos val="nextTo"/>
        <c:crossAx val="100623488"/>
        <c:crosses val="autoZero"/>
        <c:crossBetween val="between"/>
      </c:valAx>
    </c:plotArea>
    <c:plotVisOnly val="1"/>
    <c:dispBlanksAs val="gap"/>
    <c:showDLblsOverMax val="0"/>
  </c:chart>
  <c:spPr>
    <a:ln>
      <a:no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barChart>
        <c:barDir val="bar"/>
        <c:grouping val="clustered"/>
        <c:varyColors val="0"/>
        <c:ser>
          <c:idx val="0"/>
          <c:order val="0"/>
          <c:tx>
            <c:strRef>
              <c:f>bank!$C$28</c:f>
              <c:strCache>
                <c:ptCount val="1"/>
                <c:pt idx="0">
                  <c:v>Нийт хадгаламжийн үлдэгдэл сая.төг</c:v>
                </c:pt>
              </c:strCache>
            </c:strRef>
          </c:tx>
          <c:invertIfNegative val="0"/>
          <c:cat>
            <c:strRef>
              <c:f>bank!$B$29:$B$37</c:f>
              <c:strCache>
                <c:ptCount val="9"/>
                <c:pt idx="0">
                  <c:v>ХААН банк</c:v>
                </c:pt>
                <c:pt idx="1">
                  <c:v>Төрийн банк </c:v>
                </c:pt>
                <c:pt idx="2">
                  <c:v>Капитал банк</c:v>
                </c:pt>
                <c:pt idx="3">
                  <c:v>Хас-Өмнөговь</c:v>
                </c:pt>
                <c:pt idx="4">
                  <c:v>Голомт банк</c:v>
                </c:pt>
                <c:pt idx="5">
                  <c:v>ҮХО банк</c:v>
                </c:pt>
                <c:pt idx="6">
                  <c:v>ХХБанк</c:v>
                </c:pt>
                <c:pt idx="7">
                  <c:v>Хас-Цогтцэций</c:v>
                </c:pt>
                <c:pt idx="8">
                  <c:v>Капитрон банк</c:v>
                </c:pt>
              </c:strCache>
            </c:strRef>
          </c:cat>
          <c:val>
            <c:numRef>
              <c:f>bank!$C$29:$C$37</c:f>
              <c:numCache>
                <c:formatCode>0.0</c:formatCode>
                <c:ptCount val="9"/>
                <c:pt idx="0">
                  <c:v>40862.366188</c:v>
                </c:pt>
                <c:pt idx="1">
                  <c:v>14720.352251</c:v>
                </c:pt>
                <c:pt idx="2">
                  <c:v>507.66200199999997</c:v>
                </c:pt>
                <c:pt idx="3">
                  <c:v>5101.1754529999998</c:v>
                </c:pt>
                <c:pt idx="4">
                  <c:v>8497.7709470000009</c:v>
                </c:pt>
                <c:pt idx="5">
                  <c:v>60.755404000000006</c:v>
                </c:pt>
                <c:pt idx="6">
                  <c:v>505.21662899999961</c:v>
                </c:pt>
                <c:pt idx="7">
                  <c:v>3889.3552820000027</c:v>
                </c:pt>
                <c:pt idx="8">
                  <c:v>2586.5605820000001</c:v>
                </c:pt>
              </c:numCache>
            </c:numRef>
          </c:val>
        </c:ser>
        <c:dLbls>
          <c:showLegendKey val="0"/>
          <c:showVal val="0"/>
          <c:showCatName val="0"/>
          <c:showSerName val="0"/>
          <c:showPercent val="0"/>
          <c:showBubbleSize val="0"/>
        </c:dLbls>
        <c:gapWidth val="150"/>
        <c:axId val="33084544"/>
        <c:axId val="33086080"/>
      </c:barChart>
      <c:catAx>
        <c:axId val="33084544"/>
        <c:scaling>
          <c:orientation val="minMax"/>
        </c:scaling>
        <c:delete val="0"/>
        <c:axPos val="l"/>
        <c:numFmt formatCode="General" sourceLinked="0"/>
        <c:majorTickMark val="out"/>
        <c:minorTickMark val="none"/>
        <c:tickLblPos val="nextTo"/>
        <c:crossAx val="33086080"/>
        <c:crosses val="autoZero"/>
        <c:auto val="1"/>
        <c:lblAlgn val="ctr"/>
        <c:lblOffset val="100"/>
        <c:noMultiLvlLbl val="0"/>
      </c:catAx>
      <c:valAx>
        <c:axId val="33086080"/>
        <c:scaling>
          <c:orientation val="minMax"/>
        </c:scaling>
        <c:delete val="0"/>
        <c:axPos val="b"/>
        <c:majorGridlines/>
        <c:numFmt formatCode="0.0" sourceLinked="1"/>
        <c:majorTickMark val="out"/>
        <c:minorTickMark val="none"/>
        <c:tickLblPos val="nextTo"/>
        <c:txPr>
          <a:bodyPr/>
          <a:lstStyle/>
          <a:p>
            <a:pPr>
              <a:defRPr sz="700"/>
            </a:pPr>
            <a:endParaRPr lang="en-US"/>
          </a:p>
        </c:txPr>
        <c:crossAx val="33084544"/>
        <c:crosses val="autoZero"/>
        <c:crossBetween val="between"/>
      </c:valAx>
    </c:plotArea>
    <c:plotVisOnly val="1"/>
    <c:dispBlanksAs val="gap"/>
    <c:showDLblsOverMax val="0"/>
  </c:chart>
  <c:txPr>
    <a:bodyPr/>
    <a:lstStyle/>
    <a:p>
      <a:pPr>
        <a:defRPr sz="1100">
          <a:latin typeface="Arial" panose="020B0604020202020204" pitchFamily="34" charset="0"/>
          <a:cs typeface="Arial" panose="020B060402020202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0451784297753851E-2"/>
          <c:y val="2.7547662484259834E-2"/>
          <c:w val="0.87353203548942882"/>
          <c:h val="0.73107191921201542"/>
        </c:manualLayout>
      </c:layout>
      <c:barChart>
        <c:barDir val="col"/>
        <c:grouping val="clustered"/>
        <c:varyColors val="0"/>
        <c:ser>
          <c:idx val="0"/>
          <c:order val="0"/>
          <c:tx>
            <c:strRef>
              <c:f>'eruul mend '!$V$3</c:f>
              <c:strCache>
                <c:ptCount val="1"/>
                <c:pt idx="0">
                  <c:v>Амаржсан эхийн тоо</c:v>
                </c:pt>
              </c:strCache>
            </c:strRef>
          </c:tx>
          <c:invertIfNegative val="0"/>
          <c:cat>
            <c:strRef>
              <c:f>'eruul mend '!$W$2:$Y$2</c:f>
              <c:strCache>
                <c:ptCount val="3"/>
                <c:pt idx="0">
                  <c:v>2013.I-VI</c:v>
                </c:pt>
                <c:pt idx="1">
                  <c:v>2014.I-VI</c:v>
                </c:pt>
                <c:pt idx="2">
                  <c:v>2015.I-VI</c:v>
                </c:pt>
              </c:strCache>
            </c:strRef>
          </c:cat>
          <c:val>
            <c:numRef>
              <c:f>'eruul mend '!$W$3:$Y$3</c:f>
              <c:numCache>
                <c:formatCode>General</c:formatCode>
                <c:ptCount val="3"/>
                <c:pt idx="0">
                  <c:v>917</c:v>
                </c:pt>
                <c:pt idx="1">
                  <c:v>788</c:v>
                </c:pt>
                <c:pt idx="2">
                  <c:v>838</c:v>
                </c:pt>
              </c:numCache>
            </c:numRef>
          </c:val>
        </c:ser>
        <c:ser>
          <c:idx val="1"/>
          <c:order val="1"/>
          <c:tx>
            <c:strRef>
              <c:f>'eruul mend '!$V$4</c:f>
              <c:strCache>
                <c:ptCount val="1"/>
                <c:pt idx="0">
                  <c:v>Амьд төрсөн хүүхдийн тоо</c:v>
                </c:pt>
              </c:strCache>
            </c:strRef>
          </c:tx>
          <c:invertIfNegative val="0"/>
          <c:cat>
            <c:strRef>
              <c:f>'eruul mend '!$W$2:$Y$2</c:f>
              <c:strCache>
                <c:ptCount val="3"/>
                <c:pt idx="0">
                  <c:v>2013.I-VI</c:v>
                </c:pt>
                <c:pt idx="1">
                  <c:v>2014.I-VI</c:v>
                </c:pt>
                <c:pt idx="2">
                  <c:v>2015.I-VI</c:v>
                </c:pt>
              </c:strCache>
            </c:strRef>
          </c:cat>
          <c:val>
            <c:numRef>
              <c:f>'eruul mend '!$W$4:$Y$4</c:f>
              <c:numCache>
                <c:formatCode>General</c:formatCode>
                <c:ptCount val="3"/>
                <c:pt idx="0">
                  <c:v>919</c:v>
                </c:pt>
                <c:pt idx="1">
                  <c:v>788</c:v>
                </c:pt>
                <c:pt idx="2">
                  <c:v>835</c:v>
                </c:pt>
              </c:numCache>
            </c:numRef>
          </c:val>
        </c:ser>
        <c:dLbls>
          <c:showLegendKey val="0"/>
          <c:showVal val="1"/>
          <c:showCatName val="0"/>
          <c:showSerName val="0"/>
          <c:showPercent val="0"/>
          <c:showBubbleSize val="0"/>
        </c:dLbls>
        <c:gapWidth val="150"/>
        <c:overlap val="-25"/>
        <c:axId val="36807040"/>
        <c:axId val="36808576"/>
      </c:barChart>
      <c:catAx>
        <c:axId val="36807040"/>
        <c:scaling>
          <c:orientation val="minMax"/>
        </c:scaling>
        <c:delete val="0"/>
        <c:axPos val="b"/>
        <c:majorTickMark val="none"/>
        <c:minorTickMark val="none"/>
        <c:tickLblPos val="nextTo"/>
        <c:crossAx val="36808576"/>
        <c:crosses val="autoZero"/>
        <c:auto val="1"/>
        <c:lblAlgn val="ctr"/>
        <c:lblOffset val="100"/>
        <c:noMultiLvlLbl val="0"/>
      </c:catAx>
      <c:valAx>
        <c:axId val="36808576"/>
        <c:scaling>
          <c:orientation val="minMax"/>
        </c:scaling>
        <c:delete val="1"/>
        <c:axPos val="l"/>
        <c:numFmt formatCode="General" sourceLinked="1"/>
        <c:majorTickMark val="none"/>
        <c:minorTickMark val="none"/>
        <c:tickLblPos val="nextTo"/>
        <c:crossAx val="36807040"/>
        <c:crosses val="autoZero"/>
        <c:crossBetween val="between"/>
      </c:valAx>
    </c:plotArea>
    <c:legend>
      <c:legendPos val="t"/>
      <c:layout>
        <c:manualLayout>
          <c:xMode val="edge"/>
          <c:yMode val="edge"/>
          <c:x val="0.12949321959755034"/>
          <c:y val="0.85674193936355381"/>
          <c:w val="0.74101334208223957"/>
          <c:h val="0.12512819955476581"/>
        </c:manualLayout>
      </c:layout>
      <c:overlay val="0"/>
    </c:legend>
    <c:plotVisOnly val="1"/>
    <c:dispBlanksAs val="gap"/>
    <c:showDLblsOverMax val="0"/>
  </c:chart>
  <c:spPr>
    <a:ln>
      <a:noFill/>
    </a:ln>
  </c:sp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2977598147879783E-2"/>
          <c:y val="5.8565246360127755E-2"/>
          <c:w val="0.9547891982672988"/>
          <c:h val="0.71120030727866357"/>
        </c:manualLayout>
      </c:layout>
      <c:barChart>
        <c:barDir val="col"/>
        <c:grouping val="clustered"/>
        <c:varyColors val="0"/>
        <c:ser>
          <c:idx val="0"/>
          <c:order val="0"/>
          <c:tx>
            <c:strRef>
              <c:f>'eruul mend '!$Q$7</c:f>
              <c:strCache>
                <c:ptCount val="1"/>
                <c:pt idx="0">
                  <c:v>0-1 хүртэл насны хүүхдийн эндэгдэл</c:v>
                </c:pt>
              </c:strCache>
            </c:strRef>
          </c:tx>
          <c:invertIfNegative val="0"/>
          <c:cat>
            <c:strRef>
              <c:f>'eruul mend '!$R$6:$T$6</c:f>
              <c:strCache>
                <c:ptCount val="3"/>
                <c:pt idx="0">
                  <c:v>2013.VII</c:v>
                </c:pt>
                <c:pt idx="1">
                  <c:v>2014.VII</c:v>
                </c:pt>
                <c:pt idx="2">
                  <c:v>2015.VII</c:v>
                </c:pt>
              </c:strCache>
            </c:strRef>
          </c:cat>
          <c:val>
            <c:numRef>
              <c:f>'eruul mend '!$R$7:$T$7</c:f>
              <c:numCache>
                <c:formatCode>General</c:formatCode>
                <c:ptCount val="3"/>
                <c:pt idx="0">
                  <c:v>17</c:v>
                </c:pt>
                <c:pt idx="1">
                  <c:v>18</c:v>
                </c:pt>
                <c:pt idx="2">
                  <c:v>14</c:v>
                </c:pt>
              </c:numCache>
            </c:numRef>
          </c:val>
        </c:ser>
        <c:ser>
          <c:idx val="1"/>
          <c:order val="1"/>
          <c:tx>
            <c:strRef>
              <c:f>'eruul mend '!$Q$8</c:f>
              <c:strCache>
                <c:ptCount val="1"/>
                <c:pt idx="0">
                  <c:v>1-5 хүртэл насны хүүхдийн эндэгдэл</c:v>
                </c:pt>
              </c:strCache>
            </c:strRef>
          </c:tx>
          <c:invertIfNegative val="0"/>
          <c:cat>
            <c:strRef>
              <c:f>'eruul mend '!$R$6:$T$6</c:f>
              <c:strCache>
                <c:ptCount val="3"/>
                <c:pt idx="0">
                  <c:v>2013.VII</c:v>
                </c:pt>
                <c:pt idx="1">
                  <c:v>2014.VII</c:v>
                </c:pt>
                <c:pt idx="2">
                  <c:v>2015.VII</c:v>
                </c:pt>
              </c:strCache>
            </c:strRef>
          </c:cat>
          <c:val>
            <c:numRef>
              <c:f>'eruul mend '!$R$8:$T$8</c:f>
              <c:numCache>
                <c:formatCode>General</c:formatCode>
                <c:ptCount val="3"/>
                <c:pt idx="0">
                  <c:v>3</c:v>
                </c:pt>
                <c:pt idx="1">
                  <c:v>6</c:v>
                </c:pt>
                <c:pt idx="2">
                  <c:v>4</c:v>
                </c:pt>
              </c:numCache>
            </c:numRef>
          </c:val>
        </c:ser>
        <c:dLbls>
          <c:showLegendKey val="0"/>
          <c:showVal val="1"/>
          <c:showCatName val="0"/>
          <c:showSerName val="0"/>
          <c:showPercent val="0"/>
          <c:showBubbleSize val="0"/>
        </c:dLbls>
        <c:gapWidth val="150"/>
        <c:overlap val="-25"/>
        <c:axId val="37129600"/>
        <c:axId val="37139584"/>
      </c:barChart>
      <c:catAx>
        <c:axId val="37129600"/>
        <c:scaling>
          <c:orientation val="minMax"/>
        </c:scaling>
        <c:delete val="0"/>
        <c:axPos val="b"/>
        <c:majorTickMark val="none"/>
        <c:minorTickMark val="none"/>
        <c:tickLblPos val="nextTo"/>
        <c:crossAx val="37139584"/>
        <c:crosses val="autoZero"/>
        <c:auto val="1"/>
        <c:lblAlgn val="ctr"/>
        <c:lblOffset val="100"/>
        <c:noMultiLvlLbl val="0"/>
      </c:catAx>
      <c:valAx>
        <c:axId val="37139584"/>
        <c:scaling>
          <c:orientation val="minMax"/>
        </c:scaling>
        <c:delete val="1"/>
        <c:axPos val="l"/>
        <c:numFmt formatCode="General" sourceLinked="1"/>
        <c:majorTickMark val="out"/>
        <c:minorTickMark val="none"/>
        <c:tickLblPos val="nextTo"/>
        <c:crossAx val="37129600"/>
        <c:crosses val="autoZero"/>
        <c:crossBetween val="between"/>
      </c:valAx>
    </c:plotArea>
    <c:legend>
      <c:legendPos val="t"/>
      <c:layout>
        <c:manualLayout>
          <c:xMode val="edge"/>
          <c:yMode val="edge"/>
          <c:x val="1.5672957778210161E-2"/>
          <c:y val="0.85994098852942724"/>
          <c:w val="0.9544356944629343"/>
          <c:h val="0.13388338564998933"/>
        </c:manualLayout>
      </c:layout>
      <c:overlay val="0"/>
    </c:legend>
    <c:plotVisOnly val="1"/>
    <c:dispBlanksAs val="gap"/>
    <c:showDLblsOverMax val="0"/>
  </c:chart>
  <c:spPr>
    <a:ln>
      <a:noFill/>
    </a:ln>
  </c:sp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dLbls>
          <c:showLegendKey val="0"/>
          <c:showVal val="0"/>
          <c:showCatName val="1"/>
          <c:showSerName val="0"/>
          <c:showPercent val="1"/>
          <c:showBubbleSize val="0"/>
          <c:showLeaderLines val="1"/>
        </c:dLbls>
        <c:firstSliceAng val="0"/>
      </c:pieChart>
    </c:plotArea>
    <c:plotVisOnly val="1"/>
    <c:dispBlanksAs val="zero"/>
    <c:showDLblsOverMax val="0"/>
  </c:chart>
  <c:spPr>
    <a:ln>
      <a:noFill/>
    </a:ln>
  </c:sp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0555555555555558E-2"/>
          <c:y val="1.9013562752563325E-2"/>
          <c:w val="0.94350851060437613"/>
          <c:h val="0.67248469204665229"/>
        </c:manualLayout>
      </c:layout>
      <c:lineChart>
        <c:grouping val="standard"/>
        <c:varyColors val="0"/>
        <c:ser>
          <c:idx val="0"/>
          <c:order val="0"/>
          <c:tx>
            <c:strRef>
              <c:f>'ajilguichuud hev'!$B$64</c:f>
              <c:strCache>
                <c:ptCount val="1"/>
                <c:pt idx="0">
                  <c:v>Ажил хайгч иргэдийн тоо</c:v>
                </c:pt>
              </c:strCache>
            </c:strRef>
          </c:tx>
          <c:dLbls>
            <c:dLbl>
              <c:idx val="0"/>
              <c:layout>
                <c:manualLayout>
                  <c:x val="-4.7222222222222228E-2"/>
                  <c:y val="-6.5217961885199141E-2"/>
                </c:manualLayout>
              </c:layout>
              <c:showLegendKey val="0"/>
              <c:showVal val="1"/>
              <c:showCatName val="0"/>
              <c:showSerName val="0"/>
              <c:showPercent val="0"/>
              <c:showBubbleSize val="0"/>
            </c:dLbl>
            <c:dLbl>
              <c:idx val="1"/>
              <c:layout>
                <c:manualLayout>
                  <c:x val="-4.1666666666666664E-2"/>
                  <c:y val="-9.4202898550724654E-2"/>
                </c:manualLayout>
              </c:layout>
              <c:showLegendKey val="0"/>
              <c:showVal val="1"/>
              <c:showCatName val="0"/>
              <c:showSerName val="0"/>
              <c:showPercent val="0"/>
              <c:showBubbleSize val="0"/>
            </c:dLbl>
            <c:dLbl>
              <c:idx val="2"/>
              <c:layout>
                <c:manualLayout>
                  <c:x val="-3.888888888888889E-2"/>
                  <c:y val="-0.10144927536231886"/>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numRef>
              <c:f>'ajilguichuud hev'!$C$63:$E$63</c:f>
              <c:numCache>
                <c:formatCode>General</c:formatCode>
                <c:ptCount val="3"/>
                <c:pt idx="0">
                  <c:v>2013</c:v>
                </c:pt>
                <c:pt idx="1">
                  <c:v>2014</c:v>
                </c:pt>
                <c:pt idx="2">
                  <c:v>2015</c:v>
                </c:pt>
              </c:numCache>
            </c:numRef>
          </c:cat>
          <c:val>
            <c:numRef>
              <c:f>'ajilguichuud hev'!$C$64:$E$64</c:f>
              <c:numCache>
                <c:formatCode>General</c:formatCode>
                <c:ptCount val="3"/>
                <c:pt idx="0">
                  <c:v>670</c:v>
                </c:pt>
                <c:pt idx="1">
                  <c:v>800</c:v>
                </c:pt>
                <c:pt idx="2">
                  <c:v>701</c:v>
                </c:pt>
              </c:numCache>
            </c:numRef>
          </c:val>
          <c:smooth val="0"/>
        </c:ser>
        <c:ser>
          <c:idx val="1"/>
          <c:order val="1"/>
          <c:tx>
            <c:strRef>
              <c:f>'ajilguichuud hev'!$B$65</c:f>
              <c:strCache>
                <c:ptCount val="1"/>
                <c:pt idx="0">
                  <c:v>Ажилд орсон иргэдийн тоо</c:v>
                </c:pt>
              </c:strCache>
            </c:strRef>
          </c:tx>
          <c:dLbls>
            <c:dLbl>
              <c:idx val="0"/>
              <c:layout>
                <c:manualLayout>
                  <c:x val="-4.444444444444446E-2"/>
                  <c:y val="-0.10144927536231886"/>
                </c:manualLayout>
              </c:layout>
              <c:showLegendKey val="0"/>
              <c:showVal val="1"/>
              <c:showCatName val="0"/>
              <c:showSerName val="0"/>
              <c:showPercent val="0"/>
              <c:showBubbleSize val="0"/>
            </c:dLbl>
            <c:dLbl>
              <c:idx val="1"/>
              <c:layout>
                <c:manualLayout>
                  <c:x val="-3.888888888888889E-2"/>
                  <c:y val="-9.4202898550724723E-2"/>
                </c:manualLayout>
              </c:layout>
              <c:showLegendKey val="0"/>
              <c:showVal val="1"/>
              <c:showCatName val="0"/>
              <c:showSerName val="0"/>
              <c:showPercent val="0"/>
              <c:showBubbleSize val="0"/>
            </c:dLbl>
            <c:dLbl>
              <c:idx val="2"/>
              <c:layout>
                <c:manualLayout>
                  <c:x val="-3.888888888888889E-2"/>
                  <c:y val="-8.695652173913046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numRef>
              <c:f>'ajilguichuud hev'!$C$63:$E$63</c:f>
              <c:numCache>
                <c:formatCode>General</c:formatCode>
                <c:ptCount val="3"/>
                <c:pt idx="0">
                  <c:v>2013</c:v>
                </c:pt>
                <c:pt idx="1">
                  <c:v>2014</c:v>
                </c:pt>
                <c:pt idx="2">
                  <c:v>2015</c:v>
                </c:pt>
              </c:numCache>
            </c:numRef>
          </c:cat>
          <c:val>
            <c:numRef>
              <c:f>'ajilguichuud hev'!$C$65:$E$65</c:f>
              <c:numCache>
                <c:formatCode>General</c:formatCode>
                <c:ptCount val="3"/>
                <c:pt idx="0">
                  <c:v>404</c:v>
                </c:pt>
                <c:pt idx="1">
                  <c:v>565</c:v>
                </c:pt>
                <c:pt idx="2">
                  <c:v>450</c:v>
                </c:pt>
              </c:numCache>
            </c:numRef>
          </c:val>
          <c:smooth val="0"/>
        </c:ser>
        <c:dLbls>
          <c:showLegendKey val="0"/>
          <c:showVal val="1"/>
          <c:showCatName val="0"/>
          <c:showSerName val="0"/>
          <c:showPercent val="0"/>
          <c:showBubbleSize val="0"/>
        </c:dLbls>
        <c:marker val="1"/>
        <c:smooth val="0"/>
        <c:axId val="42923520"/>
        <c:axId val="42925056"/>
      </c:lineChart>
      <c:catAx>
        <c:axId val="42923520"/>
        <c:scaling>
          <c:orientation val="minMax"/>
        </c:scaling>
        <c:delete val="0"/>
        <c:axPos val="b"/>
        <c:numFmt formatCode="General" sourceLinked="1"/>
        <c:majorTickMark val="none"/>
        <c:minorTickMark val="none"/>
        <c:tickLblPos val="nextTo"/>
        <c:crossAx val="42925056"/>
        <c:crosses val="autoZero"/>
        <c:auto val="1"/>
        <c:lblAlgn val="ctr"/>
        <c:lblOffset val="100"/>
        <c:noMultiLvlLbl val="0"/>
      </c:catAx>
      <c:valAx>
        <c:axId val="42925056"/>
        <c:scaling>
          <c:orientation val="minMax"/>
        </c:scaling>
        <c:delete val="1"/>
        <c:axPos val="l"/>
        <c:numFmt formatCode="General" sourceLinked="1"/>
        <c:majorTickMark val="none"/>
        <c:minorTickMark val="none"/>
        <c:tickLblPos val="nextTo"/>
        <c:crossAx val="42923520"/>
        <c:crosses val="autoZero"/>
        <c:crossBetween val="between"/>
      </c:valAx>
    </c:plotArea>
    <c:legend>
      <c:legendPos val="t"/>
      <c:layout>
        <c:manualLayout>
          <c:xMode val="edge"/>
          <c:yMode val="edge"/>
          <c:x val="6.666666666666668E-2"/>
          <c:y val="0.807683732122499"/>
          <c:w val="0.68333333333333335"/>
          <c:h val="0.13714670350088698"/>
        </c:manualLayout>
      </c:layout>
      <c:overlay val="0"/>
      <c:txPr>
        <a:bodyPr/>
        <a:lstStyle/>
        <a:p>
          <a:pPr>
            <a:defRPr sz="800"/>
          </a:pPr>
          <a:endParaRPr lang="en-US"/>
        </a:p>
      </c:txPr>
    </c:legend>
    <c:plotVisOnly val="1"/>
    <c:dispBlanksAs val="gap"/>
    <c:showDLblsOverMax val="0"/>
  </c:chart>
  <c:spPr>
    <a:ln>
      <a:noFill/>
    </a:ln>
  </c:sp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0510332966058421"/>
          <c:y val="5.7631466368099647E-2"/>
          <c:w val="0.58514532953005449"/>
          <c:h val="0.84031735357156867"/>
        </c:manualLayout>
      </c:layout>
      <c:barChart>
        <c:barDir val="bar"/>
        <c:grouping val="clustered"/>
        <c:varyColors val="0"/>
        <c:ser>
          <c:idx val="0"/>
          <c:order val="0"/>
          <c:invertIfNegative val="0"/>
          <c:dLbls>
            <c:dLbl>
              <c:idx val="0"/>
              <c:tx>
                <c:rich>
                  <a:bodyPr/>
                  <a:lstStyle/>
                  <a:p>
                    <a:r>
                      <a:rPr lang="en-US" smtClean="0"/>
                      <a:t>0.</a:t>
                    </a:r>
                    <a:r>
                      <a:rPr lang="mn-MN" smtClean="0"/>
                      <a:t>5</a:t>
                    </a:r>
                    <a:endParaRPr lang="en-US"/>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'ajilguichuud hev'!$B$24:$B$31</c:f>
              <c:strCache>
                <c:ptCount val="8"/>
                <c:pt idx="0">
                  <c:v>магистр, доктор</c:v>
                </c:pt>
                <c:pt idx="1">
                  <c:v>дээд</c:v>
                </c:pt>
                <c:pt idx="2">
                  <c:v>Тусгай дунд</c:v>
                </c:pt>
                <c:pt idx="3">
                  <c:v>Мэргэжлийн анхан шатны</c:v>
                </c:pt>
                <c:pt idx="4">
                  <c:v>Бүрэн дунд</c:v>
                </c:pt>
                <c:pt idx="5">
                  <c:v>суурь</c:v>
                </c:pt>
                <c:pt idx="6">
                  <c:v>Бага</c:v>
                </c:pt>
                <c:pt idx="7">
                  <c:v>Боловсролгүй</c:v>
                </c:pt>
              </c:strCache>
            </c:strRef>
          </c:cat>
          <c:val>
            <c:numRef>
              <c:f>'ajilguichuud hev'!$C$24:$C$31</c:f>
              <c:numCache>
                <c:formatCode>0.0</c:formatCode>
                <c:ptCount val="8"/>
                <c:pt idx="0">
                  <c:v>0.5706134094151214</c:v>
                </c:pt>
                <c:pt idx="1">
                  <c:v>22.824536376604847</c:v>
                </c:pt>
                <c:pt idx="2">
                  <c:v>8.2738944365192602</c:v>
                </c:pt>
                <c:pt idx="3">
                  <c:v>7.7032810271041372</c:v>
                </c:pt>
                <c:pt idx="4">
                  <c:v>47.788873038516407</c:v>
                </c:pt>
                <c:pt idx="5">
                  <c:v>7.9885877318116973</c:v>
                </c:pt>
                <c:pt idx="6">
                  <c:v>3.9942938659058487</c:v>
                </c:pt>
                <c:pt idx="7">
                  <c:v>0.85592011412268199</c:v>
                </c:pt>
              </c:numCache>
            </c:numRef>
          </c:val>
        </c:ser>
        <c:dLbls>
          <c:showLegendKey val="0"/>
          <c:showVal val="1"/>
          <c:showCatName val="0"/>
          <c:showSerName val="0"/>
          <c:showPercent val="0"/>
          <c:showBubbleSize val="0"/>
        </c:dLbls>
        <c:gapWidth val="150"/>
        <c:overlap val="-25"/>
        <c:axId val="43693952"/>
        <c:axId val="43696896"/>
      </c:barChart>
      <c:catAx>
        <c:axId val="43693952"/>
        <c:scaling>
          <c:orientation val="minMax"/>
        </c:scaling>
        <c:delete val="0"/>
        <c:axPos val="l"/>
        <c:majorTickMark val="none"/>
        <c:minorTickMark val="none"/>
        <c:tickLblPos val="nextTo"/>
        <c:crossAx val="43696896"/>
        <c:crosses val="autoZero"/>
        <c:auto val="1"/>
        <c:lblAlgn val="ctr"/>
        <c:lblOffset val="100"/>
        <c:noMultiLvlLbl val="0"/>
      </c:catAx>
      <c:valAx>
        <c:axId val="43696896"/>
        <c:scaling>
          <c:orientation val="minMax"/>
        </c:scaling>
        <c:delete val="1"/>
        <c:axPos val="b"/>
        <c:numFmt formatCode="0.0" sourceLinked="1"/>
        <c:majorTickMark val="none"/>
        <c:minorTickMark val="none"/>
        <c:tickLblPos val="nextTo"/>
        <c:crossAx val="43693952"/>
        <c:crosses val="autoZero"/>
        <c:crossBetween val="between"/>
      </c:valAx>
    </c:plotArea>
    <c:plotVisOnly val="1"/>
    <c:dispBlanksAs val="gap"/>
    <c:showDLblsOverMax val="0"/>
  </c:chart>
  <c:spPr>
    <a:ln>
      <a:noFill/>
    </a:ln>
  </c:sp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3882642846142001E-2"/>
          <c:y val="7.7949581271338164E-2"/>
          <c:w val="0.93223471430771598"/>
          <c:h val="0.78456649649563037"/>
        </c:manualLayout>
      </c:layout>
      <c:barChart>
        <c:barDir val="col"/>
        <c:grouping val="clustered"/>
        <c:varyColors val="0"/>
        <c:ser>
          <c:idx val="0"/>
          <c:order val="0"/>
          <c:tx>
            <c:strRef>
              <c:f>'ajilguichuud hev'!$B$85</c:f>
              <c:strCache>
                <c:ptCount val="1"/>
                <c:pt idx="0">
                  <c:v>Бүртгэлтэй ажилгүй иргэд, жил бүрийн эцэст</c:v>
                </c:pt>
              </c:strCache>
            </c:strRef>
          </c:tx>
          <c:invertIfNegative val="0"/>
          <c:cat>
            <c:numRef>
              <c:f>'ajilguichuud hev'!$C$84:$L$84</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'ajilguichuud hev'!$C$85:$L$85</c:f>
              <c:numCache>
                <c:formatCode>General</c:formatCode>
                <c:ptCount val="10"/>
                <c:pt idx="0">
                  <c:v>490</c:v>
                </c:pt>
                <c:pt idx="1">
                  <c:v>309</c:v>
                </c:pt>
                <c:pt idx="2">
                  <c:v>334</c:v>
                </c:pt>
                <c:pt idx="3">
                  <c:v>691</c:v>
                </c:pt>
                <c:pt idx="4">
                  <c:v>699</c:v>
                </c:pt>
                <c:pt idx="5">
                  <c:v>568</c:v>
                </c:pt>
                <c:pt idx="6">
                  <c:v>937</c:v>
                </c:pt>
                <c:pt idx="7">
                  <c:v>670</c:v>
                </c:pt>
                <c:pt idx="8">
                  <c:v>800</c:v>
                </c:pt>
                <c:pt idx="9">
                  <c:v>701</c:v>
                </c:pt>
              </c:numCache>
            </c:numRef>
          </c:val>
        </c:ser>
        <c:dLbls>
          <c:showLegendKey val="0"/>
          <c:showVal val="1"/>
          <c:showCatName val="0"/>
          <c:showSerName val="0"/>
          <c:showPercent val="0"/>
          <c:showBubbleSize val="0"/>
        </c:dLbls>
        <c:gapWidth val="150"/>
        <c:overlap val="-25"/>
        <c:axId val="43893888"/>
        <c:axId val="43895424"/>
      </c:barChart>
      <c:catAx>
        <c:axId val="43893888"/>
        <c:scaling>
          <c:orientation val="minMax"/>
        </c:scaling>
        <c:delete val="0"/>
        <c:axPos val="b"/>
        <c:numFmt formatCode="General" sourceLinked="1"/>
        <c:majorTickMark val="none"/>
        <c:minorTickMark val="none"/>
        <c:tickLblPos val="nextTo"/>
        <c:crossAx val="43895424"/>
        <c:crosses val="autoZero"/>
        <c:auto val="1"/>
        <c:lblAlgn val="ctr"/>
        <c:lblOffset val="100"/>
        <c:noMultiLvlLbl val="0"/>
      </c:catAx>
      <c:valAx>
        <c:axId val="43895424"/>
        <c:scaling>
          <c:orientation val="minMax"/>
        </c:scaling>
        <c:delete val="1"/>
        <c:axPos val="l"/>
        <c:numFmt formatCode="General" sourceLinked="1"/>
        <c:majorTickMark val="out"/>
        <c:minorTickMark val="none"/>
        <c:tickLblPos val="nextTo"/>
        <c:crossAx val="43893888"/>
        <c:crosses val="autoZero"/>
        <c:crossBetween val="between"/>
      </c:valAx>
    </c:plotArea>
    <c:plotVisOnly val="1"/>
    <c:dispBlanksAs val="gap"/>
    <c:showDLblsOverMax val="0"/>
  </c:chart>
  <c:spPr>
    <a:ln>
      <a:noFill/>
    </a:ln>
  </c:sp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1"/>
    <c:view3D>
      <c:rotX val="15"/>
      <c:rotY val="20"/>
      <c:rAngAx val="1"/>
    </c:view3D>
    <c:floor>
      <c:thickness val="0"/>
    </c:floor>
    <c:sideWall>
      <c:thickness val="0"/>
    </c:sideWall>
    <c:backWall>
      <c:thickness val="0"/>
    </c:backWall>
    <c:plotArea>
      <c:layout>
        <c:manualLayout>
          <c:layoutTarget val="inner"/>
          <c:xMode val="edge"/>
          <c:yMode val="edge"/>
          <c:x val="3.0555555555555558E-2"/>
          <c:y val="2.3532006415864684E-2"/>
          <c:w val="0.93888888888888899"/>
          <c:h val="0.76890858039551702"/>
        </c:manualLayout>
      </c:layout>
      <c:bar3DChart>
        <c:barDir val="col"/>
        <c:grouping val="clustered"/>
        <c:varyColors val="0"/>
        <c:ser>
          <c:idx val="0"/>
          <c:order val="0"/>
          <c:tx>
            <c:strRef>
              <c:f>'niigmiin daatgal'!$A$25</c:f>
              <c:strCache>
                <c:ptCount val="1"/>
                <c:pt idx="0">
                  <c:v>Нийгмийн даатгалын орлого / сая.төг /</c:v>
                </c:pt>
              </c:strCache>
            </c:strRef>
          </c:tx>
          <c:invertIfNegative val="0"/>
          <c:cat>
            <c:strRef>
              <c:f>'niigmiin daatgal'!$B$24:$D$24</c:f>
              <c:strCache>
                <c:ptCount val="3"/>
                <c:pt idx="0">
                  <c:v>2013.VII</c:v>
                </c:pt>
                <c:pt idx="1">
                  <c:v>2014.VII</c:v>
                </c:pt>
                <c:pt idx="2">
                  <c:v>2015.VII</c:v>
                </c:pt>
              </c:strCache>
            </c:strRef>
          </c:cat>
          <c:val>
            <c:numRef>
              <c:f>'niigmiin daatgal'!$B$25:$D$25</c:f>
              <c:numCache>
                <c:formatCode>0.0</c:formatCode>
                <c:ptCount val="3"/>
                <c:pt idx="0" formatCode="General">
                  <c:v>13140.4</c:v>
                </c:pt>
                <c:pt idx="1">
                  <c:v>13119.3</c:v>
                </c:pt>
                <c:pt idx="2">
                  <c:v>13986.4</c:v>
                </c:pt>
              </c:numCache>
            </c:numRef>
          </c:val>
        </c:ser>
        <c:dLbls>
          <c:showLegendKey val="0"/>
          <c:showVal val="1"/>
          <c:showCatName val="0"/>
          <c:showSerName val="0"/>
          <c:showPercent val="0"/>
          <c:showBubbleSize val="0"/>
        </c:dLbls>
        <c:gapWidth val="150"/>
        <c:shape val="cone"/>
        <c:axId val="44100224"/>
        <c:axId val="44228992"/>
        <c:axId val="0"/>
      </c:bar3DChart>
      <c:catAx>
        <c:axId val="44100224"/>
        <c:scaling>
          <c:orientation val="minMax"/>
        </c:scaling>
        <c:delete val="0"/>
        <c:axPos val="b"/>
        <c:majorTickMark val="none"/>
        <c:minorTickMark val="none"/>
        <c:tickLblPos val="nextTo"/>
        <c:crossAx val="44228992"/>
        <c:crosses val="autoZero"/>
        <c:auto val="1"/>
        <c:lblAlgn val="ctr"/>
        <c:lblOffset val="100"/>
        <c:noMultiLvlLbl val="0"/>
      </c:catAx>
      <c:valAx>
        <c:axId val="44228992"/>
        <c:scaling>
          <c:orientation val="minMax"/>
        </c:scaling>
        <c:delete val="1"/>
        <c:axPos val="l"/>
        <c:numFmt formatCode="General" sourceLinked="1"/>
        <c:majorTickMark val="out"/>
        <c:minorTickMark val="none"/>
        <c:tickLblPos val="nextTo"/>
        <c:crossAx val="44100224"/>
        <c:crosses val="autoZero"/>
        <c:crossBetween val="between"/>
      </c:valAx>
    </c:plotArea>
    <c:plotVisOnly val="1"/>
    <c:dispBlanksAs val="gap"/>
    <c:showDLblsOverMax val="0"/>
  </c:chart>
  <c:spPr>
    <a:ln>
      <a:noFill/>
    </a:ln>
  </c:sp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72D9D816-8A71-40F2-B09B-B3346BCAC33A}" type="datetimeFigureOut">
              <a:rPr lang="en-US" smtClean="0"/>
              <a:pPr/>
              <a:t>8/10/2015</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F041E6FA-5859-4641-A389-132C28779A4C}" type="slidenum">
              <a:rPr lang="en-US" smtClean="0"/>
              <a:pPr/>
              <a:t>‹#›</a:t>
            </a:fld>
            <a:endParaRPr lang="en-US"/>
          </a:p>
        </p:txBody>
      </p:sp>
    </p:spTree>
    <p:extLst>
      <p:ext uri="{BB962C8B-B14F-4D97-AF65-F5344CB8AC3E}">
        <p14:creationId xmlns:p14="http://schemas.microsoft.com/office/powerpoint/2010/main" val="18025786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60E999F2-AB7C-46B1-91CC-F95FC8861D21}" type="datetimeFigureOut">
              <a:rPr lang="en-US" smtClean="0"/>
              <a:pPr/>
              <a:t>8/10/2015</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1B8BA1AC-99C9-43F8-A4B3-49FE9CB9CFFE}" type="slidenum">
              <a:rPr lang="en-US" smtClean="0"/>
              <a:pPr/>
              <a:t>‹#›</a:t>
            </a:fld>
            <a:endParaRPr lang="en-US"/>
          </a:p>
        </p:txBody>
      </p:sp>
    </p:spTree>
    <p:extLst>
      <p:ext uri="{BB962C8B-B14F-4D97-AF65-F5344CB8AC3E}">
        <p14:creationId xmlns:p14="http://schemas.microsoft.com/office/powerpoint/2010/main" val="361224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8BA1AC-99C9-43F8-A4B3-49FE9CB9CFFE}" type="slidenum">
              <a:rPr lang="en-US" smtClean="0"/>
              <a:pPr/>
              <a:t>12</a:t>
            </a:fld>
            <a:endParaRPr lang="en-US"/>
          </a:p>
        </p:txBody>
      </p:sp>
    </p:spTree>
    <p:extLst>
      <p:ext uri="{BB962C8B-B14F-4D97-AF65-F5344CB8AC3E}">
        <p14:creationId xmlns:p14="http://schemas.microsoft.com/office/powerpoint/2010/main" val="2992291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7CD23B5-61EC-40DE-B821-EE7DA7C8E502}" type="datetimeFigureOut">
              <a:rPr lang="en-US" smtClean="0"/>
              <a:pPr/>
              <a:t>8/10/2015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CA7CE6-DDAA-403E-92AD-C7BCFF93C691}" type="slidenum">
              <a:rPr lang="en-US" smtClean="0"/>
              <a:pPr/>
              <a:t>‹#›</a:t>
            </a:fld>
            <a:endParaRPr lang="en-US"/>
          </a:p>
        </p:txBody>
      </p:sp>
    </p:spTree>
    <p:extLst>
      <p:ext uri="{BB962C8B-B14F-4D97-AF65-F5344CB8AC3E}">
        <p14:creationId xmlns:p14="http://schemas.microsoft.com/office/powerpoint/2010/main" val="3636202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CD23B5-61EC-40DE-B821-EE7DA7C8E502}" type="datetimeFigureOut">
              <a:rPr lang="en-US" smtClean="0"/>
              <a:pPr/>
              <a:t>8/10/2015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CA7CE6-DDAA-403E-92AD-C7BCFF93C691}" type="slidenum">
              <a:rPr lang="en-US" smtClean="0"/>
              <a:pPr/>
              <a:t>‹#›</a:t>
            </a:fld>
            <a:endParaRPr lang="en-US"/>
          </a:p>
        </p:txBody>
      </p:sp>
    </p:spTree>
    <p:extLst>
      <p:ext uri="{BB962C8B-B14F-4D97-AF65-F5344CB8AC3E}">
        <p14:creationId xmlns:p14="http://schemas.microsoft.com/office/powerpoint/2010/main" val="1340254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CD23B5-61EC-40DE-B821-EE7DA7C8E502}" type="datetimeFigureOut">
              <a:rPr lang="en-US" smtClean="0"/>
              <a:pPr/>
              <a:t>8/10/2015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CA7CE6-DDAA-403E-92AD-C7BCFF93C691}" type="slidenum">
              <a:rPr lang="en-US" smtClean="0"/>
              <a:pPr/>
              <a:t>‹#›</a:t>
            </a:fld>
            <a:endParaRPr lang="en-US"/>
          </a:p>
        </p:txBody>
      </p:sp>
    </p:spTree>
    <p:extLst>
      <p:ext uri="{BB962C8B-B14F-4D97-AF65-F5344CB8AC3E}">
        <p14:creationId xmlns:p14="http://schemas.microsoft.com/office/powerpoint/2010/main" val="2627974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CD23B5-61EC-40DE-B821-EE7DA7C8E502}" type="datetimeFigureOut">
              <a:rPr lang="en-US" smtClean="0"/>
              <a:pPr/>
              <a:t>8/10/2015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CA7CE6-DDAA-403E-92AD-C7BCFF93C691}" type="slidenum">
              <a:rPr lang="en-US" smtClean="0"/>
              <a:pPr/>
              <a:t>‹#›</a:t>
            </a:fld>
            <a:endParaRPr lang="en-US"/>
          </a:p>
        </p:txBody>
      </p:sp>
    </p:spTree>
    <p:extLst>
      <p:ext uri="{BB962C8B-B14F-4D97-AF65-F5344CB8AC3E}">
        <p14:creationId xmlns:p14="http://schemas.microsoft.com/office/powerpoint/2010/main" val="1701370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CD23B5-61EC-40DE-B821-EE7DA7C8E502}" type="datetimeFigureOut">
              <a:rPr lang="en-US" smtClean="0"/>
              <a:pPr/>
              <a:t>8/10/2015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CA7CE6-DDAA-403E-92AD-C7BCFF93C691}" type="slidenum">
              <a:rPr lang="en-US" smtClean="0"/>
              <a:pPr/>
              <a:t>‹#›</a:t>
            </a:fld>
            <a:endParaRPr lang="en-US"/>
          </a:p>
        </p:txBody>
      </p:sp>
    </p:spTree>
    <p:extLst>
      <p:ext uri="{BB962C8B-B14F-4D97-AF65-F5344CB8AC3E}">
        <p14:creationId xmlns:p14="http://schemas.microsoft.com/office/powerpoint/2010/main" val="1953242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7CD23B5-61EC-40DE-B821-EE7DA7C8E502}" type="datetimeFigureOut">
              <a:rPr lang="en-US" smtClean="0"/>
              <a:pPr/>
              <a:t>8/10/2015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CA7CE6-DDAA-403E-92AD-C7BCFF93C691}" type="slidenum">
              <a:rPr lang="en-US" smtClean="0"/>
              <a:pPr/>
              <a:t>‹#›</a:t>
            </a:fld>
            <a:endParaRPr lang="en-US"/>
          </a:p>
        </p:txBody>
      </p:sp>
    </p:spTree>
    <p:extLst>
      <p:ext uri="{BB962C8B-B14F-4D97-AF65-F5344CB8AC3E}">
        <p14:creationId xmlns:p14="http://schemas.microsoft.com/office/powerpoint/2010/main" val="4176976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7CD23B5-61EC-40DE-B821-EE7DA7C8E502}" type="datetimeFigureOut">
              <a:rPr lang="en-US" smtClean="0"/>
              <a:pPr/>
              <a:t>8/10/2015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CA7CE6-DDAA-403E-92AD-C7BCFF93C691}" type="slidenum">
              <a:rPr lang="en-US" smtClean="0"/>
              <a:pPr/>
              <a:t>‹#›</a:t>
            </a:fld>
            <a:endParaRPr lang="en-US"/>
          </a:p>
        </p:txBody>
      </p:sp>
    </p:spTree>
    <p:extLst>
      <p:ext uri="{BB962C8B-B14F-4D97-AF65-F5344CB8AC3E}">
        <p14:creationId xmlns:p14="http://schemas.microsoft.com/office/powerpoint/2010/main" val="1655003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7CD23B5-61EC-40DE-B821-EE7DA7C8E502}" type="datetimeFigureOut">
              <a:rPr lang="en-US" smtClean="0"/>
              <a:pPr/>
              <a:t>8/10/2015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CA7CE6-DDAA-403E-92AD-C7BCFF93C691}" type="slidenum">
              <a:rPr lang="en-US" smtClean="0"/>
              <a:pPr/>
              <a:t>‹#›</a:t>
            </a:fld>
            <a:endParaRPr lang="en-US"/>
          </a:p>
        </p:txBody>
      </p:sp>
    </p:spTree>
    <p:extLst>
      <p:ext uri="{BB962C8B-B14F-4D97-AF65-F5344CB8AC3E}">
        <p14:creationId xmlns:p14="http://schemas.microsoft.com/office/powerpoint/2010/main" val="1389593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CD23B5-61EC-40DE-B821-EE7DA7C8E502}" type="datetimeFigureOut">
              <a:rPr lang="en-US" smtClean="0"/>
              <a:pPr/>
              <a:t>8/10/2015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CA7CE6-DDAA-403E-92AD-C7BCFF93C691}" type="slidenum">
              <a:rPr lang="en-US" smtClean="0"/>
              <a:pPr/>
              <a:t>‹#›</a:t>
            </a:fld>
            <a:endParaRPr lang="en-US"/>
          </a:p>
        </p:txBody>
      </p:sp>
    </p:spTree>
    <p:extLst>
      <p:ext uri="{BB962C8B-B14F-4D97-AF65-F5344CB8AC3E}">
        <p14:creationId xmlns:p14="http://schemas.microsoft.com/office/powerpoint/2010/main" val="3628695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CD23B5-61EC-40DE-B821-EE7DA7C8E502}" type="datetimeFigureOut">
              <a:rPr lang="en-US" smtClean="0"/>
              <a:pPr/>
              <a:t>8/10/2015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CA7CE6-DDAA-403E-92AD-C7BCFF93C691}" type="slidenum">
              <a:rPr lang="en-US" smtClean="0"/>
              <a:pPr/>
              <a:t>‹#›</a:t>
            </a:fld>
            <a:endParaRPr lang="en-US"/>
          </a:p>
        </p:txBody>
      </p:sp>
    </p:spTree>
    <p:extLst>
      <p:ext uri="{BB962C8B-B14F-4D97-AF65-F5344CB8AC3E}">
        <p14:creationId xmlns:p14="http://schemas.microsoft.com/office/powerpoint/2010/main" val="123027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CD23B5-61EC-40DE-B821-EE7DA7C8E502}" type="datetimeFigureOut">
              <a:rPr lang="en-US" smtClean="0"/>
              <a:pPr/>
              <a:t>8/10/2015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CA7CE6-DDAA-403E-92AD-C7BCFF93C691}" type="slidenum">
              <a:rPr lang="en-US" smtClean="0"/>
              <a:pPr/>
              <a:t>‹#›</a:t>
            </a:fld>
            <a:endParaRPr lang="en-US"/>
          </a:p>
        </p:txBody>
      </p:sp>
    </p:spTree>
    <p:extLst>
      <p:ext uri="{BB962C8B-B14F-4D97-AF65-F5344CB8AC3E}">
        <p14:creationId xmlns:p14="http://schemas.microsoft.com/office/powerpoint/2010/main" val="2282493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CD23B5-61EC-40DE-B821-EE7DA7C8E502}" type="datetimeFigureOut">
              <a:rPr lang="en-US" smtClean="0"/>
              <a:pPr/>
              <a:t>8/10/2015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CA7CE6-DDAA-403E-92AD-C7BCFF93C691}" type="slidenum">
              <a:rPr lang="en-US" smtClean="0"/>
              <a:pPr/>
              <a:t>‹#›</a:t>
            </a:fld>
            <a:endParaRPr lang="en-US"/>
          </a:p>
        </p:txBody>
      </p:sp>
    </p:spTree>
    <p:extLst>
      <p:ext uri="{BB962C8B-B14F-4D97-AF65-F5344CB8AC3E}">
        <p14:creationId xmlns:p14="http://schemas.microsoft.com/office/powerpoint/2010/main" val="27444890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chart" Target="../charts/chart14.xml"/><Relationship Id="rId4" Type="http://schemas.openxmlformats.org/officeDocument/2006/relationships/chart" Target="../charts/chart13.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chart" Target="../charts/chart15.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umnugovi.nso.mn/" TargetMode="Externa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hyperlink" Target="http://www.nso.mn/" TargetMode="External"/><Relationship Id="rId4" Type="http://schemas.openxmlformats.org/officeDocument/2006/relationships/hyperlink" Target="http://1212.mn/"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hyperlink" Target="mailto:umnugobi_stat@yahoo.com"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chart" Target="../charts/chart4.xml"/><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chart" Target="../charts/chart8.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chart" Target="../charts/chart10.xml"/><Relationship Id="rId4" Type="http://schemas.openxmlformats.org/officeDocument/2006/relationships/chart" Target="../charts/chart9.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chart" Target="../charts/chart12.xml"/><Relationship Id="rId4" Type="http://schemas.openxmlformats.org/officeDocument/2006/relationships/chart" Target="../charts/char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00" y="0"/>
            <a:ext cx="9144000" cy="6873756"/>
          </a:xfrm>
          <a:prstGeom prst="rect">
            <a:avLst/>
          </a:prstGeom>
        </p:spPr>
      </p:pic>
      <p:sp>
        <p:nvSpPr>
          <p:cNvPr id="6" name="Rectangle 5"/>
          <p:cNvSpPr/>
          <p:nvPr/>
        </p:nvSpPr>
        <p:spPr>
          <a:xfrm>
            <a:off x="1143000" y="1676400"/>
            <a:ext cx="7391400" cy="3207032"/>
          </a:xfrm>
          <a:prstGeom prst="rect">
            <a:avLst/>
          </a:prstGeom>
        </p:spPr>
        <p:txBody>
          <a:bodyPr wrap="square">
            <a:spAutoFit/>
          </a:bodyPr>
          <a:lstStyle/>
          <a:p>
            <a:pPr algn="ctr">
              <a:spcBef>
                <a:spcPct val="20000"/>
              </a:spcBef>
              <a:buClr>
                <a:schemeClr val="accent2"/>
              </a:buClr>
              <a:defRPr/>
            </a:pPr>
            <a:r>
              <a:rPr lang="mn-MN" sz="4000" b="1" cap="all" dirty="0" smtClean="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rPr>
              <a:t>Хэвлэлийн бага хурал</a:t>
            </a:r>
            <a:endParaRPr lang="en-US" sz="4000" b="1" cap="all" dirty="0" smtClean="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endParaRPr>
          </a:p>
          <a:p>
            <a:pPr algn="ctr">
              <a:spcBef>
                <a:spcPct val="20000"/>
              </a:spcBef>
              <a:buClr>
                <a:schemeClr val="accent2"/>
              </a:buClr>
              <a:defRPr/>
            </a:pPr>
            <a:endParaRPr lang="mn-MN" sz="2800" b="1" cap="all" dirty="0" smtClean="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endParaRPr>
          </a:p>
          <a:p>
            <a:pPr algn="ctr">
              <a:spcBef>
                <a:spcPct val="20000"/>
              </a:spcBef>
              <a:buClr>
                <a:schemeClr val="accent2"/>
              </a:buClr>
              <a:defRPr/>
            </a:pPr>
            <a:r>
              <a:rPr lang="mn-MN" sz="2800" b="1" cap="all" dirty="0" smtClean="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rPr>
              <a:t>Өмнөговь аймгийн Нийгэм, эдийн засгийн байдал</a:t>
            </a:r>
            <a:r>
              <a:rPr lang="en-US" sz="2800" b="1" cap="all" dirty="0" smtClean="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rPr>
              <a:t> </a:t>
            </a:r>
            <a:endParaRPr lang="mn-MN" sz="2800" b="1" cap="all" dirty="0" smtClean="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endParaRPr>
          </a:p>
          <a:p>
            <a:pPr algn="ctr">
              <a:spcBef>
                <a:spcPct val="20000"/>
              </a:spcBef>
              <a:buClr>
                <a:schemeClr val="accent2"/>
              </a:buClr>
              <a:defRPr/>
            </a:pPr>
            <a:r>
              <a:rPr lang="mn-MN" sz="2800" b="1" cap="all" dirty="0" smtClean="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rPr>
              <a:t>/ </a:t>
            </a:r>
            <a:r>
              <a:rPr lang="mn-MN" sz="2000" b="1" cap="all" dirty="0" smtClean="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rPr>
              <a:t>201</a:t>
            </a:r>
            <a:r>
              <a:rPr lang="en-US" sz="2000" b="1" cap="all" dirty="0" smtClean="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rPr>
              <a:t>5</a:t>
            </a:r>
            <a:r>
              <a:rPr lang="mn-MN" sz="2000" b="1" cap="all" dirty="0" smtClean="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rPr>
              <a:t> оны </a:t>
            </a:r>
            <a:r>
              <a:rPr lang="en-US" sz="2000" b="1" cap="all" dirty="0" smtClean="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rPr>
              <a:t> </a:t>
            </a:r>
            <a:r>
              <a:rPr lang="mn-MN" sz="2000" b="1" cap="all" dirty="0" smtClean="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rPr>
              <a:t>07</a:t>
            </a:r>
            <a:r>
              <a:rPr lang="en-US" sz="2000" b="1" cap="all" dirty="0" smtClean="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rPr>
              <a:t> </a:t>
            </a:r>
            <a:r>
              <a:rPr lang="mn-MN" sz="2000" b="1" cap="all" dirty="0" smtClean="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rPr>
              <a:t> сарын байдлаар</a:t>
            </a:r>
            <a:r>
              <a:rPr lang="mn-MN" sz="2400" b="1" cap="all" dirty="0" smtClean="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rPr>
              <a:t>/</a:t>
            </a:r>
            <a:endParaRPr lang="en-US" sz="2400" b="1" cap="all" dirty="0" smtClean="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endParaRPr>
          </a:p>
          <a:p>
            <a:pPr algn="ctr">
              <a:spcBef>
                <a:spcPct val="20000"/>
              </a:spcBef>
              <a:buClr>
                <a:schemeClr val="accent2"/>
              </a:buClr>
              <a:defRPr/>
            </a:pPr>
            <a:endParaRPr lang="en-US" sz="2800" b="1" cap="all" dirty="0" smtClean="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endParaRPr>
          </a:p>
        </p:txBody>
      </p:sp>
      <p:sp>
        <p:nvSpPr>
          <p:cNvPr id="8" name="Rectangle 7"/>
          <p:cNvSpPr/>
          <p:nvPr/>
        </p:nvSpPr>
        <p:spPr>
          <a:xfrm>
            <a:off x="2286000" y="6183868"/>
            <a:ext cx="4572000" cy="369332"/>
          </a:xfrm>
          <a:prstGeom prst="rect">
            <a:avLst/>
          </a:prstGeom>
        </p:spPr>
        <p:txBody>
          <a:bodyPr wrap="square">
            <a:spAutoFit/>
          </a:bodyPr>
          <a:lstStyle/>
          <a:p>
            <a:pPr marL="374650" algn="ctr">
              <a:buFont typeface="Wingdings" panose="05000000000000000000" pitchFamily="2" charset="2"/>
              <a:buNone/>
            </a:pPr>
            <a:r>
              <a:rPr lang="en-US" dirty="0" smtClean="0">
                <a:solidFill>
                  <a:srgbClr val="948A30"/>
                </a:solidFill>
                <a:latin typeface="Times New Roman" panose="02020603050405020304" pitchFamily="18" charset="0"/>
                <a:cs typeface="Times New Roman" panose="02020603050405020304" pitchFamily="18" charset="0"/>
              </a:rPr>
              <a:t>2015</a:t>
            </a:r>
            <a:r>
              <a:rPr lang="mn-MN" dirty="0" smtClean="0">
                <a:solidFill>
                  <a:srgbClr val="948A30"/>
                </a:solidFill>
                <a:latin typeface="Times New Roman" panose="02020603050405020304" pitchFamily="18" charset="0"/>
                <a:cs typeface="Times New Roman" panose="02020603050405020304" pitchFamily="18" charset="0"/>
              </a:rPr>
              <a:t> оны  </a:t>
            </a:r>
            <a:r>
              <a:rPr lang="en-US" dirty="0" smtClean="0">
                <a:solidFill>
                  <a:srgbClr val="948A30"/>
                </a:solidFill>
                <a:latin typeface="Times New Roman" panose="02020603050405020304" pitchFamily="18" charset="0"/>
                <a:cs typeface="Times New Roman" panose="02020603050405020304" pitchFamily="18" charset="0"/>
              </a:rPr>
              <a:t>0</a:t>
            </a:r>
            <a:r>
              <a:rPr lang="mn-MN" dirty="0">
                <a:solidFill>
                  <a:srgbClr val="948A30"/>
                </a:solidFill>
                <a:latin typeface="Times New Roman" panose="02020603050405020304" pitchFamily="18" charset="0"/>
                <a:cs typeface="Times New Roman" panose="02020603050405020304" pitchFamily="18" charset="0"/>
              </a:rPr>
              <a:t>8</a:t>
            </a:r>
            <a:r>
              <a:rPr lang="mn-MN" dirty="0" smtClean="0">
                <a:solidFill>
                  <a:srgbClr val="948A30"/>
                </a:solidFill>
                <a:latin typeface="Times New Roman" panose="02020603050405020304" pitchFamily="18" charset="0"/>
                <a:cs typeface="Times New Roman" panose="02020603050405020304" pitchFamily="18" charset="0"/>
              </a:rPr>
              <a:t> сарын</a:t>
            </a:r>
            <a:r>
              <a:rPr lang="en-US" dirty="0" smtClean="0">
                <a:solidFill>
                  <a:srgbClr val="948A30"/>
                </a:solidFill>
                <a:latin typeface="Times New Roman" panose="02020603050405020304" pitchFamily="18" charset="0"/>
                <a:cs typeface="Times New Roman" panose="02020603050405020304" pitchFamily="18" charset="0"/>
              </a:rPr>
              <a:t> </a:t>
            </a:r>
            <a:r>
              <a:rPr lang="mn-MN" dirty="0" smtClean="0">
                <a:solidFill>
                  <a:srgbClr val="948A30"/>
                </a:solidFill>
                <a:latin typeface="Times New Roman" panose="02020603050405020304" pitchFamily="18" charset="0"/>
                <a:cs typeface="Times New Roman" panose="02020603050405020304" pitchFamily="18" charset="0"/>
              </a:rPr>
              <a:t>10</a:t>
            </a:r>
            <a:endParaRPr lang="en-US" dirty="0" smtClean="0">
              <a:solidFill>
                <a:srgbClr val="948A30"/>
              </a:solidFill>
              <a:latin typeface="Times New Roman" panose="02020603050405020304" pitchFamily="18" charset="0"/>
              <a:cs typeface="Times New Roman" panose="02020603050405020304" pitchFamily="18" charset="0"/>
            </a:endParaRPr>
          </a:p>
        </p:txBody>
      </p:sp>
      <p:sp>
        <p:nvSpPr>
          <p:cNvPr id="7" name="Rectangle 6"/>
          <p:cNvSpPr/>
          <p:nvPr/>
        </p:nvSpPr>
        <p:spPr>
          <a:xfrm>
            <a:off x="1266372" y="5335792"/>
            <a:ext cx="7391400" cy="760208"/>
          </a:xfrm>
          <a:prstGeom prst="rect">
            <a:avLst/>
          </a:prstGeom>
        </p:spPr>
        <p:txBody>
          <a:bodyPr wrap="square">
            <a:spAutoFit/>
          </a:bodyPr>
          <a:lstStyle/>
          <a:p>
            <a:pPr algn="r">
              <a:spcBef>
                <a:spcPct val="20000"/>
              </a:spcBef>
              <a:buClr>
                <a:schemeClr val="accent2"/>
              </a:buClr>
              <a:defRPr/>
            </a:pPr>
            <a:r>
              <a:rPr lang="mn-MN" sz="1400" b="1" cap="all" dirty="0" smtClean="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rPr>
              <a:t>Статистикийн хэлтсийн </a:t>
            </a:r>
          </a:p>
          <a:p>
            <a:pPr algn="r">
              <a:spcBef>
                <a:spcPct val="20000"/>
              </a:spcBef>
              <a:buClr>
                <a:schemeClr val="accent2"/>
              </a:buClr>
              <a:defRPr/>
            </a:pPr>
            <a:r>
              <a:rPr lang="mn-MN" sz="1400" b="1" cap="all" dirty="0" smtClean="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rPr>
              <a:t>Мэргэжилтэн У.хоролмаа</a:t>
            </a:r>
            <a:endParaRPr lang="en-US" sz="1050" b="1" cap="all" dirty="0" smtClean="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endParaRPr>
          </a:p>
          <a:p>
            <a:pPr algn="r">
              <a:spcBef>
                <a:spcPct val="20000"/>
              </a:spcBef>
              <a:buClr>
                <a:schemeClr val="accent2"/>
              </a:buClr>
              <a:defRPr/>
            </a:pPr>
            <a:endParaRPr lang="en-US" sz="1050" b="1" cap="all" dirty="0" smtClean="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endParaRPr>
          </a:p>
        </p:txBody>
      </p:sp>
    </p:spTree>
    <p:extLst>
      <p:ext uri="{BB962C8B-B14F-4D97-AF65-F5344CB8AC3E}">
        <p14:creationId xmlns:p14="http://schemas.microsoft.com/office/powerpoint/2010/main" val="17155734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023"/>
            <a:ext cx="9144000" cy="6873756"/>
          </a:xfrm>
          <a:prstGeom prst="rect">
            <a:avLst/>
          </a:prstGeom>
        </p:spPr>
      </p:pic>
      <p:sp>
        <p:nvSpPr>
          <p:cNvPr id="6" name="Rectangle 5"/>
          <p:cNvSpPr/>
          <p:nvPr/>
        </p:nvSpPr>
        <p:spPr>
          <a:xfrm>
            <a:off x="1143000" y="3352800"/>
            <a:ext cx="7239000" cy="830997"/>
          </a:xfrm>
          <a:prstGeom prst="rect">
            <a:avLst/>
          </a:prstGeom>
        </p:spPr>
        <p:txBody>
          <a:bodyPr wrap="square">
            <a:spAutoFit/>
          </a:bodyPr>
          <a:lstStyle/>
          <a:p>
            <a:r>
              <a:rPr lang="en-US" sz="2400" dirty="0" smtClean="0"/>
              <a:t> </a:t>
            </a:r>
          </a:p>
          <a:p>
            <a:pPr lvl="0" algn="just" fontAlgn="base">
              <a:spcBef>
                <a:spcPct val="0"/>
              </a:spcBef>
              <a:spcAft>
                <a:spcPct val="0"/>
              </a:spcAft>
            </a:pPr>
            <a:endParaRPr lang="en-US" sz="2400" dirty="0" smtClean="0">
              <a:latin typeface="Arial" pitchFamily="34" charset="0"/>
              <a:cs typeface="Arial" pitchFamily="34" charset="0"/>
            </a:endParaRPr>
          </a:p>
        </p:txBody>
      </p:sp>
      <p:sp>
        <p:nvSpPr>
          <p:cNvPr id="19458" name="Rectangle 2"/>
          <p:cNvSpPr>
            <a:spLocks noChangeArrowheads="1"/>
          </p:cNvSpPr>
          <p:nvPr/>
        </p:nvSpPr>
        <p:spPr bwMode="auto">
          <a:xfrm>
            <a:off x="1219200" y="1960096"/>
            <a:ext cx="708660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mn-MN"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endParaRPr kumimoji="0" lang="mn-MN" sz="1800" b="0" i="0" u="none" strike="noStrike" cap="none" normalizeH="0" baseline="0" dirty="0" smtClean="0">
              <a:ln>
                <a:noFill/>
              </a:ln>
              <a:solidFill>
                <a:schemeClr val="tx1"/>
              </a:solidFill>
              <a:effectLst/>
              <a:latin typeface="Arial" pitchFamily="34" charset="0"/>
            </a:endParaRPr>
          </a:p>
        </p:txBody>
      </p:sp>
      <p:cxnSp>
        <p:nvCxnSpPr>
          <p:cNvPr id="9" name="Straight Connector 8"/>
          <p:cNvCxnSpPr/>
          <p:nvPr/>
        </p:nvCxnSpPr>
        <p:spPr>
          <a:xfrm>
            <a:off x="1295400" y="2606583"/>
            <a:ext cx="7315200" cy="0"/>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286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8675" name="Rectangle 3"/>
          <p:cNvSpPr>
            <a:spLocks noChangeArrowheads="1"/>
          </p:cNvSpPr>
          <p:nvPr/>
        </p:nvSpPr>
        <p:spPr bwMode="auto">
          <a:xfrm>
            <a:off x="2381250" y="606129"/>
            <a:ext cx="6305550"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mn-MN" sz="1400" b="1" dirty="0" smtClean="0">
                <a:latin typeface="Tahoma" pitchFamily="34" charset="0"/>
                <a:ea typeface="Tahoma" panose="020B0604030504040204" pitchFamily="34" charset="0"/>
                <a:cs typeface="Tahoma" pitchFamily="34" charset="0"/>
              </a:rPr>
              <a:t>Гэмт хэрэг</a:t>
            </a:r>
            <a:endParaRPr lang="en-US" sz="1400" dirty="0" smtClean="0">
              <a:latin typeface="Tahoma" pitchFamily="34" charset="0"/>
              <a:ea typeface="Tahoma" panose="020B0604030504040204" pitchFamily="34" charset="0"/>
              <a:cs typeface="Tahoma" pitchFamily="34" charset="0"/>
            </a:endParaRPr>
          </a:p>
          <a:p>
            <a:pPr algn="just"/>
            <a:r>
              <a:rPr lang="mn-MN" sz="1400" dirty="0">
                <a:latin typeface="Tahoma"/>
                <a:ea typeface="Times New Roman"/>
              </a:rPr>
              <a:t>Оны эхний </a:t>
            </a:r>
            <a:r>
              <a:rPr lang="en-US" sz="1400" dirty="0">
                <a:latin typeface="Tahoma"/>
                <a:ea typeface="Times New Roman"/>
              </a:rPr>
              <a:t>7</a:t>
            </a:r>
            <a:r>
              <a:rPr lang="mn-MN" sz="1400" dirty="0">
                <a:latin typeface="Tahoma"/>
                <a:ea typeface="Times New Roman"/>
              </a:rPr>
              <a:t> сард иргэд, ААНБ-с нийт </a:t>
            </a:r>
            <a:r>
              <a:rPr lang="en-US" sz="1400" dirty="0">
                <a:latin typeface="Tahoma"/>
                <a:ea typeface="Times New Roman"/>
              </a:rPr>
              <a:t>2656</a:t>
            </a:r>
            <a:r>
              <a:rPr lang="mn-MN" sz="1400" dirty="0">
                <a:latin typeface="Tahoma"/>
                <a:ea typeface="Times New Roman"/>
              </a:rPr>
              <a:t> өргөдөл, гомдол мэдээлэл хүлээж авч шалган шийдвэрлэсний 2</a:t>
            </a:r>
            <a:r>
              <a:rPr lang="en-US" sz="1400" dirty="0">
                <a:latin typeface="Tahoma"/>
                <a:ea typeface="Times New Roman"/>
              </a:rPr>
              <a:t>1</a:t>
            </a:r>
            <a:r>
              <a:rPr lang="mn-MN" sz="1400" dirty="0">
                <a:latin typeface="Tahoma"/>
                <a:ea typeface="Times New Roman"/>
              </a:rPr>
              <a:t>.</a:t>
            </a:r>
            <a:r>
              <a:rPr lang="en-US" sz="1400" dirty="0">
                <a:latin typeface="Tahoma"/>
                <a:ea typeface="Times New Roman"/>
              </a:rPr>
              <a:t>9</a:t>
            </a:r>
            <a:r>
              <a:rPr lang="mn-MN" sz="1400" dirty="0">
                <a:latin typeface="Tahoma"/>
                <a:ea typeface="Times New Roman"/>
              </a:rPr>
              <a:t> хувь нь буюу </a:t>
            </a:r>
            <a:r>
              <a:rPr lang="en-US" sz="1400" dirty="0">
                <a:latin typeface="Tahoma"/>
                <a:ea typeface="Times New Roman"/>
              </a:rPr>
              <a:t>582</a:t>
            </a:r>
            <a:r>
              <a:rPr lang="mn-MN" sz="1400" dirty="0">
                <a:latin typeface="Tahoma"/>
                <a:ea typeface="Times New Roman"/>
              </a:rPr>
              <a:t> нь гэмт хэргийн шинжтэй өргөдөл, гомдол, мэдээлэл байсан байна. Нийт гэмт хэргийг хуулийн хугацаанд 100 хувь шийдвэрлэсэн байна.</a:t>
            </a:r>
            <a:endParaRPr lang="en-US" sz="1050" dirty="0">
              <a:latin typeface="Times New Roman"/>
              <a:ea typeface="Times New Roman"/>
            </a:endParaRPr>
          </a:p>
          <a:p>
            <a:pPr indent="457200" algn="just"/>
            <a:r>
              <a:rPr lang="mn-MN" sz="1400" dirty="0">
                <a:latin typeface="Tahoma"/>
                <a:ea typeface="Times New Roman"/>
              </a:rPr>
              <a:t>Аймгийн хэмжээнд 2015 оны 7 дугаар сарын байдлаар 241 гэмт хэрэг үйлдэгдсэн нь өмнөх оны мөн үеэс 42 хэргээр буюу  14.8  хувиар буурсан байна. Оны эхний 7 сард гарсан н</a:t>
            </a:r>
            <a:r>
              <a:rPr lang="eu-ES" sz="1400" dirty="0">
                <a:latin typeface="Tahoma"/>
                <a:ea typeface="Times New Roman"/>
              </a:rPr>
              <a:t>ийт  гэмт хэргийн </a:t>
            </a:r>
            <a:r>
              <a:rPr lang="mn-MN" sz="1400" dirty="0">
                <a:latin typeface="Tahoma"/>
                <a:ea typeface="Times New Roman"/>
              </a:rPr>
              <a:t>илрүүлэлт 69.5 хувьтай</a:t>
            </a:r>
            <a:r>
              <a:rPr lang="eu-ES" sz="1400" dirty="0">
                <a:latin typeface="Tahoma"/>
                <a:ea typeface="Times New Roman"/>
              </a:rPr>
              <a:t> байна</a:t>
            </a:r>
            <a:r>
              <a:rPr lang="eu-ES" sz="1400" dirty="0" smtClean="0">
                <a:latin typeface="Tahoma"/>
                <a:ea typeface="Times New Roman"/>
              </a:rPr>
              <a:t>.</a:t>
            </a:r>
            <a:endParaRPr lang="mn-MN" sz="1400" dirty="0" smtClean="0">
              <a:latin typeface="Tahoma"/>
              <a:ea typeface="Times New Roman"/>
            </a:endParaRPr>
          </a:p>
        </p:txBody>
      </p:sp>
      <p:pic>
        <p:nvPicPr>
          <p:cNvPr id="13" name="Picture 12" descr="\\Fileserver\share\khorolmaa\Information logo\1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762000"/>
            <a:ext cx="1105786" cy="1041990"/>
          </a:xfrm>
          <a:prstGeom prst="rect">
            <a:avLst/>
          </a:prstGeom>
          <a:noFill/>
          <a:ln>
            <a:noFill/>
          </a:ln>
        </p:spPr>
      </p:pic>
      <p:sp>
        <p:nvSpPr>
          <p:cNvPr id="5" name="Rectangle 4"/>
          <p:cNvSpPr/>
          <p:nvPr/>
        </p:nvSpPr>
        <p:spPr>
          <a:xfrm>
            <a:off x="914400" y="6019800"/>
            <a:ext cx="4800600" cy="600164"/>
          </a:xfrm>
          <a:prstGeom prst="rect">
            <a:avLst/>
          </a:prstGeom>
        </p:spPr>
        <p:txBody>
          <a:bodyPr wrap="square">
            <a:spAutoFit/>
          </a:bodyPr>
          <a:lstStyle/>
          <a:p>
            <a:r>
              <a:rPr lang="mn-MN" sz="1100" dirty="0">
                <a:latin typeface="Tahoma" panose="020B0604030504040204" pitchFamily="34" charset="0"/>
                <a:ea typeface="Tahoma" panose="020B0604030504040204" pitchFamily="34" charset="0"/>
                <a:cs typeface="Tahoma" panose="020B0604030504040204" pitchFamily="34" charset="0"/>
              </a:rPr>
              <a:t>Тайлбар:</a:t>
            </a:r>
            <a:endParaRPr lang="en-US" sz="1100" dirty="0">
              <a:latin typeface="Tahoma" panose="020B0604030504040204" pitchFamily="34" charset="0"/>
              <a:ea typeface="Tahoma" panose="020B0604030504040204" pitchFamily="34" charset="0"/>
              <a:cs typeface="Tahoma" panose="020B0604030504040204" pitchFamily="34" charset="0"/>
            </a:endParaRPr>
          </a:p>
          <a:p>
            <a:r>
              <a:rPr lang="en-US" sz="1100" dirty="0">
                <a:latin typeface="Tahoma" panose="020B0604030504040204" pitchFamily="34" charset="0"/>
                <a:ea typeface="Tahoma" panose="020B0604030504040204" pitchFamily="34" charset="0"/>
                <a:cs typeface="Tahoma" panose="020B0604030504040204" pitchFamily="34" charset="0"/>
              </a:rPr>
              <a:t>ИЭЧЭМЭ</a:t>
            </a:r>
            <a:r>
              <a:rPr lang="mn-MN" sz="1100" dirty="0">
                <a:latin typeface="Tahoma" panose="020B0604030504040204" pitchFamily="34" charset="0"/>
                <a:ea typeface="Tahoma" panose="020B0604030504040204" pitchFamily="34" charset="0"/>
                <a:cs typeface="Tahoma" panose="020B0604030504040204" pitchFamily="34" charset="0"/>
              </a:rPr>
              <a:t>Г-Иргэний эрх чөлөө, эрүүл мэндийн эсрэг гэмт хэрэг</a:t>
            </a:r>
            <a:endParaRPr lang="en-US" sz="1100" dirty="0">
              <a:latin typeface="Tahoma" panose="020B0604030504040204" pitchFamily="34" charset="0"/>
              <a:ea typeface="Tahoma" panose="020B0604030504040204" pitchFamily="34" charset="0"/>
              <a:cs typeface="Tahoma" panose="020B0604030504040204" pitchFamily="34" charset="0"/>
            </a:endParaRPr>
          </a:p>
          <a:p>
            <a:r>
              <a:rPr lang="mn-MN" sz="1100" dirty="0">
                <a:latin typeface="Tahoma" panose="020B0604030504040204" pitchFamily="34" charset="0"/>
                <a:ea typeface="Tahoma" panose="020B0604030504040204" pitchFamily="34" charset="0"/>
                <a:cs typeface="Tahoma" panose="020B0604030504040204" pitchFamily="34" charset="0"/>
              </a:rPr>
              <a:t>ХАБ-Хөдөлгөөний аюулгүй байдлын эсрэг гэмт хэрэг </a:t>
            </a:r>
            <a:endParaRPr lang="en-US" sz="1100" dirty="0">
              <a:latin typeface="Tahoma" panose="020B0604030504040204" pitchFamily="34" charset="0"/>
              <a:ea typeface="Tahoma" panose="020B0604030504040204" pitchFamily="34" charset="0"/>
              <a:cs typeface="Tahoma" panose="020B0604030504040204" pitchFamily="34" charset="0"/>
            </a:endParaRPr>
          </a:p>
        </p:txBody>
      </p:sp>
      <p:sp>
        <p:nvSpPr>
          <p:cNvPr id="7169" name="Rectangle 1"/>
          <p:cNvSpPr>
            <a:spLocks noChangeArrowheads="1"/>
          </p:cNvSpPr>
          <p:nvPr/>
        </p:nvSpPr>
        <p:spPr bwMode="auto">
          <a:xfrm>
            <a:off x="5791200" y="2597058"/>
            <a:ext cx="24384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mn-MN" sz="12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7 сард үйлдэгдсэн гэмт хэрэг /хувиар/</a:t>
            </a:r>
            <a:endParaRPr kumimoji="0" lang="mn-MN"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6"/>
          <p:cNvSpPr/>
          <p:nvPr/>
        </p:nvSpPr>
        <p:spPr>
          <a:xfrm>
            <a:off x="1028700" y="2809264"/>
            <a:ext cx="4152900" cy="461665"/>
          </a:xfrm>
          <a:prstGeom prst="rect">
            <a:avLst/>
          </a:prstGeom>
        </p:spPr>
        <p:txBody>
          <a:bodyPr wrap="square">
            <a:spAutoFit/>
          </a:bodyPr>
          <a:lstStyle/>
          <a:p>
            <a:pPr algn="ctr"/>
            <a:r>
              <a:rPr lang="mn-MN" sz="1200" dirty="0">
                <a:latin typeface="Tahoma"/>
                <a:ea typeface="Times New Roman"/>
              </a:rPr>
              <a:t>Өмнөговь аймгийн хэмжээнд үйлдэгдсэн гэмт хэргийн тоо, </a:t>
            </a:r>
            <a:r>
              <a:rPr lang="mn-MN" sz="1200" dirty="0" smtClean="0">
                <a:latin typeface="Tahoma"/>
                <a:ea typeface="Times New Roman"/>
              </a:rPr>
              <a:t>оны </a:t>
            </a:r>
            <a:r>
              <a:rPr lang="mn-MN" sz="1200" dirty="0">
                <a:latin typeface="Tahoma"/>
                <a:ea typeface="Times New Roman"/>
              </a:rPr>
              <a:t>эхний </a:t>
            </a:r>
            <a:r>
              <a:rPr lang="mn-MN" sz="1200" dirty="0" smtClean="0">
                <a:latin typeface="Tahoma"/>
                <a:ea typeface="Times New Roman"/>
              </a:rPr>
              <a:t>07 </a:t>
            </a:r>
            <a:r>
              <a:rPr lang="mn-MN" sz="1200" dirty="0">
                <a:latin typeface="Tahoma"/>
                <a:ea typeface="Times New Roman"/>
              </a:rPr>
              <a:t>сарын байдлаар</a:t>
            </a:r>
            <a:endParaRPr lang="en-US" sz="1200" dirty="0">
              <a:effectLst/>
              <a:latin typeface="Times New Roman"/>
              <a:ea typeface="Times New Roman"/>
            </a:endParaRPr>
          </a:p>
        </p:txBody>
      </p:sp>
      <p:graphicFrame>
        <p:nvGraphicFramePr>
          <p:cNvPr id="17" name="Chart 16"/>
          <p:cNvGraphicFramePr/>
          <p:nvPr>
            <p:extLst>
              <p:ext uri="{D42A27DB-BD31-4B8C-83A1-F6EECF244321}">
                <p14:modId xmlns:p14="http://schemas.microsoft.com/office/powerpoint/2010/main" val="1478138082"/>
              </p:ext>
            </p:extLst>
          </p:nvPr>
        </p:nvGraphicFramePr>
        <p:xfrm>
          <a:off x="1028700" y="3438901"/>
          <a:ext cx="4017328" cy="211328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Chart 18"/>
          <p:cNvGraphicFramePr/>
          <p:nvPr>
            <p:extLst>
              <p:ext uri="{D42A27DB-BD31-4B8C-83A1-F6EECF244321}">
                <p14:modId xmlns:p14="http://schemas.microsoft.com/office/powerpoint/2010/main" val="2820460263"/>
              </p:ext>
            </p:extLst>
          </p:nvPr>
        </p:nvGraphicFramePr>
        <p:xfrm>
          <a:off x="5410200" y="3290902"/>
          <a:ext cx="3200400" cy="250029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053592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73756"/>
          </a:xfrm>
          <a:prstGeom prst="rect">
            <a:avLst/>
          </a:prstGeom>
        </p:spPr>
      </p:pic>
      <p:sp>
        <p:nvSpPr>
          <p:cNvPr id="6" name="Rectangle 5"/>
          <p:cNvSpPr/>
          <p:nvPr/>
        </p:nvSpPr>
        <p:spPr>
          <a:xfrm>
            <a:off x="1143000" y="3352800"/>
            <a:ext cx="7239000" cy="830997"/>
          </a:xfrm>
          <a:prstGeom prst="rect">
            <a:avLst/>
          </a:prstGeom>
        </p:spPr>
        <p:txBody>
          <a:bodyPr wrap="square">
            <a:spAutoFit/>
          </a:bodyPr>
          <a:lstStyle/>
          <a:p>
            <a:r>
              <a:rPr lang="en-US" sz="2400" dirty="0" smtClean="0"/>
              <a:t> </a:t>
            </a:r>
          </a:p>
          <a:p>
            <a:pPr lvl="0" algn="just" fontAlgn="base">
              <a:spcBef>
                <a:spcPct val="0"/>
              </a:spcBef>
              <a:spcAft>
                <a:spcPct val="0"/>
              </a:spcAft>
            </a:pPr>
            <a:endParaRPr lang="en-US" sz="2400" dirty="0" smtClean="0">
              <a:latin typeface="Arial" pitchFamily="34" charset="0"/>
              <a:cs typeface="Arial" pitchFamily="34" charset="0"/>
            </a:endParaRPr>
          </a:p>
        </p:txBody>
      </p:sp>
      <p:cxnSp>
        <p:nvCxnSpPr>
          <p:cNvPr id="9" name="Straight Connector 8"/>
          <p:cNvCxnSpPr/>
          <p:nvPr/>
        </p:nvCxnSpPr>
        <p:spPr>
          <a:xfrm>
            <a:off x="1219200" y="2968746"/>
            <a:ext cx="7315200" cy="0"/>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286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8675" name="Rectangle 3"/>
          <p:cNvSpPr>
            <a:spLocks noChangeArrowheads="1"/>
          </p:cNvSpPr>
          <p:nvPr/>
        </p:nvSpPr>
        <p:spPr bwMode="auto">
          <a:xfrm>
            <a:off x="2362200" y="660422"/>
            <a:ext cx="6328996"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7200" algn="just"/>
            <a:r>
              <a:rPr lang="mn-MN" dirty="0">
                <a:latin typeface="Tahoma"/>
                <a:ea typeface="Times New Roman"/>
              </a:rPr>
              <a:t>Оны эхний </a:t>
            </a:r>
            <a:r>
              <a:rPr lang="en-US" dirty="0">
                <a:latin typeface="Tahoma"/>
                <a:ea typeface="Times New Roman"/>
              </a:rPr>
              <a:t>7</a:t>
            </a:r>
            <a:r>
              <a:rPr lang="mn-MN" dirty="0">
                <a:latin typeface="Tahoma"/>
                <a:ea typeface="Times New Roman"/>
              </a:rPr>
              <a:t> сарын байдлаар захиргааны зөрчлийн мэдээллээр саатуулагдсан хүний тоо өмнөх оныхоос </a:t>
            </a:r>
            <a:r>
              <a:rPr lang="en-US" dirty="0">
                <a:latin typeface="Tahoma"/>
                <a:ea typeface="Times New Roman"/>
              </a:rPr>
              <a:t>17.2</a:t>
            </a:r>
            <a:r>
              <a:rPr lang="mn-MN" dirty="0">
                <a:latin typeface="Tahoma"/>
                <a:ea typeface="Times New Roman"/>
              </a:rPr>
              <a:t> хувиар, баривчлуулсан хүний тоо </a:t>
            </a:r>
            <a:r>
              <a:rPr lang="en-US" dirty="0">
                <a:latin typeface="Tahoma"/>
                <a:ea typeface="Times New Roman"/>
              </a:rPr>
              <a:t>27.8</a:t>
            </a:r>
            <a:r>
              <a:rPr lang="mn-MN" dirty="0">
                <a:latin typeface="Tahoma"/>
                <a:ea typeface="Times New Roman"/>
              </a:rPr>
              <a:t> хувиар тус тус буурч, тээврийн хэрэгсэл жолоодох эрхээ хасуулсан жолооч өмнөх оны мөн үетэй харьцуулахад 37.6 хувиар өсчээ.Захиргааны хариуцлагын тухай хуулиар арга хэмжээ авагдсан хүний тоо 7578 болж өмнөх оны мөн үеэс 7.5 хувиар буурсан байна. </a:t>
            </a:r>
            <a:endParaRPr lang="en-US" sz="1200" dirty="0">
              <a:latin typeface="Times New Roman"/>
              <a:ea typeface="Times New Roman"/>
            </a:endParaRPr>
          </a:p>
        </p:txBody>
      </p:sp>
      <p:pic>
        <p:nvPicPr>
          <p:cNvPr id="13" name="Picture 12" descr="\\Fileserver\share\khorolmaa\Information logo\1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634410"/>
            <a:ext cx="1105786" cy="1041990"/>
          </a:xfrm>
          <a:prstGeom prst="rect">
            <a:avLst/>
          </a:prstGeom>
          <a:noFill/>
          <a:ln>
            <a:noFill/>
          </a:ln>
        </p:spPr>
      </p:pic>
      <p:sp>
        <p:nvSpPr>
          <p:cNvPr id="8" name="Rectangle 7"/>
          <p:cNvSpPr/>
          <p:nvPr/>
        </p:nvSpPr>
        <p:spPr>
          <a:xfrm>
            <a:off x="3041532" y="3183523"/>
            <a:ext cx="4349867" cy="584775"/>
          </a:xfrm>
          <a:prstGeom prst="rect">
            <a:avLst/>
          </a:prstGeom>
        </p:spPr>
        <p:txBody>
          <a:bodyPr wrap="square">
            <a:spAutoFit/>
          </a:bodyPr>
          <a:lstStyle/>
          <a:p>
            <a:pPr algn="ctr"/>
            <a:r>
              <a:rPr lang="mn-MN" sz="1600" dirty="0">
                <a:latin typeface="Tahoma"/>
                <a:ea typeface="Times New Roman"/>
              </a:rPr>
              <a:t>Захиргааны зөрчлийн эрүүлжүүлэгдсэн </a:t>
            </a:r>
            <a:endParaRPr lang="en-US" sz="1100" dirty="0">
              <a:latin typeface="Times New Roman"/>
              <a:ea typeface="Times New Roman"/>
            </a:endParaRPr>
          </a:p>
          <a:p>
            <a:pPr algn="ctr"/>
            <a:r>
              <a:rPr lang="mn-MN" sz="1600" dirty="0">
                <a:latin typeface="Tahoma"/>
                <a:ea typeface="Times New Roman"/>
              </a:rPr>
              <a:t>хүний тоо, оноор</a:t>
            </a:r>
            <a:endParaRPr lang="en-US" sz="1600" dirty="0">
              <a:effectLst/>
              <a:latin typeface="Times New Roman"/>
              <a:ea typeface="Times New Roman"/>
            </a:endParaRPr>
          </a:p>
        </p:txBody>
      </p:sp>
      <p:graphicFrame>
        <p:nvGraphicFramePr>
          <p:cNvPr id="5" name="Table 4"/>
          <p:cNvGraphicFramePr>
            <a:graphicFrameLocks noGrp="1"/>
          </p:cNvGraphicFramePr>
          <p:nvPr>
            <p:extLst>
              <p:ext uri="{D42A27DB-BD31-4B8C-83A1-F6EECF244321}">
                <p14:modId xmlns:p14="http://schemas.microsoft.com/office/powerpoint/2010/main" val="522277786"/>
              </p:ext>
            </p:extLst>
          </p:nvPr>
        </p:nvGraphicFramePr>
        <p:xfrm>
          <a:off x="2805111" y="3886200"/>
          <a:ext cx="4433889" cy="2388235"/>
        </p:xfrm>
        <a:graphic>
          <a:graphicData uri="http://schemas.openxmlformats.org/drawingml/2006/table">
            <a:tbl>
              <a:tblPr firstRow="1" firstCol="1" bandRow="1"/>
              <a:tblGrid>
                <a:gridCol w="395289"/>
                <a:gridCol w="1188722"/>
                <a:gridCol w="645428"/>
                <a:gridCol w="645428"/>
                <a:gridCol w="779511"/>
                <a:gridCol w="779511"/>
              </a:tblGrid>
              <a:tr h="318770">
                <a:tc>
                  <a:txBody>
                    <a:bodyPr/>
                    <a:lstStyle/>
                    <a:p>
                      <a:pPr marL="0" marR="0" algn="r">
                        <a:lnSpc>
                          <a:spcPct val="115000"/>
                        </a:lnSpc>
                        <a:spcBef>
                          <a:spcPts val="0"/>
                        </a:spcBef>
                        <a:spcAft>
                          <a:spcPts val="0"/>
                        </a:spcAft>
                      </a:pPr>
                      <a:r>
                        <a:rPr lang="en-US" sz="1000" dirty="0">
                          <a:solidFill>
                            <a:srgbClr val="000000"/>
                          </a:solidFill>
                          <a:effectLst/>
                          <a:latin typeface="Arial"/>
                          <a:ea typeface="Times New Roman"/>
                          <a:cs typeface="Times New Roman"/>
                        </a:rPr>
                        <a:t>№</a:t>
                      </a:r>
                      <a:endParaRPr lang="en-US" sz="1000" dirty="0">
                        <a:effectLst/>
                        <a:latin typeface="Times New Roman"/>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marL="0" marR="0" algn="ctr">
                        <a:lnSpc>
                          <a:spcPct val="115000"/>
                        </a:lnSpc>
                        <a:spcBef>
                          <a:spcPts val="0"/>
                        </a:spcBef>
                        <a:spcAft>
                          <a:spcPts val="0"/>
                        </a:spcAft>
                      </a:pPr>
                      <a:r>
                        <a:rPr lang="en-US" sz="1000">
                          <a:solidFill>
                            <a:srgbClr val="000000"/>
                          </a:solidFill>
                          <a:effectLst/>
                          <a:latin typeface="Arial"/>
                          <a:ea typeface="Times New Roman"/>
                          <a:cs typeface="Times New Roman"/>
                        </a:rPr>
                        <a:t>Үзүүлэлтүүд</a:t>
                      </a:r>
                      <a:endParaRPr lang="en-US" sz="1000">
                        <a:effectLst/>
                        <a:latin typeface="Times New Roman"/>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marL="0" marR="0" algn="ctr">
                        <a:lnSpc>
                          <a:spcPct val="115000"/>
                        </a:lnSpc>
                        <a:spcBef>
                          <a:spcPts val="0"/>
                        </a:spcBef>
                        <a:spcAft>
                          <a:spcPts val="0"/>
                        </a:spcAft>
                      </a:pPr>
                      <a:r>
                        <a:rPr lang="en-US" sz="1000">
                          <a:solidFill>
                            <a:srgbClr val="000000"/>
                          </a:solidFill>
                          <a:effectLst/>
                          <a:latin typeface="Arial"/>
                          <a:ea typeface="Times New Roman"/>
                          <a:cs typeface="Times New Roman"/>
                        </a:rPr>
                        <a:t>2014.VII</a:t>
                      </a:r>
                      <a:endParaRPr lang="en-US" sz="1000">
                        <a:effectLst/>
                        <a:latin typeface="Times New Roman"/>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Arial"/>
                          <a:ea typeface="Times New Roman"/>
                          <a:cs typeface="Times New Roman"/>
                        </a:rPr>
                        <a:t>2015.VII</a:t>
                      </a:r>
                      <a:endParaRPr lang="en-US" sz="1000">
                        <a:effectLst/>
                        <a:latin typeface="Times New Roman"/>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000">
                          <a:solidFill>
                            <a:srgbClr val="000000"/>
                          </a:solidFill>
                          <a:effectLst/>
                          <a:latin typeface="Arial"/>
                          <a:ea typeface="Times New Roman"/>
                          <a:cs typeface="Times New Roman"/>
                        </a:rPr>
                        <a:t>2015/2014</a:t>
                      </a:r>
                      <a:endParaRPr lang="en-US" sz="1000">
                        <a:effectLst/>
                        <a:latin typeface="Times New Roman"/>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68605">
                <a:tc>
                  <a:txBody>
                    <a:bodyPr/>
                    <a:lstStyle/>
                    <a:p>
                      <a:pPr marL="0" marR="0" algn="ctr">
                        <a:lnSpc>
                          <a:spcPct val="115000"/>
                        </a:lnSpc>
                        <a:spcBef>
                          <a:spcPts val="0"/>
                        </a:spcBef>
                        <a:spcAft>
                          <a:spcPts val="0"/>
                        </a:spcAft>
                      </a:pPr>
                      <a:r>
                        <a:rPr lang="en-US" sz="1000">
                          <a:solidFill>
                            <a:srgbClr val="000000"/>
                          </a:solidFill>
                          <a:effectLst/>
                          <a:latin typeface="Arial"/>
                          <a:ea typeface="Times New Roman"/>
                          <a:cs typeface="Times New Roman"/>
                        </a:rPr>
                        <a:t>1</a:t>
                      </a:r>
                      <a:endParaRPr lang="en-US" sz="1000">
                        <a:effectLst/>
                        <a:latin typeface="Times New Roman"/>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gridSpan="2">
                  <a:txBody>
                    <a:bodyPr/>
                    <a:lstStyle/>
                    <a:p>
                      <a:pPr marL="0" marR="0">
                        <a:lnSpc>
                          <a:spcPct val="115000"/>
                        </a:lnSpc>
                        <a:spcBef>
                          <a:spcPts val="0"/>
                        </a:spcBef>
                        <a:spcAft>
                          <a:spcPts val="0"/>
                        </a:spcAft>
                      </a:pPr>
                      <a:r>
                        <a:rPr lang="en-US" sz="1000">
                          <a:solidFill>
                            <a:srgbClr val="000000"/>
                          </a:solidFill>
                          <a:effectLst/>
                          <a:latin typeface="Arial"/>
                          <a:ea typeface="Times New Roman"/>
                          <a:cs typeface="Times New Roman"/>
                        </a:rPr>
                        <a:t>Саатуулагдсан</a:t>
                      </a:r>
                      <a:endParaRPr lang="en-US" sz="1000">
                        <a:effectLst/>
                        <a:latin typeface="Times New Roman"/>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n-US"/>
                    </a:p>
                  </a:txBody>
                  <a:tcPr/>
                </a:tc>
                <a:tc>
                  <a:txBody>
                    <a:bodyPr/>
                    <a:lstStyle/>
                    <a:p>
                      <a:pPr marL="0" marR="0" algn="ctr">
                        <a:lnSpc>
                          <a:spcPct val="115000"/>
                        </a:lnSpc>
                        <a:spcBef>
                          <a:spcPts val="0"/>
                        </a:spcBef>
                        <a:spcAft>
                          <a:spcPts val="0"/>
                        </a:spcAft>
                      </a:pPr>
                      <a:r>
                        <a:rPr lang="en-US" sz="1000">
                          <a:solidFill>
                            <a:srgbClr val="000000"/>
                          </a:solidFill>
                          <a:effectLst/>
                          <a:latin typeface="Arial"/>
                          <a:ea typeface="Times New Roman"/>
                          <a:cs typeface="Times New Roman"/>
                        </a:rPr>
                        <a:t>787</a:t>
                      </a:r>
                      <a:endParaRPr lang="en-US" sz="1000">
                        <a:effectLst/>
                        <a:latin typeface="Times New Roman"/>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000">
                          <a:effectLst/>
                          <a:latin typeface="Arial"/>
                          <a:ea typeface="Times New Roman"/>
                          <a:cs typeface="Times New Roman"/>
                        </a:rPr>
                        <a:t>652</a:t>
                      </a:r>
                      <a:endParaRPr lang="en-US" sz="1000">
                        <a:effectLst/>
                        <a:latin typeface="Times New Roman"/>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Arial"/>
                          <a:ea typeface="Times New Roman"/>
                          <a:cs typeface="Times New Roman"/>
                        </a:rPr>
                        <a:t>82.8</a:t>
                      </a:r>
                      <a:endParaRPr lang="en-US" sz="1000">
                        <a:effectLst/>
                        <a:latin typeface="Times New Roman"/>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r>
              <a:tr h="229235">
                <a:tc>
                  <a:txBody>
                    <a:bodyPr/>
                    <a:lstStyle/>
                    <a:p>
                      <a:pPr marL="0" marR="0" algn="ctr">
                        <a:lnSpc>
                          <a:spcPct val="115000"/>
                        </a:lnSpc>
                        <a:spcBef>
                          <a:spcPts val="0"/>
                        </a:spcBef>
                        <a:spcAft>
                          <a:spcPts val="0"/>
                        </a:spcAft>
                      </a:pPr>
                      <a:r>
                        <a:rPr lang="en-US" sz="1000">
                          <a:solidFill>
                            <a:srgbClr val="000000"/>
                          </a:solidFill>
                          <a:effectLst/>
                          <a:latin typeface="Arial"/>
                          <a:ea typeface="Times New Roman"/>
                          <a:cs typeface="Times New Roman"/>
                        </a:rPr>
                        <a:t>2</a:t>
                      </a:r>
                      <a:endParaRPr lang="en-US" sz="1000">
                        <a:effectLst/>
                        <a:latin typeface="Times New Roman"/>
                        <a:ea typeface="Times New Roman"/>
                        <a:cs typeface="Times New Roman"/>
                      </a:endParaRPr>
                    </a:p>
                  </a:txBody>
                  <a:tcPr marL="68580" marR="68580" marT="0" marB="0" anchor="ctr">
                    <a:lnL>
                      <a:noFill/>
                    </a:lnL>
                    <a:lnR>
                      <a:noFill/>
                    </a:lnR>
                    <a:lnT>
                      <a:noFill/>
                    </a:lnT>
                    <a:lnB>
                      <a:noFill/>
                    </a:lnB>
                    <a:solidFill>
                      <a:srgbClr val="FFFFFF"/>
                    </a:solidFill>
                  </a:tcPr>
                </a:tc>
                <a:tc gridSpan="2">
                  <a:txBody>
                    <a:bodyPr/>
                    <a:lstStyle/>
                    <a:p>
                      <a:pPr marL="0" marR="0">
                        <a:lnSpc>
                          <a:spcPct val="115000"/>
                        </a:lnSpc>
                        <a:spcBef>
                          <a:spcPts val="0"/>
                        </a:spcBef>
                        <a:spcAft>
                          <a:spcPts val="0"/>
                        </a:spcAft>
                      </a:pPr>
                      <a:r>
                        <a:rPr lang="en-US" sz="1000">
                          <a:solidFill>
                            <a:srgbClr val="000000"/>
                          </a:solidFill>
                          <a:effectLst/>
                          <a:latin typeface="Arial"/>
                          <a:ea typeface="Times New Roman"/>
                          <a:cs typeface="Times New Roman"/>
                        </a:rPr>
                        <a:t>Баривчлуулсан</a:t>
                      </a:r>
                      <a:endParaRPr lang="en-US" sz="1000">
                        <a:effectLst/>
                        <a:latin typeface="Times New Roman"/>
                        <a:ea typeface="Times New Roman"/>
                        <a:cs typeface="Times New Roman"/>
                      </a:endParaRPr>
                    </a:p>
                  </a:txBody>
                  <a:tcPr marL="68580" marR="68580" marT="0" marB="0" anchor="ctr">
                    <a:lnL>
                      <a:noFill/>
                    </a:lnL>
                    <a:lnR>
                      <a:noFill/>
                    </a:lnR>
                    <a:lnT>
                      <a:noFill/>
                    </a:lnT>
                    <a:lnB>
                      <a:noFill/>
                    </a:lnB>
                    <a:solidFill>
                      <a:srgbClr val="FFFFFF"/>
                    </a:solidFill>
                  </a:tcPr>
                </a:tc>
                <a:tc hMerge="1">
                  <a:txBody>
                    <a:bodyPr/>
                    <a:lstStyle/>
                    <a:p>
                      <a:endParaRPr lang="en-US"/>
                    </a:p>
                  </a:txBody>
                  <a:tcPr/>
                </a:tc>
                <a:tc>
                  <a:txBody>
                    <a:bodyPr/>
                    <a:lstStyle/>
                    <a:p>
                      <a:pPr marL="0" marR="0" algn="ctr">
                        <a:lnSpc>
                          <a:spcPct val="115000"/>
                        </a:lnSpc>
                        <a:spcBef>
                          <a:spcPts val="0"/>
                        </a:spcBef>
                        <a:spcAft>
                          <a:spcPts val="0"/>
                        </a:spcAft>
                      </a:pPr>
                      <a:r>
                        <a:rPr lang="en-US" sz="1000">
                          <a:solidFill>
                            <a:srgbClr val="000000"/>
                          </a:solidFill>
                          <a:effectLst/>
                          <a:latin typeface="Arial"/>
                          <a:ea typeface="Times New Roman"/>
                          <a:cs typeface="Times New Roman"/>
                        </a:rPr>
                        <a:t>266</a:t>
                      </a:r>
                      <a:endParaRPr lang="en-US" sz="1000">
                        <a:effectLst/>
                        <a:latin typeface="Times New Roman"/>
                        <a:ea typeface="Times New Roman"/>
                        <a:cs typeface="Times New Roman"/>
                      </a:endParaRPr>
                    </a:p>
                  </a:txBody>
                  <a:tcPr marL="68580" marR="6858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Arial"/>
                          <a:ea typeface="Times New Roman"/>
                          <a:cs typeface="Times New Roman"/>
                        </a:rPr>
                        <a:t>192</a:t>
                      </a:r>
                      <a:endParaRPr lang="en-US" sz="1000">
                        <a:effectLst/>
                        <a:latin typeface="Times New Roman"/>
                        <a:ea typeface="Times New Roman"/>
                        <a:cs typeface="Times New Roman"/>
                      </a:endParaRPr>
                    </a:p>
                  </a:txBody>
                  <a:tcPr marL="68580" marR="6858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dirty="0">
                          <a:solidFill>
                            <a:srgbClr val="000000"/>
                          </a:solidFill>
                          <a:effectLst/>
                          <a:latin typeface="Arial"/>
                          <a:ea typeface="Times New Roman"/>
                          <a:cs typeface="Times New Roman"/>
                        </a:rPr>
                        <a:t>72.2</a:t>
                      </a:r>
                      <a:endParaRPr lang="en-US" sz="1000" dirty="0">
                        <a:effectLst/>
                        <a:latin typeface="Times New Roman"/>
                        <a:ea typeface="Times New Roman"/>
                        <a:cs typeface="Times New Roman"/>
                      </a:endParaRPr>
                    </a:p>
                  </a:txBody>
                  <a:tcPr marL="68580" marR="68580" marT="0" marB="0" anchor="ctr">
                    <a:lnL>
                      <a:noFill/>
                    </a:lnL>
                    <a:lnR>
                      <a:noFill/>
                    </a:lnR>
                    <a:lnT>
                      <a:noFill/>
                    </a:lnT>
                    <a:lnB>
                      <a:noFill/>
                    </a:lnB>
                    <a:solidFill>
                      <a:srgbClr val="FFFFFF"/>
                    </a:solidFill>
                  </a:tcPr>
                </a:tc>
              </a:tr>
              <a:tr h="508000">
                <a:tc>
                  <a:txBody>
                    <a:bodyPr/>
                    <a:lstStyle/>
                    <a:p>
                      <a:pPr marL="0" marR="0" algn="ctr">
                        <a:lnSpc>
                          <a:spcPct val="115000"/>
                        </a:lnSpc>
                        <a:spcBef>
                          <a:spcPts val="0"/>
                        </a:spcBef>
                        <a:spcAft>
                          <a:spcPts val="0"/>
                        </a:spcAft>
                      </a:pPr>
                      <a:r>
                        <a:rPr lang="en-US" sz="1000">
                          <a:solidFill>
                            <a:srgbClr val="000000"/>
                          </a:solidFill>
                          <a:effectLst/>
                          <a:latin typeface="Arial"/>
                          <a:ea typeface="Times New Roman"/>
                          <a:cs typeface="Times New Roman"/>
                        </a:rPr>
                        <a:t>3</a:t>
                      </a:r>
                      <a:endParaRPr lang="en-US" sz="1000">
                        <a:effectLst/>
                        <a:latin typeface="Times New Roman"/>
                        <a:ea typeface="Times New Roman"/>
                        <a:cs typeface="Times New Roman"/>
                      </a:endParaRPr>
                    </a:p>
                  </a:txBody>
                  <a:tcPr marL="68580" marR="68580" marT="0" marB="0" anchor="ctr">
                    <a:lnL>
                      <a:noFill/>
                    </a:lnL>
                    <a:lnR>
                      <a:noFill/>
                    </a:lnR>
                    <a:lnT>
                      <a:noFill/>
                    </a:lnT>
                    <a:lnB>
                      <a:noFill/>
                    </a:lnB>
                    <a:solidFill>
                      <a:srgbClr val="FFFFFF"/>
                    </a:solidFill>
                  </a:tcPr>
                </a:tc>
                <a:tc gridSpan="2">
                  <a:txBody>
                    <a:bodyPr/>
                    <a:lstStyle/>
                    <a:p>
                      <a:pPr marL="0" marR="0">
                        <a:lnSpc>
                          <a:spcPct val="115000"/>
                        </a:lnSpc>
                        <a:spcBef>
                          <a:spcPts val="0"/>
                        </a:spcBef>
                        <a:spcAft>
                          <a:spcPts val="0"/>
                        </a:spcAft>
                      </a:pPr>
                      <a:r>
                        <a:rPr lang="en-US" sz="1000">
                          <a:solidFill>
                            <a:srgbClr val="000000"/>
                          </a:solidFill>
                          <a:effectLst/>
                          <a:latin typeface="Arial"/>
                          <a:ea typeface="Times New Roman"/>
                          <a:cs typeface="Times New Roman"/>
                        </a:rPr>
                        <a:t>Тээврийн хэрэгсэл жолоодох эрх хасагдсан жолооч</a:t>
                      </a:r>
                      <a:endParaRPr lang="en-US" sz="1000">
                        <a:effectLst/>
                        <a:latin typeface="Times New Roman"/>
                        <a:ea typeface="Times New Roman"/>
                        <a:cs typeface="Times New Roman"/>
                      </a:endParaRPr>
                    </a:p>
                  </a:txBody>
                  <a:tcPr marL="68580" marR="68580" marT="0" marB="0" anchor="ctr">
                    <a:lnL>
                      <a:noFill/>
                    </a:lnL>
                    <a:lnR>
                      <a:noFill/>
                    </a:lnR>
                    <a:lnT>
                      <a:noFill/>
                    </a:lnT>
                    <a:lnB>
                      <a:noFill/>
                    </a:lnB>
                    <a:solidFill>
                      <a:srgbClr val="FFFFFF"/>
                    </a:solidFill>
                  </a:tcPr>
                </a:tc>
                <a:tc hMerge="1">
                  <a:txBody>
                    <a:bodyPr/>
                    <a:lstStyle/>
                    <a:p>
                      <a:endParaRPr lang="en-US"/>
                    </a:p>
                  </a:txBody>
                  <a:tcPr/>
                </a:tc>
                <a:tc>
                  <a:txBody>
                    <a:bodyPr/>
                    <a:lstStyle/>
                    <a:p>
                      <a:pPr marL="0" marR="0" algn="ctr">
                        <a:lnSpc>
                          <a:spcPct val="115000"/>
                        </a:lnSpc>
                        <a:spcBef>
                          <a:spcPts val="0"/>
                        </a:spcBef>
                        <a:spcAft>
                          <a:spcPts val="0"/>
                        </a:spcAft>
                      </a:pPr>
                      <a:r>
                        <a:rPr lang="en-US" sz="1000">
                          <a:solidFill>
                            <a:srgbClr val="000000"/>
                          </a:solidFill>
                          <a:effectLst/>
                          <a:latin typeface="Arial"/>
                          <a:ea typeface="Times New Roman"/>
                          <a:cs typeface="Times New Roman"/>
                        </a:rPr>
                        <a:t>295</a:t>
                      </a:r>
                      <a:endParaRPr lang="en-US" sz="1000">
                        <a:effectLst/>
                        <a:latin typeface="Times New Roman"/>
                        <a:ea typeface="Times New Roman"/>
                        <a:cs typeface="Times New Roman"/>
                      </a:endParaRPr>
                    </a:p>
                  </a:txBody>
                  <a:tcPr marL="68580" marR="6858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Arial"/>
                          <a:ea typeface="Times New Roman"/>
                          <a:cs typeface="Times New Roman"/>
                        </a:rPr>
                        <a:t>406</a:t>
                      </a:r>
                      <a:endParaRPr lang="en-US" sz="1000">
                        <a:effectLst/>
                        <a:latin typeface="Times New Roman"/>
                        <a:ea typeface="Times New Roman"/>
                        <a:cs typeface="Times New Roman"/>
                      </a:endParaRPr>
                    </a:p>
                  </a:txBody>
                  <a:tcPr marL="68580" marR="6858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Arial"/>
                          <a:ea typeface="Times New Roman"/>
                          <a:cs typeface="Times New Roman"/>
                        </a:rPr>
                        <a:t>137.6</a:t>
                      </a:r>
                      <a:endParaRPr lang="en-US" sz="1000">
                        <a:effectLst/>
                        <a:latin typeface="Times New Roman"/>
                        <a:ea typeface="Times New Roman"/>
                        <a:cs typeface="Times New Roman"/>
                      </a:endParaRPr>
                    </a:p>
                  </a:txBody>
                  <a:tcPr marL="68580" marR="68580" marT="0" marB="0" anchor="ctr">
                    <a:lnL>
                      <a:noFill/>
                    </a:lnL>
                    <a:lnR>
                      <a:noFill/>
                    </a:lnR>
                    <a:lnT>
                      <a:noFill/>
                    </a:lnT>
                    <a:lnB>
                      <a:noFill/>
                    </a:lnB>
                    <a:solidFill>
                      <a:srgbClr val="FFFFFF"/>
                    </a:solidFill>
                  </a:tcPr>
                </a:tc>
              </a:tr>
              <a:tr h="328930">
                <a:tc rowSpan="2">
                  <a:txBody>
                    <a:bodyPr/>
                    <a:lstStyle/>
                    <a:p>
                      <a:pPr marL="0" marR="0" algn="ctr">
                        <a:lnSpc>
                          <a:spcPct val="115000"/>
                        </a:lnSpc>
                        <a:spcBef>
                          <a:spcPts val="0"/>
                        </a:spcBef>
                        <a:spcAft>
                          <a:spcPts val="0"/>
                        </a:spcAft>
                      </a:pPr>
                      <a:r>
                        <a:rPr lang="en-US" sz="1000">
                          <a:solidFill>
                            <a:srgbClr val="000000"/>
                          </a:solidFill>
                          <a:effectLst/>
                          <a:latin typeface="Arial"/>
                          <a:ea typeface="Times New Roman"/>
                          <a:cs typeface="Times New Roman"/>
                        </a:rPr>
                        <a:t>4</a:t>
                      </a:r>
                      <a:endParaRPr lang="en-US" sz="1000">
                        <a:effectLst/>
                        <a:latin typeface="Times New Roman"/>
                        <a:ea typeface="Times New Roman"/>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rowSpan="2">
                  <a:txBody>
                    <a:bodyPr/>
                    <a:lstStyle/>
                    <a:p>
                      <a:pPr marL="0" marR="0">
                        <a:lnSpc>
                          <a:spcPct val="115000"/>
                        </a:lnSpc>
                        <a:spcBef>
                          <a:spcPts val="0"/>
                        </a:spcBef>
                        <a:spcAft>
                          <a:spcPts val="0"/>
                        </a:spcAft>
                      </a:pPr>
                      <a:r>
                        <a:rPr lang="en-US" sz="1000">
                          <a:solidFill>
                            <a:srgbClr val="000000"/>
                          </a:solidFill>
                          <a:effectLst/>
                          <a:latin typeface="Arial"/>
                          <a:ea typeface="Times New Roman"/>
                          <a:cs typeface="Times New Roman"/>
                        </a:rPr>
                        <a:t>Захиргааны хариуцлагын тухай хуулиар арга хэмжээ авагдсан</a:t>
                      </a:r>
                      <a:endParaRPr lang="en-US" sz="1000">
                        <a:effectLst/>
                        <a:latin typeface="Times New Roman"/>
                        <a:ea typeface="Times New Roman"/>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Arial"/>
                          <a:ea typeface="Times New Roman"/>
                          <a:cs typeface="Times New Roman"/>
                        </a:rPr>
                        <a:t>Хүн</a:t>
                      </a:r>
                      <a:endParaRPr lang="en-US" sz="1000">
                        <a:effectLst/>
                        <a:latin typeface="Times New Roman"/>
                        <a:ea typeface="Times New Roman"/>
                        <a:cs typeface="Times New Roman"/>
                      </a:endParaRPr>
                    </a:p>
                  </a:txBody>
                  <a:tcPr marL="68580" marR="6858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Arial"/>
                          <a:ea typeface="Times New Roman"/>
                          <a:cs typeface="Times New Roman"/>
                        </a:rPr>
                        <a:t>8196</a:t>
                      </a:r>
                      <a:endParaRPr lang="en-US" sz="1000">
                        <a:effectLst/>
                        <a:latin typeface="Times New Roman"/>
                        <a:ea typeface="Times New Roman"/>
                        <a:cs typeface="Times New Roman"/>
                      </a:endParaRPr>
                    </a:p>
                  </a:txBody>
                  <a:tcPr marL="68580" marR="6858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Arial"/>
                          <a:ea typeface="Times New Roman"/>
                          <a:cs typeface="Times New Roman"/>
                        </a:rPr>
                        <a:t>7578</a:t>
                      </a:r>
                      <a:endParaRPr lang="en-US" sz="1000">
                        <a:effectLst/>
                        <a:latin typeface="Times New Roman"/>
                        <a:ea typeface="Times New Roman"/>
                        <a:cs typeface="Times New Roman"/>
                      </a:endParaRPr>
                    </a:p>
                  </a:txBody>
                  <a:tcPr marL="68580" marR="6858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Arial"/>
                          <a:ea typeface="Times New Roman"/>
                          <a:cs typeface="Times New Roman"/>
                        </a:rPr>
                        <a:t>92.5</a:t>
                      </a:r>
                      <a:endParaRPr lang="en-US" sz="1000">
                        <a:effectLst/>
                        <a:latin typeface="Times New Roman"/>
                        <a:ea typeface="Times New Roman"/>
                        <a:cs typeface="Times New Roman"/>
                      </a:endParaRPr>
                    </a:p>
                  </a:txBody>
                  <a:tcPr marL="68580" marR="68580" marT="0" marB="0" anchor="ctr">
                    <a:lnL>
                      <a:noFill/>
                    </a:lnL>
                    <a:lnR>
                      <a:noFill/>
                    </a:lnR>
                    <a:lnT>
                      <a:noFill/>
                    </a:lnT>
                    <a:lnB>
                      <a:noFill/>
                    </a:lnB>
                    <a:solidFill>
                      <a:srgbClr val="FFFFFF"/>
                    </a:solidFill>
                  </a:tcPr>
                </a:tc>
              </a:tr>
              <a:tr h="716915">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n-US" sz="1000">
                          <a:solidFill>
                            <a:srgbClr val="000000"/>
                          </a:solidFill>
                          <a:effectLst/>
                          <a:latin typeface="Arial"/>
                          <a:ea typeface="Times New Roman"/>
                          <a:cs typeface="Times New Roman"/>
                        </a:rPr>
                        <a:t>Сая.төг</a:t>
                      </a:r>
                      <a:endParaRPr lang="en-US" sz="1000">
                        <a:effectLst/>
                        <a:latin typeface="Times New Roman"/>
                        <a:ea typeface="Times New Roman"/>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Arial"/>
                          <a:ea typeface="Times New Roman"/>
                          <a:cs typeface="Times New Roman"/>
                        </a:rPr>
                        <a:t>58.2</a:t>
                      </a:r>
                      <a:endParaRPr lang="en-US" sz="1000">
                        <a:effectLst/>
                        <a:latin typeface="Times New Roman"/>
                        <a:ea typeface="Times New Roman"/>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Arial"/>
                          <a:ea typeface="Times New Roman"/>
                          <a:cs typeface="Times New Roman"/>
                        </a:rPr>
                        <a:t>63.6</a:t>
                      </a:r>
                      <a:endParaRPr lang="en-US" sz="1000">
                        <a:effectLst/>
                        <a:latin typeface="Times New Roman"/>
                        <a:ea typeface="Times New Roman"/>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dirty="0">
                          <a:solidFill>
                            <a:srgbClr val="000000"/>
                          </a:solidFill>
                          <a:effectLst/>
                          <a:latin typeface="Arial"/>
                          <a:ea typeface="Times New Roman"/>
                          <a:cs typeface="Times New Roman"/>
                        </a:rPr>
                        <a:t>109.3</a:t>
                      </a:r>
                      <a:endParaRPr lang="en-US" sz="1000" dirty="0">
                        <a:effectLst/>
                        <a:latin typeface="Times New Roman"/>
                        <a:ea typeface="Times New Roman"/>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13598507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826" y="-15756"/>
            <a:ext cx="9267825" cy="6873756"/>
          </a:xfrm>
          <a:prstGeom prst="rect">
            <a:avLst/>
          </a:prstGeom>
        </p:spPr>
      </p:pic>
      <p:pic>
        <p:nvPicPr>
          <p:cNvPr id="8" name="Picture 7" descr="D:\BAYAN\My Pictures\STAT-LOGO\17.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401" y="673892"/>
            <a:ext cx="990600" cy="1078708"/>
          </a:xfrm>
          <a:prstGeom prst="rect">
            <a:avLst/>
          </a:prstGeom>
          <a:noFill/>
          <a:ln>
            <a:noFill/>
          </a:ln>
          <a:effectLst>
            <a:outerShdw blurRad="50800" dist="38100" dir="8100000" algn="tr" rotWithShape="0">
              <a:schemeClr val="accent1">
                <a:lumMod val="40000"/>
                <a:lumOff val="60000"/>
                <a:alpha val="40000"/>
              </a:schemeClr>
            </a:outerShdw>
          </a:effectLst>
        </p:spPr>
      </p:pic>
      <p:sp>
        <p:nvSpPr>
          <p:cNvPr id="27649" name="Rectangle 1"/>
          <p:cNvSpPr>
            <a:spLocks noChangeArrowheads="1"/>
          </p:cNvSpPr>
          <p:nvPr/>
        </p:nvSpPr>
        <p:spPr bwMode="auto">
          <a:xfrm>
            <a:off x="2209800" y="631194"/>
            <a:ext cx="6477000" cy="461665"/>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algn="just"/>
            <a:r>
              <a:rPr lang="en-US" sz="1600" b="1" dirty="0" err="1">
                <a:latin typeface="Tahoma" panose="020B0604030504040204" pitchFamily="34" charset="0"/>
                <a:ea typeface="Tahoma" panose="020B0604030504040204" pitchFamily="34" charset="0"/>
                <a:cs typeface="Tahoma" panose="020B0604030504040204" pitchFamily="34" charset="0"/>
              </a:rPr>
              <a:t>Хэрэглээний</a:t>
            </a:r>
            <a:r>
              <a:rPr lang="en-US" sz="1600" b="1" dirty="0">
                <a:latin typeface="Tahoma" panose="020B0604030504040204" pitchFamily="34" charset="0"/>
                <a:ea typeface="Tahoma" panose="020B0604030504040204" pitchFamily="34" charset="0"/>
                <a:cs typeface="Tahoma" panose="020B0604030504040204" pitchFamily="34" charset="0"/>
              </a:rPr>
              <a:t> </a:t>
            </a:r>
            <a:r>
              <a:rPr lang="en-US" sz="1600" b="1" dirty="0" err="1">
                <a:latin typeface="Tahoma" panose="020B0604030504040204" pitchFamily="34" charset="0"/>
                <a:ea typeface="Tahoma" panose="020B0604030504040204" pitchFamily="34" charset="0"/>
                <a:cs typeface="Tahoma" panose="020B0604030504040204" pitchFamily="34" charset="0"/>
              </a:rPr>
              <a:t>үнийн</a:t>
            </a:r>
            <a:r>
              <a:rPr lang="en-US" sz="1600" b="1" dirty="0">
                <a:latin typeface="Tahoma" panose="020B0604030504040204" pitchFamily="34" charset="0"/>
                <a:ea typeface="Tahoma" panose="020B0604030504040204" pitchFamily="34" charset="0"/>
                <a:cs typeface="Tahoma" panose="020B0604030504040204" pitchFamily="34" charset="0"/>
              </a:rPr>
              <a:t> </a:t>
            </a:r>
            <a:r>
              <a:rPr lang="en-US" sz="1600" b="1" dirty="0" err="1">
                <a:latin typeface="Tahoma" panose="020B0604030504040204" pitchFamily="34" charset="0"/>
                <a:ea typeface="Tahoma" panose="020B0604030504040204" pitchFamily="34" charset="0"/>
                <a:cs typeface="Tahoma" panose="020B0604030504040204" pitchFamily="34" charset="0"/>
              </a:rPr>
              <a:t>индекс</a:t>
            </a:r>
            <a:endParaRPr lang="en-US" sz="1600" b="1" dirty="0">
              <a:latin typeface="Tahoma" panose="020B0604030504040204" pitchFamily="34" charset="0"/>
              <a:ea typeface="Tahoma" panose="020B0604030504040204" pitchFamily="34" charset="0"/>
              <a:cs typeface="Tahoma" panose="020B0604030504040204" pitchFamily="34" charset="0"/>
            </a:endParaRPr>
          </a:p>
          <a:p>
            <a:pPr algn="just"/>
            <a:endParaRPr lang="en-US" sz="1400" dirty="0">
              <a:latin typeface="Tahoma" panose="020B0604030504040204" pitchFamily="34" charset="0"/>
              <a:ea typeface="Tahoma" panose="020B0604030504040204" pitchFamily="34" charset="0"/>
              <a:cs typeface="Tahoma" panose="020B0604030504040204" pitchFamily="34" charset="0"/>
            </a:endParaRPr>
          </a:p>
        </p:txBody>
      </p:sp>
      <p:sp>
        <p:nvSpPr>
          <p:cNvPr id="7169" name="Rectangle 1"/>
          <p:cNvSpPr>
            <a:spLocks noChangeArrowheads="1"/>
          </p:cNvSpPr>
          <p:nvPr/>
        </p:nvSpPr>
        <p:spPr bwMode="auto">
          <a:xfrm>
            <a:off x="2057400" y="760769"/>
            <a:ext cx="6858000" cy="2062103"/>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r>
              <a:rPr lang="mn-MN" sz="1100" dirty="0">
                <a:latin typeface="Times New Roman"/>
                <a:ea typeface="Times New Roman"/>
              </a:rPr>
              <a:t> </a:t>
            </a:r>
            <a:endParaRPr lang="en-US" sz="1100" dirty="0">
              <a:latin typeface="Times New Roman"/>
              <a:ea typeface="Times New Roman"/>
            </a:endParaRPr>
          </a:p>
          <a:p>
            <a:pPr algn="just">
              <a:tabLst>
                <a:tab pos="114300" algn="l"/>
              </a:tabLst>
            </a:pPr>
            <a:r>
              <a:rPr lang="en-US" sz="1600" dirty="0" err="1">
                <a:latin typeface="Tahoma"/>
                <a:ea typeface="Times New Roman"/>
              </a:rPr>
              <a:t>Аймгийн</a:t>
            </a:r>
            <a:r>
              <a:rPr lang="en-US" sz="1600" dirty="0">
                <a:latin typeface="Tahoma"/>
                <a:ea typeface="Times New Roman"/>
              </a:rPr>
              <a:t> </a:t>
            </a:r>
            <a:r>
              <a:rPr lang="en-US" sz="1600" dirty="0" err="1">
                <a:latin typeface="Tahoma"/>
                <a:ea typeface="Times New Roman"/>
              </a:rPr>
              <a:t>хэрэглээний</a:t>
            </a:r>
            <a:r>
              <a:rPr lang="en-US" sz="1600" dirty="0">
                <a:latin typeface="Tahoma"/>
                <a:ea typeface="Times New Roman"/>
              </a:rPr>
              <a:t> </a:t>
            </a:r>
            <a:r>
              <a:rPr lang="en-US" sz="1600" dirty="0" err="1">
                <a:latin typeface="Tahoma"/>
                <a:ea typeface="Times New Roman"/>
              </a:rPr>
              <a:t>үнийн</a:t>
            </a:r>
            <a:r>
              <a:rPr lang="en-US" sz="1600" dirty="0">
                <a:latin typeface="Tahoma"/>
                <a:ea typeface="Times New Roman"/>
              </a:rPr>
              <a:t> </a:t>
            </a:r>
            <a:r>
              <a:rPr lang="en-US" sz="1600" dirty="0" err="1">
                <a:latin typeface="Tahoma"/>
                <a:ea typeface="Times New Roman"/>
              </a:rPr>
              <a:t>ерөнхий</a:t>
            </a:r>
            <a:r>
              <a:rPr lang="en-US" sz="1600" dirty="0">
                <a:latin typeface="Tahoma"/>
                <a:ea typeface="Times New Roman"/>
              </a:rPr>
              <a:t> </a:t>
            </a:r>
            <a:r>
              <a:rPr lang="en-US" sz="1600" dirty="0" err="1">
                <a:latin typeface="Tahoma"/>
                <a:ea typeface="Times New Roman"/>
              </a:rPr>
              <a:t>индексийг</a:t>
            </a:r>
            <a:r>
              <a:rPr lang="en-US" sz="1600" dirty="0">
                <a:latin typeface="Tahoma"/>
                <a:ea typeface="Times New Roman"/>
              </a:rPr>
              <a:t> 201</a:t>
            </a:r>
            <a:r>
              <a:rPr lang="mn-MN" sz="1600" dirty="0">
                <a:latin typeface="Tahoma"/>
                <a:ea typeface="Times New Roman"/>
              </a:rPr>
              <a:t>5</a:t>
            </a:r>
            <a:r>
              <a:rPr lang="en-US" sz="1600" dirty="0">
                <a:latin typeface="Tahoma"/>
                <a:ea typeface="Times New Roman"/>
              </a:rPr>
              <a:t> </a:t>
            </a:r>
            <a:r>
              <a:rPr lang="en-US" sz="1600" dirty="0" err="1">
                <a:latin typeface="Tahoma"/>
                <a:ea typeface="Times New Roman"/>
              </a:rPr>
              <a:t>оны</a:t>
            </a:r>
            <a:r>
              <a:rPr lang="en-US" sz="1600" dirty="0">
                <a:latin typeface="Tahoma"/>
                <a:ea typeface="Times New Roman"/>
              </a:rPr>
              <a:t> 7 </a:t>
            </a:r>
            <a:r>
              <a:rPr lang="en-US" sz="1600" dirty="0" err="1">
                <a:latin typeface="Tahoma"/>
                <a:ea typeface="Times New Roman"/>
              </a:rPr>
              <a:t>сарыг</a:t>
            </a:r>
            <a:r>
              <a:rPr lang="en-US" sz="1600" dirty="0">
                <a:latin typeface="Tahoma"/>
                <a:ea typeface="Times New Roman"/>
              </a:rPr>
              <a:t> </a:t>
            </a:r>
            <a:r>
              <a:rPr lang="en-US" sz="1600" dirty="0" err="1" smtClean="0">
                <a:latin typeface="Tahoma"/>
                <a:ea typeface="Times New Roman"/>
              </a:rPr>
              <a:t>өнгөрсөн</a:t>
            </a:r>
            <a:r>
              <a:rPr lang="mn-MN" sz="1600" dirty="0" smtClean="0">
                <a:latin typeface="Tahoma"/>
                <a:ea typeface="Times New Roman"/>
              </a:rPr>
              <a:t> </a:t>
            </a:r>
            <a:r>
              <a:rPr lang="en-US" sz="1600" dirty="0" err="1" smtClean="0">
                <a:latin typeface="Tahoma"/>
                <a:ea typeface="Times New Roman"/>
              </a:rPr>
              <a:t>оны</a:t>
            </a:r>
            <a:r>
              <a:rPr lang="en-US" sz="1600" dirty="0" smtClean="0">
                <a:latin typeface="Tahoma"/>
                <a:ea typeface="Times New Roman"/>
              </a:rPr>
              <a:t> </a:t>
            </a:r>
            <a:r>
              <a:rPr lang="en-US" sz="1600" dirty="0" err="1">
                <a:latin typeface="Tahoma"/>
                <a:ea typeface="Times New Roman"/>
              </a:rPr>
              <a:t>мөн</a:t>
            </a:r>
            <a:r>
              <a:rPr lang="en-US" sz="1600" dirty="0">
                <a:latin typeface="Tahoma"/>
                <a:ea typeface="Times New Roman"/>
              </a:rPr>
              <a:t> </a:t>
            </a:r>
            <a:r>
              <a:rPr lang="en-US" sz="1600" dirty="0" err="1">
                <a:latin typeface="Tahoma"/>
                <a:ea typeface="Times New Roman"/>
              </a:rPr>
              <a:t>үетэй</a:t>
            </a:r>
            <a:r>
              <a:rPr lang="en-US" sz="1600" dirty="0">
                <a:latin typeface="Tahoma"/>
                <a:ea typeface="Times New Roman"/>
              </a:rPr>
              <a:t> </a:t>
            </a:r>
            <a:r>
              <a:rPr lang="en-US" sz="1600" dirty="0" err="1">
                <a:latin typeface="Tahoma"/>
                <a:ea typeface="Times New Roman"/>
              </a:rPr>
              <a:t>харьцуулахад</a:t>
            </a:r>
            <a:r>
              <a:rPr lang="en-US" sz="1600" dirty="0">
                <a:latin typeface="Tahoma"/>
                <a:ea typeface="Times New Roman"/>
              </a:rPr>
              <a:t> 5.5 </a:t>
            </a:r>
            <a:r>
              <a:rPr lang="en-US" sz="1600" dirty="0" err="1">
                <a:latin typeface="Tahoma"/>
                <a:ea typeface="Times New Roman"/>
              </a:rPr>
              <a:t>хувиар</a:t>
            </a:r>
            <a:r>
              <a:rPr lang="en-US" sz="1600" dirty="0">
                <a:latin typeface="Tahoma"/>
                <a:ea typeface="Times New Roman"/>
              </a:rPr>
              <a:t> </a:t>
            </a:r>
            <a:r>
              <a:rPr lang="en-US" sz="1600" dirty="0" err="1">
                <a:latin typeface="Tahoma"/>
                <a:ea typeface="Times New Roman"/>
              </a:rPr>
              <a:t>өссөний</a:t>
            </a:r>
            <a:r>
              <a:rPr lang="en-US" sz="1600" dirty="0">
                <a:latin typeface="Tahoma"/>
                <a:ea typeface="Times New Roman"/>
              </a:rPr>
              <a:t>  </a:t>
            </a:r>
            <a:r>
              <a:rPr lang="en-US" sz="1600" dirty="0" err="1">
                <a:latin typeface="Tahoma"/>
                <a:ea typeface="Times New Roman"/>
              </a:rPr>
              <a:t>дотор</a:t>
            </a:r>
            <a:r>
              <a:rPr lang="en-US" sz="1600" dirty="0">
                <a:latin typeface="Tahoma"/>
                <a:ea typeface="Times New Roman"/>
              </a:rPr>
              <a:t> </a:t>
            </a:r>
            <a:r>
              <a:rPr lang="en-US" sz="1600" dirty="0" err="1">
                <a:latin typeface="Tahoma"/>
                <a:ea typeface="Times New Roman"/>
              </a:rPr>
              <a:t>хүнсний</a:t>
            </a:r>
            <a:r>
              <a:rPr lang="en-US" sz="1600" dirty="0">
                <a:latin typeface="Tahoma"/>
                <a:ea typeface="Times New Roman"/>
              </a:rPr>
              <a:t> </a:t>
            </a:r>
            <a:r>
              <a:rPr lang="en-US" sz="1600" dirty="0" err="1">
                <a:latin typeface="Tahoma"/>
                <a:ea typeface="Times New Roman"/>
              </a:rPr>
              <a:t>бараа</a:t>
            </a:r>
            <a:r>
              <a:rPr lang="en-US" sz="1600" dirty="0">
                <a:latin typeface="Tahoma"/>
                <a:ea typeface="Times New Roman"/>
              </a:rPr>
              <a:t> 0.9, </a:t>
            </a:r>
            <a:r>
              <a:rPr lang="en-US" sz="1600" dirty="0" err="1">
                <a:latin typeface="Tahoma"/>
                <a:ea typeface="Times New Roman"/>
              </a:rPr>
              <a:t>согтууруулах</a:t>
            </a:r>
            <a:r>
              <a:rPr lang="en-US" sz="1600" dirty="0">
                <a:latin typeface="Tahoma"/>
                <a:ea typeface="Times New Roman"/>
              </a:rPr>
              <a:t> </a:t>
            </a:r>
            <a:r>
              <a:rPr lang="en-US" sz="1600" dirty="0" err="1">
                <a:latin typeface="Tahoma"/>
                <a:ea typeface="Times New Roman"/>
              </a:rPr>
              <a:t>ундаа</a:t>
            </a:r>
            <a:r>
              <a:rPr lang="en-US" sz="1600" dirty="0">
                <a:latin typeface="Tahoma"/>
                <a:ea typeface="Times New Roman"/>
              </a:rPr>
              <a:t> 1.8, </a:t>
            </a:r>
            <a:r>
              <a:rPr lang="en-US" sz="1600" dirty="0" err="1">
                <a:latin typeface="Tahoma"/>
                <a:ea typeface="Times New Roman"/>
              </a:rPr>
              <a:t>хувцас</a:t>
            </a:r>
            <a:r>
              <a:rPr lang="en-US" sz="1600" dirty="0">
                <a:latin typeface="Tahoma"/>
                <a:ea typeface="Times New Roman"/>
              </a:rPr>
              <a:t> </a:t>
            </a:r>
            <a:r>
              <a:rPr lang="en-US" sz="1600" dirty="0" err="1">
                <a:latin typeface="Tahoma"/>
                <a:ea typeface="Times New Roman"/>
              </a:rPr>
              <a:t>бөс</a:t>
            </a:r>
            <a:r>
              <a:rPr lang="en-US" sz="1600" dirty="0">
                <a:latin typeface="Tahoma"/>
                <a:ea typeface="Times New Roman"/>
              </a:rPr>
              <a:t> </a:t>
            </a:r>
            <a:r>
              <a:rPr lang="en-US" sz="1600" dirty="0" err="1">
                <a:latin typeface="Tahoma"/>
                <a:ea typeface="Times New Roman"/>
              </a:rPr>
              <a:t>бараа</a:t>
            </a:r>
            <a:r>
              <a:rPr lang="en-US" sz="1600" dirty="0">
                <a:latin typeface="Tahoma"/>
                <a:ea typeface="Times New Roman"/>
              </a:rPr>
              <a:t> 10.8, </a:t>
            </a:r>
            <a:r>
              <a:rPr lang="en-US" sz="1600" dirty="0" err="1">
                <a:latin typeface="Tahoma"/>
                <a:ea typeface="Times New Roman"/>
              </a:rPr>
              <a:t>орон</a:t>
            </a:r>
            <a:r>
              <a:rPr lang="en-US" sz="1600" dirty="0">
                <a:latin typeface="Tahoma"/>
                <a:ea typeface="Times New Roman"/>
              </a:rPr>
              <a:t> </a:t>
            </a:r>
            <a:r>
              <a:rPr lang="en-US" sz="1600" dirty="0" err="1">
                <a:latin typeface="Tahoma"/>
                <a:ea typeface="Times New Roman"/>
              </a:rPr>
              <a:t>сууц</a:t>
            </a:r>
            <a:r>
              <a:rPr lang="en-US" sz="1600" dirty="0">
                <a:latin typeface="Tahoma"/>
                <a:ea typeface="Times New Roman"/>
              </a:rPr>
              <a:t>, </a:t>
            </a:r>
            <a:r>
              <a:rPr lang="en-US" sz="1600" dirty="0" err="1">
                <a:latin typeface="Tahoma"/>
                <a:ea typeface="Times New Roman"/>
              </a:rPr>
              <a:t>ус</a:t>
            </a:r>
            <a:r>
              <a:rPr lang="en-US" sz="1600" dirty="0">
                <a:latin typeface="Tahoma"/>
                <a:ea typeface="Times New Roman"/>
              </a:rPr>
              <a:t>, </a:t>
            </a:r>
            <a:r>
              <a:rPr lang="en-US" sz="1600" dirty="0" err="1">
                <a:latin typeface="Tahoma"/>
                <a:ea typeface="Times New Roman"/>
              </a:rPr>
              <a:t>цахилгаан</a:t>
            </a:r>
            <a:r>
              <a:rPr lang="en-US" sz="1600" dirty="0">
                <a:latin typeface="Tahoma"/>
                <a:ea typeface="Times New Roman"/>
              </a:rPr>
              <a:t> </a:t>
            </a:r>
            <a:r>
              <a:rPr lang="en-US" sz="1600" dirty="0" err="1">
                <a:latin typeface="Tahoma"/>
                <a:ea typeface="Times New Roman"/>
              </a:rPr>
              <a:t>болон</a:t>
            </a:r>
            <a:r>
              <a:rPr lang="en-US" sz="1600" dirty="0">
                <a:latin typeface="Tahoma"/>
                <a:ea typeface="Times New Roman"/>
              </a:rPr>
              <a:t> </a:t>
            </a:r>
            <a:r>
              <a:rPr lang="en-US" sz="1600" dirty="0" err="1">
                <a:latin typeface="Tahoma"/>
                <a:ea typeface="Times New Roman"/>
              </a:rPr>
              <a:t>түлш</a:t>
            </a:r>
            <a:r>
              <a:rPr lang="en-US" sz="1600" dirty="0">
                <a:latin typeface="Tahoma"/>
                <a:ea typeface="Times New Roman"/>
              </a:rPr>
              <a:t> 4.5, </a:t>
            </a:r>
            <a:r>
              <a:rPr lang="en-US" sz="1600" dirty="0" err="1">
                <a:latin typeface="Tahoma"/>
                <a:ea typeface="Times New Roman"/>
              </a:rPr>
              <a:t>гэр</a:t>
            </a:r>
            <a:r>
              <a:rPr lang="en-US" sz="1600" dirty="0">
                <a:latin typeface="Tahoma"/>
                <a:ea typeface="Times New Roman"/>
              </a:rPr>
              <a:t> </a:t>
            </a:r>
            <a:r>
              <a:rPr lang="en-US" sz="1600" dirty="0" err="1">
                <a:latin typeface="Tahoma"/>
                <a:ea typeface="Times New Roman"/>
              </a:rPr>
              <a:t>ахуйн</a:t>
            </a:r>
            <a:r>
              <a:rPr lang="en-US" sz="1600" dirty="0">
                <a:latin typeface="Tahoma"/>
                <a:ea typeface="Times New Roman"/>
              </a:rPr>
              <a:t> </a:t>
            </a:r>
            <a:r>
              <a:rPr lang="en-US" sz="1600" dirty="0" err="1">
                <a:latin typeface="Tahoma"/>
                <a:ea typeface="Times New Roman"/>
              </a:rPr>
              <a:t>бараа</a:t>
            </a:r>
            <a:r>
              <a:rPr lang="en-US" sz="1600" dirty="0">
                <a:latin typeface="Tahoma"/>
                <a:ea typeface="Times New Roman"/>
              </a:rPr>
              <a:t> 3.7, </a:t>
            </a:r>
            <a:r>
              <a:rPr lang="en-US" sz="1600" dirty="0" err="1">
                <a:latin typeface="Tahoma"/>
                <a:ea typeface="Times New Roman"/>
              </a:rPr>
              <a:t>эм</a:t>
            </a:r>
            <a:r>
              <a:rPr lang="en-US" sz="1600" dirty="0">
                <a:latin typeface="Tahoma"/>
                <a:ea typeface="Times New Roman"/>
              </a:rPr>
              <a:t> </a:t>
            </a:r>
            <a:r>
              <a:rPr lang="en-US" sz="1600" dirty="0" err="1">
                <a:latin typeface="Tahoma"/>
                <a:ea typeface="Times New Roman"/>
              </a:rPr>
              <a:t>тариа</a:t>
            </a:r>
            <a:r>
              <a:rPr lang="en-US" sz="1600" dirty="0">
                <a:latin typeface="Tahoma"/>
                <a:ea typeface="Times New Roman"/>
              </a:rPr>
              <a:t>, </a:t>
            </a:r>
            <a:r>
              <a:rPr lang="en-US" sz="1600" dirty="0" err="1">
                <a:latin typeface="Tahoma"/>
                <a:ea typeface="Times New Roman"/>
              </a:rPr>
              <a:t>эмнэлэгийн</a:t>
            </a:r>
            <a:r>
              <a:rPr lang="en-US" sz="1600" dirty="0">
                <a:latin typeface="Tahoma"/>
                <a:ea typeface="Times New Roman"/>
              </a:rPr>
              <a:t> </a:t>
            </a:r>
            <a:r>
              <a:rPr lang="en-US" sz="1600" dirty="0" err="1">
                <a:latin typeface="Tahoma"/>
                <a:ea typeface="Times New Roman"/>
              </a:rPr>
              <a:t>үйлчилгээ</a:t>
            </a:r>
            <a:r>
              <a:rPr lang="en-US" sz="1600" dirty="0">
                <a:latin typeface="Tahoma"/>
                <a:ea typeface="Times New Roman"/>
              </a:rPr>
              <a:t> 4.8,  </a:t>
            </a:r>
            <a:r>
              <a:rPr lang="en-US" sz="1600" dirty="0" err="1">
                <a:latin typeface="Tahoma"/>
                <a:ea typeface="Times New Roman"/>
              </a:rPr>
              <a:t>тээвэр</a:t>
            </a:r>
            <a:r>
              <a:rPr lang="en-US" sz="1600" dirty="0">
                <a:latin typeface="Tahoma"/>
                <a:ea typeface="Times New Roman"/>
              </a:rPr>
              <a:t> 4.2</a:t>
            </a:r>
            <a:r>
              <a:rPr lang="mn-MN" sz="1600" dirty="0">
                <a:latin typeface="Tahoma"/>
                <a:ea typeface="Times New Roman"/>
              </a:rPr>
              <a:t>,</a:t>
            </a:r>
            <a:r>
              <a:rPr lang="en-US" sz="1600" dirty="0">
                <a:latin typeface="Tahoma"/>
                <a:ea typeface="Times New Roman"/>
              </a:rPr>
              <a:t> </a:t>
            </a:r>
            <a:r>
              <a:rPr lang="en-US" sz="1600" dirty="0" err="1">
                <a:latin typeface="Tahoma"/>
                <a:ea typeface="Times New Roman"/>
              </a:rPr>
              <a:t>соёлын</a:t>
            </a:r>
            <a:r>
              <a:rPr lang="en-US" sz="1600" dirty="0">
                <a:latin typeface="Tahoma"/>
                <a:ea typeface="Times New Roman"/>
              </a:rPr>
              <a:t> </a:t>
            </a:r>
            <a:r>
              <a:rPr lang="en-US" sz="1600" dirty="0" err="1">
                <a:latin typeface="Tahoma"/>
                <a:ea typeface="Times New Roman"/>
              </a:rPr>
              <a:t>бараа</a:t>
            </a:r>
            <a:r>
              <a:rPr lang="en-US" sz="1600" dirty="0">
                <a:latin typeface="Tahoma"/>
                <a:ea typeface="Times New Roman"/>
              </a:rPr>
              <a:t> 9.2, </a:t>
            </a:r>
            <a:r>
              <a:rPr lang="en-US" sz="1600" dirty="0" err="1">
                <a:latin typeface="Tahoma"/>
                <a:ea typeface="Times New Roman"/>
              </a:rPr>
              <a:t>боловсролын</a:t>
            </a:r>
            <a:r>
              <a:rPr lang="en-US" sz="1600" dirty="0">
                <a:latin typeface="Tahoma"/>
                <a:ea typeface="Times New Roman"/>
              </a:rPr>
              <a:t> </a:t>
            </a:r>
            <a:r>
              <a:rPr lang="en-US" sz="1600" dirty="0" err="1">
                <a:latin typeface="Tahoma"/>
                <a:ea typeface="Times New Roman"/>
              </a:rPr>
              <a:t>үйлчилгээ</a:t>
            </a:r>
            <a:r>
              <a:rPr lang="en-US" sz="1600" dirty="0">
                <a:latin typeface="Tahoma"/>
                <a:ea typeface="Times New Roman"/>
              </a:rPr>
              <a:t> 7.6,  </a:t>
            </a:r>
            <a:r>
              <a:rPr lang="en-US" sz="1600" dirty="0" err="1">
                <a:latin typeface="Tahoma"/>
                <a:ea typeface="Times New Roman"/>
              </a:rPr>
              <a:t>зочид</a:t>
            </a:r>
            <a:r>
              <a:rPr lang="en-US" sz="1600" dirty="0">
                <a:latin typeface="Tahoma"/>
                <a:ea typeface="Times New Roman"/>
              </a:rPr>
              <a:t> </a:t>
            </a:r>
            <a:r>
              <a:rPr lang="en-US" sz="1600" dirty="0" err="1">
                <a:latin typeface="Tahoma"/>
                <a:ea typeface="Times New Roman"/>
              </a:rPr>
              <a:t>буудал</a:t>
            </a:r>
            <a:r>
              <a:rPr lang="en-US" sz="1600" dirty="0">
                <a:latin typeface="Tahoma"/>
                <a:ea typeface="Times New Roman"/>
              </a:rPr>
              <a:t> </a:t>
            </a:r>
            <a:r>
              <a:rPr lang="mn-MN" sz="1600" dirty="0">
                <a:latin typeface="Tahoma"/>
                <a:ea typeface="Times New Roman"/>
              </a:rPr>
              <a:t>4.3</a:t>
            </a:r>
            <a:r>
              <a:rPr lang="en-US" sz="1600" dirty="0">
                <a:latin typeface="Tahoma"/>
                <a:ea typeface="Times New Roman"/>
              </a:rPr>
              <a:t>, </a:t>
            </a:r>
            <a:r>
              <a:rPr lang="en-US" sz="1600" dirty="0" err="1">
                <a:latin typeface="Tahoma"/>
                <a:ea typeface="Times New Roman"/>
              </a:rPr>
              <a:t>бусад</a:t>
            </a:r>
            <a:r>
              <a:rPr lang="en-US" sz="1600" dirty="0">
                <a:latin typeface="Tahoma"/>
                <a:ea typeface="Times New Roman"/>
              </a:rPr>
              <a:t> </a:t>
            </a:r>
            <a:r>
              <a:rPr lang="en-US" sz="1600" dirty="0" err="1">
                <a:latin typeface="Tahoma"/>
                <a:ea typeface="Times New Roman"/>
              </a:rPr>
              <a:t>бараа</a:t>
            </a:r>
            <a:r>
              <a:rPr lang="en-US" sz="1600" dirty="0">
                <a:latin typeface="Tahoma"/>
                <a:ea typeface="Times New Roman"/>
              </a:rPr>
              <a:t> </a:t>
            </a:r>
            <a:r>
              <a:rPr lang="en-US" sz="1600" dirty="0" err="1">
                <a:latin typeface="Tahoma"/>
                <a:ea typeface="Times New Roman"/>
              </a:rPr>
              <a:t>үйлчилгээ</a:t>
            </a:r>
            <a:r>
              <a:rPr lang="en-US" sz="1600" dirty="0">
                <a:latin typeface="Tahoma"/>
                <a:ea typeface="Times New Roman"/>
              </a:rPr>
              <a:t> 11.3 </a:t>
            </a:r>
            <a:r>
              <a:rPr lang="en-US" sz="1600" dirty="0" err="1">
                <a:latin typeface="Tahoma"/>
                <a:ea typeface="Times New Roman"/>
              </a:rPr>
              <a:t>хувиар</a:t>
            </a:r>
            <a:r>
              <a:rPr lang="en-US" sz="1600" dirty="0">
                <a:latin typeface="Tahoma"/>
                <a:ea typeface="Times New Roman"/>
              </a:rPr>
              <a:t> </a:t>
            </a:r>
            <a:r>
              <a:rPr lang="en-US" sz="1600" dirty="0" err="1">
                <a:latin typeface="Tahoma"/>
                <a:ea typeface="Times New Roman"/>
              </a:rPr>
              <a:t>тус</a:t>
            </a:r>
            <a:r>
              <a:rPr lang="en-US" sz="1600" dirty="0">
                <a:latin typeface="Tahoma"/>
                <a:ea typeface="Times New Roman"/>
              </a:rPr>
              <a:t> </a:t>
            </a:r>
            <a:r>
              <a:rPr lang="en-US" sz="1600" dirty="0" err="1">
                <a:latin typeface="Tahoma"/>
                <a:ea typeface="Times New Roman"/>
              </a:rPr>
              <a:t>тус</a:t>
            </a:r>
            <a:r>
              <a:rPr lang="en-US" sz="1600" dirty="0">
                <a:latin typeface="Tahoma"/>
                <a:ea typeface="Times New Roman"/>
              </a:rPr>
              <a:t> </a:t>
            </a:r>
            <a:r>
              <a:rPr lang="en-US" sz="1600" dirty="0" err="1">
                <a:latin typeface="Tahoma"/>
                <a:ea typeface="Times New Roman"/>
              </a:rPr>
              <a:t>өссөн</a:t>
            </a:r>
            <a:r>
              <a:rPr lang="en-US" sz="1600" dirty="0">
                <a:latin typeface="Tahoma"/>
                <a:ea typeface="Times New Roman"/>
              </a:rPr>
              <a:t> </a:t>
            </a:r>
            <a:r>
              <a:rPr lang="en-US" sz="1600" dirty="0" err="1">
                <a:latin typeface="Tahoma"/>
                <a:ea typeface="Times New Roman"/>
              </a:rPr>
              <a:t>үзүүлэлттэй</a:t>
            </a:r>
            <a:r>
              <a:rPr lang="en-US" sz="1600" dirty="0">
                <a:latin typeface="Tahoma"/>
                <a:ea typeface="Times New Roman"/>
              </a:rPr>
              <a:t> </a:t>
            </a:r>
            <a:r>
              <a:rPr lang="en-US" sz="1600" dirty="0" err="1">
                <a:latin typeface="Tahoma"/>
                <a:ea typeface="Times New Roman"/>
              </a:rPr>
              <a:t>байна</a:t>
            </a:r>
            <a:r>
              <a:rPr lang="en-US" sz="1600" dirty="0">
                <a:latin typeface="Tahoma"/>
                <a:ea typeface="Times New Roman"/>
              </a:rPr>
              <a:t>.</a:t>
            </a:r>
            <a:endParaRPr lang="en-US" sz="1100" dirty="0">
              <a:latin typeface="Times New Roman"/>
              <a:ea typeface="Times New Roman"/>
            </a:endParaRPr>
          </a:p>
          <a:p>
            <a:r>
              <a:rPr lang="en-US" sz="1100" dirty="0">
                <a:latin typeface="Tahoma"/>
                <a:ea typeface="Times New Roman"/>
              </a:rPr>
              <a:t> </a:t>
            </a:r>
            <a:endParaRPr lang="en-US" sz="1100" dirty="0">
              <a:effectLst/>
              <a:latin typeface="Times New Roman"/>
              <a:ea typeface="Times New Roman"/>
            </a:endParaRPr>
          </a:p>
        </p:txBody>
      </p:sp>
      <p:sp>
        <p:nvSpPr>
          <p:cNvPr id="5" name="Rectangle 4"/>
          <p:cNvSpPr/>
          <p:nvPr/>
        </p:nvSpPr>
        <p:spPr>
          <a:xfrm>
            <a:off x="2895601" y="3278072"/>
            <a:ext cx="3962400" cy="379528"/>
          </a:xfrm>
          <a:prstGeom prst="rect">
            <a:avLst/>
          </a:prstGeom>
        </p:spPr>
        <p:txBody>
          <a:bodyPr wrap="square">
            <a:spAutoFit/>
          </a:bodyPr>
          <a:lstStyle/>
          <a:p>
            <a:pPr algn="ctr"/>
            <a:r>
              <a:rPr lang="mn-MN" dirty="0" smtClean="0"/>
              <a:t> </a:t>
            </a:r>
            <a:endParaRPr lang="en-US" dirty="0"/>
          </a:p>
        </p:txBody>
      </p:sp>
      <p:sp>
        <p:nvSpPr>
          <p:cNvPr id="6" name="Rectangle 5"/>
          <p:cNvSpPr/>
          <p:nvPr/>
        </p:nvSpPr>
        <p:spPr>
          <a:xfrm>
            <a:off x="2286000" y="2967335"/>
            <a:ext cx="4953000" cy="400110"/>
          </a:xfrm>
          <a:prstGeom prst="rect">
            <a:avLst/>
          </a:prstGeom>
        </p:spPr>
        <p:txBody>
          <a:bodyPr wrap="square">
            <a:spAutoFit/>
          </a:bodyPr>
          <a:lstStyle/>
          <a:p>
            <a:pPr algn="ctr"/>
            <a:r>
              <a:rPr lang="mn-MN" sz="1000" b="1" dirty="0">
                <a:latin typeface="Tahoma"/>
                <a:ea typeface="Times New Roman"/>
              </a:rPr>
              <a:t>Хэрэглээний үнийн индекст нөлөөлсөн бараа, үйлчилгээний </a:t>
            </a:r>
            <a:endParaRPr lang="en-US" sz="1000" dirty="0">
              <a:latin typeface="Times New Roman"/>
              <a:ea typeface="Times New Roman"/>
            </a:endParaRPr>
          </a:p>
          <a:p>
            <a:pPr algn="ctr"/>
            <a:r>
              <a:rPr lang="mn-MN" sz="1000" b="1" dirty="0">
                <a:latin typeface="Tahoma"/>
                <a:ea typeface="Times New Roman"/>
              </a:rPr>
              <a:t>үнийн өөрчлөлт</a:t>
            </a:r>
            <a:endParaRPr lang="en-US" sz="1000" dirty="0">
              <a:effectLst/>
              <a:latin typeface="Times New Roman"/>
              <a:ea typeface="Times New Roman"/>
            </a:endParaRPr>
          </a:p>
        </p:txBody>
      </p:sp>
      <p:graphicFrame>
        <p:nvGraphicFramePr>
          <p:cNvPr id="11" name="Chart 10"/>
          <p:cNvGraphicFramePr/>
          <p:nvPr>
            <p:extLst>
              <p:ext uri="{D42A27DB-BD31-4B8C-83A1-F6EECF244321}">
                <p14:modId xmlns:p14="http://schemas.microsoft.com/office/powerpoint/2010/main" val="1210985714"/>
              </p:ext>
            </p:extLst>
          </p:nvPr>
        </p:nvGraphicFramePr>
        <p:xfrm>
          <a:off x="2209800" y="3467836"/>
          <a:ext cx="52578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053592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294"/>
            <a:ext cx="9144000" cy="6873756"/>
          </a:xfrm>
          <a:prstGeom prst="rect">
            <a:avLst/>
          </a:prstGeom>
        </p:spPr>
      </p:pic>
      <p:sp>
        <p:nvSpPr>
          <p:cNvPr id="5" name="Rectangle 4"/>
          <p:cNvSpPr/>
          <p:nvPr/>
        </p:nvSpPr>
        <p:spPr>
          <a:xfrm>
            <a:off x="4800600" y="609601"/>
            <a:ext cx="3810000" cy="369332"/>
          </a:xfrm>
          <a:prstGeom prst="rect">
            <a:avLst/>
          </a:prstGeom>
        </p:spPr>
        <p:txBody>
          <a:bodyPr wrap="square">
            <a:spAutoFit/>
          </a:bodyPr>
          <a:lstStyle/>
          <a:p>
            <a:pPr algn="r"/>
            <a:endParaRPr lang="en-US" i="1" dirty="0">
              <a:solidFill>
                <a:schemeClr val="bg1"/>
              </a:solidFill>
              <a:latin typeface="Times New Roman" pitchFamily="18" charset="0"/>
              <a:cs typeface="Times New Roman" pitchFamily="18" charset="0"/>
            </a:endParaRPr>
          </a:p>
        </p:txBody>
      </p:sp>
      <p:sp>
        <p:nvSpPr>
          <p:cNvPr id="6" name="Rectangle 5"/>
          <p:cNvSpPr/>
          <p:nvPr/>
        </p:nvSpPr>
        <p:spPr>
          <a:xfrm>
            <a:off x="1600200" y="2667000"/>
            <a:ext cx="5867400" cy="646331"/>
          </a:xfrm>
          <a:prstGeom prst="rect">
            <a:avLst/>
          </a:prstGeom>
        </p:spPr>
        <p:txBody>
          <a:bodyPr wrap="square">
            <a:spAutoFit/>
          </a:bodyPr>
          <a:lstStyle/>
          <a:p>
            <a:pPr algn="ctr">
              <a:spcBef>
                <a:spcPct val="20000"/>
              </a:spcBef>
              <a:buClr>
                <a:schemeClr val="accent2"/>
              </a:buClr>
              <a:defRPr/>
            </a:pPr>
            <a:endParaRPr lang="en-US" sz="3600" b="1" cap="all" dirty="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endParaRPr>
          </a:p>
        </p:txBody>
      </p:sp>
      <p:sp>
        <p:nvSpPr>
          <p:cNvPr id="9" name="Rectangle 8"/>
          <p:cNvSpPr/>
          <p:nvPr/>
        </p:nvSpPr>
        <p:spPr>
          <a:xfrm>
            <a:off x="2286000" y="5714999"/>
            <a:ext cx="5257800" cy="369332"/>
          </a:xfrm>
          <a:prstGeom prst="rect">
            <a:avLst/>
          </a:prstGeom>
        </p:spPr>
        <p:txBody>
          <a:bodyPr wrap="square">
            <a:spAutoFit/>
          </a:bodyPr>
          <a:lstStyle/>
          <a:p>
            <a:pPr marL="374650" algn="ctr">
              <a:buFont typeface="Wingdings" panose="05000000000000000000" pitchFamily="2" charset="2"/>
              <a:buNone/>
            </a:pPr>
            <a:endParaRPr lang="en-US" dirty="0" smtClean="0">
              <a:solidFill>
                <a:schemeClr val="bg1"/>
              </a:solidFill>
              <a:latin typeface="Times New Roman" panose="02020603050405020304" pitchFamily="18" charset="0"/>
              <a:cs typeface="Times New Roman" panose="02020603050405020304" pitchFamily="18" charset="0"/>
            </a:endParaRPr>
          </a:p>
        </p:txBody>
      </p:sp>
      <p:cxnSp>
        <p:nvCxnSpPr>
          <p:cNvPr id="25" name="Straight Connector 24"/>
          <p:cNvCxnSpPr/>
          <p:nvPr/>
        </p:nvCxnSpPr>
        <p:spPr>
          <a:xfrm>
            <a:off x="1143000" y="2667000"/>
            <a:ext cx="7658100" cy="0"/>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pic>
        <p:nvPicPr>
          <p:cNvPr id="26" name="Picture 2" descr="\\exchange_server\MCCT\PUBLIC\Tserendejid\Information icon\1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13716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1" name="Rectangle 1"/>
          <p:cNvSpPr>
            <a:spLocks noChangeArrowheads="1"/>
          </p:cNvSpPr>
          <p:nvPr/>
        </p:nvSpPr>
        <p:spPr bwMode="auto">
          <a:xfrm>
            <a:off x="2209800" y="1009710"/>
            <a:ext cx="64008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endParaRPr lang="mn-MN" sz="1600" dirty="0" smtClean="0">
              <a:latin typeface="Tahoma" pitchFamily="34" charset="0"/>
              <a:ea typeface="Tahoma" pitchFamily="34" charset="0"/>
              <a:cs typeface="Tahoma" pitchFamily="34" charset="0"/>
            </a:endParaRPr>
          </a:p>
          <a:p>
            <a:pPr algn="just"/>
            <a:r>
              <a:rPr lang="mn-MN" sz="1600" b="1" dirty="0" smtClean="0">
                <a:latin typeface="Tahoma" pitchFamily="34" charset="0"/>
                <a:ea typeface="Tahoma" pitchFamily="34" charset="0"/>
                <a:cs typeface="Tahoma" pitchFamily="34" charset="0"/>
              </a:rPr>
              <a:t>Мал төллөлт:</a:t>
            </a:r>
          </a:p>
          <a:p>
            <a:pPr indent="457200" algn="just"/>
            <a:r>
              <a:rPr lang="eu-ES" sz="1600" dirty="0" smtClean="0">
                <a:solidFill>
                  <a:srgbClr val="000000"/>
                </a:solidFill>
                <a:latin typeface="Tahoma"/>
                <a:ea typeface="Times New Roman"/>
              </a:rPr>
              <a:t>Аймгийн </a:t>
            </a:r>
            <a:r>
              <a:rPr lang="eu-ES" sz="1600" dirty="0">
                <a:solidFill>
                  <a:srgbClr val="000000"/>
                </a:solidFill>
                <a:latin typeface="Tahoma"/>
                <a:ea typeface="Times New Roman"/>
              </a:rPr>
              <a:t>хэмжээ</a:t>
            </a:r>
            <a:r>
              <a:rPr lang="mn-MN" sz="1600" dirty="0">
                <a:solidFill>
                  <a:srgbClr val="000000"/>
                </a:solidFill>
                <a:latin typeface="Tahoma"/>
                <a:ea typeface="Times New Roman"/>
              </a:rPr>
              <a:t>нд</a:t>
            </a:r>
            <a:r>
              <a:rPr lang="eu-ES" sz="1600" dirty="0">
                <a:solidFill>
                  <a:srgbClr val="000000"/>
                </a:solidFill>
                <a:latin typeface="Tahoma"/>
                <a:ea typeface="Times New Roman"/>
              </a:rPr>
              <a:t> оны эхний төллөвөл зохих 776.4 мянган хээлтэгчийн </a:t>
            </a:r>
            <a:r>
              <a:rPr lang="en-US" sz="1600" dirty="0" smtClean="0">
                <a:solidFill>
                  <a:srgbClr val="000000"/>
                </a:solidFill>
                <a:latin typeface="Tahoma"/>
                <a:ea typeface="Times New Roman"/>
              </a:rPr>
              <a:t>66.3</a:t>
            </a:r>
            <a:r>
              <a:rPr lang="mn-MN" sz="1600" dirty="0" smtClean="0">
                <a:solidFill>
                  <a:srgbClr val="000000"/>
                </a:solidFill>
                <a:latin typeface="Tahoma"/>
                <a:ea typeface="Times New Roman"/>
              </a:rPr>
              <a:t> </a:t>
            </a:r>
            <a:r>
              <a:rPr lang="eu-ES" sz="1600" dirty="0" smtClean="0">
                <a:solidFill>
                  <a:srgbClr val="000000"/>
                </a:solidFill>
                <a:latin typeface="Tahoma"/>
                <a:ea typeface="Times New Roman"/>
              </a:rPr>
              <a:t>хувь </a:t>
            </a:r>
            <a:r>
              <a:rPr lang="eu-ES" sz="1600" dirty="0">
                <a:solidFill>
                  <a:srgbClr val="000000"/>
                </a:solidFill>
                <a:latin typeface="Tahoma"/>
                <a:ea typeface="Times New Roman"/>
              </a:rPr>
              <a:t>нь буюу </a:t>
            </a:r>
            <a:r>
              <a:rPr lang="en-US" sz="1600" dirty="0" smtClean="0">
                <a:solidFill>
                  <a:srgbClr val="000000"/>
                </a:solidFill>
                <a:latin typeface="Tahoma"/>
                <a:ea typeface="Times New Roman"/>
              </a:rPr>
              <a:t>514.4</a:t>
            </a:r>
            <a:r>
              <a:rPr lang="mn-MN" sz="1600" dirty="0" smtClean="0">
                <a:solidFill>
                  <a:srgbClr val="000000"/>
                </a:solidFill>
                <a:latin typeface="Tahoma"/>
                <a:ea typeface="Times New Roman"/>
              </a:rPr>
              <a:t> мянган</a:t>
            </a:r>
            <a:r>
              <a:rPr lang="eu-ES" sz="1600" dirty="0" smtClean="0">
                <a:solidFill>
                  <a:srgbClr val="000000"/>
                </a:solidFill>
                <a:latin typeface="Tahoma"/>
                <a:ea typeface="Times New Roman"/>
              </a:rPr>
              <a:t> </a:t>
            </a:r>
            <a:r>
              <a:rPr lang="eu-ES" sz="1600" dirty="0">
                <a:solidFill>
                  <a:srgbClr val="000000"/>
                </a:solidFill>
                <a:latin typeface="Tahoma"/>
                <a:ea typeface="Times New Roman"/>
              </a:rPr>
              <a:t>хээлтэгч </a:t>
            </a:r>
            <a:r>
              <a:rPr lang="eu-ES" sz="1600" dirty="0" smtClean="0">
                <a:solidFill>
                  <a:srgbClr val="000000"/>
                </a:solidFill>
                <a:latin typeface="Tahoma"/>
                <a:ea typeface="Times New Roman"/>
              </a:rPr>
              <a:t>төллө</a:t>
            </a:r>
            <a:r>
              <a:rPr lang="mn-MN" sz="1600" dirty="0" smtClean="0">
                <a:solidFill>
                  <a:srgbClr val="000000"/>
                </a:solidFill>
                <a:latin typeface="Tahoma"/>
                <a:ea typeface="Times New Roman"/>
              </a:rPr>
              <a:t>сөн нь</a:t>
            </a:r>
            <a:r>
              <a:rPr lang="eu-ES" sz="1600" dirty="0" smtClean="0">
                <a:solidFill>
                  <a:srgbClr val="000000"/>
                </a:solidFill>
                <a:latin typeface="Tahoma"/>
                <a:ea typeface="Times New Roman"/>
              </a:rPr>
              <a:t> </a:t>
            </a:r>
            <a:r>
              <a:rPr lang="mn-MN" sz="1600" dirty="0" smtClean="0">
                <a:solidFill>
                  <a:srgbClr val="000000"/>
                </a:solidFill>
                <a:latin typeface="Tahoma"/>
                <a:ea typeface="Times New Roman"/>
              </a:rPr>
              <a:t>у</a:t>
            </a:r>
            <a:r>
              <a:rPr lang="eu-ES" sz="1600" dirty="0" smtClean="0">
                <a:solidFill>
                  <a:srgbClr val="000000"/>
                </a:solidFill>
                <a:latin typeface="Tahoma"/>
                <a:ea typeface="Times New Roman"/>
              </a:rPr>
              <a:t>рьд </a:t>
            </a:r>
            <a:r>
              <a:rPr lang="eu-ES" sz="1600" dirty="0">
                <a:solidFill>
                  <a:srgbClr val="000000"/>
                </a:solidFill>
                <a:latin typeface="Tahoma"/>
                <a:ea typeface="Times New Roman"/>
              </a:rPr>
              <a:t>оны </a:t>
            </a:r>
            <a:r>
              <a:rPr lang="mn-MN" sz="1600" dirty="0" smtClean="0">
                <a:solidFill>
                  <a:srgbClr val="000000"/>
                </a:solidFill>
                <a:latin typeface="Tahoma"/>
                <a:ea typeface="Times New Roman"/>
              </a:rPr>
              <a:t>мөн</a:t>
            </a:r>
            <a:r>
              <a:rPr lang="eu-ES" sz="1600" dirty="0" smtClean="0">
                <a:solidFill>
                  <a:srgbClr val="000000"/>
                </a:solidFill>
                <a:latin typeface="Tahoma"/>
                <a:ea typeface="Times New Roman"/>
              </a:rPr>
              <a:t> </a:t>
            </a:r>
            <a:r>
              <a:rPr lang="eu-ES" sz="1600" dirty="0">
                <a:solidFill>
                  <a:srgbClr val="000000"/>
                </a:solidFill>
                <a:latin typeface="Tahoma"/>
                <a:ea typeface="Times New Roman"/>
              </a:rPr>
              <a:t>үеийн мал төллөлтөөс </a:t>
            </a:r>
            <a:r>
              <a:rPr lang="mn-MN" sz="1600" dirty="0">
                <a:solidFill>
                  <a:srgbClr val="000000"/>
                </a:solidFill>
                <a:latin typeface="Tahoma"/>
                <a:ea typeface="Times New Roman"/>
              </a:rPr>
              <a:t>82540</a:t>
            </a:r>
            <a:r>
              <a:rPr lang="eu-ES" sz="1600" dirty="0">
                <a:solidFill>
                  <a:srgbClr val="000000"/>
                </a:solidFill>
                <a:latin typeface="Tahoma"/>
                <a:ea typeface="Times New Roman"/>
              </a:rPr>
              <a:t> толгой мал</a:t>
            </a:r>
            <a:r>
              <a:rPr lang="mn-MN" sz="1600" dirty="0">
                <a:solidFill>
                  <a:srgbClr val="000000"/>
                </a:solidFill>
                <a:latin typeface="Tahoma"/>
                <a:ea typeface="Times New Roman"/>
              </a:rPr>
              <a:t> </a:t>
            </a:r>
            <a:r>
              <a:rPr lang="mn-MN" sz="1600" dirty="0" smtClean="0">
                <a:solidFill>
                  <a:srgbClr val="000000"/>
                </a:solidFill>
                <a:latin typeface="Tahoma"/>
                <a:ea typeface="Times New Roman"/>
              </a:rPr>
              <a:t>буюу</a:t>
            </a:r>
            <a:r>
              <a:rPr lang="en-US" sz="1600" dirty="0" smtClean="0">
                <a:solidFill>
                  <a:srgbClr val="000000"/>
                </a:solidFill>
                <a:latin typeface="Tahoma"/>
                <a:ea typeface="Times New Roman"/>
              </a:rPr>
              <a:t> </a:t>
            </a:r>
            <a:r>
              <a:rPr lang="mn-MN" sz="1600" dirty="0" smtClean="0">
                <a:solidFill>
                  <a:srgbClr val="000000"/>
                </a:solidFill>
                <a:latin typeface="Tahoma"/>
                <a:ea typeface="Times New Roman"/>
              </a:rPr>
              <a:t>19.</a:t>
            </a:r>
            <a:r>
              <a:rPr lang="en-US" sz="1600" dirty="0">
                <a:solidFill>
                  <a:srgbClr val="000000"/>
                </a:solidFill>
                <a:latin typeface="Tahoma"/>
                <a:ea typeface="Times New Roman"/>
              </a:rPr>
              <a:t>1</a:t>
            </a:r>
            <a:r>
              <a:rPr lang="mn-MN" sz="1600" dirty="0">
                <a:solidFill>
                  <a:srgbClr val="000000"/>
                </a:solidFill>
                <a:latin typeface="Tahoma"/>
                <a:ea typeface="Times New Roman"/>
              </a:rPr>
              <a:t> хувиар өссөн </a:t>
            </a:r>
            <a:r>
              <a:rPr lang="eu-ES" sz="1600" dirty="0">
                <a:solidFill>
                  <a:srgbClr val="000000"/>
                </a:solidFill>
                <a:latin typeface="Tahoma"/>
                <a:ea typeface="Times New Roman"/>
              </a:rPr>
              <a:t> байна.</a:t>
            </a:r>
            <a:endParaRPr lang="en-US" sz="1200" dirty="0">
              <a:effectLst/>
              <a:latin typeface="Times New Roman"/>
              <a:ea typeface="Times New Roman"/>
            </a:endParaRPr>
          </a:p>
        </p:txBody>
      </p:sp>
      <p:sp>
        <p:nvSpPr>
          <p:cNvPr id="17" name="Rectangle 16"/>
          <p:cNvSpPr/>
          <p:nvPr/>
        </p:nvSpPr>
        <p:spPr>
          <a:xfrm>
            <a:off x="914400" y="609600"/>
            <a:ext cx="7696200" cy="400110"/>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pPr algn="ctr"/>
            <a:r>
              <a:rPr lang="mn-MN" sz="2000" b="1" dirty="0" smtClean="0">
                <a:solidFill>
                  <a:schemeClr val="tx1"/>
                </a:solidFill>
                <a:latin typeface="Tahoma" pitchFamily="34" charset="0"/>
                <a:ea typeface="Tahoma" pitchFamily="34" charset="0"/>
                <a:cs typeface="Tahoma" pitchFamily="34" charset="0"/>
              </a:rPr>
              <a:t>Хөдөө аж ахуй</a:t>
            </a:r>
            <a:endParaRPr lang="en-US" sz="2000" dirty="0">
              <a:solidFill>
                <a:schemeClr val="tx1"/>
              </a:solidFill>
              <a:latin typeface="Tahoma" pitchFamily="34" charset="0"/>
              <a:ea typeface="Tahoma" pitchFamily="34" charset="0"/>
              <a:cs typeface="Tahoma"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452723722"/>
              </p:ext>
            </p:extLst>
          </p:nvPr>
        </p:nvGraphicFramePr>
        <p:xfrm>
          <a:off x="1219200" y="2895599"/>
          <a:ext cx="3809999" cy="3715512"/>
        </p:xfrm>
        <a:graphic>
          <a:graphicData uri="http://schemas.openxmlformats.org/drawingml/2006/table">
            <a:tbl>
              <a:tblPr firstRow="1" firstCol="1" bandRow="1"/>
              <a:tblGrid>
                <a:gridCol w="1074964"/>
                <a:gridCol w="668262"/>
                <a:gridCol w="668262"/>
                <a:gridCol w="688672"/>
                <a:gridCol w="709839"/>
              </a:tblGrid>
              <a:tr h="168934">
                <a:tc gridSpan="5">
                  <a:txBody>
                    <a:bodyPr/>
                    <a:lstStyle/>
                    <a:p>
                      <a:pPr marL="0" marR="0" algn="r">
                        <a:lnSpc>
                          <a:spcPct val="115000"/>
                        </a:lnSpc>
                        <a:spcBef>
                          <a:spcPts val="0"/>
                        </a:spcBef>
                        <a:spcAft>
                          <a:spcPts val="0"/>
                        </a:spcAft>
                      </a:pPr>
                      <a:r>
                        <a:rPr lang="en-US" sz="1000" b="1">
                          <a:effectLst/>
                          <a:latin typeface="Tahoma"/>
                          <a:ea typeface="Times New Roman"/>
                          <a:cs typeface="Times New Roman"/>
                        </a:rPr>
                        <a:t>             Мал төллөлтийг сумдаар үзүүлбэл</a:t>
                      </a:r>
                      <a:endParaRPr lang="en-US" sz="1000">
                        <a:effectLst/>
                        <a:latin typeface="Times New Roman"/>
                        <a:ea typeface="Times New Roman"/>
                        <a:cs typeface="Times New Roman"/>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85827">
                <a:tc>
                  <a:txBody>
                    <a:bodyPr/>
                    <a:lstStyle/>
                    <a:p>
                      <a:pPr algn="r">
                        <a:lnSpc>
                          <a:spcPct val="115000"/>
                        </a:lnSpc>
                      </a:pPr>
                      <a:endParaRPr lang="en-US" sz="1100">
                        <a:effectLst/>
                        <a:latin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Tahoma"/>
                          <a:ea typeface="Times New Roman"/>
                          <a:cs typeface="Times New Roman"/>
                        </a:rPr>
                        <a:t>Урьд оны</a:t>
                      </a:r>
                      <a:endParaRPr lang="en-US" sz="1000">
                        <a:effectLst/>
                        <a:latin typeface="Times New Roman"/>
                        <a:ea typeface="Times New Roman"/>
                        <a:cs typeface="Times New Roman"/>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a:effectLst/>
                          <a:latin typeface="Tahoma"/>
                          <a:ea typeface="Times New Roman"/>
                          <a:cs typeface="Times New Roman"/>
                        </a:rPr>
                        <a:t>2015</a:t>
                      </a:r>
                      <a:endParaRPr lang="en-US" sz="1000">
                        <a:effectLst/>
                        <a:latin typeface="Times New Roman"/>
                        <a:ea typeface="Times New Roman"/>
                        <a:cs typeface="Times New Roman"/>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a:noFill/>
                    </a:lnB>
                  </a:tcPr>
                </a:tc>
                <a:tc gridSpan="2">
                  <a:txBody>
                    <a:bodyPr/>
                    <a:lstStyle/>
                    <a:p>
                      <a:pPr algn="r">
                        <a:lnSpc>
                          <a:spcPct val="115000"/>
                        </a:lnSpc>
                      </a:pPr>
                      <a:endParaRPr lang="en-US" sz="1100">
                        <a:effectLst/>
                        <a:latin typeface="Calibri"/>
                        <a:cs typeface="Times New Roman"/>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a:noFill/>
                    </a:lnB>
                  </a:tcPr>
                </a:tc>
                <a:tc hMerge="1">
                  <a:txBody>
                    <a:bodyPr/>
                    <a:lstStyle/>
                    <a:p>
                      <a:endParaRPr lang="en-US"/>
                    </a:p>
                  </a:txBody>
                  <a:tcPr/>
                </a:tc>
              </a:tr>
              <a:tr h="168934">
                <a:tc>
                  <a:txBody>
                    <a:bodyPr/>
                    <a:lstStyle/>
                    <a:p>
                      <a:pPr marL="0" marR="0" algn="r">
                        <a:lnSpc>
                          <a:spcPct val="115000"/>
                        </a:lnSpc>
                        <a:spcBef>
                          <a:spcPts val="0"/>
                        </a:spcBef>
                        <a:spcAft>
                          <a:spcPts val="0"/>
                        </a:spcAft>
                      </a:pPr>
                      <a:r>
                        <a:rPr lang="en-US" sz="1000" b="1">
                          <a:effectLst/>
                          <a:latin typeface="Arial"/>
                          <a:ea typeface="Times New Roman"/>
                          <a:cs typeface="Times New Roman"/>
                        </a:rPr>
                        <a:t> </a:t>
                      </a:r>
                      <a:endParaRPr lang="en-US" sz="1000">
                        <a:effectLst/>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800">
                          <a:effectLst/>
                          <a:latin typeface="Tahoma"/>
                          <a:ea typeface="Times New Roman"/>
                          <a:cs typeface="Times New Roman"/>
                        </a:rPr>
                        <a:t>энэ үеийн</a:t>
                      </a:r>
                      <a:endParaRPr lang="en-US" sz="1000">
                        <a:effectLst/>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effectLst/>
                          <a:latin typeface="Tahoma"/>
                          <a:ea typeface="Times New Roman"/>
                          <a:cs typeface="Times New Roman"/>
                        </a:rPr>
                        <a:t>төллө-</a:t>
                      </a:r>
                      <a:endParaRPr lang="en-US" sz="1000">
                        <a:effectLst/>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effectLst/>
                          <a:latin typeface="Tahoma"/>
                          <a:ea typeface="Times New Roman"/>
                          <a:cs typeface="Times New Roman"/>
                        </a:rPr>
                        <a:t>Төллөл</a:t>
                      </a:r>
                      <a:endParaRPr lang="en-US" sz="1000">
                        <a:effectLst/>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effectLst/>
                          <a:latin typeface="Tahoma"/>
                          <a:ea typeface="Times New Roman"/>
                          <a:cs typeface="Times New Roman"/>
                        </a:rPr>
                        <a:t>2015</a:t>
                      </a:r>
                      <a:endParaRPr lang="en-US" sz="1000">
                        <a:effectLst/>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r>
              <a:tr h="185827">
                <a:tc>
                  <a:txBody>
                    <a:bodyPr/>
                    <a:lstStyle/>
                    <a:p>
                      <a:pPr algn="r">
                        <a:lnSpc>
                          <a:spcPct val="115000"/>
                        </a:lnSpc>
                      </a:pPr>
                      <a:endParaRPr lang="en-US" sz="1100">
                        <a:effectLst/>
                        <a:latin typeface="Calibri"/>
                        <a:cs typeface="Times New Roman"/>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Tahoma"/>
                          <a:ea typeface="Times New Roman"/>
                          <a:cs typeface="Times New Roman"/>
                        </a:rPr>
                        <a:t>төллөлт</a:t>
                      </a:r>
                      <a:endParaRPr lang="en-US" sz="1000">
                        <a:effectLst/>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Tahoma"/>
                          <a:ea typeface="Times New Roman"/>
                          <a:cs typeface="Times New Roman"/>
                        </a:rPr>
                        <a:t>сөн</a:t>
                      </a:r>
                      <a:endParaRPr lang="en-US" sz="1000">
                        <a:effectLst/>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Tahoma"/>
                          <a:ea typeface="Times New Roman"/>
                          <a:cs typeface="Times New Roman"/>
                        </a:rPr>
                        <a:t>-тийн</a:t>
                      </a:r>
                      <a:endParaRPr lang="en-US" sz="1000">
                        <a:effectLst/>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Tahoma"/>
                          <a:ea typeface="Times New Roman"/>
                          <a:cs typeface="Times New Roman"/>
                        </a:rPr>
                        <a:t>2014</a:t>
                      </a:r>
                      <a:endParaRPr lang="en-US" sz="1000">
                        <a:effectLst/>
                        <a:latin typeface="Times New Roman"/>
                        <a:ea typeface="Times New Roman"/>
                        <a:cs typeface="Times New Roman"/>
                      </a:endParaRPr>
                    </a:p>
                  </a:txBody>
                  <a:tcPr marL="68580" marR="68580" marT="0" marB="0" anchor="ctr">
                    <a:lnL>
                      <a:noFill/>
                    </a:lnL>
                    <a:lnR>
                      <a:noFill/>
                    </a:lnR>
                    <a:lnT>
                      <a:noFill/>
                    </a:lnT>
                    <a:lnB>
                      <a:noFill/>
                    </a:lnB>
                  </a:tcPr>
                </a:tc>
              </a:tr>
              <a:tr h="168934">
                <a:tc>
                  <a:txBody>
                    <a:bodyPr/>
                    <a:lstStyle/>
                    <a:p>
                      <a:pPr marL="0" marR="0" algn="r">
                        <a:lnSpc>
                          <a:spcPct val="115000"/>
                        </a:lnSpc>
                        <a:spcBef>
                          <a:spcPts val="0"/>
                        </a:spcBef>
                        <a:spcAft>
                          <a:spcPts val="0"/>
                        </a:spcAft>
                      </a:pPr>
                      <a:r>
                        <a:rPr lang="en-US" sz="1000" b="1">
                          <a:effectLst/>
                          <a:latin typeface="Arial"/>
                          <a:ea typeface="Times New Roman"/>
                          <a:cs typeface="Times New Roman"/>
                        </a:rPr>
                        <a:t> </a:t>
                      </a:r>
                      <a:endParaRPr lang="en-US" sz="1000">
                        <a:effectLst/>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effectLst/>
                          <a:latin typeface="Arial"/>
                          <a:ea typeface="Times New Roman"/>
                          <a:cs typeface="Times New Roman"/>
                        </a:rPr>
                        <a:t> </a:t>
                      </a:r>
                      <a:endParaRPr lang="en-US" sz="1000">
                        <a:effectLst/>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effectLst/>
                          <a:latin typeface="Arial"/>
                          <a:ea typeface="Times New Roman"/>
                          <a:cs typeface="Times New Roman"/>
                        </a:rPr>
                        <a:t> </a:t>
                      </a:r>
                      <a:endParaRPr lang="en-US" sz="1000">
                        <a:effectLst/>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effectLst/>
                          <a:latin typeface="Arial"/>
                          <a:ea typeface="Times New Roman"/>
                          <a:cs typeface="Times New Roman"/>
                        </a:rPr>
                        <a:t>хувь</a:t>
                      </a:r>
                      <a:endParaRPr lang="en-US" sz="1000">
                        <a:effectLst/>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effectLst/>
                          <a:latin typeface="Arial"/>
                          <a:ea typeface="Times New Roman"/>
                          <a:cs typeface="Times New Roman"/>
                        </a:rPr>
                        <a:t> </a:t>
                      </a:r>
                      <a:endParaRPr lang="en-US" sz="1000">
                        <a:effectLst/>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r>
              <a:tr h="168934">
                <a:tc>
                  <a:txBody>
                    <a:bodyPr/>
                    <a:lstStyle/>
                    <a:p>
                      <a:pPr marL="0" marR="0" algn="r">
                        <a:lnSpc>
                          <a:spcPct val="115000"/>
                        </a:lnSpc>
                        <a:spcBef>
                          <a:spcPts val="0"/>
                        </a:spcBef>
                        <a:spcAft>
                          <a:spcPts val="0"/>
                        </a:spcAft>
                      </a:pPr>
                      <a:r>
                        <a:rPr lang="en-US" sz="1000">
                          <a:effectLst/>
                          <a:latin typeface="Tahoma"/>
                          <a:ea typeface="Times New Roman"/>
                          <a:cs typeface="Times New Roman"/>
                        </a:rPr>
                        <a:t>Баяндалай</a:t>
                      </a:r>
                      <a:endParaRPr lang="en-US" sz="1000">
                        <a:effectLst/>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Arial"/>
                          <a:ea typeface="Times New Roman"/>
                          <a:cs typeface="Times New Roman"/>
                        </a:rPr>
                        <a:t>42074</a:t>
                      </a:r>
                      <a:endParaRPr lang="en-US" sz="1000">
                        <a:effectLst/>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Arial"/>
                          <a:ea typeface="Times New Roman"/>
                          <a:cs typeface="Times New Roman"/>
                        </a:rPr>
                        <a:t>42688</a:t>
                      </a:r>
                      <a:endParaRPr lang="en-US" sz="1000">
                        <a:effectLst/>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Arial"/>
                          <a:ea typeface="Times New Roman"/>
                          <a:cs typeface="Times New Roman"/>
                        </a:rPr>
                        <a:t>68.08</a:t>
                      </a:r>
                      <a:endParaRPr lang="en-US" sz="1000">
                        <a:effectLst/>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Arial"/>
                          <a:ea typeface="Times New Roman"/>
                          <a:cs typeface="Times New Roman"/>
                        </a:rPr>
                        <a:t>101.46</a:t>
                      </a:r>
                      <a:endParaRPr lang="en-US" sz="1000">
                        <a:effectLst/>
                        <a:latin typeface="Times New Roman"/>
                        <a:ea typeface="Times New Roman"/>
                        <a:cs typeface="Times New Roman"/>
                      </a:endParaRPr>
                    </a:p>
                  </a:txBody>
                  <a:tcPr marL="68580" marR="68580" marT="0" marB="0" anchor="ctr">
                    <a:lnL>
                      <a:noFill/>
                    </a:lnL>
                    <a:lnR>
                      <a:noFill/>
                    </a:lnR>
                    <a:lnT>
                      <a:noFill/>
                    </a:lnT>
                    <a:lnB>
                      <a:noFill/>
                    </a:lnB>
                  </a:tcPr>
                </a:tc>
              </a:tr>
              <a:tr h="168934">
                <a:tc>
                  <a:txBody>
                    <a:bodyPr/>
                    <a:lstStyle/>
                    <a:p>
                      <a:pPr marL="0" marR="0" algn="r">
                        <a:lnSpc>
                          <a:spcPct val="115000"/>
                        </a:lnSpc>
                        <a:spcBef>
                          <a:spcPts val="0"/>
                        </a:spcBef>
                        <a:spcAft>
                          <a:spcPts val="0"/>
                        </a:spcAft>
                      </a:pPr>
                      <a:r>
                        <a:rPr lang="en-US" sz="1000">
                          <a:effectLst/>
                          <a:latin typeface="Tahoma"/>
                          <a:ea typeface="Times New Roman"/>
                          <a:cs typeface="Times New Roman"/>
                        </a:rPr>
                        <a:t>Баяновоо</a:t>
                      </a:r>
                      <a:endParaRPr lang="en-US" sz="1000">
                        <a:effectLst/>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effectLst/>
                          <a:latin typeface="Arial"/>
                          <a:ea typeface="Times New Roman"/>
                          <a:cs typeface="Times New Roman"/>
                        </a:rPr>
                        <a:t>25180</a:t>
                      </a:r>
                      <a:endParaRPr lang="en-US" sz="1000">
                        <a:effectLst/>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effectLst/>
                          <a:latin typeface="Arial"/>
                          <a:ea typeface="Times New Roman"/>
                          <a:cs typeface="Times New Roman"/>
                        </a:rPr>
                        <a:t>24455</a:t>
                      </a:r>
                      <a:endParaRPr lang="en-US" sz="1000">
                        <a:effectLst/>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effectLst/>
                          <a:latin typeface="Arial"/>
                          <a:ea typeface="Times New Roman"/>
                          <a:cs typeface="Times New Roman"/>
                        </a:rPr>
                        <a:t>58.68</a:t>
                      </a:r>
                      <a:endParaRPr lang="en-US" sz="1000">
                        <a:effectLst/>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effectLst/>
                          <a:latin typeface="Arial"/>
                          <a:ea typeface="Times New Roman"/>
                          <a:cs typeface="Times New Roman"/>
                        </a:rPr>
                        <a:t>97.12</a:t>
                      </a:r>
                      <a:endParaRPr lang="en-US" sz="1000">
                        <a:effectLst/>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r>
              <a:tr h="168934">
                <a:tc>
                  <a:txBody>
                    <a:bodyPr/>
                    <a:lstStyle/>
                    <a:p>
                      <a:pPr marL="0" marR="0" algn="r">
                        <a:lnSpc>
                          <a:spcPct val="115000"/>
                        </a:lnSpc>
                        <a:spcBef>
                          <a:spcPts val="0"/>
                        </a:spcBef>
                        <a:spcAft>
                          <a:spcPts val="0"/>
                        </a:spcAft>
                      </a:pPr>
                      <a:r>
                        <a:rPr lang="en-US" sz="1000">
                          <a:effectLst/>
                          <a:latin typeface="Tahoma"/>
                          <a:ea typeface="Times New Roman"/>
                          <a:cs typeface="Times New Roman"/>
                        </a:rPr>
                        <a:t>Булган</a:t>
                      </a:r>
                      <a:endParaRPr lang="en-US" sz="1000">
                        <a:effectLst/>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Arial"/>
                          <a:ea typeface="Times New Roman"/>
                          <a:cs typeface="Times New Roman"/>
                        </a:rPr>
                        <a:t>38692</a:t>
                      </a:r>
                      <a:endParaRPr lang="en-US" sz="1000">
                        <a:effectLst/>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Arial"/>
                          <a:ea typeface="Times New Roman"/>
                          <a:cs typeface="Times New Roman"/>
                        </a:rPr>
                        <a:t>42404</a:t>
                      </a:r>
                      <a:endParaRPr lang="en-US" sz="1000">
                        <a:effectLst/>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Arial"/>
                          <a:ea typeface="Times New Roman"/>
                          <a:cs typeface="Times New Roman"/>
                        </a:rPr>
                        <a:t>79.63</a:t>
                      </a:r>
                      <a:endParaRPr lang="en-US" sz="1000">
                        <a:effectLst/>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Arial"/>
                          <a:ea typeface="Times New Roman"/>
                          <a:cs typeface="Times New Roman"/>
                        </a:rPr>
                        <a:t>109.59</a:t>
                      </a:r>
                      <a:endParaRPr lang="en-US" sz="1000">
                        <a:effectLst/>
                        <a:latin typeface="Times New Roman"/>
                        <a:ea typeface="Times New Roman"/>
                        <a:cs typeface="Times New Roman"/>
                      </a:endParaRPr>
                    </a:p>
                  </a:txBody>
                  <a:tcPr marL="68580" marR="68580" marT="0" marB="0" anchor="ctr">
                    <a:lnL>
                      <a:noFill/>
                    </a:lnL>
                    <a:lnR>
                      <a:noFill/>
                    </a:lnR>
                    <a:lnT>
                      <a:noFill/>
                    </a:lnT>
                    <a:lnB>
                      <a:noFill/>
                    </a:lnB>
                  </a:tcPr>
                </a:tc>
              </a:tr>
              <a:tr h="168934">
                <a:tc>
                  <a:txBody>
                    <a:bodyPr/>
                    <a:lstStyle/>
                    <a:p>
                      <a:pPr marL="0" marR="0" algn="r">
                        <a:lnSpc>
                          <a:spcPct val="115000"/>
                        </a:lnSpc>
                        <a:spcBef>
                          <a:spcPts val="0"/>
                        </a:spcBef>
                        <a:spcAft>
                          <a:spcPts val="0"/>
                        </a:spcAft>
                      </a:pPr>
                      <a:r>
                        <a:rPr lang="en-US" sz="1000">
                          <a:effectLst/>
                          <a:latin typeface="Tahoma"/>
                          <a:ea typeface="Times New Roman"/>
                          <a:cs typeface="Times New Roman"/>
                        </a:rPr>
                        <a:t>Гурвантэс</a:t>
                      </a:r>
                      <a:endParaRPr lang="en-US" sz="1000">
                        <a:effectLst/>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effectLst/>
                          <a:latin typeface="Arial"/>
                          <a:ea typeface="Times New Roman"/>
                          <a:cs typeface="Times New Roman"/>
                        </a:rPr>
                        <a:t>18772</a:t>
                      </a:r>
                      <a:endParaRPr lang="en-US" sz="1000">
                        <a:effectLst/>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effectLst/>
                          <a:latin typeface="Arial"/>
                          <a:ea typeface="Times New Roman"/>
                          <a:cs typeface="Times New Roman"/>
                        </a:rPr>
                        <a:t>43834</a:t>
                      </a:r>
                      <a:endParaRPr lang="en-US" sz="1000">
                        <a:effectLst/>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effectLst/>
                          <a:latin typeface="Arial"/>
                          <a:ea typeface="Times New Roman"/>
                          <a:cs typeface="Times New Roman"/>
                        </a:rPr>
                        <a:t>67.84</a:t>
                      </a:r>
                      <a:endParaRPr lang="en-US" sz="1000">
                        <a:effectLst/>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effectLst/>
                          <a:latin typeface="Arial"/>
                          <a:ea typeface="Times New Roman"/>
                          <a:cs typeface="Times New Roman"/>
                        </a:rPr>
                        <a:t>233.51</a:t>
                      </a:r>
                      <a:endParaRPr lang="en-US" sz="1000">
                        <a:effectLst/>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r>
              <a:tr h="168934">
                <a:tc>
                  <a:txBody>
                    <a:bodyPr/>
                    <a:lstStyle/>
                    <a:p>
                      <a:pPr marL="0" marR="0" algn="r">
                        <a:lnSpc>
                          <a:spcPct val="115000"/>
                        </a:lnSpc>
                        <a:spcBef>
                          <a:spcPts val="0"/>
                        </a:spcBef>
                        <a:spcAft>
                          <a:spcPts val="0"/>
                        </a:spcAft>
                      </a:pPr>
                      <a:r>
                        <a:rPr lang="en-US" sz="1000">
                          <a:effectLst/>
                          <a:latin typeface="Tahoma"/>
                          <a:ea typeface="Times New Roman"/>
                          <a:cs typeface="Times New Roman"/>
                        </a:rPr>
                        <a:t>Мандаловоо</a:t>
                      </a:r>
                      <a:endParaRPr lang="en-US" sz="1000">
                        <a:effectLst/>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Arial"/>
                          <a:ea typeface="Times New Roman"/>
                          <a:cs typeface="Times New Roman"/>
                        </a:rPr>
                        <a:t>31708</a:t>
                      </a:r>
                      <a:endParaRPr lang="en-US" sz="1000">
                        <a:effectLst/>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Arial"/>
                          <a:ea typeface="Times New Roman"/>
                          <a:cs typeface="Times New Roman"/>
                        </a:rPr>
                        <a:t>36300</a:t>
                      </a:r>
                      <a:endParaRPr lang="en-US" sz="1000">
                        <a:effectLst/>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Arial"/>
                          <a:ea typeface="Times New Roman"/>
                          <a:cs typeface="Times New Roman"/>
                        </a:rPr>
                        <a:t>78.07</a:t>
                      </a:r>
                      <a:endParaRPr lang="en-US" sz="1000">
                        <a:effectLst/>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Arial"/>
                          <a:ea typeface="Times New Roman"/>
                          <a:cs typeface="Times New Roman"/>
                        </a:rPr>
                        <a:t>114.48</a:t>
                      </a:r>
                      <a:endParaRPr lang="en-US" sz="1000">
                        <a:effectLst/>
                        <a:latin typeface="Times New Roman"/>
                        <a:ea typeface="Times New Roman"/>
                        <a:cs typeface="Times New Roman"/>
                      </a:endParaRPr>
                    </a:p>
                  </a:txBody>
                  <a:tcPr marL="68580" marR="68580" marT="0" marB="0" anchor="ctr">
                    <a:lnL>
                      <a:noFill/>
                    </a:lnL>
                    <a:lnR>
                      <a:noFill/>
                    </a:lnR>
                    <a:lnT>
                      <a:noFill/>
                    </a:lnT>
                    <a:lnB>
                      <a:noFill/>
                    </a:lnB>
                  </a:tcPr>
                </a:tc>
              </a:tr>
              <a:tr h="168934">
                <a:tc>
                  <a:txBody>
                    <a:bodyPr/>
                    <a:lstStyle/>
                    <a:p>
                      <a:pPr marL="0" marR="0" algn="r">
                        <a:lnSpc>
                          <a:spcPct val="115000"/>
                        </a:lnSpc>
                        <a:spcBef>
                          <a:spcPts val="0"/>
                        </a:spcBef>
                        <a:spcAft>
                          <a:spcPts val="0"/>
                        </a:spcAft>
                      </a:pPr>
                      <a:r>
                        <a:rPr lang="en-US" sz="1000">
                          <a:effectLst/>
                          <a:latin typeface="Tahoma"/>
                          <a:ea typeface="Times New Roman"/>
                          <a:cs typeface="Times New Roman"/>
                        </a:rPr>
                        <a:t>Манлай</a:t>
                      </a:r>
                      <a:endParaRPr lang="en-US" sz="1000">
                        <a:effectLst/>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effectLst/>
                          <a:latin typeface="Arial"/>
                          <a:ea typeface="Times New Roman"/>
                          <a:cs typeface="Times New Roman"/>
                        </a:rPr>
                        <a:t>33936</a:t>
                      </a:r>
                      <a:endParaRPr lang="en-US" sz="1000">
                        <a:effectLst/>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effectLst/>
                          <a:latin typeface="Arial"/>
                          <a:ea typeface="Times New Roman"/>
                          <a:cs typeface="Times New Roman"/>
                        </a:rPr>
                        <a:t>26778</a:t>
                      </a:r>
                      <a:endParaRPr lang="en-US" sz="1000">
                        <a:effectLst/>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effectLst/>
                          <a:latin typeface="Arial"/>
                          <a:ea typeface="Times New Roman"/>
                          <a:cs typeface="Times New Roman"/>
                        </a:rPr>
                        <a:t>50.59</a:t>
                      </a:r>
                      <a:endParaRPr lang="en-US" sz="1000">
                        <a:effectLst/>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effectLst/>
                          <a:latin typeface="Arial"/>
                          <a:ea typeface="Times New Roman"/>
                          <a:cs typeface="Times New Roman"/>
                        </a:rPr>
                        <a:t>78.91</a:t>
                      </a:r>
                      <a:endParaRPr lang="en-US" sz="1000">
                        <a:effectLst/>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r>
              <a:tr h="168934">
                <a:tc>
                  <a:txBody>
                    <a:bodyPr/>
                    <a:lstStyle/>
                    <a:p>
                      <a:pPr marL="0" marR="0" algn="r">
                        <a:lnSpc>
                          <a:spcPct val="115000"/>
                        </a:lnSpc>
                        <a:spcBef>
                          <a:spcPts val="0"/>
                        </a:spcBef>
                        <a:spcAft>
                          <a:spcPts val="0"/>
                        </a:spcAft>
                      </a:pPr>
                      <a:r>
                        <a:rPr lang="en-US" sz="1000">
                          <a:effectLst/>
                          <a:latin typeface="Tahoma"/>
                          <a:ea typeface="Times New Roman"/>
                          <a:cs typeface="Times New Roman"/>
                        </a:rPr>
                        <a:t>Номгон</a:t>
                      </a:r>
                      <a:endParaRPr lang="en-US" sz="1000">
                        <a:effectLst/>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Arial"/>
                          <a:ea typeface="Times New Roman"/>
                          <a:cs typeface="Times New Roman"/>
                        </a:rPr>
                        <a:t>46009</a:t>
                      </a:r>
                      <a:endParaRPr lang="en-US" sz="1000">
                        <a:effectLst/>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Arial"/>
                          <a:ea typeface="Times New Roman"/>
                          <a:cs typeface="Times New Roman"/>
                        </a:rPr>
                        <a:t>66583</a:t>
                      </a:r>
                      <a:endParaRPr lang="en-US" sz="1000">
                        <a:effectLst/>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Arial"/>
                          <a:ea typeface="Times New Roman"/>
                          <a:cs typeface="Times New Roman"/>
                        </a:rPr>
                        <a:t>73.02</a:t>
                      </a:r>
                      <a:endParaRPr lang="en-US" sz="1000">
                        <a:effectLst/>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Arial"/>
                          <a:ea typeface="Times New Roman"/>
                          <a:cs typeface="Times New Roman"/>
                        </a:rPr>
                        <a:t>144.72</a:t>
                      </a:r>
                      <a:endParaRPr lang="en-US" sz="1000">
                        <a:effectLst/>
                        <a:latin typeface="Times New Roman"/>
                        <a:ea typeface="Times New Roman"/>
                        <a:cs typeface="Times New Roman"/>
                      </a:endParaRPr>
                    </a:p>
                  </a:txBody>
                  <a:tcPr marL="68580" marR="68580" marT="0" marB="0" anchor="ctr">
                    <a:lnL>
                      <a:noFill/>
                    </a:lnL>
                    <a:lnR>
                      <a:noFill/>
                    </a:lnR>
                    <a:lnT>
                      <a:noFill/>
                    </a:lnT>
                    <a:lnB>
                      <a:noFill/>
                    </a:lnB>
                  </a:tcPr>
                </a:tc>
              </a:tr>
              <a:tr h="168934">
                <a:tc>
                  <a:txBody>
                    <a:bodyPr/>
                    <a:lstStyle/>
                    <a:p>
                      <a:pPr marL="0" marR="0" algn="r">
                        <a:lnSpc>
                          <a:spcPct val="115000"/>
                        </a:lnSpc>
                        <a:spcBef>
                          <a:spcPts val="0"/>
                        </a:spcBef>
                        <a:spcAft>
                          <a:spcPts val="0"/>
                        </a:spcAft>
                      </a:pPr>
                      <a:r>
                        <a:rPr lang="en-US" sz="1000">
                          <a:effectLst/>
                          <a:latin typeface="Tahoma"/>
                          <a:ea typeface="Times New Roman"/>
                          <a:cs typeface="Times New Roman"/>
                        </a:rPr>
                        <a:t>Ноён</a:t>
                      </a:r>
                      <a:endParaRPr lang="en-US" sz="1000">
                        <a:effectLst/>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effectLst/>
                          <a:latin typeface="Arial"/>
                          <a:ea typeface="Times New Roman"/>
                          <a:cs typeface="Times New Roman"/>
                        </a:rPr>
                        <a:t>19807</a:t>
                      </a:r>
                      <a:endParaRPr lang="en-US" sz="1000">
                        <a:effectLst/>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effectLst/>
                          <a:latin typeface="Arial"/>
                          <a:ea typeface="Times New Roman"/>
                          <a:cs typeface="Times New Roman"/>
                        </a:rPr>
                        <a:t>28664</a:t>
                      </a:r>
                      <a:endParaRPr lang="en-US" sz="1000">
                        <a:effectLst/>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effectLst/>
                          <a:latin typeface="Arial"/>
                          <a:ea typeface="Times New Roman"/>
                          <a:cs typeface="Times New Roman"/>
                        </a:rPr>
                        <a:t>66.00</a:t>
                      </a:r>
                      <a:endParaRPr lang="en-US" sz="1000">
                        <a:effectLst/>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effectLst/>
                          <a:latin typeface="Arial"/>
                          <a:ea typeface="Times New Roman"/>
                          <a:cs typeface="Times New Roman"/>
                        </a:rPr>
                        <a:t>144.72</a:t>
                      </a:r>
                      <a:endParaRPr lang="en-US" sz="1000">
                        <a:effectLst/>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r>
              <a:tr h="168934">
                <a:tc>
                  <a:txBody>
                    <a:bodyPr/>
                    <a:lstStyle/>
                    <a:p>
                      <a:pPr marL="0" marR="0" algn="r">
                        <a:lnSpc>
                          <a:spcPct val="115000"/>
                        </a:lnSpc>
                        <a:spcBef>
                          <a:spcPts val="0"/>
                        </a:spcBef>
                        <a:spcAft>
                          <a:spcPts val="0"/>
                        </a:spcAft>
                      </a:pPr>
                      <a:r>
                        <a:rPr lang="en-US" sz="1000">
                          <a:effectLst/>
                          <a:latin typeface="Tahoma"/>
                          <a:ea typeface="Times New Roman"/>
                          <a:cs typeface="Times New Roman"/>
                        </a:rPr>
                        <a:t>Сэврэй</a:t>
                      </a:r>
                      <a:endParaRPr lang="en-US" sz="1000">
                        <a:effectLst/>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Arial"/>
                          <a:ea typeface="Times New Roman"/>
                          <a:cs typeface="Times New Roman"/>
                        </a:rPr>
                        <a:t>29182</a:t>
                      </a:r>
                      <a:endParaRPr lang="en-US" sz="1000">
                        <a:effectLst/>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Arial"/>
                          <a:ea typeface="Times New Roman"/>
                          <a:cs typeface="Times New Roman"/>
                        </a:rPr>
                        <a:t>37584</a:t>
                      </a:r>
                      <a:endParaRPr lang="en-US" sz="1000">
                        <a:effectLst/>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Arial"/>
                          <a:ea typeface="Times New Roman"/>
                          <a:cs typeface="Times New Roman"/>
                        </a:rPr>
                        <a:t>71.45</a:t>
                      </a:r>
                      <a:endParaRPr lang="en-US" sz="1000">
                        <a:effectLst/>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Arial"/>
                          <a:ea typeface="Times New Roman"/>
                          <a:cs typeface="Times New Roman"/>
                        </a:rPr>
                        <a:t>128.79</a:t>
                      </a:r>
                      <a:endParaRPr lang="en-US" sz="1000">
                        <a:effectLst/>
                        <a:latin typeface="Times New Roman"/>
                        <a:ea typeface="Times New Roman"/>
                        <a:cs typeface="Times New Roman"/>
                      </a:endParaRPr>
                    </a:p>
                  </a:txBody>
                  <a:tcPr marL="68580" marR="68580" marT="0" marB="0" anchor="ctr">
                    <a:lnL>
                      <a:noFill/>
                    </a:lnL>
                    <a:lnR>
                      <a:noFill/>
                    </a:lnR>
                    <a:lnT>
                      <a:noFill/>
                    </a:lnT>
                    <a:lnB>
                      <a:noFill/>
                    </a:lnB>
                  </a:tcPr>
                </a:tc>
              </a:tr>
              <a:tr h="168934">
                <a:tc>
                  <a:txBody>
                    <a:bodyPr/>
                    <a:lstStyle/>
                    <a:p>
                      <a:pPr marL="0" marR="0" algn="r">
                        <a:lnSpc>
                          <a:spcPct val="115000"/>
                        </a:lnSpc>
                        <a:spcBef>
                          <a:spcPts val="0"/>
                        </a:spcBef>
                        <a:spcAft>
                          <a:spcPts val="0"/>
                        </a:spcAft>
                      </a:pPr>
                      <a:r>
                        <a:rPr lang="en-US" sz="1000">
                          <a:effectLst/>
                          <a:latin typeface="Tahoma"/>
                          <a:ea typeface="Times New Roman"/>
                          <a:cs typeface="Times New Roman"/>
                        </a:rPr>
                        <a:t>Ханбогд</a:t>
                      </a:r>
                      <a:endParaRPr lang="en-US" sz="1000">
                        <a:effectLst/>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effectLst/>
                          <a:latin typeface="Arial"/>
                          <a:ea typeface="Times New Roman"/>
                          <a:cs typeface="Times New Roman"/>
                        </a:rPr>
                        <a:t>11455</a:t>
                      </a:r>
                      <a:endParaRPr lang="en-US" sz="1000">
                        <a:effectLst/>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effectLst/>
                          <a:latin typeface="Arial"/>
                          <a:ea typeface="Times New Roman"/>
                          <a:cs typeface="Times New Roman"/>
                        </a:rPr>
                        <a:t>19792</a:t>
                      </a:r>
                      <a:endParaRPr lang="en-US" sz="1000">
                        <a:effectLst/>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effectLst/>
                          <a:latin typeface="Arial"/>
                          <a:ea typeface="Times New Roman"/>
                          <a:cs typeface="Times New Roman"/>
                        </a:rPr>
                        <a:t>35.69</a:t>
                      </a:r>
                      <a:endParaRPr lang="en-US" sz="1000">
                        <a:effectLst/>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effectLst/>
                          <a:latin typeface="Arial"/>
                          <a:ea typeface="Times New Roman"/>
                          <a:cs typeface="Times New Roman"/>
                        </a:rPr>
                        <a:t>172.78</a:t>
                      </a:r>
                      <a:endParaRPr lang="en-US" sz="1000">
                        <a:effectLst/>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r>
              <a:tr h="168934">
                <a:tc>
                  <a:txBody>
                    <a:bodyPr/>
                    <a:lstStyle/>
                    <a:p>
                      <a:pPr marL="0" marR="0" algn="r">
                        <a:lnSpc>
                          <a:spcPct val="115000"/>
                        </a:lnSpc>
                        <a:spcBef>
                          <a:spcPts val="0"/>
                        </a:spcBef>
                        <a:spcAft>
                          <a:spcPts val="0"/>
                        </a:spcAft>
                      </a:pPr>
                      <a:r>
                        <a:rPr lang="en-US" sz="1000">
                          <a:effectLst/>
                          <a:latin typeface="Tahoma"/>
                          <a:ea typeface="Times New Roman"/>
                          <a:cs typeface="Times New Roman"/>
                        </a:rPr>
                        <a:t>Ханхонгор</a:t>
                      </a:r>
                      <a:endParaRPr lang="en-US" sz="1000">
                        <a:effectLst/>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Arial"/>
                          <a:ea typeface="Times New Roman"/>
                          <a:cs typeface="Times New Roman"/>
                        </a:rPr>
                        <a:t>40901</a:t>
                      </a:r>
                      <a:endParaRPr lang="en-US" sz="1000">
                        <a:effectLst/>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Arial"/>
                          <a:ea typeface="Times New Roman"/>
                          <a:cs typeface="Times New Roman"/>
                        </a:rPr>
                        <a:t>46192</a:t>
                      </a:r>
                      <a:endParaRPr lang="en-US" sz="1000">
                        <a:effectLst/>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Arial"/>
                          <a:ea typeface="Times New Roman"/>
                          <a:cs typeface="Times New Roman"/>
                        </a:rPr>
                        <a:t>69.34</a:t>
                      </a:r>
                      <a:endParaRPr lang="en-US" sz="1000">
                        <a:effectLst/>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Arial"/>
                          <a:ea typeface="Times New Roman"/>
                          <a:cs typeface="Times New Roman"/>
                        </a:rPr>
                        <a:t>112.94</a:t>
                      </a:r>
                      <a:endParaRPr lang="en-US" sz="1000">
                        <a:effectLst/>
                        <a:latin typeface="Times New Roman"/>
                        <a:ea typeface="Times New Roman"/>
                        <a:cs typeface="Times New Roman"/>
                      </a:endParaRPr>
                    </a:p>
                  </a:txBody>
                  <a:tcPr marL="68580" marR="68580" marT="0" marB="0" anchor="ctr">
                    <a:lnL>
                      <a:noFill/>
                    </a:lnL>
                    <a:lnR>
                      <a:noFill/>
                    </a:lnR>
                    <a:lnT>
                      <a:noFill/>
                    </a:lnT>
                    <a:lnB>
                      <a:noFill/>
                    </a:lnB>
                  </a:tcPr>
                </a:tc>
              </a:tr>
              <a:tr h="168934">
                <a:tc>
                  <a:txBody>
                    <a:bodyPr/>
                    <a:lstStyle/>
                    <a:p>
                      <a:pPr marL="0" marR="0" algn="r">
                        <a:lnSpc>
                          <a:spcPct val="115000"/>
                        </a:lnSpc>
                        <a:spcBef>
                          <a:spcPts val="0"/>
                        </a:spcBef>
                        <a:spcAft>
                          <a:spcPts val="0"/>
                        </a:spcAft>
                      </a:pPr>
                      <a:r>
                        <a:rPr lang="en-US" sz="1000">
                          <a:effectLst/>
                          <a:latin typeface="Tahoma"/>
                          <a:ea typeface="Times New Roman"/>
                          <a:cs typeface="Times New Roman"/>
                        </a:rPr>
                        <a:t>Хүрмэн</a:t>
                      </a:r>
                      <a:endParaRPr lang="en-US" sz="1000">
                        <a:effectLst/>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effectLst/>
                          <a:latin typeface="Arial"/>
                          <a:ea typeface="Times New Roman"/>
                          <a:cs typeface="Times New Roman"/>
                        </a:rPr>
                        <a:t>32457</a:t>
                      </a:r>
                      <a:endParaRPr lang="en-US" sz="1000">
                        <a:effectLst/>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effectLst/>
                          <a:latin typeface="Arial"/>
                          <a:ea typeface="Times New Roman"/>
                          <a:cs typeface="Times New Roman"/>
                        </a:rPr>
                        <a:t>38077</a:t>
                      </a:r>
                      <a:endParaRPr lang="en-US" sz="1000">
                        <a:effectLst/>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effectLst/>
                          <a:latin typeface="Arial"/>
                          <a:ea typeface="Times New Roman"/>
                          <a:cs typeface="Times New Roman"/>
                        </a:rPr>
                        <a:t>76.73</a:t>
                      </a:r>
                      <a:endParaRPr lang="en-US" sz="1000">
                        <a:effectLst/>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effectLst/>
                          <a:latin typeface="Arial"/>
                          <a:ea typeface="Times New Roman"/>
                          <a:cs typeface="Times New Roman"/>
                        </a:rPr>
                        <a:t>117.32</a:t>
                      </a:r>
                      <a:endParaRPr lang="en-US" sz="1000">
                        <a:effectLst/>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r>
              <a:tr h="168934">
                <a:tc>
                  <a:txBody>
                    <a:bodyPr/>
                    <a:lstStyle/>
                    <a:p>
                      <a:pPr marL="0" marR="0" algn="r">
                        <a:lnSpc>
                          <a:spcPct val="115000"/>
                        </a:lnSpc>
                        <a:spcBef>
                          <a:spcPts val="0"/>
                        </a:spcBef>
                        <a:spcAft>
                          <a:spcPts val="0"/>
                        </a:spcAft>
                      </a:pPr>
                      <a:r>
                        <a:rPr lang="en-US" sz="1000">
                          <a:effectLst/>
                          <a:latin typeface="Tahoma"/>
                          <a:ea typeface="Times New Roman"/>
                          <a:cs typeface="Times New Roman"/>
                        </a:rPr>
                        <a:t>Цогтовоо</a:t>
                      </a:r>
                      <a:endParaRPr lang="en-US" sz="1000">
                        <a:effectLst/>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Arial"/>
                          <a:ea typeface="Times New Roman"/>
                          <a:cs typeface="Times New Roman"/>
                        </a:rPr>
                        <a:t>20725</a:t>
                      </a:r>
                      <a:endParaRPr lang="en-US" sz="1000">
                        <a:effectLst/>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Arial"/>
                          <a:ea typeface="Times New Roman"/>
                          <a:cs typeface="Times New Roman"/>
                        </a:rPr>
                        <a:t>24284</a:t>
                      </a:r>
                      <a:endParaRPr lang="en-US" sz="1000">
                        <a:effectLst/>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Arial"/>
                          <a:ea typeface="Times New Roman"/>
                          <a:cs typeface="Times New Roman"/>
                        </a:rPr>
                        <a:t>79.53</a:t>
                      </a:r>
                      <a:endParaRPr lang="en-US" sz="1000">
                        <a:effectLst/>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Arial"/>
                          <a:ea typeface="Times New Roman"/>
                          <a:cs typeface="Times New Roman"/>
                        </a:rPr>
                        <a:t>117.17</a:t>
                      </a:r>
                      <a:endParaRPr lang="en-US" sz="1000">
                        <a:effectLst/>
                        <a:latin typeface="Times New Roman"/>
                        <a:ea typeface="Times New Roman"/>
                        <a:cs typeface="Times New Roman"/>
                      </a:endParaRPr>
                    </a:p>
                  </a:txBody>
                  <a:tcPr marL="68580" marR="68580" marT="0" marB="0" anchor="ctr">
                    <a:lnL>
                      <a:noFill/>
                    </a:lnL>
                    <a:lnR>
                      <a:noFill/>
                    </a:lnR>
                    <a:lnT>
                      <a:noFill/>
                    </a:lnT>
                    <a:lnB>
                      <a:noFill/>
                    </a:lnB>
                  </a:tcPr>
                </a:tc>
              </a:tr>
              <a:tr h="168934">
                <a:tc>
                  <a:txBody>
                    <a:bodyPr/>
                    <a:lstStyle/>
                    <a:p>
                      <a:pPr marL="0" marR="0" algn="r">
                        <a:lnSpc>
                          <a:spcPct val="115000"/>
                        </a:lnSpc>
                        <a:spcBef>
                          <a:spcPts val="0"/>
                        </a:spcBef>
                        <a:spcAft>
                          <a:spcPts val="0"/>
                        </a:spcAft>
                      </a:pPr>
                      <a:r>
                        <a:rPr lang="en-US" sz="1000">
                          <a:effectLst/>
                          <a:latin typeface="Tahoma"/>
                          <a:ea typeface="Times New Roman"/>
                          <a:cs typeface="Times New Roman"/>
                        </a:rPr>
                        <a:t>Цогтцэций</a:t>
                      </a:r>
                      <a:endParaRPr lang="en-US" sz="1000">
                        <a:effectLst/>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effectLst/>
                          <a:latin typeface="Arial"/>
                          <a:ea typeface="Times New Roman"/>
                          <a:cs typeface="Times New Roman"/>
                        </a:rPr>
                        <a:t>16387</a:t>
                      </a:r>
                      <a:endParaRPr lang="en-US" sz="1000">
                        <a:effectLst/>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effectLst/>
                          <a:latin typeface="Arial"/>
                          <a:ea typeface="Times New Roman"/>
                          <a:cs typeface="Times New Roman"/>
                        </a:rPr>
                        <a:t>15364</a:t>
                      </a:r>
                      <a:endParaRPr lang="en-US" sz="1000">
                        <a:effectLst/>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effectLst/>
                          <a:latin typeface="Arial"/>
                          <a:ea typeface="Times New Roman"/>
                          <a:cs typeface="Times New Roman"/>
                        </a:rPr>
                        <a:t>47.10</a:t>
                      </a:r>
                      <a:endParaRPr lang="en-US" sz="1000">
                        <a:effectLst/>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effectLst/>
                          <a:latin typeface="Arial"/>
                          <a:ea typeface="Times New Roman"/>
                          <a:cs typeface="Times New Roman"/>
                        </a:rPr>
                        <a:t>93.76</a:t>
                      </a:r>
                      <a:endParaRPr lang="en-US" sz="1000">
                        <a:effectLst/>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r>
              <a:tr h="168934">
                <a:tc>
                  <a:txBody>
                    <a:bodyPr/>
                    <a:lstStyle/>
                    <a:p>
                      <a:pPr marL="0" marR="0" algn="r">
                        <a:lnSpc>
                          <a:spcPct val="115000"/>
                        </a:lnSpc>
                        <a:spcBef>
                          <a:spcPts val="0"/>
                        </a:spcBef>
                        <a:spcAft>
                          <a:spcPts val="0"/>
                        </a:spcAft>
                      </a:pPr>
                      <a:r>
                        <a:rPr lang="en-US" sz="1000">
                          <a:effectLst/>
                          <a:latin typeface="Tahoma"/>
                          <a:ea typeface="Times New Roman"/>
                          <a:cs typeface="Times New Roman"/>
                        </a:rPr>
                        <a:t>Даланзадгад</a:t>
                      </a:r>
                      <a:endParaRPr lang="en-US" sz="1000">
                        <a:effectLst/>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Arial"/>
                          <a:ea typeface="Times New Roman"/>
                          <a:cs typeface="Times New Roman"/>
                        </a:rPr>
                        <a:t>24594</a:t>
                      </a:r>
                      <a:endParaRPr lang="en-US" sz="1000">
                        <a:effectLst/>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Arial"/>
                          <a:ea typeface="Times New Roman"/>
                          <a:cs typeface="Times New Roman"/>
                        </a:rPr>
                        <a:t>21420</a:t>
                      </a:r>
                      <a:endParaRPr lang="en-US" sz="1000">
                        <a:effectLst/>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Arial"/>
                          <a:ea typeface="Times New Roman"/>
                          <a:cs typeface="Times New Roman"/>
                        </a:rPr>
                        <a:t>65.55</a:t>
                      </a:r>
                      <a:endParaRPr lang="en-US" sz="1000">
                        <a:effectLst/>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effectLst/>
                          <a:latin typeface="Arial"/>
                          <a:ea typeface="Times New Roman"/>
                          <a:cs typeface="Times New Roman"/>
                        </a:rPr>
                        <a:t>87.09</a:t>
                      </a:r>
                      <a:endParaRPr lang="en-US" sz="1000">
                        <a:effectLst/>
                        <a:latin typeface="Times New Roman"/>
                        <a:ea typeface="Times New Roman"/>
                        <a:cs typeface="Times New Roman"/>
                      </a:endParaRPr>
                    </a:p>
                  </a:txBody>
                  <a:tcPr marL="68580" marR="68580" marT="0" marB="0" anchor="ctr">
                    <a:lnL>
                      <a:noFill/>
                    </a:lnL>
                    <a:lnR>
                      <a:noFill/>
                    </a:lnR>
                    <a:lnT>
                      <a:noFill/>
                    </a:lnT>
                    <a:lnB>
                      <a:noFill/>
                    </a:lnB>
                  </a:tcPr>
                </a:tc>
              </a:tr>
              <a:tr h="168934">
                <a:tc>
                  <a:txBody>
                    <a:bodyPr/>
                    <a:lstStyle/>
                    <a:p>
                      <a:pPr marL="0" marR="0" algn="r">
                        <a:lnSpc>
                          <a:spcPct val="115000"/>
                        </a:lnSpc>
                        <a:spcBef>
                          <a:spcPts val="0"/>
                        </a:spcBef>
                        <a:spcAft>
                          <a:spcPts val="0"/>
                        </a:spcAft>
                      </a:pPr>
                      <a:r>
                        <a:rPr lang="en-US" sz="1000" b="1">
                          <a:effectLst/>
                          <a:latin typeface="Arial"/>
                          <a:ea typeface="Times New Roman"/>
                          <a:cs typeface="Times New Roman"/>
                        </a:rPr>
                        <a:t>ДYН</a:t>
                      </a:r>
                      <a:endParaRPr lang="en-US" sz="1000">
                        <a:effectLst/>
                        <a:latin typeface="Times New Roman"/>
                        <a:ea typeface="Times New Roman"/>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D3DFEE"/>
                    </a:solidFill>
                  </a:tcPr>
                </a:tc>
                <a:tc>
                  <a:txBody>
                    <a:bodyPr/>
                    <a:lstStyle/>
                    <a:p>
                      <a:pPr marL="0" marR="0" algn="ctr">
                        <a:lnSpc>
                          <a:spcPct val="115000"/>
                        </a:lnSpc>
                        <a:spcBef>
                          <a:spcPts val="0"/>
                        </a:spcBef>
                        <a:spcAft>
                          <a:spcPts val="0"/>
                        </a:spcAft>
                      </a:pPr>
                      <a:r>
                        <a:rPr lang="en-US" sz="1000" b="1">
                          <a:effectLst/>
                          <a:latin typeface="Arial"/>
                          <a:ea typeface="Times New Roman"/>
                          <a:cs typeface="Times New Roman"/>
                        </a:rPr>
                        <a:t>431879</a:t>
                      </a:r>
                      <a:endParaRPr lang="en-US" sz="1000">
                        <a:effectLst/>
                        <a:latin typeface="Times New Roman"/>
                        <a:ea typeface="Times New Roman"/>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D3DFEE"/>
                    </a:solidFill>
                  </a:tcPr>
                </a:tc>
                <a:tc>
                  <a:txBody>
                    <a:bodyPr/>
                    <a:lstStyle/>
                    <a:p>
                      <a:pPr marL="0" marR="0" algn="ctr">
                        <a:lnSpc>
                          <a:spcPct val="115000"/>
                        </a:lnSpc>
                        <a:spcBef>
                          <a:spcPts val="0"/>
                        </a:spcBef>
                        <a:spcAft>
                          <a:spcPts val="0"/>
                        </a:spcAft>
                      </a:pPr>
                      <a:r>
                        <a:rPr lang="en-US" sz="1000" b="1">
                          <a:effectLst/>
                          <a:latin typeface="Arial"/>
                          <a:ea typeface="Times New Roman"/>
                          <a:cs typeface="Times New Roman"/>
                        </a:rPr>
                        <a:t>514419</a:t>
                      </a:r>
                      <a:endParaRPr lang="en-US" sz="1000">
                        <a:effectLst/>
                        <a:latin typeface="Times New Roman"/>
                        <a:ea typeface="Times New Roman"/>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D3DFEE"/>
                    </a:solidFill>
                  </a:tcPr>
                </a:tc>
                <a:tc>
                  <a:txBody>
                    <a:bodyPr/>
                    <a:lstStyle/>
                    <a:p>
                      <a:pPr marL="0" marR="0" algn="ctr">
                        <a:lnSpc>
                          <a:spcPct val="115000"/>
                        </a:lnSpc>
                        <a:spcBef>
                          <a:spcPts val="0"/>
                        </a:spcBef>
                        <a:spcAft>
                          <a:spcPts val="0"/>
                        </a:spcAft>
                      </a:pPr>
                      <a:r>
                        <a:rPr lang="en-US" sz="1000" b="1">
                          <a:effectLst/>
                          <a:latin typeface="Arial"/>
                          <a:ea typeface="Times New Roman"/>
                          <a:cs typeface="Times New Roman"/>
                        </a:rPr>
                        <a:t>66.26</a:t>
                      </a:r>
                      <a:endParaRPr lang="en-US" sz="1000">
                        <a:effectLst/>
                        <a:latin typeface="Times New Roman"/>
                        <a:ea typeface="Times New Roman"/>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D3DFEE"/>
                    </a:solidFill>
                  </a:tcPr>
                </a:tc>
                <a:tc>
                  <a:txBody>
                    <a:bodyPr/>
                    <a:lstStyle/>
                    <a:p>
                      <a:pPr marL="0" marR="0" algn="ctr">
                        <a:lnSpc>
                          <a:spcPct val="115000"/>
                        </a:lnSpc>
                        <a:spcBef>
                          <a:spcPts val="0"/>
                        </a:spcBef>
                        <a:spcAft>
                          <a:spcPts val="0"/>
                        </a:spcAft>
                      </a:pPr>
                      <a:r>
                        <a:rPr lang="en-US" sz="1000" b="1" dirty="0">
                          <a:effectLst/>
                          <a:latin typeface="Arial"/>
                          <a:ea typeface="Times New Roman"/>
                          <a:cs typeface="Times New Roman"/>
                        </a:rPr>
                        <a:t>119.11</a:t>
                      </a:r>
                      <a:endParaRPr lang="en-US" sz="1000" dirty="0">
                        <a:effectLst/>
                        <a:latin typeface="Times New Roman"/>
                        <a:ea typeface="Times New Roman"/>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D3DFEE"/>
                    </a:solidFill>
                  </a:tcPr>
                </a:tc>
              </a:tr>
            </a:tbl>
          </a:graphicData>
        </a:graphic>
      </p:graphicFrame>
      <p:sp>
        <p:nvSpPr>
          <p:cNvPr id="11" name="Rectangle 10"/>
          <p:cNvSpPr/>
          <p:nvPr/>
        </p:nvSpPr>
        <p:spPr>
          <a:xfrm>
            <a:off x="5181600" y="2979003"/>
            <a:ext cx="3609974" cy="3323987"/>
          </a:xfrm>
          <a:prstGeom prst="rect">
            <a:avLst/>
          </a:prstGeom>
        </p:spPr>
        <p:txBody>
          <a:bodyPr wrap="square">
            <a:spAutoFit/>
          </a:bodyPr>
          <a:lstStyle/>
          <a:p>
            <a:pPr indent="457200" algn="just"/>
            <a:r>
              <a:rPr lang="mn-MN" sz="1400" dirty="0">
                <a:solidFill>
                  <a:srgbClr val="000000"/>
                </a:solidFill>
                <a:latin typeface="Tahoma"/>
                <a:ea typeface="Times New Roman"/>
              </a:rPr>
              <a:t>2015 оны эхний </a:t>
            </a:r>
            <a:r>
              <a:rPr lang="en-US" sz="1400" dirty="0">
                <a:solidFill>
                  <a:srgbClr val="000000"/>
                </a:solidFill>
                <a:latin typeface="Tahoma"/>
                <a:ea typeface="Times New Roman"/>
              </a:rPr>
              <a:t>7 </a:t>
            </a:r>
            <a:r>
              <a:rPr lang="mn-MN" sz="1400" dirty="0">
                <a:solidFill>
                  <a:srgbClr val="000000"/>
                </a:solidFill>
                <a:latin typeface="Tahoma"/>
                <a:ea typeface="Times New Roman"/>
              </a:rPr>
              <a:t>сарын байдлаар төл бойжилт 98.6 </a:t>
            </a:r>
            <a:r>
              <a:rPr lang="mn-MN" sz="1400" dirty="0" smtClean="0">
                <a:solidFill>
                  <a:srgbClr val="000000"/>
                </a:solidFill>
                <a:latin typeface="Tahoma"/>
                <a:ea typeface="Times New Roman"/>
              </a:rPr>
              <a:t>хувьтай</a:t>
            </a:r>
            <a:r>
              <a:rPr lang="mn-MN" sz="1400" dirty="0">
                <a:solidFill>
                  <a:srgbClr val="000000"/>
                </a:solidFill>
                <a:latin typeface="Tahoma"/>
                <a:ea typeface="Times New Roman"/>
              </a:rPr>
              <a:t> </a:t>
            </a:r>
            <a:r>
              <a:rPr lang="mn-MN" sz="1400" dirty="0" smtClean="0">
                <a:solidFill>
                  <a:srgbClr val="000000"/>
                </a:solidFill>
                <a:latin typeface="Tahoma"/>
                <a:ea typeface="Times New Roman"/>
              </a:rPr>
              <a:t>байгаа бөгөөд мал </a:t>
            </a:r>
            <a:r>
              <a:rPr lang="mn-MN" sz="1400" dirty="0">
                <a:solidFill>
                  <a:srgbClr val="000000"/>
                </a:solidFill>
                <a:latin typeface="Tahoma"/>
                <a:ea typeface="Times New Roman"/>
              </a:rPr>
              <a:t>төллөлтийг өмнөх оны мөн үетэй сумдаар авч үзвэл</a:t>
            </a:r>
            <a:r>
              <a:rPr lang="mn-MN" sz="1400" dirty="0" smtClean="0">
                <a:solidFill>
                  <a:srgbClr val="000000"/>
                </a:solidFill>
                <a:latin typeface="Tahoma"/>
                <a:ea typeface="Times New Roman"/>
              </a:rPr>
              <a:t> </a:t>
            </a:r>
            <a:r>
              <a:rPr lang="mn-MN" sz="1400" dirty="0">
                <a:solidFill>
                  <a:srgbClr val="000000"/>
                </a:solidFill>
                <a:latin typeface="Tahoma"/>
                <a:ea typeface="Times New Roman"/>
              </a:rPr>
              <a:t>Баян-Овоо, Манлай, Цогт-цэций, Даланзадгад сумдад буурсан үзүүлэлттэй байна. </a:t>
            </a:r>
            <a:endParaRPr lang="mn-MN" sz="1400" dirty="0" smtClean="0">
              <a:solidFill>
                <a:srgbClr val="000000"/>
              </a:solidFill>
              <a:latin typeface="Tahoma"/>
              <a:ea typeface="Times New Roman"/>
            </a:endParaRPr>
          </a:p>
          <a:p>
            <a:pPr indent="457200" algn="just"/>
            <a:r>
              <a:rPr lang="en-US" sz="1400" dirty="0" smtClean="0">
                <a:solidFill>
                  <a:srgbClr val="000000"/>
                </a:solidFill>
                <a:latin typeface="Tahoma"/>
                <a:ea typeface="Times New Roman"/>
              </a:rPr>
              <a:t>201</a:t>
            </a:r>
            <a:r>
              <a:rPr lang="mn-MN" sz="1400" dirty="0">
                <a:solidFill>
                  <a:srgbClr val="000000"/>
                </a:solidFill>
                <a:latin typeface="Tahoma"/>
                <a:ea typeface="Times New Roman"/>
              </a:rPr>
              <a:t>5 оны эхний 7 сарын байдлаар нийт </a:t>
            </a:r>
            <a:r>
              <a:rPr lang="en-US" sz="1400" dirty="0">
                <a:solidFill>
                  <a:srgbClr val="000000"/>
                </a:solidFill>
                <a:latin typeface="Tahoma"/>
                <a:ea typeface="Times New Roman"/>
              </a:rPr>
              <a:t>5</a:t>
            </a:r>
            <a:r>
              <a:rPr lang="mn-MN" sz="1400" dirty="0" smtClean="0">
                <a:solidFill>
                  <a:srgbClr val="000000"/>
                </a:solidFill>
                <a:latin typeface="Tahoma"/>
                <a:ea typeface="Times New Roman"/>
              </a:rPr>
              <a:t>14.4 мянган мал </a:t>
            </a:r>
            <a:r>
              <a:rPr lang="mn-MN" sz="1400" dirty="0">
                <a:solidFill>
                  <a:srgbClr val="000000"/>
                </a:solidFill>
                <a:latin typeface="Tahoma"/>
                <a:ea typeface="Times New Roman"/>
              </a:rPr>
              <a:t>төллөж,   </a:t>
            </a:r>
            <a:r>
              <a:rPr lang="mn-MN" sz="1400" dirty="0" smtClean="0">
                <a:solidFill>
                  <a:srgbClr val="000000"/>
                </a:solidFill>
                <a:latin typeface="Tahoma"/>
                <a:ea typeface="Times New Roman"/>
              </a:rPr>
              <a:t>518.4 мянган </a:t>
            </a:r>
            <a:r>
              <a:rPr lang="mn-MN" sz="1400" dirty="0">
                <a:solidFill>
                  <a:srgbClr val="000000"/>
                </a:solidFill>
                <a:latin typeface="Tahoma"/>
                <a:ea typeface="Times New Roman"/>
              </a:rPr>
              <a:t>төл гарч, 7263 төл хорогдож</a:t>
            </a:r>
            <a:r>
              <a:rPr lang="mn-MN" sz="1400">
                <a:solidFill>
                  <a:srgbClr val="000000"/>
                </a:solidFill>
                <a:latin typeface="Tahoma"/>
                <a:ea typeface="Times New Roman"/>
              </a:rPr>
              <a:t>,  </a:t>
            </a:r>
            <a:r>
              <a:rPr lang="mn-MN" sz="1400" smtClean="0">
                <a:solidFill>
                  <a:srgbClr val="000000"/>
                </a:solidFill>
                <a:latin typeface="Tahoma"/>
                <a:ea typeface="Times New Roman"/>
              </a:rPr>
              <a:t>511</a:t>
            </a:r>
            <a:r>
              <a:rPr lang="mn-MN" sz="1400" smtClean="0">
                <a:solidFill>
                  <a:srgbClr val="000000"/>
                </a:solidFill>
                <a:latin typeface="Tahoma"/>
                <a:ea typeface="Times New Roman"/>
              </a:rPr>
              <a:t>.1 мянган</a:t>
            </a:r>
            <a:r>
              <a:rPr lang="mn-MN" sz="1400" smtClean="0">
                <a:solidFill>
                  <a:srgbClr val="000000"/>
                </a:solidFill>
                <a:latin typeface="Tahoma"/>
                <a:ea typeface="Times New Roman"/>
              </a:rPr>
              <a:t> </a:t>
            </a:r>
            <a:r>
              <a:rPr lang="mn-MN" sz="1400" dirty="0">
                <a:solidFill>
                  <a:srgbClr val="000000"/>
                </a:solidFill>
                <a:latin typeface="Tahoma"/>
                <a:ea typeface="Times New Roman"/>
              </a:rPr>
              <a:t>толгой төл бойжиж байна</a:t>
            </a:r>
            <a:r>
              <a:rPr lang="en-US" sz="1400" dirty="0">
                <a:solidFill>
                  <a:srgbClr val="000000"/>
                </a:solidFill>
                <a:latin typeface="Tahoma"/>
                <a:ea typeface="Times New Roman"/>
              </a:rPr>
              <a:t>.</a:t>
            </a:r>
            <a:r>
              <a:rPr lang="mn-MN" sz="1400" dirty="0">
                <a:solidFill>
                  <a:srgbClr val="000000"/>
                </a:solidFill>
                <a:latin typeface="Tahoma"/>
                <a:ea typeface="Times New Roman"/>
              </a:rPr>
              <a:t> Даланзадгад, Баяндалай, Булган, Гурвантэс, Манлай, Сэврэй, Ханхонгор, Хүрмэн сумдад төлийн хорогдол их байна. </a:t>
            </a:r>
            <a:endParaRPr lang="en-US" sz="1400" dirty="0">
              <a:latin typeface="Times New Roman"/>
              <a:ea typeface="Times New Roman"/>
            </a:endParaRPr>
          </a:p>
          <a:p>
            <a:pPr indent="457200" algn="just"/>
            <a:endParaRPr lang="en-US" sz="1400" dirty="0">
              <a:effectLst/>
              <a:latin typeface="Times New Roman"/>
              <a:ea typeface="Times New Roman"/>
            </a:endParaRPr>
          </a:p>
        </p:txBody>
      </p:sp>
    </p:spTree>
    <p:extLst>
      <p:ext uri="{BB962C8B-B14F-4D97-AF65-F5344CB8AC3E}">
        <p14:creationId xmlns:p14="http://schemas.microsoft.com/office/powerpoint/2010/main" val="17155734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73756"/>
          </a:xfrm>
          <a:prstGeom prst="rect">
            <a:avLst/>
          </a:prstGeom>
        </p:spPr>
      </p:pic>
      <p:sp>
        <p:nvSpPr>
          <p:cNvPr id="5" name="Rectangle 4"/>
          <p:cNvSpPr/>
          <p:nvPr/>
        </p:nvSpPr>
        <p:spPr>
          <a:xfrm>
            <a:off x="4800600" y="609601"/>
            <a:ext cx="3810000" cy="369332"/>
          </a:xfrm>
          <a:prstGeom prst="rect">
            <a:avLst/>
          </a:prstGeom>
        </p:spPr>
        <p:txBody>
          <a:bodyPr wrap="square">
            <a:spAutoFit/>
          </a:bodyPr>
          <a:lstStyle/>
          <a:p>
            <a:pPr algn="r"/>
            <a:endParaRPr lang="en-US" i="1" dirty="0">
              <a:solidFill>
                <a:schemeClr val="bg1"/>
              </a:solidFill>
              <a:latin typeface="Times New Roman" pitchFamily="18" charset="0"/>
              <a:cs typeface="Times New Roman" pitchFamily="18" charset="0"/>
            </a:endParaRPr>
          </a:p>
        </p:txBody>
      </p:sp>
      <p:sp>
        <p:nvSpPr>
          <p:cNvPr id="9" name="Rectangle 8"/>
          <p:cNvSpPr/>
          <p:nvPr/>
        </p:nvSpPr>
        <p:spPr>
          <a:xfrm>
            <a:off x="2286000" y="5714999"/>
            <a:ext cx="5257800" cy="369332"/>
          </a:xfrm>
          <a:prstGeom prst="rect">
            <a:avLst/>
          </a:prstGeom>
        </p:spPr>
        <p:txBody>
          <a:bodyPr wrap="square">
            <a:spAutoFit/>
          </a:bodyPr>
          <a:lstStyle/>
          <a:p>
            <a:pPr marL="374650" algn="ctr">
              <a:buFont typeface="Wingdings" panose="05000000000000000000" pitchFamily="2" charset="2"/>
              <a:buNone/>
            </a:pPr>
            <a:endParaRPr lang="en-US" dirty="0" smtClean="0">
              <a:solidFill>
                <a:schemeClr val="bg1"/>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2286000" y="3105835"/>
            <a:ext cx="4572000" cy="369332"/>
          </a:xfrm>
          <a:prstGeom prst="rect">
            <a:avLst/>
          </a:prstGeom>
        </p:spPr>
        <p:txBody>
          <a:bodyPr>
            <a:spAutoFit/>
          </a:bodyPr>
          <a:lstStyle/>
          <a:p>
            <a:pPr algn="ctr">
              <a:spcBef>
                <a:spcPct val="0"/>
              </a:spcBef>
              <a:buFontTx/>
              <a:buNone/>
            </a:pPr>
            <a:endParaRPr lang="en-US" altLang="en-US" b="1" dirty="0">
              <a:solidFill>
                <a:schemeClr val="bg1"/>
              </a:solidFill>
              <a:latin typeface="Arial" charset="0"/>
            </a:endParaRPr>
          </a:p>
        </p:txBody>
      </p:sp>
      <p:cxnSp>
        <p:nvCxnSpPr>
          <p:cNvPr id="25" name="Straight Connector 24"/>
          <p:cNvCxnSpPr/>
          <p:nvPr/>
        </p:nvCxnSpPr>
        <p:spPr>
          <a:xfrm>
            <a:off x="1085850" y="2606482"/>
            <a:ext cx="7658100" cy="0"/>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pic>
        <p:nvPicPr>
          <p:cNvPr id="26" name="Picture 2" descr="\\exchange_server\MCCT\PUBLIC\Tserendejid\Information icon\1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814919"/>
            <a:ext cx="1066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1" name="Rectangle 1"/>
          <p:cNvSpPr>
            <a:spLocks noChangeArrowheads="1"/>
          </p:cNvSpPr>
          <p:nvPr/>
        </p:nvSpPr>
        <p:spPr bwMode="auto">
          <a:xfrm>
            <a:off x="2135736" y="1360368"/>
            <a:ext cx="6474863" cy="65864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nSpc>
                <a:spcPct val="115000"/>
              </a:lnSpc>
              <a:spcAft>
                <a:spcPts val="1000"/>
              </a:spcAft>
            </a:pPr>
            <a:r>
              <a:rPr lang="mn-MN" sz="1600" dirty="0">
                <a:latin typeface="Arial"/>
                <a:ea typeface="Times New Roman"/>
              </a:rPr>
              <a:t/>
            </a:r>
            <a:br>
              <a:rPr lang="mn-MN" sz="1600" dirty="0">
                <a:latin typeface="Arial"/>
                <a:ea typeface="Times New Roman"/>
              </a:rPr>
            </a:br>
            <a:r>
              <a:rPr lang="mn-MN" sz="1600" dirty="0">
                <a:latin typeface="Arial"/>
                <a:ea typeface="Times New Roman"/>
              </a:rPr>
              <a:t> </a:t>
            </a:r>
            <a:endParaRPr lang="en-US" sz="1600" dirty="0">
              <a:latin typeface="Tahoma" pitchFamily="34" charset="0"/>
              <a:cs typeface="Tahoma" pitchFamily="34" charset="0"/>
            </a:endParaRPr>
          </a:p>
        </p:txBody>
      </p:sp>
      <p:sp>
        <p:nvSpPr>
          <p:cNvPr id="6" name="Rectangle 5"/>
          <p:cNvSpPr/>
          <p:nvPr/>
        </p:nvSpPr>
        <p:spPr>
          <a:xfrm>
            <a:off x="2362200" y="852156"/>
            <a:ext cx="5715000" cy="1754326"/>
          </a:xfrm>
          <a:prstGeom prst="rect">
            <a:avLst/>
          </a:prstGeom>
        </p:spPr>
        <p:txBody>
          <a:bodyPr wrap="square">
            <a:spAutoFit/>
          </a:bodyPr>
          <a:lstStyle/>
          <a:p>
            <a:pPr indent="457200" algn="just"/>
            <a:r>
              <a:rPr lang="mn-MN" dirty="0">
                <a:solidFill>
                  <a:srgbClr val="000000"/>
                </a:solidFill>
                <a:latin typeface="Tahoma"/>
                <a:ea typeface="Times New Roman"/>
              </a:rPr>
              <a:t>Том малын зүй бус хорогдол 13407  толгой байгаа нь урьд оны мөн үеэс  5371 толгойгоор  өссөн  байна. Баяндалай, Булган, Манлай, Даланзадгад, Сэврэй сумдад том малын зүй бус хорогдол өндөр байгаа бөгөөд Ханбогд суманд хорогдолгүй байна.</a:t>
            </a:r>
            <a:endParaRPr lang="en-US" sz="1400" dirty="0">
              <a:effectLst/>
              <a:latin typeface="Times New Roman"/>
              <a:ea typeface="Times New Roman"/>
            </a:endParaRPr>
          </a:p>
        </p:txBody>
      </p:sp>
      <p:graphicFrame>
        <p:nvGraphicFramePr>
          <p:cNvPr id="8" name="Table 7"/>
          <p:cNvGraphicFramePr>
            <a:graphicFrameLocks noGrp="1"/>
          </p:cNvGraphicFramePr>
          <p:nvPr>
            <p:extLst>
              <p:ext uri="{D42A27DB-BD31-4B8C-83A1-F6EECF244321}">
                <p14:modId xmlns:p14="http://schemas.microsoft.com/office/powerpoint/2010/main" val="1386802971"/>
              </p:ext>
            </p:extLst>
          </p:nvPr>
        </p:nvGraphicFramePr>
        <p:xfrm>
          <a:off x="1497012" y="2895600"/>
          <a:ext cx="7037389" cy="3294888"/>
        </p:xfrm>
        <a:graphic>
          <a:graphicData uri="http://schemas.openxmlformats.org/drawingml/2006/table">
            <a:tbl>
              <a:tblPr firstRow="1" firstCol="1" bandRow="1"/>
              <a:tblGrid>
                <a:gridCol w="1007757"/>
                <a:gridCol w="576924"/>
                <a:gridCol w="583011"/>
                <a:gridCol w="476148"/>
                <a:gridCol w="463974"/>
                <a:gridCol w="483588"/>
                <a:gridCol w="515376"/>
                <a:gridCol w="504555"/>
                <a:gridCol w="537696"/>
                <a:gridCol w="467356"/>
                <a:gridCol w="459916"/>
                <a:gridCol w="472766"/>
                <a:gridCol w="488322"/>
              </a:tblGrid>
              <a:tr h="169545">
                <a:tc>
                  <a:txBody>
                    <a:bodyPr/>
                    <a:lstStyle/>
                    <a:p>
                      <a:pPr marL="0" marR="0">
                        <a:lnSpc>
                          <a:spcPct val="115000"/>
                        </a:lnSpc>
                        <a:spcBef>
                          <a:spcPts val="0"/>
                        </a:spcBef>
                        <a:spcAft>
                          <a:spcPts val="0"/>
                        </a:spcAft>
                      </a:pPr>
                      <a:r>
                        <a:rPr lang="en-US" sz="1000">
                          <a:effectLst/>
                          <a:latin typeface="Tahoma"/>
                          <a:ea typeface="Times New Roman"/>
                          <a:cs typeface="Times New Roman"/>
                        </a:rPr>
                        <a:t> </a:t>
                      </a:r>
                      <a:endParaRPr lang="en-US" sz="1000">
                        <a:effectLst/>
                        <a:latin typeface="Times New Roman"/>
                        <a:ea typeface="Times New Roman"/>
                        <a:cs typeface="Times New Roman"/>
                      </a:endParaRPr>
                    </a:p>
                  </a:txBody>
                  <a:tcPr marL="68580" marR="68580" marT="0" marB="0" anchor="b">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gridSpan="6">
                  <a:txBody>
                    <a:bodyPr/>
                    <a:lstStyle/>
                    <a:p>
                      <a:pPr marL="0" marR="0" algn="ctr">
                        <a:lnSpc>
                          <a:spcPct val="115000"/>
                        </a:lnSpc>
                        <a:spcBef>
                          <a:spcPts val="0"/>
                        </a:spcBef>
                        <a:spcAft>
                          <a:spcPts val="0"/>
                        </a:spcAft>
                      </a:pPr>
                      <a:r>
                        <a:rPr lang="en-US" sz="1000">
                          <a:effectLst/>
                          <a:latin typeface="Tahoma"/>
                          <a:ea typeface="Times New Roman"/>
                          <a:cs typeface="Times New Roman"/>
                        </a:rPr>
                        <a:t> Хорогдсон том мал</a:t>
                      </a:r>
                      <a:endParaRPr lang="en-US" sz="1000">
                        <a:effectLst/>
                        <a:latin typeface="Times New Roman"/>
                        <a:ea typeface="Times New Roman"/>
                        <a:cs typeface="Times New Roman"/>
                      </a:endParaRPr>
                    </a:p>
                  </a:txBody>
                  <a:tcPr marL="68580" marR="68580" marT="0" marB="0" anchor="b">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marL="0" marR="0" algn="ctr">
                        <a:lnSpc>
                          <a:spcPct val="115000"/>
                        </a:lnSpc>
                        <a:spcBef>
                          <a:spcPts val="0"/>
                        </a:spcBef>
                        <a:spcAft>
                          <a:spcPts val="0"/>
                        </a:spcAft>
                      </a:pPr>
                      <a:r>
                        <a:rPr lang="en-US" sz="1000">
                          <a:effectLst/>
                          <a:latin typeface="Tahoma"/>
                          <a:ea typeface="Times New Roman"/>
                          <a:cs typeface="Times New Roman"/>
                        </a:rPr>
                        <a:t>Үүнээс: өвчнөөр</a:t>
                      </a:r>
                      <a:endParaRPr lang="en-US" sz="1000">
                        <a:effectLst/>
                        <a:latin typeface="Times New Roman"/>
                        <a:ea typeface="Times New Roman"/>
                        <a:cs typeface="Times New Roman"/>
                      </a:endParaRPr>
                    </a:p>
                  </a:txBody>
                  <a:tcPr marL="68580" marR="68580" marT="0" marB="0" anchor="b">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60020">
                <a:tc>
                  <a:txBody>
                    <a:bodyPr/>
                    <a:lstStyle/>
                    <a:p>
                      <a:pPr marL="0" marR="0">
                        <a:lnSpc>
                          <a:spcPct val="115000"/>
                        </a:lnSpc>
                        <a:spcBef>
                          <a:spcPts val="0"/>
                        </a:spcBef>
                        <a:spcAft>
                          <a:spcPts val="0"/>
                        </a:spcAft>
                      </a:pPr>
                      <a:r>
                        <a:rPr lang="en-US" sz="1000">
                          <a:effectLst/>
                          <a:latin typeface="Tahoma"/>
                          <a:ea typeface="Times New Roman"/>
                          <a:cs typeface="Times New Roman"/>
                        </a:rPr>
                        <a:t> </a:t>
                      </a:r>
                      <a:endParaRPr lang="en-US" sz="1000">
                        <a:effectLst/>
                        <a:latin typeface="Times New Roman"/>
                        <a:ea typeface="Times New Roman"/>
                        <a:cs typeface="Times New Roman"/>
                      </a:endParaRPr>
                    </a:p>
                  </a:txBody>
                  <a:tcPr marL="68580" marR="68580" marT="0" marB="0" anchor="b">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marL="0" marR="0" algn="r">
                        <a:lnSpc>
                          <a:spcPct val="115000"/>
                        </a:lnSpc>
                        <a:spcBef>
                          <a:spcPts val="0"/>
                        </a:spcBef>
                        <a:spcAft>
                          <a:spcPts val="0"/>
                        </a:spcAft>
                      </a:pPr>
                      <a:r>
                        <a:rPr lang="en-US" sz="1000" b="1">
                          <a:effectLst/>
                          <a:latin typeface="Tahoma"/>
                          <a:ea typeface="Times New Roman"/>
                          <a:cs typeface="Times New Roman"/>
                        </a:rPr>
                        <a:t>Бүгд</a:t>
                      </a:r>
                      <a:endParaRPr lang="en-US" sz="1000">
                        <a:effectLst/>
                        <a:latin typeface="Times New Roman"/>
                        <a:ea typeface="Times New Roman"/>
                        <a:cs typeface="Times New Roman"/>
                      </a:endParaRPr>
                    </a:p>
                  </a:txBody>
                  <a:tcPr marL="68580" marR="68580" marT="0" marB="0" anchor="b">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marL="0" marR="0" algn="r">
                        <a:lnSpc>
                          <a:spcPct val="115000"/>
                        </a:lnSpc>
                        <a:spcBef>
                          <a:spcPts val="0"/>
                        </a:spcBef>
                        <a:spcAft>
                          <a:spcPts val="0"/>
                        </a:spcAft>
                      </a:pPr>
                      <a:r>
                        <a:rPr lang="en-US" sz="1000">
                          <a:effectLst/>
                          <a:latin typeface="Tahoma"/>
                          <a:ea typeface="Times New Roman"/>
                          <a:cs typeface="Times New Roman"/>
                        </a:rPr>
                        <a:t>Тэмээ</a:t>
                      </a:r>
                      <a:endParaRPr lang="en-US" sz="1000">
                        <a:effectLst/>
                        <a:latin typeface="Times New Roman"/>
                        <a:ea typeface="Times New Roman"/>
                        <a:cs typeface="Times New Roman"/>
                      </a:endParaRPr>
                    </a:p>
                  </a:txBody>
                  <a:tcPr marL="68580" marR="68580" marT="0" marB="0" anchor="b">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marL="0" marR="0" algn="r">
                        <a:lnSpc>
                          <a:spcPct val="115000"/>
                        </a:lnSpc>
                        <a:spcBef>
                          <a:spcPts val="0"/>
                        </a:spcBef>
                        <a:spcAft>
                          <a:spcPts val="0"/>
                        </a:spcAft>
                      </a:pPr>
                      <a:r>
                        <a:rPr lang="en-US" sz="1000">
                          <a:effectLst/>
                          <a:latin typeface="Tahoma"/>
                          <a:ea typeface="Times New Roman"/>
                          <a:cs typeface="Times New Roman"/>
                        </a:rPr>
                        <a:t>Адуу</a:t>
                      </a:r>
                      <a:endParaRPr lang="en-US" sz="1000">
                        <a:effectLst/>
                        <a:latin typeface="Times New Roman"/>
                        <a:ea typeface="Times New Roman"/>
                        <a:cs typeface="Times New Roman"/>
                      </a:endParaRPr>
                    </a:p>
                  </a:txBody>
                  <a:tcPr marL="68580" marR="68580" marT="0" marB="0" anchor="b">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marL="0" marR="0" algn="r">
                        <a:lnSpc>
                          <a:spcPct val="115000"/>
                        </a:lnSpc>
                        <a:spcBef>
                          <a:spcPts val="0"/>
                        </a:spcBef>
                        <a:spcAft>
                          <a:spcPts val="0"/>
                        </a:spcAft>
                      </a:pPr>
                      <a:r>
                        <a:rPr lang="en-US" sz="1000">
                          <a:effectLst/>
                          <a:latin typeface="Tahoma"/>
                          <a:ea typeface="Times New Roman"/>
                          <a:cs typeface="Times New Roman"/>
                        </a:rPr>
                        <a:t>Үхэр</a:t>
                      </a:r>
                      <a:endParaRPr lang="en-US" sz="1000">
                        <a:effectLst/>
                        <a:latin typeface="Times New Roman"/>
                        <a:ea typeface="Times New Roman"/>
                        <a:cs typeface="Times New Roman"/>
                      </a:endParaRPr>
                    </a:p>
                  </a:txBody>
                  <a:tcPr marL="68580" marR="68580" marT="0" marB="0" anchor="b">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marL="0" marR="0" algn="r">
                        <a:lnSpc>
                          <a:spcPct val="115000"/>
                        </a:lnSpc>
                        <a:spcBef>
                          <a:spcPts val="0"/>
                        </a:spcBef>
                        <a:spcAft>
                          <a:spcPts val="0"/>
                        </a:spcAft>
                      </a:pPr>
                      <a:r>
                        <a:rPr lang="en-US" sz="1000">
                          <a:effectLst/>
                          <a:latin typeface="Tahoma"/>
                          <a:ea typeface="Times New Roman"/>
                          <a:cs typeface="Times New Roman"/>
                        </a:rPr>
                        <a:t>Хонь</a:t>
                      </a:r>
                      <a:endParaRPr lang="en-US" sz="1000">
                        <a:effectLst/>
                        <a:latin typeface="Times New Roman"/>
                        <a:ea typeface="Times New Roman"/>
                        <a:cs typeface="Times New Roman"/>
                      </a:endParaRPr>
                    </a:p>
                  </a:txBody>
                  <a:tcPr marL="68580" marR="68580" marT="0" marB="0" anchor="b">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marL="0" marR="0" algn="r">
                        <a:lnSpc>
                          <a:spcPct val="115000"/>
                        </a:lnSpc>
                        <a:spcBef>
                          <a:spcPts val="0"/>
                        </a:spcBef>
                        <a:spcAft>
                          <a:spcPts val="0"/>
                        </a:spcAft>
                      </a:pPr>
                      <a:r>
                        <a:rPr lang="en-US" sz="1000">
                          <a:effectLst/>
                          <a:latin typeface="Tahoma"/>
                          <a:ea typeface="Times New Roman"/>
                          <a:cs typeface="Times New Roman"/>
                        </a:rPr>
                        <a:t>Ямаа</a:t>
                      </a:r>
                      <a:endParaRPr lang="en-US" sz="1000">
                        <a:effectLst/>
                        <a:latin typeface="Times New Roman"/>
                        <a:ea typeface="Times New Roman"/>
                        <a:cs typeface="Times New Roman"/>
                      </a:endParaRPr>
                    </a:p>
                  </a:txBody>
                  <a:tcPr marL="68580" marR="68580" marT="0" marB="0" anchor="b">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marL="0" marR="0" algn="r">
                        <a:lnSpc>
                          <a:spcPct val="115000"/>
                        </a:lnSpc>
                        <a:spcBef>
                          <a:spcPts val="0"/>
                        </a:spcBef>
                        <a:spcAft>
                          <a:spcPts val="0"/>
                        </a:spcAft>
                      </a:pPr>
                      <a:r>
                        <a:rPr lang="en-US" sz="1000" b="1">
                          <a:effectLst/>
                          <a:latin typeface="Tahoma"/>
                          <a:ea typeface="Times New Roman"/>
                          <a:cs typeface="Times New Roman"/>
                        </a:rPr>
                        <a:t>Бүгд</a:t>
                      </a:r>
                      <a:endParaRPr lang="en-US" sz="1000">
                        <a:effectLst/>
                        <a:latin typeface="Times New Roman"/>
                        <a:ea typeface="Times New Roman"/>
                        <a:cs typeface="Times New Roman"/>
                      </a:endParaRPr>
                    </a:p>
                  </a:txBody>
                  <a:tcPr marL="68580" marR="68580" marT="0" marB="0" anchor="b">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marL="0" marR="0" algn="r">
                        <a:lnSpc>
                          <a:spcPct val="115000"/>
                        </a:lnSpc>
                        <a:spcBef>
                          <a:spcPts val="0"/>
                        </a:spcBef>
                        <a:spcAft>
                          <a:spcPts val="0"/>
                        </a:spcAft>
                      </a:pPr>
                      <a:r>
                        <a:rPr lang="en-US" sz="1000">
                          <a:effectLst/>
                          <a:latin typeface="Tahoma"/>
                          <a:ea typeface="Times New Roman"/>
                          <a:cs typeface="Times New Roman"/>
                        </a:rPr>
                        <a:t>Тэмээ</a:t>
                      </a:r>
                      <a:endParaRPr lang="en-US" sz="1000">
                        <a:effectLst/>
                        <a:latin typeface="Times New Roman"/>
                        <a:ea typeface="Times New Roman"/>
                        <a:cs typeface="Times New Roman"/>
                      </a:endParaRPr>
                    </a:p>
                  </a:txBody>
                  <a:tcPr marL="68580" marR="68580" marT="0" marB="0" anchor="b">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marL="0" marR="0" algn="r">
                        <a:lnSpc>
                          <a:spcPct val="115000"/>
                        </a:lnSpc>
                        <a:spcBef>
                          <a:spcPts val="0"/>
                        </a:spcBef>
                        <a:spcAft>
                          <a:spcPts val="0"/>
                        </a:spcAft>
                      </a:pPr>
                      <a:r>
                        <a:rPr lang="en-US" sz="1000">
                          <a:effectLst/>
                          <a:latin typeface="Tahoma"/>
                          <a:ea typeface="Times New Roman"/>
                          <a:cs typeface="Times New Roman"/>
                        </a:rPr>
                        <a:t>Адуу</a:t>
                      </a:r>
                      <a:endParaRPr lang="en-US" sz="1000">
                        <a:effectLst/>
                        <a:latin typeface="Times New Roman"/>
                        <a:ea typeface="Times New Roman"/>
                        <a:cs typeface="Times New Roman"/>
                      </a:endParaRPr>
                    </a:p>
                  </a:txBody>
                  <a:tcPr marL="68580" marR="68580" marT="0" marB="0" anchor="b">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marL="0" marR="0" algn="r">
                        <a:lnSpc>
                          <a:spcPct val="115000"/>
                        </a:lnSpc>
                        <a:spcBef>
                          <a:spcPts val="0"/>
                        </a:spcBef>
                        <a:spcAft>
                          <a:spcPts val="0"/>
                        </a:spcAft>
                      </a:pPr>
                      <a:r>
                        <a:rPr lang="en-US" sz="1000">
                          <a:effectLst/>
                          <a:latin typeface="Tahoma"/>
                          <a:ea typeface="Times New Roman"/>
                          <a:cs typeface="Times New Roman"/>
                        </a:rPr>
                        <a:t>Үхэр</a:t>
                      </a:r>
                      <a:endParaRPr lang="en-US" sz="1000">
                        <a:effectLst/>
                        <a:latin typeface="Times New Roman"/>
                        <a:ea typeface="Times New Roman"/>
                        <a:cs typeface="Times New Roman"/>
                      </a:endParaRPr>
                    </a:p>
                  </a:txBody>
                  <a:tcPr marL="68580" marR="68580" marT="0" marB="0" anchor="b">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marL="0" marR="0" algn="r">
                        <a:lnSpc>
                          <a:spcPct val="115000"/>
                        </a:lnSpc>
                        <a:spcBef>
                          <a:spcPts val="0"/>
                        </a:spcBef>
                        <a:spcAft>
                          <a:spcPts val="0"/>
                        </a:spcAft>
                      </a:pPr>
                      <a:r>
                        <a:rPr lang="en-US" sz="1000">
                          <a:effectLst/>
                          <a:latin typeface="Tahoma"/>
                          <a:ea typeface="Times New Roman"/>
                          <a:cs typeface="Times New Roman"/>
                        </a:rPr>
                        <a:t>Хонь</a:t>
                      </a:r>
                      <a:endParaRPr lang="en-US" sz="1000">
                        <a:effectLst/>
                        <a:latin typeface="Times New Roman"/>
                        <a:ea typeface="Times New Roman"/>
                        <a:cs typeface="Times New Roman"/>
                      </a:endParaRPr>
                    </a:p>
                  </a:txBody>
                  <a:tcPr marL="68580" marR="68580" marT="0" marB="0" anchor="b">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marL="0" marR="0" algn="r">
                        <a:lnSpc>
                          <a:spcPct val="115000"/>
                        </a:lnSpc>
                        <a:spcBef>
                          <a:spcPts val="0"/>
                        </a:spcBef>
                        <a:spcAft>
                          <a:spcPts val="0"/>
                        </a:spcAft>
                      </a:pPr>
                      <a:r>
                        <a:rPr lang="en-US" sz="1000">
                          <a:effectLst/>
                          <a:latin typeface="Tahoma"/>
                          <a:ea typeface="Times New Roman"/>
                          <a:cs typeface="Times New Roman"/>
                        </a:rPr>
                        <a:t>Ямаа</a:t>
                      </a:r>
                      <a:endParaRPr lang="en-US" sz="1000">
                        <a:effectLst/>
                        <a:latin typeface="Times New Roman"/>
                        <a:ea typeface="Times New Roman"/>
                        <a:cs typeface="Times New Roman"/>
                      </a:endParaRPr>
                    </a:p>
                  </a:txBody>
                  <a:tcPr marL="68580" marR="68580" marT="0" marB="0" anchor="b">
                    <a:lnL>
                      <a:noFill/>
                    </a:lnL>
                    <a:lnR>
                      <a:noFill/>
                    </a:lnR>
                    <a:lnT w="12700" cap="flat" cmpd="sng" algn="ctr">
                      <a:solidFill>
                        <a:srgbClr val="4F81BD"/>
                      </a:solidFill>
                      <a:prstDash val="solid"/>
                      <a:round/>
                      <a:headEnd type="none" w="med" len="med"/>
                      <a:tailEnd type="none" w="med" len="med"/>
                    </a:lnT>
                    <a:lnB>
                      <a:noFill/>
                    </a:lnB>
                    <a:solidFill>
                      <a:srgbClr val="D3DFEE"/>
                    </a:solidFill>
                  </a:tcPr>
                </a:tc>
              </a:tr>
              <a:tr h="187960">
                <a:tc>
                  <a:txBody>
                    <a:bodyPr/>
                    <a:lstStyle/>
                    <a:p>
                      <a:pPr marL="0" marR="0">
                        <a:lnSpc>
                          <a:spcPct val="115000"/>
                        </a:lnSpc>
                        <a:spcBef>
                          <a:spcPts val="0"/>
                        </a:spcBef>
                        <a:spcAft>
                          <a:spcPts val="0"/>
                        </a:spcAft>
                      </a:pPr>
                      <a:r>
                        <a:rPr lang="en-US" sz="1000">
                          <a:effectLst/>
                          <a:latin typeface="Tahoma"/>
                          <a:ea typeface="Times New Roman"/>
                          <a:cs typeface="Times New Roman"/>
                        </a:rPr>
                        <a:t>Баяндалай</a:t>
                      </a:r>
                      <a:endParaRPr lang="en-US" sz="1000">
                        <a:effectLst/>
                        <a:latin typeface="Times New Roman"/>
                        <a:ea typeface="Times New Roman"/>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000" b="1">
                          <a:solidFill>
                            <a:srgbClr val="000000"/>
                          </a:solidFill>
                          <a:effectLst/>
                          <a:latin typeface="Tahoma"/>
                          <a:ea typeface="Times New Roman"/>
                          <a:cs typeface="Times New Roman"/>
                        </a:rPr>
                        <a:t>3122</a:t>
                      </a:r>
                      <a:endParaRPr lang="en-US" sz="1000">
                        <a:effectLst/>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a:ea typeface="Times New Roman"/>
                          <a:cs typeface="Times New Roman"/>
                        </a:rPr>
                        <a:t>17</a:t>
                      </a:r>
                      <a:endParaRPr lang="en-US" sz="1000">
                        <a:effectLst/>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Tahoma"/>
                          <a:ea typeface="Times New Roman"/>
                          <a:cs typeface="Times New Roman"/>
                        </a:rPr>
                        <a:t>211</a:t>
                      </a:r>
                      <a:endParaRPr lang="en-US" sz="1000">
                        <a:effectLst/>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a:ea typeface="Times New Roman"/>
                          <a:cs typeface="Times New Roman"/>
                        </a:rPr>
                        <a:t>5</a:t>
                      </a:r>
                      <a:endParaRPr lang="en-US" sz="1000">
                        <a:effectLst/>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Tahoma"/>
                          <a:ea typeface="Times New Roman"/>
                          <a:cs typeface="Times New Roman"/>
                        </a:rPr>
                        <a:t>397</a:t>
                      </a:r>
                      <a:endParaRPr lang="en-US" sz="1000">
                        <a:effectLst/>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Tahoma"/>
                          <a:ea typeface="Times New Roman"/>
                          <a:cs typeface="Times New Roman"/>
                        </a:rPr>
                        <a:t>2492</a:t>
                      </a:r>
                      <a:endParaRPr lang="en-US" sz="1000">
                        <a:effectLst/>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b="1">
                          <a:solidFill>
                            <a:srgbClr val="000000"/>
                          </a:solidFill>
                          <a:effectLst/>
                          <a:latin typeface="Tahoma"/>
                          <a:ea typeface="Times New Roman"/>
                          <a:cs typeface="Times New Roman"/>
                        </a:rPr>
                        <a:t>39</a:t>
                      </a:r>
                      <a:endParaRPr lang="en-US" sz="1000">
                        <a:effectLst/>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a:ea typeface="Times New Roman"/>
                          <a:cs typeface="Times New Roman"/>
                        </a:rPr>
                        <a:t>0</a:t>
                      </a:r>
                      <a:endParaRPr lang="en-US" sz="1000">
                        <a:effectLst/>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a:ea typeface="Times New Roman"/>
                          <a:cs typeface="Times New Roman"/>
                        </a:rPr>
                        <a:t>0</a:t>
                      </a:r>
                      <a:endParaRPr lang="en-US" sz="1000">
                        <a:effectLst/>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a:ea typeface="Times New Roman"/>
                          <a:cs typeface="Times New Roman"/>
                        </a:rPr>
                        <a:t>0</a:t>
                      </a:r>
                      <a:endParaRPr lang="en-US" sz="1000">
                        <a:effectLst/>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a:ea typeface="Times New Roman"/>
                          <a:cs typeface="Times New Roman"/>
                        </a:rPr>
                        <a:t>13</a:t>
                      </a:r>
                      <a:endParaRPr lang="en-US" sz="1000">
                        <a:effectLst/>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a:ea typeface="Times New Roman"/>
                          <a:cs typeface="Times New Roman"/>
                        </a:rPr>
                        <a:t>26</a:t>
                      </a:r>
                      <a:endParaRPr lang="en-US" sz="1000">
                        <a:effectLst/>
                        <a:latin typeface="Times New Roman"/>
                        <a:ea typeface="Times New Roman"/>
                        <a:cs typeface="Times New Roman"/>
                      </a:endParaRPr>
                    </a:p>
                  </a:txBody>
                  <a:tcPr marL="68580" marR="68580" marT="0" marB="0" anchor="ctr">
                    <a:lnL>
                      <a:noFill/>
                    </a:lnL>
                    <a:lnR>
                      <a:noFill/>
                    </a:lnR>
                    <a:lnT>
                      <a:noFill/>
                    </a:lnT>
                    <a:lnB>
                      <a:noFill/>
                    </a:lnB>
                  </a:tcPr>
                </a:tc>
              </a:tr>
              <a:tr h="160020">
                <a:tc>
                  <a:txBody>
                    <a:bodyPr/>
                    <a:lstStyle/>
                    <a:p>
                      <a:pPr marL="0" marR="0">
                        <a:lnSpc>
                          <a:spcPct val="115000"/>
                        </a:lnSpc>
                        <a:spcBef>
                          <a:spcPts val="0"/>
                        </a:spcBef>
                        <a:spcAft>
                          <a:spcPts val="0"/>
                        </a:spcAft>
                      </a:pPr>
                      <a:r>
                        <a:rPr lang="en-US" sz="1000">
                          <a:effectLst/>
                          <a:latin typeface="Tahoma"/>
                          <a:ea typeface="Times New Roman"/>
                          <a:cs typeface="Times New Roman"/>
                        </a:rPr>
                        <a:t>Баяновоо</a:t>
                      </a:r>
                      <a:endParaRPr lang="en-US" sz="1000">
                        <a:effectLst/>
                        <a:latin typeface="Times New Roman"/>
                        <a:ea typeface="Times New Roman"/>
                        <a:cs typeface="Times New Roman"/>
                      </a:endParaRPr>
                    </a:p>
                  </a:txBody>
                  <a:tcPr marL="68580" marR="68580" marT="0" marB="0" anchor="b">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b="1">
                          <a:solidFill>
                            <a:srgbClr val="000000"/>
                          </a:solidFill>
                          <a:effectLst/>
                          <a:latin typeface="Tahoma"/>
                          <a:ea typeface="Times New Roman"/>
                          <a:cs typeface="Times New Roman"/>
                        </a:rPr>
                        <a:t>225</a:t>
                      </a:r>
                      <a:endParaRPr lang="en-US" sz="1000">
                        <a:effectLst/>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solidFill>
                            <a:srgbClr val="000000"/>
                          </a:solidFill>
                          <a:effectLst/>
                          <a:latin typeface="Tahoma"/>
                          <a:ea typeface="Times New Roman"/>
                          <a:cs typeface="Times New Roman"/>
                        </a:rPr>
                        <a:t>13</a:t>
                      </a:r>
                      <a:endParaRPr lang="en-US" sz="1000">
                        <a:effectLst/>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solidFill>
                            <a:srgbClr val="000000"/>
                          </a:solidFill>
                          <a:effectLst/>
                          <a:latin typeface="Tahoma"/>
                          <a:ea typeface="Times New Roman"/>
                          <a:cs typeface="Times New Roman"/>
                        </a:rPr>
                        <a:t>4</a:t>
                      </a:r>
                      <a:endParaRPr lang="en-US" sz="1000">
                        <a:effectLst/>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solidFill>
                            <a:srgbClr val="000000"/>
                          </a:solidFill>
                          <a:effectLst/>
                          <a:latin typeface="Tahoma"/>
                          <a:ea typeface="Times New Roman"/>
                          <a:cs typeface="Times New Roman"/>
                        </a:rPr>
                        <a:t>5</a:t>
                      </a:r>
                      <a:endParaRPr lang="en-US" sz="1000">
                        <a:effectLst/>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solidFill>
                            <a:srgbClr val="000000"/>
                          </a:solidFill>
                          <a:effectLst/>
                          <a:latin typeface="Tahoma"/>
                          <a:ea typeface="Times New Roman"/>
                          <a:cs typeface="Times New Roman"/>
                        </a:rPr>
                        <a:t>64</a:t>
                      </a:r>
                      <a:endParaRPr lang="en-US" sz="1000">
                        <a:effectLst/>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solidFill>
                            <a:srgbClr val="000000"/>
                          </a:solidFill>
                          <a:effectLst/>
                          <a:latin typeface="Tahoma"/>
                          <a:ea typeface="Times New Roman"/>
                          <a:cs typeface="Times New Roman"/>
                        </a:rPr>
                        <a:t>139</a:t>
                      </a:r>
                      <a:endParaRPr lang="en-US" sz="1000">
                        <a:effectLst/>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b="1">
                          <a:solidFill>
                            <a:srgbClr val="000000"/>
                          </a:solidFill>
                          <a:effectLst/>
                          <a:latin typeface="Tahoma"/>
                          <a:ea typeface="Times New Roman"/>
                          <a:cs typeface="Times New Roman"/>
                        </a:rPr>
                        <a:t>0</a:t>
                      </a:r>
                      <a:endParaRPr lang="en-US" sz="1000">
                        <a:effectLst/>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solidFill>
                            <a:srgbClr val="000000"/>
                          </a:solidFill>
                          <a:effectLst/>
                          <a:latin typeface="Tahoma"/>
                          <a:ea typeface="Times New Roman"/>
                          <a:cs typeface="Times New Roman"/>
                        </a:rPr>
                        <a:t>0</a:t>
                      </a:r>
                      <a:endParaRPr lang="en-US" sz="1000">
                        <a:effectLst/>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solidFill>
                            <a:srgbClr val="000000"/>
                          </a:solidFill>
                          <a:effectLst/>
                          <a:latin typeface="Tahoma"/>
                          <a:ea typeface="Times New Roman"/>
                          <a:cs typeface="Times New Roman"/>
                        </a:rPr>
                        <a:t>0</a:t>
                      </a:r>
                      <a:endParaRPr lang="en-US" sz="1000">
                        <a:effectLst/>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solidFill>
                            <a:srgbClr val="000000"/>
                          </a:solidFill>
                          <a:effectLst/>
                          <a:latin typeface="Tahoma"/>
                          <a:ea typeface="Times New Roman"/>
                          <a:cs typeface="Times New Roman"/>
                        </a:rPr>
                        <a:t>0</a:t>
                      </a:r>
                      <a:endParaRPr lang="en-US" sz="1000">
                        <a:effectLst/>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solidFill>
                            <a:srgbClr val="000000"/>
                          </a:solidFill>
                          <a:effectLst/>
                          <a:latin typeface="Tahoma"/>
                          <a:ea typeface="Times New Roman"/>
                          <a:cs typeface="Times New Roman"/>
                        </a:rPr>
                        <a:t>0</a:t>
                      </a:r>
                      <a:endParaRPr lang="en-US" sz="1000">
                        <a:effectLst/>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solidFill>
                            <a:srgbClr val="000000"/>
                          </a:solidFill>
                          <a:effectLst/>
                          <a:latin typeface="Tahoma"/>
                          <a:ea typeface="Times New Roman"/>
                          <a:cs typeface="Times New Roman"/>
                        </a:rPr>
                        <a:t>0</a:t>
                      </a:r>
                      <a:endParaRPr lang="en-US" sz="1000">
                        <a:effectLst/>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r>
              <a:tr h="187960">
                <a:tc>
                  <a:txBody>
                    <a:bodyPr/>
                    <a:lstStyle/>
                    <a:p>
                      <a:pPr marL="0" marR="0">
                        <a:lnSpc>
                          <a:spcPct val="115000"/>
                        </a:lnSpc>
                        <a:spcBef>
                          <a:spcPts val="0"/>
                        </a:spcBef>
                        <a:spcAft>
                          <a:spcPts val="0"/>
                        </a:spcAft>
                      </a:pPr>
                      <a:r>
                        <a:rPr lang="en-US" sz="1000">
                          <a:effectLst/>
                          <a:latin typeface="Tahoma"/>
                          <a:ea typeface="Times New Roman"/>
                          <a:cs typeface="Times New Roman"/>
                        </a:rPr>
                        <a:t>Булган</a:t>
                      </a:r>
                      <a:endParaRPr lang="en-US" sz="1000">
                        <a:effectLst/>
                        <a:latin typeface="Times New Roman"/>
                        <a:ea typeface="Times New Roman"/>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000" b="1">
                          <a:solidFill>
                            <a:srgbClr val="000000"/>
                          </a:solidFill>
                          <a:effectLst/>
                          <a:latin typeface="Tahoma"/>
                          <a:ea typeface="Times New Roman"/>
                          <a:cs typeface="Times New Roman"/>
                        </a:rPr>
                        <a:t>4276</a:t>
                      </a:r>
                      <a:endParaRPr lang="en-US" sz="1000">
                        <a:effectLst/>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Tahoma"/>
                          <a:ea typeface="Times New Roman"/>
                          <a:cs typeface="Times New Roman"/>
                        </a:rPr>
                        <a:t>34</a:t>
                      </a:r>
                      <a:endParaRPr lang="en-US" sz="1000">
                        <a:effectLst/>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a:ea typeface="Times New Roman"/>
                          <a:cs typeface="Times New Roman"/>
                        </a:rPr>
                        <a:t>83</a:t>
                      </a:r>
                      <a:endParaRPr lang="en-US" sz="1000">
                        <a:effectLst/>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a:ea typeface="Times New Roman"/>
                          <a:cs typeface="Times New Roman"/>
                        </a:rPr>
                        <a:t>17</a:t>
                      </a:r>
                      <a:endParaRPr lang="en-US" sz="1000">
                        <a:effectLst/>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a:ea typeface="Times New Roman"/>
                          <a:cs typeface="Times New Roman"/>
                        </a:rPr>
                        <a:t>519</a:t>
                      </a:r>
                      <a:endParaRPr lang="en-US" sz="1000">
                        <a:effectLst/>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a:ea typeface="Times New Roman"/>
                          <a:cs typeface="Times New Roman"/>
                        </a:rPr>
                        <a:t>3623</a:t>
                      </a:r>
                      <a:endParaRPr lang="en-US" sz="1000">
                        <a:effectLst/>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b="1">
                          <a:solidFill>
                            <a:srgbClr val="000000"/>
                          </a:solidFill>
                          <a:effectLst/>
                          <a:latin typeface="Tahoma"/>
                          <a:ea typeface="Times New Roman"/>
                          <a:cs typeface="Times New Roman"/>
                        </a:rPr>
                        <a:t>6</a:t>
                      </a:r>
                      <a:endParaRPr lang="en-US" sz="1000">
                        <a:effectLst/>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a:ea typeface="Times New Roman"/>
                          <a:cs typeface="Times New Roman"/>
                        </a:rPr>
                        <a:t>0</a:t>
                      </a:r>
                      <a:endParaRPr lang="en-US" sz="1000">
                        <a:effectLst/>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a:ea typeface="Times New Roman"/>
                          <a:cs typeface="Times New Roman"/>
                        </a:rPr>
                        <a:t>0</a:t>
                      </a:r>
                      <a:endParaRPr lang="en-US" sz="1000">
                        <a:effectLst/>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a:ea typeface="Times New Roman"/>
                          <a:cs typeface="Times New Roman"/>
                        </a:rPr>
                        <a:t>0</a:t>
                      </a:r>
                      <a:endParaRPr lang="en-US" sz="1000">
                        <a:effectLst/>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a:ea typeface="Times New Roman"/>
                          <a:cs typeface="Times New Roman"/>
                        </a:rPr>
                        <a:t>2</a:t>
                      </a:r>
                      <a:endParaRPr lang="en-US" sz="1000">
                        <a:effectLst/>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a:ea typeface="Times New Roman"/>
                          <a:cs typeface="Times New Roman"/>
                        </a:rPr>
                        <a:t>4</a:t>
                      </a:r>
                      <a:endParaRPr lang="en-US" sz="1000">
                        <a:effectLst/>
                        <a:latin typeface="Times New Roman"/>
                        <a:ea typeface="Times New Roman"/>
                        <a:cs typeface="Times New Roman"/>
                      </a:endParaRPr>
                    </a:p>
                  </a:txBody>
                  <a:tcPr marL="68580" marR="68580" marT="0" marB="0" anchor="ctr">
                    <a:lnL>
                      <a:noFill/>
                    </a:lnL>
                    <a:lnR>
                      <a:noFill/>
                    </a:lnR>
                    <a:lnT>
                      <a:noFill/>
                    </a:lnT>
                    <a:lnB>
                      <a:noFill/>
                    </a:lnB>
                  </a:tcPr>
                </a:tc>
              </a:tr>
              <a:tr h="160020">
                <a:tc>
                  <a:txBody>
                    <a:bodyPr/>
                    <a:lstStyle/>
                    <a:p>
                      <a:pPr marL="0" marR="0">
                        <a:lnSpc>
                          <a:spcPct val="115000"/>
                        </a:lnSpc>
                        <a:spcBef>
                          <a:spcPts val="0"/>
                        </a:spcBef>
                        <a:spcAft>
                          <a:spcPts val="0"/>
                        </a:spcAft>
                      </a:pPr>
                      <a:r>
                        <a:rPr lang="en-US" sz="1000">
                          <a:effectLst/>
                          <a:latin typeface="Tahoma"/>
                          <a:ea typeface="Times New Roman"/>
                          <a:cs typeface="Times New Roman"/>
                        </a:rPr>
                        <a:t>Гурвантэс</a:t>
                      </a:r>
                      <a:endParaRPr lang="en-US" sz="1000">
                        <a:effectLst/>
                        <a:latin typeface="Times New Roman"/>
                        <a:ea typeface="Times New Roman"/>
                        <a:cs typeface="Times New Roman"/>
                      </a:endParaRPr>
                    </a:p>
                  </a:txBody>
                  <a:tcPr marL="68580" marR="68580" marT="0" marB="0" anchor="b">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b="1">
                          <a:solidFill>
                            <a:srgbClr val="000000"/>
                          </a:solidFill>
                          <a:effectLst/>
                          <a:latin typeface="Tahoma"/>
                          <a:ea typeface="Times New Roman"/>
                          <a:cs typeface="Times New Roman"/>
                        </a:rPr>
                        <a:t>382</a:t>
                      </a:r>
                      <a:endParaRPr lang="en-US" sz="1000">
                        <a:effectLst/>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solidFill>
                            <a:srgbClr val="000000"/>
                          </a:solidFill>
                          <a:effectLst/>
                          <a:latin typeface="Tahoma"/>
                          <a:ea typeface="Times New Roman"/>
                          <a:cs typeface="Times New Roman"/>
                        </a:rPr>
                        <a:t>16</a:t>
                      </a:r>
                      <a:endParaRPr lang="en-US" sz="1000">
                        <a:effectLst/>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solidFill>
                            <a:srgbClr val="000000"/>
                          </a:solidFill>
                          <a:effectLst/>
                          <a:latin typeface="Tahoma"/>
                          <a:ea typeface="Times New Roman"/>
                          <a:cs typeface="Times New Roman"/>
                        </a:rPr>
                        <a:t>10</a:t>
                      </a:r>
                      <a:endParaRPr lang="en-US" sz="1000">
                        <a:effectLst/>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solidFill>
                            <a:srgbClr val="000000"/>
                          </a:solidFill>
                          <a:effectLst/>
                          <a:latin typeface="Tahoma"/>
                          <a:ea typeface="Times New Roman"/>
                          <a:cs typeface="Times New Roman"/>
                        </a:rPr>
                        <a:t>2</a:t>
                      </a:r>
                      <a:endParaRPr lang="en-US" sz="1000">
                        <a:effectLst/>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solidFill>
                            <a:srgbClr val="000000"/>
                          </a:solidFill>
                          <a:effectLst/>
                          <a:latin typeface="Tahoma"/>
                          <a:ea typeface="Times New Roman"/>
                          <a:cs typeface="Times New Roman"/>
                        </a:rPr>
                        <a:t>43</a:t>
                      </a:r>
                      <a:endParaRPr lang="en-US" sz="1000">
                        <a:effectLst/>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solidFill>
                            <a:srgbClr val="000000"/>
                          </a:solidFill>
                          <a:effectLst/>
                          <a:latin typeface="Tahoma"/>
                          <a:ea typeface="Times New Roman"/>
                          <a:cs typeface="Times New Roman"/>
                        </a:rPr>
                        <a:t>311</a:t>
                      </a:r>
                      <a:endParaRPr lang="en-US" sz="1000">
                        <a:effectLst/>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b="1">
                          <a:solidFill>
                            <a:srgbClr val="000000"/>
                          </a:solidFill>
                          <a:effectLst/>
                          <a:latin typeface="Tahoma"/>
                          <a:ea typeface="Times New Roman"/>
                          <a:cs typeface="Times New Roman"/>
                        </a:rPr>
                        <a:t>0</a:t>
                      </a:r>
                      <a:endParaRPr lang="en-US" sz="1000">
                        <a:effectLst/>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solidFill>
                            <a:srgbClr val="000000"/>
                          </a:solidFill>
                          <a:effectLst/>
                          <a:latin typeface="Tahoma"/>
                          <a:ea typeface="Times New Roman"/>
                          <a:cs typeface="Times New Roman"/>
                        </a:rPr>
                        <a:t>0</a:t>
                      </a:r>
                      <a:endParaRPr lang="en-US" sz="1000">
                        <a:effectLst/>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solidFill>
                            <a:srgbClr val="000000"/>
                          </a:solidFill>
                          <a:effectLst/>
                          <a:latin typeface="Tahoma"/>
                          <a:ea typeface="Times New Roman"/>
                          <a:cs typeface="Times New Roman"/>
                        </a:rPr>
                        <a:t>0</a:t>
                      </a:r>
                      <a:endParaRPr lang="en-US" sz="1000">
                        <a:effectLst/>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solidFill>
                            <a:srgbClr val="000000"/>
                          </a:solidFill>
                          <a:effectLst/>
                          <a:latin typeface="Tahoma"/>
                          <a:ea typeface="Times New Roman"/>
                          <a:cs typeface="Times New Roman"/>
                        </a:rPr>
                        <a:t>0</a:t>
                      </a:r>
                      <a:endParaRPr lang="en-US" sz="1000">
                        <a:effectLst/>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solidFill>
                            <a:srgbClr val="000000"/>
                          </a:solidFill>
                          <a:effectLst/>
                          <a:latin typeface="Tahoma"/>
                          <a:ea typeface="Times New Roman"/>
                          <a:cs typeface="Times New Roman"/>
                        </a:rPr>
                        <a:t>0</a:t>
                      </a:r>
                      <a:endParaRPr lang="en-US" sz="1000">
                        <a:effectLst/>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solidFill>
                            <a:srgbClr val="000000"/>
                          </a:solidFill>
                          <a:effectLst/>
                          <a:latin typeface="Tahoma"/>
                          <a:ea typeface="Times New Roman"/>
                          <a:cs typeface="Times New Roman"/>
                        </a:rPr>
                        <a:t>0</a:t>
                      </a:r>
                      <a:endParaRPr lang="en-US" sz="1000">
                        <a:effectLst/>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r>
              <a:tr h="187960">
                <a:tc>
                  <a:txBody>
                    <a:bodyPr/>
                    <a:lstStyle/>
                    <a:p>
                      <a:pPr marL="0" marR="0">
                        <a:lnSpc>
                          <a:spcPct val="115000"/>
                        </a:lnSpc>
                        <a:spcBef>
                          <a:spcPts val="0"/>
                        </a:spcBef>
                        <a:spcAft>
                          <a:spcPts val="0"/>
                        </a:spcAft>
                      </a:pPr>
                      <a:r>
                        <a:rPr lang="en-US" sz="1000">
                          <a:effectLst/>
                          <a:latin typeface="Tahoma"/>
                          <a:ea typeface="Times New Roman"/>
                          <a:cs typeface="Times New Roman"/>
                        </a:rPr>
                        <a:t>Мандаловоо</a:t>
                      </a:r>
                      <a:endParaRPr lang="en-US" sz="1000">
                        <a:effectLst/>
                        <a:latin typeface="Times New Roman"/>
                        <a:ea typeface="Times New Roman"/>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000" b="1">
                          <a:solidFill>
                            <a:srgbClr val="000000"/>
                          </a:solidFill>
                          <a:effectLst/>
                          <a:latin typeface="Tahoma"/>
                          <a:ea typeface="Times New Roman"/>
                          <a:cs typeface="Times New Roman"/>
                        </a:rPr>
                        <a:t>532</a:t>
                      </a:r>
                      <a:endParaRPr lang="en-US" sz="1000">
                        <a:effectLst/>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a:ea typeface="Times New Roman"/>
                          <a:cs typeface="Times New Roman"/>
                        </a:rPr>
                        <a:t>110</a:t>
                      </a:r>
                      <a:endParaRPr lang="en-US" sz="1000">
                        <a:effectLst/>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a:ea typeface="Times New Roman"/>
                          <a:cs typeface="Times New Roman"/>
                        </a:rPr>
                        <a:t>0</a:t>
                      </a:r>
                      <a:endParaRPr lang="en-US" sz="1000">
                        <a:effectLst/>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a:ea typeface="Times New Roman"/>
                          <a:cs typeface="Times New Roman"/>
                        </a:rPr>
                        <a:t>0</a:t>
                      </a:r>
                      <a:endParaRPr lang="en-US" sz="1000">
                        <a:effectLst/>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Tahoma"/>
                          <a:ea typeface="Times New Roman"/>
                          <a:cs typeface="Times New Roman"/>
                        </a:rPr>
                        <a:t>0</a:t>
                      </a:r>
                      <a:endParaRPr lang="en-US" sz="1000">
                        <a:effectLst/>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Tahoma"/>
                          <a:ea typeface="Times New Roman"/>
                          <a:cs typeface="Times New Roman"/>
                        </a:rPr>
                        <a:t>422</a:t>
                      </a:r>
                      <a:endParaRPr lang="en-US" sz="1000">
                        <a:effectLst/>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b="1">
                          <a:solidFill>
                            <a:srgbClr val="000000"/>
                          </a:solidFill>
                          <a:effectLst/>
                          <a:latin typeface="Tahoma"/>
                          <a:ea typeface="Times New Roman"/>
                          <a:cs typeface="Times New Roman"/>
                        </a:rPr>
                        <a:t>0</a:t>
                      </a:r>
                      <a:endParaRPr lang="en-US" sz="1000">
                        <a:effectLst/>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a:ea typeface="Times New Roman"/>
                          <a:cs typeface="Times New Roman"/>
                        </a:rPr>
                        <a:t>0</a:t>
                      </a:r>
                      <a:endParaRPr lang="en-US" sz="1000">
                        <a:effectLst/>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a:ea typeface="Times New Roman"/>
                          <a:cs typeface="Times New Roman"/>
                        </a:rPr>
                        <a:t>0</a:t>
                      </a:r>
                      <a:endParaRPr lang="en-US" sz="1000">
                        <a:effectLst/>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a:ea typeface="Times New Roman"/>
                          <a:cs typeface="Times New Roman"/>
                        </a:rPr>
                        <a:t>0</a:t>
                      </a:r>
                      <a:endParaRPr lang="en-US" sz="1000">
                        <a:effectLst/>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a:ea typeface="Times New Roman"/>
                          <a:cs typeface="Times New Roman"/>
                        </a:rPr>
                        <a:t>0</a:t>
                      </a:r>
                      <a:endParaRPr lang="en-US" sz="1000">
                        <a:effectLst/>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a:ea typeface="Times New Roman"/>
                          <a:cs typeface="Times New Roman"/>
                        </a:rPr>
                        <a:t>0</a:t>
                      </a:r>
                      <a:endParaRPr lang="en-US" sz="1000">
                        <a:effectLst/>
                        <a:latin typeface="Times New Roman"/>
                        <a:ea typeface="Times New Roman"/>
                        <a:cs typeface="Times New Roman"/>
                      </a:endParaRPr>
                    </a:p>
                  </a:txBody>
                  <a:tcPr marL="68580" marR="68580" marT="0" marB="0" anchor="ctr">
                    <a:lnL>
                      <a:noFill/>
                    </a:lnL>
                    <a:lnR>
                      <a:noFill/>
                    </a:lnR>
                    <a:lnT>
                      <a:noFill/>
                    </a:lnT>
                    <a:lnB>
                      <a:noFill/>
                    </a:lnB>
                  </a:tcPr>
                </a:tc>
              </a:tr>
              <a:tr h="160020">
                <a:tc>
                  <a:txBody>
                    <a:bodyPr/>
                    <a:lstStyle/>
                    <a:p>
                      <a:pPr marL="0" marR="0">
                        <a:lnSpc>
                          <a:spcPct val="115000"/>
                        </a:lnSpc>
                        <a:spcBef>
                          <a:spcPts val="0"/>
                        </a:spcBef>
                        <a:spcAft>
                          <a:spcPts val="0"/>
                        </a:spcAft>
                      </a:pPr>
                      <a:r>
                        <a:rPr lang="en-US" sz="1000">
                          <a:effectLst/>
                          <a:latin typeface="Tahoma"/>
                          <a:ea typeface="Times New Roman"/>
                          <a:cs typeface="Times New Roman"/>
                        </a:rPr>
                        <a:t>Манлай</a:t>
                      </a:r>
                      <a:endParaRPr lang="en-US" sz="1000">
                        <a:effectLst/>
                        <a:latin typeface="Times New Roman"/>
                        <a:ea typeface="Times New Roman"/>
                        <a:cs typeface="Times New Roman"/>
                      </a:endParaRPr>
                    </a:p>
                  </a:txBody>
                  <a:tcPr marL="68580" marR="68580" marT="0" marB="0" anchor="b">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b="1">
                          <a:solidFill>
                            <a:srgbClr val="000000"/>
                          </a:solidFill>
                          <a:effectLst/>
                          <a:latin typeface="Tahoma"/>
                          <a:ea typeface="Times New Roman"/>
                          <a:cs typeface="Times New Roman"/>
                        </a:rPr>
                        <a:t>929</a:t>
                      </a:r>
                      <a:endParaRPr lang="en-US" sz="1000">
                        <a:effectLst/>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solidFill>
                            <a:srgbClr val="000000"/>
                          </a:solidFill>
                          <a:effectLst/>
                          <a:latin typeface="Tahoma"/>
                          <a:ea typeface="Times New Roman"/>
                          <a:cs typeface="Times New Roman"/>
                        </a:rPr>
                        <a:t>21</a:t>
                      </a:r>
                      <a:endParaRPr lang="en-US" sz="1000">
                        <a:effectLst/>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solidFill>
                            <a:srgbClr val="000000"/>
                          </a:solidFill>
                          <a:effectLst/>
                          <a:latin typeface="Tahoma"/>
                          <a:ea typeface="Times New Roman"/>
                          <a:cs typeface="Times New Roman"/>
                        </a:rPr>
                        <a:t>34</a:t>
                      </a:r>
                      <a:endParaRPr lang="en-US" sz="1000">
                        <a:effectLst/>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solidFill>
                            <a:srgbClr val="000000"/>
                          </a:solidFill>
                          <a:effectLst/>
                          <a:latin typeface="Tahoma"/>
                          <a:ea typeface="Times New Roman"/>
                          <a:cs typeface="Times New Roman"/>
                        </a:rPr>
                        <a:t>1</a:t>
                      </a:r>
                      <a:endParaRPr lang="en-US" sz="1000">
                        <a:effectLst/>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solidFill>
                            <a:srgbClr val="000000"/>
                          </a:solidFill>
                          <a:effectLst/>
                          <a:latin typeface="Tahoma"/>
                          <a:ea typeface="Times New Roman"/>
                          <a:cs typeface="Times New Roman"/>
                        </a:rPr>
                        <a:t>194</a:t>
                      </a:r>
                      <a:endParaRPr lang="en-US" sz="1000">
                        <a:effectLst/>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solidFill>
                            <a:srgbClr val="000000"/>
                          </a:solidFill>
                          <a:effectLst/>
                          <a:latin typeface="Tahoma"/>
                          <a:ea typeface="Times New Roman"/>
                          <a:cs typeface="Times New Roman"/>
                        </a:rPr>
                        <a:t>679</a:t>
                      </a:r>
                      <a:endParaRPr lang="en-US" sz="1000">
                        <a:effectLst/>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b="1">
                          <a:solidFill>
                            <a:srgbClr val="000000"/>
                          </a:solidFill>
                          <a:effectLst/>
                          <a:latin typeface="Tahoma"/>
                          <a:ea typeface="Times New Roman"/>
                          <a:cs typeface="Times New Roman"/>
                        </a:rPr>
                        <a:t>0</a:t>
                      </a:r>
                      <a:endParaRPr lang="en-US" sz="1000">
                        <a:effectLst/>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solidFill>
                            <a:srgbClr val="000000"/>
                          </a:solidFill>
                          <a:effectLst/>
                          <a:latin typeface="Tahoma"/>
                          <a:ea typeface="Times New Roman"/>
                          <a:cs typeface="Times New Roman"/>
                        </a:rPr>
                        <a:t>0</a:t>
                      </a:r>
                      <a:endParaRPr lang="en-US" sz="1000">
                        <a:effectLst/>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solidFill>
                            <a:srgbClr val="000000"/>
                          </a:solidFill>
                          <a:effectLst/>
                          <a:latin typeface="Tahoma"/>
                          <a:ea typeface="Times New Roman"/>
                          <a:cs typeface="Times New Roman"/>
                        </a:rPr>
                        <a:t>0</a:t>
                      </a:r>
                      <a:endParaRPr lang="en-US" sz="1000">
                        <a:effectLst/>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solidFill>
                            <a:srgbClr val="000000"/>
                          </a:solidFill>
                          <a:effectLst/>
                          <a:latin typeface="Tahoma"/>
                          <a:ea typeface="Times New Roman"/>
                          <a:cs typeface="Times New Roman"/>
                        </a:rPr>
                        <a:t>0</a:t>
                      </a:r>
                      <a:endParaRPr lang="en-US" sz="1000">
                        <a:effectLst/>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solidFill>
                            <a:srgbClr val="000000"/>
                          </a:solidFill>
                          <a:effectLst/>
                          <a:latin typeface="Tahoma"/>
                          <a:ea typeface="Times New Roman"/>
                          <a:cs typeface="Times New Roman"/>
                        </a:rPr>
                        <a:t>0</a:t>
                      </a:r>
                      <a:endParaRPr lang="en-US" sz="1000">
                        <a:effectLst/>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solidFill>
                            <a:srgbClr val="000000"/>
                          </a:solidFill>
                          <a:effectLst/>
                          <a:latin typeface="Tahoma"/>
                          <a:ea typeface="Times New Roman"/>
                          <a:cs typeface="Times New Roman"/>
                        </a:rPr>
                        <a:t>0</a:t>
                      </a:r>
                      <a:endParaRPr lang="en-US" sz="1000">
                        <a:effectLst/>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r>
              <a:tr h="187960">
                <a:tc>
                  <a:txBody>
                    <a:bodyPr/>
                    <a:lstStyle/>
                    <a:p>
                      <a:pPr marL="0" marR="0">
                        <a:lnSpc>
                          <a:spcPct val="115000"/>
                        </a:lnSpc>
                        <a:spcBef>
                          <a:spcPts val="0"/>
                        </a:spcBef>
                        <a:spcAft>
                          <a:spcPts val="0"/>
                        </a:spcAft>
                      </a:pPr>
                      <a:r>
                        <a:rPr lang="en-US" sz="1000">
                          <a:effectLst/>
                          <a:latin typeface="Tahoma"/>
                          <a:ea typeface="Times New Roman"/>
                          <a:cs typeface="Times New Roman"/>
                        </a:rPr>
                        <a:t>Номгон</a:t>
                      </a:r>
                      <a:endParaRPr lang="en-US" sz="1000">
                        <a:effectLst/>
                        <a:latin typeface="Times New Roman"/>
                        <a:ea typeface="Times New Roman"/>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000" b="1">
                          <a:solidFill>
                            <a:srgbClr val="000000"/>
                          </a:solidFill>
                          <a:effectLst/>
                          <a:latin typeface="Tahoma"/>
                          <a:ea typeface="Times New Roman"/>
                          <a:cs typeface="Times New Roman"/>
                        </a:rPr>
                        <a:t>129</a:t>
                      </a:r>
                      <a:endParaRPr lang="en-US" sz="1000">
                        <a:effectLst/>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Tahoma"/>
                          <a:ea typeface="Times New Roman"/>
                          <a:cs typeface="Times New Roman"/>
                        </a:rPr>
                        <a:t>3</a:t>
                      </a:r>
                      <a:endParaRPr lang="en-US" sz="1000">
                        <a:effectLst/>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Tahoma"/>
                          <a:ea typeface="Times New Roman"/>
                          <a:cs typeface="Times New Roman"/>
                        </a:rPr>
                        <a:t>0</a:t>
                      </a:r>
                      <a:endParaRPr lang="en-US" sz="1000">
                        <a:effectLst/>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Tahoma"/>
                          <a:ea typeface="Times New Roman"/>
                          <a:cs typeface="Times New Roman"/>
                        </a:rPr>
                        <a:t>1</a:t>
                      </a:r>
                      <a:endParaRPr lang="en-US" sz="1000">
                        <a:effectLst/>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Tahoma"/>
                          <a:ea typeface="Times New Roman"/>
                          <a:cs typeface="Times New Roman"/>
                        </a:rPr>
                        <a:t>12</a:t>
                      </a:r>
                      <a:endParaRPr lang="en-US" sz="1000">
                        <a:effectLst/>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Tahoma"/>
                          <a:ea typeface="Times New Roman"/>
                          <a:cs typeface="Times New Roman"/>
                        </a:rPr>
                        <a:t>113</a:t>
                      </a:r>
                      <a:endParaRPr lang="en-US" sz="1000">
                        <a:effectLst/>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b="1">
                          <a:solidFill>
                            <a:srgbClr val="000000"/>
                          </a:solidFill>
                          <a:effectLst/>
                          <a:latin typeface="Tahoma"/>
                          <a:ea typeface="Times New Roman"/>
                          <a:cs typeface="Times New Roman"/>
                        </a:rPr>
                        <a:t>0</a:t>
                      </a:r>
                      <a:endParaRPr lang="en-US" sz="1000">
                        <a:effectLst/>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a:ea typeface="Times New Roman"/>
                          <a:cs typeface="Times New Roman"/>
                        </a:rPr>
                        <a:t>0</a:t>
                      </a:r>
                      <a:endParaRPr lang="en-US" sz="1000">
                        <a:effectLst/>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a:ea typeface="Times New Roman"/>
                          <a:cs typeface="Times New Roman"/>
                        </a:rPr>
                        <a:t>0</a:t>
                      </a:r>
                      <a:endParaRPr lang="en-US" sz="1000">
                        <a:effectLst/>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a:ea typeface="Times New Roman"/>
                          <a:cs typeface="Times New Roman"/>
                        </a:rPr>
                        <a:t>0</a:t>
                      </a:r>
                      <a:endParaRPr lang="en-US" sz="1000">
                        <a:effectLst/>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a:ea typeface="Times New Roman"/>
                          <a:cs typeface="Times New Roman"/>
                        </a:rPr>
                        <a:t>0</a:t>
                      </a:r>
                      <a:endParaRPr lang="en-US" sz="1000">
                        <a:effectLst/>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a:ea typeface="Times New Roman"/>
                          <a:cs typeface="Times New Roman"/>
                        </a:rPr>
                        <a:t>0</a:t>
                      </a:r>
                      <a:endParaRPr lang="en-US" sz="1000">
                        <a:effectLst/>
                        <a:latin typeface="Times New Roman"/>
                        <a:ea typeface="Times New Roman"/>
                        <a:cs typeface="Times New Roman"/>
                      </a:endParaRPr>
                    </a:p>
                  </a:txBody>
                  <a:tcPr marL="68580" marR="68580" marT="0" marB="0" anchor="ctr">
                    <a:lnL>
                      <a:noFill/>
                    </a:lnL>
                    <a:lnR>
                      <a:noFill/>
                    </a:lnR>
                    <a:lnT>
                      <a:noFill/>
                    </a:lnT>
                    <a:lnB>
                      <a:noFill/>
                    </a:lnB>
                  </a:tcPr>
                </a:tc>
              </a:tr>
              <a:tr h="160020">
                <a:tc>
                  <a:txBody>
                    <a:bodyPr/>
                    <a:lstStyle/>
                    <a:p>
                      <a:pPr marL="0" marR="0">
                        <a:lnSpc>
                          <a:spcPct val="115000"/>
                        </a:lnSpc>
                        <a:spcBef>
                          <a:spcPts val="0"/>
                        </a:spcBef>
                        <a:spcAft>
                          <a:spcPts val="0"/>
                        </a:spcAft>
                      </a:pPr>
                      <a:r>
                        <a:rPr lang="en-US" sz="1000">
                          <a:effectLst/>
                          <a:latin typeface="Tahoma"/>
                          <a:ea typeface="Times New Roman"/>
                          <a:cs typeface="Times New Roman"/>
                        </a:rPr>
                        <a:t>Ноён</a:t>
                      </a:r>
                      <a:endParaRPr lang="en-US" sz="1000">
                        <a:effectLst/>
                        <a:latin typeface="Times New Roman"/>
                        <a:ea typeface="Times New Roman"/>
                        <a:cs typeface="Times New Roman"/>
                      </a:endParaRPr>
                    </a:p>
                  </a:txBody>
                  <a:tcPr marL="68580" marR="68580" marT="0" marB="0" anchor="b">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b="1">
                          <a:solidFill>
                            <a:srgbClr val="000000"/>
                          </a:solidFill>
                          <a:effectLst/>
                          <a:latin typeface="Tahoma"/>
                          <a:ea typeface="Times New Roman"/>
                          <a:cs typeface="Times New Roman"/>
                        </a:rPr>
                        <a:t>162</a:t>
                      </a:r>
                      <a:endParaRPr lang="en-US" sz="1000">
                        <a:effectLst/>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solidFill>
                            <a:srgbClr val="000000"/>
                          </a:solidFill>
                          <a:effectLst/>
                          <a:latin typeface="Tahoma"/>
                          <a:ea typeface="Times New Roman"/>
                          <a:cs typeface="Times New Roman"/>
                        </a:rPr>
                        <a:t>12</a:t>
                      </a:r>
                      <a:endParaRPr lang="en-US" sz="1000">
                        <a:effectLst/>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solidFill>
                            <a:srgbClr val="000000"/>
                          </a:solidFill>
                          <a:effectLst/>
                          <a:latin typeface="Tahoma"/>
                          <a:ea typeface="Times New Roman"/>
                          <a:cs typeface="Times New Roman"/>
                        </a:rPr>
                        <a:t>1</a:t>
                      </a:r>
                      <a:endParaRPr lang="en-US" sz="1000">
                        <a:effectLst/>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solidFill>
                            <a:srgbClr val="000000"/>
                          </a:solidFill>
                          <a:effectLst/>
                          <a:latin typeface="Tahoma"/>
                          <a:ea typeface="Times New Roman"/>
                          <a:cs typeface="Times New Roman"/>
                        </a:rPr>
                        <a:t>0</a:t>
                      </a:r>
                      <a:endParaRPr lang="en-US" sz="1000">
                        <a:effectLst/>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solidFill>
                            <a:srgbClr val="000000"/>
                          </a:solidFill>
                          <a:effectLst/>
                          <a:latin typeface="Tahoma"/>
                          <a:ea typeface="Times New Roman"/>
                          <a:cs typeface="Times New Roman"/>
                        </a:rPr>
                        <a:t>34</a:t>
                      </a:r>
                      <a:endParaRPr lang="en-US" sz="1000">
                        <a:effectLst/>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solidFill>
                            <a:srgbClr val="000000"/>
                          </a:solidFill>
                          <a:effectLst/>
                          <a:latin typeface="Tahoma"/>
                          <a:ea typeface="Times New Roman"/>
                          <a:cs typeface="Times New Roman"/>
                        </a:rPr>
                        <a:t>115</a:t>
                      </a:r>
                      <a:endParaRPr lang="en-US" sz="1000">
                        <a:effectLst/>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b="1">
                          <a:solidFill>
                            <a:srgbClr val="000000"/>
                          </a:solidFill>
                          <a:effectLst/>
                          <a:latin typeface="Tahoma"/>
                          <a:ea typeface="Times New Roman"/>
                          <a:cs typeface="Times New Roman"/>
                        </a:rPr>
                        <a:t>0</a:t>
                      </a:r>
                      <a:endParaRPr lang="en-US" sz="1000">
                        <a:effectLst/>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solidFill>
                            <a:srgbClr val="000000"/>
                          </a:solidFill>
                          <a:effectLst/>
                          <a:latin typeface="Tahoma"/>
                          <a:ea typeface="Times New Roman"/>
                          <a:cs typeface="Times New Roman"/>
                        </a:rPr>
                        <a:t>0</a:t>
                      </a:r>
                      <a:endParaRPr lang="en-US" sz="1000">
                        <a:effectLst/>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solidFill>
                            <a:srgbClr val="000000"/>
                          </a:solidFill>
                          <a:effectLst/>
                          <a:latin typeface="Tahoma"/>
                          <a:ea typeface="Times New Roman"/>
                          <a:cs typeface="Times New Roman"/>
                        </a:rPr>
                        <a:t>0</a:t>
                      </a:r>
                      <a:endParaRPr lang="en-US" sz="1000">
                        <a:effectLst/>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solidFill>
                            <a:srgbClr val="000000"/>
                          </a:solidFill>
                          <a:effectLst/>
                          <a:latin typeface="Tahoma"/>
                          <a:ea typeface="Times New Roman"/>
                          <a:cs typeface="Times New Roman"/>
                        </a:rPr>
                        <a:t>0</a:t>
                      </a:r>
                      <a:endParaRPr lang="en-US" sz="1000">
                        <a:effectLst/>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solidFill>
                            <a:srgbClr val="000000"/>
                          </a:solidFill>
                          <a:effectLst/>
                          <a:latin typeface="Tahoma"/>
                          <a:ea typeface="Times New Roman"/>
                          <a:cs typeface="Times New Roman"/>
                        </a:rPr>
                        <a:t>0</a:t>
                      </a:r>
                      <a:endParaRPr lang="en-US" sz="1000">
                        <a:effectLst/>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solidFill>
                            <a:srgbClr val="000000"/>
                          </a:solidFill>
                          <a:effectLst/>
                          <a:latin typeface="Tahoma"/>
                          <a:ea typeface="Times New Roman"/>
                          <a:cs typeface="Times New Roman"/>
                        </a:rPr>
                        <a:t>0</a:t>
                      </a:r>
                      <a:endParaRPr lang="en-US" sz="1000">
                        <a:effectLst/>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r>
              <a:tr h="187960">
                <a:tc>
                  <a:txBody>
                    <a:bodyPr/>
                    <a:lstStyle/>
                    <a:p>
                      <a:pPr marL="0" marR="0">
                        <a:lnSpc>
                          <a:spcPct val="115000"/>
                        </a:lnSpc>
                        <a:spcBef>
                          <a:spcPts val="0"/>
                        </a:spcBef>
                        <a:spcAft>
                          <a:spcPts val="0"/>
                        </a:spcAft>
                      </a:pPr>
                      <a:r>
                        <a:rPr lang="en-US" sz="1000">
                          <a:effectLst/>
                          <a:latin typeface="Tahoma"/>
                          <a:ea typeface="Times New Roman"/>
                          <a:cs typeface="Times New Roman"/>
                        </a:rPr>
                        <a:t>Сэврэй</a:t>
                      </a:r>
                      <a:endParaRPr lang="en-US" sz="1000">
                        <a:effectLst/>
                        <a:latin typeface="Times New Roman"/>
                        <a:ea typeface="Times New Roman"/>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000" b="1">
                          <a:solidFill>
                            <a:srgbClr val="000000"/>
                          </a:solidFill>
                          <a:effectLst/>
                          <a:latin typeface="Tahoma"/>
                          <a:ea typeface="Times New Roman"/>
                          <a:cs typeface="Times New Roman"/>
                        </a:rPr>
                        <a:t>889</a:t>
                      </a:r>
                      <a:endParaRPr lang="en-US" sz="1000">
                        <a:effectLst/>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Tahoma"/>
                          <a:ea typeface="Times New Roman"/>
                          <a:cs typeface="Times New Roman"/>
                        </a:rPr>
                        <a:t>15</a:t>
                      </a:r>
                      <a:endParaRPr lang="en-US" sz="1000">
                        <a:effectLst/>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Tahoma"/>
                          <a:ea typeface="Times New Roman"/>
                          <a:cs typeface="Times New Roman"/>
                        </a:rPr>
                        <a:t>14</a:t>
                      </a:r>
                      <a:endParaRPr lang="en-US" sz="1000">
                        <a:effectLst/>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a:ea typeface="Times New Roman"/>
                          <a:cs typeface="Times New Roman"/>
                        </a:rPr>
                        <a:t>5</a:t>
                      </a:r>
                      <a:endParaRPr lang="en-US" sz="1000">
                        <a:effectLst/>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Tahoma"/>
                          <a:ea typeface="Times New Roman"/>
                          <a:cs typeface="Times New Roman"/>
                        </a:rPr>
                        <a:t>118</a:t>
                      </a:r>
                      <a:endParaRPr lang="en-US" sz="1000">
                        <a:effectLst/>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Tahoma"/>
                          <a:ea typeface="Times New Roman"/>
                          <a:cs typeface="Times New Roman"/>
                        </a:rPr>
                        <a:t>737</a:t>
                      </a:r>
                      <a:endParaRPr lang="en-US" sz="1000">
                        <a:effectLst/>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b="1">
                          <a:solidFill>
                            <a:srgbClr val="000000"/>
                          </a:solidFill>
                          <a:effectLst/>
                          <a:latin typeface="Tahoma"/>
                          <a:ea typeface="Times New Roman"/>
                          <a:cs typeface="Times New Roman"/>
                        </a:rPr>
                        <a:t>2</a:t>
                      </a:r>
                      <a:endParaRPr lang="en-US" sz="1000">
                        <a:effectLst/>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a:ea typeface="Times New Roman"/>
                          <a:cs typeface="Times New Roman"/>
                        </a:rPr>
                        <a:t>1</a:t>
                      </a:r>
                      <a:endParaRPr lang="en-US" sz="1000">
                        <a:effectLst/>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a:ea typeface="Times New Roman"/>
                          <a:cs typeface="Times New Roman"/>
                        </a:rPr>
                        <a:t>1</a:t>
                      </a:r>
                      <a:endParaRPr lang="en-US" sz="1000">
                        <a:effectLst/>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a:ea typeface="Times New Roman"/>
                          <a:cs typeface="Times New Roman"/>
                        </a:rPr>
                        <a:t>0</a:t>
                      </a:r>
                      <a:endParaRPr lang="en-US" sz="1000">
                        <a:effectLst/>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a:ea typeface="Times New Roman"/>
                          <a:cs typeface="Times New Roman"/>
                        </a:rPr>
                        <a:t>0</a:t>
                      </a:r>
                      <a:endParaRPr lang="en-US" sz="1000">
                        <a:effectLst/>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a:ea typeface="Times New Roman"/>
                          <a:cs typeface="Times New Roman"/>
                        </a:rPr>
                        <a:t>0</a:t>
                      </a:r>
                      <a:endParaRPr lang="en-US" sz="1000">
                        <a:effectLst/>
                        <a:latin typeface="Times New Roman"/>
                        <a:ea typeface="Times New Roman"/>
                        <a:cs typeface="Times New Roman"/>
                      </a:endParaRPr>
                    </a:p>
                  </a:txBody>
                  <a:tcPr marL="68580" marR="68580" marT="0" marB="0" anchor="ctr">
                    <a:lnL>
                      <a:noFill/>
                    </a:lnL>
                    <a:lnR>
                      <a:noFill/>
                    </a:lnR>
                    <a:lnT>
                      <a:noFill/>
                    </a:lnT>
                    <a:lnB>
                      <a:noFill/>
                    </a:lnB>
                  </a:tcPr>
                </a:tc>
              </a:tr>
              <a:tr h="160020">
                <a:tc>
                  <a:txBody>
                    <a:bodyPr/>
                    <a:lstStyle/>
                    <a:p>
                      <a:pPr marL="0" marR="0">
                        <a:lnSpc>
                          <a:spcPct val="115000"/>
                        </a:lnSpc>
                        <a:spcBef>
                          <a:spcPts val="0"/>
                        </a:spcBef>
                        <a:spcAft>
                          <a:spcPts val="0"/>
                        </a:spcAft>
                      </a:pPr>
                      <a:r>
                        <a:rPr lang="en-US" sz="1000">
                          <a:effectLst/>
                          <a:latin typeface="Tahoma"/>
                          <a:ea typeface="Times New Roman"/>
                          <a:cs typeface="Times New Roman"/>
                        </a:rPr>
                        <a:t>Ханбогд</a:t>
                      </a:r>
                      <a:endParaRPr lang="en-US" sz="1000">
                        <a:effectLst/>
                        <a:latin typeface="Times New Roman"/>
                        <a:ea typeface="Times New Roman"/>
                        <a:cs typeface="Times New Roman"/>
                      </a:endParaRPr>
                    </a:p>
                  </a:txBody>
                  <a:tcPr marL="68580" marR="68580" marT="0" marB="0" anchor="b">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b="1">
                          <a:solidFill>
                            <a:srgbClr val="000000"/>
                          </a:solidFill>
                          <a:effectLst/>
                          <a:latin typeface="Tahoma"/>
                          <a:ea typeface="Times New Roman"/>
                          <a:cs typeface="Times New Roman"/>
                        </a:rPr>
                        <a:t>0</a:t>
                      </a:r>
                      <a:endParaRPr lang="en-US" sz="1000">
                        <a:effectLst/>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solidFill>
                            <a:srgbClr val="000000"/>
                          </a:solidFill>
                          <a:effectLst/>
                          <a:latin typeface="Tahoma"/>
                          <a:ea typeface="Times New Roman"/>
                          <a:cs typeface="Times New Roman"/>
                        </a:rPr>
                        <a:t>0</a:t>
                      </a:r>
                      <a:endParaRPr lang="en-US" sz="1000">
                        <a:effectLst/>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solidFill>
                            <a:srgbClr val="000000"/>
                          </a:solidFill>
                          <a:effectLst/>
                          <a:latin typeface="Tahoma"/>
                          <a:ea typeface="Times New Roman"/>
                          <a:cs typeface="Times New Roman"/>
                        </a:rPr>
                        <a:t>0</a:t>
                      </a:r>
                      <a:endParaRPr lang="en-US" sz="1000">
                        <a:effectLst/>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solidFill>
                            <a:srgbClr val="000000"/>
                          </a:solidFill>
                          <a:effectLst/>
                          <a:latin typeface="Tahoma"/>
                          <a:ea typeface="Times New Roman"/>
                          <a:cs typeface="Times New Roman"/>
                        </a:rPr>
                        <a:t>0</a:t>
                      </a:r>
                      <a:endParaRPr lang="en-US" sz="1000">
                        <a:effectLst/>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solidFill>
                            <a:srgbClr val="000000"/>
                          </a:solidFill>
                          <a:effectLst/>
                          <a:latin typeface="Tahoma"/>
                          <a:ea typeface="Times New Roman"/>
                          <a:cs typeface="Times New Roman"/>
                        </a:rPr>
                        <a:t>0</a:t>
                      </a:r>
                      <a:endParaRPr lang="en-US" sz="1000">
                        <a:effectLst/>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solidFill>
                            <a:srgbClr val="000000"/>
                          </a:solidFill>
                          <a:effectLst/>
                          <a:latin typeface="Tahoma"/>
                          <a:ea typeface="Times New Roman"/>
                          <a:cs typeface="Times New Roman"/>
                        </a:rPr>
                        <a:t>0</a:t>
                      </a:r>
                      <a:endParaRPr lang="en-US" sz="1000">
                        <a:effectLst/>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b="1">
                          <a:solidFill>
                            <a:srgbClr val="000000"/>
                          </a:solidFill>
                          <a:effectLst/>
                          <a:latin typeface="Tahoma"/>
                          <a:ea typeface="Times New Roman"/>
                          <a:cs typeface="Times New Roman"/>
                        </a:rPr>
                        <a:t>0</a:t>
                      </a:r>
                      <a:endParaRPr lang="en-US" sz="1000">
                        <a:effectLst/>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solidFill>
                            <a:srgbClr val="000000"/>
                          </a:solidFill>
                          <a:effectLst/>
                          <a:latin typeface="Tahoma"/>
                          <a:ea typeface="Times New Roman"/>
                          <a:cs typeface="Times New Roman"/>
                        </a:rPr>
                        <a:t>0</a:t>
                      </a:r>
                      <a:endParaRPr lang="en-US" sz="1000">
                        <a:effectLst/>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solidFill>
                            <a:srgbClr val="000000"/>
                          </a:solidFill>
                          <a:effectLst/>
                          <a:latin typeface="Tahoma"/>
                          <a:ea typeface="Times New Roman"/>
                          <a:cs typeface="Times New Roman"/>
                        </a:rPr>
                        <a:t>0</a:t>
                      </a:r>
                      <a:endParaRPr lang="en-US" sz="1000">
                        <a:effectLst/>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solidFill>
                            <a:srgbClr val="000000"/>
                          </a:solidFill>
                          <a:effectLst/>
                          <a:latin typeface="Tahoma"/>
                          <a:ea typeface="Times New Roman"/>
                          <a:cs typeface="Times New Roman"/>
                        </a:rPr>
                        <a:t>0</a:t>
                      </a:r>
                      <a:endParaRPr lang="en-US" sz="1000">
                        <a:effectLst/>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solidFill>
                            <a:srgbClr val="000000"/>
                          </a:solidFill>
                          <a:effectLst/>
                          <a:latin typeface="Tahoma"/>
                          <a:ea typeface="Times New Roman"/>
                          <a:cs typeface="Times New Roman"/>
                        </a:rPr>
                        <a:t>0</a:t>
                      </a:r>
                      <a:endParaRPr lang="en-US" sz="1000">
                        <a:effectLst/>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solidFill>
                            <a:srgbClr val="000000"/>
                          </a:solidFill>
                          <a:effectLst/>
                          <a:latin typeface="Tahoma"/>
                          <a:ea typeface="Times New Roman"/>
                          <a:cs typeface="Times New Roman"/>
                        </a:rPr>
                        <a:t>0</a:t>
                      </a:r>
                      <a:endParaRPr lang="en-US" sz="1000">
                        <a:effectLst/>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r>
              <a:tr h="187960">
                <a:tc>
                  <a:txBody>
                    <a:bodyPr/>
                    <a:lstStyle/>
                    <a:p>
                      <a:pPr marL="0" marR="0">
                        <a:lnSpc>
                          <a:spcPct val="115000"/>
                        </a:lnSpc>
                        <a:spcBef>
                          <a:spcPts val="0"/>
                        </a:spcBef>
                        <a:spcAft>
                          <a:spcPts val="0"/>
                        </a:spcAft>
                      </a:pPr>
                      <a:r>
                        <a:rPr lang="en-US" sz="1000">
                          <a:effectLst/>
                          <a:latin typeface="Tahoma"/>
                          <a:ea typeface="Times New Roman"/>
                          <a:cs typeface="Times New Roman"/>
                        </a:rPr>
                        <a:t>Ханхонгор</a:t>
                      </a:r>
                      <a:endParaRPr lang="en-US" sz="1000">
                        <a:effectLst/>
                        <a:latin typeface="Times New Roman"/>
                        <a:ea typeface="Times New Roman"/>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000" b="1">
                          <a:solidFill>
                            <a:srgbClr val="000000"/>
                          </a:solidFill>
                          <a:effectLst/>
                          <a:latin typeface="Tahoma"/>
                          <a:ea typeface="Times New Roman"/>
                          <a:cs typeface="Times New Roman"/>
                        </a:rPr>
                        <a:t>426</a:t>
                      </a:r>
                      <a:endParaRPr lang="en-US" sz="1000">
                        <a:effectLst/>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a:ea typeface="Times New Roman"/>
                          <a:cs typeface="Times New Roman"/>
                        </a:rPr>
                        <a:t>5</a:t>
                      </a:r>
                      <a:endParaRPr lang="en-US" sz="1000">
                        <a:effectLst/>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a:ea typeface="Times New Roman"/>
                          <a:cs typeface="Times New Roman"/>
                        </a:rPr>
                        <a:t>0</a:t>
                      </a:r>
                      <a:endParaRPr lang="en-US" sz="1000">
                        <a:effectLst/>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a:ea typeface="Times New Roman"/>
                          <a:cs typeface="Times New Roman"/>
                        </a:rPr>
                        <a:t>0</a:t>
                      </a:r>
                      <a:endParaRPr lang="en-US" sz="1000">
                        <a:effectLst/>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a:ea typeface="Times New Roman"/>
                          <a:cs typeface="Times New Roman"/>
                        </a:rPr>
                        <a:t>30</a:t>
                      </a:r>
                      <a:endParaRPr lang="en-US" sz="1000">
                        <a:effectLst/>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a:ea typeface="Times New Roman"/>
                          <a:cs typeface="Times New Roman"/>
                        </a:rPr>
                        <a:t>391</a:t>
                      </a:r>
                      <a:endParaRPr lang="en-US" sz="1000">
                        <a:effectLst/>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b="1">
                          <a:solidFill>
                            <a:srgbClr val="000000"/>
                          </a:solidFill>
                          <a:effectLst/>
                          <a:latin typeface="Tahoma"/>
                          <a:ea typeface="Times New Roman"/>
                          <a:cs typeface="Times New Roman"/>
                        </a:rPr>
                        <a:t>0</a:t>
                      </a:r>
                      <a:endParaRPr lang="en-US" sz="1000">
                        <a:effectLst/>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a:ea typeface="Times New Roman"/>
                          <a:cs typeface="Times New Roman"/>
                        </a:rPr>
                        <a:t>0</a:t>
                      </a:r>
                      <a:endParaRPr lang="en-US" sz="1000">
                        <a:effectLst/>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a:ea typeface="Times New Roman"/>
                          <a:cs typeface="Times New Roman"/>
                        </a:rPr>
                        <a:t>0</a:t>
                      </a:r>
                      <a:endParaRPr lang="en-US" sz="1000">
                        <a:effectLst/>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a:ea typeface="Times New Roman"/>
                          <a:cs typeface="Times New Roman"/>
                        </a:rPr>
                        <a:t>0</a:t>
                      </a:r>
                      <a:endParaRPr lang="en-US" sz="1000">
                        <a:effectLst/>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a:ea typeface="Times New Roman"/>
                          <a:cs typeface="Times New Roman"/>
                        </a:rPr>
                        <a:t>0</a:t>
                      </a:r>
                      <a:endParaRPr lang="en-US" sz="1000">
                        <a:effectLst/>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a:ea typeface="Times New Roman"/>
                          <a:cs typeface="Times New Roman"/>
                        </a:rPr>
                        <a:t>0</a:t>
                      </a:r>
                      <a:endParaRPr lang="en-US" sz="1000">
                        <a:effectLst/>
                        <a:latin typeface="Times New Roman"/>
                        <a:ea typeface="Times New Roman"/>
                        <a:cs typeface="Times New Roman"/>
                      </a:endParaRPr>
                    </a:p>
                  </a:txBody>
                  <a:tcPr marL="68580" marR="68580" marT="0" marB="0" anchor="ctr">
                    <a:lnL>
                      <a:noFill/>
                    </a:lnL>
                    <a:lnR>
                      <a:noFill/>
                    </a:lnR>
                    <a:lnT>
                      <a:noFill/>
                    </a:lnT>
                    <a:lnB>
                      <a:noFill/>
                    </a:lnB>
                  </a:tcPr>
                </a:tc>
              </a:tr>
              <a:tr h="160020">
                <a:tc>
                  <a:txBody>
                    <a:bodyPr/>
                    <a:lstStyle/>
                    <a:p>
                      <a:pPr marL="0" marR="0">
                        <a:lnSpc>
                          <a:spcPct val="115000"/>
                        </a:lnSpc>
                        <a:spcBef>
                          <a:spcPts val="0"/>
                        </a:spcBef>
                        <a:spcAft>
                          <a:spcPts val="0"/>
                        </a:spcAft>
                      </a:pPr>
                      <a:r>
                        <a:rPr lang="en-US" sz="1000">
                          <a:effectLst/>
                          <a:latin typeface="Tahoma"/>
                          <a:ea typeface="Times New Roman"/>
                          <a:cs typeface="Times New Roman"/>
                        </a:rPr>
                        <a:t>Хүрмэн</a:t>
                      </a:r>
                      <a:endParaRPr lang="en-US" sz="1000">
                        <a:effectLst/>
                        <a:latin typeface="Times New Roman"/>
                        <a:ea typeface="Times New Roman"/>
                        <a:cs typeface="Times New Roman"/>
                      </a:endParaRPr>
                    </a:p>
                  </a:txBody>
                  <a:tcPr marL="68580" marR="68580" marT="0" marB="0" anchor="b">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b="1">
                          <a:solidFill>
                            <a:srgbClr val="000000"/>
                          </a:solidFill>
                          <a:effectLst/>
                          <a:latin typeface="Tahoma"/>
                          <a:ea typeface="Times New Roman"/>
                          <a:cs typeface="Times New Roman"/>
                        </a:rPr>
                        <a:t>658</a:t>
                      </a:r>
                      <a:endParaRPr lang="en-US" sz="1000">
                        <a:effectLst/>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solidFill>
                            <a:srgbClr val="000000"/>
                          </a:solidFill>
                          <a:effectLst/>
                          <a:latin typeface="Tahoma"/>
                          <a:ea typeface="Times New Roman"/>
                          <a:cs typeface="Times New Roman"/>
                        </a:rPr>
                        <a:t>8</a:t>
                      </a:r>
                      <a:endParaRPr lang="en-US" sz="1000">
                        <a:effectLst/>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solidFill>
                            <a:srgbClr val="000000"/>
                          </a:solidFill>
                          <a:effectLst/>
                          <a:latin typeface="Tahoma"/>
                          <a:ea typeface="Times New Roman"/>
                          <a:cs typeface="Times New Roman"/>
                        </a:rPr>
                        <a:t>8</a:t>
                      </a:r>
                      <a:endParaRPr lang="en-US" sz="1000">
                        <a:effectLst/>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solidFill>
                            <a:srgbClr val="000000"/>
                          </a:solidFill>
                          <a:effectLst/>
                          <a:latin typeface="Tahoma"/>
                          <a:ea typeface="Times New Roman"/>
                          <a:cs typeface="Times New Roman"/>
                        </a:rPr>
                        <a:t>3</a:t>
                      </a:r>
                      <a:endParaRPr lang="en-US" sz="1000">
                        <a:effectLst/>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solidFill>
                            <a:srgbClr val="000000"/>
                          </a:solidFill>
                          <a:effectLst/>
                          <a:latin typeface="Tahoma"/>
                          <a:ea typeface="Times New Roman"/>
                          <a:cs typeface="Times New Roman"/>
                        </a:rPr>
                        <a:t>178</a:t>
                      </a:r>
                      <a:endParaRPr lang="en-US" sz="1000">
                        <a:effectLst/>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solidFill>
                            <a:srgbClr val="000000"/>
                          </a:solidFill>
                          <a:effectLst/>
                          <a:latin typeface="Tahoma"/>
                          <a:ea typeface="Times New Roman"/>
                          <a:cs typeface="Times New Roman"/>
                        </a:rPr>
                        <a:t>461</a:t>
                      </a:r>
                      <a:endParaRPr lang="en-US" sz="1000">
                        <a:effectLst/>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b="1">
                          <a:solidFill>
                            <a:srgbClr val="000000"/>
                          </a:solidFill>
                          <a:effectLst/>
                          <a:latin typeface="Tahoma"/>
                          <a:ea typeface="Times New Roman"/>
                          <a:cs typeface="Times New Roman"/>
                        </a:rPr>
                        <a:t>308</a:t>
                      </a:r>
                      <a:endParaRPr lang="en-US" sz="1000">
                        <a:effectLst/>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solidFill>
                            <a:srgbClr val="000000"/>
                          </a:solidFill>
                          <a:effectLst/>
                          <a:latin typeface="Tahoma"/>
                          <a:ea typeface="Times New Roman"/>
                          <a:cs typeface="Times New Roman"/>
                        </a:rPr>
                        <a:t>3</a:t>
                      </a:r>
                      <a:endParaRPr lang="en-US" sz="1000">
                        <a:effectLst/>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solidFill>
                            <a:srgbClr val="000000"/>
                          </a:solidFill>
                          <a:effectLst/>
                          <a:latin typeface="Tahoma"/>
                          <a:ea typeface="Times New Roman"/>
                          <a:cs typeface="Times New Roman"/>
                        </a:rPr>
                        <a:t>3</a:t>
                      </a:r>
                      <a:endParaRPr lang="en-US" sz="1000">
                        <a:effectLst/>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solidFill>
                            <a:srgbClr val="000000"/>
                          </a:solidFill>
                          <a:effectLst/>
                          <a:latin typeface="Tahoma"/>
                          <a:ea typeface="Times New Roman"/>
                          <a:cs typeface="Times New Roman"/>
                        </a:rPr>
                        <a:t>0</a:t>
                      </a:r>
                      <a:endParaRPr lang="en-US" sz="1000">
                        <a:effectLst/>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solidFill>
                            <a:srgbClr val="000000"/>
                          </a:solidFill>
                          <a:effectLst/>
                          <a:latin typeface="Tahoma"/>
                          <a:ea typeface="Times New Roman"/>
                          <a:cs typeface="Times New Roman"/>
                        </a:rPr>
                        <a:t>87</a:t>
                      </a:r>
                      <a:endParaRPr lang="en-US" sz="1000">
                        <a:effectLst/>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solidFill>
                            <a:srgbClr val="000000"/>
                          </a:solidFill>
                          <a:effectLst/>
                          <a:latin typeface="Tahoma"/>
                          <a:ea typeface="Times New Roman"/>
                          <a:cs typeface="Times New Roman"/>
                        </a:rPr>
                        <a:t>215</a:t>
                      </a:r>
                      <a:endParaRPr lang="en-US" sz="1000">
                        <a:effectLst/>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r>
              <a:tr h="187960">
                <a:tc>
                  <a:txBody>
                    <a:bodyPr/>
                    <a:lstStyle/>
                    <a:p>
                      <a:pPr marL="0" marR="0">
                        <a:lnSpc>
                          <a:spcPct val="115000"/>
                        </a:lnSpc>
                        <a:spcBef>
                          <a:spcPts val="0"/>
                        </a:spcBef>
                        <a:spcAft>
                          <a:spcPts val="0"/>
                        </a:spcAft>
                      </a:pPr>
                      <a:r>
                        <a:rPr lang="en-US" sz="1000">
                          <a:effectLst/>
                          <a:latin typeface="Tahoma"/>
                          <a:ea typeface="Times New Roman"/>
                          <a:cs typeface="Times New Roman"/>
                        </a:rPr>
                        <a:t>Цогтовоо</a:t>
                      </a:r>
                      <a:endParaRPr lang="en-US" sz="1000">
                        <a:effectLst/>
                        <a:latin typeface="Times New Roman"/>
                        <a:ea typeface="Times New Roman"/>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000" b="1">
                          <a:solidFill>
                            <a:srgbClr val="000000"/>
                          </a:solidFill>
                          <a:effectLst/>
                          <a:latin typeface="Tahoma"/>
                          <a:ea typeface="Times New Roman"/>
                          <a:cs typeface="Times New Roman"/>
                        </a:rPr>
                        <a:t>39</a:t>
                      </a:r>
                      <a:endParaRPr lang="en-US" sz="1000">
                        <a:effectLst/>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a:ea typeface="Times New Roman"/>
                          <a:cs typeface="Times New Roman"/>
                        </a:rPr>
                        <a:t>0</a:t>
                      </a:r>
                      <a:endParaRPr lang="en-US" sz="1000">
                        <a:effectLst/>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a:ea typeface="Times New Roman"/>
                          <a:cs typeface="Times New Roman"/>
                        </a:rPr>
                        <a:t>5</a:t>
                      </a:r>
                      <a:endParaRPr lang="en-US" sz="1000">
                        <a:effectLst/>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a:ea typeface="Times New Roman"/>
                          <a:cs typeface="Times New Roman"/>
                        </a:rPr>
                        <a:t>2</a:t>
                      </a:r>
                      <a:endParaRPr lang="en-US" sz="1000">
                        <a:effectLst/>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a:ea typeface="Times New Roman"/>
                          <a:cs typeface="Times New Roman"/>
                        </a:rPr>
                        <a:t>11</a:t>
                      </a:r>
                      <a:endParaRPr lang="en-US" sz="1000">
                        <a:effectLst/>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a:ea typeface="Times New Roman"/>
                          <a:cs typeface="Times New Roman"/>
                        </a:rPr>
                        <a:t>21</a:t>
                      </a:r>
                      <a:endParaRPr lang="en-US" sz="1000">
                        <a:effectLst/>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b="1">
                          <a:solidFill>
                            <a:srgbClr val="000000"/>
                          </a:solidFill>
                          <a:effectLst/>
                          <a:latin typeface="Tahoma"/>
                          <a:ea typeface="Times New Roman"/>
                          <a:cs typeface="Times New Roman"/>
                        </a:rPr>
                        <a:t>5</a:t>
                      </a:r>
                      <a:endParaRPr lang="en-US" sz="1000">
                        <a:effectLst/>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a:ea typeface="Times New Roman"/>
                          <a:cs typeface="Times New Roman"/>
                        </a:rPr>
                        <a:t>0</a:t>
                      </a:r>
                      <a:endParaRPr lang="en-US" sz="1000">
                        <a:effectLst/>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a:ea typeface="Times New Roman"/>
                          <a:cs typeface="Times New Roman"/>
                        </a:rPr>
                        <a:t>3</a:t>
                      </a:r>
                      <a:endParaRPr lang="en-US" sz="1000">
                        <a:effectLst/>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a:ea typeface="Times New Roman"/>
                          <a:cs typeface="Times New Roman"/>
                        </a:rPr>
                        <a:t>0</a:t>
                      </a:r>
                      <a:endParaRPr lang="en-US" sz="1000">
                        <a:effectLst/>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a:ea typeface="Times New Roman"/>
                          <a:cs typeface="Times New Roman"/>
                        </a:rPr>
                        <a:t>2</a:t>
                      </a:r>
                      <a:endParaRPr lang="en-US" sz="1000">
                        <a:effectLst/>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a:ea typeface="Times New Roman"/>
                          <a:cs typeface="Times New Roman"/>
                        </a:rPr>
                        <a:t>0</a:t>
                      </a:r>
                      <a:endParaRPr lang="en-US" sz="1000">
                        <a:effectLst/>
                        <a:latin typeface="Times New Roman"/>
                        <a:ea typeface="Times New Roman"/>
                        <a:cs typeface="Times New Roman"/>
                      </a:endParaRPr>
                    </a:p>
                  </a:txBody>
                  <a:tcPr marL="68580" marR="68580" marT="0" marB="0" anchor="ctr">
                    <a:lnL>
                      <a:noFill/>
                    </a:lnL>
                    <a:lnR>
                      <a:noFill/>
                    </a:lnR>
                    <a:lnT>
                      <a:noFill/>
                    </a:lnT>
                    <a:lnB>
                      <a:noFill/>
                    </a:lnB>
                  </a:tcPr>
                </a:tc>
              </a:tr>
              <a:tr h="160020">
                <a:tc>
                  <a:txBody>
                    <a:bodyPr/>
                    <a:lstStyle/>
                    <a:p>
                      <a:pPr marL="0" marR="0">
                        <a:lnSpc>
                          <a:spcPct val="115000"/>
                        </a:lnSpc>
                        <a:spcBef>
                          <a:spcPts val="0"/>
                        </a:spcBef>
                        <a:spcAft>
                          <a:spcPts val="0"/>
                        </a:spcAft>
                      </a:pPr>
                      <a:r>
                        <a:rPr lang="en-US" sz="1000">
                          <a:effectLst/>
                          <a:latin typeface="Tahoma"/>
                          <a:ea typeface="Times New Roman"/>
                          <a:cs typeface="Times New Roman"/>
                        </a:rPr>
                        <a:t>Цогтцэций</a:t>
                      </a:r>
                      <a:endParaRPr lang="en-US" sz="1000">
                        <a:effectLst/>
                        <a:latin typeface="Times New Roman"/>
                        <a:ea typeface="Times New Roman"/>
                        <a:cs typeface="Times New Roman"/>
                      </a:endParaRPr>
                    </a:p>
                  </a:txBody>
                  <a:tcPr marL="68580" marR="68580" marT="0" marB="0" anchor="b">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b="1">
                          <a:solidFill>
                            <a:srgbClr val="000000"/>
                          </a:solidFill>
                          <a:effectLst/>
                          <a:latin typeface="Tahoma"/>
                          <a:ea typeface="Times New Roman"/>
                          <a:cs typeface="Times New Roman"/>
                        </a:rPr>
                        <a:t>92</a:t>
                      </a:r>
                      <a:endParaRPr lang="en-US" sz="1000">
                        <a:effectLst/>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solidFill>
                            <a:srgbClr val="000000"/>
                          </a:solidFill>
                          <a:effectLst/>
                          <a:latin typeface="Tahoma"/>
                          <a:ea typeface="Times New Roman"/>
                          <a:cs typeface="Times New Roman"/>
                        </a:rPr>
                        <a:t>0</a:t>
                      </a:r>
                      <a:endParaRPr lang="en-US" sz="1000">
                        <a:effectLst/>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solidFill>
                            <a:srgbClr val="000000"/>
                          </a:solidFill>
                          <a:effectLst/>
                          <a:latin typeface="Tahoma"/>
                          <a:ea typeface="Times New Roman"/>
                          <a:cs typeface="Times New Roman"/>
                        </a:rPr>
                        <a:t>6</a:t>
                      </a:r>
                      <a:endParaRPr lang="en-US" sz="1000">
                        <a:effectLst/>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solidFill>
                            <a:srgbClr val="000000"/>
                          </a:solidFill>
                          <a:effectLst/>
                          <a:latin typeface="Tahoma"/>
                          <a:ea typeface="Times New Roman"/>
                          <a:cs typeface="Times New Roman"/>
                        </a:rPr>
                        <a:t>1</a:t>
                      </a:r>
                      <a:endParaRPr lang="en-US" sz="1000">
                        <a:effectLst/>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solidFill>
                            <a:srgbClr val="000000"/>
                          </a:solidFill>
                          <a:effectLst/>
                          <a:latin typeface="Tahoma"/>
                          <a:ea typeface="Times New Roman"/>
                          <a:cs typeface="Times New Roman"/>
                        </a:rPr>
                        <a:t>47</a:t>
                      </a:r>
                      <a:endParaRPr lang="en-US" sz="1000">
                        <a:effectLst/>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solidFill>
                            <a:srgbClr val="000000"/>
                          </a:solidFill>
                          <a:effectLst/>
                          <a:latin typeface="Tahoma"/>
                          <a:ea typeface="Times New Roman"/>
                          <a:cs typeface="Times New Roman"/>
                        </a:rPr>
                        <a:t>38</a:t>
                      </a:r>
                      <a:endParaRPr lang="en-US" sz="1000">
                        <a:effectLst/>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b="1">
                          <a:solidFill>
                            <a:srgbClr val="000000"/>
                          </a:solidFill>
                          <a:effectLst/>
                          <a:latin typeface="Tahoma"/>
                          <a:ea typeface="Times New Roman"/>
                          <a:cs typeface="Times New Roman"/>
                        </a:rPr>
                        <a:t>3</a:t>
                      </a:r>
                      <a:endParaRPr lang="en-US" sz="1000">
                        <a:effectLst/>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solidFill>
                            <a:srgbClr val="000000"/>
                          </a:solidFill>
                          <a:effectLst/>
                          <a:latin typeface="Tahoma"/>
                          <a:ea typeface="Times New Roman"/>
                          <a:cs typeface="Times New Roman"/>
                        </a:rPr>
                        <a:t>0</a:t>
                      </a:r>
                      <a:endParaRPr lang="en-US" sz="1000">
                        <a:effectLst/>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solidFill>
                            <a:srgbClr val="000000"/>
                          </a:solidFill>
                          <a:effectLst/>
                          <a:latin typeface="Tahoma"/>
                          <a:ea typeface="Times New Roman"/>
                          <a:cs typeface="Times New Roman"/>
                        </a:rPr>
                        <a:t>0</a:t>
                      </a:r>
                      <a:endParaRPr lang="en-US" sz="1000">
                        <a:effectLst/>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solidFill>
                            <a:srgbClr val="000000"/>
                          </a:solidFill>
                          <a:effectLst/>
                          <a:latin typeface="Tahoma"/>
                          <a:ea typeface="Times New Roman"/>
                          <a:cs typeface="Times New Roman"/>
                        </a:rPr>
                        <a:t>1</a:t>
                      </a:r>
                      <a:endParaRPr lang="en-US" sz="1000">
                        <a:effectLst/>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solidFill>
                            <a:srgbClr val="000000"/>
                          </a:solidFill>
                          <a:effectLst/>
                          <a:latin typeface="Tahoma"/>
                          <a:ea typeface="Times New Roman"/>
                          <a:cs typeface="Times New Roman"/>
                        </a:rPr>
                        <a:t>1</a:t>
                      </a:r>
                      <a:endParaRPr lang="en-US" sz="1000">
                        <a:effectLst/>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c>
                  <a:txBody>
                    <a:bodyPr/>
                    <a:lstStyle/>
                    <a:p>
                      <a:pPr marL="0" marR="0" algn="ctr">
                        <a:lnSpc>
                          <a:spcPct val="115000"/>
                        </a:lnSpc>
                        <a:spcBef>
                          <a:spcPts val="0"/>
                        </a:spcBef>
                        <a:spcAft>
                          <a:spcPts val="0"/>
                        </a:spcAft>
                      </a:pPr>
                      <a:r>
                        <a:rPr lang="en-US" sz="1000">
                          <a:solidFill>
                            <a:srgbClr val="000000"/>
                          </a:solidFill>
                          <a:effectLst/>
                          <a:latin typeface="Tahoma"/>
                          <a:ea typeface="Times New Roman"/>
                          <a:cs typeface="Times New Roman"/>
                        </a:rPr>
                        <a:t>1</a:t>
                      </a:r>
                      <a:endParaRPr lang="en-US" sz="1000">
                        <a:effectLst/>
                        <a:latin typeface="Times New Roman"/>
                        <a:ea typeface="Times New Roman"/>
                        <a:cs typeface="Times New Roman"/>
                      </a:endParaRPr>
                    </a:p>
                  </a:txBody>
                  <a:tcPr marL="68580" marR="68580" marT="0" marB="0" anchor="ctr">
                    <a:lnL>
                      <a:noFill/>
                    </a:lnL>
                    <a:lnR>
                      <a:noFill/>
                    </a:lnR>
                    <a:lnT>
                      <a:noFill/>
                    </a:lnT>
                    <a:lnB>
                      <a:noFill/>
                    </a:lnB>
                    <a:solidFill>
                      <a:srgbClr val="D3DFEE"/>
                    </a:solidFill>
                  </a:tcPr>
                </a:tc>
              </a:tr>
              <a:tr h="187960">
                <a:tc>
                  <a:txBody>
                    <a:bodyPr/>
                    <a:lstStyle/>
                    <a:p>
                      <a:pPr marL="0" marR="0">
                        <a:lnSpc>
                          <a:spcPct val="115000"/>
                        </a:lnSpc>
                        <a:spcBef>
                          <a:spcPts val="0"/>
                        </a:spcBef>
                        <a:spcAft>
                          <a:spcPts val="0"/>
                        </a:spcAft>
                      </a:pPr>
                      <a:r>
                        <a:rPr lang="en-US" sz="1000">
                          <a:effectLst/>
                          <a:latin typeface="Tahoma"/>
                          <a:ea typeface="Times New Roman"/>
                          <a:cs typeface="Times New Roman"/>
                        </a:rPr>
                        <a:t>Даланзадгад</a:t>
                      </a:r>
                      <a:endParaRPr lang="en-US" sz="1000">
                        <a:effectLst/>
                        <a:latin typeface="Times New Roman"/>
                        <a:ea typeface="Times New Roman"/>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000" b="1">
                          <a:solidFill>
                            <a:srgbClr val="000000"/>
                          </a:solidFill>
                          <a:effectLst/>
                          <a:latin typeface="Tahoma"/>
                          <a:ea typeface="Times New Roman"/>
                          <a:cs typeface="Times New Roman"/>
                        </a:rPr>
                        <a:t>1546</a:t>
                      </a:r>
                      <a:endParaRPr lang="en-US" sz="1000">
                        <a:effectLst/>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a:ea typeface="Times New Roman"/>
                          <a:cs typeface="Times New Roman"/>
                        </a:rPr>
                        <a:t>11</a:t>
                      </a:r>
                      <a:endParaRPr lang="en-US" sz="1000">
                        <a:effectLst/>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Tahoma"/>
                          <a:ea typeface="Times New Roman"/>
                          <a:cs typeface="Times New Roman"/>
                        </a:rPr>
                        <a:t>26</a:t>
                      </a:r>
                      <a:endParaRPr lang="en-US" sz="1000">
                        <a:effectLst/>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Tahoma"/>
                          <a:ea typeface="Times New Roman"/>
                          <a:cs typeface="Times New Roman"/>
                        </a:rPr>
                        <a:t>13</a:t>
                      </a:r>
                      <a:endParaRPr lang="en-US" sz="1000">
                        <a:effectLst/>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Tahoma"/>
                          <a:ea typeface="Times New Roman"/>
                          <a:cs typeface="Times New Roman"/>
                        </a:rPr>
                        <a:t>222</a:t>
                      </a:r>
                      <a:endParaRPr lang="en-US" sz="1000">
                        <a:effectLst/>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Tahoma"/>
                          <a:ea typeface="Times New Roman"/>
                          <a:cs typeface="Times New Roman"/>
                        </a:rPr>
                        <a:t>1274</a:t>
                      </a:r>
                      <a:endParaRPr lang="en-US" sz="1000">
                        <a:effectLst/>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b="1">
                          <a:solidFill>
                            <a:srgbClr val="000000"/>
                          </a:solidFill>
                          <a:effectLst/>
                          <a:latin typeface="Tahoma"/>
                          <a:ea typeface="Times New Roman"/>
                          <a:cs typeface="Times New Roman"/>
                        </a:rPr>
                        <a:t>56</a:t>
                      </a:r>
                      <a:endParaRPr lang="en-US" sz="1000">
                        <a:effectLst/>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a:ea typeface="Times New Roman"/>
                          <a:cs typeface="Times New Roman"/>
                        </a:rPr>
                        <a:t>2</a:t>
                      </a:r>
                      <a:endParaRPr lang="en-US" sz="1000">
                        <a:effectLst/>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a:effectLst/>
                          <a:latin typeface="Calibri"/>
                          <a:ea typeface="Times New Roman"/>
                          <a:cs typeface="Times New Roman"/>
                        </a:rPr>
                        <a:t>3</a:t>
                      </a:r>
                      <a:endParaRPr lang="en-US" sz="1000">
                        <a:effectLst/>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Tahoma"/>
                          <a:ea typeface="Times New Roman"/>
                          <a:cs typeface="Times New Roman"/>
                        </a:rPr>
                        <a:t>2</a:t>
                      </a:r>
                      <a:endParaRPr lang="en-US" sz="1000">
                        <a:effectLst/>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Tahoma"/>
                          <a:ea typeface="Times New Roman"/>
                          <a:cs typeface="Times New Roman"/>
                        </a:rPr>
                        <a:t>13</a:t>
                      </a:r>
                      <a:endParaRPr lang="en-US" sz="1000">
                        <a:effectLst/>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Tahoma"/>
                          <a:ea typeface="Times New Roman"/>
                          <a:cs typeface="Times New Roman"/>
                        </a:rPr>
                        <a:t>36</a:t>
                      </a:r>
                      <a:endParaRPr lang="en-US" sz="1000">
                        <a:effectLst/>
                        <a:latin typeface="Times New Roman"/>
                        <a:ea typeface="Times New Roman"/>
                        <a:cs typeface="Times New Roman"/>
                      </a:endParaRPr>
                    </a:p>
                  </a:txBody>
                  <a:tcPr marL="68580" marR="68580" marT="0" marB="0" anchor="ctr">
                    <a:lnL>
                      <a:noFill/>
                    </a:lnL>
                    <a:lnR>
                      <a:noFill/>
                    </a:lnR>
                    <a:lnT>
                      <a:noFill/>
                    </a:lnT>
                    <a:lnB>
                      <a:noFill/>
                    </a:lnB>
                  </a:tcPr>
                </a:tc>
              </a:tr>
              <a:tr h="169545">
                <a:tc>
                  <a:txBody>
                    <a:bodyPr/>
                    <a:lstStyle/>
                    <a:p>
                      <a:pPr marL="0" marR="0">
                        <a:lnSpc>
                          <a:spcPct val="115000"/>
                        </a:lnSpc>
                        <a:spcBef>
                          <a:spcPts val="0"/>
                        </a:spcBef>
                        <a:spcAft>
                          <a:spcPts val="0"/>
                        </a:spcAft>
                      </a:pPr>
                      <a:r>
                        <a:rPr lang="en-US" sz="1000">
                          <a:effectLst/>
                          <a:latin typeface="Tahoma"/>
                          <a:ea typeface="Times New Roman"/>
                          <a:cs typeface="Times New Roman"/>
                        </a:rPr>
                        <a:t>Дүн</a:t>
                      </a:r>
                      <a:endParaRPr lang="en-US" sz="1000">
                        <a:effectLst/>
                        <a:latin typeface="Times New Roman"/>
                        <a:ea typeface="Times New Roman"/>
                        <a:cs typeface="Times New Roman"/>
                      </a:endParaRPr>
                    </a:p>
                  </a:txBody>
                  <a:tcPr marL="68580" marR="68580" marT="0" marB="0" anchor="b">
                    <a:lnL>
                      <a:noFill/>
                    </a:lnL>
                    <a:lnR>
                      <a:noFill/>
                    </a:lnR>
                    <a:lnT>
                      <a:noFill/>
                    </a:lnT>
                    <a:lnB w="12700" cap="flat" cmpd="sng" algn="ctr">
                      <a:solidFill>
                        <a:srgbClr val="4F81BD"/>
                      </a:solidFill>
                      <a:prstDash val="solid"/>
                      <a:round/>
                      <a:headEnd type="none" w="med" len="med"/>
                      <a:tailEnd type="none" w="med" len="med"/>
                    </a:lnB>
                    <a:solidFill>
                      <a:srgbClr val="D3DFEE"/>
                    </a:solidFill>
                  </a:tcPr>
                </a:tc>
                <a:tc>
                  <a:txBody>
                    <a:bodyPr/>
                    <a:lstStyle/>
                    <a:p>
                      <a:pPr marL="0" marR="0" algn="ctr">
                        <a:lnSpc>
                          <a:spcPct val="115000"/>
                        </a:lnSpc>
                        <a:spcBef>
                          <a:spcPts val="0"/>
                        </a:spcBef>
                        <a:spcAft>
                          <a:spcPts val="0"/>
                        </a:spcAft>
                      </a:pPr>
                      <a:r>
                        <a:rPr lang="en-US" sz="1000" b="1">
                          <a:solidFill>
                            <a:srgbClr val="000000"/>
                          </a:solidFill>
                          <a:effectLst/>
                          <a:latin typeface="Tahoma"/>
                          <a:ea typeface="Times New Roman"/>
                          <a:cs typeface="Times New Roman"/>
                        </a:rPr>
                        <a:t>13407</a:t>
                      </a:r>
                      <a:endParaRPr lang="en-US" sz="1000">
                        <a:effectLst/>
                        <a:latin typeface="Times New Roman"/>
                        <a:ea typeface="Times New Roman"/>
                        <a:cs typeface="Times New Roman"/>
                      </a:endParaRPr>
                    </a:p>
                  </a:txBody>
                  <a:tcPr marL="68580" marR="68580" marT="0" marB="0" anchor="ctr">
                    <a:lnL>
                      <a:noFill/>
                    </a:lnL>
                    <a:lnR>
                      <a:noFill/>
                    </a:lnR>
                    <a:lnT>
                      <a:noFill/>
                    </a:lnT>
                    <a:lnB w="12700" cap="flat" cmpd="sng" algn="ctr">
                      <a:solidFill>
                        <a:srgbClr val="4F81BD"/>
                      </a:solidFill>
                      <a:prstDash val="solid"/>
                      <a:round/>
                      <a:headEnd type="none" w="med" len="med"/>
                      <a:tailEnd type="none" w="med" len="med"/>
                    </a:lnB>
                    <a:solidFill>
                      <a:srgbClr val="D3DFEE"/>
                    </a:solidFill>
                  </a:tcPr>
                </a:tc>
                <a:tc>
                  <a:txBody>
                    <a:bodyPr/>
                    <a:lstStyle/>
                    <a:p>
                      <a:pPr marL="0" marR="0" algn="ctr">
                        <a:lnSpc>
                          <a:spcPct val="115000"/>
                        </a:lnSpc>
                        <a:spcBef>
                          <a:spcPts val="0"/>
                        </a:spcBef>
                        <a:spcAft>
                          <a:spcPts val="0"/>
                        </a:spcAft>
                      </a:pPr>
                      <a:r>
                        <a:rPr lang="en-US" sz="1000">
                          <a:solidFill>
                            <a:srgbClr val="000000"/>
                          </a:solidFill>
                          <a:effectLst/>
                          <a:latin typeface="Tahoma"/>
                          <a:ea typeface="Times New Roman"/>
                          <a:cs typeface="Times New Roman"/>
                        </a:rPr>
                        <a:t>265</a:t>
                      </a:r>
                      <a:endParaRPr lang="en-US" sz="1000">
                        <a:effectLst/>
                        <a:latin typeface="Times New Roman"/>
                        <a:ea typeface="Times New Roman"/>
                        <a:cs typeface="Times New Roman"/>
                      </a:endParaRPr>
                    </a:p>
                  </a:txBody>
                  <a:tcPr marL="68580" marR="68580" marT="0" marB="0" anchor="ctr">
                    <a:lnL>
                      <a:noFill/>
                    </a:lnL>
                    <a:lnR>
                      <a:noFill/>
                    </a:lnR>
                    <a:lnT>
                      <a:noFill/>
                    </a:lnT>
                    <a:lnB w="12700" cap="flat" cmpd="sng" algn="ctr">
                      <a:solidFill>
                        <a:srgbClr val="4F81BD"/>
                      </a:solidFill>
                      <a:prstDash val="solid"/>
                      <a:round/>
                      <a:headEnd type="none" w="med" len="med"/>
                      <a:tailEnd type="none" w="med" len="med"/>
                    </a:lnB>
                    <a:solidFill>
                      <a:srgbClr val="D3DFEE"/>
                    </a:solidFill>
                  </a:tcPr>
                </a:tc>
                <a:tc>
                  <a:txBody>
                    <a:bodyPr/>
                    <a:lstStyle/>
                    <a:p>
                      <a:pPr marL="0" marR="0" algn="ctr">
                        <a:lnSpc>
                          <a:spcPct val="115000"/>
                        </a:lnSpc>
                        <a:spcBef>
                          <a:spcPts val="0"/>
                        </a:spcBef>
                        <a:spcAft>
                          <a:spcPts val="0"/>
                        </a:spcAft>
                      </a:pPr>
                      <a:r>
                        <a:rPr lang="en-US" sz="1000">
                          <a:solidFill>
                            <a:srgbClr val="000000"/>
                          </a:solidFill>
                          <a:effectLst/>
                          <a:latin typeface="Tahoma"/>
                          <a:ea typeface="Times New Roman"/>
                          <a:cs typeface="Times New Roman"/>
                        </a:rPr>
                        <a:t>402</a:t>
                      </a:r>
                      <a:endParaRPr lang="en-US" sz="1000">
                        <a:effectLst/>
                        <a:latin typeface="Times New Roman"/>
                        <a:ea typeface="Times New Roman"/>
                        <a:cs typeface="Times New Roman"/>
                      </a:endParaRPr>
                    </a:p>
                  </a:txBody>
                  <a:tcPr marL="68580" marR="68580" marT="0" marB="0" anchor="ctr">
                    <a:lnL>
                      <a:noFill/>
                    </a:lnL>
                    <a:lnR>
                      <a:noFill/>
                    </a:lnR>
                    <a:lnT>
                      <a:noFill/>
                    </a:lnT>
                    <a:lnB w="12700" cap="flat" cmpd="sng" algn="ctr">
                      <a:solidFill>
                        <a:srgbClr val="4F81BD"/>
                      </a:solidFill>
                      <a:prstDash val="solid"/>
                      <a:round/>
                      <a:headEnd type="none" w="med" len="med"/>
                      <a:tailEnd type="none" w="med" len="med"/>
                    </a:lnB>
                    <a:solidFill>
                      <a:srgbClr val="D3DFEE"/>
                    </a:solidFill>
                  </a:tcPr>
                </a:tc>
                <a:tc>
                  <a:txBody>
                    <a:bodyPr/>
                    <a:lstStyle/>
                    <a:p>
                      <a:pPr marL="0" marR="0" algn="ctr">
                        <a:lnSpc>
                          <a:spcPct val="115000"/>
                        </a:lnSpc>
                        <a:spcBef>
                          <a:spcPts val="0"/>
                        </a:spcBef>
                        <a:spcAft>
                          <a:spcPts val="0"/>
                        </a:spcAft>
                      </a:pPr>
                      <a:r>
                        <a:rPr lang="en-US" sz="1000">
                          <a:solidFill>
                            <a:srgbClr val="000000"/>
                          </a:solidFill>
                          <a:effectLst/>
                          <a:latin typeface="Tahoma"/>
                          <a:ea typeface="Times New Roman"/>
                          <a:cs typeface="Times New Roman"/>
                        </a:rPr>
                        <a:t>55</a:t>
                      </a:r>
                      <a:endParaRPr lang="en-US" sz="1000">
                        <a:effectLst/>
                        <a:latin typeface="Times New Roman"/>
                        <a:ea typeface="Times New Roman"/>
                        <a:cs typeface="Times New Roman"/>
                      </a:endParaRPr>
                    </a:p>
                  </a:txBody>
                  <a:tcPr marL="68580" marR="68580" marT="0" marB="0" anchor="ctr">
                    <a:lnL>
                      <a:noFill/>
                    </a:lnL>
                    <a:lnR>
                      <a:noFill/>
                    </a:lnR>
                    <a:lnT>
                      <a:noFill/>
                    </a:lnT>
                    <a:lnB w="12700" cap="flat" cmpd="sng" algn="ctr">
                      <a:solidFill>
                        <a:srgbClr val="4F81BD"/>
                      </a:solidFill>
                      <a:prstDash val="solid"/>
                      <a:round/>
                      <a:headEnd type="none" w="med" len="med"/>
                      <a:tailEnd type="none" w="med" len="med"/>
                    </a:lnB>
                    <a:solidFill>
                      <a:srgbClr val="D3DFEE"/>
                    </a:solidFill>
                  </a:tcPr>
                </a:tc>
                <a:tc>
                  <a:txBody>
                    <a:bodyPr/>
                    <a:lstStyle/>
                    <a:p>
                      <a:pPr marL="0" marR="0" algn="ctr">
                        <a:lnSpc>
                          <a:spcPct val="115000"/>
                        </a:lnSpc>
                        <a:spcBef>
                          <a:spcPts val="0"/>
                        </a:spcBef>
                        <a:spcAft>
                          <a:spcPts val="0"/>
                        </a:spcAft>
                      </a:pPr>
                      <a:r>
                        <a:rPr lang="en-US" sz="1000">
                          <a:solidFill>
                            <a:srgbClr val="000000"/>
                          </a:solidFill>
                          <a:effectLst/>
                          <a:latin typeface="Tahoma"/>
                          <a:ea typeface="Times New Roman"/>
                          <a:cs typeface="Times New Roman"/>
                        </a:rPr>
                        <a:t>1869</a:t>
                      </a:r>
                      <a:endParaRPr lang="en-US" sz="1000">
                        <a:effectLst/>
                        <a:latin typeface="Times New Roman"/>
                        <a:ea typeface="Times New Roman"/>
                        <a:cs typeface="Times New Roman"/>
                      </a:endParaRPr>
                    </a:p>
                  </a:txBody>
                  <a:tcPr marL="68580" marR="68580" marT="0" marB="0" anchor="ctr">
                    <a:lnL>
                      <a:noFill/>
                    </a:lnL>
                    <a:lnR>
                      <a:noFill/>
                    </a:lnR>
                    <a:lnT>
                      <a:noFill/>
                    </a:lnT>
                    <a:lnB w="12700" cap="flat" cmpd="sng" algn="ctr">
                      <a:solidFill>
                        <a:srgbClr val="4F81BD"/>
                      </a:solidFill>
                      <a:prstDash val="solid"/>
                      <a:round/>
                      <a:headEnd type="none" w="med" len="med"/>
                      <a:tailEnd type="none" w="med" len="med"/>
                    </a:lnB>
                    <a:solidFill>
                      <a:srgbClr val="D3DFEE"/>
                    </a:solidFill>
                  </a:tcPr>
                </a:tc>
                <a:tc>
                  <a:txBody>
                    <a:bodyPr/>
                    <a:lstStyle/>
                    <a:p>
                      <a:pPr marL="0" marR="0" algn="ctr">
                        <a:lnSpc>
                          <a:spcPct val="115000"/>
                        </a:lnSpc>
                        <a:spcBef>
                          <a:spcPts val="0"/>
                        </a:spcBef>
                        <a:spcAft>
                          <a:spcPts val="0"/>
                        </a:spcAft>
                      </a:pPr>
                      <a:r>
                        <a:rPr lang="en-US" sz="1000">
                          <a:solidFill>
                            <a:srgbClr val="000000"/>
                          </a:solidFill>
                          <a:effectLst/>
                          <a:latin typeface="Tahoma"/>
                          <a:ea typeface="Times New Roman"/>
                          <a:cs typeface="Times New Roman"/>
                        </a:rPr>
                        <a:t>10816</a:t>
                      </a:r>
                      <a:endParaRPr lang="en-US" sz="1000">
                        <a:effectLst/>
                        <a:latin typeface="Times New Roman"/>
                        <a:ea typeface="Times New Roman"/>
                        <a:cs typeface="Times New Roman"/>
                      </a:endParaRPr>
                    </a:p>
                  </a:txBody>
                  <a:tcPr marL="68580" marR="68580" marT="0" marB="0" anchor="ctr">
                    <a:lnL>
                      <a:noFill/>
                    </a:lnL>
                    <a:lnR>
                      <a:noFill/>
                    </a:lnR>
                    <a:lnT>
                      <a:noFill/>
                    </a:lnT>
                    <a:lnB w="12700" cap="flat" cmpd="sng" algn="ctr">
                      <a:solidFill>
                        <a:srgbClr val="4F81BD"/>
                      </a:solidFill>
                      <a:prstDash val="solid"/>
                      <a:round/>
                      <a:headEnd type="none" w="med" len="med"/>
                      <a:tailEnd type="none" w="med" len="med"/>
                    </a:lnB>
                    <a:solidFill>
                      <a:srgbClr val="D3DFEE"/>
                    </a:solidFill>
                  </a:tcPr>
                </a:tc>
                <a:tc>
                  <a:txBody>
                    <a:bodyPr/>
                    <a:lstStyle/>
                    <a:p>
                      <a:pPr marL="0" marR="0" algn="ctr">
                        <a:lnSpc>
                          <a:spcPct val="115000"/>
                        </a:lnSpc>
                        <a:spcBef>
                          <a:spcPts val="0"/>
                        </a:spcBef>
                        <a:spcAft>
                          <a:spcPts val="0"/>
                        </a:spcAft>
                      </a:pPr>
                      <a:r>
                        <a:rPr lang="en-US" sz="1000">
                          <a:solidFill>
                            <a:srgbClr val="000000"/>
                          </a:solidFill>
                          <a:effectLst/>
                          <a:latin typeface="Tahoma"/>
                          <a:ea typeface="Times New Roman"/>
                          <a:cs typeface="Times New Roman"/>
                        </a:rPr>
                        <a:t>419</a:t>
                      </a:r>
                      <a:endParaRPr lang="en-US" sz="1000">
                        <a:effectLst/>
                        <a:latin typeface="Times New Roman"/>
                        <a:ea typeface="Times New Roman"/>
                        <a:cs typeface="Times New Roman"/>
                      </a:endParaRPr>
                    </a:p>
                  </a:txBody>
                  <a:tcPr marL="68580" marR="68580" marT="0" marB="0" anchor="ctr">
                    <a:lnL>
                      <a:noFill/>
                    </a:lnL>
                    <a:lnR>
                      <a:noFill/>
                    </a:lnR>
                    <a:lnT>
                      <a:noFill/>
                    </a:lnT>
                    <a:lnB w="12700" cap="flat" cmpd="sng" algn="ctr">
                      <a:solidFill>
                        <a:srgbClr val="4F81BD"/>
                      </a:solidFill>
                      <a:prstDash val="solid"/>
                      <a:round/>
                      <a:headEnd type="none" w="med" len="med"/>
                      <a:tailEnd type="none" w="med" len="med"/>
                    </a:lnB>
                    <a:solidFill>
                      <a:srgbClr val="D3DFEE"/>
                    </a:solidFill>
                  </a:tcPr>
                </a:tc>
                <a:tc>
                  <a:txBody>
                    <a:bodyPr/>
                    <a:lstStyle/>
                    <a:p>
                      <a:pPr marL="0" marR="0" algn="ctr">
                        <a:lnSpc>
                          <a:spcPct val="115000"/>
                        </a:lnSpc>
                        <a:spcBef>
                          <a:spcPts val="0"/>
                        </a:spcBef>
                        <a:spcAft>
                          <a:spcPts val="0"/>
                        </a:spcAft>
                      </a:pPr>
                      <a:r>
                        <a:rPr lang="en-US" sz="1000">
                          <a:solidFill>
                            <a:srgbClr val="000000"/>
                          </a:solidFill>
                          <a:effectLst/>
                          <a:latin typeface="Tahoma"/>
                          <a:ea typeface="Times New Roman"/>
                          <a:cs typeface="Times New Roman"/>
                        </a:rPr>
                        <a:t>6</a:t>
                      </a:r>
                      <a:endParaRPr lang="en-US" sz="1000">
                        <a:effectLst/>
                        <a:latin typeface="Times New Roman"/>
                        <a:ea typeface="Times New Roman"/>
                        <a:cs typeface="Times New Roman"/>
                      </a:endParaRPr>
                    </a:p>
                  </a:txBody>
                  <a:tcPr marL="68580" marR="68580" marT="0" marB="0" anchor="ctr">
                    <a:lnL>
                      <a:noFill/>
                    </a:lnL>
                    <a:lnR>
                      <a:noFill/>
                    </a:lnR>
                    <a:lnT>
                      <a:noFill/>
                    </a:lnT>
                    <a:lnB w="12700" cap="flat" cmpd="sng" algn="ctr">
                      <a:solidFill>
                        <a:srgbClr val="4F81BD"/>
                      </a:solidFill>
                      <a:prstDash val="solid"/>
                      <a:round/>
                      <a:headEnd type="none" w="med" len="med"/>
                      <a:tailEnd type="none" w="med" len="med"/>
                    </a:lnB>
                    <a:solidFill>
                      <a:srgbClr val="D3DFEE"/>
                    </a:solidFill>
                  </a:tcPr>
                </a:tc>
                <a:tc>
                  <a:txBody>
                    <a:bodyPr/>
                    <a:lstStyle/>
                    <a:p>
                      <a:pPr marL="0" marR="0" algn="ctr">
                        <a:lnSpc>
                          <a:spcPct val="115000"/>
                        </a:lnSpc>
                        <a:spcBef>
                          <a:spcPts val="0"/>
                        </a:spcBef>
                        <a:spcAft>
                          <a:spcPts val="0"/>
                        </a:spcAft>
                      </a:pPr>
                      <a:r>
                        <a:rPr lang="en-US" sz="1000">
                          <a:solidFill>
                            <a:srgbClr val="000000"/>
                          </a:solidFill>
                          <a:effectLst/>
                          <a:latin typeface="Tahoma"/>
                          <a:ea typeface="Times New Roman"/>
                          <a:cs typeface="Times New Roman"/>
                        </a:rPr>
                        <a:t>10</a:t>
                      </a:r>
                      <a:endParaRPr lang="en-US" sz="1000">
                        <a:effectLst/>
                        <a:latin typeface="Times New Roman"/>
                        <a:ea typeface="Times New Roman"/>
                        <a:cs typeface="Times New Roman"/>
                      </a:endParaRPr>
                    </a:p>
                  </a:txBody>
                  <a:tcPr marL="68580" marR="68580" marT="0" marB="0" anchor="ctr">
                    <a:lnL>
                      <a:noFill/>
                    </a:lnL>
                    <a:lnR>
                      <a:noFill/>
                    </a:lnR>
                    <a:lnT>
                      <a:noFill/>
                    </a:lnT>
                    <a:lnB w="12700" cap="flat" cmpd="sng" algn="ctr">
                      <a:solidFill>
                        <a:srgbClr val="4F81BD"/>
                      </a:solidFill>
                      <a:prstDash val="solid"/>
                      <a:round/>
                      <a:headEnd type="none" w="med" len="med"/>
                      <a:tailEnd type="none" w="med" len="med"/>
                    </a:lnB>
                    <a:solidFill>
                      <a:srgbClr val="D3DFEE"/>
                    </a:solidFill>
                  </a:tcPr>
                </a:tc>
                <a:tc>
                  <a:txBody>
                    <a:bodyPr/>
                    <a:lstStyle/>
                    <a:p>
                      <a:pPr marL="0" marR="0" algn="ctr">
                        <a:lnSpc>
                          <a:spcPct val="115000"/>
                        </a:lnSpc>
                        <a:spcBef>
                          <a:spcPts val="0"/>
                        </a:spcBef>
                        <a:spcAft>
                          <a:spcPts val="0"/>
                        </a:spcAft>
                      </a:pPr>
                      <a:r>
                        <a:rPr lang="en-US" sz="1000">
                          <a:solidFill>
                            <a:srgbClr val="000000"/>
                          </a:solidFill>
                          <a:effectLst/>
                          <a:latin typeface="Tahoma"/>
                          <a:ea typeface="Times New Roman"/>
                          <a:cs typeface="Times New Roman"/>
                        </a:rPr>
                        <a:t>3</a:t>
                      </a:r>
                      <a:endParaRPr lang="en-US" sz="1000">
                        <a:effectLst/>
                        <a:latin typeface="Times New Roman"/>
                        <a:ea typeface="Times New Roman"/>
                        <a:cs typeface="Times New Roman"/>
                      </a:endParaRPr>
                    </a:p>
                  </a:txBody>
                  <a:tcPr marL="68580" marR="68580" marT="0" marB="0" anchor="ctr">
                    <a:lnL>
                      <a:noFill/>
                    </a:lnL>
                    <a:lnR>
                      <a:noFill/>
                    </a:lnR>
                    <a:lnT>
                      <a:noFill/>
                    </a:lnT>
                    <a:lnB w="12700" cap="flat" cmpd="sng" algn="ctr">
                      <a:solidFill>
                        <a:srgbClr val="4F81BD"/>
                      </a:solidFill>
                      <a:prstDash val="solid"/>
                      <a:round/>
                      <a:headEnd type="none" w="med" len="med"/>
                      <a:tailEnd type="none" w="med" len="med"/>
                    </a:lnB>
                    <a:solidFill>
                      <a:srgbClr val="D3DFEE"/>
                    </a:solidFill>
                  </a:tcPr>
                </a:tc>
                <a:tc>
                  <a:txBody>
                    <a:bodyPr/>
                    <a:lstStyle/>
                    <a:p>
                      <a:pPr marL="0" marR="0" algn="ctr">
                        <a:lnSpc>
                          <a:spcPct val="115000"/>
                        </a:lnSpc>
                        <a:spcBef>
                          <a:spcPts val="0"/>
                        </a:spcBef>
                        <a:spcAft>
                          <a:spcPts val="0"/>
                        </a:spcAft>
                      </a:pPr>
                      <a:r>
                        <a:rPr lang="en-US" sz="1000">
                          <a:solidFill>
                            <a:srgbClr val="000000"/>
                          </a:solidFill>
                          <a:effectLst/>
                          <a:latin typeface="Tahoma"/>
                          <a:ea typeface="Times New Roman"/>
                          <a:cs typeface="Times New Roman"/>
                        </a:rPr>
                        <a:t>118</a:t>
                      </a:r>
                      <a:endParaRPr lang="en-US" sz="1000">
                        <a:effectLst/>
                        <a:latin typeface="Times New Roman"/>
                        <a:ea typeface="Times New Roman"/>
                        <a:cs typeface="Times New Roman"/>
                      </a:endParaRPr>
                    </a:p>
                  </a:txBody>
                  <a:tcPr marL="68580" marR="68580" marT="0" marB="0" anchor="ctr">
                    <a:lnL>
                      <a:noFill/>
                    </a:lnL>
                    <a:lnR>
                      <a:noFill/>
                    </a:lnR>
                    <a:lnT>
                      <a:noFill/>
                    </a:lnT>
                    <a:lnB w="12700" cap="flat" cmpd="sng" algn="ctr">
                      <a:solidFill>
                        <a:srgbClr val="4F81BD"/>
                      </a:solidFill>
                      <a:prstDash val="solid"/>
                      <a:round/>
                      <a:headEnd type="none" w="med" len="med"/>
                      <a:tailEnd type="none" w="med" len="med"/>
                    </a:lnB>
                    <a:solidFill>
                      <a:srgbClr val="D3DFEE"/>
                    </a:solidFill>
                  </a:tcPr>
                </a:tc>
                <a:tc>
                  <a:txBody>
                    <a:bodyPr/>
                    <a:lstStyle/>
                    <a:p>
                      <a:pPr marL="0" marR="0" algn="ctr">
                        <a:lnSpc>
                          <a:spcPct val="115000"/>
                        </a:lnSpc>
                        <a:spcBef>
                          <a:spcPts val="0"/>
                        </a:spcBef>
                        <a:spcAft>
                          <a:spcPts val="0"/>
                        </a:spcAft>
                      </a:pPr>
                      <a:r>
                        <a:rPr lang="en-US" sz="1000" dirty="0">
                          <a:solidFill>
                            <a:srgbClr val="000000"/>
                          </a:solidFill>
                          <a:effectLst/>
                          <a:latin typeface="Tahoma"/>
                          <a:ea typeface="Times New Roman"/>
                          <a:cs typeface="Times New Roman"/>
                        </a:rPr>
                        <a:t>282</a:t>
                      </a:r>
                      <a:endParaRPr lang="en-US" sz="1000" dirty="0">
                        <a:effectLst/>
                        <a:latin typeface="Times New Roman"/>
                        <a:ea typeface="Times New Roman"/>
                        <a:cs typeface="Times New Roman"/>
                      </a:endParaRPr>
                    </a:p>
                  </a:txBody>
                  <a:tcPr marL="68580" marR="68580" marT="0" marB="0" anchor="ctr">
                    <a:lnL>
                      <a:noFill/>
                    </a:lnL>
                    <a:lnR>
                      <a:noFill/>
                    </a:lnR>
                    <a:lnT>
                      <a:noFill/>
                    </a:lnT>
                    <a:lnB w="12700" cap="flat" cmpd="sng" algn="ctr">
                      <a:solidFill>
                        <a:srgbClr val="4F81BD"/>
                      </a:solidFill>
                      <a:prstDash val="solid"/>
                      <a:round/>
                      <a:headEnd type="none" w="med" len="med"/>
                      <a:tailEnd type="none" w="med" len="med"/>
                    </a:lnB>
                    <a:solidFill>
                      <a:srgbClr val="D3DFEE"/>
                    </a:solidFill>
                  </a:tcPr>
                </a:tc>
              </a:tr>
            </a:tbl>
          </a:graphicData>
        </a:graphic>
      </p:graphicFrame>
    </p:spTree>
    <p:extLst>
      <p:ext uri="{BB962C8B-B14F-4D97-AF65-F5344CB8AC3E}">
        <p14:creationId xmlns:p14="http://schemas.microsoft.com/office/powerpoint/2010/main" val="32220915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solidFill>
                <a:schemeClr val="bg1"/>
              </a:solidFill>
            </a:endParaRPr>
          </a:p>
        </p:txBody>
      </p:sp>
      <p:sp>
        <p:nvSpPr>
          <p:cNvPr id="3" name="Subtitle 2"/>
          <p:cNvSpPr>
            <a:spLocks noGrp="1"/>
          </p:cNvSpPr>
          <p:nvPr>
            <p:ph type="subTitle" idx="1"/>
          </p:nvPr>
        </p:nvSpPr>
        <p:spPr/>
        <p:txBody>
          <a:bodyPr/>
          <a:lstStyle/>
          <a:p>
            <a:endParaRPr lang="en-US">
              <a:solidFill>
                <a:schemeClr val="bg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5756"/>
            <a:ext cx="9144000" cy="6873756"/>
          </a:xfrm>
          <a:prstGeom prst="rect">
            <a:avLst/>
          </a:prstGeom>
        </p:spPr>
      </p:pic>
      <p:sp>
        <p:nvSpPr>
          <p:cNvPr id="5" name="Rectangle 4"/>
          <p:cNvSpPr/>
          <p:nvPr/>
        </p:nvSpPr>
        <p:spPr>
          <a:xfrm>
            <a:off x="4800600" y="609601"/>
            <a:ext cx="3810000" cy="369332"/>
          </a:xfrm>
          <a:prstGeom prst="rect">
            <a:avLst/>
          </a:prstGeom>
        </p:spPr>
        <p:txBody>
          <a:bodyPr wrap="square">
            <a:spAutoFit/>
          </a:bodyPr>
          <a:lstStyle/>
          <a:p>
            <a:pPr algn="r"/>
            <a:endParaRPr lang="en-US" i="1" dirty="0">
              <a:solidFill>
                <a:schemeClr val="bg1"/>
              </a:solidFill>
              <a:latin typeface="Times New Roman" pitchFamily="18" charset="0"/>
              <a:cs typeface="Times New Roman" pitchFamily="18" charset="0"/>
            </a:endParaRPr>
          </a:p>
        </p:txBody>
      </p:sp>
      <p:sp>
        <p:nvSpPr>
          <p:cNvPr id="7" name="Rectangle 6"/>
          <p:cNvSpPr/>
          <p:nvPr/>
        </p:nvSpPr>
        <p:spPr>
          <a:xfrm>
            <a:off x="1676400" y="1524000"/>
            <a:ext cx="6019800" cy="646331"/>
          </a:xfrm>
          <a:prstGeom prst="rect">
            <a:avLst/>
          </a:prstGeom>
        </p:spPr>
        <p:txBody>
          <a:bodyPr wrap="square">
            <a:spAutoFit/>
          </a:bodyPr>
          <a:lstStyle/>
          <a:p>
            <a:pPr algn="ctr"/>
            <a:endParaRPr lang="en-US" sz="3600" i="1" dirty="0">
              <a:solidFill>
                <a:schemeClr val="bg1"/>
              </a:solidFill>
              <a:effectLst>
                <a:outerShdw blurRad="38100" dist="38100" dir="2700000" algn="tl">
                  <a:srgbClr val="000000">
                    <a:alpha val="43137"/>
                  </a:srgbClr>
                </a:outerShdw>
                <a:reflection blurRad="12700" stA="50000" endPos="50000" dist="5000" dir="5400000" sy="-100000" rotWithShape="0"/>
              </a:effectLst>
            </a:endParaRPr>
          </a:p>
        </p:txBody>
      </p:sp>
      <p:sp>
        <p:nvSpPr>
          <p:cNvPr id="8" name="Rectangle 7"/>
          <p:cNvSpPr/>
          <p:nvPr/>
        </p:nvSpPr>
        <p:spPr>
          <a:xfrm>
            <a:off x="2286000" y="4495800"/>
            <a:ext cx="5715000" cy="369332"/>
          </a:xfrm>
          <a:prstGeom prst="rect">
            <a:avLst/>
          </a:prstGeom>
        </p:spPr>
        <p:txBody>
          <a:bodyPr wrap="square">
            <a:spAutoFit/>
          </a:bodyPr>
          <a:lstStyle/>
          <a:p>
            <a:pPr marL="374650" indent="-342900" algn="r">
              <a:spcBef>
                <a:spcPct val="20000"/>
              </a:spcBef>
              <a:buClr>
                <a:schemeClr val="hlink"/>
              </a:buClr>
              <a:buSzPct val="80000"/>
              <a:defRPr/>
            </a:pPr>
            <a:endParaRPr lang="en-US" dirty="0">
              <a:solidFill>
                <a:schemeClr val="bg1"/>
              </a:solidFill>
              <a:effectLst>
                <a:outerShdw blurRad="38100" dist="38100" dir="2700000" algn="tl">
                  <a:srgbClr val="C0C0C0"/>
                </a:outerShdw>
              </a:effectLst>
              <a:latin typeface="Times New Roman" pitchFamily="18" charset="0"/>
              <a:cs typeface="Times New Roman" pitchFamily="18" charset="0"/>
            </a:endParaRPr>
          </a:p>
        </p:txBody>
      </p:sp>
      <p:sp>
        <p:nvSpPr>
          <p:cNvPr id="9" name="Rectangle 8"/>
          <p:cNvSpPr/>
          <p:nvPr/>
        </p:nvSpPr>
        <p:spPr>
          <a:xfrm>
            <a:off x="2286000" y="5714999"/>
            <a:ext cx="5257800" cy="369332"/>
          </a:xfrm>
          <a:prstGeom prst="rect">
            <a:avLst/>
          </a:prstGeom>
        </p:spPr>
        <p:txBody>
          <a:bodyPr wrap="square">
            <a:spAutoFit/>
          </a:bodyPr>
          <a:lstStyle/>
          <a:p>
            <a:pPr marL="374650" algn="ctr">
              <a:buFont typeface="Wingdings" panose="05000000000000000000" pitchFamily="2" charset="2"/>
              <a:buNone/>
            </a:pPr>
            <a:endParaRPr lang="en-US" dirty="0" smtClean="0">
              <a:solidFill>
                <a:schemeClr val="bg1"/>
              </a:solidFill>
              <a:latin typeface="Times New Roman" panose="02020603050405020304" pitchFamily="18" charset="0"/>
              <a:cs typeface="Times New Roman" panose="02020603050405020304" pitchFamily="18" charset="0"/>
            </a:endParaRPr>
          </a:p>
        </p:txBody>
      </p:sp>
      <p:sp>
        <p:nvSpPr>
          <p:cNvPr id="11" name="Control 1"/>
          <p:cNvSpPr>
            <a:spLocks noChangeArrowheads="1" noChangeShapeType="1"/>
          </p:cNvSpPr>
          <p:nvPr/>
        </p:nvSpPr>
        <p:spPr bwMode="auto">
          <a:xfrm>
            <a:off x="6486525" y="6426200"/>
            <a:ext cx="3486150" cy="337185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US">
              <a:solidFill>
                <a:schemeClr val="bg1"/>
              </a:solidFill>
            </a:endParaRPr>
          </a:p>
        </p:txBody>
      </p:sp>
      <p:cxnSp>
        <p:nvCxnSpPr>
          <p:cNvPr id="14" name="Straight Connector 13"/>
          <p:cNvCxnSpPr/>
          <p:nvPr/>
        </p:nvCxnSpPr>
        <p:spPr>
          <a:xfrm>
            <a:off x="1066800" y="2057400"/>
            <a:ext cx="7772400" cy="0"/>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2052" name="Rectangle 4"/>
          <p:cNvSpPr>
            <a:spLocks noChangeArrowheads="1"/>
          </p:cNvSpPr>
          <p:nvPr/>
        </p:nvSpPr>
        <p:spPr bwMode="auto">
          <a:xfrm>
            <a:off x="5105400" y="1228358"/>
            <a:ext cx="342900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mn-MN" sz="1400" b="1" i="0" u="none" strike="noStrike" cap="none" normalizeH="0" baseline="0" dirty="0" smtClean="0">
                <a:ln>
                  <a:noFill/>
                </a:ln>
                <a:solidFill>
                  <a:schemeClr val="bg1"/>
                </a:solidFill>
                <a:effectLst/>
                <a:latin typeface="Tahoma" pitchFamily="34" charset="0"/>
                <a:ea typeface="Times New Roman" pitchFamily="18" charset="0"/>
                <a:cs typeface="Tahoma" pitchFamily="34" charset="0"/>
              </a:rPr>
              <a:t>Төл бойжилт  төлийн төрлөөр</a:t>
            </a:r>
            <a:endParaRPr kumimoji="0" lang="mn-MN" sz="1800" b="0" i="0" u="none" strike="noStrike" cap="none" normalizeH="0" baseline="0" dirty="0" smtClean="0">
              <a:ln>
                <a:noFill/>
              </a:ln>
              <a:solidFill>
                <a:schemeClr val="bg1"/>
              </a:solidFill>
              <a:effectLst/>
              <a:latin typeface="Arial" pitchFamily="34" charset="0"/>
              <a:cs typeface="Arial" pitchFamily="34" charset="0"/>
            </a:endParaRPr>
          </a:p>
        </p:txBody>
      </p:sp>
      <p:sp>
        <p:nvSpPr>
          <p:cNvPr id="2457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4577" name="Picture 68" descr="19"/>
          <p:cNvPicPr>
            <a:picLocks noChangeAspect="1" noChangeArrowheads="1"/>
          </p:cNvPicPr>
          <p:nvPr/>
        </p:nvPicPr>
        <p:blipFill>
          <a:blip r:embed="rId3" cstate="print"/>
          <a:srcRect/>
          <a:stretch>
            <a:fillRect/>
          </a:stretch>
        </p:blipFill>
        <p:spPr bwMode="auto">
          <a:xfrm>
            <a:off x="987990" y="838200"/>
            <a:ext cx="1031311" cy="1008965"/>
          </a:xfrm>
          <a:prstGeom prst="rect">
            <a:avLst/>
          </a:prstGeom>
          <a:noFill/>
        </p:spPr>
      </p:pic>
      <p:sp>
        <p:nvSpPr>
          <p:cNvPr id="24579" name="Rectangle 3"/>
          <p:cNvSpPr>
            <a:spLocks noChangeArrowheads="1"/>
          </p:cNvSpPr>
          <p:nvPr/>
        </p:nvSpPr>
        <p:spPr bwMode="auto">
          <a:xfrm>
            <a:off x="2133600" y="669667"/>
            <a:ext cx="6324600" cy="14465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u-ES" sz="1600" b="1" i="0" u="none" strike="noStrike" cap="none" normalizeH="0" baseline="0" dirty="0" smtClean="0">
                <a:ln>
                  <a:noFill/>
                </a:ln>
                <a:solidFill>
                  <a:schemeClr val="tx1"/>
                </a:solidFill>
                <a:effectLst/>
                <a:latin typeface="Tahoma" pitchFamily="34" charset="0"/>
                <a:ea typeface="Tahoma" panose="020B0604030504040204" pitchFamily="34" charset="0"/>
                <a:cs typeface="Tahoma" panose="020B0604030504040204" pitchFamily="34" charset="0"/>
              </a:rPr>
              <a:t>Аж үйлдвэр</a:t>
            </a:r>
            <a:endParaRPr kumimoji="0" lang="en-US" sz="1050"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indent="360045" algn="just"/>
            <a:r>
              <a:rPr lang="en-US" dirty="0" err="1">
                <a:latin typeface="Tahoma"/>
                <a:ea typeface="Times New Roman"/>
              </a:rPr>
              <a:t>Аж</a:t>
            </a:r>
            <a:r>
              <a:rPr lang="en-US" dirty="0">
                <a:latin typeface="Tahoma"/>
                <a:ea typeface="Times New Roman"/>
              </a:rPr>
              <a:t> </a:t>
            </a:r>
            <a:r>
              <a:rPr lang="en-US" dirty="0" err="1">
                <a:latin typeface="Tahoma"/>
                <a:ea typeface="Times New Roman"/>
              </a:rPr>
              <a:t>үйлдвэрийн</a:t>
            </a:r>
            <a:r>
              <a:rPr lang="en-US" dirty="0">
                <a:latin typeface="Tahoma"/>
                <a:ea typeface="Times New Roman"/>
              </a:rPr>
              <a:t> </a:t>
            </a:r>
            <a:r>
              <a:rPr lang="en-US" dirty="0" err="1">
                <a:latin typeface="Tahoma"/>
                <a:ea typeface="Times New Roman"/>
              </a:rPr>
              <a:t>салбарт</a:t>
            </a:r>
            <a:r>
              <a:rPr lang="en-US" dirty="0">
                <a:latin typeface="Tahoma"/>
                <a:ea typeface="Times New Roman"/>
              </a:rPr>
              <a:t> 2015 </a:t>
            </a:r>
            <a:r>
              <a:rPr lang="en-US" dirty="0" err="1">
                <a:latin typeface="Tahoma"/>
                <a:ea typeface="Times New Roman"/>
              </a:rPr>
              <a:t>оны</a:t>
            </a:r>
            <a:r>
              <a:rPr lang="en-US" dirty="0">
                <a:latin typeface="Tahoma"/>
                <a:ea typeface="Times New Roman"/>
              </a:rPr>
              <a:t> </a:t>
            </a:r>
            <a:r>
              <a:rPr lang="en-US" dirty="0" err="1">
                <a:latin typeface="Tahoma"/>
                <a:ea typeface="Times New Roman"/>
              </a:rPr>
              <a:t>эхний</a:t>
            </a:r>
            <a:r>
              <a:rPr lang="en-US" dirty="0">
                <a:latin typeface="Tahoma"/>
                <a:ea typeface="Times New Roman"/>
              </a:rPr>
              <a:t> 7 </a:t>
            </a:r>
            <a:r>
              <a:rPr lang="en-US" dirty="0" err="1">
                <a:latin typeface="Tahoma"/>
                <a:ea typeface="Times New Roman"/>
              </a:rPr>
              <a:t>сарын</a:t>
            </a:r>
            <a:r>
              <a:rPr lang="en-US" dirty="0">
                <a:latin typeface="Tahoma"/>
                <a:ea typeface="Times New Roman"/>
              </a:rPr>
              <a:t> </a:t>
            </a:r>
            <a:r>
              <a:rPr lang="en-US" dirty="0" err="1">
                <a:latin typeface="Tahoma"/>
                <a:ea typeface="Times New Roman"/>
              </a:rPr>
              <a:t>байдлаар</a:t>
            </a:r>
            <a:r>
              <a:rPr lang="en-US" dirty="0">
                <a:latin typeface="Tahoma"/>
                <a:ea typeface="Times New Roman"/>
              </a:rPr>
              <a:t> </a:t>
            </a:r>
            <a:r>
              <a:rPr lang="en-US" sz="1600" dirty="0">
                <a:solidFill>
                  <a:srgbClr val="000000"/>
                </a:solidFill>
                <a:latin typeface="Tahoma"/>
                <a:ea typeface="Times New Roman"/>
              </a:rPr>
              <a:t>226350.7 </a:t>
            </a:r>
            <a:r>
              <a:rPr lang="en-US" dirty="0" err="1">
                <a:latin typeface="Tahoma"/>
                <a:ea typeface="Times New Roman"/>
              </a:rPr>
              <a:t>сая</a:t>
            </a:r>
            <a:r>
              <a:rPr lang="en-US" dirty="0">
                <a:latin typeface="Tahoma"/>
                <a:ea typeface="Times New Roman"/>
              </a:rPr>
              <a:t> </a:t>
            </a:r>
            <a:r>
              <a:rPr lang="en-US" dirty="0" err="1">
                <a:latin typeface="Tahoma"/>
                <a:ea typeface="Times New Roman"/>
              </a:rPr>
              <a:t>төгрөгийн</a:t>
            </a:r>
            <a:r>
              <a:rPr lang="en-US" dirty="0">
                <a:latin typeface="Tahoma"/>
                <a:ea typeface="Times New Roman"/>
              </a:rPr>
              <a:t> </a:t>
            </a:r>
            <a:r>
              <a:rPr lang="en-US" dirty="0" err="1">
                <a:latin typeface="Tahoma"/>
                <a:ea typeface="Times New Roman"/>
              </a:rPr>
              <a:t>нийт</a:t>
            </a:r>
            <a:r>
              <a:rPr lang="en-US" dirty="0">
                <a:latin typeface="Tahoma"/>
                <a:ea typeface="Times New Roman"/>
              </a:rPr>
              <a:t> </a:t>
            </a:r>
            <a:r>
              <a:rPr lang="en-US" dirty="0" err="1">
                <a:latin typeface="Tahoma"/>
                <a:ea typeface="Times New Roman"/>
              </a:rPr>
              <a:t>бүтээгдэхүүн</a:t>
            </a:r>
            <a:r>
              <a:rPr lang="en-US" dirty="0">
                <a:latin typeface="Tahoma"/>
                <a:ea typeface="Times New Roman"/>
              </a:rPr>
              <a:t> </a:t>
            </a:r>
            <a:r>
              <a:rPr lang="en-US" dirty="0" err="1">
                <a:latin typeface="Tahoma"/>
                <a:ea typeface="Times New Roman"/>
              </a:rPr>
              <a:t>үйлдвэрлэж</a:t>
            </a:r>
            <a:r>
              <a:rPr lang="en-US" dirty="0">
                <a:latin typeface="Tahoma"/>
                <a:ea typeface="Times New Roman"/>
              </a:rPr>
              <a:t>, </a:t>
            </a:r>
            <a:r>
              <a:rPr lang="en-US" sz="1600" dirty="0">
                <a:solidFill>
                  <a:srgbClr val="000000"/>
                </a:solidFill>
                <a:latin typeface="Tahoma"/>
                <a:ea typeface="Times New Roman"/>
              </a:rPr>
              <a:t>234284.8 </a:t>
            </a:r>
            <a:r>
              <a:rPr lang="en-US" dirty="0" err="1">
                <a:latin typeface="Tahoma"/>
                <a:ea typeface="Times New Roman"/>
              </a:rPr>
              <a:t>сая</a:t>
            </a:r>
            <a:r>
              <a:rPr lang="en-US" dirty="0">
                <a:latin typeface="Tahoma"/>
                <a:ea typeface="Times New Roman"/>
              </a:rPr>
              <a:t> </a:t>
            </a:r>
            <a:r>
              <a:rPr lang="en-US" dirty="0" err="1">
                <a:latin typeface="Tahoma"/>
                <a:ea typeface="Times New Roman"/>
              </a:rPr>
              <a:t>төгрөгийн</a:t>
            </a:r>
            <a:r>
              <a:rPr lang="en-US" dirty="0">
                <a:latin typeface="Tahoma"/>
                <a:ea typeface="Times New Roman"/>
              </a:rPr>
              <a:t> </a:t>
            </a:r>
            <a:r>
              <a:rPr lang="en-US" dirty="0" err="1">
                <a:latin typeface="Tahoma"/>
                <a:ea typeface="Times New Roman"/>
              </a:rPr>
              <a:t>борлуулалт</a:t>
            </a:r>
            <a:r>
              <a:rPr lang="en-US" dirty="0">
                <a:latin typeface="Tahoma"/>
                <a:ea typeface="Times New Roman"/>
              </a:rPr>
              <a:t> </a:t>
            </a:r>
            <a:r>
              <a:rPr lang="en-US" dirty="0" err="1">
                <a:latin typeface="Tahoma"/>
                <a:ea typeface="Times New Roman"/>
              </a:rPr>
              <a:t>хийгджээ</a:t>
            </a:r>
            <a:r>
              <a:rPr lang="mn-MN" dirty="0">
                <a:latin typeface="Tahoma"/>
                <a:ea typeface="Times New Roman"/>
              </a:rPr>
              <a:t>.	</a:t>
            </a:r>
            <a:r>
              <a:rPr lang="mn-MN" dirty="0" smtClean="0">
                <a:latin typeface="Tahoma" pitchFamily="34" charset="0"/>
                <a:cs typeface="Tahoma" pitchFamily="34" charset="0"/>
              </a:rPr>
              <a:t>	</a:t>
            </a:r>
            <a:endParaRPr lang="en-US" dirty="0">
              <a:latin typeface="Tahoma" pitchFamily="34" charset="0"/>
              <a:cs typeface="Tahoma" pitchFamily="34" charset="0"/>
            </a:endParaRPr>
          </a:p>
        </p:txBody>
      </p:sp>
      <p:sp>
        <p:nvSpPr>
          <p:cNvPr id="13" name="Rectangle 12"/>
          <p:cNvSpPr/>
          <p:nvPr/>
        </p:nvSpPr>
        <p:spPr>
          <a:xfrm>
            <a:off x="2667000" y="2133600"/>
            <a:ext cx="4572000" cy="461665"/>
          </a:xfrm>
          <a:prstGeom prst="rect">
            <a:avLst/>
          </a:prstGeom>
        </p:spPr>
        <p:txBody>
          <a:bodyPr>
            <a:spAutoFit/>
          </a:bodyPr>
          <a:lstStyle/>
          <a:p>
            <a:pPr lvl="0" algn="ctr"/>
            <a:r>
              <a:rPr lang="en-US" sz="1200" dirty="0" err="1">
                <a:solidFill>
                  <a:prstClr val="black"/>
                </a:solidFill>
                <a:latin typeface="Arial" pitchFamily="34" charset="0"/>
                <a:ea typeface="Times New Roman"/>
                <a:cs typeface="Arial" pitchFamily="34" charset="0"/>
              </a:rPr>
              <a:t>Аж</a:t>
            </a:r>
            <a:r>
              <a:rPr lang="en-US" sz="1200" dirty="0">
                <a:solidFill>
                  <a:prstClr val="black"/>
                </a:solidFill>
                <a:latin typeface="Arial" pitchFamily="34" charset="0"/>
                <a:ea typeface="Times New Roman"/>
                <a:cs typeface="Arial" pitchFamily="34" charset="0"/>
              </a:rPr>
              <a:t> </a:t>
            </a:r>
            <a:r>
              <a:rPr lang="en-US" sz="1200" dirty="0" err="1">
                <a:solidFill>
                  <a:prstClr val="black"/>
                </a:solidFill>
                <a:latin typeface="Arial" pitchFamily="34" charset="0"/>
                <a:ea typeface="Times New Roman"/>
                <a:cs typeface="Arial" pitchFamily="34" charset="0"/>
              </a:rPr>
              <a:t>үйлдвэрийн</a:t>
            </a:r>
            <a:r>
              <a:rPr lang="en-US" sz="1200" dirty="0">
                <a:solidFill>
                  <a:prstClr val="black"/>
                </a:solidFill>
                <a:latin typeface="Arial" pitchFamily="34" charset="0"/>
                <a:ea typeface="Times New Roman"/>
                <a:cs typeface="Arial" pitchFamily="34" charset="0"/>
              </a:rPr>
              <a:t> </a:t>
            </a:r>
            <a:r>
              <a:rPr lang="en-US" sz="1200" dirty="0" err="1">
                <a:solidFill>
                  <a:prstClr val="black"/>
                </a:solidFill>
                <a:latin typeface="Arial" pitchFamily="34" charset="0"/>
                <a:ea typeface="Times New Roman"/>
                <a:cs typeface="Arial" pitchFamily="34" charset="0"/>
              </a:rPr>
              <a:t>нийт</a:t>
            </a:r>
            <a:r>
              <a:rPr lang="en-US" sz="1200" dirty="0">
                <a:solidFill>
                  <a:prstClr val="black"/>
                </a:solidFill>
                <a:latin typeface="Arial" pitchFamily="34" charset="0"/>
                <a:ea typeface="Times New Roman"/>
                <a:cs typeface="Arial" pitchFamily="34" charset="0"/>
              </a:rPr>
              <a:t> </a:t>
            </a:r>
            <a:r>
              <a:rPr lang="en-US" sz="1200" dirty="0" err="1">
                <a:solidFill>
                  <a:prstClr val="black"/>
                </a:solidFill>
                <a:latin typeface="Arial" pitchFamily="34" charset="0"/>
                <a:ea typeface="Times New Roman"/>
                <a:cs typeface="Arial" pitchFamily="34" charset="0"/>
              </a:rPr>
              <a:t>бүтээгдэхүүн</a:t>
            </a:r>
            <a:r>
              <a:rPr lang="en-US" sz="1200" dirty="0">
                <a:solidFill>
                  <a:prstClr val="black"/>
                </a:solidFill>
                <a:latin typeface="Arial" pitchFamily="34" charset="0"/>
                <a:ea typeface="Times New Roman"/>
                <a:cs typeface="Arial" pitchFamily="34" charset="0"/>
              </a:rPr>
              <a:t> </a:t>
            </a:r>
            <a:r>
              <a:rPr lang="en-US" sz="1200" dirty="0" err="1">
                <a:solidFill>
                  <a:prstClr val="black"/>
                </a:solidFill>
                <a:latin typeface="Arial" pitchFamily="34" charset="0"/>
                <a:ea typeface="Times New Roman"/>
                <a:cs typeface="Arial" pitchFamily="34" charset="0"/>
              </a:rPr>
              <a:t>үйлдвэрлэлийн</a:t>
            </a:r>
            <a:r>
              <a:rPr lang="en-US" sz="1200" dirty="0">
                <a:solidFill>
                  <a:prstClr val="black"/>
                </a:solidFill>
                <a:latin typeface="Arial" pitchFamily="34" charset="0"/>
                <a:ea typeface="Times New Roman"/>
                <a:cs typeface="Arial" pitchFamily="34" charset="0"/>
              </a:rPr>
              <a:t> </a:t>
            </a:r>
          </a:p>
          <a:p>
            <a:pPr lvl="0" algn="ctr"/>
            <a:r>
              <a:rPr lang="en-US" sz="1200" dirty="0">
                <a:solidFill>
                  <a:prstClr val="black"/>
                </a:solidFill>
                <a:latin typeface="Arial" pitchFamily="34" charset="0"/>
                <a:ea typeface="Times New Roman"/>
                <a:cs typeface="Arial" pitchFamily="34" charset="0"/>
              </a:rPr>
              <a:t>201</a:t>
            </a:r>
            <a:r>
              <a:rPr lang="mn-MN" sz="1200" dirty="0">
                <a:solidFill>
                  <a:prstClr val="black"/>
                </a:solidFill>
                <a:latin typeface="Arial" pitchFamily="34" charset="0"/>
                <a:ea typeface="Times New Roman"/>
                <a:cs typeface="Arial" pitchFamily="34" charset="0"/>
              </a:rPr>
              <a:t>5</a:t>
            </a:r>
            <a:r>
              <a:rPr lang="en-US" sz="1200" dirty="0">
                <a:solidFill>
                  <a:prstClr val="black"/>
                </a:solidFill>
                <a:latin typeface="Arial" pitchFamily="34" charset="0"/>
                <a:ea typeface="Times New Roman"/>
                <a:cs typeface="Arial" pitchFamily="34" charset="0"/>
              </a:rPr>
              <a:t> </a:t>
            </a:r>
            <a:r>
              <a:rPr lang="en-US" sz="1200" dirty="0" err="1">
                <a:solidFill>
                  <a:prstClr val="black"/>
                </a:solidFill>
                <a:latin typeface="Arial" pitchFamily="34" charset="0"/>
                <a:ea typeface="Times New Roman"/>
                <a:cs typeface="Arial" pitchFamily="34" charset="0"/>
              </a:rPr>
              <a:t>оны</a:t>
            </a:r>
            <a:r>
              <a:rPr lang="en-US" sz="1200" dirty="0">
                <a:solidFill>
                  <a:prstClr val="black"/>
                </a:solidFill>
                <a:latin typeface="Arial" pitchFamily="34" charset="0"/>
                <a:ea typeface="Times New Roman"/>
                <a:cs typeface="Arial" pitchFamily="34" charset="0"/>
              </a:rPr>
              <a:t> </a:t>
            </a:r>
            <a:r>
              <a:rPr lang="en-US" sz="1200" dirty="0" err="1">
                <a:solidFill>
                  <a:prstClr val="black"/>
                </a:solidFill>
                <a:latin typeface="Arial" pitchFamily="34" charset="0"/>
                <a:ea typeface="Times New Roman"/>
                <a:cs typeface="Arial" pitchFamily="34" charset="0"/>
              </a:rPr>
              <a:t>эхний</a:t>
            </a:r>
            <a:r>
              <a:rPr lang="en-US" sz="1200" dirty="0">
                <a:solidFill>
                  <a:prstClr val="black"/>
                </a:solidFill>
                <a:latin typeface="Arial" pitchFamily="34" charset="0"/>
                <a:ea typeface="Times New Roman"/>
                <a:cs typeface="Arial" pitchFamily="34" charset="0"/>
              </a:rPr>
              <a:t> </a:t>
            </a:r>
            <a:r>
              <a:rPr lang="en-US" sz="1200" dirty="0" smtClean="0">
                <a:solidFill>
                  <a:prstClr val="black"/>
                </a:solidFill>
                <a:latin typeface="Arial" pitchFamily="34" charset="0"/>
                <a:ea typeface="Times New Roman"/>
                <a:cs typeface="Arial" pitchFamily="34" charset="0"/>
              </a:rPr>
              <a:t>7</a:t>
            </a:r>
            <a:r>
              <a:rPr lang="mn-MN" sz="1200" dirty="0" smtClean="0">
                <a:solidFill>
                  <a:prstClr val="black"/>
                </a:solidFill>
                <a:latin typeface="Arial" pitchFamily="34" charset="0"/>
                <a:ea typeface="Times New Roman"/>
                <a:cs typeface="Arial" pitchFamily="34" charset="0"/>
              </a:rPr>
              <a:t> </a:t>
            </a:r>
            <a:r>
              <a:rPr lang="en-US" sz="1200" dirty="0" err="1">
                <a:solidFill>
                  <a:prstClr val="black"/>
                </a:solidFill>
                <a:latin typeface="Arial" pitchFamily="34" charset="0"/>
                <a:ea typeface="Times New Roman"/>
                <a:cs typeface="Arial" pitchFamily="34" charset="0"/>
              </a:rPr>
              <a:t>сарын</a:t>
            </a:r>
            <a:r>
              <a:rPr lang="en-US" sz="1200" dirty="0">
                <a:solidFill>
                  <a:prstClr val="black"/>
                </a:solidFill>
                <a:latin typeface="Arial" pitchFamily="34" charset="0"/>
                <a:ea typeface="Times New Roman"/>
                <a:cs typeface="Arial" pitchFamily="34" charset="0"/>
              </a:rPr>
              <a:t> </a:t>
            </a:r>
            <a:r>
              <a:rPr lang="en-US" sz="1200" dirty="0" err="1">
                <a:solidFill>
                  <a:prstClr val="black"/>
                </a:solidFill>
                <a:latin typeface="Arial" pitchFamily="34" charset="0"/>
                <a:ea typeface="Times New Roman"/>
                <a:cs typeface="Arial" pitchFamily="34" charset="0"/>
              </a:rPr>
              <a:t>гүйцэтгэл</a:t>
            </a:r>
            <a:endParaRPr lang="en-US" sz="1200" dirty="0">
              <a:solidFill>
                <a:prstClr val="black"/>
              </a:solidFill>
              <a:latin typeface="Arial" pitchFamily="34" charset="0"/>
              <a:ea typeface="Times New Roman"/>
              <a:cs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720473681"/>
              </p:ext>
            </p:extLst>
          </p:nvPr>
        </p:nvGraphicFramePr>
        <p:xfrm>
          <a:off x="1503645" y="2713917"/>
          <a:ext cx="7030754" cy="4004483"/>
        </p:xfrm>
        <a:graphic>
          <a:graphicData uri="http://schemas.openxmlformats.org/drawingml/2006/table">
            <a:tbl>
              <a:tblPr firstRow="1" firstCol="1" bandRow="1"/>
              <a:tblGrid>
                <a:gridCol w="1945885"/>
                <a:gridCol w="1065266"/>
                <a:gridCol w="1065266"/>
                <a:gridCol w="965841"/>
                <a:gridCol w="994248"/>
                <a:gridCol w="994248"/>
              </a:tblGrid>
              <a:tr h="180081">
                <a:tc rowSpan="3">
                  <a:txBody>
                    <a:bodyPr/>
                    <a:lstStyle/>
                    <a:p>
                      <a:pPr marL="0" marR="0" algn="ctr">
                        <a:lnSpc>
                          <a:spcPct val="115000"/>
                        </a:lnSpc>
                        <a:spcBef>
                          <a:spcPts val="0"/>
                        </a:spcBef>
                        <a:spcAft>
                          <a:spcPts val="0"/>
                        </a:spcAft>
                      </a:pPr>
                      <a:r>
                        <a:rPr lang="en-US" sz="1100" dirty="0" err="1">
                          <a:solidFill>
                            <a:srgbClr val="000000"/>
                          </a:solidFill>
                          <a:effectLst/>
                          <a:latin typeface="Tahoma"/>
                          <a:ea typeface="Times New Roman"/>
                          <a:cs typeface="Times New Roman"/>
                        </a:rPr>
                        <a:t>Салбар</a:t>
                      </a:r>
                      <a:endParaRPr lang="en-US" sz="1000" dirty="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marL="0" marR="0" algn="ctr">
                        <a:lnSpc>
                          <a:spcPct val="115000"/>
                        </a:lnSpc>
                        <a:spcBef>
                          <a:spcPts val="0"/>
                        </a:spcBef>
                        <a:spcAft>
                          <a:spcPts val="0"/>
                        </a:spcAft>
                      </a:pPr>
                      <a:r>
                        <a:rPr lang="en-US" sz="1100" dirty="0" err="1">
                          <a:solidFill>
                            <a:srgbClr val="000000"/>
                          </a:solidFill>
                          <a:effectLst/>
                          <a:latin typeface="Tahoma"/>
                          <a:ea typeface="Times New Roman"/>
                          <a:cs typeface="Times New Roman"/>
                        </a:rPr>
                        <a:t>Нийт</a:t>
                      </a:r>
                      <a:r>
                        <a:rPr lang="en-US" sz="1100" dirty="0">
                          <a:solidFill>
                            <a:srgbClr val="000000"/>
                          </a:solidFill>
                          <a:effectLst/>
                          <a:latin typeface="Tahoma"/>
                          <a:ea typeface="Times New Roman"/>
                          <a:cs typeface="Times New Roman"/>
                        </a:rPr>
                        <a:t> </a:t>
                      </a:r>
                      <a:r>
                        <a:rPr lang="en-US" sz="1100" dirty="0" err="1">
                          <a:solidFill>
                            <a:srgbClr val="000000"/>
                          </a:solidFill>
                          <a:effectLst/>
                          <a:latin typeface="Tahoma"/>
                          <a:ea typeface="Times New Roman"/>
                          <a:cs typeface="Times New Roman"/>
                        </a:rPr>
                        <a:t>бүтээгдэхүүн</a:t>
                      </a:r>
                      <a:r>
                        <a:rPr lang="en-US" sz="1100" dirty="0">
                          <a:solidFill>
                            <a:srgbClr val="000000"/>
                          </a:solidFill>
                          <a:effectLst/>
                          <a:latin typeface="Tahoma"/>
                          <a:ea typeface="Times New Roman"/>
                          <a:cs typeface="Times New Roman"/>
                        </a:rPr>
                        <a:t> (</a:t>
                      </a:r>
                      <a:r>
                        <a:rPr lang="en-US" sz="1100" dirty="0" err="1">
                          <a:solidFill>
                            <a:srgbClr val="000000"/>
                          </a:solidFill>
                          <a:effectLst/>
                          <a:latin typeface="Tahoma"/>
                          <a:ea typeface="Times New Roman"/>
                          <a:cs typeface="Times New Roman"/>
                        </a:rPr>
                        <a:t>мян.төг</a:t>
                      </a:r>
                      <a:r>
                        <a:rPr lang="en-US" sz="1100" dirty="0">
                          <a:solidFill>
                            <a:srgbClr val="000000"/>
                          </a:solidFill>
                          <a:effectLst/>
                          <a:latin typeface="Tahoma"/>
                          <a:ea typeface="Times New Roman"/>
                          <a:cs typeface="Times New Roman"/>
                        </a:rPr>
                        <a:t>)</a:t>
                      </a:r>
                      <a:endParaRPr lang="en-US" sz="1000" dirty="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80081">
                <a:tc vMerge="1">
                  <a:txBody>
                    <a:bodyPr/>
                    <a:lstStyle/>
                    <a:p>
                      <a:endParaRPr lang="en-US"/>
                    </a:p>
                  </a:txBody>
                  <a:tcPr/>
                </a:tc>
                <a:tc gridSpan="2">
                  <a:txBody>
                    <a:bodyPr/>
                    <a:lstStyle/>
                    <a:p>
                      <a:pPr marL="0" marR="0" algn="ctr">
                        <a:lnSpc>
                          <a:spcPct val="115000"/>
                        </a:lnSpc>
                        <a:spcBef>
                          <a:spcPts val="0"/>
                        </a:spcBef>
                        <a:spcAft>
                          <a:spcPts val="0"/>
                        </a:spcAft>
                      </a:pPr>
                      <a:r>
                        <a:rPr lang="en-US" sz="1100">
                          <a:solidFill>
                            <a:srgbClr val="000000"/>
                          </a:solidFill>
                          <a:effectLst/>
                          <a:latin typeface="Tahoma"/>
                          <a:ea typeface="Times New Roman"/>
                          <a:cs typeface="Times New Roman"/>
                        </a:rPr>
                        <a:t>2014</a:t>
                      </a:r>
                      <a:endParaRPr lang="en-US" sz="10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hMerge="1">
                  <a:txBody>
                    <a:bodyPr/>
                    <a:lstStyle/>
                    <a:p>
                      <a:endParaRPr lang="en-US"/>
                    </a:p>
                  </a:txBody>
                  <a:tcPr/>
                </a:tc>
                <a:tc>
                  <a:txBody>
                    <a:bodyPr/>
                    <a:lstStyle/>
                    <a:p>
                      <a:pPr marL="0" marR="0" algn="r">
                        <a:lnSpc>
                          <a:spcPct val="115000"/>
                        </a:lnSpc>
                        <a:spcBef>
                          <a:spcPts val="0"/>
                        </a:spcBef>
                        <a:spcAft>
                          <a:spcPts val="0"/>
                        </a:spcAft>
                      </a:pPr>
                      <a:r>
                        <a:rPr lang="en-US" sz="1100">
                          <a:solidFill>
                            <a:srgbClr val="000000"/>
                          </a:solidFill>
                          <a:effectLst/>
                          <a:latin typeface="Tahoma"/>
                          <a:ea typeface="Times New Roman"/>
                          <a:cs typeface="Times New Roman"/>
                        </a:rPr>
                        <a:t>2015</a:t>
                      </a:r>
                      <a:endParaRPr lang="en-US" sz="10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marL="0" marR="0">
                        <a:lnSpc>
                          <a:spcPct val="115000"/>
                        </a:lnSpc>
                        <a:spcBef>
                          <a:spcPts val="0"/>
                        </a:spcBef>
                        <a:spcAft>
                          <a:spcPts val="0"/>
                        </a:spcAft>
                      </a:pPr>
                      <a:r>
                        <a:rPr lang="en-US" sz="1100">
                          <a:solidFill>
                            <a:srgbClr val="000000"/>
                          </a:solidFill>
                          <a:effectLst/>
                          <a:latin typeface="Tahoma"/>
                          <a:ea typeface="Times New Roman"/>
                          <a:cs typeface="Times New Roman"/>
                        </a:rPr>
                        <a:t> </a:t>
                      </a:r>
                      <a:endParaRPr lang="en-US" sz="10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marL="0" marR="0" algn="r">
                        <a:lnSpc>
                          <a:spcPct val="115000"/>
                        </a:lnSpc>
                        <a:spcBef>
                          <a:spcPts val="0"/>
                        </a:spcBef>
                        <a:spcAft>
                          <a:spcPts val="0"/>
                        </a:spcAft>
                      </a:pPr>
                      <a:r>
                        <a:rPr lang="en-US" sz="1100" u="sng">
                          <a:solidFill>
                            <a:srgbClr val="000000"/>
                          </a:solidFill>
                          <a:effectLst/>
                          <a:latin typeface="Tahoma"/>
                          <a:ea typeface="Times New Roman"/>
                          <a:cs typeface="Times New Roman"/>
                        </a:rPr>
                        <a:t>2015</a:t>
                      </a:r>
                      <a:endParaRPr lang="en-US" sz="10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r>
              <a:tr h="180081">
                <a:tc vMerge="1">
                  <a:txBody>
                    <a:bodyPr/>
                    <a:lstStyle/>
                    <a:p>
                      <a:endParaRPr lang="en-US"/>
                    </a:p>
                  </a:txBody>
                  <a:tcPr/>
                </a:tc>
                <a:tc>
                  <a:txBody>
                    <a:bodyPr/>
                    <a:lstStyle/>
                    <a:p>
                      <a:pPr marL="0" marR="0" algn="ctr">
                        <a:lnSpc>
                          <a:spcPct val="115000"/>
                        </a:lnSpc>
                        <a:spcBef>
                          <a:spcPts val="0"/>
                        </a:spcBef>
                        <a:spcAft>
                          <a:spcPts val="0"/>
                        </a:spcAft>
                      </a:pPr>
                      <a:r>
                        <a:rPr lang="en-US" sz="1100">
                          <a:solidFill>
                            <a:srgbClr val="000000"/>
                          </a:solidFill>
                          <a:effectLst/>
                          <a:latin typeface="Tahoma"/>
                          <a:ea typeface="Times New Roman"/>
                          <a:cs typeface="Times New Roman"/>
                        </a:rPr>
                        <a:t>ЖЭ</a:t>
                      </a:r>
                      <a:endParaRPr lang="en-US" sz="10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effectLst/>
                          <a:latin typeface="Tahoma"/>
                          <a:ea typeface="Times New Roman"/>
                          <a:cs typeface="Times New Roman"/>
                        </a:rPr>
                        <a:t>Сар</a:t>
                      </a:r>
                      <a:endParaRPr lang="en-US" sz="10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effectLst/>
                          <a:latin typeface="Tahoma"/>
                          <a:ea typeface="Times New Roman"/>
                          <a:cs typeface="Times New Roman"/>
                        </a:rPr>
                        <a:t>ЖЭ</a:t>
                      </a:r>
                      <a:endParaRPr lang="en-US" sz="10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effectLst/>
                          <a:latin typeface="Tahoma"/>
                          <a:ea typeface="Times New Roman"/>
                          <a:cs typeface="Times New Roman"/>
                        </a:rPr>
                        <a:t>Сар</a:t>
                      </a:r>
                      <a:endParaRPr lang="en-US" sz="10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u="sng">
                          <a:solidFill>
                            <a:srgbClr val="000000"/>
                          </a:solidFill>
                          <a:effectLst/>
                          <a:latin typeface="Tahoma"/>
                          <a:ea typeface="Times New Roman"/>
                          <a:cs typeface="Times New Roman"/>
                        </a:rPr>
                        <a:t>2014</a:t>
                      </a:r>
                      <a:endParaRPr lang="en-US" sz="10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r>
              <a:tr h="180081">
                <a:tc>
                  <a:txBody>
                    <a:bodyPr/>
                    <a:lstStyle/>
                    <a:p>
                      <a:pPr marL="0" marR="0">
                        <a:lnSpc>
                          <a:spcPct val="115000"/>
                        </a:lnSpc>
                        <a:spcBef>
                          <a:spcPts val="0"/>
                        </a:spcBef>
                        <a:spcAft>
                          <a:spcPts val="0"/>
                        </a:spcAft>
                      </a:pPr>
                      <a:r>
                        <a:rPr lang="en-US" sz="1100">
                          <a:solidFill>
                            <a:srgbClr val="000000"/>
                          </a:solidFill>
                          <a:effectLst/>
                          <a:latin typeface="Tahoma"/>
                          <a:ea typeface="Times New Roman"/>
                          <a:cs typeface="Times New Roman"/>
                        </a:rPr>
                        <a:t>Чулуун нүүрс</a:t>
                      </a:r>
                      <a:endParaRPr lang="en-US" sz="10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effectLst/>
                          <a:latin typeface="Tahoma"/>
                          <a:ea typeface="Times New Roman"/>
                          <a:cs typeface="Times New Roman"/>
                        </a:rPr>
                        <a:t>200952597.7</a:t>
                      </a:r>
                      <a:endParaRPr lang="en-US" sz="10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effectLst/>
                          <a:latin typeface="Tahoma"/>
                          <a:ea typeface="Times New Roman"/>
                          <a:cs typeface="Times New Roman"/>
                        </a:rPr>
                        <a:t>18208316.3</a:t>
                      </a:r>
                      <a:endParaRPr lang="en-US" sz="10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effectLst/>
                          <a:latin typeface="Tahoma"/>
                          <a:ea typeface="Times New Roman"/>
                          <a:cs typeface="Times New Roman"/>
                        </a:rPr>
                        <a:t>223325886</a:t>
                      </a:r>
                      <a:endParaRPr lang="en-US" sz="10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effectLst/>
                          <a:latin typeface="Tahoma"/>
                          <a:ea typeface="Times New Roman"/>
                          <a:cs typeface="Times New Roman"/>
                        </a:rPr>
                        <a:t>37359869.4</a:t>
                      </a:r>
                      <a:endParaRPr lang="en-US" sz="10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effectLst/>
                          <a:latin typeface="Tahoma"/>
                          <a:ea typeface="Times New Roman"/>
                          <a:cs typeface="Times New Roman"/>
                        </a:rPr>
                        <a:t>111.1</a:t>
                      </a:r>
                      <a:endParaRPr lang="en-US" sz="10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081">
                <a:tc>
                  <a:txBody>
                    <a:bodyPr/>
                    <a:lstStyle/>
                    <a:p>
                      <a:pPr marL="0" marR="0">
                        <a:lnSpc>
                          <a:spcPct val="115000"/>
                        </a:lnSpc>
                        <a:spcBef>
                          <a:spcPts val="0"/>
                        </a:spcBef>
                        <a:spcAft>
                          <a:spcPts val="0"/>
                        </a:spcAft>
                      </a:pPr>
                      <a:r>
                        <a:rPr lang="en-US" sz="1100">
                          <a:solidFill>
                            <a:srgbClr val="000000"/>
                          </a:solidFill>
                          <a:effectLst/>
                          <a:latin typeface="Tahoma"/>
                          <a:ea typeface="Times New Roman"/>
                          <a:cs typeface="Times New Roman"/>
                        </a:rPr>
                        <a:t>Дулааны эрчим хүч</a:t>
                      </a:r>
                      <a:endParaRPr lang="en-US" sz="10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effectLst/>
                          <a:latin typeface="Tahoma"/>
                          <a:ea typeface="Times New Roman"/>
                          <a:cs typeface="Times New Roman"/>
                        </a:rPr>
                        <a:t>1225982.3</a:t>
                      </a:r>
                      <a:endParaRPr lang="en-US" sz="10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effectLst/>
                          <a:latin typeface="Tahoma"/>
                          <a:ea typeface="Times New Roman"/>
                          <a:cs typeface="Times New Roman"/>
                        </a:rPr>
                        <a:t>0</a:t>
                      </a:r>
                      <a:endParaRPr lang="en-US" sz="10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effectLst/>
                          <a:latin typeface="Tahoma"/>
                          <a:ea typeface="Times New Roman"/>
                          <a:cs typeface="Times New Roman"/>
                        </a:rPr>
                        <a:t>1379075.2</a:t>
                      </a:r>
                      <a:endParaRPr lang="en-US" sz="10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effectLst/>
                          <a:latin typeface="Tahoma"/>
                          <a:ea typeface="Times New Roman"/>
                          <a:cs typeface="Times New Roman"/>
                        </a:rPr>
                        <a:t>0</a:t>
                      </a:r>
                      <a:endParaRPr lang="en-US" sz="10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effectLst/>
                          <a:latin typeface="Tahoma"/>
                          <a:ea typeface="Times New Roman"/>
                          <a:cs typeface="Times New Roman"/>
                        </a:rPr>
                        <a:t>112.5</a:t>
                      </a:r>
                      <a:endParaRPr lang="en-US" sz="10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081">
                <a:tc>
                  <a:txBody>
                    <a:bodyPr/>
                    <a:lstStyle/>
                    <a:p>
                      <a:pPr marL="0" marR="0">
                        <a:lnSpc>
                          <a:spcPct val="115000"/>
                        </a:lnSpc>
                        <a:spcBef>
                          <a:spcPts val="0"/>
                        </a:spcBef>
                        <a:spcAft>
                          <a:spcPts val="0"/>
                        </a:spcAft>
                      </a:pPr>
                      <a:r>
                        <a:rPr lang="en-US" sz="1100">
                          <a:solidFill>
                            <a:srgbClr val="000000"/>
                          </a:solidFill>
                          <a:effectLst/>
                          <a:latin typeface="Tahoma"/>
                          <a:ea typeface="Times New Roman"/>
                          <a:cs typeface="Times New Roman"/>
                        </a:rPr>
                        <a:t>Хиамны зүйл</a:t>
                      </a:r>
                      <a:endParaRPr lang="en-US" sz="10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marL="0" marR="0" algn="r">
                        <a:lnSpc>
                          <a:spcPct val="115000"/>
                        </a:lnSpc>
                        <a:spcBef>
                          <a:spcPts val="0"/>
                        </a:spcBef>
                        <a:spcAft>
                          <a:spcPts val="0"/>
                        </a:spcAft>
                      </a:pPr>
                      <a:r>
                        <a:rPr lang="en-US" sz="1100">
                          <a:solidFill>
                            <a:srgbClr val="000000"/>
                          </a:solidFill>
                          <a:effectLst/>
                          <a:latin typeface="Tahoma"/>
                          <a:ea typeface="Times New Roman"/>
                          <a:cs typeface="Times New Roman"/>
                        </a:rPr>
                        <a:t>242602.5</a:t>
                      </a:r>
                      <a:endParaRPr lang="en-US" sz="10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marL="0" marR="0" algn="r">
                        <a:lnSpc>
                          <a:spcPct val="115000"/>
                        </a:lnSpc>
                        <a:spcBef>
                          <a:spcPts val="0"/>
                        </a:spcBef>
                        <a:spcAft>
                          <a:spcPts val="0"/>
                        </a:spcAft>
                      </a:pPr>
                      <a:r>
                        <a:rPr lang="en-US" sz="1100">
                          <a:solidFill>
                            <a:srgbClr val="000000"/>
                          </a:solidFill>
                          <a:effectLst/>
                          <a:latin typeface="Tahoma"/>
                          <a:ea typeface="Times New Roman"/>
                          <a:cs typeface="Times New Roman"/>
                        </a:rPr>
                        <a:t>49660.8</a:t>
                      </a:r>
                      <a:endParaRPr lang="en-US" sz="10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marL="0" marR="0" algn="r">
                        <a:lnSpc>
                          <a:spcPct val="115000"/>
                        </a:lnSpc>
                        <a:spcBef>
                          <a:spcPts val="0"/>
                        </a:spcBef>
                        <a:spcAft>
                          <a:spcPts val="0"/>
                        </a:spcAft>
                      </a:pPr>
                      <a:r>
                        <a:rPr lang="en-US" sz="1100">
                          <a:solidFill>
                            <a:srgbClr val="000000"/>
                          </a:solidFill>
                          <a:effectLst/>
                          <a:latin typeface="Tahoma"/>
                          <a:ea typeface="Times New Roman"/>
                          <a:cs typeface="Times New Roman"/>
                        </a:rPr>
                        <a:t>109919</a:t>
                      </a:r>
                      <a:endParaRPr lang="en-US" sz="10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marL="0" marR="0" algn="r">
                        <a:lnSpc>
                          <a:spcPct val="115000"/>
                        </a:lnSpc>
                        <a:spcBef>
                          <a:spcPts val="0"/>
                        </a:spcBef>
                        <a:spcAft>
                          <a:spcPts val="0"/>
                        </a:spcAft>
                      </a:pPr>
                      <a:r>
                        <a:rPr lang="en-US" sz="1100">
                          <a:solidFill>
                            <a:srgbClr val="000000"/>
                          </a:solidFill>
                          <a:effectLst/>
                          <a:latin typeface="Tahoma"/>
                          <a:ea typeface="Times New Roman"/>
                          <a:cs typeface="Times New Roman"/>
                        </a:rPr>
                        <a:t>17881</a:t>
                      </a:r>
                      <a:endParaRPr lang="en-US" sz="10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marL="0" marR="0" algn="r">
                        <a:lnSpc>
                          <a:spcPct val="115000"/>
                        </a:lnSpc>
                        <a:spcBef>
                          <a:spcPts val="0"/>
                        </a:spcBef>
                        <a:spcAft>
                          <a:spcPts val="0"/>
                        </a:spcAft>
                      </a:pPr>
                      <a:r>
                        <a:rPr lang="en-US" sz="1100">
                          <a:solidFill>
                            <a:srgbClr val="000000"/>
                          </a:solidFill>
                          <a:effectLst/>
                          <a:latin typeface="Tahoma"/>
                          <a:ea typeface="Times New Roman"/>
                          <a:cs typeface="Times New Roman"/>
                        </a:rPr>
                        <a:t>45.3</a:t>
                      </a:r>
                      <a:endParaRPr lang="en-US" sz="10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r>
              <a:tr h="341549">
                <a:tc>
                  <a:txBody>
                    <a:bodyPr/>
                    <a:lstStyle/>
                    <a:p>
                      <a:pPr marL="0" marR="0">
                        <a:lnSpc>
                          <a:spcPct val="115000"/>
                        </a:lnSpc>
                        <a:spcBef>
                          <a:spcPts val="0"/>
                        </a:spcBef>
                        <a:spcAft>
                          <a:spcPts val="0"/>
                        </a:spcAft>
                      </a:pPr>
                      <a:r>
                        <a:rPr lang="en-US" sz="1100">
                          <a:solidFill>
                            <a:srgbClr val="000000"/>
                          </a:solidFill>
                          <a:effectLst/>
                          <a:latin typeface="Tahoma"/>
                          <a:ea typeface="Times New Roman"/>
                          <a:cs typeface="Times New Roman"/>
                        </a:rPr>
                        <a:t>Боловсруулсан шингэн сүү</a:t>
                      </a:r>
                      <a:endParaRPr lang="en-US" sz="10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effectLst/>
                          <a:latin typeface="Tahoma"/>
                          <a:ea typeface="Times New Roman"/>
                          <a:cs typeface="Times New Roman"/>
                        </a:rPr>
                        <a:t>81413.2</a:t>
                      </a:r>
                      <a:endParaRPr lang="en-US" sz="10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effectLst/>
                          <a:latin typeface="Tahoma"/>
                          <a:ea typeface="Times New Roman"/>
                          <a:cs typeface="Times New Roman"/>
                        </a:rPr>
                        <a:t>7046.4</a:t>
                      </a:r>
                      <a:endParaRPr lang="en-US" sz="10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effectLst/>
                          <a:latin typeface="Tahoma"/>
                          <a:ea typeface="Times New Roman"/>
                          <a:cs typeface="Times New Roman"/>
                        </a:rPr>
                        <a:t>81809.6</a:t>
                      </a:r>
                      <a:endParaRPr lang="en-US" sz="10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effectLst/>
                          <a:latin typeface="Tahoma"/>
                          <a:ea typeface="Times New Roman"/>
                          <a:cs typeface="Times New Roman"/>
                        </a:rPr>
                        <a:t>9513.1</a:t>
                      </a:r>
                      <a:endParaRPr lang="en-US" sz="10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effectLst/>
                          <a:latin typeface="Tahoma"/>
                          <a:ea typeface="Times New Roman"/>
                          <a:cs typeface="Times New Roman"/>
                        </a:rPr>
                        <a:t>0.0</a:t>
                      </a:r>
                      <a:endParaRPr lang="en-US" sz="10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081">
                <a:tc>
                  <a:txBody>
                    <a:bodyPr/>
                    <a:lstStyle/>
                    <a:p>
                      <a:pPr marL="0" marR="0">
                        <a:lnSpc>
                          <a:spcPct val="115000"/>
                        </a:lnSpc>
                        <a:spcBef>
                          <a:spcPts val="0"/>
                        </a:spcBef>
                        <a:spcAft>
                          <a:spcPts val="0"/>
                        </a:spcAft>
                      </a:pPr>
                      <a:r>
                        <a:rPr lang="en-US" sz="1100">
                          <a:solidFill>
                            <a:srgbClr val="000000"/>
                          </a:solidFill>
                          <a:effectLst/>
                          <a:latin typeface="Tahoma"/>
                          <a:ea typeface="Times New Roman"/>
                          <a:cs typeface="Times New Roman"/>
                        </a:rPr>
                        <a:t>Нарийн боов</a:t>
                      </a:r>
                      <a:endParaRPr lang="en-US" sz="10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marL="0" marR="0" algn="r">
                        <a:lnSpc>
                          <a:spcPct val="115000"/>
                        </a:lnSpc>
                        <a:spcBef>
                          <a:spcPts val="0"/>
                        </a:spcBef>
                        <a:spcAft>
                          <a:spcPts val="0"/>
                        </a:spcAft>
                      </a:pPr>
                      <a:r>
                        <a:rPr lang="en-US" sz="1100">
                          <a:solidFill>
                            <a:srgbClr val="000000"/>
                          </a:solidFill>
                          <a:effectLst/>
                          <a:latin typeface="Tahoma"/>
                          <a:ea typeface="Times New Roman"/>
                          <a:cs typeface="Times New Roman"/>
                        </a:rPr>
                        <a:t>6577.2</a:t>
                      </a:r>
                      <a:endParaRPr lang="en-US" sz="10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marL="0" marR="0" algn="r">
                        <a:lnSpc>
                          <a:spcPct val="115000"/>
                        </a:lnSpc>
                        <a:spcBef>
                          <a:spcPts val="0"/>
                        </a:spcBef>
                        <a:spcAft>
                          <a:spcPts val="0"/>
                        </a:spcAft>
                      </a:pPr>
                      <a:r>
                        <a:rPr lang="en-US" sz="1100">
                          <a:solidFill>
                            <a:srgbClr val="000000"/>
                          </a:solidFill>
                          <a:effectLst/>
                          <a:latin typeface="Tahoma"/>
                          <a:ea typeface="Times New Roman"/>
                          <a:cs typeface="Times New Roman"/>
                        </a:rPr>
                        <a:t>0</a:t>
                      </a:r>
                      <a:endParaRPr lang="en-US" sz="10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marL="0" marR="0" algn="r">
                        <a:lnSpc>
                          <a:spcPct val="115000"/>
                        </a:lnSpc>
                        <a:spcBef>
                          <a:spcPts val="0"/>
                        </a:spcBef>
                        <a:spcAft>
                          <a:spcPts val="0"/>
                        </a:spcAft>
                      </a:pPr>
                      <a:r>
                        <a:rPr lang="en-US" sz="1100">
                          <a:solidFill>
                            <a:srgbClr val="000000"/>
                          </a:solidFill>
                          <a:effectLst/>
                          <a:latin typeface="Tahoma"/>
                          <a:ea typeface="Times New Roman"/>
                          <a:cs typeface="Times New Roman"/>
                        </a:rPr>
                        <a:t>60762</a:t>
                      </a:r>
                      <a:endParaRPr lang="en-US" sz="10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marL="0" marR="0" algn="r">
                        <a:lnSpc>
                          <a:spcPct val="115000"/>
                        </a:lnSpc>
                        <a:spcBef>
                          <a:spcPts val="0"/>
                        </a:spcBef>
                        <a:spcAft>
                          <a:spcPts val="0"/>
                        </a:spcAft>
                      </a:pPr>
                      <a:r>
                        <a:rPr lang="en-US" sz="1100">
                          <a:solidFill>
                            <a:srgbClr val="000000"/>
                          </a:solidFill>
                          <a:effectLst/>
                          <a:latin typeface="Tahoma"/>
                          <a:ea typeface="Times New Roman"/>
                          <a:cs typeface="Times New Roman"/>
                        </a:rPr>
                        <a:t>4560</a:t>
                      </a:r>
                      <a:endParaRPr lang="en-US" sz="10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marL="0" marR="0" algn="r">
                        <a:lnSpc>
                          <a:spcPct val="115000"/>
                        </a:lnSpc>
                        <a:spcBef>
                          <a:spcPts val="0"/>
                        </a:spcBef>
                        <a:spcAft>
                          <a:spcPts val="0"/>
                        </a:spcAft>
                      </a:pPr>
                      <a:r>
                        <a:rPr lang="en-US" sz="1100">
                          <a:solidFill>
                            <a:srgbClr val="000000"/>
                          </a:solidFill>
                          <a:effectLst/>
                          <a:latin typeface="Tahoma"/>
                          <a:ea typeface="Times New Roman"/>
                          <a:cs typeface="Times New Roman"/>
                        </a:rPr>
                        <a:t>923.8</a:t>
                      </a:r>
                      <a:endParaRPr lang="en-US" sz="10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r>
              <a:tr h="180081">
                <a:tc>
                  <a:txBody>
                    <a:bodyPr/>
                    <a:lstStyle/>
                    <a:p>
                      <a:pPr marL="0" marR="0">
                        <a:lnSpc>
                          <a:spcPct val="115000"/>
                        </a:lnSpc>
                        <a:spcBef>
                          <a:spcPts val="0"/>
                        </a:spcBef>
                        <a:spcAft>
                          <a:spcPts val="0"/>
                        </a:spcAft>
                      </a:pPr>
                      <a:r>
                        <a:rPr lang="en-US" sz="1100">
                          <a:solidFill>
                            <a:srgbClr val="000000"/>
                          </a:solidFill>
                          <a:effectLst/>
                          <a:latin typeface="Tahoma"/>
                          <a:ea typeface="Times New Roman"/>
                          <a:cs typeface="Times New Roman"/>
                        </a:rPr>
                        <a:t>Хэвийн боов</a:t>
                      </a:r>
                      <a:endParaRPr lang="en-US" sz="10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effectLst/>
                          <a:latin typeface="Tahoma"/>
                          <a:ea typeface="Times New Roman"/>
                          <a:cs typeface="Times New Roman"/>
                        </a:rPr>
                        <a:t>8600</a:t>
                      </a:r>
                      <a:endParaRPr lang="en-US" sz="10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effectLst/>
                          <a:latin typeface="Tahoma"/>
                          <a:ea typeface="Times New Roman"/>
                          <a:cs typeface="Times New Roman"/>
                        </a:rPr>
                        <a:t>0</a:t>
                      </a:r>
                      <a:endParaRPr lang="en-US" sz="10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effectLst/>
                          <a:latin typeface="Tahoma"/>
                          <a:ea typeface="Times New Roman"/>
                          <a:cs typeface="Times New Roman"/>
                        </a:rPr>
                        <a:t>117826</a:t>
                      </a:r>
                      <a:endParaRPr lang="en-US" sz="10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effectLst/>
                          <a:latin typeface="Tahoma"/>
                          <a:ea typeface="Times New Roman"/>
                          <a:cs typeface="Times New Roman"/>
                        </a:rPr>
                        <a:t>5720</a:t>
                      </a:r>
                      <a:endParaRPr lang="en-US" sz="10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effectLst/>
                          <a:latin typeface="Tahoma"/>
                          <a:ea typeface="Times New Roman"/>
                          <a:cs typeface="Times New Roman"/>
                        </a:rPr>
                        <a:t>1370.1</a:t>
                      </a:r>
                      <a:endParaRPr lang="en-US" sz="10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081">
                <a:tc>
                  <a:txBody>
                    <a:bodyPr/>
                    <a:lstStyle/>
                    <a:p>
                      <a:pPr marL="0" marR="0">
                        <a:lnSpc>
                          <a:spcPct val="115000"/>
                        </a:lnSpc>
                        <a:spcBef>
                          <a:spcPts val="0"/>
                        </a:spcBef>
                        <a:spcAft>
                          <a:spcPts val="0"/>
                        </a:spcAft>
                      </a:pPr>
                      <a:r>
                        <a:rPr lang="en-US" sz="1100">
                          <a:solidFill>
                            <a:srgbClr val="000000"/>
                          </a:solidFill>
                          <a:effectLst/>
                          <a:latin typeface="Tahoma"/>
                          <a:ea typeface="Times New Roman"/>
                          <a:cs typeface="Times New Roman"/>
                        </a:rPr>
                        <a:t>Талх</a:t>
                      </a:r>
                      <a:endParaRPr lang="en-US" sz="10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marL="0" marR="0" algn="r">
                        <a:lnSpc>
                          <a:spcPct val="115000"/>
                        </a:lnSpc>
                        <a:spcBef>
                          <a:spcPts val="0"/>
                        </a:spcBef>
                        <a:spcAft>
                          <a:spcPts val="0"/>
                        </a:spcAft>
                      </a:pPr>
                      <a:r>
                        <a:rPr lang="en-US" sz="1100">
                          <a:solidFill>
                            <a:srgbClr val="000000"/>
                          </a:solidFill>
                          <a:effectLst/>
                          <a:latin typeface="Tahoma"/>
                          <a:ea typeface="Times New Roman"/>
                          <a:cs typeface="Times New Roman"/>
                        </a:rPr>
                        <a:t>13632</a:t>
                      </a:r>
                      <a:endParaRPr lang="en-US" sz="10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marL="0" marR="0" algn="r">
                        <a:lnSpc>
                          <a:spcPct val="115000"/>
                        </a:lnSpc>
                        <a:spcBef>
                          <a:spcPts val="0"/>
                        </a:spcBef>
                        <a:spcAft>
                          <a:spcPts val="0"/>
                        </a:spcAft>
                      </a:pPr>
                      <a:r>
                        <a:rPr lang="en-US" sz="1100">
                          <a:solidFill>
                            <a:srgbClr val="000000"/>
                          </a:solidFill>
                          <a:effectLst/>
                          <a:latin typeface="Tahoma"/>
                          <a:ea typeface="Times New Roman"/>
                          <a:cs typeface="Times New Roman"/>
                        </a:rPr>
                        <a:t>1653</a:t>
                      </a:r>
                      <a:endParaRPr lang="en-US" sz="10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marL="0" marR="0" algn="r">
                        <a:lnSpc>
                          <a:spcPct val="115000"/>
                        </a:lnSpc>
                        <a:spcBef>
                          <a:spcPts val="0"/>
                        </a:spcBef>
                        <a:spcAft>
                          <a:spcPts val="0"/>
                        </a:spcAft>
                      </a:pPr>
                      <a:r>
                        <a:rPr lang="en-US" sz="1100">
                          <a:solidFill>
                            <a:srgbClr val="000000"/>
                          </a:solidFill>
                          <a:effectLst/>
                          <a:latin typeface="Tahoma"/>
                          <a:ea typeface="Times New Roman"/>
                          <a:cs typeface="Times New Roman"/>
                        </a:rPr>
                        <a:t>33709</a:t>
                      </a:r>
                      <a:endParaRPr lang="en-US" sz="10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marL="0" marR="0" algn="r">
                        <a:lnSpc>
                          <a:spcPct val="115000"/>
                        </a:lnSpc>
                        <a:spcBef>
                          <a:spcPts val="0"/>
                        </a:spcBef>
                        <a:spcAft>
                          <a:spcPts val="0"/>
                        </a:spcAft>
                      </a:pPr>
                      <a:r>
                        <a:rPr lang="en-US" sz="1100">
                          <a:solidFill>
                            <a:srgbClr val="000000"/>
                          </a:solidFill>
                          <a:effectLst/>
                          <a:latin typeface="Tahoma"/>
                          <a:ea typeface="Times New Roman"/>
                          <a:cs typeface="Times New Roman"/>
                        </a:rPr>
                        <a:t>3760</a:t>
                      </a:r>
                      <a:endParaRPr lang="en-US" sz="10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marL="0" marR="0" algn="r">
                        <a:lnSpc>
                          <a:spcPct val="115000"/>
                        </a:lnSpc>
                        <a:spcBef>
                          <a:spcPts val="0"/>
                        </a:spcBef>
                        <a:spcAft>
                          <a:spcPts val="0"/>
                        </a:spcAft>
                      </a:pPr>
                      <a:r>
                        <a:rPr lang="en-US" sz="1100">
                          <a:solidFill>
                            <a:srgbClr val="000000"/>
                          </a:solidFill>
                          <a:effectLst/>
                          <a:latin typeface="Tahoma"/>
                          <a:ea typeface="Times New Roman"/>
                          <a:cs typeface="Times New Roman"/>
                        </a:rPr>
                        <a:t>247.3</a:t>
                      </a:r>
                      <a:endParaRPr lang="en-US" sz="10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r>
              <a:tr h="180081">
                <a:tc>
                  <a:txBody>
                    <a:bodyPr/>
                    <a:lstStyle/>
                    <a:p>
                      <a:pPr marL="0" marR="0">
                        <a:lnSpc>
                          <a:spcPct val="115000"/>
                        </a:lnSpc>
                        <a:spcBef>
                          <a:spcPts val="0"/>
                        </a:spcBef>
                        <a:spcAft>
                          <a:spcPts val="0"/>
                        </a:spcAft>
                      </a:pPr>
                      <a:r>
                        <a:rPr lang="en-US" sz="1100">
                          <a:solidFill>
                            <a:srgbClr val="000000"/>
                          </a:solidFill>
                          <a:effectLst/>
                          <a:latin typeface="Tahoma"/>
                          <a:ea typeface="Times New Roman"/>
                          <a:cs typeface="Times New Roman"/>
                        </a:rPr>
                        <a:t>Хэрчсэн гурил</a:t>
                      </a:r>
                      <a:endParaRPr lang="en-US" sz="10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marL="0" marR="0" algn="r">
                        <a:lnSpc>
                          <a:spcPct val="115000"/>
                        </a:lnSpc>
                        <a:spcBef>
                          <a:spcPts val="0"/>
                        </a:spcBef>
                        <a:spcAft>
                          <a:spcPts val="0"/>
                        </a:spcAft>
                      </a:pPr>
                      <a:r>
                        <a:rPr lang="en-US" sz="1100">
                          <a:solidFill>
                            <a:srgbClr val="000000"/>
                          </a:solidFill>
                          <a:effectLst/>
                          <a:latin typeface="Tahoma"/>
                          <a:ea typeface="Times New Roman"/>
                          <a:cs typeface="Times New Roman"/>
                        </a:rPr>
                        <a:t>0</a:t>
                      </a:r>
                      <a:endParaRPr lang="en-US" sz="10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marL="0" marR="0" algn="r">
                        <a:lnSpc>
                          <a:spcPct val="115000"/>
                        </a:lnSpc>
                        <a:spcBef>
                          <a:spcPts val="0"/>
                        </a:spcBef>
                        <a:spcAft>
                          <a:spcPts val="0"/>
                        </a:spcAft>
                      </a:pPr>
                      <a:r>
                        <a:rPr lang="en-US" sz="1100">
                          <a:solidFill>
                            <a:srgbClr val="000000"/>
                          </a:solidFill>
                          <a:effectLst/>
                          <a:latin typeface="Tahoma"/>
                          <a:ea typeface="Times New Roman"/>
                          <a:cs typeface="Times New Roman"/>
                        </a:rPr>
                        <a:t>0</a:t>
                      </a:r>
                      <a:endParaRPr lang="en-US" sz="10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marL="0" marR="0" algn="r">
                        <a:lnSpc>
                          <a:spcPct val="115000"/>
                        </a:lnSpc>
                        <a:spcBef>
                          <a:spcPts val="0"/>
                        </a:spcBef>
                        <a:spcAft>
                          <a:spcPts val="0"/>
                        </a:spcAft>
                      </a:pPr>
                      <a:r>
                        <a:rPr lang="en-US" sz="1100">
                          <a:solidFill>
                            <a:srgbClr val="000000"/>
                          </a:solidFill>
                          <a:effectLst/>
                          <a:latin typeface="Tahoma"/>
                          <a:ea typeface="Times New Roman"/>
                          <a:cs typeface="Times New Roman"/>
                        </a:rPr>
                        <a:t>3960</a:t>
                      </a:r>
                      <a:endParaRPr lang="en-US" sz="10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marL="0" marR="0" algn="r">
                        <a:lnSpc>
                          <a:spcPct val="115000"/>
                        </a:lnSpc>
                        <a:spcBef>
                          <a:spcPts val="0"/>
                        </a:spcBef>
                        <a:spcAft>
                          <a:spcPts val="0"/>
                        </a:spcAft>
                      </a:pPr>
                      <a:r>
                        <a:rPr lang="en-US" sz="1100">
                          <a:solidFill>
                            <a:srgbClr val="000000"/>
                          </a:solidFill>
                          <a:effectLst/>
                          <a:latin typeface="Tahoma"/>
                          <a:ea typeface="Times New Roman"/>
                          <a:cs typeface="Times New Roman"/>
                        </a:rPr>
                        <a:t>1800</a:t>
                      </a:r>
                      <a:endParaRPr lang="en-US" sz="10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marL="0" marR="0" algn="r">
                        <a:lnSpc>
                          <a:spcPct val="115000"/>
                        </a:lnSpc>
                        <a:spcBef>
                          <a:spcPts val="0"/>
                        </a:spcBef>
                        <a:spcAft>
                          <a:spcPts val="0"/>
                        </a:spcAft>
                      </a:pPr>
                      <a:r>
                        <a:rPr lang="en-US" sz="1100">
                          <a:solidFill>
                            <a:srgbClr val="000000"/>
                          </a:solidFill>
                          <a:effectLst/>
                          <a:latin typeface="Tahoma"/>
                          <a:ea typeface="Times New Roman"/>
                          <a:cs typeface="Times New Roman"/>
                        </a:rPr>
                        <a:t>0.0</a:t>
                      </a:r>
                      <a:endParaRPr lang="en-US" sz="10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r>
              <a:tr h="180081">
                <a:tc>
                  <a:txBody>
                    <a:bodyPr/>
                    <a:lstStyle/>
                    <a:p>
                      <a:pPr marL="0" marR="0">
                        <a:lnSpc>
                          <a:spcPct val="115000"/>
                        </a:lnSpc>
                        <a:spcBef>
                          <a:spcPts val="0"/>
                        </a:spcBef>
                        <a:spcAft>
                          <a:spcPts val="0"/>
                        </a:spcAft>
                      </a:pPr>
                      <a:r>
                        <a:rPr lang="en-US" sz="1100" dirty="0" err="1">
                          <a:solidFill>
                            <a:srgbClr val="000000"/>
                          </a:solidFill>
                          <a:effectLst/>
                          <a:latin typeface="Tahoma"/>
                          <a:ea typeface="Times New Roman"/>
                          <a:cs typeface="Times New Roman"/>
                        </a:rPr>
                        <a:t>Архи</a:t>
                      </a:r>
                      <a:endParaRPr lang="en-US" sz="1000" dirty="0">
                        <a:effectLst/>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effectLst/>
                          <a:latin typeface="Tahoma"/>
                          <a:ea typeface="Times New Roman"/>
                          <a:cs typeface="Times New Roman"/>
                        </a:rPr>
                        <a:t>150332.7</a:t>
                      </a:r>
                      <a:endParaRPr lang="en-US" sz="10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effectLst/>
                          <a:latin typeface="Tahoma"/>
                          <a:ea typeface="Times New Roman"/>
                          <a:cs typeface="Times New Roman"/>
                        </a:rPr>
                        <a:t>33000</a:t>
                      </a:r>
                      <a:endParaRPr lang="en-US" sz="10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effectLst/>
                          <a:latin typeface="Tahoma"/>
                          <a:ea typeface="Times New Roman"/>
                          <a:cs typeface="Times New Roman"/>
                        </a:rPr>
                        <a:t>194517</a:t>
                      </a:r>
                      <a:endParaRPr lang="en-US" sz="10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effectLst/>
                          <a:latin typeface="Tahoma"/>
                          <a:ea typeface="Times New Roman"/>
                          <a:cs typeface="Times New Roman"/>
                        </a:rPr>
                        <a:t>34182.4</a:t>
                      </a:r>
                      <a:endParaRPr lang="en-US" sz="10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effectLst/>
                          <a:latin typeface="Tahoma"/>
                          <a:ea typeface="Times New Roman"/>
                          <a:cs typeface="Times New Roman"/>
                        </a:rPr>
                        <a:t>129.4</a:t>
                      </a:r>
                      <a:endParaRPr lang="en-US" sz="10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162">
                <a:tc>
                  <a:txBody>
                    <a:bodyPr/>
                    <a:lstStyle/>
                    <a:p>
                      <a:pPr marL="0" marR="0">
                        <a:lnSpc>
                          <a:spcPct val="115000"/>
                        </a:lnSpc>
                        <a:spcBef>
                          <a:spcPts val="0"/>
                        </a:spcBef>
                        <a:spcAft>
                          <a:spcPts val="0"/>
                        </a:spcAft>
                      </a:pPr>
                      <a:r>
                        <a:rPr lang="en-US" sz="1100">
                          <a:solidFill>
                            <a:srgbClr val="000000"/>
                          </a:solidFill>
                          <a:effectLst/>
                          <a:latin typeface="Tahoma"/>
                          <a:ea typeface="Times New Roman"/>
                          <a:cs typeface="Times New Roman"/>
                        </a:rPr>
                        <a:t>Хийжүүлсэн цэвэр ус, рашаан</a:t>
                      </a:r>
                      <a:endParaRPr lang="en-US" sz="1000">
                        <a:effectLst/>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effectLst/>
                          <a:latin typeface="Tahoma"/>
                          <a:ea typeface="Times New Roman"/>
                          <a:cs typeface="Times New Roman"/>
                        </a:rPr>
                        <a:t>241404.2</a:t>
                      </a:r>
                      <a:endParaRPr lang="en-US" sz="1000">
                        <a:effectLst/>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effectLst/>
                          <a:latin typeface="Tahoma"/>
                          <a:ea typeface="Times New Roman"/>
                          <a:cs typeface="Times New Roman"/>
                        </a:rPr>
                        <a:t>66788</a:t>
                      </a:r>
                      <a:endParaRPr lang="en-US" sz="1000">
                        <a:effectLst/>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effectLst/>
                          <a:latin typeface="Tahoma"/>
                          <a:ea typeface="Times New Roman"/>
                          <a:cs typeface="Times New Roman"/>
                        </a:rPr>
                        <a:t>196327</a:t>
                      </a:r>
                      <a:endParaRPr lang="en-US" sz="1000">
                        <a:effectLst/>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effectLst/>
                          <a:latin typeface="Tahoma"/>
                          <a:ea typeface="Times New Roman"/>
                          <a:cs typeface="Times New Roman"/>
                        </a:rPr>
                        <a:t>31868</a:t>
                      </a:r>
                      <a:endParaRPr lang="en-US" sz="1000">
                        <a:effectLst/>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effectLst/>
                          <a:latin typeface="Tahoma"/>
                          <a:ea typeface="Times New Roman"/>
                          <a:cs typeface="Times New Roman"/>
                        </a:rPr>
                        <a:t>81.3</a:t>
                      </a:r>
                      <a:endParaRPr lang="en-US" sz="1000">
                        <a:effectLst/>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081">
                <a:tc>
                  <a:txBody>
                    <a:bodyPr/>
                    <a:lstStyle/>
                    <a:p>
                      <a:pPr marL="0" marR="0">
                        <a:lnSpc>
                          <a:spcPct val="115000"/>
                        </a:lnSpc>
                        <a:spcBef>
                          <a:spcPts val="0"/>
                        </a:spcBef>
                        <a:spcAft>
                          <a:spcPts val="0"/>
                        </a:spcAft>
                      </a:pPr>
                      <a:r>
                        <a:rPr lang="en-US" sz="1100">
                          <a:solidFill>
                            <a:srgbClr val="000000"/>
                          </a:solidFill>
                          <a:effectLst/>
                          <a:latin typeface="Tahoma"/>
                          <a:ea typeface="Times New Roman"/>
                          <a:cs typeface="Times New Roman"/>
                        </a:rPr>
                        <a:t>Ажлын хувцас</a:t>
                      </a:r>
                      <a:endParaRPr lang="en-US" sz="1000">
                        <a:effectLst/>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effectLst/>
                          <a:latin typeface="Tahoma"/>
                          <a:ea typeface="Times New Roman"/>
                          <a:cs typeface="Times New Roman"/>
                        </a:rPr>
                        <a:t>121352.3</a:t>
                      </a:r>
                      <a:endParaRPr lang="en-US" sz="1000">
                        <a:effectLst/>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effectLst/>
                          <a:latin typeface="Tahoma"/>
                          <a:ea typeface="Times New Roman"/>
                          <a:cs typeface="Times New Roman"/>
                        </a:rPr>
                        <a:t>22400.1</a:t>
                      </a:r>
                      <a:endParaRPr lang="en-US" sz="1000">
                        <a:effectLst/>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effectLst/>
                          <a:latin typeface="Tahoma"/>
                          <a:ea typeface="Times New Roman"/>
                          <a:cs typeface="Times New Roman"/>
                        </a:rPr>
                        <a:t>16352.2</a:t>
                      </a:r>
                      <a:endParaRPr lang="en-US" sz="1000">
                        <a:effectLst/>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effectLst/>
                          <a:latin typeface="Tahoma"/>
                          <a:ea typeface="Times New Roman"/>
                          <a:cs typeface="Times New Roman"/>
                        </a:rPr>
                        <a:t>0</a:t>
                      </a:r>
                      <a:endParaRPr lang="en-US" sz="1000">
                        <a:effectLst/>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effectLst/>
                          <a:latin typeface="Tahoma"/>
                          <a:ea typeface="Times New Roman"/>
                          <a:cs typeface="Times New Roman"/>
                        </a:rPr>
                        <a:t>13.5</a:t>
                      </a:r>
                      <a:endParaRPr lang="en-US" sz="1000">
                        <a:effectLst/>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081">
                <a:tc>
                  <a:txBody>
                    <a:bodyPr/>
                    <a:lstStyle/>
                    <a:p>
                      <a:pPr marL="0" marR="0">
                        <a:lnSpc>
                          <a:spcPct val="115000"/>
                        </a:lnSpc>
                        <a:spcBef>
                          <a:spcPts val="0"/>
                        </a:spcBef>
                        <a:spcAft>
                          <a:spcPts val="0"/>
                        </a:spcAft>
                      </a:pPr>
                      <a:r>
                        <a:rPr lang="en-US" sz="1100">
                          <a:solidFill>
                            <a:srgbClr val="000000"/>
                          </a:solidFill>
                          <a:effectLst/>
                          <a:latin typeface="Tahoma"/>
                          <a:ea typeface="Times New Roman"/>
                          <a:cs typeface="Times New Roman"/>
                        </a:rPr>
                        <a:t>Кокс</a:t>
                      </a:r>
                      <a:endParaRPr lang="en-US" sz="1000">
                        <a:effectLst/>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effectLst/>
                          <a:latin typeface="Tahoma"/>
                          <a:ea typeface="Times New Roman"/>
                          <a:cs typeface="Times New Roman"/>
                        </a:rPr>
                        <a:t>0</a:t>
                      </a:r>
                      <a:endParaRPr lang="en-US" sz="1000">
                        <a:effectLst/>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effectLst/>
                          <a:latin typeface="Tahoma"/>
                          <a:ea typeface="Times New Roman"/>
                          <a:cs typeface="Times New Roman"/>
                        </a:rPr>
                        <a:t>0</a:t>
                      </a:r>
                      <a:endParaRPr lang="en-US" sz="1000">
                        <a:effectLst/>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effectLst/>
                          <a:latin typeface="Tahoma"/>
                          <a:ea typeface="Times New Roman"/>
                          <a:cs typeface="Times New Roman"/>
                        </a:rPr>
                        <a:t>4356</a:t>
                      </a:r>
                      <a:endParaRPr lang="en-US" sz="1000">
                        <a:effectLst/>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effectLst/>
                          <a:latin typeface="Tahoma"/>
                          <a:ea typeface="Times New Roman"/>
                          <a:cs typeface="Times New Roman"/>
                        </a:rPr>
                        <a:t>720</a:t>
                      </a:r>
                      <a:endParaRPr lang="en-US" sz="1000">
                        <a:effectLst/>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effectLst/>
                          <a:latin typeface="Tahoma"/>
                          <a:ea typeface="Times New Roman"/>
                          <a:cs typeface="Times New Roman"/>
                        </a:rPr>
                        <a:t>0</a:t>
                      </a:r>
                      <a:endParaRPr lang="en-US" sz="1000">
                        <a:effectLst/>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081">
                <a:tc>
                  <a:txBody>
                    <a:bodyPr/>
                    <a:lstStyle/>
                    <a:p>
                      <a:pPr marL="0" marR="0">
                        <a:lnSpc>
                          <a:spcPct val="115000"/>
                        </a:lnSpc>
                        <a:spcBef>
                          <a:spcPts val="0"/>
                        </a:spcBef>
                        <a:spcAft>
                          <a:spcPts val="0"/>
                        </a:spcAft>
                      </a:pPr>
                      <a:r>
                        <a:rPr lang="en-US" sz="1100">
                          <a:solidFill>
                            <a:srgbClr val="000000"/>
                          </a:solidFill>
                          <a:effectLst/>
                          <a:latin typeface="Tahoma"/>
                          <a:ea typeface="Times New Roman"/>
                          <a:cs typeface="Times New Roman"/>
                        </a:rPr>
                        <a:t>Улаан тоосго</a:t>
                      </a:r>
                      <a:endParaRPr lang="en-US" sz="1000">
                        <a:effectLst/>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effectLst/>
                          <a:latin typeface="Tahoma"/>
                          <a:ea typeface="Times New Roman"/>
                          <a:cs typeface="Times New Roman"/>
                        </a:rPr>
                        <a:t>519889.5</a:t>
                      </a:r>
                      <a:endParaRPr lang="en-US" sz="1000">
                        <a:effectLst/>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effectLst/>
                          <a:latin typeface="Tahoma"/>
                          <a:ea typeface="Times New Roman"/>
                          <a:cs typeface="Times New Roman"/>
                        </a:rPr>
                        <a:t>404691.5</a:t>
                      </a:r>
                      <a:endParaRPr lang="en-US" sz="1000">
                        <a:effectLst/>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effectLst/>
                          <a:latin typeface="Tahoma"/>
                          <a:ea typeface="Times New Roman"/>
                          <a:cs typeface="Times New Roman"/>
                        </a:rPr>
                        <a:t>354399.5</a:t>
                      </a:r>
                      <a:endParaRPr lang="en-US" sz="1000">
                        <a:effectLst/>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effectLst/>
                          <a:latin typeface="Tahoma"/>
                          <a:ea typeface="Times New Roman"/>
                          <a:cs typeface="Times New Roman"/>
                        </a:rPr>
                        <a:t>354399.5</a:t>
                      </a:r>
                      <a:endParaRPr lang="en-US" sz="1000">
                        <a:effectLst/>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effectLst/>
                          <a:latin typeface="Tahoma"/>
                          <a:ea typeface="Times New Roman"/>
                          <a:cs typeface="Times New Roman"/>
                        </a:rPr>
                        <a:t>68.2</a:t>
                      </a:r>
                      <a:endParaRPr lang="en-US" sz="1000">
                        <a:effectLst/>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081">
                <a:tc>
                  <a:txBody>
                    <a:bodyPr/>
                    <a:lstStyle/>
                    <a:p>
                      <a:pPr marL="0" marR="0">
                        <a:lnSpc>
                          <a:spcPct val="115000"/>
                        </a:lnSpc>
                        <a:spcBef>
                          <a:spcPts val="0"/>
                        </a:spcBef>
                        <a:spcAft>
                          <a:spcPts val="0"/>
                        </a:spcAft>
                      </a:pPr>
                      <a:r>
                        <a:rPr lang="en-US" sz="1100">
                          <a:solidFill>
                            <a:srgbClr val="000000"/>
                          </a:solidFill>
                          <a:effectLst/>
                          <a:latin typeface="Tahoma"/>
                          <a:ea typeface="Times New Roman"/>
                          <a:cs typeface="Times New Roman"/>
                        </a:rPr>
                        <a:t>Түгээсэн цэвэр ус</a:t>
                      </a:r>
                      <a:endParaRPr lang="en-US" sz="1000">
                        <a:effectLst/>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effectLst/>
                          <a:latin typeface="Tahoma"/>
                          <a:ea typeface="Times New Roman"/>
                          <a:cs typeface="Times New Roman"/>
                        </a:rPr>
                        <a:t>286920.5</a:t>
                      </a:r>
                      <a:endParaRPr lang="en-US" sz="1000">
                        <a:effectLst/>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effectLst/>
                          <a:latin typeface="Tahoma"/>
                          <a:ea typeface="Times New Roman"/>
                          <a:cs typeface="Times New Roman"/>
                        </a:rPr>
                        <a:t>43484.5</a:t>
                      </a:r>
                      <a:endParaRPr lang="en-US" sz="1000">
                        <a:effectLst/>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effectLst/>
                          <a:latin typeface="Tahoma"/>
                          <a:ea typeface="Times New Roman"/>
                          <a:cs typeface="Times New Roman"/>
                        </a:rPr>
                        <a:t>297014.1</a:t>
                      </a:r>
                      <a:endParaRPr lang="en-US" sz="1000">
                        <a:effectLst/>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effectLst/>
                          <a:latin typeface="Tahoma"/>
                          <a:ea typeface="Times New Roman"/>
                          <a:cs typeface="Times New Roman"/>
                        </a:rPr>
                        <a:t>45124.9</a:t>
                      </a:r>
                      <a:endParaRPr lang="en-US" sz="1000">
                        <a:effectLst/>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effectLst/>
                          <a:latin typeface="Tahoma"/>
                          <a:ea typeface="Times New Roman"/>
                          <a:cs typeface="Times New Roman"/>
                        </a:rPr>
                        <a:t>103.5</a:t>
                      </a:r>
                      <a:endParaRPr lang="en-US" sz="1000">
                        <a:effectLst/>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081">
                <a:tc>
                  <a:txBody>
                    <a:bodyPr/>
                    <a:lstStyle/>
                    <a:p>
                      <a:pPr marL="0" marR="0">
                        <a:lnSpc>
                          <a:spcPct val="115000"/>
                        </a:lnSpc>
                        <a:spcBef>
                          <a:spcPts val="0"/>
                        </a:spcBef>
                        <a:spcAft>
                          <a:spcPts val="0"/>
                        </a:spcAft>
                      </a:pPr>
                      <a:r>
                        <a:rPr lang="en-US" sz="1100">
                          <a:solidFill>
                            <a:srgbClr val="000000"/>
                          </a:solidFill>
                          <a:effectLst/>
                          <a:latin typeface="Tahoma"/>
                          <a:ea typeface="Times New Roman"/>
                          <a:cs typeface="Times New Roman"/>
                        </a:rPr>
                        <a:t>Сувагжуулалт</a:t>
                      </a:r>
                      <a:endParaRPr lang="en-US" sz="1000">
                        <a:effectLst/>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effectLst/>
                          <a:latin typeface="Tahoma"/>
                          <a:ea typeface="Times New Roman"/>
                          <a:cs typeface="Times New Roman"/>
                        </a:rPr>
                        <a:t>156271.6</a:t>
                      </a:r>
                      <a:endParaRPr lang="en-US" sz="1000">
                        <a:effectLst/>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effectLst/>
                          <a:latin typeface="Tahoma"/>
                          <a:ea typeface="Times New Roman"/>
                          <a:cs typeface="Times New Roman"/>
                        </a:rPr>
                        <a:t>21203.8</a:t>
                      </a:r>
                      <a:endParaRPr lang="en-US" sz="1000">
                        <a:effectLst/>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effectLst/>
                          <a:latin typeface="Tahoma"/>
                          <a:ea typeface="Times New Roman"/>
                          <a:cs typeface="Times New Roman"/>
                        </a:rPr>
                        <a:t>169075.6</a:t>
                      </a:r>
                      <a:endParaRPr lang="en-US" sz="1000">
                        <a:effectLst/>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effectLst/>
                          <a:latin typeface="Tahoma"/>
                          <a:ea typeface="Times New Roman"/>
                          <a:cs typeface="Times New Roman"/>
                        </a:rPr>
                        <a:t>26372.9</a:t>
                      </a:r>
                      <a:endParaRPr lang="en-US" sz="1000">
                        <a:effectLst/>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effectLst/>
                          <a:latin typeface="Tahoma"/>
                          <a:ea typeface="Times New Roman"/>
                          <a:cs typeface="Times New Roman"/>
                        </a:rPr>
                        <a:t>108.2</a:t>
                      </a:r>
                      <a:endParaRPr lang="en-US" sz="1000">
                        <a:effectLst/>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081">
                <a:tc>
                  <a:txBody>
                    <a:bodyPr/>
                    <a:lstStyle/>
                    <a:p>
                      <a:pPr marL="0" marR="0">
                        <a:lnSpc>
                          <a:spcPct val="115000"/>
                        </a:lnSpc>
                        <a:spcBef>
                          <a:spcPts val="0"/>
                        </a:spcBef>
                        <a:spcAft>
                          <a:spcPts val="0"/>
                        </a:spcAft>
                      </a:pPr>
                      <a:r>
                        <a:rPr lang="en-US" sz="1100">
                          <a:solidFill>
                            <a:srgbClr val="000000"/>
                          </a:solidFill>
                          <a:effectLst/>
                          <a:latin typeface="Tahoma"/>
                          <a:ea typeface="Times New Roman"/>
                          <a:cs typeface="Times New Roman"/>
                        </a:rPr>
                        <a:t>Нийт дүн</a:t>
                      </a:r>
                      <a:endParaRPr lang="en-US" sz="1000">
                        <a:effectLst/>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effectLst/>
                          <a:latin typeface="Tahoma"/>
                          <a:ea typeface="Times New Roman"/>
                          <a:cs typeface="Times New Roman"/>
                        </a:rPr>
                        <a:t>204103786.2</a:t>
                      </a:r>
                      <a:endParaRPr lang="en-US" sz="1000">
                        <a:effectLst/>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effectLst/>
                          <a:latin typeface="Tahoma"/>
                          <a:ea typeface="Times New Roman"/>
                          <a:cs typeface="Times New Roman"/>
                        </a:rPr>
                        <a:t>18858244.4</a:t>
                      </a:r>
                      <a:endParaRPr lang="en-US" sz="1000">
                        <a:effectLst/>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effectLst/>
                          <a:latin typeface="Tahoma"/>
                          <a:ea typeface="Times New Roman"/>
                          <a:cs typeface="Times New Roman"/>
                        </a:rPr>
                        <a:t>226350703</a:t>
                      </a:r>
                      <a:endParaRPr lang="en-US" sz="1000">
                        <a:effectLst/>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effectLst/>
                          <a:latin typeface="Tahoma"/>
                          <a:ea typeface="Times New Roman"/>
                          <a:cs typeface="Times New Roman"/>
                        </a:rPr>
                        <a:t>37895771.2</a:t>
                      </a:r>
                      <a:endParaRPr lang="en-US" sz="1000">
                        <a:effectLst/>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dirty="0">
                          <a:solidFill>
                            <a:srgbClr val="000000"/>
                          </a:solidFill>
                          <a:effectLst/>
                          <a:latin typeface="Tahoma"/>
                          <a:ea typeface="Times New Roman"/>
                          <a:cs typeface="Times New Roman"/>
                        </a:rPr>
                        <a:t>110</a:t>
                      </a:r>
                      <a:endParaRPr lang="en-US" sz="1000" dirty="0">
                        <a:effectLst/>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233131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solidFill>
                <a:schemeClr val="bg1"/>
              </a:solidFill>
            </a:endParaRPr>
          </a:p>
        </p:txBody>
      </p:sp>
      <p:sp>
        <p:nvSpPr>
          <p:cNvPr id="3" name="Subtitle 2"/>
          <p:cNvSpPr>
            <a:spLocks noGrp="1"/>
          </p:cNvSpPr>
          <p:nvPr>
            <p:ph type="subTitle" idx="1"/>
          </p:nvPr>
        </p:nvSpPr>
        <p:spPr/>
        <p:txBody>
          <a:bodyPr/>
          <a:lstStyle/>
          <a:p>
            <a:endParaRPr lang="en-US">
              <a:solidFill>
                <a:schemeClr val="bg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5756"/>
            <a:ext cx="9144000" cy="6873756"/>
          </a:xfrm>
          <a:prstGeom prst="rect">
            <a:avLst/>
          </a:prstGeom>
        </p:spPr>
      </p:pic>
      <p:sp>
        <p:nvSpPr>
          <p:cNvPr id="7" name="Rectangle 6"/>
          <p:cNvSpPr/>
          <p:nvPr/>
        </p:nvSpPr>
        <p:spPr>
          <a:xfrm>
            <a:off x="1676400" y="1371601"/>
            <a:ext cx="6019800" cy="646331"/>
          </a:xfrm>
          <a:prstGeom prst="rect">
            <a:avLst/>
          </a:prstGeom>
        </p:spPr>
        <p:txBody>
          <a:bodyPr wrap="square">
            <a:spAutoFit/>
          </a:bodyPr>
          <a:lstStyle/>
          <a:p>
            <a:pPr algn="ctr"/>
            <a:endParaRPr lang="en-US" sz="3600" i="1" dirty="0">
              <a:solidFill>
                <a:schemeClr val="bg1"/>
              </a:solidFill>
              <a:effectLst>
                <a:outerShdw blurRad="38100" dist="38100" dir="2700000" algn="tl">
                  <a:srgbClr val="000000">
                    <a:alpha val="43137"/>
                  </a:srgbClr>
                </a:outerShdw>
                <a:reflection blurRad="12700" stA="50000" endPos="50000" dist="5000" dir="5400000" sy="-100000" rotWithShape="0"/>
              </a:effectLst>
            </a:endParaRPr>
          </a:p>
        </p:txBody>
      </p:sp>
      <p:sp>
        <p:nvSpPr>
          <p:cNvPr id="8" name="Rectangle 7"/>
          <p:cNvSpPr/>
          <p:nvPr/>
        </p:nvSpPr>
        <p:spPr>
          <a:xfrm>
            <a:off x="2286000" y="4495800"/>
            <a:ext cx="5715000" cy="369332"/>
          </a:xfrm>
          <a:prstGeom prst="rect">
            <a:avLst/>
          </a:prstGeom>
        </p:spPr>
        <p:txBody>
          <a:bodyPr wrap="square">
            <a:spAutoFit/>
          </a:bodyPr>
          <a:lstStyle/>
          <a:p>
            <a:pPr marL="374650" indent="-342900" algn="r">
              <a:spcBef>
                <a:spcPct val="20000"/>
              </a:spcBef>
              <a:buClr>
                <a:schemeClr val="hlink"/>
              </a:buClr>
              <a:buSzPct val="80000"/>
              <a:defRPr/>
            </a:pPr>
            <a:endParaRPr lang="en-US" dirty="0">
              <a:solidFill>
                <a:schemeClr val="bg1"/>
              </a:solidFill>
              <a:effectLst>
                <a:outerShdw blurRad="38100" dist="38100" dir="2700000" algn="tl">
                  <a:srgbClr val="C0C0C0"/>
                </a:outerShdw>
              </a:effectLst>
              <a:latin typeface="Times New Roman" pitchFamily="18" charset="0"/>
              <a:cs typeface="Times New Roman" pitchFamily="18" charset="0"/>
            </a:endParaRPr>
          </a:p>
        </p:txBody>
      </p:sp>
      <p:sp>
        <p:nvSpPr>
          <p:cNvPr id="9" name="Rectangle 8"/>
          <p:cNvSpPr/>
          <p:nvPr/>
        </p:nvSpPr>
        <p:spPr>
          <a:xfrm>
            <a:off x="2286000" y="5714999"/>
            <a:ext cx="5257800" cy="369332"/>
          </a:xfrm>
          <a:prstGeom prst="rect">
            <a:avLst/>
          </a:prstGeom>
        </p:spPr>
        <p:txBody>
          <a:bodyPr wrap="square">
            <a:spAutoFit/>
          </a:bodyPr>
          <a:lstStyle/>
          <a:p>
            <a:pPr marL="374650" algn="ctr">
              <a:buFont typeface="Wingdings" panose="05000000000000000000" pitchFamily="2" charset="2"/>
              <a:buNone/>
            </a:pPr>
            <a:endParaRPr lang="en-US" dirty="0" smtClean="0">
              <a:solidFill>
                <a:schemeClr val="bg1"/>
              </a:solidFill>
              <a:latin typeface="Times New Roman" panose="02020603050405020304" pitchFamily="18" charset="0"/>
              <a:cs typeface="Times New Roman" panose="02020603050405020304" pitchFamily="18" charset="0"/>
            </a:endParaRPr>
          </a:p>
        </p:txBody>
      </p:sp>
      <p:sp>
        <p:nvSpPr>
          <p:cNvPr id="11" name="Control 1"/>
          <p:cNvSpPr>
            <a:spLocks noChangeArrowheads="1" noChangeShapeType="1"/>
          </p:cNvSpPr>
          <p:nvPr/>
        </p:nvSpPr>
        <p:spPr bwMode="auto">
          <a:xfrm>
            <a:off x="6486525" y="6426200"/>
            <a:ext cx="3486150" cy="337185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US">
              <a:solidFill>
                <a:schemeClr val="bg1"/>
              </a:solidFill>
            </a:endParaRPr>
          </a:p>
        </p:txBody>
      </p:sp>
      <p:sp>
        <p:nvSpPr>
          <p:cNvPr id="2052" name="Rectangle 4"/>
          <p:cNvSpPr>
            <a:spLocks noChangeArrowheads="1"/>
          </p:cNvSpPr>
          <p:nvPr/>
        </p:nvSpPr>
        <p:spPr bwMode="auto">
          <a:xfrm>
            <a:off x="5105400" y="1228358"/>
            <a:ext cx="342900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mn-MN" sz="1400" b="1" i="0" u="none" strike="noStrike" cap="none" normalizeH="0" baseline="0" dirty="0" smtClean="0">
                <a:ln>
                  <a:noFill/>
                </a:ln>
                <a:solidFill>
                  <a:schemeClr val="bg1"/>
                </a:solidFill>
                <a:effectLst/>
                <a:latin typeface="Tahoma" pitchFamily="34" charset="0"/>
                <a:ea typeface="Times New Roman" pitchFamily="18" charset="0"/>
                <a:cs typeface="Tahoma" pitchFamily="34" charset="0"/>
              </a:rPr>
              <a:t>Төл бойжилт  төлийн төрлөөр</a:t>
            </a:r>
            <a:endParaRPr kumimoji="0" lang="mn-MN" sz="1800" b="0" i="0" u="none" strike="noStrike" cap="none" normalizeH="0" baseline="0" dirty="0" smtClean="0">
              <a:ln>
                <a:noFill/>
              </a:ln>
              <a:solidFill>
                <a:schemeClr val="bg1"/>
              </a:solidFill>
              <a:effectLst/>
              <a:latin typeface="Arial" pitchFamily="34" charset="0"/>
              <a:cs typeface="Arial" pitchFamily="34" charset="0"/>
            </a:endParaRPr>
          </a:p>
        </p:txBody>
      </p:sp>
      <p:sp>
        <p:nvSpPr>
          <p:cNvPr id="2457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4579" name="Rectangle 3"/>
          <p:cNvSpPr>
            <a:spLocks noChangeArrowheads="1"/>
          </p:cNvSpPr>
          <p:nvPr/>
        </p:nvSpPr>
        <p:spPr bwMode="auto">
          <a:xfrm>
            <a:off x="2209800" y="609600"/>
            <a:ext cx="63246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mn-MN" dirty="0" smtClean="0"/>
              <a:t> </a:t>
            </a:r>
            <a:endParaRPr lang="en-US" dirty="0" smtClean="0"/>
          </a:p>
          <a:p>
            <a:pPr algn="ctr"/>
            <a:r>
              <a:rPr lang="mn-MN" dirty="0" smtClean="0">
                <a:latin typeface="Tahoma" pitchFamily="34" charset="0"/>
                <a:cs typeface="Tahoma" pitchFamily="34" charset="0"/>
              </a:rPr>
              <a:t>	</a:t>
            </a:r>
            <a:endParaRPr lang="en-US" dirty="0">
              <a:latin typeface="Tahoma" pitchFamily="34" charset="0"/>
              <a:cs typeface="Tahoma" pitchFamily="34" charset="0"/>
            </a:endParaRPr>
          </a:p>
        </p:txBody>
      </p:sp>
      <p:sp>
        <p:nvSpPr>
          <p:cNvPr id="18" name="Rectangle 17"/>
          <p:cNvSpPr/>
          <p:nvPr/>
        </p:nvSpPr>
        <p:spPr>
          <a:xfrm>
            <a:off x="1447800" y="762000"/>
            <a:ext cx="6629400" cy="1754326"/>
          </a:xfrm>
          <a:prstGeom prst="rect">
            <a:avLst/>
          </a:prstGeom>
        </p:spPr>
        <p:txBody>
          <a:bodyPr wrap="square">
            <a:spAutoFit/>
          </a:bodyPr>
          <a:lstStyle/>
          <a:p>
            <a:pPr algn="ctr"/>
            <a:r>
              <a:rPr lang="mn-MN" b="1" dirty="0" smtClean="0"/>
              <a:t>Холбооны газрын 2015 оны </a:t>
            </a:r>
            <a:r>
              <a:rPr lang="en-US" b="1" dirty="0" smtClean="0"/>
              <a:t>7</a:t>
            </a:r>
            <a:r>
              <a:rPr lang="mn-MN" b="1" dirty="0" smtClean="0"/>
              <a:t>-р сарын төлөвлөгөөний </a:t>
            </a:r>
            <a:endParaRPr lang="en-US" b="1" dirty="0" smtClean="0"/>
          </a:p>
          <a:p>
            <a:pPr algn="ctr"/>
            <a:r>
              <a:rPr lang="mn-MN" b="1" dirty="0" smtClean="0"/>
              <a:t>биелэлтийн мэдээ</a:t>
            </a:r>
          </a:p>
          <a:p>
            <a:endParaRPr lang="en-US" dirty="0" smtClean="0">
              <a:latin typeface="Tahoma" panose="020B0604030504040204" pitchFamily="34" charset="0"/>
              <a:ea typeface="Tahoma" panose="020B0604030504040204" pitchFamily="34" charset="0"/>
              <a:cs typeface="Tahoma" panose="020B0604030504040204" pitchFamily="34" charset="0"/>
            </a:endParaRPr>
          </a:p>
          <a:p>
            <a:r>
              <a:rPr lang="mn-MN" dirty="0" smtClean="0">
                <a:latin typeface="Tahoma" panose="020B0604030504040204" pitchFamily="34" charset="0"/>
                <a:ea typeface="Tahoma" panose="020B0604030504040204" pitchFamily="34" charset="0"/>
                <a:cs typeface="Tahoma" panose="020B0604030504040204" pitchFamily="34" charset="0"/>
              </a:rPr>
              <a:t>Холбооны нийт орлого </a:t>
            </a:r>
            <a:r>
              <a:rPr lang="en-US" dirty="0" smtClean="0">
                <a:latin typeface="Tahoma" panose="020B0604030504040204" pitchFamily="34" charset="0"/>
                <a:ea typeface="Tahoma" panose="020B0604030504040204" pitchFamily="34" charset="0"/>
                <a:cs typeface="Tahoma" panose="020B0604030504040204" pitchFamily="34" charset="0"/>
              </a:rPr>
              <a:t>231.9</a:t>
            </a:r>
            <a:r>
              <a:rPr lang="mn-MN" dirty="0" smtClean="0">
                <a:latin typeface="Tahoma" panose="020B0604030504040204" pitchFamily="34" charset="0"/>
                <a:ea typeface="Tahoma" panose="020B0604030504040204" pitchFamily="34" charset="0"/>
                <a:cs typeface="Tahoma" panose="020B0604030504040204" pitchFamily="34" charset="0"/>
              </a:rPr>
              <a:t> сая төгрөгт хүрч</a:t>
            </a:r>
            <a:r>
              <a:rPr lang="en-US" dirty="0" smtClean="0">
                <a:latin typeface="Tahoma" panose="020B0604030504040204" pitchFamily="34" charset="0"/>
                <a:ea typeface="Tahoma" panose="020B0604030504040204" pitchFamily="34" charset="0"/>
                <a:cs typeface="Tahoma" panose="020B0604030504040204" pitchFamily="34" charset="0"/>
              </a:rPr>
              <a:t>,</a:t>
            </a:r>
            <a:r>
              <a:rPr lang="mn-MN" dirty="0" smtClean="0">
                <a:latin typeface="Tahoma" panose="020B0604030504040204" pitchFamily="34" charset="0"/>
                <a:ea typeface="Tahoma" panose="020B0604030504040204" pitchFamily="34" charset="0"/>
                <a:cs typeface="Tahoma" panose="020B0604030504040204" pitchFamily="34" charset="0"/>
              </a:rPr>
              <a:t> төлөвлөгөө </a:t>
            </a:r>
            <a:r>
              <a:rPr lang="en-US" dirty="0" smtClean="0">
                <a:latin typeface="Tahoma" panose="020B0604030504040204" pitchFamily="34" charset="0"/>
                <a:ea typeface="Tahoma" panose="020B0604030504040204" pitchFamily="34" charset="0"/>
                <a:cs typeface="Tahoma" panose="020B0604030504040204" pitchFamily="34" charset="0"/>
              </a:rPr>
              <a:t>100</a:t>
            </a:r>
            <a:r>
              <a:rPr lang="mn-MN" dirty="0" smtClean="0">
                <a:latin typeface="Tahoma" panose="020B0604030504040204" pitchFamily="34" charset="0"/>
                <a:ea typeface="Tahoma" panose="020B0604030504040204" pitchFamily="34" charset="0"/>
                <a:cs typeface="Tahoma" panose="020B0604030504040204" pitchFamily="34" charset="0"/>
              </a:rPr>
              <a:t> хувь</a:t>
            </a:r>
            <a:r>
              <a:rPr lang="en-US" dirty="0" smtClean="0">
                <a:latin typeface="Tahoma" panose="020B0604030504040204" pitchFamily="34" charset="0"/>
                <a:ea typeface="Tahoma" panose="020B0604030504040204" pitchFamily="34" charset="0"/>
                <a:cs typeface="Tahoma" panose="020B0604030504040204" pitchFamily="34" charset="0"/>
              </a:rPr>
              <a:t> </a:t>
            </a:r>
            <a:r>
              <a:rPr lang="mn-MN" dirty="0" smtClean="0">
                <a:latin typeface="Tahoma" panose="020B0604030504040204" pitchFamily="34" charset="0"/>
                <a:ea typeface="Tahoma" panose="020B0604030504040204" pitchFamily="34" charset="0"/>
                <a:cs typeface="Tahoma" panose="020B0604030504040204" pitchFamily="34" charset="0"/>
              </a:rPr>
              <a:t>биелсэн үзүүлэлттэй байна.</a:t>
            </a:r>
          </a:p>
          <a:p>
            <a:r>
              <a:rPr lang="mn-MN" b="1" dirty="0" smtClean="0"/>
              <a:t> </a:t>
            </a:r>
            <a:r>
              <a:rPr lang="mn-MN" sz="1400" b="1" dirty="0" smtClean="0"/>
              <a:t> </a:t>
            </a:r>
            <a:endParaRPr lang="en-US" dirty="0" smtClean="0"/>
          </a:p>
        </p:txBody>
      </p:sp>
      <p:graphicFrame>
        <p:nvGraphicFramePr>
          <p:cNvPr id="5" name="Table 4"/>
          <p:cNvGraphicFramePr>
            <a:graphicFrameLocks noGrp="1"/>
          </p:cNvGraphicFramePr>
          <p:nvPr>
            <p:extLst>
              <p:ext uri="{D42A27DB-BD31-4B8C-83A1-F6EECF244321}">
                <p14:modId xmlns:p14="http://schemas.microsoft.com/office/powerpoint/2010/main" val="1487807865"/>
              </p:ext>
            </p:extLst>
          </p:nvPr>
        </p:nvGraphicFramePr>
        <p:xfrm>
          <a:off x="1536700" y="2522696"/>
          <a:ext cx="6540501" cy="2811302"/>
        </p:xfrm>
        <a:graphic>
          <a:graphicData uri="http://schemas.openxmlformats.org/drawingml/2006/table">
            <a:tbl>
              <a:tblPr firstRow="1" firstCol="1" bandRow="1"/>
              <a:tblGrid>
                <a:gridCol w="1179303"/>
                <a:gridCol w="717107"/>
                <a:gridCol w="1004889"/>
                <a:gridCol w="1004889"/>
                <a:gridCol w="1004889"/>
                <a:gridCol w="876763"/>
                <a:gridCol w="752661"/>
              </a:tblGrid>
              <a:tr h="398856">
                <a:tc rowSpan="2">
                  <a:txBody>
                    <a:bodyPr/>
                    <a:lstStyle/>
                    <a:p>
                      <a:endParaRPr lang="en-US" sz="1000" dirty="0">
                        <a:solidFill>
                          <a:srgbClr val="365F91"/>
                        </a:solidFill>
                        <a:effectLst/>
                        <a:latin typeface="Times New Roman"/>
                        <a:ea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tcPr>
                </a:tc>
                <a:tc rowSpan="2">
                  <a:txBody>
                    <a:bodyPr/>
                    <a:lstStyle/>
                    <a:p>
                      <a:pPr marL="0" marR="0" algn="ctr">
                        <a:spcBef>
                          <a:spcPts val="0"/>
                        </a:spcBef>
                        <a:spcAft>
                          <a:spcPts val="0"/>
                        </a:spcAft>
                      </a:pPr>
                      <a:r>
                        <a:rPr lang="en-US" sz="1000" b="1">
                          <a:solidFill>
                            <a:srgbClr val="000000"/>
                          </a:solidFill>
                          <a:effectLst/>
                          <a:latin typeface="Tahoma"/>
                          <a:ea typeface="Times New Roman"/>
                        </a:rPr>
                        <a:t>Хэмжих нэгж</a:t>
                      </a:r>
                      <a:endParaRPr lang="en-US" sz="1000">
                        <a:solidFill>
                          <a:srgbClr val="365F91"/>
                        </a:solidFill>
                        <a:effectLst/>
                        <a:latin typeface="Times New Roman"/>
                        <a:ea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tcPr>
                </a:tc>
                <a:tc gridSpan="2">
                  <a:txBody>
                    <a:bodyPr/>
                    <a:lstStyle/>
                    <a:p>
                      <a:pPr marL="0" marR="0" algn="ctr">
                        <a:spcBef>
                          <a:spcPts val="0"/>
                        </a:spcBef>
                        <a:spcAft>
                          <a:spcPts val="0"/>
                        </a:spcAft>
                      </a:pPr>
                      <a:r>
                        <a:rPr lang="en-US" sz="1000" b="1">
                          <a:solidFill>
                            <a:srgbClr val="000000"/>
                          </a:solidFill>
                          <a:effectLst/>
                          <a:latin typeface="Tahoma"/>
                          <a:ea typeface="Times New Roman"/>
                        </a:rPr>
                        <a:t>Оны эхнээс</a:t>
                      </a:r>
                      <a:endParaRPr lang="en-US" sz="1000">
                        <a:solidFill>
                          <a:srgbClr val="365F91"/>
                        </a:solidFill>
                        <a:effectLst/>
                        <a:latin typeface="Times New Roman"/>
                        <a:ea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endParaRPr lang="en-US"/>
                    </a:p>
                  </a:txBody>
                  <a:tcPr/>
                </a:tc>
                <a:tc gridSpan="3">
                  <a:txBody>
                    <a:bodyPr/>
                    <a:lstStyle/>
                    <a:p>
                      <a:pPr marL="0" marR="0" algn="ctr">
                        <a:spcBef>
                          <a:spcPts val="0"/>
                        </a:spcBef>
                        <a:spcAft>
                          <a:spcPts val="0"/>
                        </a:spcAft>
                      </a:pPr>
                      <a:r>
                        <a:rPr lang="en-US" sz="1000" b="1">
                          <a:solidFill>
                            <a:srgbClr val="000000"/>
                          </a:solidFill>
                          <a:effectLst/>
                          <a:latin typeface="Tahoma"/>
                          <a:ea typeface="Times New Roman"/>
                        </a:rPr>
                        <a:t>Тухайн сарынх</a:t>
                      </a:r>
                      <a:endParaRPr lang="en-US" sz="1000">
                        <a:solidFill>
                          <a:srgbClr val="365F91"/>
                        </a:solidFill>
                        <a:effectLst/>
                        <a:latin typeface="Times New Roman"/>
                        <a:ea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398856">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000">
                          <a:solidFill>
                            <a:srgbClr val="000000"/>
                          </a:solidFill>
                          <a:effectLst/>
                          <a:latin typeface="Tahoma"/>
                          <a:ea typeface="Times New Roman"/>
                        </a:rPr>
                        <a:t>Төлөвлөгөө</a:t>
                      </a:r>
                      <a:endParaRPr lang="en-US" sz="1000">
                        <a:solidFill>
                          <a:srgbClr val="365F91"/>
                        </a:solidFill>
                        <a:effectLst/>
                        <a:latin typeface="Times New Roman"/>
                        <a:ea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marL="0" marR="0" algn="ctr">
                        <a:spcBef>
                          <a:spcPts val="0"/>
                        </a:spcBef>
                        <a:spcAft>
                          <a:spcPts val="0"/>
                        </a:spcAft>
                      </a:pPr>
                      <a:r>
                        <a:rPr lang="en-US" sz="1000">
                          <a:solidFill>
                            <a:srgbClr val="000000"/>
                          </a:solidFill>
                          <a:effectLst/>
                          <a:latin typeface="Tahoma"/>
                          <a:ea typeface="Times New Roman"/>
                        </a:rPr>
                        <a:t>Гүйцэтгэл</a:t>
                      </a:r>
                      <a:endParaRPr lang="en-US" sz="1000">
                        <a:solidFill>
                          <a:srgbClr val="365F91"/>
                        </a:solidFill>
                        <a:effectLst/>
                        <a:latin typeface="Times New Roman"/>
                        <a:ea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marL="0" marR="0" algn="ctr">
                        <a:spcBef>
                          <a:spcPts val="0"/>
                        </a:spcBef>
                        <a:spcAft>
                          <a:spcPts val="0"/>
                        </a:spcAft>
                      </a:pPr>
                      <a:r>
                        <a:rPr lang="en-US" sz="1000">
                          <a:solidFill>
                            <a:srgbClr val="000000"/>
                          </a:solidFill>
                          <a:effectLst/>
                          <a:latin typeface="Tahoma"/>
                          <a:ea typeface="Times New Roman"/>
                        </a:rPr>
                        <a:t>Төлөвлөгөө </a:t>
                      </a:r>
                      <a:endParaRPr lang="en-US" sz="1000">
                        <a:solidFill>
                          <a:srgbClr val="365F91"/>
                        </a:solidFill>
                        <a:effectLst/>
                        <a:latin typeface="Times New Roman"/>
                        <a:ea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marL="0" marR="0" algn="ctr">
                        <a:spcBef>
                          <a:spcPts val="0"/>
                        </a:spcBef>
                        <a:spcAft>
                          <a:spcPts val="0"/>
                        </a:spcAft>
                      </a:pPr>
                      <a:r>
                        <a:rPr lang="en-US" sz="1000">
                          <a:solidFill>
                            <a:srgbClr val="000000"/>
                          </a:solidFill>
                          <a:effectLst/>
                          <a:latin typeface="Tahoma"/>
                          <a:ea typeface="Times New Roman"/>
                        </a:rPr>
                        <a:t>Гүйцэтгэл</a:t>
                      </a:r>
                      <a:endParaRPr lang="en-US" sz="1000">
                        <a:solidFill>
                          <a:srgbClr val="365F91"/>
                        </a:solidFill>
                        <a:effectLst/>
                        <a:latin typeface="Times New Roman"/>
                        <a:ea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marL="0" marR="0" algn="ctr">
                        <a:spcBef>
                          <a:spcPts val="0"/>
                        </a:spcBef>
                        <a:spcAft>
                          <a:spcPts val="0"/>
                        </a:spcAft>
                      </a:pPr>
                      <a:r>
                        <a:rPr lang="en-US" sz="1000">
                          <a:solidFill>
                            <a:srgbClr val="000000"/>
                          </a:solidFill>
                          <a:effectLst/>
                          <a:latin typeface="Tahoma"/>
                          <a:ea typeface="Times New Roman"/>
                        </a:rPr>
                        <a:t>Хувь</a:t>
                      </a:r>
                      <a:endParaRPr lang="en-US" sz="1000">
                        <a:solidFill>
                          <a:srgbClr val="365F91"/>
                        </a:solidFill>
                        <a:effectLst/>
                        <a:latin typeface="Times New Roman"/>
                        <a:ea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r>
              <a:tr h="418166">
                <a:tc>
                  <a:txBody>
                    <a:bodyPr/>
                    <a:lstStyle/>
                    <a:p>
                      <a:pPr marL="0" marR="0" algn="ctr">
                        <a:spcBef>
                          <a:spcPts val="0"/>
                        </a:spcBef>
                        <a:spcAft>
                          <a:spcPts val="0"/>
                        </a:spcAft>
                      </a:pPr>
                      <a:r>
                        <a:rPr lang="en-US" sz="1000" b="1">
                          <a:solidFill>
                            <a:srgbClr val="000000"/>
                          </a:solidFill>
                          <a:effectLst/>
                          <a:latin typeface="Tahoma"/>
                          <a:ea typeface="Times New Roman"/>
                        </a:rPr>
                        <a:t>Нийт орлого</a:t>
                      </a:r>
                      <a:endParaRPr lang="en-US" sz="1000">
                        <a:solidFill>
                          <a:srgbClr val="365F91"/>
                        </a:solidFill>
                        <a:effectLst/>
                        <a:latin typeface="Times New Roman"/>
                        <a:ea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1000">
                          <a:solidFill>
                            <a:srgbClr val="000000"/>
                          </a:solidFill>
                          <a:effectLst/>
                          <a:latin typeface="Tahoma"/>
                          <a:ea typeface="Times New Roman"/>
                        </a:rPr>
                        <a:t>мян.төг</a:t>
                      </a:r>
                      <a:endParaRPr lang="en-US" sz="1000">
                        <a:solidFill>
                          <a:srgbClr val="365F91"/>
                        </a:solidFill>
                        <a:effectLst/>
                        <a:latin typeface="Times New Roman"/>
                        <a:ea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1000">
                          <a:solidFill>
                            <a:srgbClr val="000000"/>
                          </a:solidFill>
                          <a:effectLst/>
                          <a:latin typeface="Tahoma"/>
                          <a:ea typeface="Times New Roman"/>
                        </a:rPr>
                        <a:t>231868.3</a:t>
                      </a:r>
                      <a:endParaRPr lang="en-US" sz="1000">
                        <a:solidFill>
                          <a:srgbClr val="365F91"/>
                        </a:solidFill>
                        <a:effectLst/>
                        <a:latin typeface="Times New Roman"/>
                        <a:ea typeface="Times New Roman"/>
                      </a:endParaRPr>
                    </a:p>
                  </a:txBody>
                  <a:tcPr marL="68580" marR="68580" marT="0" marB="0" anchor="ctr">
                    <a:lnL>
                      <a:noFill/>
                    </a:lnL>
                    <a:lnR>
                      <a:noFill/>
                    </a:lnR>
                    <a:lnT>
                      <a:noFill/>
                    </a:lnT>
                    <a:lnB>
                      <a:noFill/>
                    </a:lnB>
                  </a:tcPr>
                </a:tc>
                <a:tc>
                  <a:txBody>
                    <a:bodyPr/>
                    <a:lstStyle/>
                    <a:p>
                      <a:pPr marL="0" marR="0" algn="ctr">
                        <a:spcBef>
                          <a:spcPts val="0"/>
                        </a:spcBef>
                        <a:spcAft>
                          <a:spcPts val="0"/>
                        </a:spcAft>
                      </a:pPr>
                      <a:r>
                        <a:rPr lang="en-US" sz="1000">
                          <a:solidFill>
                            <a:srgbClr val="000000"/>
                          </a:solidFill>
                          <a:effectLst/>
                          <a:latin typeface="Tahoma"/>
                          <a:ea typeface="Times New Roman"/>
                        </a:rPr>
                        <a:t>231913.7</a:t>
                      </a:r>
                      <a:endParaRPr lang="en-US" sz="1000">
                        <a:solidFill>
                          <a:srgbClr val="365F91"/>
                        </a:solidFill>
                        <a:effectLst/>
                        <a:latin typeface="Times New Roman"/>
                        <a:ea typeface="Times New Roman"/>
                      </a:endParaRPr>
                    </a:p>
                  </a:txBody>
                  <a:tcPr marL="68580" marR="68580" marT="0" marB="0" anchor="ctr">
                    <a:lnL>
                      <a:noFill/>
                    </a:lnL>
                    <a:lnR>
                      <a:noFill/>
                    </a:lnR>
                    <a:lnT>
                      <a:noFill/>
                    </a:lnT>
                    <a:lnB>
                      <a:noFill/>
                    </a:lnB>
                  </a:tcPr>
                </a:tc>
                <a:tc>
                  <a:txBody>
                    <a:bodyPr/>
                    <a:lstStyle/>
                    <a:p>
                      <a:pPr marL="0" marR="0" algn="ctr">
                        <a:spcBef>
                          <a:spcPts val="0"/>
                        </a:spcBef>
                        <a:spcAft>
                          <a:spcPts val="0"/>
                        </a:spcAft>
                      </a:pPr>
                      <a:r>
                        <a:rPr lang="en-US" sz="1000" dirty="0">
                          <a:solidFill>
                            <a:srgbClr val="000000"/>
                          </a:solidFill>
                          <a:effectLst/>
                          <a:latin typeface="Tahoma"/>
                          <a:ea typeface="Times New Roman"/>
                        </a:rPr>
                        <a:t>34265.2</a:t>
                      </a:r>
                      <a:endParaRPr lang="en-US" sz="1000" dirty="0">
                        <a:solidFill>
                          <a:srgbClr val="365F91"/>
                        </a:solidFill>
                        <a:effectLst/>
                        <a:latin typeface="Times New Roman"/>
                        <a:ea typeface="Times New Roman"/>
                      </a:endParaRPr>
                    </a:p>
                  </a:txBody>
                  <a:tcPr marL="68580" marR="68580" marT="0" marB="0" anchor="ctr">
                    <a:lnL>
                      <a:noFill/>
                    </a:lnL>
                    <a:lnR>
                      <a:noFill/>
                    </a:lnR>
                    <a:lnT>
                      <a:noFill/>
                    </a:lnT>
                    <a:lnB>
                      <a:noFill/>
                    </a:lnB>
                  </a:tcPr>
                </a:tc>
                <a:tc>
                  <a:txBody>
                    <a:bodyPr/>
                    <a:lstStyle/>
                    <a:p>
                      <a:pPr marL="0" marR="0" algn="ctr">
                        <a:spcBef>
                          <a:spcPts val="0"/>
                        </a:spcBef>
                        <a:spcAft>
                          <a:spcPts val="0"/>
                        </a:spcAft>
                      </a:pPr>
                      <a:r>
                        <a:rPr lang="en-US" sz="1000">
                          <a:solidFill>
                            <a:srgbClr val="000000"/>
                          </a:solidFill>
                          <a:effectLst/>
                          <a:latin typeface="Tahoma"/>
                          <a:ea typeface="Times New Roman"/>
                        </a:rPr>
                        <a:t>34721.1</a:t>
                      </a:r>
                      <a:endParaRPr lang="en-US" sz="1000">
                        <a:solidFill>
                          <a:srgbClr val="365F91"/>
                        </a:solidFill>
                        <a:effectLst/>
                        <a:latin typeface="Times New Roman"/>
                        <a:ea typeface="Times New Roman"/>
                      </a:endParaRPr>
                    </a:p>
                  </a:txBody>
                  <a:tcPr marL="68580" marR="68580" marT="0" marB="0" anchor="ctr">
                    <a:lnL>
                      <a:noFill/>
                    </a:lnL>
                    <a:lnR>
                      <a:noFill/>
                    </a:lnR>
                    <a:lnT>
                      <a:noFill/>
                    </a:lnT>
                    <a:lnB>
                      <a:noFill/>
                    </a:lnB>
                  </a:tcPr>
                </a:tc>
                <a:tc>
                  <a:txBody>
                    <a:bodyPr/>
                    <a:lstStyle/>
                    <a:p>
                      <a:pPr marL="0" marR="0" algn="ctr">
                        <a:spcBef>
                          <a:spcPts val="0"/>
                        </a:spcBef>
                        <a:spcAft>
                          <a:spcPts val="0"/>
                        </a:spcAft>
                      </a:pPr>
                      <a:r>
                        <a:rPr lang="en-US" sz="1000">
                          <a:solidFill>
                            <a:srgbClr val="000000"/>
                          </a:solidFill>
                          <a:effectLst/>
                          <a:latin typeface="Tahoma"/>
                          <a:ea typeface="Times New Roman"/>
                        </a:rPr>
                        <a:t>101.3</a:t>
                      </a:r>
                      <a:endParaRPr lang="en-US" sz="1000">
                        <a:solidFill>
                          <a:srgbClr val="365F91"/>
                        </a:solidFill>
                        <a:effectLst/>
                        <a:latin typeface="Times New Roman"/>
                        <a:ea typeface="Times New Roman"/>
                      </a:endParaRPr>
                    </a:p>
                  </a:txBody>
                  <a:tcPr marL="68580" marR="68580" marT="0" marB="0" anchor="ctr">
                    <a:lnL>
                      <a:noFill/>
                    </a:lnL>
                    <a:lnR>
                      <a:noFill/>
                    </a:lnR>
                    <a:lnT>
                      <a:noFill/>
                    </a:lnT>
                    <a:lnB>
                      <a:noFill/>
                    </a:lnB>
                  </a:tcPr>
                </a:tc>
              </a:tr>
              <a:tr h="398856">
                <a:tc>
                  <a:txBody>
                    <a:bodyPr/>
                    <a:lstStyle/>
                    <a:p>
                      <a:pPr marL="0" marR="0" algn="ctr">
                        <a:spcBef>
                          <a:spcPts val="0"/>
                        </a:spcBef>
                        <a:spcAft>
                          <a:spcPts val="0"/>
                        </a:spcAft>
                      </a:pPr>
                      <a:r>
                        <a:rPr lang="en-US" sz="1000" b="1">
                          <a:solidFill>
                            <a:srgbClr val="000000"/>
                          </a:solidFill>
                          <a:effectLst/>
                          <a:latin typeface="Tahoma"/>
                          <a:ea typeface="Times New Roman"/>
                        </a:rPr>
                        <a:t>Үүнээс: хүн амын </a:t>
                      </a:r>
                      <a:endParaRPr lang="en-US" sz="1000">
                        <a:solidFill>
                          <a:srgbClr val="365F91"/>
                        </a:solidFill>
                        <a:effectLst/>
                        <a:latin typeface="Times New Roman"/>
                        <a:ea typeface="Times New Roman"/>
                      </a:endParaRPr>
                    </a:p>
                  </a:txBody>
                  <a:tcPr marL="68580" marR="68580" marT="0" marB="0">
                    <a:lnL>
                      <a:noFill/>
                    </a:lnL>
                    <a:lnR>
                      <a:noFill/>
                    </a:lnR>
                    <a:lnT>
                      <a:noFill/>
                    </a:lnT>
                    <a:lnB>
                      <a:noFill/>
                    </a:lnB>
                    <a:solidFill>
                      <a:srgbClr val="D3DFEE"/>
                    </a:solidFill>
                  </a:tcPr>
                </a:tc>
                <a:tc>
                  <a:txBody>
                    <a:bodyPr/>
                    <a:lstStyle/>
                    <a:p>
                      <a:pPr marL="0" marR="0" algn="ctr">
                        <a:spcBef>
                          <a:spcPts val="0"/>
                        </a:spcBef>
                        <a:spcAft>
                          <a:spcPts val="0"/>
                        </a:spcAft>
                      </a:pPr>
                      <a:r>
                        <a:rPr lang="en-US" sz="1000">
                          <a:solidFill>
                            <a:srgbClr val="000000"/>
                          </a:solidFill>
                          <a:effectLst/>
                          <a:latin typeface="Tahoma"/>
                          <a:ea typeface="Times New Roman"/>
                        </a:rPr>
                        <a:t>мян.төг</a:t>
                      </a:r>
                      <a:endParaRPr lang="en-US" sz="1000">
                        <a:solidFill>
                          <a:srgbClr val="365F91"/>
                        </a:solidFill>
                        <a:effectLst/>
                        <a:latin typeface="Times New Roman"/>
                        <a:ea typeface="Times New Roman"/>
                      </a:endParaRPr>
                    </a:p>
                  </a:txBody>
                  <a:tcPr marL="68580" marR="68580" marT="0" marB="0">
                    <a:lnL>
                      <a:noFill/>
                    </a:lnL>
                    <a:lnR>
                      <a:noFill/>
                    </a:lnR>
                    <a:lnT>
                      <a:noFill/>
                    </a:lnT>
                    <a:lnB>
                      <a:noFill/>
                    </a:lnB>
                    <a:solidFill>
                      <a:srgbClr val="D3DFEE"/>
                    </a:solidFill>
                  </a:tcPr>
                </a:tc>
                <a:tc>
                  <a:txBody>
                    <a:bodyPr/>
                    <a:lstStyle/>
                    <a:p>
                      <a:pPr marL="0" marR="0" algn="ctr">
                        <a:spcBef>
                          <a:spcPts val="0"/>
                        </a:spcBef>
                        <a:spcAft>
                          <a:spcPts val="0"/>
                        </a:spcAft>
                      </a:pPr>
                      <a:r>
                        <a:rPr lang="en-US" sz="1000">
                          <a:solidFill>
                            <a:srgbClr val="000000"/>
                          </a:solidFill>
                          <a:effectLst/>
                          <a:latin typeface="Tahoma"/>
                          <a:ea typeface="Times New Roman"/>
                        </a:rPr>
                        <a:t>15484.4</a:t>
                      </a:r>
                      <a:endParaRPr lang="en-US" sz="1000">
                        <a:solidFill>
                          <a:srgbClr val="365F91"/>
                        </a:solidFill>
                        <a:effectLst/>
                        <a:latin typeface="Times New Roman"/>
                        <a:ea typeface="Times New Roman"/>
                      </a:endParaRPr>
                    </a:p>
                  </a:txBody>
                  <a:tcPr marL="68580" marR="68580" marT="0" marB="0" anchor="ctr">
                    <a:lnL>
                      <a:noFill/>
                    </a:lnL>
                    <a:lnR>
                      <a:noFill/>
                    </a:lnR>
                    <a:lnT>
                      <a:noFill/>
                    </a:lnT>
                    <a:lnB>
                      <a:noFill/>
                    </a:lnB>
                    <a:solidFill>
                      <a:srgbClr val="D3DFEE"/>
                    </a:solidFill>
                  </a:tcPr>
                </a:tc>
                <a:tc>
                  <a:txBody>
                    <a:bodyPr/>
                    <a:lstStyle/>
                    <a:p>
                      <a:pPr marL="0" marR="0" algn="ctr">
                        <a:spcBef>
                          <a:spcPts val="0"/>
                        </a:spcBef>
                        <a:spcAft>
                          <a:spcPts val="0"/>
                        </a:spcAft>
                      </a:pPr>
                      <a:r>
                        <a:rPr lang="en-US" sz="1000">
                          <a:solidFill>
                            <a:srgbClr val="000000"/>
                          </a:solidFill>
                          <a:effectLst/>
                          <a:latin typeface="Tahoma"/>
                          <a:ea typeface="Times New Roman"/>
                        </a:rPr>
                        <a:t>12664.3</a:t>
                      </a:r>
                      <a:endParaRPr lang="en-US" sz="1000">
                        <a:solidFill>
                          <a:srgbClr val="365F91"/>
                        </a:solidFill>
                        <a:effectLst/>
                        <a:latin typeface="Times New Roman"/>
                        <a:ea typeface="Times New Roman"/>
                      </a:endParaRPr>
                    </a:p>
                  </a:txBody>
                  <a:tcPr marL="68580" marR="68580" marT="0" marB="0" anchor="ctr">
                    <a:lnL>
                      <a:noFill/>
                    </a:lnL>
                    <a:lnR>
                      <a:noFill/>
                    </a:lnR>
                    <a:lnT>
                      <a:noFill/>
                    </a:lnT>
                    <a:lnB>
                      <a:noFill/>
                    </a:lnB>
                    <a:solidFill>
                      <a:srgbClr val="D3DFEE"/>
                    </a:solidFill>
                  </a:tcPr>
                </a:tc>
                <a:tc>
                  <a:txBody>
                    <a:bodyPr/>
                    <a:lstStyle/>
                    <a:p>
                      <a:pPr marL="0" marR="0" algn="ctr">
                        <a:spcBef>
                          <a:spcPts val="0"/>
                        </a:spcBef>
                        <a:spcAft>
                          <a:spcPts val="0"/>
                        </a:spcAft>
                      </a:pPr>
                      <a:r>
                        <a:rPr lang="en-US" sz="1000">
                          <a:solidFill>
                            <a:srgbClr val="000000"/>
                          </a:solidFill>
                          <a:effectLst/>
                          <a:latin typeface="Tahoma"/>
                          <a:ea typeface="Times New Roman"/>
                        </a:rPr>
                        <a:t>4000.0</a:t>
                      </a:r>
                      <a:endParaRPr lang="en-US" sz="1000">
                        <a:solidFill>
                          <a:srgbClr val="365F91"/>
                        </a:solidFill>
                        <a:effectLst/>
                        <a:latin typeface="Times New Roman"/>
                        <a:ea typeface="Times New Roman"/>
                      </a:endParaRPr>
                    </a:p>
                  </a:txBody>
                  <a:tcPr marL="68580" marR="68580" marT="0" marB="0" anchor="ctr">
                    <a:lnL>
                      <a:noFill/>
                    </a:lnL>
                    <a:lnR>
                      <a:noFill/>
                    </a:lnR>
                    <a:lnT>
                      <a:noFill/>
                    </a:lnT>
                    <a:lnB>
                      <a:noFill/>
                    </a:lnB>
                    <a:solidFill>
                      <a:srgbClr val="D3DFEE"/>
                    </a:solidFill>
                  </a:tcPr>
                </a:tc>
                <a:tc>
                  <a:txBody>
                    <a:bodyPr/>
                    <a:lstStyle/>
                    <a:p>
                      <a:pPr marL="0" marR="0" algn="ctr">
                        <a:spcBef>
                          <a:spcPts val="0"/>
                        </a:spcBef>
                        <a:spcAft>
                          <a:spcPts val="0"/>
                        </a:spcAft>
                      </a:pPr>
                      <a:r>
                        <a:rPr lang="en-US" sz="1000">
                          <a:solidFill>
                            <a:srgbClr val="000000"/>
                          </a:solidFill>
                          <a:effectLst/>
                          <a:latin typeface="Tahoma"/>
                          <a:ea typeface="Times New Roman"/>
                        </a:rPr>
                        <a:t>4664.3</a:t>
                      </a:r>
                      <a:endParaRPr lang="en-US" sz="1000">
                        <a:solidFill>
                          <a:srgbClr val="365F91"/>
                        </a:solidFill>
                        <a:effectLst/>
                        <a:latin typeface="Times New Roman"/>
                        <a:ea typeface="Times New Roman"/>
                      </a:endParaRPr>
                    </a:p>
                  </a:txBody>
                  <a:tcPr marL="68580" marR="68580" marT="0" marB="0" anchor="ctr">
                    <a:lnL>
                      <a:noFill/>
                    </a:lnL>
                    <a:lnR>
                      <a:noFill/>
                    </a:lnR>
                    <a:lnT>
                      <a:noFill/>
                    </a:lnT>
                    <a:lnB>
                      <a:noFill/>
                    </a:lnB>
                    <a:solidFill>
                      <a:srgbClr val="D3DFEE"/>
                    </a:solidFill>
                  </a:tcPr>
                </a:tc>
                <a:tc>
                  <a:txBody>
                    <a:bodyPr/>
                    <a:lstStyle/>
                    <a:p>
                      <a:pPr marL="0" marR="0" algn="ctr">
                        <a:spcBef>
                          <a:spcPts val="0"/>
                        </a:spcBef>
                        <a:spcAft>
                          <a:spcPts val="0"/>
                        </a:spcAft>
                      </a:pPr>
                      <a:r>
                        <a:rPr lang="en-US" sz="1000">
                          <a:solidFill>
                            <a:srgbClr val="000000"/>
                          </a:solidFill>
                          <a:effectLst/>
                          <a:latin typeface="Tahoma"/>
                          <a:ea typeface="Times New Roman"/>
                        </a:rPr>
                        <a:t>116.6</a:t>
                      </a:r>
                      <a:endParaRPr lang="en-US" sz="1000">
                        <a:solidFill>
                          <a:srgbClr val="365F91"/>
                        </a:solidFill>
                        <a:effectLst/>
                        <a:latin typeface="Times New Roman"/>
                        <a:ea typeface="Times New Roman"/>
                      </a:endParaRPr>
                    </a:p>
                  </a:txBody>
                  <a:tcPr marL="68580" marR="68580" marT="0" marB="0" anchor="ctr">
                    <a:lnL>
                      <a:noFill/>
                    </a:lnL>
                    <a:lnR>
                      <a:noFill/>
                    </a:lnR>
                    <a:lnT>
                      <a:noFill/>
                    </a:lnT>
                    <a:lnB>
                      <a:noFill/>
                    </a:lnB>
                    <a:solidFill>
                      <a:srgbClr val="D3DFEE"/>
                    </a:solidFill>
                  </a:tcPr>
                </a:tc>
              </a:tr>
              <a:tr h="398856">
                <a:tc>
                  <a:txBody>
                    <a:bodyPr/>
                    <a:lstStyle/>
                    <a:p>
                      <a:pPr marL="0" marR="0" algn="ctr">
                        <a:spcBef>
                          <a:spcPts val="0"/>
                        </a:spcBef>
                        <a:spcAft>
                          <a:spcPts val="0"/>
                        </a:spcAft>
                      </a:pPr>
                      <a:r>
                        <a:rPr lang="en-US" sz="1000" b="1">
                          <a:solidFill>
                            <a:srgbClr val="000000"/>
                          </a:solidFill>
                          <a:effectLst/>
                          <a:latin typeface="Tahoma"/>
                          <a:ea typeface="Times New Roman"/>
                        </a:rPr>
                        <a:t>Ажиллагсдын тоо</a:t>
                      </a:r>
                      <a:endParaRPr lang="en-US" sz="1000">
                        <a:solidFill>
                          <a:srgbClr val="365F91"/>
                        </a:solidFill>
                        <a:effectLst/>
                        <a:latin typeface="Times New Roman"/>
                        <a:ea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1000">
                          <a:solidFill>
                            <a:srgbClr val="000000"/>
                          </a:solidFill>
                          <a:effectLst/>
                          <a:latin typeface="Tahoma"/>
                          <a:ea typeface="Times New Roman"/>
                        </a:rPr>
                        <a:t>тоо</a:t>
                      </a:r>
                      <a:endParaRPr lang="en-US" sz="1000">
                        <a:solidFill>
                          <a:srgbClr val="365F91"/>
                        </a:solidFill>
                        <a:effectLst/>
                        <a:latin typeface="Times New Roman"/>
                        <a:ea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1000">
                          <a:solidFill>
                            <a:srgbClr val="000000"/>
                          </a:solidFill>
                          <a:effectLst/>
                          <a:latin typeface="Tahoma"/>
                          <a:ea typeface="Times New Roman"/>
                        </a:rPr>
                        <a:t>23</a:t>
                      </a:r>
                      <a:endParaRPr lang="en-US" sz="1000">
                        <a:solidFill>
                          <a:srgbClr val="365F91"/>
                        </a:solidFill>
                        <a:effectLst/>
                        <a:latin typeface="Times New Roman"/>
                        <a:ea typeface="Times New Roman"/>
                      </a:endParaRPr>
                    </a:p>
                  </a:txBody>
                  <a:tcPr marL="68580" marR="68580" marT="0" marB="0" anchor="ctr">
                    <a:lnL>
                      <a:noFill/>
                    </a:lnL>
                    <a:lnR>
                      <a:noFill/>
                    </a:lnR>
                    <a:lnT>
                      <a:noFill/>
                    </a:lnT>
                    <a:lnB>
                      <a:noFill/>
                    </a:lnB>
                  </a:tcPr>
                </a:tc>
                <a:tc>
                  <a:txBody>
                    <a:bodyPr/>
                    <a:lstStyle/>
                    <a:p>
                      <a:pPr marL="0" marR="0" algn="ctr">
                        <a:spcBef>
                          <a:spcPts val="0"/>
                        </a:spcBef>
                        <a:spcAft>
                          <a:spcPts val="0"/>
                        </a:spcAft>
                      </a:pPr>
                      <a:r>
                        <a:rPr lang="en-US" sz="1000">
                          <a:solidFill>
                            <a:srgbClr val="000000"/>
                          </a:solidFill>
                          <a:effectLst/>
                          <a:latin typeface="Tahoma"/>
                          <a:ea typeface="Times New Roman"/>
                        </a:rPr>
                        <a:t>22</a:t>
                      </a:r>
                      <a:endParaRPr lang="en-US" sz="1000">
                        <a:solidFill>
                          <a:srgbClr val="365F91"/>
                        </a:solidFill>
                        <a:effectLst/>
                        <a:latin typeface="Times New Roman"/>
                        <a:ea typeface="Times New Roman"/>
                      </a:endParaRPr>
                    </a:p>
                  </a:txBody>
                  <a:tcPr marL="68580" marR="68580" marT="0" marB="0" anchor="ctr">
                    <a:lnL>
                      <a:noFill/>
                    </a:lnL>
                    <a:lnR>
                      <a:noFill/>
                    </a:lnR>
                    <a:lnT>
                      <a:noFill/>
                    </a:lnT>
                    <a:lnB>
                      <a:noFill/>
                    </a:lnB>
                  </a:tcPr>
                </a:tc>
                <a:tc>
                  <a:txBody>
                    <a:bodyPr/>
                    <a:lstStyle/>
                    <a:p>
                      <a:pPr marL="0" marR="0" algn="ctr">
                        <a:spcBef>
                          <a:spcPts val="0"/>
                        </a:spcBef>
                        <a:spcAft>
                          <a:spcPts val="0"/>
                        </a:spcAft>
                      </a:pPr>
                      <a:r>
                        <a:rPr lang="en-US" sz="1000">
                          <a:solidFill>
                            <a:srgbClr val="000000"/>
                          </a:solidFill>
                          <a:effectLst/>
                          <a:latin typeface="Tahoma"/>
                          <a:ea typeface="Times New Roman"/>
                        </a:rPr>
                        <a:t>23</a:t>
                      </a:r>
                      <a:endParaRPr lang="en-US" sz="1000">
                        <a:solidFill>
                          <a:srgbClr val="365F91"/>
                        </a:solidFill>
                        <a:effectLst/>
                        <a:latin typeface="Times New Roman"/>
                        <a:ea typeface="Times New Roman"/>
                      </a:endParaRPr>
                    </a:p>
                  </a:txBody>
                  <a:tcPr marL="68580" marR="68580" marT="0" marB="0" anchor="ctr">
                    <a:lnL>
                      <a:noFill/>
                    </a:lnL>
                    <a:lnR>
                      <a:noFill/>
                    </a:lnR>
                    <a:lnT>
                      <a:noFill/>
                    </a:lnT>
                    <a:lnB>
                      <a:noFill/>
                    </a:lnB>
                  </a:tcPr>
                </a:tc>
                <a:tc>
                  <a:txBody>
                    <a:bodyPr/>
                    <a:lstStyle/>
                    <a:p>
                      <a:pPr marL="0" marR="0" algn="ctr">
                        <a:spcBef>
                          <a:spcPts val="0"/>
                        </a:spcBef>
                        <a:spcAft>
                          <a:spcPts val="0"/>
                        </a:spcAft>
                      </a:pPr>
                      <a:r>
                        <a:rPr lang="en-US" sz="1000">
                          <a:solidFill>
                            <a:srgbClr val="000000"/>
                          </a:solidFill>
                          <a:effectLst/>
                          <a:latin typeface="Tahoma"/>
                          <a:ea typeface="Times New Roman"/>
                        </a:rPr>
                        <a:t>22</a:t>
                      </a:r>
                      <a:endParaRPr lang="en-US" sz="1000">
                        <a:solidFill>
                          <a:srgbClr val="365F91"/>
                        </a:solidFill>
                        <a:effectLst/>
                        <a:latin typeface="Times New Roman"/>
                        <a:ea typeface="Times New Roman"/>
                      </a:endParaRPr>
                    </a:p>
                  </a:txBody>
                  <a:tcPr marL="68580" marR="68580" marT="0" marB="0" anchor="ctr">
                    <a:lnL>
                      <a:noFill/>
                    </a:lnL>
                    <a:lnR>
                      <a:noFill/>
                    </a:lnR>
                    <a:lnT>
                      <a:noFill/>
                    </a:lnT>
                    <a:lnB>
                      <a:noFill/>
                    </a:lnB>
                  </a:tcPr>
                </a:tc>
                <a:tc>
                  <a:txBody>
                    <a:bodyPr/>
                    <a:lstStyle/>
                    <a:p>
                      <a:pPr marL="0" marR="0" algn="ctr">
                        <a:spcBef>
                          <a:spcPts val="0"/>
                        </a:spcBef>
                        <a:spcAft>
                          <a:spcPts val="0"/>
                        </a:spcAft>
                      </a:pPr>
                      <a:r>
                        <a:rPr lang="en-US" sz="1000">
                          <a:solidFill>
                            <a:srgbClr val="000000"/>
                          </a:solidFill>
                          <a:effectLst/>
                          <a:latin typeface="Tahoma"/>
                          <a:ea typeface="Times New Roman"/>
                        </a:rPr>
                        <a:t>95.7</a:t>
                      </a:r>
                      <a:endParaRPr lang="en-US" sz="1000">
                        <a:solidFill>
                          <a:srgbClr val="365F91"/>
                        </a:solidFill>
                        <a:effectLst/>
                        <a:latin typeface="Times New Roman"/>
                        <a:ea typeface="Times New Roman"/>
                      </a:endParaRPr>
                    </a:p>
                  </a:txBody>
                  <a:tcPr marL="68580" marR="68580" marT="0" marB="0" anchor="ctr">
                    <a:lnL>
                      <a:noFill/>
                    </a:lnL>
                    <a:lnR>
                      <a:noFill/>
                    </a:lnR>
                    <a:lnT>
                      <a:noFill/>
                    </a:lnT>
                    <a:lnB>
                      <a:noFill/>
                    </a:lnB>
                  </a:tcPr>
                </a:tc>
              </a:tr>
              <a:tr h="398856">
                <a:tc>
                  <a:txBody>
                    <a:bodyPr/>
                    <a:lstStyle/>
                    <a:p>
                      <a:pPr marL="0" marR="0" algn="ctr">
                        <a:spcBef>
                          <a:spcPts val="0"/>
                        </a:spcBef>
                        <a:spcAft>
                          <a:spcPts val="0"/>
                        </a:spcAft>
                      </a:pPr>
                      <a:r>
                        <a:rPr lang="en-US" sz="1000" b="1">
                          <a:solidFill>
                            <a:srgbClr val="000000"/>
                          </a:solidFill>
                          <a:effectLst/>
                          <a:latin typeface="Tahoma"/>
                          <a:ea typeface="Times New Roman"/>
                        </a:rPr>
                        <a:t>Телефон цэг бүгд</a:t>
                      </a:r>
                      <a:endParaRPr lang="en-US" sz="1000">
                        <a:solidFill>
                          <a:srgbClr val="365F91"/>
                        </a:solidFill>
                        <a:effectLst/>
                        <a:latin typeface="Times New Roman"/>
                        <a:ea typeface="Times New Roman"/>
                      </a:endParaRPr>
                    </a:p>
                  </a:txBody>
                  <a:tcPr marL="68580" marR="68580" marT="0" marB="0">
                    <a:lnL>
                      <a:noFill/>
                    </a:lnL>
                    <a:lnR>
                      <a:noFill/>
                    </a:lnR>
                    <a:lnT>
                      <a:noFill/>
                    </a:lnT>
                    <a:lnB>
                      <a:noFill/>
                    </a:lnB>
                    <a:solidFill>
                      <a:srgbClr val="D3DFEE"/>
                    </a:solidFill>
                  </a:tcPr>
                </a:tc>
                <a:tc>
                  <a:txBody>
                    <a:bodyPr/>
                    <a:lstStyle/>
                    <a:p>
                      <a:pPr marL="0" marR="0" algn="ctr">
                        <a:spcBef>
                          <a:spcPts val="0"/>
                        </a:spcBef>
                        <a:spcAft>
                          <a:spcPts val="0"/>
                        </a:spcAft>
                      </a:pPr>
                      <a:r>
                        <a:rPr lang="en-US" sz="1000">
                          <a:solidFill>
                            <a:srgbClr val="000000"/>
                          </a:solidFill>
                          <a:effectLst/>
                          <a:latin typeface="Tahoma"/>
                          <a:ea typeface="Times New Roman"/>
                        </a:rPr>
                        <a:t>тоо</a:t>
                      </a:r>
                      <a:endParaRPr lang="en-US" sz="1000">
                        <a:solidFill>
                          <a:srgbClr val="365F91"/>
                        </a:solidFill>
                        <a:effectLst/>
                        <a:latin typeface="Times New Roman"/>
                        <a:ea typeface="Times New Roman"/>
                      </a:endParaRPr>
                    </a:p>
                  </a:txBody>
                  <a:tcPr marL="68580" marR="68580" marT="0" marB="0">
                    <a:lnL>
                      <a:noFill/>
                    </a:lnL>
                    <a:lnR>
                      <a:noFill/>
                    </a:lnR>
                    <a:lnT>
                      <a:noFill/>
                    </a:lnT>
                    <a:lnB>
                      <a:noFill/>
                    </a:lnB>
                    <a:solidFill>
                      <a:srgbClr val="D3DFEE"/>
                    </a:solidFill>
                  </a:tcPr>
                </a:tc>
                <a:tc>
                  <a:txBody>
                    <a:bodyPr/>
                    <a:lstStyle/>
                    <a:p>
                      <a:pPr marL="0" marR="0" algn="ctr">
                        <a:spcBef>
                          <a:spcPts val="0"/>
                        </a:spcBef>
                        <a:spcAft>
                          <a:spcPts val="0"/>
                        </a:spcAft>
                      </a:pPr>
                      <a:r>
                        <a:rPr lang="en-US" sz="1000">
                          <a:solidFill>
                            <a:srgbClr val="000000"/>
                          </a:solidFill>
                          <a:effectLst/>
                          <a:latin typeface="Tahoma"/>
                          <a:ea typeface="Times New Roman"/>
                        </a:rPr>
                        <a:t>950</a:t>
                      </a:r>
                      <a:endParaRPr lang="en-US" sz="1000">
                        <a:solidFill>
                          <a:srgbClr val="365F91"/>
                        </a:solidFill>
                        <a:effectLst/>
                        <a:latin typeface="Times New Roman"/>
                        <a:ea typeface="Times New Roman"/>
                      </a:endParaRPr>
                    </a:p>
                  </a:txBody>
                  <a:tcPr marL="68580" marR="68580" marT="0" marB="0" anchor="ctr">
                    <a:lnL>
                      <a:noFill/>
                    </a:lnL>
                    <a:lnR>
                      <a:noFill/>
                    </a:lnR>
                    <a:lnT>
                      <a:noFill/>
                    </a:lnT>
                    <a:lnB>
                      <a:noFill/>
                    </a:lnB>
                    <a:solidFill>
                      <a:srgbClr val="D3DFEE"/>
                    </a:solidFill>
                  </a:tcPr>
                </a:tc>
                <a:tc>
                  <a:txBody>
                    <a:bodyPr/>
                    <a:lstStyle/>
                    <a:p>
                      <a:pPr marL="0" marR="0" algn="ctr">
                        <a:spcBef>
                          <a:spcPts val="0"/>
                        </a:spcBef>
                        <a:spcAft>
                          <a:spcPts val="0"/>
                        </a:spcAft>
                      </a:pPr>
                      <a:r>
                        <a:rPr lang="en-US" sz="1000">
                          <a:solidFill>
                            <a:srgbClr val="000000"/>
                          </a:solidFill>
                          <a:effectLst/>
                          <a:latin typeface="Tahoma"/>
                          <a:ea typeface="Times New Roman"/>
                        </a:rPr>
                        <a:t>1115</a:t>
                      </a:r>
                      <a:endParaRPr lang="en-US" sz="1000">
                        <a:solidFill>
                          <a:srgbClr val="365F91"/>
                        </a:solidFill>
                        <a:effectLst/>
                        <a:latin typeface="Times New Roman"/>
                        <a:ea typeface="Times New Roman"/>
                      </a:endParaRPr>
                    </a:p>
                  </a:txBody>
                  <a:tcPr marL="68580" marR="68580" marT="0" marB="0" anchor="ctr">
                    <a:lnL>
                      <a:noFill/>
                    </a:lnL>
                    <a:lnR>
                      <a:noFill/>
                    </a:lnR>
                    <a:lnT>
                      <a:noFill/>
                    </a:lnT>
                    <a:lnB>
                      <a:noFill/>
                    </a:lnB>
                    <a:solidFill>
                      <a:srgbClr val="D3DFEE"/>
                    </a:solidFill>
                  </a:tcPr>
                </a:tc>
                <a:tc>
                  <a:txBody>
                    <a:bodyPr/>
                    <a:lstStyle/>
                    <a:p>
                      <a:pPr marL="0" marR="0" algn="ctr">
                        <a:spcBef>
                          <a:spcPts val="0"/>
                        </a:spcBef>
                        <a:spcAft>
                          <a:spcPts val="0"/>
                        </a:spcAft>
                      </a:pPr>
                      <a:r>
                        <a:rPr lang="en-US" sz="1000">
                          <a:solidFill>
                            <a:srgbClr val="000000"/>
                          </a:solidFill>
                          <a:effectLst/>
                          <a:latin typeface="Tahoma"/>
                          <a:ea typeface="Times New Roman"/>
                        </a:rPr>
                        <a:t>950</a:t>
                      </a:r>
                      <a:endParaRPr lang="en-US" sz="1000">
                        <a:solidFill>
                          <a:srgbClr val="365F91"/>
                        </a:solidFill>
                        <a:effectLst/>
                        <a:latin typeface="Times New Roman"/>
                        <a:ea typeface="Times New Roman"/>
                      </a:endParaRPr>
                    </a:p>
                  </a:txBody>
                  <a:tcPr marL="68580" marR="68580" marT="0" marB="0" anchor="ctr">
                    <a:lnL>
                      <a:noFill/>
                    </a:lnL>
                    <a:lnR>
                      <a:noFill/>
                    </a:lnR>
                    <a:lnT>
                      <a:noFill/>
                    </a:lnT>
                    <a:lnB>
                      <a:noFill/>
                    </a:lnB>
                    <a:solidFill>
                      <a:srgbClr val="D3DFEE"/>
                    </a:solidFill>
                  </a:tcPr>
                </a:tc>
                <a:tc>
                  <a:txBody>
                    <a:bodyPr/>
                    <a:lstStyle/>
                    <a:p>
                      <a:pPr marL="0" marR="0" algn="ctr">
                        <a:spcBef>
                          <a:spcPts val="0"/>
                        </a:spcBef>
                        <a:spcAft>
                          <a:spcPts val="0"/>
                        </a:spcAft>
                      </a:pPr>
                      <a:r>
                        <a:rPr lang="en-US" sz="1000">
                          <a:solidFill>
                            <a:srgbClr val="000000"/>
                          </a:solidFill>
                          <a:effectLst/>
                          <a:latin typeface="Tahoma"/>
                          <a:ea typeface="Times New Roman"/>
                        </a:rPr>
                        <a:t>1116</a:t>
                      </a:r>
                      <a:endParaRPr lang="en-US" sz="1000">
                        <a:solidFill>
                          <a:srgbClr val="365F91"/>
                        </a:solidFill>
                        <a:effectLst/>
                        <a:latin typeface="Times New Roman"/>
                        <a:ea typeface="Times New Roman"/>
                      </a:endParaRPr>
                    </a:p>
                  </a:txBody>
                  <a:tcPr marL="68580" marR="68580" marT="0" marB="0" anchor="ctr">
                    <a:lnL>
                      <a:noFill/>
                    </a:lnL>
                    <a:lnR>
                      <a:noFill/>
                    </a:lnR>
                    <a:lnT>
                      <a:noFill/>
                    </a:lnT>
                    <a:lnB>
                      <a:noFill/>
                    </a:lnB>
                    <a:solidFill>
                      <a:srgbClr val="D3DFEE"/>
                    </a:solidFill>
                  </a:tcPr>
                </a:tc>
                <a:tc>
                  <a:txBody>
                    <a:bodyPr/>
                    <a:lstStyle/>
                    <a:p>
                      <a:pPr marL="0" marR="0" algn="ctr">
                        <a:spcBef>
                          <a:spcPts val="0"/>
                        </a:spcBef>
                        <a:spcAft>
                          <a:spcPts val="0"/>
                        </a:spcAft>
                      </a:pPr>
                      <a:r>
                        <a:rPr lang="en-US" sz="1000">
                          <a:solidFill>
                            <a:srgbClr val="000000"/>
                          </a:solidFill>
                          <a:effectLst/>
                          <a:latin typeface="Tahoma"/>
                          <a:ea typeface="Times New Roman"/>
                        </a:rPr>
                        <a:t>117.5</a:t>
                      </a:r>
                      <a:endParaRPr lang="en-US" sz="1000">
                        <a:solidFill>
                          <a:srgbClr val="365F91"/>
                        </a:solidFill>
                        <a:effectLst/>
                        <a:latin typeface="Times New Roman"/>
                        <a:ea typeface="Times New Roman"/>
                      </a:endParaRPr>
                    </a:p>
                  </a:txBody>
                  <a:tcPr marL="68580" marR="68580" marT="0" marB="0" anchor="ctr">
                    <a:lnL>
                      <a:noFill/>
                    </a:lnL>
                    <a:lnR>
                      <a:noFill/>
                    </a:lnR>
                    <a:lnT>
                      <a:noFill/>
                    </a:lnT>
                    <a:lnB>
                      <a:noFill/>
                    </a:lnB>
                    <a:solidFill>
                      <a:srgbClr val="D3DFEE"/>
                    </a:solidFill>
                  </a:tcPr>
                </a:tc>
              </a:tr>
              <a:tr h="398856">
                <a:tc>
                  <a:txBody>
                    <a:bodyPr/>
                    <a:lstStyle/>
                    <a:p>
                      <a:pPr marL="0" marR="0" algn="ctr">
                        <a:spcBef>
                          <a:spcPts val="0"/>
                        </a:spcBef>
                        <a:spcAft>
                          <a:spcPts val="0"/>
                        </a:spcAft>
                      </a:pPr>
                      <a:r>
                        <a:rPr lang="en-US" sz="1000" b="1">
                          <a:solidFill>
                            <a:srgbClr val="000000"/>
                          </a:solidFill>
                          <a:effectLst/>
                          <a:latin typeface="Tahoma"/>
                          <a:ea typeface="Times New Roman"/>
                        </a:rPr>
                        <a:t>Үүнээс: айл өрхийн </a:t>
                      </a:r>
                      <a:endParaRPr lang="en-US" sz="1000">
                        <a:solidFill>
                          <a:srgbClr val="365F91"/>
                        </a:solidFill>
                        <a:effectLst/>
                        <a:latin typeface="Times New Roman"/>
                        <a:ea typeface="Times New Roman"/>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Tahoma"/>
                          <a:ea typeface="Times New Roman"/>
                        </a:rPr>
                        <a:t>тоо</a:t>
                      </a:r>
                      <a:endParaRPr lang="en-US" sz="1000">
                        <a:solidFill>
                          <a:srgbClr val="365F91"/>
                        </a:solidFill>
                        <a:effectLst/>
                        <a:latin typeface="Times New Roman"/>
                        <a:ea typeface="Times New Roman"/>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Tahoma"/>
                          <a:ea typeface="Times New Roman"/>
                        </a:rPr>
                        <a:t>557</a:t>
                      </a:r>
                      <a:endParaRPr lang="en-US" sz="1000">
                        <a:solidFill>
                          <a:srgbClr val="365F91"/>
                        </a:solidFill>
                        <a:effectLst/>
                        <a:latin typeface="Times New Roman"/>
                        <a:ea typeface="Times New Roman"/>
                      </a:endParaRPr>
                    </a:p>
                  </a:txBody>
                  <a:tcPr marL="68580" marR="68580" marT="0" marB="0" anchor="ctr">
                    <a:lnL>
                      <a:noFill/>
                    </a:lnL>
                    <a:lnR>
                      <a:noFill/>
                    </a:lnR>
                    <a:lnT>
                      <a:noFill/>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Tahoma"/>
                          <a:ea typeface="Times New Roman"/>
                        </a:rPr>
                        <a:t>557</a:t>
                      </a:r>
                      <a:endParaRPr lang="en-US" sz="1000">
                        <a:solidFill>
                          <a:srgbClr val="365F91"/>
                        </a:solidFill>
                        <a:effectLst/>
                        <a:latin typeface="Times New Roman"/>
                        <a:ea typeface="Times New Roman"/>
                      </a:endParaRPr>
                    </a:p>
                  </a:txBody>
                  <a:tcPr marL="68580" marR="68580" marT="0" marB="0" anchor="ctr">
                    <a:lnL>
                      <a:noFill/>
                    </a:lnL>
                    <a:lnR>
                      <a:noFill/>
                    </a:lnR>
                    <a:lnT>
                      <a:noFill/>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Tahoma"/>
                          <a:ea typeface="Times New Roman"/>
                        </a:rPr>
                        <a:t>557</a:t>
                      </a:r>
                      <a:endParaRPr lang="en-US" sz="1000">
                        <a:solidFill>
                          <a:srgbClr val="365F91"/>
                        </a:solidFill>
                        <a:effectLst/>
                        <a:latin typeface="Times New Roman"/>
                        <a:ea typeface="Times New Roman"/>
                      </a:endParaRPr>
                    </a:p>
                  </a:txBody>
                  <a:tcPr marL="68580" marR="68580" marT="0" marB="0" anchor="ctr">
                    <a:lnL>
                      <a:noFill/>
                    </a:lnL>
                    <a:lnR>
                      <a:noFill/>
                    </a:lnR>
                    <a:lnT>
                      <a:noFill/>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Tahoma"/>
                          <a:ea typeface="Times New Roman"/>
                        </a:rPr>
                        <a:t>557</a:t>
                      </a:r>
                      <a:endParaRPr lang="en-US" sz="1000">
                        <a:solidFill>
                          <a:srgbClr val="365F91"/>
                        </a:solidFill>
                        <a:effectLst/>
                        <a:latin typeface="Times New Roman"/>
                        <a:ea typeface="Times New Roman"/>
                      </a:endParaRPr>
                    </a:p>
                  </a:txBody>
                  <a:tcPr marL="68580" marR="68580" marT="0" marB="0" anchor="ctr">
                    <a:lnL>
                      <a:noFill/>
                    </a:lnL>
                    <a:lnR>
                      <a:noFill/>
                    </a:lnR>
                    <a:lnT>
                      <a:noFill/>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r>
                        <a:rPr lang="en-US" sz="1000" dirty="0">
                          <a:solidFill>
                            <a:srgbClr val="000000"/>
                          </a:solidFill>
                          <a:effectLst/>
                          <a:latin typeface="Tahoma"/>
                          <a:ea typeface="Times New Roman"/>
                        </a:rPr>
                        <a:t>100.0</a:t>
                      </a:r>
                      <a:endParaRPr lang="en-US" sz="1000" dirty="0">
                        <a:solidFill>
                          <a:srgbClr val="365F91"/>
                        </a:solidFill>
                        <a:effectLst/>
                        <a:latin typeface="Times New Roman"/>
                        <a:ea typeface="Times New Roman"/>
                      </a:endParaRPr>
                    </a:p>
                  </a:txBody>
                  <a:tcPr marL="68580" marR="68580" marT="0" marB="0" anchor="ctr">
                    <a:lnL>
                      <a:noFill/>
                    </a:lnL>
                    <a:lnR>
                      <a:noFill/>
                    </a:lnR>
                    <a:lnT>
                      <a:noFill/>
                    </a:lnT>
                    <a:lnB w="12700" cap="flat" cmpd="sng" algn="ctr">
                      <a:solidFill>
                        <a:srgbClr val="4F81BD"/>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233131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solidFill>
                <a:schemeClr val="bg1"/>
              </a:solidFill>
            </a:endParaRPr>
          </a:p>
        </p:txBody>
      </p:sp>
      <p:sp>
        <p:nvSpPr>
          <p:cNvPr id="3" name="Subtitle 2"/>
          <p:cNvSpPr>
            <a:spLocks noGrp="1"/>
          </p:cNvSpPr>
          <p:nvPr>
            <p:ph type="subTitle" idx="1"/>
          </p:nvPr>
        </p:nvSpPr>
        <p:spPr/>
        <p:txBody>
          <a:bodyPr/>
          <a:lstStyle/>
          <a:p>
            <a:endParaRPr lang="en-US">
              <a:solidFill>
                <a:schemeClr val="bg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6200"/>
            <a:ext cx="9144000" cy="6873756"/>
          </a:xfrm>
          <a:prstGeom prst="rect">
            <a:avLst/>
          </a:prstGeom>
        </p:spPr>
      </p:pic>
      <p:sp>
        <p:nvSpPr>
          <p:cNvPr id="5" name="Rectangle 4"/>
          <p:cNvSpPr/>
          <p:nvPr/>
        </p:nvSpPr>
        <p:spPr>
          <a:xfrm>
            <a:off x="4800600" y="609601"/>
            <a:ext cx="3810000" cy="369332"/>
          </a:xfrm>
          <a:prstGeom prst="rect">
            <a:avLst/>
          </a:prstGeom>
        </p:spPr>
        <p:txBody>
          <a:bodyPr wrap="square">
            <a:spAutoFit/>
          </a:bodyPr>
          <a:lstStyle/>
          <a:p>
            <a:pPr algn="r"/>
            <a:endParaRPr lang="en-US" i="1" dirty="0">
              <a:solidFill>
                <a:schemeClr val="bg1"/>
              </a:solidFill>
              <a:latin typeface="Times New Roman" pitchFamily="18" charset="0"/>
              <a:cs typeface="Times New Roman" pitchFamily="18" charset="0"/>
            </a:endParaRPr>
          </a:p>
        </p:txBody>
      </p:sp>
      <p:sp>
        <p:nvSpPr>
          <p:cNvPr id="6" name="Rectangle 5"/>
          <p:cNvSpPr/>
          <p:nvPr/>
        </p:nvSpPr>
        <p:spPr>
          <a:xfrm>
            <a:off x="1676400" y="1981201"/>
            <a:ext cx="5867400" cy="646331"/>
          </a:xfrm>
          <a:prstGeom prst="rect">
            <a:avLst/>
          </a:prstGeom>
        </p:spPr>
        <p:txBody>
          <a:bodyPr wrap="square">
            <a:spAutoFit/>
          </a:bodyPr>
          <a:lstStyle/>
          <a:p>
            <a:pPr algn="ctr">
              <a:spcBef>
                <a:spcPct val="20000"/>
              </a:spcBef>
              <a:buClr>
                <a:schemeClr val="accent2"/>
              </a:buClr>
              <a:defRPr/>
            </a:pPr>
            <a:endParaRPr lang="en-US" sz="3600" b="1" cap="all" dirty="0">
              <a:ln w="0"/>
              <a:solidFill>
                <a:schemeClr val="bg1"/>
              </a:solidFill>
              <a:effectLst>
                <a:reflection blurRad="12700" stA="50000" endPos="50000" dist="5000" dir="5400000" sy="-100000" rotWithShape="0"/>
              </a:effectLst>
              <a:latin typeface="Times New Roman" pitchFamily="18" charset="0"/>
              <a:cs typeface="Times New Roman" pitchFamily="18" charset="0"/>
            </a:endParaRPr>
          </a:p>
        </p:txBody>
      </p:sp>
      <p:sp>
        <p:nvSpPr>
          <p:cNvPr id="7" name="Rectangle 6"/>
          <p:cNvSpPr/>
          <p:nvPr/>
        </p:nvSpPr>
        <p:spPr>
          <a:xfrm>
            <a:off x="1676400" y="1524000"/>
            <a:ext cx="6019800" cy="646331"/>
          </a:xfrm>
          <a:prstGeom prst="rect">
            <a:avLst/>
          </a:prstGeom>
        </p:spPr>
        <p:txBody>
          <a:bodyPr wrap="square">
            <a:spAutoFit/>
          </a:bodyPr>
          <a:lstStyle/>
          <a:p>
            <a:pPr algn="ctr"/>
            <a:endParaRPr lang="en-US" sz="3600" i="1" dirty="0">
              <a:solidFill>
                <a:schemeClr val="bg1"/>
              </a:solidFill>
              <a:effectLst>
                <a:outerShdw blurRad="38100" dist="38100" dir="2700000" algn="tl">
                  <a:srgbClr val="000000">
                    <a:alpha val="43137"/>
                  </a:srgbClr>
                </a:outerShdw>
                <a:reflection blurRad="12700" stA="50000" endPos="50000" dist="5000" dir="5400000" sy="-100000" rotWithShape="0"/>
              </a:effectLst>
            </a:endParaRPr>
          </a:p>
        </p:txBody>
      </p:sp>
      <p:sp>
        <p:nvSpPr>
          <p:cNvPr id="8" name="Rectangle 7"/>
          <p:cNvSpPr/>
          <p:nvPr/>
        </p:nvSpPr>
        <p:spPr>
          <a:xfrm>
            <a:off x="2286000" y="4495800"/>
            <a:ext cx="5715000" cy="369332"/>
          </a:xfrm>
          <a:prstGeom prst="rect">
            <a:avLst/>
          </a:prstGeom>
        </p:spPr>
        <p:txBody>
          <a:bodyPr wrap="square">
            <a:spAutoFit/>
          </a:bodyPr>
          <a:lstStyle/>
          <a:p>
            <a:pPr marL="374650" indent="-342900" algn="r">
              <a:spcBef>
                <a:spcPct val="20000"/>
              </a:spcBef>
              <a:buClr>
                <a:schemeClr val="hlink"/>
              </a:buClr>
              <a:buSzPct val="80000"/>
              <a:defRPr/>
            </a:pPr>
            <a:endParaRPr lang="en-US" dirty="0">
              <a:solidFill>
                <a:schemeClr val="bg1"/>
              </a:solidFill>
              <a:effectLst>
                <a:outerShdw blurRad="38100" dist="38100" dir="2700000" algn="tl">
                  <a:srgbClr val="C0C0C0"/>
                </a:outerShdw>
              </a:effectLst>
              <a:latin typeface="Times New Roman" pitchFamily="18" charset="0"/>
              <a:cs typeface="Times New Roman" pitchFamily="18" charset="0"/>
            </a:endParaRPr>
          </a:p>
        </p:txBody>
      </p:sp>
      <p:sp>
        <p:nvSpPr>
          <p:cNvPr id="9" name="Rectangle 8"/>
          <p:cNvSpPr/>
          <p:nvPr/>
        </p:nvSpPr>
        <p:spPr>
          <a:xfrm>
            <a:off x="2286000" y="5714999"/>
            <a:ext cx="5257800" cy="369332"/>
          </a:xfrm>
          <a:prstGeom prst="rect">
            <a:avLst/>
          </a:prstGeom>
        </p:spPr>
        <p:txBody>
          <a:bodyPr wrap="square">
            <a:spAutoFit/>
          </a:bodyPr>
          <a:lstStyle/>
          <a:p>
            <a:pPr marL="374650" algn="ctr">
              <a:buFont typeface="Wingdings" panose="05000000000000000000" pitchFamily="2" charset="2"/>
              <a:buNone/>
            </a:pPr>
            <a:endParaRPr lang="en-US" dirty="0" smtClean="0">
              <a:solidFill>
                <a:schemeClr val="bg1"/>
              </a:solidFill>
              <a:latin typeface="Times New Roman" panose="02020603050405020304" pitchFamily="18" charset="0"/>
              <a:cs typeface="Times New Roman" panose="02020603050405020304" pitchFamily="18" charset="0"/>
            </a:endParaRPr>
          </a:p>
        </p:txBody>
      </p:sp>
      <p:sp>
        <p:nvSpPr>
          <p:cNvPr id="11" name="Control 1"/>
          <p:cNvSpPr>
            <a:spLocks noChangeArrowheads="1" noChangeShapeType="1"/>
          </p:cNvSpPr>
          <p:nvPr/>
        </p:nvSpPr>
        <p:spPr bwMode="auto">
          <a:xfrm>
            <a:off x="6486525" y="6426200"/>
            <a:ext cx="3486150" cy="337185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US">
              <a:solidFill>
                <a:schemeClr val="bg1"/>
              </a:solidFill>
            </a:endParaRPr>
          </a:p>
        </p:txBody>
      </p:sp>
      <p:cxnSp>
        <p:nvCxnSpPr>
          <p:cNvPr id="16" name="Straight Connector 15"/>
          <p:cNvCxnSpPr/>
          <p:nvPr/>
        </p:nvCxnSpPr>
        <p:spPr>
          <a:xfrm>
            <a:off x="1219200" y="6553200"/>
            <a:ext cx="7658100" cy="0"/>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23555"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3559"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 name="Rectangle 7"/>
          <p:cNvSpPr>
            <a:spLocks noChangeArrowheads="1"/>
          </p:cNvSpPr>
          <p:nvPr/>
        </p:nvSpPr>
        <p:spPr bwMode="auto">
          <a:xfrm>
            <a:off x="990600" y="778908"/>
            <a:ext cx="7543800" cy="400050"/>
          </a:xfrm>
          <a:prstGeom prst="rect">
            <a:avLst/>
          </a:prstGeom>
          <a:solidFill>
            <a:srgbClr val="996600"/>
          </a:solidFill>
          <a:ln w="9525">
            <a:noFill/>
            <a:miter lim="800000"/>
            <a:headEnd/>
            <a:tailEnd/>
          </a:ln>
        </p:spPr>
        <p:txBody>
          <a:bodyPr wrap="square">
            <a:spAutoFit/>
          </a:bodyPr>
          <a:lstStyle/>
          <a:p>
            <a:pPr>
              <a:spcAft>
                <a:spcPts val="1200"/>
              </a:spcAft>
            </a:pPr>
            <a:r>
              <a:rPr lang="en-US" altLang="en-US" sz="2000" b="1" dirty="0" smtClean="0">
                <a:latin typeface="Arial Unicode MS" pitchFamily="34" charset="-128"/>
                <a:ea typeface="Arial Unicode MS" pitchFamily="34" charset="-128"/>
                <a:cs typeface="Arial Unicode MS" pitchFamily="34" charset="-128"/>
              </a:rPr>
              <a:t> </a:t>
            </a:r>
            <a:r>
              <a:rPr lang="mn-MN" altLang="en-US" sz="2000" b="1" dirty="0">
                <a:latin typeface="Arial Unicode MS" pitchFamily="34" charset="-128"/>
                <a:ea typeface="Arial Unicode MS" pitchFamily="34" charset="-128"/>
                <a:cs typeface="Arial Unicode MS" pitchFamily="34" charset="-128"/>
              </a:rPr>
              <a:t>Статистикийн мэдээллийг хаанаас авч болох вэ</a:t>
            </a:r>
            <a:r>
              <a:rPr lang="en-US" altLang="en-US" sz="2000" b="1" dirty="0">
                <a:latin typeface="Arial Unicode MS" pitchFamily="34" charset="-128"/>
                <a:ea typeface="Arial Unicode MS" pitchFamily="34" charset="-128"/>
                <a:cs typeface="Arial Unicode MS" pitchFamily="34" charset="-128"/>
              </a:rPr>
              <a:t>?</a:t>
            </a:r>
            <a:r>
              <a:rPr lang="mn-MN" altLang="en-US" sz="2000" b="1" dirty="0">
                <a:latin typeface="Arial Unicode MS" pitchFamily="34" charset="-128"/>
                <a:ea typeface="Arial Unicode MS" pitchFamily="34" charset="-128"/>
                <a:cs typeface="Arial Unicode MS" pitchFamily="34" charset="-128"/>
              </a:rPr>
              <a:t> </a:t>
            </a:r>
          </a:p>
        </p:txBody>
      </p:sp>
      <p:sp>
        <p:nvSpPr>
          <p:cNvPr id="20" name="Rectangle 4"/>
          <p:cNvSpPr>
            <a:spLocks noChangeArrowheads="1"/>
          </p:cNvSpPr>
          <p:nvPr/>
        </p:nvSpPr>
        <p:spPr bwMode="auto">
          <a:xfrm>
            <a:off x="2057400" y="1524000"/>
            <a:ext cx="563880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sz="1200" b="1" dirty="0">
                <a:latin typeface="Tahoma" pitchFamily="34" charset="0"/>
                <a:ea typeface="Times New Roman" pitchFamily="18" charset="0"/>
                <a:cs typeface="Tahoma" pitchFamily="34" charset="0"/>
                <a:hlinkClick r:id="rId3"/>
              </a:rPr>
              <a:t>http://umnugovi.nso.mn</a:t>
            </a:r>
            <a:r>
              <a:rPr lang="en-US" sz="1200" b="1" dirty="0" smtClean="0">
                <a:latin typeface="Tahoma" pitchFamily="34" charset="0"/>
                <a:ea typeface="Times New Roman" pitchFamily="18" charset="0"/>
                <a:cs typeface="Tahoma" pitchFamily="34" charset="0"/>
                <a:hlinkClick r:id="rId3"/>
              </a:rPr>
              <a:t>/</a:t>
            </a:r>
            <a:r>
              <a:rPr lang="en-US" sz="1200" b="1" dirty="0">
                <a:latin typeface="Tahoma" pitchFamily="34" charset="0"/>
                <a:ea typeface="Times New Roman" pitchFamily="18" charset="0"/>
                <a:cs typeface="Tahoma" pitchFamily="34" charset="0"/>
              </a:rPr>
              <a:t>    </a:t>
            </a:r>
            <a:r>
              <a:rPr lang="en-US" sz="1200" b="1" dirty="0">
                <a:latin typeface="Tahoma" pitchFamily="34" charset="0"/>
                <a:ea typeface="Times New Roman" pitchFamily="18" charset="0"/>
                <a:cs typeface="Tahoma" pitchFamily="34" charset="0"/>
                <a:hlinkClick r:id="rId4"/>
              </a:rPr>
              <a:t>http://1212.mn</a:t>
            </a:r>
            <a:r>
              <a:rPr lang="en-US" sz="1200" b="1" dirty="0" smtClean="0">
                <a:latin typeface="Tahoma" pitchFamily="34" charset="0"/>
                <a:ea typeface="Times New Roman" pitchFamily="18" charset="0"/>
                <a:cs typeface="Tahoma" pitchFamily="34" charset="0"/>
                <a:hlinkClick r:id="rId4"/>
              </a:rPr>
              <a:t>/</a:t>
            </a:r>
            <a:r>
              <a:rPr lang="en-US" sz="1200" b="1" dirty="0">
                <a:latin typeface="Tahoma" pitchFamily="34" charset="0"/>
                <a:ea typeface="Times New Roman" pitchFamily="18" charset="0"/>
                <a:cs typeface="Tahoma" pitchFamily="34" charset="0"/>
              </a:rPr>
              <a:t>   </a:t>
            </a:r>
            <a:r>
              <a:rPr lang="en-US" sz="1200" b="1" dirty="0">
                <a:latin typeface="Tahoma" pitchFamily="34" charset="0"/>
                <a:ea typeface="Times New Roman" pitchFamily="18" charset="0"/>
                <a:cs typeface="Tahoma" pitchFamily="34" charset="0"/>
                <a:hlinkClick r:id="rId5"/>
              </a:rPr>
              <a:t>http://</a:t>
            </a:r>
            <a:r>
              <a:rPr lang="en-US" sz="1200" b="1" dirty="0" smtClean="0">
                <a:latin typeface="Tahoma" pitchFamily="34" charset="0"/>
                <a:ea typeface="Times New Roman" pitchFamily="18" charset="0"/>
                <a:cs typeface="Tahoma" pitchFamily="34" charset="0"/>
                <a:hlinkClick r:id="rId5"/>
              </a:rPr>
              <a:t>www.nso.mn/</a:t>
            </a:r>
            <a:r>
              <a:rPr lang="en-US" sz="1200" b="1" dirty="0" smtClean="0">
                <a:latin typeface="Tahoma" pitchFamily="34" charset="0"/>
                <a:ea typeface="Times New Roman" pitchFamily="18" charset="0"/>
                <a:cs typeface="Tahoma" pitchFamily="34" charset="0"/>
              </a:rPr>
              <a:t>  </a:t>
            </a:r>
            <a:endParaRPr kumimoji="0" lang="en-US" sz="1800" b="0" i="0" u="none" strike="noStrike" cap="none" normalizeH="0" baseline="0" dirty="0" smtClean="0">
              <a:ln>
                <a:noFill/>
              </a:ln>
              <a:solidFill>
                <a:schemeClr val="tx1"/>
              </a:solidFill>
              <a:effectLst/>
              <a:latin typeface="Arial" pitchFamily="34" charset="0"/>
            </a:endParaRPr>
          </a:p>
        </p:txBody>
      </p:sp>
      <p:pic>
        <p:nvPicPr>
          <p:cNvPr id="4097" name="Picture 1"/>
          <p:cNvPicPr>
            <a:picLocks noChangeAspect="1" noChangeArrowheads="1"/>
          </p:cNvPicPr>
          <p:nvPr/>
        </p:nvPicPr>
        <p:blipFill>
          <a:blip r:embed="rId6" cstate="print"/>
          <a:srcRect l="9143" t="3810" r="1714" b="3435"/>
          <a:stretch>
            <a:fillRect/>
          </a:stretch>
        </p:blipFill>
        <p:spPr bwMode="auto">
          <a:xfrm>
            <a:off x="1066800" y="1981200"/>
            <a:ext cx="7467600" cy="4114800"/>
          </a:xfrm>
          <a:prstGeom prst="rect">
            <a:avLst/>
          </a:prstGeom>
          <a:noFill/>
          <a:ln w="9525">
            <a:noFill/>
            <a:miter lim="800000"/>
            <a:headEnd/>
            <a:tailEnd/>
          </a:ln>
          <a:effectLst/>
        </p:spPr>
      </p:pic>
    </p:spTree>
    <p:extLst>
      <p:ext uri="{BB962C8B-B14F-4D97-AF65-F5344CB8AC3E}">
        <p14:creationId xmlns:p14="http://schemas.microsoft.com/office/powerpoint/2010/main" val="36214384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512A4046-E39A-466D-A6D8-678712B637D0}" type="slidenum">
              <a:rPr lang="en-US" smtClean="0"/>
              <a:pPr>
                <a:defRPr/>
              </a:pPr>
              <a:t>18</a:t>
            </a:fld>
            <a:endParaRPr lang="en-US" dirty="0"/>
          </a:p>
        </p:txBody>
      </p:sp>
      <p:sp>
        <p:nvSpPr>
          <p:cNvPr id="33796" name="Rectangle 3"/>
          <p:cNvSpPr>
            <a:spLocks noChangeArrowheads="1"/>
          </p:cNvSpPr>
          <p:nvPr/>
        </p:nvSpPr>
        <p:spPr bwMode="auto">
          <a:xfrm>
            <a:off x="2266950" y="1538288"/>
            <a:ext cx="2027238" cy="461962"/>
          </a:xfrm>
          <a:prstGeom prst="rect">
            <a:avLst/>
          </a:prstGeom>
          <a:noFill/>
          <a:ln w="9525">
            <a:noFill/>
            <a:miter lim="800000"/>
            <a:headEnd/>
            <a:tailEnd/>
          </a:ln>
        </p:spPr>
        <p:txBody>
          <a:bodyPr>
            <a:spAutoFit/>
          </a:bodyPr>
          <a:lstStyle/>
          <a:p>
            <a:r>
              <a:rPr lang="en-US" altLang="en-US" sz="2400" b="1">
                <a:solidFill>
                  <a:srgbClr val="0070C0"/>
                </a:solidFill>
                <a:latin typeface="Arial Unicode MS" pitchFamily="34" charset="-128"/>
                <a:ea typeface="Arial Unicode MS" pitchFamily="34" charset="-128"/>
                <a:cs typeface="Arial Unicode MS" pitchFamily="34" charset="-128"/>
              </a:rPr>
              <a:t>ezStat</a:t>
            </a:r>
          </a:p>
        </p:txBody>
      </p:sp>
      <p:pic>
        <p:nvPicPr>
          <p:cNvPr id="33797" name="Picture 2" descr="D:\NSO\Monstat App Project\ezStat banner.jpg"/>
          <p:cNvPicPr>
            <a:picLocks noChangeAspect="1" noChangeArrowheads="1"/>
          </p:cNvPicPr>
          <p:nvPr/>
        </p:nvPicPr>
        <p:blipFill>
          <a:blip r:embed="rId2" cstate="print"/>
          <a:srcRect l="4993" t="7997" r="5348" b="12035"/>
          <a:stretch>
            <a:fillRect/>
          </a:stretch>
        </p:blipFill>
        <p:spPr bwMode="auto">
          <a:xfrm>
            <a:off x="1390650" y="2214563"/>
            <a:ext cx="2903538" cy="2006600"/>
          </a:xfrm>
          <a:prstGeom prst="rect">
            <a:avLst/>
          </a:prstGeom>
          <a:noFill/>
          <a:ln w="9525">
            <a:noFill/>
            <a:miter lim="800000"/>
            <a:headEnd/>
            <a:tailEnd/>
          </a:ln>
        </p:spPr>
      </p:pic>
      <p:sp>
        <p:nvSpPr>
          <p:cNvPr id="9" name="Subtitle 2"/>
          <p:cNvSpPr txBox="1">
            <a:spLocks/>
          </p:cNvSpPr>
          <p:nvPr/>
        </p:nvSpPr>
        <p:spPr>
          <a:xfrm>
            <a:off x="1365250" y="4286250"/>
            <a:ext cx="2928938" cy="1295400"/>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spcBef>
                <a:spcPct val="0"/>
              </a:spcBef>
              <a:defRPr/>
            </a:pPr>
            <a:r>
              <a:rPr lang="en-US" altLang="ko-KR" sz="1600" u="sng" dirty="0" err="1">
                <a:solidFill>
                  <a:srgbClr val="0070C0"/>
                </a:solidFill>
                <a:latin typeface="Arial Unicode MS" pitchFamily="34" charset="-128"/>
                <a:ea typeface="Arial Unicode MS" pitchFamily="34" charset="-128"/>
                <a:cs typeface="Arial Unicode MS" pitchFamily="34" charset="-128"/>
              </a:rPr>
              <a:t>ezStat</a:t>
            </a:r>
            <a:r>
              <a:rPr lang="mn-MN" altLang="ko-KR" sz="1600" u="sng" dirty="0">
                <a:solidFill>
                  <a:srgbClr val="0070C0"/>
                </a:solidFill>
                <a:latin typeface="Arial Unicode MS" pitchFamily="34" charset="-128"/>
                <a:ea typeface="Arial Unicode MS" pitchFamily="34" charset="-128"/>
                <a:cs typeface="Arial Unicode MS" pitchFamily="34" charset="-128"/>
              </a:rPr>
              <a:t>: </a:t>
            </a:r>
            <a:endParaRPr lang="en-US" altLang="ko-KR" sz="1600" u="sng" dirty="0">
              <a:solidFill>
                <a:srgbClr val="0070C0"/>
              </a:solidFill>
              <a:latin typeface="Arial Unicode MS" pitchFamily="34" charset="-128"/>
              <a:ea typeface="Arial Unicode MS" pitchFamily="34" charset="-128"/>
              <a:cs typeface="Arial Unicode MS" pitchFamily="34" charset="-128"/>
            </a:endParaRPr>
          </a:p>
          <a:p>
            <a:pPr marL="0" lvl="1" algn="l">
              <a:spcBef>
                <a:spcPct val="0"/>
              </a:spcBef>
              <a:defRPr/>
            </a:pPr>
            <a:r>
              <a:rPr lang="en-US" altLang="ko-KR" sz="1600" dirty="0" smtClean="0">
                <a:solidFill>
                  <a:srgbClr val="0070C0"/>
                </a:solidFill>
                <a:latin typeface="Arial Unicode MS" pitchFamily="34" charset="-128"/>
                <a:ea typeface="Arial Unicode MS" pitchFamily="34" charset="-128"/>
                <a:cs typeface="Arial Unicode MS" pitchFamily="34" charset="-128"/>
              </a:rPr>
              <a:t>www.1212.mn </a:t>
            </a:r>
            <a:r>
              <a:rPr lang="mn-MN" altLang="ko-KR" sz="1600" dirty="0" smtClean="0">
                <a:solidFill>
                  <a:srgbClr val="0070C0"/>
                </a:solidFill>
                <a:latin typeface="Arial Unicode MS" pitchFamily="34" charset="-128"/>
                <a:ea typeface="Arial Unicode MS" pitchFamily="34" charset="-128"/>
                <a:cs typeface="Arial Unicode MS" pitchFamily="34" charset="-128"/>
              </a:rPr>
              <a:t>вэб сайтын </a:t>
            </a:r>
          </a:p>
          <a:p>
            <a:pPr marL="0" lvl="1" algn="l">
              <a:spcBef>
                <a:spcPct val="0"/>
              </a:spcBef>
              <a:defRPr/>
            </a:pPr>
            <a:r>
              <a:rPr lang="mn-MN" altLang="ko-KR" sz="1600" dirty="0" smtClean="0">
                <a:solidFill>
                  <a:srgbClr val="0070C0"/>
                </a:solidFill>
                <a:latin typeface="Arial Unicode MS" pitchFamily="34" charset="-128"/>
                <a:ea typeface="Arial Unicode MS" pitchFamily="34" charset="-128"/>
                <a:cs typeface="Arial Unicode MS" pitchFamily="34" charset="-128"/>
              </a:rPr>
              <a:t>үзүүлэлтүүдийг </a:t>
            </a:r>
            <a:r>
              <a:rPr lang="en-US" altLang="ko-KR" sz="1600" dirty="0">
                <a:solidFill>
                  <a:srgbClr val="0070C0"/>
                </a:solidFill>
                <a:latin typeface="Arial Unicode MS" pitchFamily="34" charset="-128"/>
                <a:ea typeface="Arial Unicode MS" pitchFamily="34" charset="-128"/>
                <a:cs typeface="Arial Unicode MS" pitchFamily="34" charset="-128"/>
              </a:rPr>
              <a:t>iPhone, </a:t>
            </a:r>
            <a:r>
              <a:rPr lang="en-US" altLang="ko-KR" sz="1600" dirty="0" err="1">
                <a:solidFill>
                  <a:srgbClr val="0070C0"/>
                </a:solidFill>
                <a:latin typeface="Arial Unicode MS" pitchFamily="34" charset="-128"/>
                <a:ea typeface="Arial Unicode MS" pitchFamily="34" charset="-128"/>
                <a:cs typeface="Arial Unicode MS" pitchFamily="34" charset="-128"/>
              </a:rPr>
              <a:t>iPad</a:t>
            </a:r>
            <a:r>
              <a:rPr lang="en-US" altLang="ko-KR" sz="1600" dirty="0">
                <a:solidFill>
                  <a:srgbClr val="0070C0"/>
                </a:solidFill>
                <a:latin typeface="Arial Unicode MS" pitchFamily="34" charset="-128"/>
                <a:ea typeface="Arial Unicode MS" pitchFamily="34" charset="-128"/>
                <a:cs typeface="Arial Unicode MS" pitchFamily="34" charset="-128"/>
              </a:rPr>
              <a:t> </a:t>
            </a:r>
            <a:r>
              <a:rPr lang="mn-MN" altLang="ko-KR" sz="1600" dirty="0">
                <a:solidFill>
                  <a:srgbClr val="0070C0"/>
                </a:solidFill>
                <a:latin typeface="Arial Unicode MS" pitchFamily="34" charset="-128"/>
                <a:ea typeface="Arial Unicode MS" pitchFamily="34" charset="-128"/>
                <a:cs typeface="Arial Unicode MS" pitchFamily="34" charset="-128"/>
              </a:rPr>
              <a:t>төхөөрөмж ашиглан үзэх боломжтой аппликейшн</a:t>
            </a:r>
            <a:r>
              <a:rPr lang="en-US" altLang="ko-KR" sz="1600" dirty="0">
                <a:solidFill>
                  <a:srgbClr val="0070C0"/>
                </a:solidFill>
                <a:latin typeface="Arial Unicode MS" pitchFamily="34" charset="-128"/>
                <a:ea typeface="Arial Unicode MS" pitchFamily="34" charset="-128"/>
                <a:cs typeface="Arial Unicode MS" pitchFamily="34" charset="-128"/>
              </a:rPr>
              <a:t> </a:t>
            </a:r>
          </a:p>
        </p:txBody>
      </p:sp>
      <p:pic>
        <p:nvPicPr>
          <p:cNvPr id="33799" name="Picture 4"/>
          <p:cNvPicPr>
            <a:picLocks noChangeAspect="1" noChangeArrowheads="1"/>
          </p:cNvPicPr>
          <p:nvPr/>
        </p:nvPicPr>
        <p:blipFill>
          <a:blip r:embed="rId3" cstate="print"/>
          <a:srcRect/>
          <a:stretch>
            <a:fillRect/>
          </a:stretch>
        </p:blipFill>
        <p:spPr bwMode="auto">
          <a:xfrm>
            <a:off x="1390650" y="1284288"/>
            <a:ext cx="876300" cy="876300"/>
          </a:xfrm>
          <a:prstGeom prst="rect">
            <a:avLst/>
          </a:prstGeom>
          <a:noFill/>
          <a:ln w="9525">
            <a:noFill/>
            <a:miter lim="800000"/>
            <a:headEnd/>
            <a:tailEnd/>
          </a:ln>
          <a:effectLst/>
        </p:spPr>
      </p:pic>
      <p:sp>
        <p:nvSpPr>
          <p:cNvPr id="11" name="Subtitle 2"/>
          <p:cNvSpPr txBox="1">
            <a:spLocks/>
          </p:cNvSpPr>
          <p:nvPr/>
        </p:nvSpPr>
        <p:spPr>
          <a:xfrm>
            <a:off x="5334000" y="4262438"/>
            <a:ext cx="3203575" cy="1628775"/>
          </a:xfrm>
          <a:prstGeom prst="rect">
            <a:avLst/>
          </a:prstGeom>
        </p:spPr>
        <p:txBody>
          <a:bodyPr/>
          <a:lstStyle>
            <a:lvl1pPr marL="342900" indent="-342900" algn="l" rtl="0" eaLnBrk="0" fontAlgn="base" hangingPunct="0">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a:lstStyle>
          <a:p>
            <a:pPr marL="0" indent="0" eaLnBrk="1" hangingPunct="1">
              <a:spcBef>
                <a:spcPct val="0"/>
              </a:spcBef>
              <a:buFont typeface="Wingdings" pitchFamily="2" charset="2"/>
              <a:buNone/>
              <a:defRPr/>
            </a:pPr>
            <a:r>
              <a:rPr lang="en-US" sz="1600" u="sng" dirty="0" err="1">
                <a:solidFill>
                  <a:srgbClr val="0070C0"/>
                </a:solidFill>
                <a:effectLst/>
                <a:latin typeface="Arial Unicode MS" pitchFamily="34" charset="-128"/>
                <a:ea typeface="Arial Unicode MS" pitchFamily="34" charset="-128"/>
                <a:cs typeface="Arial Unicode MS" pitchFamily="34" charset="-128"/>
              </a:rPr>
              <a:t>Monstat</a:t>
            </a:r>
            <a:r>
              <a:rPr lang="en-US" sz="1600" u="sng" dirty="0">
                <a:solidFill>
                  <a:srgbClr val="0070C0"/>
                </a:solidFill>
                <a:effectLst/>
                <a:latin typeface="Arial Unicode MS" pitchFamily="34" charset="-128"/>
                <a:ea typeface="Arial Unicode MS" pitchFamily="34" charset="-128"/>
                <a:cs typeface="Arial Unicode MS" pitchFamily="34" charset="-128"/>
              </a:rPr>
              <a:t>: </a:t>
            </a:r>
            <a:endParaRPr lang="mn-MN" sz="1600" u="sng" dirty="0">
              <a:solidFill>
                <a:srgbClr val="0070C0"/>
              </a:solidFill>
              <a:effectLst/>
              <a:latin typeface="Arial Unicode MS" pitchFamily="34" charset="-128"/>
              <a:ea typeface="Arial Unicode MS" pitchFamily="34" charset="-128"/>
              <a:cs typeface="Arial Unicode MS" pitchFamily="34" charset="-128"/>
            </a:endParaRPr>
          </a:p>
          <a:p>
            <a:pPr marL="0" lvl="1" indent="0" eaLnBrk="1" hangingPunct="1">
              <a:spcBef>
                <a:spcPct val="0"/>
              </a:spcBef>
              <a:buFont typeface="Wingdings" pitchFamily="2" charset="2"/>
              <a:buNone/>
              <a:defRPr/>
            </a:pPr>
            <a:r>
              <a:rPr lang="en-US" sz="1600" dirty="0">
                <a:solidFill>
                  <a:srgbClr val="0070C0"/>
                </a:solidFill>
                <a:effectLst/>
                <a:latin typeface="Arial Unicode MS" pitchFamily="34" charset="-128"/>
                <a:ea typeface="Arial Unicode MS" pitchFamily="34" charset="-128"/>
                <a:cs typeface="Arial Unicode MS" pitchFamily="34" charset="-128"/>
              </a:rPr>
              <a:t>iPhone,</a:t>
            </a:r>
            <a:r>
              <a:rPr lang="mn-MN" sz="1600" dirty="0">
                <a:solidFill>
                  <a:srgbClr val="0070C0"/>
                </a:solidFill>
                <a:effectLst/>
                <a:latin typeface="Arial Unicode MS" pitchFamily="34" charset="-128"/>
                <a:ea typeface="Arial Unicode MS" pitchFamily="34" charset="-128"/>
                <a:cs typeface="Arial Unicode MS" pitchFamily="34" charset="-128"/>
              </a:rPr>
              <a:t> </a:t>
            </a:r>
            <a:r>
              <a:rPr lang="en-US" sz="1600" dirty="0" err="1">
                <a:solidFill>
                  <a:srgbClr val="0070C0"/>
                </a:solidFill>
                <a:effectLst/>
                <a:latin typeface="Arial Unicode MS" pitchFamily="34" charset="-128"/>
                <a:ea typeface="Arial Unicode MS" pitchFamily="34" charset="-128"/>
                <a:cs typeface="Arial Unicode MS" pitchFamily="34" charset="-128"/>
              </a:rPr>
              <a:t>iPad</a:t>
            </a:r>
            <a:r>
              <a:rPr lang="en-US" sz="1600" dirty="0">
                <a:solidFill>
                  <a:srgbClr val="0070C0"/>
                </a:solidFill>
                <a:effectLst/>
                <a:latin typeface="Arial Unicode MS" pitchFamily="34" charset="-128"/>
                <a:ea typeface="Arial Unicode MS" pitchFamily="34" charset="-128"/>
                <a:cs typeface="Arial Unicode MS" pitchFamily="34" charset="-128"/>
              </a:rPr>
              <a:t> </a:t>
            </a:r>
            <a:r>
              <a:rPr lang="mn-MN" sz="1600" dirty="0">
                <a:solidFill>
                  <a:srgbClr val="0070C0"/>
                </a:solidFill>
                <a:effectLst/>
                <a:latin typeface="Arial Unicode MS" pitchFamily="34" charset="-128"/>
                <a:ea typeface="Arial Unicode MS" pitchFamily="34" charset="-128"/>
                <a:cs typeface="Arial Unicode MS" pitchFamily="34" charset="-128"/>
              </a:rPr>
              <a:t>төхөөрөмжүүдэд зориулсан статистикийн хэвлэмэл бүтээгдэхүүнийг унших боломжтой </a:t>
            </a:r>
            <a:r>
              <a:rPr lang="mn-MN" sz="1600" dirty="0" smtClean="0">
                <a:solidFill>
                  <a:srgbClr val="0070C0"/>
                </a:solidFill>
                <a:effectLst/>
                <a:latin typeface="Arial Unicode MS" pitchFamily="34" charset="-128"/>
                <a:ea typeface="Arial Unicode MS" pitchFamily="34" charset="-128"/>
                <a:cs typeface="Arial Unicode MS" pitchFamily="34" charset="-128"/>
              </a:rPr>
              <a:t>аппликейшн. </a:t>
            </a:r>
            <a:r>
              <a:rPr lang="en-US" sz="1600" dirty="0" smtClean="0">
                <a:solidFill>
                  <a:srgbClr val="0070C0"/>
                </a:solidFill>
                <a:effectLst/>
                <a:latin typeface="Arial Unicode MS" pitchFamily="34" charset="-128"/>
                <a:ea typeface="Arial Unicode MS" pitchFamily="34" charset="-128"/>
                <a:cs typeface="Arial Unicode MS" pitchFamily="34" charset="-128"/>
              </a:rPr>
              <a:t>(</a:t>
            </a:r>
            <a:r>
              <a:rPr lang="mn-MN" sz="1600" dirty="0" smtClean="0">
                <a:solidFill>
                  <a:srgbClr val="0070C0"/>
                </a:solidFill>
                <a:effectLst/>
                <a:latin typeface="Arial Unicode MS" pitchFamily="34" charset="-128"/>
                <a:ea typeface="Arial Unicode MS" pitchFamily="34" charset="-128"/>
                <a:cs typeface="Arial Unicode MS" pitchFamily="34" charset="-128"/>
              </a:rPr>
              <a:t>Одоогоор 126 бүтээгдэхүүн</a:t>
            </a:r>
            <a:r>
              <a:rPr lang="en-US" sz="1600" dirty="0" smtClean="0">
                <a:solidFill>
                  <a:srgbClr val="0070C0"/>
                </a:solidFill>
                <a:effectLst/>
                <a:latin typeface="Arial Unicode MS" pitchFamily="34" charset="-128"/>
                <a:ea typeface="Arial Unicode MS" pitchFamily="34" charset="-128"/>
                <a:cs typeface="Arial Unicode MS" pitchFamily="34" charset="-128"/>
              </a:rPr>
              <a:t>)</a:t>
            </a:r>
            <a:endParaRPr kumimoji="1" lang="en-US" sz="1600" dirty="0">
              <a:latin typeface="Times New Roman" pitchFamily="18" charset="0"/>
              <a:cs typeface="Times New Roman" pitchFamily="18" charset="0"/>
            </a:endParaRPr>
          </a:p>
        </p:txBody>
      </p:sp>
      <p:pic>
        <p:nvPicPr>
          <p:cNvPr id="33801" name="Picture 2" descr="D:\NSO\Monstat App Project\MONSTAT banner.jpg"/>
          <p:cNvPicPr>
            <a:picLocks noChangeAspect="1" noChangeArrowheads="1"/>
          </p:cNvPicPr>
          <p:nvPr/>
        </p:nvPicPr>
        <p:blipFill>
          <a:blip r:embed="rId4" cstate="print"/>
          <a:srcRect l="4968" t="8467" r="5786" b="12762"/>
          <a:stretch>
            <a:fillRect/>
          </a:stretch>
        </p:blipFill>
        <p:spPr bwMode="auto">
          <a:xfrm>
            <a:off x="5338763" y="2214563"/>
            <a:ext cx="2901950" cy="1984375"/>
          </a:xfrm>
          <a:prstGeom prst="rect">
            <a:avLst/>
          </a:prstGeom>
          <a:noFill/>
          <a:ln w="9525">
            <a:noFill/>
            <a:miter lim="800000"/>
            <a:headEnd/>
            <a:tailEnd/>
          </a:ln>
        </p:spPr>
      </p:pic>
      <p:pic>
        <p:nvPicPr>
          <p:cNvPr id="33802" name="Picture 2" descr="\\exchange_server\DPTD\PUBLIC\Erdenemunkh\MonStat and EZStat\monstat app icon.png"/>
          <p:cNvPicPr>
            <a:picLocks noChangeAspect="1" noChangeArrowheads="1"/>
          </p:cNvPicPr>
          <p:nvPr/>
        </p:nvPicPr>
        <p:blipFill>
          <a:blip r:embed="rId5" cstate="print"/>
          <a:srcRect/>
          <a:stretch>
            <a:fillRect/>
          </a:stretch>
        </p:blipFill>
        <p:spPr bwMode="auto">
          <a:xfrm>
            <a:off x="5334000" y="1260475"/>
            <a:ext cx="909638" cy="925513"/>
          </a:xfrm>
          <a:prstGeom prst="rect">
            <a:avLst/>
          </a:prstGeom>
          <a:noFill/>
          <a:ln w="9525">
            <a:noFill/>
            <a:miter lim="800000"/>
            <a:headEnd/>
            <a:tailEnd/>
          </a:ln>
        </p:spPr>
      </p:pic>
      <p:sp>
        <p:nvSpPr>
          <p:cNvPr id="33803" name="Rectangle 2"/>
          <p:cNvSpPr>
            <a:spLocks noChangeArrowheads="1"/>
          </p:cNvSpPr>
          <p:nvPr/>
        </p:nvSpPr>
        <p:spPr bwMode="auto">
          <a:xfrm>
            <a:off x="6288088" y="1538288"/>
            <a:ext cx="1952625" cy="400050"/>
          </a:xfrm>
          <a:prstGeom prst="rect">
            <a:avLst/>
          </a:prstGeom>
          <a:noFill/>
          <a:ln w="9525">
            <a:noFill/>
            <a:miter lim="800000"/>
            <a:headEnd/>
            <a:tailEnd/>
          </a:ln>
        </p:spPr>
        <p:txBody>
          <a:bodyPr>
            <a:spAutoFit/>
          </a:bodyPr>
          <a:lstStyle/>
          <a:p>
            <a:r>
              <a:rPr lang="en-US" altLang="en-US" sz="2000" b="1">
                <a:solidFill>
                  <a:srgbClr val="0070C0"/>
                </a:solidFill>
                <a:latin typeface="Arial Unicode MS" pitchFamily="34" charset="-128"/>
                <a:ea typeface="Arial Unicode MS" pitchFamily="34" charset="-128"/>
                <a:cs typeface="Arial Unicode MS" pitchFamily="34" charset="-128"/>
              </a:rPr>
              <a:t>Monstat</a:t>
            </a:r>
          </a:p>
        </p:txBody>
      </p:sp>
      <p:sp>
        <p:nvSpPr>
          <p:cNvPr id="33804" name="Rectangle 13"/>
          <p:cNvSpPr>
            <a:spLocks noChangeArrowheads="1"/>
          </p:cNvSpPr>
          <p:nvPr/>
        </p:nvSpPr>
        <p:spPr bwMode="auto">
          <a:xfrm>
            <a:off x="1712913" y="5856288"/>
            <a:ext cx="6332537" cy="584200"/>
          </a:xfrm>
          <a:prstGeom prst="rect">
            <a:avLst/>
          </a:prstGeom>
          <a:noFill/>
          <a:ln w="9525">
            <a:noFill/>
            <a:miter lim="800000"/>
            <a:headEnd/>
            <a:tailEnd/>
          </a:ln>
        </p:spPr>
        <p:txBody>
          <a:bodyPr>
            <a:spAutoFit/>
          </a:bodyPr>
          <a:lstStyle/>
          <a:p>
            <a:pPr algn="just"/>
            <a:r>
              <a:rPr lang="mn-MN" altLang="en-US" sz="1600">
                <a:solidFill>
                  <a:srgbClr val="0070C0"/>
                </a:solidFill>
                <a:latin typeface="Arial Unicode MS" pitchFamily="34" charset="-128"/>
                <a:ea typeface="Arial Unicode MS" pitchFamily="34" charset="-128"/>
                <a:cs typeface="Arial Unicode MS" pitchFamily="34" charset="-128"/>
              </a:rPr>
              <a:t>Мөн </a:t>
            </a:r>
            <a:r>
              <a:rPr lang="en-US" altLang="en-US" sz="1600">
                <a:solidFill>
                  <a:srgbClr val="0070C0"/>
                </a:solidFill>
                <a:latin typeface="Arial Unicode MS" pitchFamily="34" charset="-128"/>
                <a:ea typeface="Arial Unicode MS" pitchFamily="34" charset="-128"/>
                <a:cs typeface="Arial Unicode MS" pitchFamily="34" charset="-128"/>
              </a:rPr>
              <a:t>Android </a:t>
            </a:r>
            <a:r>
              <a:rPr lang="mn-MN" altLang="en-US" sz="1600">
                <a:solidFill>
                  <a:srgbClr val="0070C0"/>
                </a:solidFill>
                <a:latin typeface="Arial Unicode MS" pitchFamily="34" charset="-128"/>
                <a:ea typeface="Arial Unicode MS" pitchFamily="34" charset="-128"/>
                <a:cs typeface="Arial Unicode MS" pitchFamily="34" charset="-128"/>
              </a:rPr>
              <a:t>үйлдлийн системтэй гар утас, таблет хэрэглэдэг бол </a:t>
            </a:r>
            <a:r>
              <a:rPr lang="en-US" altLang="en-US" sz="1600">
                <a:solidFill>
                  <a:srgbClr val="0070C0"/>
                </a:solidFill>
                <a:latin typeface="Arial Unicode MS" pitchFamily="34" charset="-128"/>
                <a:ea typeface="Arial Unicode MS" pitchFamily="34" charset="-128"/>
                <a:cs typeface="Arial Unicode MS" pitchFamily="34" charset="-128"/>
              </a:rPr>
              <a:t>Play store-</a:t>
            </a:r>
            <a:r>
              <a:rPr lang="mn-MN" altLang="en-US" sz="1600">
                <a:solidFill>
                  <a:srgbClr val="0070C0"/>
                </a:solidFill>
                <a:latin typeface="Arial Unicode MS" pitchFamily="34" charset="-128"/>
                <a:ea typeface="Arial Unicode MS" pitchFamily="34" charset="-128"/>
                <a:cs typeface="Arial Unicode MS" pitchFamily="34" charset="-128"/>
              </a:rPr>
              <a:t>оос МОНСТАТ аппликейшнийг татан авч болно.</a:t>
            </a:r>
            <a:endParaRPr lang="en-US" altLang="en-US" sz="1600">
              <a:solidFill>
                <a:srgbClr val="0070C0"/>
              </a:solidFill>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73756"/>
          </a:xfrm>
          <a:prstGeom prst="rect">
            <a:avLst/>
          </a:prstGeom>
        </p:spPr>
      </p:pic>
      <p:sp>
        <p:nvSpPr>
          <p:cNvPr id="6" name="Rectangle 5"/>
          <p:cNvSpPr/>
          <p:nvPr/>
        </p:nvSpPr>
        <p:spPr>
          <a:xfrm>
            <a:off x="1981200" y="1828800"/>
            <a:ext cx="6172200" cy="2246769"/>
          </a:xfrm>
          <a:prstGeom prst="rect">
            <a:avLst/>
          </a:prstGeom>
        </p:spPr>
        <p:txBody>
          <a:bodyPr wrap="square">
            <a:spAutoFit/>
          </a:bodyPr>
          <a:lstStyle/>
          <a:p>
            <a:r>
              <a:rPr lang="mn-MN" sz="2000" b="1" i="1" dirty="0" smtClean="0">
                <a:latin typeface="Arial" pitchFamily="34" charset="0"/>
                <a:cs typeface="Arial" pitchFamily="34" charset="0"/>
              </a:rPr>
              <a:t>Харилцах утас: </a:t>
            </a:r>
            <a:r>
              <a:rPr lang="x-none" sz="2000" b="1" i="1" smtClean="0">
                <a:latin typeface="Arial" pitchFamily="34" charset="0"/>
                <a:cs typeface="Arial" pitchFamily="34" charset="0"/>
              </a:rPr>
              <a:t>7053</a:t>
            </a:r>
            <a:r>
              <a:rPr lang="en-US" sz="2000" b="1" i="1" dirty="0" smtClean="0">
                <a:latin typeface="Arial" pitchFamily="34" charset="0"/>
                <a:cs typeface="Arial" pitchFamily="34" charset="0"/>
              </a:rPr>
              <a:t>-</a:t>
            </a:r>
            <a:r>
              <a:rPr lang="x-none" sz="2000" b="1" i="1" smtClean="0">
                <a:latin typeface="Arial" pitchFamily="34" charset="0"/>
                <a:cs typeface="Arial" pitchFamily="34" charset="0"/>
              </a:rPr>
              <a:t>3061,  </a:t>
            </a:r>
          </a:p>
          <a:p>
            <a:r>
              <a:rPr lang="x-none" sz="2000" b="1" i="1" smtClean="0">
                <a:latin typeface="Arial" pitchFamily="34" charset="0"/>
                <a:cs typeface="Arial" pitchFamily="34" charset="0"/>
              </a:rPr>
              <a:t>                              7053</a:t>
            </a:r>
            <a:r>
              <a:rPr lang="en-US" sz="2000" b="1" i="1" dirty="0" smtClean="0">
                <a:latin typeface="Arial" pitchFamily="34" charset="0"/>
                <a:cs typeface="Arial" pitchFamily="34" charset="0"/>
              </a:rPr>
              <a:t>-</a:t>
            </a:r>
            <a:r>
              <a:rPr lang="x-none" sz="2000" b="1" i="1" smtClean="0">
                <a:latin typeface="Arial" pitchFamily="34" charset="0"/>
                <a:cs typeface="Arial" pitchFamily="34" charset="0"/>
              </a:rPr>
              <a:t>3439</a:t>
            </a:r>
            <a:endParaRPr lang="en-US" sz="2000" b="1" i="1" dirty="0" smtClean="0">
              <a:latin typeface="Arial" pitchFamily="34" charset="0"/>
              <a:cs typeface="Arial" pitchFamily="34" charset="0"/>
            </a:endParaRPr>
          </a:p>
          <a:p>
            <a:r>
              <a:rPr lang="en-US" sz="2000" dirty="0" smtClean="0">
                <a:latin typeface="Arial" pitchFamily="34" charset="0"/>
                <a:cs typeface="Arial" pitchFamily="34" charset="0"/>
              </a:rPr>
              <a:t> </a:t>
            </a:r>
          </a:p>
          <a:p>
            <a:endParaRPr lang="en-US" sz="2000" dirty="0" smtClean="0">
              <a:latin typeface="Arial" pitchFamily="34" charset="0"/>
              <a:cs typeface="Arial" pitchFamily="34" charset="0"/>
            </a:endParaRPr>
          </a:p>
          <a:p>
            <a:r>
              <a:rPr lang="en-US" sz="2000" b="1" dirty="0" smtClean="0">
                <a:latin typeface="Arial" pitchFamily="34" charset="0"/>
                <a:cs typeface="Arial" pitchFamily="34" charset="0"/>
              </a:rPr>
              <a:t>E-mail </a:t>
            </a:r>
            <a:r>
              <a:rPr lang="en-US" sz="2000" b="1" dirty="0" err="1" smtClean="0">
                <a:latin typeface="Arial" pitchFamily="34" charset="0"/>
                <a:cs typeface="Arial" pitchFamily="34" charset="0"/>
              </a:rPr>
              <a:t>хаяг</a:t>
            </a:r>
            <a:r>
              <a:rPr lang="mn-MN" sz="2000" b="1" dirty="0" smtClean="0">
                <a:latin typeface="Arial" pitchFamily="34" charset="0"/>
                <a:cs typeface="Arial" pitchFamily="34" charset="0"/>
              </a:rPr>
              <a:t> </a:t>
            </a:r>
            <a:r>
              <a:rPr lang="en-US" sz="2000" b="1" dirty="0" smtClean="0">
                <a:latin typeface="Arial" pitchFamily="34" charset="0"/>
                <a:cs typeface="Arial" pitchFamily="34" charset="0"/>
              </a:rPr>
              <a:t>:   </a:t>
            </a:r>
            <a:r>
              <a:rPr lang="en-US" sz="2000" dirty="0" smtClean="0">
                <a:latin typeface="Arial" pitchFamily="34" charset="0"/>
                <a:cs typeface="Arial" pitchFamily="34" charset="0"/>
                <a:hlinkClick r:id="rId3"/>
              </a:rPr>
              <a:t>umnugobi_stat@yahoo.com</a:t>
            </a:r>
            <a:endParaRPr lang="en-US" sz="2000" dirty="0" smtClean="0">
              <a:latin typeface="Arial" pitchFamily="34" charset="0"/>
              <a:cs typeface="Arial" pitchFamily="34" charset="0"/>
            </a:endParaRPr>
          </a:p>
          <a:p>
            <a:pPr algn="ctr"/>
            <a:r>
              <a:rPr lang="en-US" sz="2000" dirty="0" smtClean="0">
                <a:latin typeface="Arial" pitchFamily="34" charset="0"/>
                <a:cs typeface="Arial" pitchFamily="34" charset="0"/>
              </a:rPr>
              <a:t>   umnugovi@.nso.mn</a:t>
            </a:r>
          </a:p>
          <a:p>
            <a:r>
              <a:rPr lang="en-US" sz="2000" dirty="0" smtClean="0">
                <a:latin typeface="Arial" pitchFamily="34" charset="0"/>
                <a:cs typeface="Arial" pitchFamily="34" charset="0"/>
              </a:rPr>
              <a:t>                         http://www.umnugovi.nso.mn/</a:t>
            </a:r>
            <a:endParaRPr lang="en-US" sz="2000" dirty="0">
              <a:latin typeface="Arial" pitchFamily="34" charset="0"/>
              <a:cs typeface="Arial" pitchFamily="34" charset="0"/>
            </a:endParaRPr>
          </a:p>
        </p:txBody>
      </p:sp>
    </p:spTree>
    <p:extLst>
      <p:ext uri="{BB962C8B-B14F-4D97-AF65-F5344CB8AC3E}">
        <p14:creationId xmlns:p14="http://schemas.microsoft.com/office/powerpoint/2010/main" val="34053592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p:nvSpPr>
        <p:spPr>
          <a:xfrm>
            <a:off x="4800600" y="609601"/>
            <a:ext cx="3810000" cy="369332"/>
          </a:xfrm>
          <a:prstGeom prst="rect">
            <a:avLst/>
          </a:prstGeom>
        </p:spPr>
        <p:txBody>
          <a:bodyPr wrap="square">
            <a:spAutoFit/>
          </a:bodyPr>
          <a:lstStyle/>
          <a:p>
            <a:pPr algn="r"/>
            <a:endParaRPr lang="en-US" i="1" dirty="0">
              <a:solidFill>
                <a:schemeClr val="bg1"/>
              </a:solidFill>
              <a:latin typeface="Times New Roman" pitchFamily="18" charset="0"/>
              <a:cs typeface="Times New Roman" pitchFamily="18" charset="0"/>
            </a:endParaRPr>
          </a:p>
        </p:txBody>
      </p:sp>
      <p:sp>
        <p:nvSpPr>
          <p:cNvPr id="6" name="Rectangle 5"/>
          <p:cNvSpPr/>
          <p:nvPr/>
        </p:nvSpPr>
        <p:spPr>
          <a:xfrm>
            <a:off x="1676400" y="1981201"/>
            <a:ext cx="5867400" cy="646331"/>
          </a:xfrm>
          <a:prstGeom prst="rect">
            <a:avLst/>
          </a:prstGeom>
        </p:spPr>
        <p:txBody>
          <a:bodyPr wrap="square">
            <a:spAutoFit/>
          </a:bodyPr>
          <a:lstStyle/>
          <a:p>
            <a:pPr algn="ctr">
              <a:spcBef>
                <a:spcPct val="20000"/>
              </a:spcBef>
              <a:buClr>
                <a:schemeClr val="accent2"/>
              </a:buClr>
              <a:defRPr/>
            </a:pPr>
            <a:endParaRPr lang="en-US" sz="3600" b="1" cap="all" dirty="0">
              <a:ln w="0"/>
              <a:solidFill>
                <a:schemeClr val="bg2">
                  <a:lumMod val="50000"/>
                </a:schemeClr>
              </a:solidFill>
              <a:effectLst>
                <a:reflection blurRad="12700" stA="50000" endPos="50000" dist="5000" dir="5400000" sy="-100000" rotWithShape="0"/>
              </a:effectLst>
              <a:latin typeface="Times New Roman" pitchFamily="18" charset="0"/>
              <a:cs typeface="Times New Roman" pitchFamily="18" charset="0"/>
            </a:endParaRPr>
          </a:p>
        </p:txBody>
      </p:sp>
      <p:sp>
        <p:nvSpPr>
          <p:cNvPr id="7" name="Rectangle 6"/>
          <p:cNvSpPr/>
          <p:nvPr/>
        </p:nvSpPr>
        <p:spPr>
          <a:xfrm>
            <a:off x="1676400" y="1524000"/>
            <a:ext cx="6019800" cy="646331"/>
          </a:xfrm>
          <a:prstGeom prst="rect">
            <a:avLst/>
          </a:prstGeom>
        </p:spPr>
        <p:txBody>
          <a:bodyPr wrap="square">
            <a:spAutoFit/>
          </a:bodyPr>
          <a:lstStyle/>
          <a:p>
            <a:pPr algn="ctr"/>
            <a:endParaRPr lang="en-US" sz="3600" i="1" dirty="0">
              <a:effectLst>
                <a:outerShdw blurRad="38100" dist="38100" dir="2700000" algn="tl">
                  <a:srgbClr val="000000">
                    <a:alpha val="43137"/>
                  </a:srgbClr>
                </a:outerShdw>
                <a:reflection blurRad="12700" stA="50000" endPos="50000" dist="5000" dir="5400000" sy="-100000" rotWithShape="0"/>
              </a:effectLst>
            </a:endParaRPr>
          </a:p>
        </p:txBody>
      </p:sp>
      <p:sp>
        <p:nvSpPr>
          <p:cNvPr id="9" name="Rectangle 8"/>
          <p:cNvSpPr/>
          <p:nvPr/>
        </p:nvSpPr>
        <p:spPr>
          <a:xfrm>
            <a:off x="2286000" y="5714999"/>
            <a:ext cx="5257800" cy="369332"/>
          </a:xfrm>
          <a:prstGeom prst="rect">
            <a:avLst/>
          </a:prstGeom>
        </p:spPr>
        <p:txBody>
          <a:bodyPr wrap="square">
            <a:spAutoFit/>
          </a:bodyPr>
          <a:lstStyle/>
          <a:p>
            <a:pPr marL="374650" algn="ctr">
              <a:buFont typeface="Wingdings" panose="05000000000000000000" pitchFamily="2" charset="2"/>
              <a:buNone/>
            </a:pPr>
            <a:endParaRPr lang="en-US" dirty="0" smtClean="0">
              <a:solidFill>
                <a:schemeClr val="bg1"/>
              </a:solidFill>
              <a:latin typeface="Times New Roman" panose="02020603050405020304" pitchFamily="18" charset="0"/>
              <a:cs typeface="Times New Roman" panose="02020603050405020304" pitchFamily="18" charset="0"/>
            </a:endParaRPr>
          </a:p>
        </p:txBody>
      </p:sp>
      <p:pic>
        <p:nvPicPr>
          <p:cNvPr id="16" name="Picture 15" descr="\\FILESERVER\share\khorolmaa\Information logo\15.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685800"/>
            <a:ext cx="914400" cy="914400"/>
          </a:xfrm>
          <a:prstGeom prst="rect">
            <a:avLst/>
          </a:prstGeom>
          <a:noFill/>
          <a:ln>
            <a:noFill/>
          </a:ln>
        </p:spPr>
      </p:pic>
      <p:sp>
        <p:nvSpPr>
          <p:cNvPr id="29699" name="Rectangle 3"/>
          <p:cNvSpPr>
            <a:spLocks noChangeArrowheads="1"/>
          </p:cNvSpPr>
          <p:nvPr/>
        </p:nvSpPr>
        <p:spPr bwMode="auto">
          <a:xfrm>
            <a:off x="1905000" y="512805"/>
            <a:ext cx="7010400" cy="1354217"/>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u-ES" sz="1600" b="1" i="0" u="none" strike="noStrike" cap="none" normalizeH="0" baseline="0" dirty="0" smtClean="0">
                <a:ln>
                  <a:noFill/>
                </a:ln>
                <a:solidFill>
                  <a:schemeClr val="tx1"/>
                </a:solidFill>
                <a:effectLst/>
                <a:latin typeface="Tahoma" pitchFamily="34" charset="0"/>
                <a:ea typeface="Tahoma" panose="020B0604030504040204" pitchFamily="34" charset="0"/>
                <a:cs typeface="Tahoma" panose="020B0604030504040204" pitchFamily="34" charset="0"/>
              </a:rPr>
              <a:t>Төсөв</a:t>
            </a:r>
            <a:r>
              <a:rPr kumimoji="0" lang="mn-MN" sz="1600" b="1" i="0" u="none" strike="noStrike" cap="none" normalizeH="0" baseline="0" dirty="0" smtClean="0">
                <a:ln>
                  <a:noFill/>
                </a:ln>
                <a:solidFill>
                  <a:schemeClr val="tx1"/>
                </a:solidFill>
                <a:effectLst/>
                <a:latin typeface="Tahoma" pitchFamily="34" charset="0"/>
                <a:ea typeface="Tahoma" panose="020B0604030504040204" pitchFamily="34" charset="0"/>
                <a:cs typeface="Tahoma" panose="020B0604030504040204" pitchFamily="34" charset="0"/>
              </a:rPr>
              <a:t>, санхүү</a:t>
            </a:r>
            <a:endParaRPr kumimoji="0" lang="eu-ES" sz="1600" b="1"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dirty="0">
                <a:latin typeface="Tahoma"/>
                <a:ea typeface="Times New Roman"/>
              </a:rPr>
              <a:t>2015 </a:t>
            </a:r>
            <a:r>
              <a:rPr lang="en-US" dirty="0" err="1">
                <a:latin typeface="Tahoma"/>
                <a:ea typeface="Times New Roman"/>
              </a:rPr>
              <a:t>оны</a:t>
            </a:r>
            <a:r>
              <a:rPr lang="en-US" dirty="0">
                <a:latin typeface="Tahoma"/>
                <a:ea typeface="Times New Roman"/>
              </a:rPr>
              <a:t> </a:t>
            </a:r>
            <a:r>
              <a:rPr lang="en-US" dirty="0" err="1">
                <a:latin typeface="Tahoma"/>
                <a:ea typeface="Times New Roman"/>
              </a:rPr>
              <a:t>эхний</a:t>
            </a:r>
            <a:r>
              <a:rPr lang="en-US" dirty="0">
                <a:latin typeface="Tahoma"/>
                <a:ea typeface="Times New Roman"/>
              </a:rPr>
              <a:t> 7 </a:t>
            </a:r>
            <a:r>
              <a:rPr lang="en-US" dirty="0" err="1">
                <a:latin typeface="Tahoma"/>
                <a:ea typeface="Times New Roman"/>
              </a:rPr>
              <a:t>сарын</a:t>
            </a:r>
            <a:r>
              <a:rPr lang="en-US" dirty="0">
                <a:latin typeface="Tahoma"/>
                <a:ea typeface="Times New Roman"/>
              </a:rPr>
              <a:t> </a:t>
            </a:r>
            <a:r>
              <a:rPr lang="en-US" dirty="0" err="1">
                <a:latin typeface="Tahoma"/>
                <a:ea typeface="Times New Roman"/>
              </a:rPr>
              <a:t>байдлаа</a:t>
            </a:r>
            <a:r>
              <a:rPr lang="mn-MN" dirty="0">
                <a:latin typeface="Tahoma"/>
                <a:ea typeface="Times New Roman"/>
              </a:rPr>
              <a:t>р</a:t>
            </a:r>
            <a:r>
              <a:rPr lang="en-US" dirty="0">
                <a:latin typeface="Tahoma"/>
                <a:ea typeface="Times New Roman"/>
              </a:rPr>
              <a:t> </a:t>
            </a:r>
            <a:r>
              <a:rPr lang="en-US" dirty="0" err="1">
                <a:latin typeface="Tahoma"/>
                <a:ea typeface="Times New Roman"/>
              </a:rPr>
              <a:t>аймгийн</a:t>
            </a:r>
            <a:r>
              <a:rPr lang="en-US" dirty="0">
                <a:latin typeface="Tahoma"/>
                <a:ea typeface="Times New Roman"/>
              </a:rPr>
              <a:t> </a:t>
            </a:r>
            <a:r>
              <a:rPr lang="en-US" dirty="0" err="1">
                <a:latin typeface="Tahoma"/>
                <a:ea typeface="Times New Roman"/>
              </a:rPr>
              <a:t>төсвийн</a:t>
            </a:r>
            <a:r>
              <a:rPr lang="en-US" dirty="0">
                <a:latin typeface="Tahoma"/>
                <a:ea typeface="Times New Roman"/>
              </a:rPr>
              <a:t> </a:t>
            </a:r>
            <a:r>
              <a:rPr lang="en-US" dirty="0" err="1">
                <a:latin typeface="Tahoma"/>
                <a:ea typeface="Times New Roman"/>
              </a:rPr>
              <a:t>орлогын</a:t>
            </a:r>
            <a:r>
              <a:rPr lang="en-US" dirty="0">
                <a:latin typeface="Tahoma"/>
                <a:ea typeface="Times New Roman"/>
              </a:rPr>
              <a:t> </a:t>
            </a:r>
            <a:r>
              <a:rPr lang="en-US" dirty="0" err="1">
                <a:latin typeface="Tahoma"/>
                <a:ea typeface="Times New Roman"/>
              </a:rPr>
              <a:t>төлөвлөгөөний</a:t>
            </a:r>
            <a:r>
              <a:rPr lang="en-US" dirty="0">
                <a:latin typeface="Tahoma"/>
                <a:ea typeface="Times New Roman"/>
              </a:rPr>
              <a:t> </a:t>
            </a:r>
            <a:r>
              <a:rPr lang="en-US" dirty="0" err="1">
                <a:latin typeface="Tahoma"/>
                <a:ea typeface="Times New Roman"/>
              </a:rPr>
              <a:t>биелэлт</a:t>
            </a:r>
            <a:r>
              <a:rPr lang="en-US" dirty="0">
                <a:latin typeface="Tahoma"/>
                <a:ea typeface="Times New Roman"/>
              </a:rPr>
              <a:t> 2.8 </a:t>
            </a:r>
            <a:r>
              <a:rPr lang="en-US" dirty="0" err="1">
                <a:latin typeface="Tahoma"/>
                <a:ea typeface="Times New Roman"/>
              </a:rPr>
              <a:t>хувиар</a:t>
            </a:r>
            <a:r>
              <a:rPr lang="en-US" dirty="0">
                <a:latin typeface="Tahoma"/>
                <a:ea typeface="Times New Roman"/>
              </a:rPr>
              <a:t> </a:t>
            </a:r>
            <a:r>
              <a:rPr lang="en-US" dirty="0" err="1">
                <a:latin typeface="Tahoma"/>
                <a:ea typeface="Times New Roman"/>
              </a:rPr>
              <a:t>буюу</a:t>
            </a:r>
            <a:r>
              <a:rPr lang="en-US" dirty="0">
                <a:latin typeface="Tahoma"/>
                <a:ea typeface="Times New Roman"/>
              </a:rPr>
              <a:t> 964.3  </a:t>
            </a:r>
            <a:r>
              <a:rPr lang="en-US" dirty="0" err="1">
                <a:latin typeface="Tahoma"/>
                <a:ea typeface="Times New Roman"/>
              </a:rPr>
              <a:t>сая</a:t>
            </a:r>
            <a:r>
              <a:rPr lang="en-US" dirty="0">
                <a:latin typeface="Tahoma"/>
                <a:ea typeface="Times New Roman"/>
              </a:rPr>
              <a:t> </a:t>
            </a:r>
            <a:r>
              <a:rPr lang="en-US" dirty="0" err="1">
                <a:latin typeface="Tahoma"/>
                <a:ea typeface="Times New Roman"/>
              </a:rPr>
              <a:t>төгрөгөөр</a:t>
            </a:r>
            <a:r>
              <a:rPr lang="en-US" dirty="0">
                <a:latin typeface="Tahoma"/>
                <a:ea typeface="Times New Roman"/>
              </a:rPr>
              <a:t> </a:t>
            </a:r>
            <a:r>
              <a:rPr lang="mn-MN" dirty="0">
                <a:latin typeface="Tahoma"/>
                <a:ea typeface="Times New Roman"/>
              </a:rPr>
              <a:t>тасарсан</a:t>
            </a:r>
            <a:r>
              <a:rPr lang="en-US" dirty="0">
                <a:latin typeface="Tahoma"/>
                <a:ea typeface="Times New Roman"/>
              </a:rPr>
              <a:t> </a:t>
            </a:r>
            <a:r>
              <a:rPr lang="en-US" dirty="0" err="1">
                <a:latin typeface="Tahoma"/>
                <a:ea typeface="Times New Roman"/>
              </a:rPr>
              <a:t>үзүүлэлттэй</a:t>
            </a:r>
            <a:r>
              <a:rPr lang="en-US" dirty="0">
                <a:latin typeface="Tahoma"/>
                <a:ea typeface="Times New Roman"/>
              </a:rPr>
              <a:t> </a:t>
            </a:r>
            <a:r>
              <a:rPr lang="en-US" dirty="0" err="1">
                <a:latin typeface="Tahoma"/>
                <a:ea typeface="Times New Roman"/>
              </a:rPr>
              <a:t>байна</a:t>
            </a:r>
            <a:r>
              <a:rPr lang="en-US" dirty="0">
                <a:latin typeface="Tahoma"/>
                <a:ea typeface="Times New Roman"/>
              </a:rPr>
              <a:t>.</a:t>
            </a:r>
            <a:endParaRPr lang="en-US" sz="1200" dirty="0">
              <a:latin typeface="Times New Roman"/>
              <a:ea typeface="Times New Roman"/>
            </a:endParaRPr>
          </a:p>
          <a:p>
            <a:pPr algn="just"/>
            <a:r>
              <a:rPr lang="en-US" dirty="0">
                <a:latin typeface="Tahoma"/>
                <a:ea typeface="Times New Roman"/>
                <a:cs typeface="Times New Roman"/>
              </a:rPr>
              <a:t> </a:t>
            </a:r>
            <a:endParaRPr lang="en-US" dirty="0">
              <a:effectLst/>
              <a:latin typeface="Times New Roman Mon"/>
              <a:ea typeface="Times New Roman"/>
              <a:cs typeface="Times New Roman"/>
            </a:endParaRPr>
          </a:p>
        </p:txBody>
      </p:sp>
      <p:graphicFrame>
        <p:nvGraphicFramePr>
          <p:cNvPr id="13" name="Chart 12"/>
          <p:cNvGraphicFramePr>
            <a:graphicFrameLocks/>
          </p:cNvGraphicFramePr>
          <p:nvPr>
            <p:extLst>
              <p:ext uri="{D42A27DB-BD31-4B8C-83A1-F6EECF244321}">
                <p14:modId xmlns:p14="http://schemas.microsoft.com/office/powerpoint/2010/main" val="1611801405"/>
              </p:ext>
            </p:extLst>
          </p:nvPr>
        </p:nvGraphicFramePr>
        <p:xfrm>
          <a:off x="2286000" y="2157412"/>
          <a:ext cx="5029200" cy="317658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155734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rotWithShape="1">
          <a:blip r:embed="rId2" cstate="print">
            <a:extLst>
              <a:ext uri="{28A0092B-C50C-407E-A947-70E740481C1C}">
                <a14:useLocalDpi xmlns:a14="http://schemas.microsoft.com/office/drawing/2010/main" val="0"/>
              </a:ext>
            </a:extLst>
          </a:blip>
          <a:srcRect l="807"/>
          <a:stretch/>
        </p:blipFill>
        <p:spPr>
          <a:xfrm>
            <a:off x="0" y="0"/>
            <a:ext cx="9372600" cy="6858000"/>
          </a:xfrm>
          <a:prstGeom prst="rect">
            <a:avLst/>
          </a:prstGeom>
        </p:spPr>
      </p:pic>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endParaRPr lang="en-US"/>
          </a:p>
        </p:txBody>
      </p:sp>
      <p:sp>
        <p:nvSpPr>
          <p:cNvPr id="15364" name="Rectangle 4"/>
          <p:cNvSpPr>
            <a:spLocks noChangeArrowheads="1"/>
          </p:cNvSpPr>
          <p:nvPr/>
        </p:nvSpPr>
        <p:spPr bwMode="auto">
          <a:xfrm>
            <a:off x="4455622" y="90100"/>
            <a:ext cx="232756"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mn-MN" sz="12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endParaRPr kumimoji="0" lang="mn-MN" sz="1800" b="0" i="0" u="none" strike="noStrike" cap="none" normalizeH="0" baseline="0" dirty="0" smtClean="0">
              <a:ln>
                <a:noFill/>
              </a:ln>
              <a:solidFill>
                <a:schemeClr val="tx1"/>
              </a:solidFill>
              <a:effectLst/>
              <a:latin typeface="Arial" pitchFamily="34" charset="0"/>
            </a:endParaRPr>
          </a:p>
        </p:txBody>
      </p:sp>
      <p:sp>
        <p:nvSpPr>
          <p:cNvPr id="16" name="Rectangle 15"/>
          <p:cNvSpPr/>
          <p:nvPr/>
        </p:nvSpPr>
        <p:spPr>
          <a:xfrm>
            <a:off x="1828800" y="833789"/>
            <a:ext cx="6628948" cy="1077218"/>
          </a:xfrm>
          <a:prstGeom prst="rect">
            <a:avLst/>
          </a:prstGeom>
        </p:spPr>
        <p:txBody>
          <a:bodyPr wrap="square">
            <a:spAutoFit/>
          </a:bodyPr>
          <a:lstStyle/>
          <a:p>
            <a:pPr algn="just"/>
            <a:r>
              <a:rPr lang="mn-MN" dirty="0">
                <a:latin typeface="Arial"/>
                <a:ea typeface="Times New Roman"/>
              </a:rPr>
              <a:t> </a:t>
            </a:r>
            <a:endParaRPr lang="en-US" sz="1200" dirty="0">
              <a:latin typeface="Times New Roman"/>
              <a:ea typeface="Times New Roman"/>
            </a:endParaRPr>
          </a:p>
          <a:p>
            <a:pPr algn="just" fontAlgn="base">
              <a:spcBef>
                <a:spcPct val="0"/>
              </a:spcBef>
              <a:spcAft>
                <a:spcPct val="0"/>
              </a:spcAft>
            </a:pPr>
            <a:endParaRPr lang="en-US" dirty="0">
              <a:latin typeface="Tahoma" panose="020B0604030504040204" pitchFamily="34" charset="0"/>
              <a:ea typeface="Tahoma" panose="020B0604030504040204" pitchFamily="34" charset="0"/>
              <a:cs typeface="Tahoma" panose="020B0604030504040204" pitchFamily="34" charset="0"/>
            </a:endParaRPr>
          </a:p>
          <a:p>
            <a:pPr lvl="0" algn="just" fontAlgn="base">
              <a:spcBef>
                <a:spcPct val="0"/>
              </a:spcBef>
              <a:spcAft>
                <a:spcPct val="0"/>
              </a:spcAft>
            </a:pPr>
            <a:endParaRPr lang="mn-MN" sz="2800" dirty="0" smtClean="0">
              <a:latin typeface="Tahoma" panose="020B0604030504040204" pitchFamily="34" charset="0"/>
              <a:ea typeface="Tahoma" panose="020B0604030504040204" pitchFamily="34" charset="0"/>
              <a:cs typeface="Tahoma" panose="020B0604030504040204" pitchFamily="34" charset="0"/>
            </a:endParaRPr>
          </a:p>
        </p:txBody>
      </p:sp>
      <p:sp>
        <p:nvSpPr>
          <p:cNvPr id="4" name="Rectangle 3"/>
          <p:cNvSpPr/>
          <p:nvPr/>
        </p:nvSpPr>
        <p:spPr>
          <a:xfrm>
            <a:off x="1791036" y="954889"/>
            <a:ext cx="7048164" cy="1169551"/>
          </a:xfrm>
          <a:prstGeom prst="rect">
            <a:avLst/>
          </a:prstGeom>
        </p:spPr>
        <p:txBody>
          <a:bodyPr wrap="square">
            <a:spAutoFit/>
          </a:bodyPr>
          <a:lstStyle/>
          <a:p>
            <a:pPr algn="just"/>
            <a:r>
              <a:rPr lang="mn-MN" sz="1400" dirty="0">
                <a:latin typeface="Tahoma"/>
                <a:ea typeface="Times New Roman"/>
                <a:cs typeface="Times New Roman"/>
              </a:rPr>
              <a:t>Аймгийн  хэмжээнд үйл ажиллагаагаа явуулж буй нийт арилжааны банкуудад  кассын орлого  </a:t>
            </a:r>
            <a:r>
              <a:rPr lang="en-US" sz="1400" dirty="0" smtClean="0">
                <a:solidFill>
                  <a:srgbClr val="000000"/>
                </a:solidFill>
                <a:latin typeface="Tahoma"/>
                <a:ea typeface="Times New Roman"/>
                <a:cs typeface="Times New Roman"/>
              </a:rPr>
              <a:t>532.4</a:t>
            </a:r>
            <a:r>
              <a:rPr lang="mn-MN" sz="1400" dirty="0" smtClean="0">
                <a:solidFill>
                  <a:srgbClr val="000000"/>
                </a:solidFill>
                <a:latin typeface="Tahoma"/>
                <a:ea typeface="Times New Roman"/>
                <a:cs typeface="Times New Roman"/>
              </a:rPr>
              <a:t> тэрбум</a:t>
            </a:r>
            <a:r>
              <a:rPr lang="mn-MN" sz="1400" dirty="0" smtClean="0">
                <a:latin typeface="Tahoma"/>
                <a:ea typeface="Times New Roman"/>
                <a:cs typeface="Times New Roman"/>
              </a:rPr>
              <a:t> </a:t>
            </a:r>
            <a:r>
              <a:rPr lang="mn-MN" sz="1400" dirty="0">
                <a:latin typeface="Tahoma"/>
                <a:ea typeface="Times New Roman"/>
                <a:cs typeface="Times New Roman"/>
              </a:rPr>
              <a:t>төгрөгт хүрсэн нь өмнөх оны мөн үеэс 2.3 хувиар буюу </a:t>
            </a:r>
            <a:r>
              <a:rPr lang="en-US" sz="1400" dirty="0" smtClean="0">
                <a:latin typeface="Tahoma"/>
                <a:ea typeface="Times New Roman"/>
                <a:cs typeface="Times New Roman"/>
              </a:rPr>
              <a:t>12</a:t>
            </a:r>
            <a:r>
              <a:rPr lang="mn-MN" sz="1400" dirty="0" smtClean="0">
                <a:latin typeface="Tahoma"/>
                <a:ea typeface="Times New Roman"/>
                <a:cs typeface="Times New Roman"/>
              </a:rPr>
              <a:t>.4 тэрбум </a:t>
            </a:r>
            <a:r>
              <a:rPr lang="mn-MN" sz="1400" dirty="0">
                <a:latin typeface="Tahoma"/>
                <a:ea typeface="Times New Roman"/>
                <a:cs typeface="Times New Roman"/>
              </a:rPr>
              <a:t>төгрөгөөр буурсан үзүүлэлттэй байна.</a:t>
            </a:r>
            <a:endParaRPr lang="en-US" sz="1400" dirty="0">
              <a:latin typeface="Times New Roman Mon"/>
              <a:ea typeface="Times New Roman"/>
              <a:cs typeface="Times New Roman"/>
            </a:endParaRPr>
          </a:p>
          <a:p>
            <a:pPr algn="just"/>
            <a:r>
              <a:rPr lang="mn-MN" sz="1400" dirty="0">
                <a:latin typeface="Tahoma"/>
                <a:ea typeface="Times New Roman"/>
                <a:cs typeface="Times New Roman"/>
              </a:rPr>
              <a:t>Банкуудын кассын зарлага </a:t>
            </a:r>
            <a:r>
              <a:rPr lang="mn-MN" sz="1400" dirty="0" smtClean="0">
                <a:latin typeface="Tahoma"/>
                <a:ea typeface="Times New Roman"/>
                <a:cs typeface="Times New Roman"/>
              </a:rPr>
              <a:t>540.4 тэрбум </a:t>
            </a:r>
            <a:r>
              <a:rPr lang="mn-MN" sz="1400" dirty="0">
                <a:latin typeface="Tahoma"/>
                <a:ea typeface="Times New Roman"/>
                <a:cs typeface="Times New Roman"/>
              </a:rPr>
              <a:t>төгрөгт хүрсэн нь өмнөх оны мөн үеийнхтэй харьцуулахад 0.2 хувиар буюу 822.3 сая төгрөгөөр буурчээ</a:t>
            </a:r>
            <a:r>
              <a:rPr lang="mn-MN" sz="1400" dirty="0" smtClean="0">
                <a:latin typeface="Tahoma"/>
                <a:ea typeface="Times New Roman"/>
                <a:cs typeface="Times New Roman"/>
              </a:rPr>
              <a:t>.</a:t>
            </a:r>
            <a:endParaRPr lang="en-US" sz="1400" dirty="0">
              <a:latin typeface="Times New Roman Mon"/>
              <a:ea typeface="Times New Roman"/>
              <a:cs typeface="Times New Roman"/>
            </a:endParaRPr>
          </a:p>
        </p:txBody>
      </p:sp>
      <p:sp>
        <p:nvSpPr>
          <p:cNvPr id="6"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49" name="Picture 28" descr="Description: \\FILESERVER\share\khorolmaa\Information logo\1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5662" y="954889"/>
            <a:ext cx="1001713" cy="110045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9"/>
          <p:cNvSpPr/>
          <p:nvPr/>
        </p:nvSpPr>
        <p:spPr>
          <a:xfrm>
            <a:off x="1632892" y="585557"/>
            <a:ext cx="2409373" cy="369332"/>
          </a:xfrm>
          <a:prstGeom prst="rect">
            <a:avLst/>
          </a:prstGeom>
        </p:spPr>
        <p:txBody>
          <a:bodyPr wrap="square">
            <a:spAutoFit/>
          </a:bodyPr>
          <a:lstStyle/>
          <a:p>
            <a:pPr lvl="0" algn="just" fontAlgn="base">
              <a:spcBef>
                <a:spcPct val="0"/>
              </a:spcBef>
              <a:spcAft>
                <a:spcPct val="0"/>
              </a:spcAft>
            </a:pPr>
            <a:r>
              <a:rPr lang="mn-MN" b="1" dirty="0" smtClean="0">
                <a:latin typeface="Tahoma" pitchFamily="34" charset="0"/>
                <a:ea typeface="Tahoma" panose="020B0604030504040204" pitchFamily="34" charset="0"/>
                <a:cs typeface="Tahoma" panose="020B0604030504040204" pitchFamily="34" charset="0"/>
              </a:rPr>
              <a:t>Банк,мөнгө, зээл</a:t>
            </a:r>
            <a:endParaRPr lang="eu-ES" b="1" dirty="0">
              <a:latin typeface="Tahoma" panose="020B0604030504040204" pitchFamily="34" charset="0"/>
              <a:ea typeface="Tahoma" panose="020B0604030504040204" pitchFamily="34" charset="0"/>
              <a:cs typeface="Tahoma" panose="020B0604030504040204" pitchFamily="34" charset="0"/>
            </a:endParaRPr>
          </a:p>
        </p:txBody>
      </p:sp>
      <p:sp>
        <p:nvSpPr>
          <p:cNvPr id="7" name="Rectangle 6"/>
          <p:cNvSpPr/>
          <p:nvPr/>
        </p:nvSpPr>
        <p:spPr>
          <a:xfrm>
            <a:off x="1905000" y="5486400"/>
            <a:ext cx="6172200" cy="738664"/>
          </a:xfrm>
          <a:prstGeom prst="rect">
            <a:avLst/>
          </a:prstGeom>
        </p:spPr>
        <p:txBody>
          <a:bodyPr wrap="square">
            <a:spAutoFit/>
          </a:bodyPr>
          <a:lstStyle/>
          <a:p>
            <a:pPr lvl="0" algn="just"/>
            <a:r>
              <a:rPr lang="mn-MN" sz="1400" dirty="0">
                <a:solidFill>
                  <a:prstClr val="black"/>
                </a:solidFill>
                <a:latin typeface="Tahoma"/>
                <a:ea typeface="Times New Roman"/>
                <a:cs typeface="Times New Roman"/>
              </a:rPr>
              <a:t>2015 оны эхний 7 сарын байдлаар тус аймгийн банкуудыннийт зээлийн өрийн үлдэгдэл </a:t>
            </a:r>
            <a:r>
              <a:rPr lang="mn-MN" sz="1400" dirty="0" smtClean="0">
                <a:solidFill>
                  <a:prstClr val="black"/>
                </a:solidFill>
                <a:latin typeface="Tahoma"/>
                <a:ea typeface="Times New Roman"/>
                <a:cs typeface="Times New Roman"/>
              </a:rPr>
              <a:t>131.9 тэрбум </a:t>
            </a:r>
            <a:r>
              <a:rPr lang="mn-MN" sz="1400" dirty="0">
                <a:solidFill>
                  <a:prstClr val="black"/>
                </a:solidFill>
                <a:latin typeface="Tahoma"/>
                <a:ea typeface="Times New Roman"/>
                <a:cs typeface="Times New Roman"/>
              </a:rPr>
              <a:t>төгрөг байгаагийн </a:t>
            </a:r>
            <a:r>
              <a:rPr lang="mn-MN" sz="1400" dirty="0" smtClean="0">
                <a:solidFill>
                  <a:prstClr val="black"/>
                </a:solidFill>
                <a:latin typeface="Tahoma"/>
                <a:ea typeface="Times New Roman"/>
                <a:cs typeface="Times New Roman"/>
              </a:rPr>
              <a:t>5.2 тэрбум  </a:t>
            </a:r>
            <a:r>
              <a:rPr lang="mn-MN" sz="1400" dirty="0">
                <a:solidFill>
                  <a:prstClr val="black"/>
                </a:solidFill>
                <a:latin typeface="Tahoma"/>
                <a:ea typeface="Times New Roman"/>
                <a:cs typeface="Times New Roman"/>
              </a:rPr>
              <a:t>төгрөг нь чанаргүй зээл байна. </a:t>
            </a:r>
            <a:endParaRPr lang="en-US" sz="1400" dirty="0">
              <a:solidFill>
                <a:prstClr val="black"/>
              </a:solidFill>
              <a:latin typeface="Times New Roman Mon"/>
              <a:ea typeface="Times New Roman"/>
              <a:cs typeface="Times New Roman"/>
            </a:endParaRPr>
          </a:p>
        </p:txBody>
      </p:sp>
      <p:graphicFrame>
        <p:nvGraphicFramePr>
          <p:cNvPr id="18" name="Chart 17"/>
          <p:cNvGraphicFramePr/>
          <p:nvPr>
            <p:extLst>
              <p:ext uri="{D42A27DB-BD31-4B8C-83A1-F6EECF244321}">
                <p14:modId xmlns:p14="http://schemas.microsoft.com/office/powerpoint/2010/main" val="1464439240"/>
              </p:ext>
            </p:extLst>
          </p:nvPr>
        </p:nvGraphicFramePr>
        <p:xfrm>
          <a:off x="2286000" y="2362201"/>
          <a:ext cx="5791200" cy="28956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603847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rotWithShape="1">
          <a:blip r:embed="rId2" cstate="print">
            <a:extLst>
              <a:ext uri="{28A0092B-C50C-407E-A947-70E740481C1C}">
                <a14:useLocalDpi xmlns:a14="http://schemas.microsoft.com/office/drawing/2010/main" val="0"/>
              </a:ext>
            </a:extLst>
          </a:blip>
          <a:srcRect l="807"/>
          <a:stretch/>
        </p:blipFill>
        <p:spPr>
          <a:xfrm>
            <a:off x="-228600" y="0"/>
            <a:ext cx="9372600" cy="6858000"/>
          </a:xfrm>
          <a:prstGeom prst="rect">
            <a:avLst/>
          </a:prstGeom>
        </p:spPr>
      </p:pic>
      <p:sp>
        <p:nvSpPr>
          <p:cNvPr id="12" name="Rectangle 12"/>
          <p:cNvSpPr>
            <a:spLocks noChangeArrowheads="1"/>
          </p:cNvSpPr>
          <p:nvPr/>
        </p:nvSpPr>
        <p:spPr bwMode="auto">
          <a:xfrm>
            <a:off x="1447800" y="457200"/>
            <a:ext cx="6400800" cy="369332"/>
          </a:xfrm>
          <a:prstGeom prst="rect">
            <a:avLst/>
          </a:prstGeom>
          <a:solidFill>
            <a:srgbClr val="996600"/>
          </a:solidFill>
          <a:ln w="9525">
            <a:noFill/>
            <a:miter lim="800000"/>
            <a:headEnd/>
            <a:tailEnd/>
          </a:ln>
        </p:spPr>
        <p:txBody>
          <a:bodyPr wrap="square">
            <a:spAutoFit/>
          </a:bodyPr>
          <a:lstStyle/>
          <a:p>
            <a:pPr marL="514350" indent="-514350" algn="ctr">
              <a:spcBef>
                <a:spcPct val="20000"/>
              </a:spcBef>
              <a:buClr>
                <a:schemeClr val="accent6">
                  <a:lumMod val="50000"/>
                </a:schemeClr>
              </a:buClr>
              <a:buSzPct val="80000"/>
              <a:defRPr/>
            </a:pPr>
            <a:r>
              <a:rPr lang="mn-MN" b="1" dirty="0">
                <a:solidFill>
                  <a:schemeClr val="bg1"/>
                </a:solidFill>
                <a:latin typeface="Arial Unicode MS" pitchFamily="34" charset="-128"/>
                <a:ea typeface="Arial Unicode MS" pitchFamily="34" charset="-128"/>
                <a:cs typeface="Arial Unicode MS" pitchFamily="34" charset="-128"/>
              </a:rPr>
              <a:t>ХҮН АМ, </a:t>
            </a:r>
            <a:r>
              <a:rPr lang="mn-MN" b="1" dirty="0" smtClean="0">
                <a:solidFill>
                  <a:schemeClr val="bg1"/>
                </a:solidFill>
                <a:latin typeface="Arial Unicode MS" pitchFamily="34" charset="-128"/>
                <a:ea typeface="Arial Unicode MS" pitchFamily="34" charset="-128"/>
                <a:cs typeface="Arial Unicode MS" pitchFamily="34" charset="-128"/>
              </a:rPr>
              <a:t>НИЙГМИЙН ҮЗҮҮЛЭЛТ</a:t>
            </a:r>
            <a:endParaRPr lang="mn-MN" b="1" dirty="0">
              <a:solidFill>
                <a:schemeClr val="bg1"/>
              </a:solidFill>
              <a:latin typeface="Arial Unicode MS" pitchFamily="34" charset="-128"/>
              <a:ea typeface="Arial Unicode MS" pitchFamily="34" charset="-128"/>
              <a:cs typeface="Arial Unicode MS" pitchFamily="34" charset="-128"/>
            </a:endParaRPr>
          </a:p>
        </p:txBody>
      </p:sp>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endParaRPr lang="en-US"/>
          </a:p>
        </p:txBody>
      </p:sp>
      <p:sp>
        <p:nvSpPr>
          <p:cNvPr id="15364" name="Rectangle 4"/>
          <p:cNvSpPr>
            <a:spLocks noChangeArrowheads="1"/>
          </p:cNvSpPr>
          <p:nvPr/>
        </p:nvSpPr>
        <p:spPr bwMode="auto">
          <a:xfrm>
            <a:off x="4455622" y="90100"/>
            <a:ext cx="232756"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mn-MN" sz="12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endParaRPr kumimoji="0" lang="mn-MN" sz="1800" b="0" i="0" u="none" strike="noStrike" cap="none" normalizeH="0" baseline="0" dirty="0" smtClean="0">
              <a:ln>
                <a:noFill/>
              </a:ln>
              <a:solidFill>
                <a:schemeClr val="tx1"/>
              </a:solidFill>
              <a:effectLst/>
              <a:latin typeface="Arial" pitchFamily="34" charset="0"/>
            </a:endParaRPr>
          </a:p>
        </p:txBody>
      </p:sp>
      <p:sp>
        <p:nvSpPr>
          <p:cNvPr id="16" name="Rectangle 15"/>
          <p:cNvSpPr/>
          <p:nvPr/>
        </p:nvSpPr>
        <p:spPr>
          <a:xfrm>
            <a:off x="1828800" y="833789"/>
            <a:ext cx="6707678" cy="2185214"/>
          </a:xfrm>
          <a:prstGeom prst="rect">
            <a:avLst/>
          </a:prstGeom>
        </p:spPr>
        <p:txBody>
          <a:bodyPr wrap="square">
            <a:spAutoFit/>
          </a:bodyPr>
          <a:lstStyle/>
          <a:p>
            <a:pPr algn="just"/>
            <a:r>
              <a:rPr lang="en-US" dirty="0">
                <a:latin typeface="Arial"/>
                <a:ea typeface="Times New Roman"/>
              </a:rPr>
              <a:t>201</a:t>
            </a:r>
            <a:r>
              <a:rPr lang="mn-MN" dirty="0">
                <a:latin typeface="Arial"/>
                <a:ea typeface="Times New Roman"/>
              </a:rPr>
              <a:t>5</a:t>
            </a:r>
            <a:r>
              <a:rPr lang="en-US" dirty="0">
                <a:latin typeface="Arial"/>
                <a:ea typeface="Times New Roman"/>
              </a:rPr>
              <a:t> </a:t>
            </a:r>
            <a:r>
              <a:rPr lang="en-US" dirty="0" err="1">
                <a:latin typeface="Arial"/>
                <a:ea typeface="Times New Roman"/>
              </a:rPr>
              <a:t>оны</a:t>
            </a:r>
            <a:r>
              <a:rPr lang="en-US" dirty="0">
                <a:latin typeface="Arial"/>
                <a:ea typeface="Times New Roman"/>
              </a:rPr>
              <a:t> </a:t>
            </a:r>
            <a:r>
              <a:rPr lang="en-US" dirty="0" err="1">
                <a:latin typeface="Arial"/>
                <a:ea typeface="Times New Roman"/>
              </a:rPr>
              <a:t>эхний</a:t>
            </a:r>
            <a:r>
              <a:rPr lang="en-US" dirty="0">
                <a:latin typeface="Arial"/>
                <a:ea typeface="Times New Roman"/>
              </a:rPr>
              <a:t> 7 </a:t>
            </a:r>
            <a:r>
              <a:rPr lang="en-US" dirty="0" err="1">
                <a:latin typeface="Arial"/>
                <a:ea typeface="Times New Roman"/>
              </a:rPr>
              <a:t>сарын</a:t>
            </a:r>
            <a:r>
              <a:rPr lang="en-US" dirty="0">
                <a:latin typeface="Arial"/>
                <a:ea typeface="Times New Roman"/>
              </a:rPr>
              <a:t> </a:t>
            </a:r>
            <a:r>
              <a:rPr lang="en-US" dirty="0" err="1">
                <a:latin typeface="Arial"/>
                <a:ea typeface="Times New Roman"/>
              </a:rPr>
              <a:t>байдлаар</a:t>
            </a:r>
            <a:r>
              <a:rPr lang="en-US" dirty="0">
                <a:latin typeface="Arial"/>
                <a:ea typeface="Times New Roman"/>
              </a:rPr>
              <a:t> </a:t>
            </a:r>
            <a:r>
              <a:rPr lang="en-US" dirty="0" err="1">
                <a:latin typeface="Arial"/>
                <a:ea typeface="Times New Roman"/>
              </a:rPr>
              <a:t>аймгийн</a:t>
            </a:r>
            <a:r>
              <a:rPr lang="en-US" dirty="0">
                <a:latin typeface="Arial"/>
                <a:ea typeface="Times New Roman"/>
              </a:rPr>
              <a:t> </a:t>
            </a:r>
            <a:r>
              <a:rPr lang="en-US" dirty="0" err="1">
                <a:latin typeface="Arial"/>
                <a:ea typeface="Times New Roman"/>
              </a:rPr>
              <a:t>хэмжээгээр</a:t>
            </a:r>
            <a:r>
              <a:rPr lang="en-US" dirty="0">
                <a:latin typeface="Arial"/>
                <a:ea typeface="Times New Roman"/>
              </a:rPr>
              <a:t>  838 </a:t>
            </a:r>
            <a:r>
              <a:rPr lang="mn-MN" dirty="0">
                <a:latin typeface="Arial"/>
                <a:ea typeface="Times New Roman"/>
              </a:rPr>
              <a:t>эх амаржиж</a:t>
            </a:r>
            <a:r>
              <a:rPr lang="en-US" dirty="0">
                <a:latin typeface="Arial"/>
                <a:ea typeface="Times New Roman"/>
              </a:rPr>
              <a:t>, 191 </a:t>
            </a:r>
            <a:r>
              <a:rPr lang="en-US" dirty="0" err="1">
                <a:latin typeface="Arial"/>
                <a:ea typeface="Times New Roman"/>
              </a:rPr>
              <a:t>хүн</a:t>
            </a:r>
            <a:r>
              <a:rPr lang="en-US" dirty="0">
                <a:latin typeface="Arial"/>
                <a:ea typeface="Times New Roman"/>
              </a:rPr>
              <a:t> </a:t>
            </a:r>
            <a:r>
              <a:rPr lang="en-US" dirty="0" err="1">
                <a:latin typeface="Arial"/>
                <a:ea typeface="Times New Roman"/>
              </a:rPr>
              <a:t>нас</a:t>
            </a:r>
            <a:r>
              <a:rPr lang="en-US" dirty="0">
                <a:latin typeface="Arial"/>
                <a:ea typeface="Times New Roman"/>
              </a:rPr>
              <a:t> </a:t>
            </a:r>
            <a:r>
              <a:rPr lang="en-US" dirty="0" err="1">
                <a:latin typeface="Arial"/>
                <a:ea typeface="Times New Roman"/>
              </a:rPr>
              <a:t>барсан</a:t>
            </a:r>
            <a:r>
              <a:rPr lang="en-US" dirty="0">
                <a:latin typeface="Arial"/>
                <a:ea typeface="Times New Roman"/>
              </a:rPr>
              <a:t> </a:t>
            </a:r>
            <a:r>
              <a:rPr lang="en-US" dirty="0" err="1">
                <a:latin typeface="Arial"/>
                <a:ea typeface="Times New Roman"/>
              </a:rPr>
              <a:t>нь</a:t>
            </a:r>
            <a:r>
              <a:rPr lang="en-US" dirty="0">
                <a:latin typeface="Arial"/>
                <a:ea typeface="Times New Roman"/>
              </a:rPr>
              <a:t> </a:t>
            </a:r>
            <a:r>
              <a:rPr lang="en-US" dirty="0" err="1">
                <a:latin typeface="Arial"/>
                <a:ea typeface="Times New Roman"/>
              </a:rPr>
              <a:t>урьд</a:t>
            </a:r>
            <a:r>
              <a:rPr lang="en-US" dirty="0">
                <a:latin typeface="Arial"/>
                <a:ea typeface="Times New Roman"/>
              </a:rPr>
              <a:t> </a:t>
            </a:r>
            <a:r>
              <a:rPr lang="en-US" dirty="0" err="1">
                <a:latin typeface="Arial"/>
                <a:ea typeface="Times New Roman"/>
              </a:rPr>
              <a:t>оны</a:t>
            </a:r>
            <a:r>
              <a:rPr lang="en-US" dirty="0">
                <a:latin typeface="Arial"/>
                <a:ea typeface="Times New Roman"/>
              </a:rPr>
              <a:t> </a:t>
            </a:r>
            <a:r>
              <a:rPr lang="en-US" dirty="0" err="1">
                <a:latin typeface="Arial"/>
                <a:ea typeface="Times New Roman"/>
              </a:rPr>
              <a:t>мөн</a:t>
            </a:r>
            <a:r>
              <a:rPr lang="en-US" dirty="0">
                <a:latin typeface="Arial"/>
                <a:ea typeface="Times New Roman"/>
              </a:rPr>
              <a:t> </a:t>
            </a:r>
            <a:r>
              <a:rPr lang="en-US" dirty="0" err="1">
                <a:latin typeface="Arial"/>
                <a:ea typeface="Times New Roman"/>
              </a:rPr>
              <a:t>үеэс</a:t>
            </a:r>
            <a:r>
              <a:rPr lang="en-US" dirty="0">
                <a:latin typeface="Arial"/>
                <a:ea typeface="Times New Roman"/>
              </a:rPr>
              <a:t> </a:t>
            </a:r>
            <a:r>
              <a:rPr lang="en-US" dirty="0" err="1">
                <a:latin typeface="Arial"/>
                <a:ea typeface="Times New Roman"/>
              </a:rPr>
              <a:t>төрөлт</a:t>
            </a:r>
            <a:r>
              <a:rPr lang="en-US" dirty="0">
                <a:latin typeface="Arial"/>
                <a:ea typeface="Times New Roman"/>
              </a:rPr>
              <a:t>  </a:t>
            </a:r>
            <a:r>
              <a:rPr lang="mn-MN" dirty="0">
                <a:latin typeface="Arial"/>
                <a:ea typeface="Times New Roman"/>
              </a:rPr>
              <a:t>6.</a:t>
            </a:r>
            <a:r>
              <a:rPr lang="en-US" dirty="0">
                <a:latin typeface="Arial"/>
                <a:ea typeface="Times New Roman"/>
              </a:rPr>
              <a:t>3 </a:t>
            </a:r>
            <a:r>
              <a:rPr lang="en-US" dirty="0" err="1">
                <a:latin typeface="Arial"/>
                <a:ea typeface="Times New Roman"/>
              </a:rPr>
              <a:t>хувиар</a:t>
            </a:r>
            <a:r>
              <a:rPr lang="en-US" dirty="0">
                <a:latin typeface="Arial"/>
                <a:ea typeface="Times New Roman"/>
              </a:rPr>
              <a:t>  </a:t>
            </a:r>
            <a:r>
              <a:rPr lang="en-US" dirty="0" err="1">
                <a:latin typeface="Arial"/>
                <a:ea typeface="Times New Roman"/>
              </a:rPr>
              <a:t>нас</a:t>
            </a:r>
            <a:r>
              <a:rPr lang="en-US" dirty="0">
                <a:latin typeface="Arial"/>
                <a:ea typeface="Times New Roman"/>
              </a:rPr>
              <a:t> </a:t>
            </a:r>
            <a:r>
              <a:rPr lang="en-US" dirty="0" err="1">
                <a:latin typeface="Arial"/>
                <a:ea typeface="Times New Roman"/>
              </a:rPr>
              <a:t>баралт</a:t>
            </a:r>
            <a:r>
              <a:rPr lang="en-US" dirty="0">
                <a:latin typeface="Arial"/>
                <a:ea typeface="Times New Roman"/>
              </a:rPr>
              <a:t>   8.5 </a:t>
            </a:r>
            <a:r>
              <a:rPr lang="en-US" dirty="0" err="1">
                <a:latin typeface="Arial"/>
                <a:ea typeface="Times New Roman"/>
              </a:rPr>
              <a:t>хувиар</a:t>
            </a:r>
            <a:r>
              <a:rPr lang="en-US" dirty="0">
                <a:latin typeface="Arial"/>
                <a:ea typeface="Times New Roman"/>
              </a:rPr>
              <a:t> </a:t>
            </a:r>
            <a:r>
              <a:rPr lang="mn-MN" dirty="0">
                <a:latin typeface="Arial"/>
                <a:ea typeface="Times New Roman"/>
              </a:rPr>
              <a:t>тус тус өссөн </a:t>
            </a:r>
            <a:r>
              <a:rPr lang="en-US" dirty="0" err="1">
                <a:latin typeface="Arial"/>
                <a:ea typeface="Times New Roman"/>
              </a:rPr>
              <a:t>байна</a:t>
            </a:r>
            <a:r>
              <a:rPr lang="en-US" dirty="0">
                <a:latin typeface="Arial"/>
                <a:ea typeface="Times New Roman"/>
              </a:rPr>
              <a:t>.</a:t>
            </a:r>
            <a:endParaRPr lang="en-US" sz="1200" dirty="0">
              <a:latin typeface="Times New Roman"/>
              <a:ea typeface="Times New Roman"/>
            </a:endParaRPr>
          </a:p>
          <a:p>
            <a:pPr algn="just"/>
            <a:r>
              <a:rPr lang="mn-MN" dirty="0">
                <a:latin typeface="Arial"/>
                <a:ea typeface="Times New Roman"/>
              </a:rPr>
              <a:t> </a:t>
            </a:r>
            <a:endParaRPr lang="en-US" sz="1200" dirty="0">
              <a:latin typeface="Times New Roman"/>
              <a:ea typeface="Times New Roman"/>
            </a:endParaRPr>
          </a:p>
          <a:p>
            <a:pPr algn="just" fontAlgn="base">
              <a:spcBef>
                <a:spcPct val="0"/>
              </a:spcBef>
              <a:spcAft>
                <a:spcPct val="0"/>
              </a:spcAft>
            </a:pPr>
            <a:endParaRPr lang="en-US" dirty="0">
              <a:latin typeface="Tahoma" panose="020B0604030504040204" pitchFamily="34" charset="0"/>
              <a:ea typeface="Tahoma" panose="020B0604030504040204" pitchFamily="34" charset="0"/>
              <a:cs typeface="Tahoma" panose="020B0604030504040204" pitchFamily="34" charset="0"/>
            </a:endParaRPr>
          </a:p>
          <a:p>
            <a:pPr lvl="0" algn="just" fontAlgn="base">
              <a:spcBef>
                <a:spcPct val="0"/>
              </a:spcBef>
              <a:spcAft>
                <a:spcPct val="0"/>
              </a:spcAft>
            </a:pPr>
            <a:endParaRPr lang="mn-MN" sz="2800" dirty="0" smtClean="0">
              <a:latin typeface="Tahoma" panose="020B0604030504040204" pitchFamily="34" charset="0"/>
              <a:ea typeface="Tahoma" panose="020B0604030504040204" pitchFamily="34" charset="0"/>
              <a:cs typeface="Tahoma" panose="020B0604030504040204" pitchFamily="34" charset="0"/>
            </a:endParaRPr>
          </a:p>
        </p:txBody>
      </p:sp>
      <p:cxnSp>
        <p:nvCxnSpPr>
          <p:cNvPr id="14" name="Straight Connector 13"/>
          <p:cNvCxnSpPr/>
          <p:nvPr/>
        </p:nvCxnSpPr>
        <p:spPr>
          <a:xfrm flipH="1">
            <a:off x="4621659" y="2057400"/>
            <a:ext cx="26541" cy="2992437"/>
          </a:xfrm>
          <a:prstGeom prst="line">
            <a:avLst/>
          </a:prstGeom>
          <a:noFill/>
          <a:ln w="9525" cap="flat" cmpd="sng" algn="ctr">
            <a:solidFill>
              <a:srgbClr val="00B050"/>
            </a:solidFill>
            <a:prstDash val="dash"/>
          </a:ln>
          <a:effectLst/>
        </p:spPr>
      </p:cxnSp>
      <p:cxnSp>
        <p:nvCxnSpPr>
          <p:cNvPr id="15" name="Straight Connector 14"/>
          <p:cNvCxnSpPr/>
          <p:nvPr/>
        </p:nvCxnSpPr>
        <p:spPr>
          <a:xfrm flipV="1">
            <a:off x="840278" y="5049837"/>
            <a:ext cx="7696200" cy="20637"/>
          </a:xfrm>
          <a:prstGeom prst="line">
            <a:avLst/>
          </a:prstGeom>
          <a:noFill/>
          <a:ln w="9525" cap="flat" cmpd="sng" algn="ctr">
            <a:solidFill>
              <a:srgbClr val="00B050"/>
            </a:solidFill>
            <a:prstDash val="dash"/>
          </a:ln>
          <a:effectLst/>
        </p:spPr>
      </p:cxnSp>
      <p:pic>
        <p:nvPicPr>
          <p:cNvPr id="18" name="Picture 72" descr="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043" y="914400"/>
            <a:ext cx="993334" cy="100602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066800" y="5257800"/>
            <a:ext cx="7469678" cy="1231106"/>
          </a:xfrm>
          <a:prstGeom prst="rect">
            <a:avLst/>
          </a:prstGeom>
        </p:spPr>
        <p:txBody>
          <a:bodyPr wrap="square">
            <a:spAutoFit/>
          </a:bodyPr>
          <a:lstStyle/>
          <a:p>
            <a:pPr indent="457200" algn="just"/>
            <a:r>
              <a:rPr lang="mn-MN" sz="1400" dirty="0">
                <a:latin typeface="Tahoma"/>
                <a:ea typeface="Times New Roman"/>
                <a:cs typeface="Times New Roman"/>
              </a:rPr>
              <a:t>Аймгийн хэмжээнд оны эхний </a:t>
            </a:r>
            <a:r>
              <a:rPr lang="en-US" sz="1400" dirty="0">
                <a:latin typeface="Tahoma"/>
                <a:ea typeface="Times New Roman"/>
                <a:cs typeface="Times New Roman"/>
              </a:rPr>
              <a:t>7</a:t>
            </a:r>
            <a:r>
              <a:rPr lang="mn-MN" sz="1400" dirty="0">
                <a:latin typeface="Tahoma"/>
                <a:ea typeface="Times New Roman"/>
                <a:cs typeface="Times New Roman"/>
              </a:rPr>
              <a:t> сарын байдлаар </a:t>
            </a:r>
            <a:r>
              <a:rPr lang="en-US" sz="1400" dirty="0">
                <a:latin typeface="Tahoma"/>
                <a:ea typeface="Times New Roman"/>
                <a:cs typeface="Times New Roman"/>
              </a:rPr>
              <a:t>0-1 </a:t>
            </a:r>
            <a:r>
              <a:rPr lang="en-US" sz="1400" dirty="0" err="1">
                <a:latin typeface="Tahoma"/>
                <a:ea typeface="Times New Roman"/>
                <a:cs typeface="Times New Roman"/>
              </a:rPr>
              <a:t>насны</a:t>
            </a:r>
            <a:r>
              <a:rPr lang="en-US" sz="1400" dirty="0">
                <a:latin typeface="Tahoma"/>
                <a:ea typeface="Times New Roman"/>
                <a:cs typeface="Times New Roman"/>
              </a:rPr>
              <a:t> </a:t>
            </a:r>
            <a:r>
              <a:rPr lang="en-US" sz="1400" dirty="0" err="1">
                <a:latin typeface="Tahoma"/>
                <a:ea typeface="Times New Roman"/>
                <a:cs typeface="Times New Roman"/>
              </a:rPr>
              <a:t>хүүхдийн</a:t>
            </a:r>
            <a:r>
              <a:rPr lang="en-US" sz="1400" dirty="0">
                <a:latin typeface="Tahoma"/>
                <a:ea typeface="Times New Roman"/>
                <a:cs typeface="Times New Roman"/>
              </a:rPr>
              <a:t> </a:t>
            </a:r>
            <a:r>
              <a:rPr lang="en-US" sz="1400" dirty="0" err="1">
                <a:latin typeface="Tahoma"/>
                <a:ea typeface="Times New Roman"/>
                <a:cs typeface="Times New Roman"/>
              </a:rPr>
              <a:t>эндэгдэл</a:t>
            </a:r>
            <a:r>
              <a:rPr lang="en-US" sz="1400" dirty="0">
                <a:latin typeface="Tahoma"/>
                <a:ea typeface="Times New Roman"/>
                <a:cs typeface="Times New Roman"/>
              </a:rPr>
              <a:t> </a:t>
            </a:r>
            <a:r>
              <a:rPr lang="mn-MN" sz="1400" dirty="0">
                <a:latin typeface="Tahoma"/>
                <a:ea typeface="Times New Roman"/>
                <a:cs typeface="Times New Roman"/>
              </a:rPr>
              <a:t>1</a:t>
            </a:r>
            <a:r>
              <a:rPr lang="en-US" sz="1400" dirty="0">
                <a:latin typeface="Tahoma"/>
                <a:ea typeface="Times New Roman"/>
                <a:cs typeface="Times New Roman"/>
              </a:rPr>
              <a:t>4</a:t>
            </a:r>
            <a:r>
              <a:rPr lang="mn-MN" sz="1400" dirty="0">
                <a:latin typeface="Tahoma"/>
                <a:ea typeface="Times New Roman"/>
                <a:cs typeface="Times New Roman"/>
              </a:rPr>
              <a:t> гарсан нь өмнөх оны мөн үеэс </a:t>
            </a:r>
            <a:r>
              <a:rPr lang="en-US" sz="1400" dirty="0">
                <a:latin typeface="Tahoma"/>
                <a:ea typeface="Times New Roman"/>
                <a:cs typeface="Times New Roman"/>
              </a:rPr>
              <a:t>4</a:t>
            </a:r>
            <a:r>
              <a:rPr lang="mn-MN" sz="1400" dirty="0">
                <a:latin typeface="Tahoma"/>
                <a:ea typeface="Times New Roman"/>
                <a:cs typeface="Times New Roman"/>
              </a:rPr>
              <a:t>-өөр, 1-5 насны хүүхдийн эндэгдэл </a:t>
            </a:r>
            <a:r>
              <a:rPr lang="en-US" sz="1400" dirty="0">
                <a:latin typeface="Tahoma"/>
                <a:ea typeface="Times New Roman"/>
                <a:cs typeface="Times New Roman"/>
              </a:rPr>
              <a:t>4</a:t>
            </a:r>
            <a:r>
              <a:rPr lang="mn-MN" sz="1400" dirty="0">
                <a:latin typeface="Tahoma"/>
                <a:ea typeface="Times New Roman"/>
                <a:cs typeface="Times New Roman"/>
              </a:rPr>
              <a:t> гарсан нь өмнөх оны мөн үеийнхтэй харьцуулахад 2-оор тус тус буурсан үзүүлэлттэй байна.Эхийн эндэгдэл 1 гарсан байна.</a:t>
            </a:r>
            <a:endParaRPr lang="en-US" sz="1600" dirty="0">
              <a:latin typeface="Times New Roman Mon"/>
              <a:ea typeface="Times New Roman"/>
              <a:cs typeface="Times New Roman"/>
            </a:endParaRPr>
          </a:p>
          <a:p>
            <a:pPr indent="457200" algn="just"/>
            <a:r>
              <a:rPr lang="en-US" dirty="0">
                <a:latin typeface="Tahoma"/>
                <a:ea typeface="Times New Roman"/>
                <a:cs typeface="Times New Roman"/>
              </a:rPr>
              <a:t> </a:t>
            </a:r>
            <a:endParaRPr lang="en-US" dirty="0">
              <a:effectLst/>
              <a:latin typeface="Times New Roman Mon"/>
              <a:ea typeface="Times New Roman"/>
              <a:cs typeface="Times New Roman"/>
            </a:endParaRPr>
          </a:p>
        </p:txBody>
      </p:sp>
      <p:graphicFrame>
        <p:nvGraphicFramePr>
          <p:cNvPr id="13" name="Chart 12"/>
          <p:cNvGraphicFramePr/>
          <p:nvPr>
            <p:extLst>
              <p:ext uri="{D42A27DB-BD31-4B8C-83A1-F6EECF244321}">
                <p14:modId xmlns:p14="http://schemas.microsoft.com/office/powerpoint/2010/main" val="3415096693"/>
              </p:ext>
            </p:extLst>
          </p:nvPr>
        </p:nvGraphicFramePr>
        <p:xfrm>
          <a:off x="1066800" y="2057400"/>
          <a:ext cx="3105150" cy="291528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1" name="Chart 20"/>
          <p:cNvGraphicFramePr/>
          <p:nvPr>
            <p:extLst>
              <p:ext uri="{D42A27DB-BD31-4B8C-83A1-F6EECF244321}">
                <p14:modId xmlns:p14="http://schemas.microsoft.com/office/powerpoint/2010/main" val="2973928227"/>
              </p:ext>
            </p:extLst>
          </p:nvPr>
        </p:nvGraphicFramePr>
        <p:xfrm>
          <a:off x="5182639" y="2057399"/>
          <a:ext cx="2894561" cy="289560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003980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0"/>
            <a:ext cx="9448800" cy="6858000"/>
          </a:xfrm>
          <a:prstGeom prst="rect">
            <a:avLst/>
          </a:prstGeom>
        </p:spPr>
      </p:pic>
      <p:sp>
        <p:nvSpPr>
          <p:cNvPr id="12" name="Rectangle 12"/>
          <p:cNvSpPr>
            <a:spLocks noChangeArrowheads="1"/>
          </p:cNvSpPr>
          <p:nvPr/>
        </p:nvSpPr>
        <p:spPr bwMode="auto">
          <a:xfrm>
            <a:off x="1447800" y="457200"/>
            <a:ext cx="6400800" cy="369332"/>
          </a:xfrm>
          <a:prstGeom prst="rect">
            <a:avLst/>
          </a:prstGeom>
          <a:solidFill>
            <a:srgbClr val="996600"/>
          </a:solidFill>
          <a:ln w="9525">
            <a:noFill/>
            <a:miter lim="800000"/>
            <a:headEnd/>
            <a:tailEnd/>
          </a:ln>
        </p:spPr>
        <p:txBody>
          <a:bodyPr wrap="square">
            <a:spAutoFit/>
          </a:bodyPr>
          <a:lstStyle/>
          <a:p>
            <a:pPr marL="514350" indent="-514350" algn="ctr">
              <a:spcBef>
                <a:spcPct val="20000"/>
              </a:spcBef>
              <a:buClr>
                <a:schemeClr val="accent6">
                  <a:lumMod val="50000"/>
                </a:schemeClr>
              </a:buClr>
              <a:buSzPct val="80000"/>
              <a:defRPr/>
            </a:pPr>
            <a:r>
              <a:rPr lang="mn-MN" b="1" dirty="0">
                <a:solidFill>
                  <a:schemeClr val="bg1"/>
                </a:solidFill>
                <a:latin typeface="Arial Unicode MS" pitchFamily="34" charset="-128"/>
                <a:ea typeface="Arial Unicode MS" pitchFamily="34" charset="-128"/>
                <a:cs typeface="Arial Unicode MS" pitchFamily="34" charset="-128"/>
              </a:rPr>
              <a:t>ХҮН АМ, </a:t>
            </a:r>
            <a:r>
              <a:rPr lang="mn-MN" b="1" dirty="0" smtClean="0">
                <a:solidFill>
                  <a:schemeClr val="bg1"/>
                </a:solidFill>
                <a:latin typeface="Arial Unicode MS" pitchFamily="34" charset="-128"/>
                <a:ea typeface="Arial Unicode MS" pitchFamily="34" charset="-128"/>
                <a:cs typeface="Arial Unicode MS" pitchFamily="34" charset="-128"/>
              </a:rPr>
              <a:t>НИЙГМИЙН ҮЗҮҮЛЭЛТ</a:t>
            </a:r>
            <a:endParaRPr lang="mn-MN" b="1" dirty="0">
              <a:solidFill>
                <a:schemeClr val="bg1"/>
              </a:solidFill>
              <a:latin typeface="Arial Unicode MS" pitchFamily="34" charset="-128"/>
              <a:ea typeface="Arial Unicode MS" pitchFamily="34" charset="-128"/>
              <a:cs typeface="Arial Unicode MS" pitchFamily="34" charset="-128"/>
            </a:endParaRPr>
          </a:p>
        </p:txBody>
      </p:sp>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endParaRPr lang="en-US"/>
          </a:p>
        </p:txBody>
      </p:sp>
      <p:pic>
        <p:nvPicPr>
          <p:cNvPr id="4097" name="Picture 72" descr="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0177" y="1066800"/>
            <a:ext cx="827623" cy="8382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1524000" y="1915418"/>
            <a:ext cx="7086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lang="en-US" sz="1200" dirty="0" smtClean="0"/>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364" name="Rectangle 4"/>
          <p:cNvSpPr>
            <a:spLocks noChangeArrowheads="1"/>
          </p:cNvSpPr>
          <p:nvPr/>
        </p:nvSpPr>
        <p:spPr bwMode="auto">
          <a:xfrm>
            <a:off x="4455622" y="90100"/>
            <a:ext cx="232756"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mn-MN" sz="12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endParaRPr kumimoji="0" lang="mn-MN" sz="1800" b="0" i="0" u="none" strike="noStrike" cap="none" normalizeH="0" baseline="0" dirty="0" smtClean="0">
              <a:ln>
                <a:noFill/>
              </a:ln>
              <a:solidFill>
                <a:schemeClr val="tx1"/>
              </a:solidFill>
              <a:effectLst/>
              <a:latin typeface="Arial" pitchFamily="34" charset="0"/>
            </a:endParaRPr>
          </a:p>
        </p:txBody>
      </p:sp>
      <p:sp>
        <p:nvSpPr>
          <p:cNvPr id="4" name="Rectangle 3"/>
          <p:cNvSpPr/>
          <p:nvPr/>
        </p:nvSpPr>
        <p:spPr>
          <a:xfrm>
            <a:off x="1600200" y="914400"/>
            <a:ext cx="7010400" cy="1754326"/>
          </a:xfrm>
          <a:prstGeom prst="rect">
            <a:avLst/>
          </a:prstGeom>
        </p:spPr>
        <p:txBody>
          <a:bodyPr wrap="square">
            <a:spAutoFit/>
          </a:bodyPr>
          <a:lstStyle/>
          <a:p>
            <a:pPr indent="457200" algn="just"/>
            <a:r>
              <a:rPr lang="mn-MN" dirty="0">
                <a:latin typeface="Arial"/>
                <a:ea typeface="Times New Roman"/>
              </a:rPr>
              <a:t>Аймгийн хэмжээнд халдварт өвчин 792 гарсан нь өмнөх оны мөн үеэс 3.4 дахин өссөн </a:t>
            </a:r>
            <a:r>
              <a:rPr lang="mn-MN" dirty="0" smtClean="0">
                <a:latin typeface="Arial"/>
                <a:ea typeface="Times New Roman"/>
              </a:rPr>
              <a:t>үзүүлэлттэй байна</a:t>
            </a:r>
            <a:r>
              <a:rPr lang="mn-MN" dirty="0">
                <a:latin typeface="Arial"/>
                <a:ea typeface="Times New Roman"/>
              </a:rPr>
              <a:t>. Нийт халдварт өвчний 86.2 хувийг хурц халдварт өвчин эзэлж байгаа </a:t>
            </a:r>
            <a:r>
              <a:rPr lang="mn-MN" dirty="0" smtClean="0">
                <a:latin typeface="Arial"/>
                <a:ea typeface="Times New Roman"/>
              </a:rPr>
              <a:t>нь</a:t>
            </a:r>
            <a:r>
              <a:rPr lang="mn-MN" dirty="0" smtClean="0">
                <a:solidFill>
                  <a:prstClr val="black"/>
                </a:solidFill>
                <a:latin typeface="Arial"/>
                <a:ea typeface="Times New Roman"/>
              </a:rPr>
              <a:t> </a:t>
            </a:r>
            <a:r>
              <a:rPr lang="mn-MN" dirty="0">
                <a:solidFill>
                  <a:prstClr val="black"/>
                </a:solidFill>
                <a:latin typeface="Arial"/>
                <a:ea typeface="Times New Roman"/>
              </a:rPr>
              <a:t>улаан бурхан өвчин голомтлон гарсантай </a:t>
            </a:r>
            <a:r>
              <a:rPr lang="mn-MN" dirty="0" smtClean="0">
                <a:solidFill>
                  <a:prstClr val="black"/>
                </a:solidFill>
                <a:latin typeface="Arial"/>
                <a:ea typeface="Times New Roman"/>
              </a:rPr>
              <a:t>холбоотой.</a:t>
            </a:r>
            <a:r>
              <a:rPr lang="mn-MN" dirty="0" smtClean="0">
                <a:latin typeface="Arial"/>
                <a:ea typeface="Times New Roman"/>
              </a:rPr>
              <a:t> Үүнийг сумдаар </a:t>
            </a:r>
            <a:r>
              <a:rPr lang="mn-MN" dirty="0">
                <a:latin typeface="Arial"/>
                <a:ea typeface="Times New Roman"/>
              </a:rPr>
              <a:t>авч үзвэл Даланзадгад,Цогтцэций сумдад өндөр үзүүлэлттэй байна. </a:t>
            </a:r>
            <a:endParaRPr lang="en-US" sz="1200" dirty="0">
              <a:effectLst/>
              <a:latin typeface="Times New Roman"/>
              <a:ea typeface="Times New Roman"/>
            </a:endParaRPr>
          </a:p>
        </p:txBody>
      </p:sp>
      <p:graphicFrame>
        <p:nvGraphicFramePr>
          <p:cNvPr id="6" name="Table 5"/>
          <p:cNvGraphicFramePr>
            <a:graphicFrameLocks noGrp="1"/>
          </p:cNvGraphicFramePr>
          <p:nvPr>
            <p:extLst>
              <p:ext uri="{D42A27DB-BD31-4B8C-83A1-F6EECF244321}">
                <p14:modId xmlns:p14="http://schemas.microsoft.com/office/powerpoint/2010/main" val="1310996463"/>
              </p:ext>
            </p:extLst>
          </p:nvPr>
        </p:nvGraphicFramePr>
        <p:xfrm>
          <a:off x="1447800" y="3124201"/>
          <a:ext cx="6858001" cy="3276595"/>
        </p:xfrm>
        <a:graphic>
          <a:graphicData uri="http://schemas.openxmlformats.org/drawingml/2006/table">
            <a:tbl>
              <a:tblPr firstRow="1" firstCol="1" bandRow="1"/>
              <a:tblGrid>
                <a:gridCol w="533400"/>
                <a:gridCol w="1252043"/>
                <a:gridCol w="633026"/>
                <a:gridCol w="790962"/>
                <a:gridCol w="909735"/>
                <a:gridCol w="909735"/>
                <a:gridCol w="590012"/>
                <a:gridCol w="619544"/>
                <a:gridCol w="619544"/>
              </a:tblGrid>
              <a:tr h="233567">
                <a:tc rowSpan="2">
                  <a:txBody>
                    <a:bodyPr/>
                    <a:lstStyle/>
                    <a:p>
                      <a:pPr marL="0" marR="0" algn="ctr">
                        <a:spcBef>
                          <a:spcPts val="0"/>
                        </a:spcBef>
                        <a:spcAft>
                          <a:spcPts val="0"/>
                        </a:spcAft>
                      </a:pPr>
                      <a:r>
                        <a:rPr lang="en-US" sz="1000" dirty="0">
                          <a:solidFill>
                            <a:srgbClr val="000000"/>
                          </a:solidFill>
                          <a:effectLst/>
                          <a:latin typeface="Calibri"/>
                          <a:ea typeface="Times New Roman"/>
                        </a:rPr>
                        <a:t>№</a:t>
                      </a:r>
                      <a:endParaRPr lang="en-US" sz="1000" dirty="0">
                        <a:solidFill>
                          <a:srgbClr val="365F91"/>
                        </a:solidFill>
                        <a:effectLst/>
                        <a:latin typeface="Times New Roman"/>
                        <a:ea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tcPr>
                </a:tc>
                <a:tc rowSpan="2">
                  <a:txBody>
                    <a:bodyPr/>
                    <a:lstStyle/>
                    <a:p>
                      <a:pPr marL="0" marR="0" algn="ctr">
                        <a:spcBef>
                          <a:spcPts val="0"/>
                        </a:spcBef>
                        <a:spcAft>
                          <a:spcPts val="0"/>
                        </a:spcAft>
                      </a:pPr>
                      <a:r>
                        <a:rPr lang="en-US" sz="1000">
                          <a:solidFill>
                            <a:srgbClr val="000000"/>
                          </a:solidFill>
                          <a:effectLst/>
                          <a:latin typeface="Arial Mon"/>
                          <a:ea typeface="Times New Roman"/>
                          <a:cs typeface="Calibri"/>
                        </a:rPr>
                        <a:t>Ñóìûí íýð</a:t>
                      </a:r>
                      <a:endParaRPr lang="en-US" sz="1000">
                        <a:solidFill>
                          <a:srgbClr val="365F91"/>
                        </a:solidFill>
                        <a:effectLst/>
                        <a:latin typeface="Times New Roman"/>
                        <a:ea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tcPr>
                </a:tc>
                <a:tc rowSpan="2">
                  <a:txBody>
                    <a:bodyPr/>
                    <a:lstStyle/>
                    <a:p>
                      <a:pPr marL="0" marR="0" algn="ctr">
                        <a:spcBef>
                          <a:spcPts val="0"/>
                        </a:spcBef>
                        <a:spcAft>
                          <a:spcPts val="0"/>
                        </a:spcAft>
                      </a:pPr>
                      <a:r>
                        <a:rPr lang="en-US" sz="1000">
                          <a:solidFill>
                            <a:srgbClr val="000000"/>
                          </a:solidFill>
                          <a:effectLst/>
                          <a:latin typeface="Arial Mon"/>
                          <a:ea typeface="Times New Roman"/>
                          <a:cs typeface="Calibri"/>
                        </a:rPr>
                        <a:t>Óðüä îíû ìºí ¿å</a:t>
                      </a:r>
                      <a:endParaRPr lang="en-US" sz="1000">
                        <a:solidFill>
                          <a:srgbClr val="365F91"/>
                        </a:solidFill>
                        <a:effectLst/>
                        <a:latin typeface="Times New Roman"/>
                        <a:ea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tcPr>
                </a:tc>
                <a:tc rowSpan="2">
                  <a:txBody>
                    <a:bodyPr/>
                    <a:lstStyle/>
                    <a:p>
                      <a:pPr marL="0" marR="0" algn="ctr">
                        <a:spcBef>
                          <a:spcPts val="0"/>
                        </a:spcBef>
                        <a:spcAft>
                          <a:spcPts val="0"/>
                        </a:spcAft>
                      </a:pPr>
                      <a:r>
                        <a:rPr lang="en-US" sz="1000">
                          <a:solidFill>
                            <a:srgbClr val="000000"/>
                          </a:solidFill>
                          <a:effectLst/>
                          <a:latin typeface="Arial Mon"/>
                          <a:ea typeface="Times New Roman"/>
                          <a:cs typeface="Calibri"/>
                        </a:rPr>
                        <a:t>Á¿ãä</a:t>
                      </a:r>
                      <a:endParaRPr lang="en-US" sz="1000">
                        <a:solidFill>
                          <a:srgbClr val="365F91"/>
                        </a:solidFill>
                        <a:effectLst/>
                        <a:latin typeface="Times New Roman"/>
                        <a:ea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tcPr>
                </a:tc>
                <a:tc gridSpan="4">
                  <a:txBody>
                    <a:bodyPr/>
                    <a:lstStyle/>
                    <a:p>
                      <a:pPr marL="0" marR="0" algn="ctr">
                        <a:spcBef>
                          <a:spcPts val="0"/>
                        </a:spcBef>
                        <a:spcAft>
                          <a:spcPts val="0"/>
                        </a:spcAft>
                      </a:pPr>
                      <a:r>
                        <a:rPr lang="mn-MN" sz="1000">
                          <a:solidFill>
                            <a:srgbClr val="000000"/>
                          </a:solidFill>
                          <a:effectLst/>
                          <a:latin typeface="Arial Mon"/>
                          <a:ea typeface="Times New Roman"/>
                          <a:cs typeface="Calibri"/>
                        </a:rPr>
                        <a:t>Нийт халдварт өвчин,төрлөөр</a:t>
                      </a:r>
                      <a:endParaRPr lang="en-US" sz="1000">
                        <a:solidFill>
                          <a:srgbClr val="365F91"/>
                        </a:solidFill>
                        <a:effectLst/>
                        <a:latin typeface="Times New Roman"/>
                        <a:ea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spcBef>
                          <a:spcPts val="0"/>
                        </a:spcBef>
                        <a:spcAft>
                          <a:spcPts val="0"/>
                        </a:spcAft>
                      </a:pPr>
                      <a:r>
                        <a:rPr lang="en-US" sz="1000">
                          <a:solidFill>
                            <a:srgbClr val="000000"/>
                          </a:solidFill>
                          <a:effectLst/>
                          <a:latin typeface="Arial Mon"/>
                          <a:ea typeface="Times New Roman"/>
                          <a:cs typeface="Calibri"/>
                        </a:rPr>
                        <a:t>2015</a:t>
                      </a:r>
                      <a:endParaRPr lang="en-US" sz="1000">
                        <a:solidFill>
                          <a:srgbClr val="365F91"/>
                        </a:solidFill>
                        <a:effectLst/>
                        <a:latin typeface="Times New Roman"/>
                        <a:ea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311852">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mn-MN" sz="1000">
                          <a:solidFill>
                            <a:srgbClr val="000000"/>
                          </a:solidFill>
                          <a:effectLst/>
                          <a:latin typeface="Arial"/>
                          <a:ea typeface="Times New Roman"/>
                        </a:rPr>
                        <a:t>Гепатит</a:t>
                      </a:r>
                      <a:endParaRPr lang="en-US" sz="1000">
                        <a:solidFill>
                          <a:srgbClr val="365F91"/>
                        </a:solidFill>
                        <a:effectLst/>
                        <a:latin typeface="Times New Roman"/>
                        <a:ea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marL="0" marR="0" algn="ctr">
                        <a:spcBef>
                          <a:spcPts val="0"/>
                        </a:spcBef>
                        <a:spcAft>
                          <a:spcPts val="0"/>
                        </a:spcAft>
                      </a:pPr>
                      <a:r>
                        <a:rPr lang="mn-MN" sz="1000">
                          <a:solidFill>
                            <a:srgbClr val="000000"/>
                          </a:solidFill>
                          <a:effectLst/>
                          <a:latin typeface="Arial Mon"/>
                          <a:ea typeface="Times New Roman"/>
                          <a:cs typeface="Calibri"/>
                        </a:rPr>
                        <a:t>Салхинцэцэг</a:t>
                      </a:r>
                      <a:endParaRPr lang="en-US" sz="1000">
                        <a:solidFill>
                          <a:srgbClr val="365F91"/>
                        </a:solidFill>
                        <a:effectLst/>
                        <a:latin typeface="Times New Roman"/>
                        <a:ea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marL="0" marR="0" algn="ctr">
                        <a:spcBef>
                          <a:spcPts val="0"/>
                        </a:spcBef>
                        <a:spcAft>
                          <a:spcPts val="0"/>
                        </a:spcAft>
                      </a:pPr>
                      <a:r>
                        <a:rPr lang="mn-MN" sz="1000">
                          <a:solidFill>
                            <a:srgbClr val="000000"/>
                          </a:solidFill>
                          <a:effectLst/>
                          <a:latin typeface="Tahoma"/>
                          <a:ea typeface="Times New Roman"/>
                        </a:rPr>
                        <a:t>Улаан бурхан</a:t>
                      </a:r>
                      <a:r>
                        <a:rPr lang="mn-MN" sz="1000">
                          <a:solidFill>
                            <a:srgbClr val="000000"/>
                          </a:solidFill>
                          <a:effectLst/>
                          <a:latin typeface="Arial Mon"/>
                          <a:ea typeface="Times New Roman"/>
                          <a:cs typeface="Calibri"/>
                        </a:rPr>
                        <a:t> </a:t>
                      </a:r>
                      <a:endParaRPr lang="en-US" sz="1000">
                        <a:solidFill>
                          <a:srgbClr val="365F91"/>
                        </a:solidFill>
                        <a:effectLst/>
                        <a:latin typeface="Times New Roman"/>
                        <a:ea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marL="0" marR="0" algn="ctr">
                        <a:spcBef>
                          <a:spcPts val="0"/>
                        </a:spcBef>
                        <a:spcAft>
                          <a:spcPts val="0"/>
                        </a:spcAft>
                      </a:pPr>
                      <a:r>
                        <a:rPr lang="mn-MN" sz="1000">
                          <a:solidFill>
                            <a:srgbClr val="000000"/>
                          </a:solidFill>
                          <a:effectLst/>
                          <a:latin typeface="Arial"/>
                          <a:ea typeface="Times New Roman"/>
                        </a:rPr>
                        <a:t>Бусад</a:t>
                      </a:r>
                      <a:endParaRPr lang="en-US" sz="1000">
                        <a:solidFill>
                          <a:srgbClr val="365F91"/>
                        </a:solidFill>
                        <a:effectLst/>
                        <a:latin typeface="Times New Roman"/>
                        <a:ea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marL="0" marR="0" algn="ctr">
                        <a:spcBef>
                          <a:spcPts val="0"/>
                        </a:spcBef>
                        <a:spcAft>
                          <a:spcPts val="0"/>
                        </a:spcAft>
                      </a:pPr>
                      <a:r>
                        <a:rPr lang="en-US" sz="1000">
                          <a:solidFill>
                            <a:srgbClr val="000000"/>
                          </a:solidFill>
                          <a:effectLst/>
                          <a:latin typeface="Arial Mon"/>
                          <a:ea typeface="Times New Roman"/>
                          <a:cs typeface="Calibri"/>
                        </a:rPr>
                        <a:t>2014</a:t>
                      </a:r>
                      <a:endParaRPr lang="en-US" sz="1000">
                        <a:solidFill>
                          <a:srgbClr val="365F91"/>
                        </a:solidFill>
                        <a:effectLst/>
                        <a:latin typeface="Times New Roman"/>
                        <a:ea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r>
              <a:tr h="188401">
                <a:tc>
                  <a:txBody>
                    <a:bodyPr/>
                    <a:lstStyle/>
                    <a:p>
                      <a:pPr marL="0" marR="0" algn="ctr">
                        <a:spcBef>
                          <a:spcPts val="0"/>
                        </a:spcBef>
                        <a:spcAft>
                          <a:spcPts val="0"/>
                        </a:spcAft>
                      </a:pPr>
                      <a:r>
                        <a:rPr lang="en-US" sz="1000" b="1" dirty="0">
                          <a:solidFill>
                            <a:schemeClr val="tx1"/>
                          </a:solidFill>
                          <a:effectLst/>
                          <a:latin typeface="Arial"/>
                          <a:ea typeface="Times New Roman"/>
                        </a:rPr>
                        <a:t>1</a:t>
                      </a:r>
                      <a:endParaRPr lang="en-US" sz="1000" dirty="0">
                        <a:solidFill>
                          <a:schemeClr val="tx1"/>
                        </a:solidFill>
                        <a:effectLst/>
                        <a:latin typeface="Times New Roman"/>
                        <a:ea typeface="Times New Roman"/>
                      </a:endParaRPr>
                    </a:p>
                  </a:txBody>
                  <a:tcPr marL="68580" marR="68580" marT="0" marB="0" anchor="ctr">
                    <a:lnL>
                      <a:noFill/>
                    </a:lnL>
                    <a:lnR>
                      <a:noFill/>
                    </a:lnR>
                    <a:lnT>
                      <a:noFill/>
                    </a:lnT>
                    <a:lnB>
                      <a:noFill/>
                    </a:lnB>
                  </a:tcPr>
                </a:tc>
                <a:tc>
                  <a:txBody>
                    <a:bodyPr/>
                    <a:lstStyle/>
                    <a:p>
                      <a:pPr marL="0" marR="0">
                        <a:spcBef>
                          <a:spcPts val="0"/>
                        </a:spcBef>
                        <a:spcAft>
                          <a:spcPts val="0"/>
                        </a:spcAft>
                      </a:pPr>
                      <a:r>
                        <a:rPr lang="en-US" sz="1000">
                          <a:solidFill>
                            <a:schemeClr val="tx1"/>
                          </a:solidFill>
                          <a:effectLst/>
                          <a:latin typeface="Arial"/>
                          <a:ea typeface="Times New Roman"/>
                        </a:rPr>
                        <a:t>Баяндалай</a:t>
                      </a:r>
                      <a:endParaRPr lang="en-US" sz="1000">
                        <a:solidFill>
                          <a:schemeClr val="tx1"/>
                        </a:solidFill>
                        <a:effectLst/>
                        <a:latin typeface="Times New Roman"/>
                        <a:ea typeface="Times New Roman"/>
                      </a:endParaRPr>
                    </a:p>
                  </a:txBody>
                  <a:tcPr marL="68580" marR="68580" marT="0" marB="0" anchor="ctr">
                    <a:lnL>
                      <a:noFill/>
                    </a:lnL>
                    <a:lnR>
                      <a:noFill/>
                    </a:lnR>
                    <a:lnT>
                      <a:noFill/>
                    </a:lnT>
                    <a:lnB>
                      <a:noFill/>
                    </a:lnB>
                  </a:tcPr>
                </a:tc>
                <a:tc>
                  <a:txBody>
                    <a:bodyPr/>
                    <a:lstStyle/>
                    <a:p>
                      <a:pPr algn="ctr" fontAlgn="ctr"/>
                      <a:r>
                        <a:rPr lang="en-US" sz="1000" b="1" i="0" u="none" strike="noStrike">
                          <a:solidFill>
                            <a:schemeClr val="tx1"/>
                          </a:solidFill>
                          <a:effectLst/>
                          <a:latin typeface="Arial"/>
                        </a:rPr>
                        <a:t>1</a:t>
                      </a:r>
                    </a:p>
                  </a:txBody>
                  <a:tcPr marL="9525" marR="9525" marT="9525" marB="0" anchor="ctr">
                    <a:lnL>
                      <a:noFill/>
                    </a:lnL>
                    <a:lnR>
                      <a:noFill/>
                    </a:lnR>
                    <a:lnT>
                      <a:noFill/>
                    </a:lnT>
                    <a:lnB>
                      <a:noFill/>
                    </a:lnB>
                  </a:tcPr>
                </a:tc>
                <a:tc>
                  <a:txBody>
                    <a:bodyPr/>
                    <a:lstStyle/>
                    <a:p>
                      <a:pPr algn="ctr" fontAlgn="ctr"/>
                      <a:r>
                        <a:rPr lang="en-US" sz="1000" b="1" i="0" u="none" strike="noStrike">
                          <a:solidFill>
                            <a:schemeClr val="tx1"/>
                          </a:solidFill>
                          <a:effectLst/>
                          <a:latin typeface="Arial"/>
                        </a:rPr>
                        <a:t>5</a:t>
                      </a:r>
                    </a:p>
                  </a:txBody>
                  <a:tcPr marL="9525" marR="9525" marT="9525" marB="0" anchor="ctr">
                    <a:lnL>
                      <a:noFill/>
                    </a:lnL>
                    <a:lnR>
                      <a:noFill/>
                    </a:lnR>
                    <a:lnT>
                      <a:noFill/>
                    </a:lnT>
                    <a:lnB>
                      <a:noFill/>
                    </a:lnB>
                  </a:tcPr>
                </a:tc>
                <a:tc>
                  <a:txBody>
                    <a:bodyPr/>
                    <a:lstStyle/>
                    <a:p>
                      <a:pPr algn="ctr" fontAlgn="ctr"/>
                      <a:r>
                        <a:rPr lang="en-US" sz="900" b="0" i="0" u="none" strike="noStrike">
                          <a:solidFill>
                            <a:schemeClr val="tx1"/>
                          </a:solidFill>
                          <a:effectLst/>
                          <a:latin typeface="Arial"/>
                        </a:rPr>
                        <a:t> </a:t>
                      </a:r>
                    </a:p>
                  </a:txBody>
                  <a:tcPr marL="9525" marR="9525" marT="9525" marB="0" anchor="ctr">
                    <a:lnL>
                      <a:noFill/>
                    </a:lnL>
                    <a:lnR>
                      <a:noFill/>
                    </a:lnR>
                    <a:lnT>
                      <a:noFill/>
                    </a:lnT>
                    <a:lnB>
                      <a:noFill/>
                    </a:lnB>
                  </a:tcPr>
                </a:tc>
                <a:tc>
                  <a:txBody>
                    <a:bodyPr/>
                    <a:lstStyle/>
                    <a:p>
                      <a:pPr algn="ctr" fontAlgn="ctr"/>
                      <a:r>
                        <a:rPr lang="en-US" sz="900" b="0" i="0" u="none" strike="noStrike">
                          <a:solidFill>
                            <a:schemeClr val="tx1"/>
                          </a:solidFill>
                          <a:effectLst/>
                          <a:latin typeface="Arial"/>
                        </a:rPr>
                        <a:t> </a:t>
                      </a:r>
                    </a:p>
                  </a:txBody>
                  <a:tcPr marL="9525" marR="9525" marT="9525" marB="0" anchor="ctr">
                    <a:lnL>
                      <a:noFill/>
                    </a:lnL>
                    <a:lnR>
                      <a:noFill/>
                    </a:lnR>
                    <a:lnT>
                      <a:noFill/>
                    </a:lnT>
                    <a:lnB>
                      <a:noFill/>
                    </a:lnB>
                  </a:tcPr>
                </a:tc>
                <a:tc>
                  <a:txBody>
                    <a:bodyPr/>
                    <a:lstStyle/>
                    <a:p>
                      <a:pPr algn="ctr" fontAlgn="ctr"/>
                      <a:r>
                        <a:rPr lang="en-US" sz="900" b="0" i="0" u="none" strike="noStrike">
                          <a:solidFill>
                            <a:schemeClr val="tx1"/>
                          </a:solidFill>
                          <a:effectLst/>
                          <a:latin typeface="Arial"/>
                        </a:rPr>
                        <a:t>2</a:t>
                      </a:r>
                    </a:p>
                  </a:txBody>
                  <a:tcPr marL="9525" marR="9525" marT="9525" marB="0" anchor="ctr">
                    <a:lnL>
                      <a:noFill/>
                    </a:lnL>
                    <a:lnR>
                      <a:noFill/>
                    </a:lnR>
                    <a:lnT>
                      <a:noFill/>
                    </a:lnT>
                    <a:lnB>
                      <a:noFill/>
                    </a:lnB>
                  </a:tcPr>
                </a:tc>
                <a:tc>
                  <a:txBody>
                    <a:bodyPr/>
                    <a:lstStyle/>
                    <a:p>
                      <a:pPr algn="ctr" fontAlgn="ctr"/>
                      <a:r>
                        <a:rPr lang="en-US" sz="900" b="0" i="0" u="none" strike="noStrike">
                          <a:solidFill>
                            <a:schemeClr val="tx1"/>
                          </a:solidFill>
                          <a:effectLst/>
                          <a:latin typeface="Arial"/>
                        </a:rPr>
                        <a:t>3</a:t>
                      </a:r>
                    </a:p>
                  </a:txBody>
                  <a:tcPr marL="9525" marR="9525" marT="9525" marB="0" anchor="ctr">
                    <a:lnL>
                      <a:noFill/>
                    </a:lnL>
                    <a:lnR>
                      <a:noFill/>
                    </a:lnR>
                    <a:lnT>
                      <a:noFill/>
                    </a:lnT>
                    <a:lnB>
                      <a:noFill/>
                    </a:lnB>
                  </a:tcPr>
                </a:tc>
                <a:tc>
                  <a:txBody>
                    <a:bodyPr/>
                    <a:lstStyle/>
                    <a:p>
                      <a:pPr algn="ctr" fontAlgn="ctr"/>
                      <a:r>
                        <a:rPr lang="en-US" sz="900" b="0" i="0" u="none" strike="noStrike">
                          <a:solidFill>
                            <a:schemeClr val="tx1"/>
                          </a:solidFill>
                          <a:effectLst/>
                          <a:latin typeface="Arial"/>
                        </a:rPr>
                        <a:t> </a:t>
                      </a:r>
                    </a:p>
                  </a:txBody>
                  <a:tcPr marL="9525" marR="9525" marT="9525" marB="0" anchor="ctr">
                    <a:lnL>
                      <a:noFill/>
                    </a:lnL>
                    <a:lnR>
                      <a:noFill/>
                    </a:lnR>
                    <a:lnT>
                      <a:noFill/>
                    </a:lnT>
                    <a:lnB>
                      <a:noFill/>
                    </a:lnB>
                  </a:tcPr>
                </a:tc>
              </a:tr>
              <a:tr h="163238">
                <a:tc>
                  <a:txBody>
                    <a:bodyPr/>
                    <a:lstStyle/>
                    <a:p>
                      <a:pPr marL="0" marR="0" algn="ctr">
                        <a:spcBef>
                          <a:spcPts val="0"/>
                        </a:spcBef>
                        <a:spcAft>
                          <a:spcPts val="0"/>
                        </a:spcAft>
                      </a:pPr>
                      <a:r>
                        <a:rPr lang="en-US" sz="1000" b="1" dirty="0">
                          <a:solidFill>
                            <a:schemeClr val="tx1"/>
                          </a:solidFill>
                          <a:effectLst/>
                          <a:latin typeface="Arial"/>
                          <a:ea typeface="Times New Roman"/>
                        </a:rPr>
                        <a:t>2</a:t>
                      </a:r>
                      <a:endParaRPr lang="en-US" sz="1000" dirty="0">
                        <a:solidFill>
                          <a:schemeClr val="tx1"/>
                        </a:solidFill>
                        <a:effectLst/>
                        <a:latin typeface="Times New Roman"/>
                        <a:ea typeface="Times New Roman"/>
                      </a:endParaRPr>
                    </a:p>
                  </a:txBody>
                  <a:tcPr marL="68580" marR="68580" marT="0" marB="0" anchor="ctr">
                    <a:lnL>
                      <a:noFill/>
                    </a:lnL>
                    <a:lnR>
                      <a:noFill/>
                    </a:lnR>
                    <a:lnT>
                      <a:noFill/>
                    </a:lnT>
                    <a:lnB>
                      <a:noFill/>
                    </a:lnB>
                    <a:solidFill>
                      <a:srgbClr val="D3DFEE"/>
                    </a:solidFill>
                  </a:tcPr>
                </a:tc>
                <a:tc>
                  <a:txBody>
                    <a:bodyPr/>
                    <a:lstStyle/>
                    <a:p>
                      <a:pPr marL="0" marR="0">
                        <a:spcBef>
                          <a:spcPts val="0"/>
                        </a:spcBef>
                        <a:spcAft>
                          <a:spcPts val="0"/>
                        </a:spcAft>
                      </a:pPr>
                      <a:r>
                        <a:rPr lang="en-US" sz="1000">
                          <a:solidFill>
                            <a:schemeClr val="tx1"/>
                          </a:solidFill>
                          <a:effectLst/>
                          <a:latin typeface="Arial"/>
                          <a:ea typeface="Times New Roman"/>
                        </a:rPr>
                        <a:t>Баяновоо</a:t>
                      </a:r>
                      <a:endParaRPr lang="en-US" sz="1000">
                        <a:solidFill>
                          <a:schemeClr val="tx1"/>
                        </a:solidFill>
                        <a:effectLst/>
                        <a:latin typeface="Times New Roman"/>
                        <a:ea typeface="Times New Roman"/>
                      </a:endParaRPr>
                    </a:p>
                  </a:txBody>
                  <a:tcPr marL="68580" marR="68580" marT="0" marB="0" anchor="ctr">
                    <a:lnL>
                      <a:noFill/>
                    </a:lnL>
                    <a:lnR>
                      <a:noFill/>
                    </a:lnR>
                    <a:lnT>
                      <a:noFill/>
                    </a:lnT>
                    <a:lnB>
                      <a:noFill/>
                    </a:lnB>
                    <a:solidFill>
                      <a:srgbClr val="D3DFEE"/>
                    </a:solidFill>
                  </a:tcPr>
                </a:tc>
                <a:tc>
                  <a:txBody>
                    <a:bodyPr/>
                    <a:lstStyle/>
                    <a:p>
                      <a:pPr algn="ctr" fontAlgn="ctr"/>
                      <a:r>
                        <a:rPr lang="en-US" sz="1000" b="1" i="0" u="none" strike="noStrike">
                          <a:solidFill>
                            <a:schemeClr val="tx1"/>
                          </a:solidFill>
                          <a:effectLst/>
                          <a:latin typeface="Arial"/>
                        </a:rPr>
                        <a:t>0</a:t>
                      </a:r>
                    </a:p>
                  </a:txBody>
                  <a:tcPr marL="9525" marR="9525" marT="9525" marB="0" anchor="ctr">
                    <a:lnL>
                      <a:noFill/>
                    </a:lnL>
                    <a:lnR>
                      <a:noFill/>
                    </a:lnR>
                    <a:lnT>
                      <a:noFill/>
                    </a:lnT>
                    <a:lnB>
                      <a:noFill/>
                    </a:lnB>
                    <a:solidFill>
                      <a:srgbClr val="D3DFEE"/>
                    </a:solidFill>
                  </a:tcPr>
                </a:tc>
                <a:tc>
                  <a:txBody>
                    <a:bodyPr/>
                    <a:lstStyle/>
                    <a:p>
                      <a:pPr algn="ctr" fontAlgn="ctr"/>
                      <a:r>
                        <a:rPr lang="en-US" sz="1000" b="1" i="0" u="none" strike="noStrike">
                          <a:solidFill>
                            <a:schemeClr val="tx1"/>
                          </a:solidFill>
                          <a:effectLst/>
                          <a:latin typeface="Arial"/>
                        </a:rPr>
                        <a:t>18</a:t>
                      </a:r>
                    </a:p>
                  </a:txBody>
                  <a:tcPr marL="9525" marR="9525" marT="9525" marB="0" anchor="ctr">
                    <a:lnL>
                      <a:noFill/>
                    </a:lnL>
                    <a:lnR>
                      <a:noFill/>
                    </a:lnR>
                    <a:lnT>
                      <a:noFill/>
                    </a:lnT>
                    <a:lnB>
                      <a:noFill/>
                    </a:lnB>
                    <a:solidFill>
                      <a:srgbClr val="D3DFEE"/>
                    </a:solidFill>
                  </a:tcPr>
                </a:tc>
                <a:tc>
                  <a:txBody>
                    <a:bodyPr/>
                    <a:lstStyle/>
                    <a:p>
                      <a:pPr algn="ctr" fontAlgn="ctr"/>
                      <a:r>
                        <a:rPr lang="en-US" sz="900" b="0" i="0" u="none" strike="noStrike">
                          <a:solidFill>
                            <a:schemeClr val="tx1"/>
                          </a:solidFill>
                          <a:effectLst/>
                          <a:latin typeface="Arial"/>
                        </a:rPr>
                        <a:t> </a:t>
                      </a:r>
                    </a:p>
                  </a:txBody>
                  <a:tcPr marL="9525" marR="9525" marT="9525" marB="0" anchor="ctr">
                    <a:lnL>
                      <a:noFill/>
                    </a:lnL>
                    <a:lnR>
                      <a:noFill/>
                    </a:lnR>
                    <a:lnT>
                      <a:noFill/>
                    </a:lnT>
                    <a:lnB>
                      <a:noFill/>
                    </a:lnB>
                    <a:solidFill>
                      <a:srgbClr val="D3DFEE"/>
                    </a:solidFill>
                  </a:tcPr>
                </a:tc>
                <a:tc>
                  <a:txBody>
                    <a:bodyPr/>
                    <a:lstStyle/>
                    <a:p>
                      <a:pPr algn="ctr" fontAlgn="ctr"/>
                      <a:r>
                        <a:rPr lang="en-US" sz="900" b="0" i="0" u="none" strike="noStrike">
                          <a:solidFill>
                            <a:schemeClr val="tx1"/>
                          </a:solidFill>
                          <a:effectLst/>
                          <a:latin typeface="Arial"/>
                        </a:rPr>
                        <a:t>18</a:t>
                      </a:r>
                    </a:p>
                  </a:txBody>
                  <a:tcPr marL="9525" marR="9525" marT="9525" marB="0" anchor="ctr">
                    <a:lnL>
                      <a:noFill/>
                    </a:lnL>
                    <a:lnR>
                      <a:noFill/>
                    </a:lnR>
                    <a:lnT>
                      <a:noFill/>
                    </a:lnT>
                    <a:lnB>
                      <a:noFill/>
                    </a:lnB>
                    <a:solidFill>
                      <a:srgbClr val="D3DFEE"/>
                    </a:solidFill>
                  </a:tcPr>
                </a:tc>
                <a:tc>
                  <a:txBody>
                    <a:bodyPr/>
                    <a:lstStyle/>
                    <a:p>
                      <a:pPr algn="ctr" fontAlgn="ctr"/>
                      <a:r>
                        <a:rPr lang="en-US" sz="900" b="0" i="0" u="none" strike="noStrike">
                          <a:solidFill>
                            <a:schemeClr val="tx1"/>
                          </a:solidFill>
                          <a:effectLst/>
                          <a:latin typeface="Arial"/>
                        </a:rPr>
                        <a:t> </a:t>
                      </a:r>
                    </a:p>
                  </a:txBody>
                  <a:tcPr marL="9525" marR="9525" marT="9525" marB="0" anchor="ctr">
                    <a:lnL>
                      <a:noFill/>
                    </a:lnL>
                    <a:lnR>
                      <a:noFill/>
                    </a:lnR>
                    <a:lnT>
                      <a:noFill/>
                    </a:lnT>
                    <a:lnB>
                      <a:noFill/>
                    </a:lnB>
                    <a:solidFill>
                      <a:srgbClr val="D3DFEE"/>
                    </a:solidFill>
                  </a:tcPr>
                </a:tc>
                <a:tc>
                  <a:txBody>
                    <a:bodyPr/>
                    <a:lstStyle/>
                    <a:p>
                      <a:pPr algn="ctr" fontAlgn="ctr"/>
                      <a:r>
                        <a:rPr lang="en-US" sz="900" b="0" i="0" u="none" strike="noStrike">
                          <a:solidFill>
                            <a:schemeClr val="tx1"/>
                          </a:solidFill>
                          <a:effectLst/>
                          <a:latin typeface="Arial"/>
                        </a:rPr>
                        <a:t> </a:t>
                      </a:r>
                    </a:p>
                  </a:txBody>
                  <a:tcPr marL="9525" marR="9525" marT="9525" marB="0" anchor="ctr">
                    <a:lnL>
                      <a:noFill/>
                    </a:lnL>
                    <a:lnR>
                      <a:noFill/>
                    </a:lnR>
                    <a:lnT>
                      <a:noFill/>
                    </a:lnT>
                    <a:lnB>
                      <a:noFill/>
                    </a:lnB>
                    <a:solidFill>
                      <a:srgbClr val="D3DFEE"/>
                    </a:solidFill>
                  </a:tcPr>
                </a:tc>
                <a:tc>
                  <a:txBody>
                    <a:bodyPr/>
                    <a:lstStyle/>
                    <a:p>
                      <a:pPr algn="ctr" fontAlgn="ctr"/>
                      <a:r>
                        <a:rPr lang="en-US" sz="900" b="0" i="0" u="none" strike="noStrike">
                          <a:solidFill>
                            <a:schemeClr val="tx1"/>
                          </a:solidFill>
                          <a:effectLst/>
                          <a:latin typeface="Arial"/>
                        </a:rPr>
                        <a:t> </a:t>
                      </a:r>
                    </a:p>
                  </a:txBody>
                  <a:tcPr marL="9525" marR="9525" marT="9525" marB="0" anchor="ctr">
                    <a:lnL>
                      <a:noFill/>
                    </a:lnL>
                    <a:lnR>
                      <a:noFill/>
                    </a:lnR>
                    <a:lnT>
                      <a:noFill/>
                    </a:lnT>
                    <a:lnB>
                      <a:noFill/>
                    </a:lnB>
                    <a:solidFill>
                      <a:srgbClr val="D3DFEE"/>
                    </a:solidFill>
                  </a:tcPr>
                </a:tc>
              </a:tr>
              <a:tr h="163238">
                <a:tc>
                  <a:txBody>
                    <a:bodyPr/>
                    <a:lstStyle/>
                    <a:p>
                      <a:pPr marL="0" marR="0" algn="ctr">
                        <a:spcBef>
                          <a:spcPts val="0"/>
                        </a:spcBef>
                        <a:spcAft>
                          <a:spcPts val="0"/>
                        </a:spcAft>
                      </a:pPr>
                      <a:r>
                        <a:rPr lang="en-US" sz="1000" b="1">
                          <a:solidFill>
                            <a:schemeClr val="tx1"/>
                          </a:solidFill>
                          <a:effectLst/>
                          <a:latin typeface="Arial"/>
                          <a:ea typeface="Times New Roman"/>
                        </a:rPr>
                        <a:t>3</a:t>
                      </a:r>
                      <a:endParaRPr lang="en-US" sz="1000">
                        <a:solidFill>
                          <a:schemeClr val="tx1"/>
                        </a:solidFill>
                        <a:effectLst/>
                        <a:latin typeface="Times New Roman"/>
                        <a:ea typeface="Times New Roman"/>
                      </a:endParaRPr>
                    </a:p>
                  </a:txBody>
                  <a:tcPr marL="68580" marR="68580" marT="0" marB="0" anchor="ctr">
                    <a:lnL>
                      <a:noFill/>
                    </a:lnL>
                    <a:lnR>
                      <a:noFill/>
                    </a:lnR>
                    <a:lnT>
                      <a:noFill/>
                    </a:lnT>
                    <a:lnB>
                      <a:noFill/>
                    </a:lnB>
                  </a:tcPr>
                </a:tc>
                <a:tc>
                  <a:txBody>
                    <a:bodyPr/>
                    <a:lstStyle/>
                    <a:p>
                      <a:pPr marL="0" marR="0">
                        <a:spcBef>
                          <a:spcPts val="0"/>
                        </a:spcBef>
                        <a:spcAft>
                          <a:spcPts val="0"/>
                        </a:spcAft>
                      </a:pPr>
                      <a:r>
                        <a:rPr lang="en-US" sz="1000" dirty="0" err="1">
                          <a:solidFill>
                            <a:schemeClr val="tx1"/>
                          </a:solidFill>
                          <a:effectLst/>
                          <a:latin typeface="Arial"/>
                          <a:ea typeface="Times New Roman"/>
                        </a:rPr>
                        <a:t>Булган</a:t>
                      </a:r>
                      <a:endParaRPr lang="en-US" sz="1000" dirty="0">
                        <a:solidFill>
                          <a:schemeClr val="tx1"/>
                        </a:solidFill>
                        <a:effectLst/>
                        <a:latin typeface="Times New Roman"/>
                        <a:ea typeface="Times New Roman"/>
                      </a:endParaRPr>
                    </a:p>
                  </a:txBody>
                  <a:tcPr marL="68580" marR="68580" marT="0" marB="0" anchor="ctr">
                    <a:lnL>
                      <a:noFill/>
                    </a:lnL>
                    <a:lnR>
                      <a:noFill/>
                    </a:lnR>
                    <a:lnT>
                      <a:noFill/>
                    </a:lnT>
                    <a:lnB>
                      <a:noFill/>
                    </a:lnB>
                  </a:tcPr>
                </a:tc>
                <a:tc>
                  <a:txBody>
                    <a:bodyPr/>
                    <a:lstStyle/>
                    <a:p>
                      <a:pPr algn="ctr" fontAlgn="ctr"/>
                      <a:r>
                        <a:rPr lang="en-US" sz="1000" b="1" i="0" u="none" strike="noStrike">
                          <a:solidFill>
                            <a:schemeClr val="tx1"/>
                          </a:solidFill>
                          <a:effectLst/>
                          <a:latin typeface="Arial"/>
                        </a:rPr>
                        <a:t>2</a:t>
                      </a:r>
                    </a:p>
                  </a:txBody>
                  <a:tcPr marL="9525" marR="9525" marT="9525" marB="0" anchor="ctr">
                    <a:lnL>
                      <a:noFill/>
                    </a:lnL>
                    <a:lnR>
                      <a:noFill/>
                    </a:lnR>
                    <a:lnT>
                      <a:noFill/>
                    </a:lnT>
                    <a:lnB>
                      <a:noFill/>
                    </a:lnB>
                  </a:tcPr>
                </a:tc>
                <a:tc>
                  <a:txBody>
                    <a:bodyPr/>
                    <a:lstStyle/>
                    <a:p>
                      <a:pPr algn="ctr" fontAlgn="ctr"/>
                      <a:r>
                        <a:rPr lang="en-US" sz="1000" b="1" i="0" u="none" strike="noStrike">
                          <a:solidFill>
                            <a:schemeClr val="tx1"/>
                          </a:solidFill>
                          <a:effectLst/>
                          <a:latin typeface="Arial"/>
                        </a:rPr>
                        <a:t>17</a:t>
                      </a:r>
                    </a:p>
                  </a:txBody>
                  <a:tcPr marL="9525" marR="9525" marT="9525" marB="0" anchor="ctr">
                    <a:lnL>
                      <a:noFill/>
                    </a:lnL>
                    <a:lnR>
                      <a:noFill/>
                    </a:lnR>
                    <a:lnT>
                      <a:noFill/>
                    </a:lnT>
                    <a:lnB>
                      <a:noFill/>
                    </a:lnB>
                  </a:tcPr>
                </a:tc>
                <a:tc>
                  <a:txBody>
                    <a:bodyPr/>
                    <a:lstStyle/>
                    <a:p>
                      <a:pPr algn="ctr" fontAlgn="ctr"/>
                      <a:r>
                        <a:rPr lang="en-US" sz="900" b="0" i="0" u="none" strike="noStrike">
                          <a:solidFill>
                            <a:schemeClr val="tx1"/>
                          </a:solidFill>
                          <a:effectLst/>
                          <a:latin typeface="Arial"/>
                        </a:rPr>
                        <a:t>1</a:t>
                      </a:r>
                    </a:p>
                  </a:txBody>
                  <a:tcPr marL="9525" marR="9525" marT="9525" marB="0" anchor="ctr">
                    <a:lnL>
                      <a:noFill/>
                    </a:lnL>
                    <a:lnR>
                      <a:noFill/>
                    </a:lnR>
                    <a:lnT>
                      <a:noFill/>
                    </a:lnT>
                    <a:lnB>
                      <a:noFill/>
                    </a:lnB>
                  </a:tcPr>
                </a:tc>
                <a:tc>
                  <a:txBody>
                    <a:bodyPr/>
                    <a:lstStyle/>
                    <a:p>
                      <a:pPr algn="ctr" fontAlgn="ctr"/>
                      <a:r>
                        <a:rPr lang="en-US" sz="900" b="0" i="0" u="none" strike="noStrike">
                          <a:solidFill>
                            <a:schemeClr val="tx1"/>
                          </a:solidFill>
                          <a:effectLst/>
                          <a:latin typeface="Arial"/>
                        </a:rPr>
                        <a:t> </a:t>
                      </a:r>
                    </a:p>
                  </a:txBody>
                  <a:tcPr marL="9525" marR="9525" marT="9525" marB="0" anchor="ctr">
                    <a:lnL>
                      <a:noFill/>
                    </a:lnL>
                    <a:lnR>
                      <a:noFill/>
                    </a:lnR>
                    <a:lnT>
                      <a:noFill/>
                    </a:lnT>
                    <a:lnB>
                      <a:noFill/>
                    </a:lnB>
                  </a:tcPr>
                </a:tc>
                <a:tc>
                  <a:txBody>
                    <a:bodyPr/>
                    <a:lstStyle/>
                    <a:p>
                      <a:pPr algn="ctr" fontAlgn="ctr"/>
                      <a:r>
                        <a:rPr lang="en-US" sz="900" b="0" i="0" u="none" strike="noStrike">
                          <a:solidFill>
                            <a:schemeClr val="tx1"/>
                          </a:solidFill>
                          <a:effectLst/>
                          <a:latin typeface="Arial"/>
                        </a:rPr>
                        <a:t>14</a:t>
                      </a:r>
                    </a:p>
                  </a:txBody>
                  <a:tcPr marL="9525" marR="9525" marT="9525" marB="0" anchor="ctr">
                    <a:lnL>
                      <a:noFill/>
                    </a:lnL>
                    <a:lnR>
                      <a:noFill/>
                    </a:lnR>
                    <a:lnT>
                      <a:noFill/>
                    </a:lnT>
                    <a:lnB>
                      <a:noFill/>
                    </a:lnB>
                  </a:tcPr>
                </a:tc>
                <a:tc>
                  <a:txBody>
                    <a:bodyPr/>
                    <a:lstStyle/>
                    <a:p>
                      <a:pPr algn="ctr" fontAlgn="ctr"/>
                      <a:r>
                        <a:rPr lang="en-US" sz="900" b="0" i="0" u="none" strike="noStrike">
                          <a:solidFill>
                            <a:schemeClr val="tx1"/>
                          </a:solidFill>
                          <a:effectLst/>
                          <a:latin typeface="Arial"/>
                        </a:rPr>
                        <a:t>2</a:t>
                      </a:r>
                    </a:p>
                  </a:txBody>
                  <a:tcPr marL="9525" marR="9525" marT="9525" marB="0" anchor="ctr">
                    <a:lnL>
                      <a:noFill/>
                    </a:lnL>
                    <a:lnR>
                      <a:noFill/>
                    </a:lnR>
                    <a:lnT>
                      <a:noFill/>
                    </a:lnT>
                    <a:lnB>
                      <a:noFill/>
                    </a:lnB>
                  </a:tcPr>
                </a:tc>
                <a:tc>
                  <a:txBody>
                    <a:bodyPr/>
                    <a:lstStyle/>
                    <a:p>
                      <a:pPr algn="ctr" fontAlgn="ctr"/>
                      <a:r>
                        <a:rPr lang="en-US" sz="900" b="0" i="0" u="none" strike="noStrike">
                          <a:solidFill>
                            <a:schemeClr val="tx1"/>
                          </a:solidFill>
                          <a:effectLst/>
                          <a:latin typeface="Arial"/>
                        </a:rPr>
                        <a:t>850.0</a:t>
                      </a:r>
                    </a:p>
                  </a:txBody>
                  <a:tcPr marL="9525" marR="9525" marT="9525" marB="0" anchor="ctr">
                    <a:lnL>
                      <a:noFill/>
                    </a:lnL>
                    <a:lnR>
                      <a:noFill/>
                    </a:lnR>
                    <a:lnT>
                      <a:noFill/>
                    </a:lnT>
                    <a:lnB>
                      <a:noFill/>
                    </a:lnB>
                  </a:tcPr>
                </a:tc>
              </a:tr>
              <a:tr h="163238">
                <a:tc>
                  <a:txBody>
                    <a:bodyPr/>
                    <a:lstStyle/>
                    <a:p>
                      <a:pPr marL="0" marR="0" algn="ctr">
                        <a:spcBef>
                          <a:spcPts val="0"/>
                        </a:spcBef>
                        <a:spcAft>
                          <a:spcPts val="0"/>
                        </a:spcAft>
                      </a:pPr>
                      <a:r>
                        <a:rPr lang="en-US" sz="1000" b="1">
                          <a:solidFill>
                            <a:schemeClr val="tx1"/>
                          </a:solidFill>
                          <a:effectLst/>
                          <a:latin typeface="Arial"/>
                          <a:ea typeface="Times New Roman"/>
                        </a:rPr>
                        <a:t>4</a:t>
                      </a:r>
                      <a:endParaRPr lang="en-US" sz="1000">
                        <a:solidFill>
                          <a:schemeClr val="tx1"/>
                        </a:solidFill>
                        <a:effectLst/>
                        <a:latin typeface="Times New Roman"/>
                        <a:ea typeface="Times New Roman"/>
                      </a:endParaRPr>
                    </a:p>
                  </a:txBody>
                  <a:tcPr marL="68580" marR="68580" marT="0" marB="0" anchor="ctr">
                    <a:lnL>
                      <a:noFill/>
                    </a:lnL>
                    <a:lnR>
                      <a:noFill/>
                    </a:lnR>
                    <a:lnT>
                      <a:noFill/>
                    </a:lnT>
                    <a:lnB>
                      <a:noFill/>
                    </a:lnB>
                    <a:solidFill>
                      <a:srgbClr val="D3DFEE"/>
                    </a:solidFill>
                  </a:tcPr>
                </a:tc>
                <a:tc>
                  <a:txBody>
                    <a:bodyPr/>
                    <a:lstStyle/>
                    <a:p>
                      <a:pPr marL="0" marR="0">
                        <a:spcBef>
                          <a:spcPts val="0"/>
                        </a:spcBef>
                        <a:spcAft>
                          <a:spcPts val="0"/>
                        </a:spcAft>
                      </a:pPr>
                      <a:r>
                        <a:rPr lang="en-US" sz="1000" dirty="0" err="1">
                          <a:solidFill>
                            <a:schemeClr val="tx1"/>
                          </a:solidFill>
                          <a:effectLst/>
                          <a:latin typeface="Arial"/>
                          <a:ea typeface="Times New Roman"/>
                        </a:rPr>
                        <a:t>Гурвантэс</a:t>
                      </a:r>
                      <a:endParaRPr lang="en-US" sz="1000" dirty="0">
                        <a:solidFill>
                          <a:schemeClr val="tx1"/>
                        </a:solidFill>
                        <a:effectLst/>
                        <a:latin typeface="Times New Roman"/>
                        <a:ea typeface="Times New Roman"/>
                      </a:endParaRPr>
                    </a:p>
                  </a:txBody>
                  <a:tcPr marL="68580" marR="68580" marT="0" marB="0" anchor="ctr">
                    <a:lnL>
                      <a:noFill/>
                    </a:lnL>
                    <a:lnR>
                      <a:noFill/>
                    </a:lnR>
                    <a:lnT>
                      <a:noFill/>
                    </a:lnT>
                    <a:lnB>
                      <a:noFill/>
                    </a:lnB>
                    <a:solidFill>
                      <a:srgbClr val="D3DFEE"/>
                    </a:solidFill>
                  </a:tcPr>
                </a:tc>
                <a:tc>
                  <a:txBody>
                    <a:bodyPr/>
                    <a:lstStyle/>
                    <a:p>
                      <a:pPr algn="ctr" fontAlgn="ctr"/>
                      <a:r>
                        <a:rPr lang="en-US" sz="1000" b="1" i="0" u="none" strike="noStrike">
                          <a:solidFill>
                            <a:schemeClr val="tx1"/>
                          </a:solidFill>
                          <a:effectLst/>
                          <a:latin typeface="Arial"/>
                        </a:rPr>
                        <a:t>5</a:t>
                      </a:r>
                    </a:p>
                  </a:txBody>
                  <a:tcPr marL="9525" marR="9525" marT="9525" marB="0" anchor="ctr">
                    <a:lnL>
                      <a:noFill/>
                    </a:lnL>
                    <a:lnR>
                      <a:noFill/>
                    </a:lnR>
                    <a:lnT>
                      <a:noFill/>
                    </a:lnT>
                    <a:lnB>
                      <a:noFill/>
                    </a:lnB>
                    <a:solidFill>
                      <a:srgbClr val="D3DFEE"/>
                    </a:solidFill>
                  </a:tcPr>
                </a:tc>
                <a:tc>
                  <a:txBody>
                    <a:bodyPr/>
                    <a:lstStyle/>
                    <a:p>
                      <a:pPr algn="ctr" fontAlgn="ctr"/>
                      <a:r>
                        <a:rPr lang="en-US" sz="1000" b="1" i="0" u="none" strike="noStrike">
                          <a:solidFill>
                            <a:schemeClr val="tx1"/>
                          </a:solidFill>
                          <a:effectLst/>
                          <a:latin typeface="Arial"/>
                        </a:rPr>
                        <a:t>53</a:t>
                      </a:r>
                    </a:p>
                  </a:txBody>
                  <a:tcPr marL="9525" marR="9525" marT="9525" marB="0" anchor="ctr">
                    <a:lnL>
                      <a:noFill/>
                    </a:lnL>
                    <a:lnR>
                      <a:noFill/>
                    </a:lnR>
                    <a:lnT>
                      <a:noFill/>
                    </a:lnT>
                    <a:lnB>
                      <a:noFill/>
                    </a:lnB>
                    <a:solidFill>
                      <a:srgbClr val="D3DFEE"/>
                    </a:solidFill>
                  </a:tcPr>
                </a:tc>
                <a:tc>
                  <a:txBody>
                    <a:bodyPr/>
                    <a:lstStyle/>
                    <a:p>
                      <a:pPr algn="ctr" fontAlgn="ctr"/>
                      <a:r>
                        <a:rPr lang="en-US" sz="900" b="0" i="0" u="none" strike="noStrike">
                          <a:solidFill>
                            <a:schemeClr val="tx1"/>
                          </a:solidFill>
                          <a:effectLst/>
                          <a:latin typeface="Arial"/>
                        </a:rPr>
                        <a:t>1</a:t>
                      </a:r>
                    </a:p>
                  </a:txBody>
                  <a:tcPr marL="9525" marR="9525" marT="9525" marB="0" anchor="ctr">
                    <a:lnL>
                      <a:noFill/>
                    </a:lnL>
                    <a:lnR>
                      <a:noFill/>
                    </a:lnR>
                    <a:lnT>
                      <a:noFill/>
                    </a:lnT>
                    <a:lnB>
                      <a:noFill/>
                    </a:lnB>
                    <a:solidFill>
                      <a:srgbClr val="D3DFEE"/>
                    </a:solidFill>
                  </a:tcPr>
                </a:tc>
                <a:tc>
                  <a:txBody>
                    <a:bodyPr/>
                    <a:lstStyle/>
                    <a:p>
                      <a:pPr algn="ctr" fontAlgn="ctr"/>
                      <a:r>
                        <a:rPr lang="en-US" sz="900" b="0" i="0" u="none" strike="noStrike">
                          <a:solidFill>
                            <a:schemeClr val="tx1"/>
                          </a:solidFill>
                          <a:effectLst/>
                          <a:latin typeface="Arial"/>
                        </a:rPr>
                        <a:t>39</a:t>
                      </a:r>
                    </a:p>
                  </a:txBody>
                  <a:tcPr marL="9525" marR="9525" marT="9525" marB="0" anchor="ctr">
                    <a:lnL>
                      <a:noFill/>
                    </a:lnL>
                    <a:lnR>
                      <a:noFill/>
                    </a:lnR>
                    <a:lnT>
                      <a:noFill/>
                    </a:lnT>
                    <a:lnB>
                      <a:noFill/>
                    </a:lnB>
                    <a:solidFill>
                      <a:srgbClr val="D3DFEE"/>
                    </a:solidFill>
                  </a:tcPr>
                </a:tc>
                <a:tc>
                  <a:txBody>
                    <a:bodyPr/>
                    <a:lstStyle/>
                    <a:p>
                      <a:pPr algn="ctr" fontAlgn="ctr"/>
                      <a:r>
                        <a:rPr lang="en-US" sz="900" b="0" i="0" u="none" strike="noStrike">
                          <a:solidFill>
                            <a:schemeClr val="tx1"/>
                          </a:solidFill>
                          <a:effectLst/>
                          <a:latin typeface="Arial"/>
                        </a:rPr>
                        <a:t>11</a:t>
                      </a:r>
                    </a:p>
                  </a:txBody>
                  <a:tcPr marL="9525" marR="9525" marT="9525" marB="0" anchor="ctr">
                    <a:lnL>
                      <a:noFill/>
                    </a:lnL>
                    <a:lnR>
                      <a:noFill/>
                    </a:lnR>
                    <a:lnT>
                      <a:noFill/>
                    </a:lnT>
                    <a:lnB>
                      <a:noFill/>
                    </a:lnB>
                    <a:solidFill>
                      <a:srgbClr val="D3DFEE"/>
                    </a:solidFill>
                  </a:tcPr>
                </a:tc>
                <a:tc>
                  <a:txBody>
                    <a:bodyPr/>
                    <a:lstStyle/>
                    <a:p>
                      <a:pPr algn="ctr" fontAlgn="ctr"/>
                      <a:r>
                        <a:rPr lang="en-US" sz="900" b="0" i="0" u="none" strike="noStrike">
                          <a:solidFill>
                            <a:schemeClr val="tx1"/>
                          </a:solidFill>
                          <a:effectLst/>
                          <a:latin typeface="Arial"/>
                        </a:rPr>
                        <a:t>2</a:t>
                      </a:r>
                    </a:p>
                  </a:txBody>
                  <a:tcPr marL="9525" marR="9525" marT="9525" marB="0" anchor="ctr">
                    <a:lnL>
                      <a:noFill/>
                    </a:lnL>
                    <a:lnR>
                      <a:noFill/>
                    </a:lnR>
                    <a:lnT>
                      <a:noFill/>
                    </a:lnT>
                    <a:lnB>
                      <a:noFill/>
                    </a:lnB>
                    <a:solidFill>
                      <a:srgbClr val="D3DFEE"/>
                    </a:solidFill>
                  </a:tcPr>
                </a:tc>
                <a:tc>
                  <a:txBody>
                    <a:bodyPr/>
                    <a:lstStyle/>
                    <a:p>
                      <a:pPr algn="ctr" fontAlgn="ctr"/>
                      <a:r>
                        <a:rPr lang="en-US" sz="900" b="0" i="0" u="none" strike="noStrike">
                          <a:solidFill>
                            <a:schemeClr val="tx1"/>
                          </a:solidFill>
                          <a:effectLst/>
                          <a:latin typeface="Arial"/>
                        </a:rPr>
                        <a:t>1060.0</a:t>
                      </a:r>
                    </a:p>
                  </a:txBody>
                  <a:tcPr marL="9525" marR="9525" marT="9525" marB="0" anchor="ctr">
                    <a:lnL>
                      <a:noFill/>
                    </a:lnL>
                    <a:lnR>
                      <a:noFill/>
                    </a:lnR>
                    <a:lnT>
                      <a:noFill/>
                    </a:lnT>
                    <a:lnB>
                      <a:noFill/>
                    </a:lnB>
                    <a:solidFill>
                      <a:srgbClr val="D3DFEE"/>
                    </a:solidFill>
                  </a:tcPr>
                </a:tc>
              </a:tr>
              <a:tr h="163238">
                <a:tc>
                  <a:txBody>
                    <a:bodyPr/>
                    <a:lstStyle/>
                    <a:p>
                      <a:pPr marL="0" marR="0" algn="ctr">
                        <a:spcBef>
                          <a:spcPts val="0"/>
                        </a:spcBef>
                        <a:spcAft>
                          <a:spcPts val="0"/>
                        </a:spcAft>
                      </a:pPr>
                      <a:r>
                        <a:rPr lang="en-US" sz="1000" b="1">
                          <a:solidFill>
                            <a:schemeClr val="tx1"/>
                          </a:solidFill>
                          <a:effectLst/>
                          <a:latin typeface="Arial"/>
                          <a:ea typeface="Times New Roman"/>
                        </a:rPr>
                        <a:t>5</a:t>
                      </a:r>
                      <a:endParaRPr lang="en-US" sz="1000">
                        <a:solidFill>
                          <a:schemeClr val="tx1"/>
                        </a:solidFill>
                        <a:effectLst/>
                        <a:latin typeface="Times New Roman"/>
                        <a:ea typeface="Times New Roman"/>
                      </a:endParaRPr>
                    </a:p>
                  </a:txBody>
                  <a:tcPr marL="68580" marR="68580" marT="0" marB="0" anchor="ctr">
                    <a:lnL>
                      <a:noFill/>
                    </a:lnL>
                    <a:lnR>
                      <a:noFill/>
                    </a:lnR>
                    <a:lnT>
                      <a:noFill/>
                    </a:lnT>
                    <a:lnB>
                      <a:noFill/>
                    </a:lnB>
                  </a:tcPr>
                </a:tc>
                <a:tc>
                  <a:txBody>
                    <a:bodyPr/>
                    <a:lstStyle/>
                    <a:p>
                      <a:pPr marL="0" marR="0">
                        <a:spcBef>
                          <a:spcPts val="0"/>
                        </a:spcBef>
                        <a:spcAft>
                          <a:spcPts val="0"/>
                        </a:spcAft>
                      </a:pPr>
                      <a:r>
                        <a:rPr lang="en-US" sz="1000">
                          <a:solidFill>
                            <a:schemeClr val="tx1"/>
                          </a:solidFill>
                          <a:effectLst/>
                          <a:latin typeface="Arial"/>
                          <a:ea typeface="Times New Roman"/>
                        </a:rPr>
                        <a:t>Мандаловоо</a:t>
                      </a:r>
                      <a:endParaRPr lang="en-US" sz="1000">
                        <a:solidFill>
                          <a:schemeClr val="tx1"/>
                        </a:solidFill>
                        <a:effectLst/>
                        <a:latin typeface="Times New Roman"/>
                        <a:ea typeface="Times New Roman"/>
                      </a:endParaRPr>
                    </a:p>
                  </a:txBody>
                  <a:tcPr marL="68580" marR="68580" marT="0" marB="0" anchor="ctr">
                    <a:lnL>
                      <a:noFill/>
                    </a:lnL>
                    <a:lnR>
                      <a:noFill/>
                    </a:lnR>
                    <a:lnT>
                      <a:noFill/>
                    </a:lnT>
                    <a:lnB>
                      <a:noFill/>
                    </a:lnB>
                  </a:tcPr>
                </a:tc>
                <a:tc>
                  <a:txBody>
                    <a:bodyPr/>
                    <a:lstStyle/>
                    <a:p>
                      <a:pPr algn="ctr" fontAlgn="ctr"/>
                      <a:r>
                        <a:rPr lang="en-US" sz="1000" b="1" i="0" u="none" strike="noStrike">
                          <a:solidFill>
                            <a:schemeClr val="tx1"/>
                          </a:solidFill>
                          <a:effectLst/>
                          <a:latin typeface="Arial"/>
                        </a:rPr>
                        <a:t>4</a:t>
                      </a:r>
                    </a:p>
                  </a:txBody>
                  <a:tcPr marL="9525" marR="9525" marT="9525" marB="0" anchor="ctr">
                    <a:lnL>
                      <a:noFill/>
                    </a:lnL>
                    <a:lnR>
                      <a:noFill/>
                    </a:lnR>
                    <a:lnT>
                      <a:noFill/>
                    </a:lnT>
                    <a:lnB>
                      <a:noFill/>
                    </a:lnB>
                  </a:tcPr>
                </a:tc>
                <a:tc>
                  <a:txBody>
                    <a:bodyPr/>
                    <a:lstStyle/>
                    <a:p>
                      <a:pPr algn="ctr" fontAlgn="ctr"/>
                      <a:r>
                        <a:rPr lang="en-US" sz="1000" b="1" i="0" u="none" strike="noStrike">
                          <a:solidFill>
                            <a:schemeClr val="tx1"/>
                          </a:solidFill>
                          <a:effectLst/>
                          <a:latin typeface="Arial"/>
                        </a:rPr>
                        <a:t>2</a:t>
                      </a:r>
                    </a:p>
                  </a:txBody>
                  <a:tcPr marL="9525" marR="9525" marT="9525" marB="0" anchor="ctr">
                    <a:lnL>
                      <a:noFill/>
                    </a:lnL>
                    <a:lnR>
                      <a:noFill/>
                    </a:lnR>
                    <a:lnT>
                      <a:noFill/>
                    </a:lnT>
                    <a:lnB>
                      <a:noFill/>
                    </a:lnB>
                  </a:tcPr>
                </a:tc>
                <a:tc>
                  <a:txBody>
                    <a:bodyPr/>
                    <a:lstStyle/>
                    <a:p>
                      <a:pPr algn="ctr" fontAlgn="ctr"/>
                      <a:r>
                        <a:rPr lang="en-US" sz="900" b="0" i="0" u="none" strike="noStrike">
                          <a:solidFill>
                            <a:schemeClr val="tx1"/>
                          </a:solidFill>
                          <a:effectLst/>
                          <a:latin typeface="Arial"/>
                        </a:rPr>
                        <a:t> </a:t>
                      </a:r>
                    </a:p>
                  </a:txBody>
                  <a:tcPr marL="9525" marR="9525" marT="9525" marB="0" anchor="ctr">
                    <a:lnL>
                      <a:noFill/>
                    </a:lnL>
                    <a:lnR>
                      <a:noFill/>
                    </a:lnR>
                    <a:lnT>
                      <a:noFill/>
                    </a:lnT>
                    <a:lnB>
                      <a:noFill/>
                    </a:lnB>
                  </a:tcPr>
                </a:tc>
                <a:tc>
                  <a:txBody>
                    <a:bodyPr/>
                    <a:lstStyle/>
                    <a:p>
                      <a:pPr algn="ctr" fontAlgn="ctr"/>
                      <a:r>
                        <a:rPr lang="en-US" sz="900" b="0" i="0" u="none" strike="noStrike">
                          <a:solidFill>
                            <a:schemeClr val="tx1"/>
                          </a:solidFill>
                          <a:effectLst/>
                          <a:latin typeface="Arial"/>
                        </a:rPr>
                        <a:t> </a:t>
                      </a:r>
                    </a:p>
                  </a:txBody>
                  <a:tcPr marL="9525" marR="9525" marT="9525" marB="0" anchor="ctr">
                    <a:lnL>
                      <a:noFill/>
                    </a:lnL>
                    <a:lnR>
                      <a:noFill/>
                    </a:lnR>
                    <a:lnT>
                      <a:noFill/>
                    </a:lnT>
                    <a:lnB>
                      <a:noFill/>
                    </a:lnB>
                  </a:tcPr>
                </a:tc>
                <a:tc>
                  <a:txBody>
                    <a:bodyPr/>
                    <a:lstStyle/>
                    <a:p>
                      <a:pPr algn="ctr" fontAlgn="ctr"/>
                      <a:r>
                        <a:rPr lang="en-US" sz="900" b="0" i="0" u="none" strike="noStrike">
                          <a:solidFill>
                            <a:schemeClr val="tx1"/>
                          </a:solidFill>
                          <a:effectLst/>
                          <a:latin typeface="Arial"/>
                        </a:rPr>
                        <a:t> </a:t>
                      </a:r>
                    </a:p>
                  </a:txBody>
                  <a:tcPr marL="9525" marR="9525" marT="9525" marB="0" anchor="ctr">
                    <a:lnL>
                      <a:noFill/>
                    </a:lnL>
                    <a:lnR>
                      <a:noFill/>
                    </a:lnR>
                    <a:lnT>
                      <a:noFill/>
                    </a:lnT>
                    <a:lnB>
                      <a:noFill/>
                    </a:lnB>
                  </a:tcPr>
                </a:tc>
                <a:tc>
                  <a:txBody>
                    <a:bodyPr/>
                    <a:lstStyle/>
                    <a:p>
                      <a:pPr algn="ctr" fontAlgn="ctr"/>
                      <a:r>
                        <a:rPr lang="en-US" sz="900" b="0" i="0" u="none" strike="noStrike">
                          <a:solidFill>
                            <a:schemeClr val="tx1"/>
                          </a:solidFill>
                          <a:effectLst/>
                          <a:latin typeface="Arial"/>
                        </a:rPr>
                        <a:t>2</a:t>
                      </a:r>
                    </a:p>
                  </a:txBody>
                  <a:tcPr marL="9525" marR="9525" marT="9525" marB="0" anchor="ctr">
                    <a:lnL>
                      <a:noFill/>
                    </a:lnL>
                    <a:lnR>
                      <a:noFill/>
                    </a:lnR>
                    <a:lnT>
                      <a:noFill/>
                    </a:lnT>
                    <a:lnB>
                      <a:noFill/>
                    </a:lnB>
                  </a:tcPr>
                </a:tc>
                <a:tc>
                  <a:txBody>
                    <a:bodyPr/>
                    <a:lstStyle/>
                    <a:p>
                      <a:pPr algn="ctr" fontAlgn="ctr"/>
                      <a:r>
                        <a:rPr lang="en-US" sz="900" b="0" i="0" u="none" strike="noStrike">
                          <a:solidFill>
                            <a:schemeClr val="tx1"/>
                          </a:solidFill>
                          <a:effectLst/>
                          <a:latin typeface="Arial"/>
                        </a:rPr>
                        <a:t>50.0</a:t>
                      </a:r>
                    </a:p>
                  </a:txBody>
                  <a:tcPr marL="9525" marR="9525" marT="9525" marB="0" anchor="ctr">
                    <a:lnL>
                      <a:noFill/>
                    </a:lnL>
                    <a:lnR>
                      <a:noFill/>
                    </a:lnR>
                    <a:lnT>
                      <a:noFill/>
                    </a:lnT>
                    <a:lnB>
                      <a:noFill/>
                    </a:lnB>
                  </a:tcPr>
                </a:tc>
              </a:tr>
              <a:tr h="163238">
                <a:tc>
                  <a:txBody>
                    <a:bodyPr/>
                    <a:lstStyle/>
                    <a:p>
                      <a:pPr marL="0" marR="0" algn="ctr">
                        <a:spcBef>
                          <a:spcPts val="0"/>
                        </a:spcBef>
                        <a:spcAft>
                          <a:spcPts val="0"/>
                        </a:spcAft>
                      </a:pPr>
                      <a:r>
                        <a:rPr lang="en-US" sz="1000" b="1">
                          <a:solidFill>
                            <a:schemeClr val="tx1"/>
                          </a:solidFill>
                          <a:effectLst/>
                          <a:latin typeface="Arial"/>
                          <a:ea typeface="Times New Roman"/>
                        </a:rPr>
                        <a:t>6</a:t>
                      </a:r>
                      <a:endParaRPr lang="en-US" sz="1000">
                        <a:solidFill>
                          <a:schemeClr val="tx1"/>
                        </a:solidFill>
                        <a:effectLst/>
                        <a:latin typeface="Times New Roman"/>
                        <a:ea typeface="Times New Roman"/>
                      </a:endParaRPr>
                    </a:p>
                  </a:txBody>
                  <a:tcPr marL="68580" marR="68580" marT="0" marB="0" anchor="ctr">
                    <a:lnL>
                      <a:noFill/>
                    </a:lnL>
                    <a:lnR>
                      <a:noFill/>
                    </a:lnR>
                    <a:lnT>
                      <a:noFill/>
                    </a:lnT>
                    <a:lnB>
                      <a:noFill/>
                    </a:lnB>
                    <a:solidFill>
                      <a:srgbClr val="D3DFEE"/>
                    </a:solidFill>
                  </a:tcPr>
                </a:tc>
                <a:tc>
                  <a:txBody>
                    <a:bodyPr/>
                    <a:lstStyle/>
                    <a:p>
                      <a:pPr marL="0" marR="0">
                        <a:spcBef>
                          <a:spcPts val="0"/>
                        </a:spcBef>
                        <a:spcAft>
                          <a:spcPts val="0"/>
                        </a:spcAft>
                      </a:pPr>
                      <a:r>
                        <a:rPr lang="en-US" sz="1000" dirty="0" err="1">
                          <a:solidFill>
                            <a:schemeClr val="tx1"/>
                          </a:solidFill>
                          <a:effectLst/>
                          <a:latin typeface="Arial"/>
                          <a:ea typeface="Times New Roman"/>
                        </a:rPr>
                        <a:t>Манлай</a:t>
                      </a:r>
                      <a:endParaRPr lang="en-US" sz="1000" dirty="0">
                        <a:solidFill>
                          <a:schemeClr val="tx1"/>
                        </a:solidFill>
                        <a:effectLst/>
                        <a:latin typeface="Times New Roman"/>
                        <a:ea typeface="Times New Roman"/>
                      </a:endParaRPr>
                    </a:p>
                  </a:txBody>
                  <a:tcPr marL="68580" marR="68580" marT="0" marB="0" anchor="ctr">
                    <a:lnL>
                      <a:noFill/>
                    </a:lnL>
                    <a:lnR>
                      <a:noFill/>
                    </a:lnR>
                    <a:lnT>
                      <a:noFill/>
                    </a:lnT>
                    <a:lnB>
                      <a:noFill/>
                    </a:lnB>
                    <a:solidFill>
                      <a:srgbClr val="D3DFEE"/>
                    </a:solidFill>
                  </a:tcPr>
                </a:tc>
                <a:tc>
                  <a:txBody>
                    <a:bodyPr/>
                    <a:lstStyle/>
                    <a:p>
                      <a:pPr algn="ctr" fontAlgn="ctr"/>
                      <a:r>
                        <a:rPr lang="en-US" sz="1000" b="1" i="0" u="none" strike="noStrike">
                          <a:solidFill>
                            <a:schemeClr val="tx1"/>
                          </a:solidFill>
                          <a:effectLst/>
                          <a:latin typeface="Arial"/>
                        </a:rPr>
                        <a:t>20</a:t>
                      </a:r>
                    </a:p>
                  </a:txBody>
                  <a:tcPr marL="9525" marR="9525" marT="9525" marB="0" anchor="ctr">
                    <a:lnL>
                      <a:noFill/>
                    </a:lnL>
                    <a:lnR>
                      <a:noFill/>
                    </a:lnR>
                    <a:lnT>
                      <a:noFill/>
                    </a:lnT>
                    <a:lnB>
                      <a:noFill/>
                    </a:lnB>
                    <a:solidFill>
                      <a:srgbClr val="D3DFEE"/>
                    </a:solidFill>
                  </a:tcPr>
                </a:tc>
                <a:tc>
                  <a:txBody>
                    <a:bodyPr/>
                    <a:lstStyle/>
                    <a:p>
                      <a:pPr algn="ctr" fontAlgn="ctr"/>
                      <a:r>
                        <a:rPr lang="en-US" sz="1000" b="1" i="0" u="none" strike="noStrike">
                          <a:solidFill>
                            <a:schemeClr val="tx1"/>
                          </a:solidFill>
                          <a:effectLst/>
                          <a:latin typeface="Arial"/>
                        </a:rPr>
                        <a:t>9</a:t>
                      </a:r>
                    </a:p>
                  </a:txBody>
                  <a:tcPr marL="9525" marR="9525" marT="9525" marB="0" anchor="ctr">
                    <a:lnL>
                      <a:noFill/>
                    </a:lnL>
                    <a:lnR>
                      <a:noFill/>
                    </a:lnR>
                    <a:lnT>
                      <a:noFill/>
                    </a:lnT>
                    <a:lnB>
                      <a:noFill/>
                    </a:lnB>
                    <a:solidFill>
                      <a:srgbClr val="D3DFEE"/>
                    </a:solidFill>
                  </a:tcPr>
                </a:tc>
                <a:tc>
                  <a:txBody>
                    <a:bodyPr/>
                    <a:lstStyle/>
                    <a:p>
                      <a:pPr algn="ctr" fontAlgn="ctr"/>
                      <a:r>
                        <a:rPr lang="en-US" sz="900" b="0" i="0" u="none" strike="noStrike">
                          <a:solidFill>
                            <a:schemeClr val="tx1"/>
                          </a:solidFill>
                          <a:effectLst/>
                          <a:latin typeface="Arial"/>
                        </a:rPr>
                        <a:t> </a:t>
                      </a:r>
                    </a:p>
                  </a:txBody>
                  <a:tcPr marL="9525" marR="9525" marT="9525" marB="0" anchor="ctr">
                    <a:lnL>
                      <a:noFill/>
                    </a:lnL>
                    <a:lnR>
                      <a:noFill/>
                    </a:lnR>
                    <a:lnT>
                      <a:noFill/>
                    </a:lnT>
                    <a:lnB>
                      <a:noFill/>
                    </a:lnB>
                    <a:solidFill>
                      <a:srgbClr val="D3DFEE"/>
                    </a:solidFill>
                  </a:tcPr>
                </a:tc>
                <a:tc>
                  <a:txBody>
                    <a:bodyPr/>
                    <a:lstStyle/>
                    <a:p>
                      <a:pPr algn="ctr" fontAlgn="ctr"/>
                      <a:r>
                        <a:rPr lang="en-US" sz="900" b="0" i="0" u="none" strike="noStrike">
                          <a:solidFill>
                            <a:schemeClr val="tx1"/>
                          </a:solidFill>
                          <a:effectLst/>
                          <a:latin typeface="Arial"/>
                        </a:rPr>
                        <a:t>1</a:t>
                      </a:r>
                    </a:p>
                  </a:txBody>
                  <a:tcPr marL="9525" marR="9525" marT="9525" marB="0" anchor="ctr">
                    <a:lnL>
                      <a:noFill/>
                    </a:lnL>
                    <a:lnR>
                      <a:noFill/>
                    </a:lnR>
                    <a:lnT>
                      <a:noFill/>
                    </a:lnT>
                    <a:lnB>
                      <a:noFill/>
                    </a:lnB>
                    <a:solidFill>
                      <a:srgbClr val="D3DFEE"/>
                    </a:solidFill>
                  </a:tcPr>
                </a:tc>
                <a:tc>
                  <a:txBody>
                    <a:bodyPr/>
                    <a:lstStyle/>
                    <a:p>
                      <a:pPr algn="ctr" fontAlgn="ctr"/>
                      <a:r>
                        <a:rPr lang="en-US" sz="900" b="0" i="0" u="none" strike="noStrike">
                          <a:solidFill>
                            <a:schemeClr val="tx1"/>
                          </a:solidFill>
                          <a:effectLst/>
                          <a:latin typeface="Arial"/>
                        </a:rPr>
                        <a:t>7</a:t>
                      </a:r>
                    </a:p>
                  </a:txBody>
                  <a:tcPr marL="9525" marR="9525" marT="9525" marB="0" anchor="ctr">
                    <a:lnL>
                      <a:noFill/>
                    </a:lnL>
                    <a:lnR>
                      <a:noFill/>
                    </a:lnR>
                    <a:lnT>
                      <a:noFill/>
                    </a:lnT>
                    <a:lnB>
                      <a:noFill/>
                    </a:lnB>
                    <a:solidFill>
                      <a:srgbClr val="D3DFEE"/>
                    </a:solidFill>
                  </a:tcPr>
                </a:tc>
                <a:tc>
                  <a:txBody>
                    <a:bodyPr/>
                    <a:lstStyle/>
                    <a:p>
                      <a:pPr algn="ctr" fontAlgn="ctr"/>
                      <a:r>
                        <a:rPr lang="en-US" sz="900" b="0" i="0" u="none" strike="noStrike">
                          <a:solidFill>
                            <a:schemeClr val="tx1"/>
                          </a:solidFill>
                          <a:effectLst/>
                          <a:latin typeface="Arial"/>
                        </a:rPr>
                        <a:t>1</a:t>
                      </a:r>
                    </a:p>
                  </a:txBody>
                  <a:tcPr marL="9525" marR="9525" marT="9525" marB="0" anchor="ctr">
                    <a:lnL>
                      <a:noFill/>
                    </a:lnL>
                    <a:lnR>
                      <a:noFill/>
                    </a:lnR>
                    <a:lnT>
                      <a:noFill/>
                    </a:lnT>
                    <a:lnB>
                      <a:noFill/>
                    </a:lnB>
                    <a:solidFill>
                      <a:srgbClr val="D3DFEE"/>
                    </a:solidFill>
                  </a:tcPr>
                </a:tc>
                <a:tc>
                  <a:txBody>
                    <a:bodyPr/>
                    <a:lstStyle/>
                    <a:p>
                      <a:pPr algn="ctr" fontAlgn="ctr"/>
                      <a:r>
                        <a:rPr lang="en-US" sz="900" b="0" i="0" u="none" strike="noStrike">
                          <a:solidFill>
                            <a:schemeClr val="tx1"/>
                          </a:solidFill>
                          <a:effectLst/>
                          <a:latin typeface="Arial"/>
                        </a:rPr>
                        <a:t>45.0</a:t>
                      </a:r>
                    </a:p>
                  </a:txBody>
                  <a:tcPr marL="9525" marR="9525" marT="9525" marB="0" anchor="ctr">
                    <a:lnL>
                      <a:noFill/>
                    </a:lnL>
                    <a:lnR>
                      <a:noFill/>
                    </a:lnR>
                    <a:lnT>
                      <a:noFill/>
                    </a:lnT>
                    <a:lnB>
                      <a:noFill/>
                    </a:lnB>
                    <a:solidFill>
                      <a:srgbClr val="D3DFEE"/>
                    </a:solidFill>
                  </a:tcPr>
                </a:tc>
              </a:tr>
              <a:tr h="163238">
                <a:tc>
                  <a:txBody>
                    <a:bodyPr/>
                    <a:lstStyle/>
                    <a:p>
                      <a:pPr marL="0" marR="0" algn="ctr">
                        <a:spcBef>
                          <a:spcPts val="0"/>
                        </a:spcBef>
                        <a:spcAft>
                          <a:spcPts val="0"/>
                        </a:spcAft>
                      </a:pPr>
                      <a:r>
                        <a:rPr lang="en-US" sz="1000" b="1">
                          <a:solidFill>
                            <a:schemeClr val="tx1"/>
                          </a:solidFill>
                          <a:effectLst/>
                          <a:latin typeface="Arial"/>
                          <a:ea typeface="Times New Roman"/>
                        </a:rPr>
                        <a:t>7</a:t>
                      </a:r>
                      <a:endParaRPr lang="en-US" sz="1000">
                        <a:solidFill>
                          <a:schemeClr val="tx1"/>
                        </a:solidFill>
                        <a:effectLst/>
                        <a:latin typeface="Times New Roman"/>
                        <a:ea typeface="Times New Roman"/>
                      </a:endParaRPr>
                    </a:p>
                  </a:txBody>
                  <a:tcPr marL="68580" marR="68580" marT="0" marB="0" anchor="ctr">
                    <a:lnL>
                      <a:noFill/>
                    </a:lnL>
                    <a:lnR>
                      <a:noFill/>
                    </a:lnR>
                    <a:lnT>
                      <a:noFill/>
                    </a:lnT>
                    <a:lnB>
                      <a:noFill/>
                    </a:lnB>
                  </a:tcPr>
                </a:tc>
                <a:tc>
                  <a:txBody>
                    <a:bodyPr/>
                    <a:lstStyle/>
                    <a:p>
                      <a:pPr marL="0" marR="0">
                        <a:spcBef>
                          <a:spcPts val="0"/>
                        </a:spcBef>
                        <a:spcAft>
                          <a:spcPts val="0"/>
                        </a:spcAft>
                      </a:pPr>
                      <a:r>
                        <a:rPr lang="en-US" sz="1000">
                          <a:solidFill>
                            <a:schemeClr val="tx1"/>
                          </a:solidFill>
                          <a:effectLst/>
                          <a:latin typeface="Arial"/>
                          <a:ea typeface="Times New Roman"/>
                        </a:rPr>
                        <a:t>Номгон</a:t>
                      </a:r>
                      <a:endParaRPr lang="en-US" sz="1000">
                        <a:solidFill>
                          <a:schemeClr val="tx1"/>
                        </a:solidFill>
                        <a:effectLst/>
                        <a:latin typeface="Times New Roman"/>
                        <a:ea typeface="Times New Roman"/>
                      </a:endParaRPr>
                    </a:p>
                  </a:txBody>
                  <a:tcPr marL="68580" marR="68580" marT="0" marB="0" anchor="ctr">
                    <a:lnL>
                      <a:noFill/>
                    </a:lnL>
                    <a:lnR>
                      <a:noFill/>
                    </a:lnR>
                    <a:lnT>
                      <a:noFill/>
                    </a:lnT>
                    <a:lnB>
                      <a:noFill/>
                    </a:lnB>
                  </a:tcPr>
                </a:tc>
                <a:tc>
                  <a:txBody>
                    <a:bodyPr/>
                    <a:lstStyle/>
                    <a:p>
                      <a:pPr algn="ctr" fontAlgn="ctr"/>
                      <a:r>
                        <a:rPr lang="en-US" sz="1000" b="1" i="0" u="none" strike="noStrike" dirty="0">
                          <a:solidFill>
                            <a:schemeClr val="tx1"/>
                          </a:solidFill>
                          <a:effectLst/>
                          <a:latin typeface="Arial"/>
                        </a:rPr>
                        <a:t>1</a:t>
                      </a:r>
                    </a:p>
                  </a:txBody>
                  <a:tcPr marL="9525" marR="9525" marT="9525" marB="0" anchor="ctr">
                    <a:lnL>
                      <a:noFill/>
                    </a:lnL>
                    <a:lnR>
                      <a:noFill/>
                    </a:lnR>
                    <a:lnT>
                      <a:noFill/>
                    </a:lnT>
                    <a:lnB>
                      <a:noFill/>
                    </a:lnB>
                  </a:tcPr>
                </a:tc>
                <a:tc>
                  <a:txBody>
                    <a:bodyPr/>
                    <a:lstStyle/>
                    <a:p>
                      <a:pPr algn="ctr" fontAlgn="ctr"/>
                      <a:r>
                        <a:rPr lang="en-US" sz="1000" b="1" i="0" u="none" strike="noStrike">
                          <a:solidFill>
                            <a:schemeClr val="tx1"/>
                          </a:solidFill>
                          <a:effectLst/>
                          <a:latin typeface="Arial"/>
                        </a:rPr>
                        <a:t>9</a:t>
                      </a:r>
                    </a:p>
                  </a:txBody>
                  <a:tcPr marL="9525" marR="9525" marT="9525" marB="0" anchor="ctr">
                    <a:lnL>
                      <a:noFill/>
                    </a:lnL>
                    <a:lnR>
                      <a:noFill/>
                    </a:lnR>
                    <a:lnT>
                      <a:noFill/>
                    </a:lnT>
                    <a:lnB>
                      <a:noFill/>
                    </a:lnB>
                  </a:tcPr>
                </a:tc>
                <a:tc>
                  <a:txBody>
                    <a:bodyPr/>
                    <a:lstStyle/>
                    <a:p>
                      <a:pPr algn="ctr" fontAlgn="ctr"/>
                      <a:r>
                        <a:rPr lang="en-US" sz="900" b="0" i="0" u="none" strike="noStrike">
                          <a:solidFill>
                            <a:schemeClr val="tx1"/>
                          </a:solidFill>
                          <a:effectLst/>
                          <a:latin typeface="Arial"/>
                        </a:rPr>
                        <a:t>1</a:t>
                      </a:r>
                    </a:p>
                  </a:txBody>
                  <a:tcPr marL="9525" marR="9525" marT="9525" marB="0" anchor="ctr">
                    <a:lnL>
                      <a:noFill/>
                    </a:lnL>
                    <a:lnR>
                      <a:noFill/>
                    </a:lnR>
                    <a:lnT>
                      <a:noFill/>
                    </a:lnT>
                    <a:lnB>
                      <a:noFill/>
                    </a:lnB>
                  </a:tcPr>
                </a:tc>
                <a:tc>
                  <a:txBody>
                    <a:bodyPr/>
                    <a:lstStyle/>
                    <a:p>
                      <a:pPr algn="ctr" fontAlgn="ctr"/>
                      <a:r>
                        <a:rPr lang="en-US" sz="900" b="0" i="0" u="none" strike="noStrike">
                          <a:solidFill>
                            <a:schemeClr val="tx1"/>
                          </a:solidFill>
                          <a:effectLst/>
                          <a:latin typeface="Arial"/>
                        </a:rPr>
                        <a:t> </a:t>
                      </a:r>
                    </a:p>
                  </a:txBody>
                  <a:tcPr marL="9525" marR="9525" marT="9525" marB="0" anchor="ctr">
                    <a:lnL>
                      <a:noFill/>
                    </a:lnL>
                    <a:lnR>
                      <a:noFill/>
                    </a:lnR>
                    <a:lnT>
                      <a:noFill/>
                    </a:lnT>
                    <a:lnB>
                      <a:noFill/>
                    </a:lnB>
                  </a:tcPr>
                </a:tc>
                <a:tc>
                  <a:txBody>
                    <a:bodyPr/>
                    <a:lstStyle/>
                    <a:p>
                      <a:pPr algn="ctr" fontAlgn="ctr"/>
                      <a:r>
                        <a:rPr lang="en-US" sz="900" b="0" i="0" u="none" strike="noStrike">
                          <a:solidFill>
                            <a:schemeClr val="tx1"/>
                          </a:solidFill>
                          <a:effectLst/>
                          <a:latin typeface="Arial"/>
                        </a:rPr>
                        <a:t>7</a:t>
                      </a:r>
                    </a:p>
                  </a:txBody>
                  <a:tcPr marL="9525" marR="9525" marT="9525" marB="0" anchor="ctr">
                    <a:lnL>
                      <a:noFill/>
                    </a:lnL>
                    <a:lnR>
                      <a:noFill/>
                    </a:lnR>
                    <a:lnT>
                      <a:noFill/>
                    </a:lnT>
                    <a:lnB>
                      <a:noFill/>
                    </a:lnB>
                  </a:tcPr>
                </a:tc>
                <a:tc>
                  <a:txBody>
                    <a:bodyPr/>
                    <a:lstStyle/>
                    <a:p>
                      <a:pPr algn="ctr" fontAlgn="ctr"/>
                      <a:r>
                        <a:rPr lang="en-US" sz="900" b="0" i="0" u="none" strike="noStrike">
                          <a:solidFill>
                            <a:schemeClr val="tx1"/>
                          </a:solidFill>
                          <a:effectLst/>
                          <a:latin typeface="Arial"/>
                        </a:rPr>
                        <a:t>1</a:t>
                      </a:r>
                    </a:p>
                  </a:txBody>
                  <a:tcPr marL="9525" marR="9525" marT="9525" marB="0" anchor="ctr">
                    <a:lnL>
                      <a:noFill/>
                    </a:lnL>
                    <a:lnR>
                      <a:noFill/>
                    </a:lnR>
                    <a:lnT>
                      <a:noFill/>
                    </a:lnT>
                    <a:lnB>
                      <a:noFill/>
                    </a:lnB>
                  </a:tcPr>
                </a:tc>
                <a:tc>
                  <a:txBody>
                    <a:bodyPr/>
                    <a:lstStyle/>
                    <a:p>
                      <a:pPr algn="ctr" fontAlgn="ctr"/>
                      <a:r>
                        <a:rPr lang="en-US" sz="900" b="0" i="0" u="none" strike="noStrike">
                          <a:solidFill>
                            <a:schemeClr val="tx1"/>
                          </a:solidFill>
                          <a:effectLst/>
                          <a:latin typeface="Arial"/>
                        </a:rPr>
                        <a:t>900.0</a:t>
                      </a:r>
                    </a:p>
                  </a:txBody>
                  <a:tcPr marL="9525" marR="9525" marT="9525" marB="0" anchor="ctr">
                    <a:lnL>
                      <a:noFill/>
                    </a:lnL>
                    <a:lnR>
                      <a:noFill/>
                    </a:lnR>
                    <a:lnT>
                      <a:noFill/>
                    </a:lnT>
                    <a:lnB>
                      <a:noFill/>
                    </a:lnB>
                  </a:tcPr>
                </a:tc>
              </a:tr>
              <a:tr h="163238">
                <a:tc>
                  <a:txBody>
                    <a:bodyPr/>
                    <a:lstStyle/>
                    <a:p>
                      <a:pPr marL="0" marR="0" algn="ctr">
                        <a:spcBef>
                          <a:spcPts val="0"/>
                        </a:spcBef>
                        <a:spcAft>
                          <a:spcPts val="0"/>
                        </a:spcAft>
                      </a:pPr>
                      <a:r>
                        <a:rPr lang="en-US" sz="1000" b="1">
                          <a:solidFill>
                            <a:schemeClr val="tx1"/>
                          </a:solidFill>
                          <a:effectLst/>
                          <a:latin typeface="Arial"/>
                          <a:ea typeface="Times New Roman"/>
                        </a:rPr>
                        <a:t>8</a:t>
                      </a:r>
                      <a:endParaRPr lang="en-US" sz="1000">
                        <a:solidFill>
                          <a:schemeClr val="tx1"/>
                        </a:solidFill>
                        <a:effectLst/>
                        <a:latin typeface="Times New Roman"/>
                        <a:ea typeface="Times New Roman"/>
                      </a:endParaRPr>
                    </a:p>
                  </a:txBody>
                  <a:tcPr marL="68580" marR="68580" marT="0" marB="0" anchor="ctr">
                    <a:lnL>
                      <a:noFill/>
                    </a:lnL>
                    <a:lnR>
                      <a:noFill/>
                    </a:lnR>
                    <a:lnT>
                      <a:noFill/>
                    </a:lnT>
                    <a:lnB>
                      <a:noFill/>
                    </a:lnB>
                    <a:solidFill>
                      <a:srgbClr val="D3DFEE"/>
                    </a:solidFill>
                  </a:tcPr>
                </a:tc>
                <a:tc>
                  <a:txBody>
                    <a:bodyPr/>
                    <a:lstStyle/>
                    <a:p>
                      <a:pPr marL="0" marR="0">
                        <a:spcBef>
                          <a:spcPts val="0"/>
                        </a:spcBef>
                        <a:spcAft>
                          <a:spcPts val="0"/>
                        </a:spcAft>
                      </a:pPr>
                      <a:r>
                        <a:rPr lang="en-US" sz="1000">
                          <a:solidFill>
                            <a:schemeClr val="tx1"/>
                          </a:solidFill>
                          <a:effectLst/>
                          <a:latin typeface="Arial"/>
                          <a:ea typeface="Times New Roman"/>
                        </a:rPr>
                        <a:t>Ноён</a:t>
                      </a:r>
                      <a:endParaRPr lang="en-US" sz="1000">
                        <a:solidFill>
                          <a:schemeClr val="tx1"/>
                        </a:solidFill>
                        <a:effectLst/>
                        <a:latin typeface="Times New Roman"/>
                        <a:ea typeface="Times New Roman"/>
                      </a:endParaRPr>
                    </a:p>
                  </a:txBody>
                  <a:tcPr marL="68580" marR="68580" marT="0" marB="0" anchor="ctr">
                    <a:lnL>
                      <a:noFill/>
                    </a:lnL>
                    <a:lnR>
                      <a:noFill/>
                    </a:lnR>
                    <a:lnT>
                      <a:noFill/>
                    </a:lnT>
                    <a:lnB>
                      <a:noFill/>
                    </a:lnB>
                    <a:solidFill>
                      <a:srgbClr val="D3DFEE"/>
                    </a:solidFill>
                  </a:tcPr>
                </a:tc>
                <a:tc>
                  <a:txBody>
                    <a:bodyPr/>
                    <a:lstStyle/>
                    <a:p>
                      <a:pPr algn="ctr" fontAlgn="ctr"/>
                      <a:r>
                        <a:rPr lang="en-US" sz="1000" b="1" i="0" u="none" strike="noStrike" dirty="0">
                          <a:solidFill>
                            <a:schemeClr val="tx1"/>
                          </a:solidFill>
                          <a:effectLst/>
                          <a:latin typeface="Arial"/>
                        </a:rPr>
                        <a:t>0</a:t>
                      </a:r>
                    </a:p>
                  </a:txBody>
                  <a:tcPr marL="9525" marR="9525" marT="9525" marB="0" anchor="ctr">
                    <a:lnL>
                      <a:noFill/>
                    </a:lnL>
                    <a:lnR>
                      <a:noFill/>
                    </a:lnR>
                    <a:lnT>
                      <a:noFill/>
                    </a:lnT>
                    <a:lnB>
                      <a:noFill/>
                    </a:lnB>
                    <a:solidFill>
                      <a:srgbClr val="D3DFEE"/>
                    </a:solidFill>
                  </a:tcPr>
                </a:tc>
                <a:tc>
                  <a:txBody>
                    <a:bodyPr/>
                    <a:lstStyle/>
                    <a:p>
                      <a:pPr algn="ctr" fontAlgn="ctr"/>
                      <a:r>
                        <a:rPr lang="en-US" sz="1000" b="1" i="0" u="none" strike="noStrike" dirty="0">
                          <a:solidFill>
                            <a:schemeClr val="tx1"/>
                          </a:solidFill>
                          <a:effectLst/>
                          <a:latin typeface="Arial"/>
                        </a:rPr>
                        <a:t>4</a:t>
                      </a:r>
                    </a:p>
                  </a:txBody>
                  <a:tcPr marL="9525" marR="9525" marT="9525" marB="0" anchor="ctr">
                    <a:lnL>
                      <a:noFill/>
                    </a:lnL>
                    <a:lnR>
                      <a:noFill/>
                    </a:lnR>
                    <a:lnT>
                      <a:noFill/>
                    </a:lnT>
                    <a:lnB>
                      <a:noFill/>
                    </a:lnB>
                    <a:solidFill>
                      <a:srgbClr val="D3DFEE"/>
                    </a:solidFill>
                  </a:tcPr>
                </a:tc>
                <a:tc>
                  <a:txBody>
                    <a:bodyPr/>
                    <a:lstStyle/>
                    <a:p>
                      <a:pPr algn="ctr" fontAlgn="ctr"/>
                      <a:r>
                        <a:rPr lang="en-US" sz="900" b="0" i="0" u="none" strike="noStrike">
                          <a:solidFill>
                            <a:schemeClr val="tx1"/>
                          </a:solidFill>
                          <a:effectLst/>
                          <a:latin typeface="Arial"/>
                        </a:rPr>
                        <a:t> </a:t>
                      </a:r>
                    </a:p>
                  </a:txBody>
                  <a:tcPr marL="9525" marR="9525" marT="9525" marB="0" anchor="ctr">
                    <a:lnL>
                      <a:noFill/>
                    </a:lnL>
                    <a:lnR>
                      <a:noFill/>
                    </a:lnR>
                    <a:lnT>
                      <a:noFill/>
                    </a:lnT>
                    <a:lnB>
                      <a:noFill/>
                    </a:lnB>
                    <a:solidFill>
                      <a:srgbClr val="D3DFEE"/>
                    </a:solidFill>
                  </a:tcPr>
                </a:tc>
                <a:tc>
                  <a:txBody>
                    <a:bodyPr/>
                    <a:lstStyle/>
                    <a:p>
                      <a:pPr algn="ctr" fontAlgn="ctr"/>
                      <a:r>
                        <a:rPr lang="en-US" sz="900" b="0" i="0" u="none" strike="noStrike">
                          <a:solidFill>
                            <a:schemeClr val="tx1"/>
                          </a:solidFill>
                          <a:effectLst/>
                          <a:latin typeface="Arial"/>
                        </a:rPr>
                        <a:t>1</a:t>
                      </a:r>
                    </a:p>
                  </a:txBody>
                  <a:tcPr marL="9525" marR="9525" marT="9525" marB="0" anchor="ctr">
                    <a:lnL>
                      <a:noFill/>
                    </a:lnL>
                    <a:lnR>
                      <a:noFill/>
                    </a:lnR>
                    <a:lnT>
                      <a:noFill/>
                    </a:lnT>
                    <a:lnB>
                      <a:noFill/>
                    </a:lnB>
                    <a:solidFill>
                      <a:srgbClr val="D3DFEE"/>
                    </a:solidFill>
                  </a:tcPr>
                </a:tc>
                <a:tc>
                  <a:txBody>
                    <a:bodyPr/>
                    <a:lstStyle/>
                    <a:p>
                      <a:pPr algn="ctr" fontAlgn="ctr"/>
                      <a:r>
                        <a:rPr lang="en-US" sz="900" b="0" i="0" u="none" strike="noStrike" dirty="0">
                          <a:solidFill>
                            <a:schemeClr val="tx1"/>
                          </a:solidFill>
                          <a:effectLst/>
                          <a:latin typeface="Arial"/>
                        </a:rPr>
                        <a:t>2</a:t>
                      </a:r>
                    </a:p>
                  </a:txBody>
                  <a:tcPr marL="9525" marR="9525" marT="9525" marB="0" anchor="ctr">
                    <a:lnL>
                      <a:noFill/>
                    </a:lnL>
                    <a:lnR>
                      <a:noFill/>
                    </a:lnR>
                    <a:lnT>
                      <a:noFill/>
                    </a:lnT>
                    <a:lnB>
                      <a:noFill/>
                    </a:lnB>
                    <a:solidFill>
                      <a:srgbClr val="D3DFEE"/>
                    </a:solidFill>
                  </a:tcPr>
                </a:tc>
                <a:tc>
                  <a:txBody>
                    <a:bodyPr/>
                    <a:lstStyle/>
                    <a:p>
                      <a:pPr algn="ctr" fontAlgn="ctr"/>
                      <a:r>
                        <a:rPr lang="en-US" sz="900" b="0" i="0" u="none" strike="noStrike">
                          <a:solidFill>
                            <a:schemeClr val="tx1"/>
                          </a:solidFill>
                          <a:effectLst/>
                          <a:latin typeface="Arial"/>
                        </a:rPr>
                        <a:t>1</a:t>
                      </a:r>
                    </a:p>
                  </a:txBody>
                  <a:tcPr marL="9525" marR="9525" marT="9525" marB="0" anchor="ctr">
                    <a:lnL>
                      <a:noFill/>
                    </a:lnL>
                    <a:lnR>
                      <a:noFill/>
                    </a:lnR>
                    <a:lnT>
                      <a:noFill/>
                    </a:lnT>
                    <a:lnB>
                      <a:noFill/>
                    </a:lnB>
                    <a:solidFill>
                      <a:srgbClr val="D3DFEE"/>
                    </a:solidFill>
                  </a:tcPr>
                </a:tc>
                <a:tc>
                  <a:txBody>
                    <a:bodyPr/>
                    <a:lstStyle/>
                    <a:p>
                      <a:pPr algn="ctr" fontAlgn="ctr"/>
                      <a:r>
                        <a:rPr lang="en-US" sz="900" b="0" i="0" u="none" strike="noStrike">
                          <a:solidFill>
                            <a:schemeClr val="tx1"/>
                          </a:solidFill>
                          <a:effectLst/>
                          <a:latin typeface="Arial"/>
                        </a:rPr>
                        <a:t> </a:t>
                      </a:r>
                    </a:p>
                  </a:txBody>
                  <a:tcPr marL="9525" marR="9525" marT="9525" marB="0" anchor="ctr">
                    <a:lnL>
                      <a:noFill/>
                    </a:lnL>
                    <a:lnR>
                      <a:noFill/>
                    </a:lnR>
                    <a:lnT>
                      <a:noFill/>
                    </a:lnT>
                    <a:lnB>
                      <a:noFill/>
                    </a:lnB>
                    <a:solidFill>
                      <a:srgbClr val="D3DFEE"/>
                    </a:solidFill>
                  </a:tcPr>
                </a:tc>
              </a:tr>
              <a:tr h="196145">
                <a:tc>
                  <a:txBody>
                    <a:bodyPr/>
                    <a:lstStyle/>
                    <a:p>
                      <a:pPr marL="0" marR="0" algn="ctr">
                        <a:spcBef>
                          <a:spcPts val="0"/>
                        </a:spcBef>
                        <a:spcAft>
                          <a:spcPts val="0"/>
                        </a:spcAft>
                      </a:pPr>
                      <a:r>
                        <a:rPr lang="en-US" sz="1000" b="1">
                          <a:solidFill>
                            <a:schemeClr val="tx1"/>
                          </a:solidFill>
                          <a:effectLst/>
                          <a:latin typeface="Arial"/>
                          <a:ea typeface="Times New Roman"/>
                        </a:rPr>
                        <a:t>9</a:t>
                      </a:r>
                      <a:endParaRPr lang="en-US" sz="1000">
                        <a:solidFill>
                          <a:schemeClr val="tx1"/>
                        </a:solidFill>
                        <a:effectLst/>
                        <a:latin typeface="Times New Roman"/>
                        <a:ea typeface="Times New Roman"/>
                      </a:endParaRPr>
                    </a:p>
                  </a:txBody>
                  <a:tcPr marL="68580" marR="68580" marT="0" marB="0" anchor="ctr">
                    <a:lnL>
                      <a:noFill/>
                    </a:lnL>
                    <a:lnR>
                      <a:noFill/>
                    </a:lnR>
                    <a:lnT>
                      <a:noFill/>
                    </a:lnT>
                    <a:lnB>
                      <a:noFill/>
                    </a:lnB>
                  </a:tcPr>
                </a:tc>
                <a:tc>
                  <a:txBody>
                    <a:bodyPr/>
                    <a:lstStyle/>
                    <a:p>
                      <a:pPr marL="0" marR="0">
                        <a:spcBef>
                          <a:spcPts val="0"/>
                        </a:spcBef>
                        <a:spcAft>
                          <a:spcPts val="0"/>
                        </a:spcAft>
                      </a:pPr>
                      <a:r>
                        <a:rPr lang="en-US" sz="1000">
                          <a:solidFill>
                            <a:schemeClr val="tx1"/>
                          </a:solidFill>
                          <a:effectLst/>
                          <a:latin typeface="Arial"/>
                          <a:ea typeface="Times New Roman"/>
                        </a:rPr>
                        <a:t>Сэврэй</a:t>
                      </a:r>
                      <a:endParaRPr lang="en-US" sz="1000">
                        <a:solidFill>
                          <a:schemeClr val="tx1"/>
                        </a:solidFill>
                        <a:effectLst/>
                        <a:latin typeface="Times New Roman"/>
                        <a:ea typeface="Times New Roman"/>
                      </a:endParaRPr>
                    </a:p>
                  </a:txBody>
                  <a:tcPr marL="68580" marR="68580" marT="0" marB="0" anchor="ctr">
                    <a:lnL>
                      <a:noFill/>
                    </a:lnL>
                    <a:lnR>
                      <a:noFill/>
                    </a:lnR>
                    <a:lnT>
                      <a:noFill/>
                    </a:lnT>
                    <a:lnB>
                      <a:noFill/>
                    </a:lnB>
                  </a:tcPr>
                </a:tc>
                <a:tc>
                  <a:txBody>
                    <a:bodyPr/>
                    <a:lstStyle/>
                    <a:p>
                      <a:pPr algn="ctr" fontAlgn="ctr"/>
                      <a:r>
                        <a:rPr lang="en-US" sz="1000" b="1" i="0" u="none" strike="noStrike">
                          <a:solidFill>
                            <a:schemeClr val="tx1"/>
                          </a:solidFill>
                          <a:effectLst/>
                          <a:latin typeface="Arial"/>
                        </a:rPr>
                        <a:t>3</a:t>
                      </a:r>
                    </a:p>
                  </a:txBody>
                  <a:tcPr marL="9525" marR="9525" marT="9525" marB="0" anchor="ctr">
                    <a:lnL>
                      <a:noFill/>
                    </a:lnL>
                    <a:lnR>
                      <a:noFill/>
                    </a:lnR>
                    <a:lnT>
                      <a:noFill/>
                    </a:lnT>
                    <a:lnB>
                      <a:noFill/>
                    </a:lnB>
                  </a:tcPr>
                </a:tc>
                <a:tc>
                  <a:txBody>
                    <a:bodyPr/>
                    <a:lstStyle/>
                    <a:p>
                      <a:pPr algn="ctr" fontAlgn="ctr"/>
                      <a:r>
                        <a:rPr lang="en-US" sz="1000" b="1" i="0" u="none" strike="noStrike" dirty="0">
                          <a:solidFill>
                            <a:schemeClr val="tx1"/>
                          </a:solidFill>
                          <a:effectLst/>
                          <a:latin typeface="Arial"/>
                        </a:rPr>
                        <a:t>15</a:t>
                      </a:r>
                    </a:p>
                  </a:txBody>
                  <a:tcPr marL="9525" marR="9525" marT="9525" marB="0" anchor="ctr">
                    <a:lnL>
                      <a:noFill/>
                    </a:lnL>
                    <a:lnR>
                      <a:noFill/>
                    </a:lnR>
                    <a:lnT>
                      <a:noFill/>
                    </a:lnT>
                    <a:lnB>
                      <a:noFill/>
                    </a:lnB>
                  </a:tcPr>
                </a:tc>
                <a:tc>
                  <a:txBody>
                    <a:bodyPr/>
                    <a:lstStyle/>
                    <a:p>
                      <a:pPr algn="ctr" fontAlgn="ctr"/>
                      <a:r>
                        <a:rPr lang="en-US" sz="900" b="0" i="0" u="none" strike="noStrike">
                          <a:solidFill>
                            <a:schemeClr val="tx1"/>
                          </a:solidFill>
                          <a:effectLst/>
                          <a:latin typeface="Arial"/>
                        </a:rPr>
                        <a:t> </a:t>
                      </a:r>
                    </a:p>
                  </a:txBody>
                  <a:tcPr marL="9525" marR="9525" marT="9525" marB="0" anchor="ctr">
                    <a:lnL>
                      <a:noFill/>
                    </a:lnL>
                    <a:lnR>
                      <a:noFill/>
                    </a:lnR>
                    <a:lnT>
                      <a:noFill/>
                    </a:lnT>
                    <a:lnB>
                      <a:noFill/>
                    </a:lnB>
                  </a:tcPr>
                </a:tc>
                <a:tc>
                  <a:txBody>
                    <a:bodyPr/>
                    <a:lstStyle/>
                    <a:p>
                      <a:pPr algn="ctr" fontAlgn="ctr"/>
                      <a:r>
                        <a:rPr lang="en-US" sz="900" b="0" i="0" u="none" strike="noStrike">
                          <a:solidFill>
                            <a:schemeClr val="tx1"/>
                          </a:solidFill>
                          <a:effectLst/>
                          <a:latin typeface="Arial"/>
                        </a:rPr>
                        <a:t>3</a:t>
                      </a:r>
                    </a:p>
                  </a:txBody>
                  <a:tcPr marL="9525" marR="9525" marT="9525" marB="0" anchor="ctr">
                    <a:lnL>
                      <a:noFill/>
                    </a:lnL>
                    <a:lnR>
                      <a:noFill/>
                    </a:lnR>
                    <a:lnT>
                      <a:noFill/>
                    </a:lnT>
                    <a:lnB>
                      <a:noFill/>
                    </a:lnB>
                  </a:tcPr>
                </a:tc>
                <a:tc>
                  <a:txBody>
                    <a:bodyPr/>
                    <a:lstStyle/>
                    <a:p>
                      <a:pPr algn="ctr" fontAlgn="ctr"/>
                      <a:r>
                        <a:rPr lang="en-US" sz="900" b="0" i="0" u="none" strike="noStrike">
                          <a:solidFill>
                            <a:schemeClr val="tx1"/>
                          </a:solidFill>
                          <a:effectLst/>
                          <a:latin typeface="Arial"/>
                        </a:rPr>
                        <a:t>10</a:t>
                      </a:r>
                    </a:p>
                  </a:txBody>
                  <a:tcPr marL="9525" marR="9525" marT="9525" marB="0" anchor="ctr">
                    <a:lnL>
                      <a:noFill/>
                    </a:lnL>
                    <a:lnR>
                      <a:noFill/>
                    </a:lnR>
                    <a:lnT>
                      <a:noFill/>
                    </a:lnT>
                    <a:lnB>
                      <a:noFill/>
                    </a:lnB>
                  </a:tcPr>
                </a:tc>
                <a:tc>
                  <a:txBody>
                    <a:bodyPr/>
                    <a:lstStyle/>
                    <a:p>
                      <a:pPr algn="ctr" fontAlgn="ctr"/>
                      <a:r>
                        <a:rPr lang="en-US" sz="900" b="0" i="0" u="none" strike="noStrike">
                          <a:solidFill>
                            <a:schemeClr val="tx1"/>
                          </a:solidFill>
                          <a:effectLst/>
                          <a:latin typeface="Arial"/>
                        </a:rPr>
                        <a:t>2</a:t>
                      </a:r>
                    </a:p>
                  </a:txBody>
                  <a:tcPr marL="9525" marR="9525" marT="9525" marB="0" anchor="ctr">
                    <a:lnL>
                      <a:noFill/>
                    </a:lnL>
                    <a:lnR>
                      <a:noFill/>
                    </a:lnR>
                    <a:lnT>
                      <a:noFill/>
                    </a:lnT>
                    <a:lnB>
                      <a:noFill/>
                    </a:lnB>
                  </a:tcPr>
                </a:tc>
                <a:tc>
                  <a:txBody>
                    <a:bodyPr/>
                    <a:lstStyle/>
                    <a:p>
                      <a:pPr algn="ctr" fontAlgn="ctr"/>
                      <a:r>
                        <a:rPr lang="en-US" sz="900" b="0" i="0" u="none" strike="noStrike">
                          <a:solidFill>
                            <a:schemeClr val="tx1"/>
                          </a:solidFill>
                          <a:effectLst/>
                          <a:latin typeface="Arial"/>
                        </a:rPr>
                        <a:t>500.0</a:t>
                      </a:r>
                    </a:p>
                  </a:txBody>
                  <a:tcPr marL="9525" marR="9525" marT="9525" marB="0" anchor="ctr">
                    <a:lnL>
                      <a:noFill/>
                    </a:lnL>
                    <a:lnR>
                      <a:noFill/>
                    </a:lnR>
                    <a:lnT>
                      <a:noFill/>
                    </a:lnT>
                    <a:lnB>
                      <a:noFill/>
                    </a:lnB>
                  </a:tcPr>
                </a:tc>
              </a:tr>
              <a:tr h="163238">
                <a:tc>
                  <a:txBody>
                    <a:bodyPr/>
                    <a:lstStyle/>
                    <a:p>
                      <a:pPr marL="0" marR="0" algn="ctr">
                        <a:spcBef>
                          <a:spcPts val="0"/>
                        </a:spcBef>
                        <a:spcAft>
                          <a:spcPts val="0"/>
                        </a:spcAft>
                      </a:pPr>
                      <a:r>
                        <a:rPr lang="en-US" sz="1000" b="1">
                          <a:solidFill>
                            <a:schemeClr val="tx1"/>
                          </a:solidFill>
                          <a:effectLst/>
                          <a:latin typeface="Arial"/>
                          <a:ea typeface="Times New Roman"/>
                        </a:rPr>
                        <a:t>10</a:t>
                      </a:r>
                      <a:endParaRPr lang="en-US" sz="1000">
                        <a:solidFill>
                          <a:schemeClr val="tx1"/>
                        </a:solidFill>
                        <a:effectLst/>
                        <a:latin typeface="Times New Roman"/>
                        <a:ea typeface="Times New Roman"/>
                      </a:endParaRPr>
                    </a:p>
                  </a:txBody>
                  <a:tcPr marL="68580" marR="68580" marT="0" marB="0" anchor="ctr">
                    <a:lnL>
                      <a:noFill/>
                    </a:lnL>
                    <a:lnR>
                      <a:noFill/>
                    </a:lnR>
                    <a:lnT>
                      <a:noFill/>
                    </a:lnT>
                    <a:lnB>
                      <a:noFill/>
                    </a:lnB>
                    <a:solidFill>
                      <a:srgbClr val="D3DFEE"/>
                    </a:solidFill>
                  </a:tcPr>
                </a:tc>
                <a:tc>
                  <a:txBody>
                    <a:bodyPr/>
                    <a:lstStyle/>
                    <a:p>
                      <a:pPr marL="0" marR="0">
                        <a:spcBef>
                          <a:spcPts val="0"/>
                        </a:spcBef>
                        <a:spcAft>
                          <a:spcPts val="0"/>
                        </a:spcAft>
                      </a:pPr>
                      <a:r>
                        <a:rPr lang="en-US" sz="1000">
                          <a:solidFill>
                            <a:schemeClr val="tx1"/>
                          </a:solidFill>
                          <a:effectLst/>
                          <a:latin typeface="Arial"/>
                          <a:ea typeface="Times New Roman"/>
                        </a:rPr>
                        <a:t>Ханбогд</a:t>
                      </a:r>
                      <a:endParaRPr lang="en-US" sz="1000">
                        <a:solidFill>
                          <a:schemeClr val="tx1"/>
                        </a:solidFill>
                        <a:effectLst/>
                        <a:latin typeface="Times New Roman"/>
                        <a:ea typeface="Times New Roman"/>
                      </a:endParaRPr>
                    </a:p>
                  </a:txBody>
                  <a:tcPr marL="68580" marR="68580" marT="0" marB="0" anchor="ctr">
                    <a:lnL>
                      <a:noFill/>
                    </a:lnL>
                    <a:lnR>
                      <a:noFill/>
                    </a:lnR>
                    <a:lnT>
                      <a:noFill/>
                    </a:lnT>
                    <a:lnB>
                      <a:noFill/>
                    </a:lnB>
                    <a:solidFill>
                      <a:srgbClr val="D3DFEE"/>
                    </a:solidFill>
                  </a:tcPr>
                </a:tc>
                <a:tc>
                  <a:txBody>
                    <a:bodyPr/>
                    <a:lstStyle/>
                    <a:p>
                      <a:pPr algn="ctr" fontAlgn="ctr"/>
                      <a:r>
                        <a:rPr lang="en-US" sz="1000" b="1" i="0" u="none" strike="noStrike">
                          <a:solidFill>
                            <a:schemeClr val="tx1"/>
                          </a:solidFill>
                          <a:effectLst/>
                          <a:latin typeface="Arial"/>
                        </a:rPr>
                        <a:t>14</a:t>
                      </a:r>
                    </a:p>
                  </a:txBody>
                  <a:tcPr marL="9525" marR="9525" marT="9525" marB="0" anchor="ctr">
                    <a:lnL>
                      <a:noFill/>
                    </a:lnL>
                    <a:lnR>
                      <a:noFill/>
                    </a:lnR>
                    <a:lnT>
                      <a:noFill/>
                    </a:lnT>
                    <a:lnB>
                      <a:noFill/>
                    </a:lnB>
                    <a:solidFill>
                      <a:srgbClr val="D3DFEE"/>
                    </a:solidFill>
                  </a:tcPr>
                </a:tc>
                <a:tc>
                  <a:txBody>
                    <a:bodyPr/>
                    <a:lstStyle/>
                    <a:p>
                      <a:pPr algn="ctr" fontAlgn="ctr"/>
                      <a:r>
                        <a:rPr lang="en-US" sz="1000" b="1" i="0" u="none" strike="noStrike" dirty="0">
                          <a:solidFill>
                            <a:schemeClr val="tx1"/>
                          </a:solidFill>
                          <a:effectLst/>
                          <a:latin typeface="Arial"/>
                        </a:rPr>
                        <a:t>37</a:t>
                      </a:r>
                    </a:p>
                  </a:txBody>
                  <a:tcPr marL="9525" marR="9525" marT="9525" marB="0" anchor="ctr">
                    <a:lnL>
                      <a:noFill/>
                    </a:lnL>
                    <a:lnR>
                      <a:noFill/>
                    </a:lnR>
                    <a:lnT>
                      <a:noFill/>
                    </a:lnT>
                    <a:lnB>
                      <a:noFill/>
                    </a:lnB>
                    <a:solidFill>
                      <a:srgbClr val="D3DFEE"/>
                    </a:solidFill>
                  </a:tcPr>
                </a:tc>
                <a:tc>
                  <a:txBody>
                    <a:bodyPr/>
                    <a:lstStyle/>
                    <a:p>
                      <a:pPr algn="ctr" fontAlgn="ctr"/>
                      <a:r>
                        <a:rPr lang="en-US" sz="900" b="0" i="0" u="none" strike="noStrike" dirty="0">
                          <a:solidFill>
                            <a:schemeClr val="tx1"/>
                          </a:solidFill>
                          <a:effectLst/>
                          <a:latin typeface="Arial"/>
                        </a:rPr>
                        <a:t>2</a:t>
                      </a:r>
                    </a:p>
                  </a:txBody>
                  <a:tcPr marL="9525" marR="9525" marT="9525" marB="0" anchor="ctr">
                    <a:lnL>
                      <a:noFill/>
                    </a:lnL>
                    <a:lnR>
                      <a:noFill/>
                    </a:lnR>
                    <a:lnT>
                      <a:noFill/>
                    </a:lnT>
                    <a:lnB>
                      <a:noFill/>
                    </a:lnB>
                    <a:solidFill>
                      <a:srgbClr val="D3DFEE"/>
                    </a:solidFill>
                  </a:tcPr>
                </a:tc>
                <a:tc>
                  <a:txBody>
                    <a:bodyPr/>
                    <a:lstStyle/>
                    <a:p>
                      <a:pPr algn="ctr" fontAlgn="ctr"/>
                      <a:r>
                        <a:rPr lang="en-US" sz="900" b="0" i="0" u="none" strike="noStrike">
                          <a:solidFill>
                            <a:schemeClr val="tx1"/>
                          </a:solidFill>
                          <a:effectLst/>
                          <a:latin typeface="Arial"/>
                        </a:rPr>
                        <a:t>4</a:t>
                      </a:r>
                    </a:p>
                  </a:txBody>
                  <a:tcPr marL="9525" marR="9525" marT="9525" marB="0" anchor="ctr">
                    <a:lnL>
                      <a:noFill/>
                    </a:lnL>
                    <a:lnR>
                      <a:noFill/>
                    </a:lnR>
                    <a:lnT>
                      <a:noFill/>
                    </a:lnT>
                    <a:lnB>
                      <a:noFill/>
                    </a:lnB>
                    <a:solidFill>
                      <a:srgbClr val="D3DFEE"/>
                    </a:solidFill>
                  </a:tcPr>
                </a:tc>
                <a:tc>
                  <a:txBody>
                    <a:bodyPr/>
                    <a:lstStyle/>
                    <a:p>
                      <a:pPr algn="ctr" fontAlgn="ctr"/>
                      <a:r>
                        <a:rPr lang="en-US" sz="900" b="0" i="0" u="none" strike="noStrike">
                          <a:solidFill>
                            <a:schemeClr val="tx1"/>
                          </a:solidFill>
                          <a:effectLst/>
                          <a:latin typeface="Arial"/>
                        </a:rPr>
                        <a:t>27</a:t>
                      </a:r>
                    </a:p>
                  </a:txBody>
                  <a:tcPr marL="9525" marR="9525" marT="9525" marB="0" anchor="ctr">
                    <a:lnL>
                      <a:noFill/>
                    </a:lnL>
                    <a:lnR>
                      <a:noFill/>
                    </a:lnR>
                    <a:lnT>
                      <a:noFill/>
                    </a:lnT>
                    <a:lnB>
                      <a:noFill/>
                    </a:lnB>
                    <a:solidFill>
                      <a:srgbClr val="D3DFEE"/>
                    </a:solidFill>
                  </a:tcPr>
                </a:tc>
                <a:tc>
                  <a:txBody>
                    <a:bodyPr/>
                    <a:lstStyle/>
                    <a:p>
                      <a:pPr algn="ctr" fontAlgn="ctr"/>
                      <a:r>
                        <a:rPr lang="en-US" sz="900" b="0" i="0" u="none" strike="noStrike">
                          <a:solidFill>
                            <a:schemeClr val="tx1"/>
                          </a:solidFill>
                          <a:effectLst/>
                          <a:latin typeface="Arial"/>
                        </a:rPr>
                        <a:t>4</a:t>
                      </a:r>
                    </a:p>
                  </a:txBody>
                  <a:tcPr marL="9525" marR="9525" marT="9525" marB="0" anchor="ctr">
                    <a:lnL>
                      <a:noFill/>
                    </a:lnL>
                    <a:lnR>
                      <a:noFill/>
                    </a:lnR>
                    <a:lnT>
                      <a:noFill/>
                    </a:lnT>
                    <a:lnB>
                      <a:noFill/>
                    </a:lnB>
                    <a:solidFill>
                      <a:srgbClr val="D3DFEE"/>
                    </a:solidFill>
                  </a:tcPr>
                </a:tc>
                <a:tc>
                  <a:txBody>
                    <a:bodyPr/>
                    <a:lstStyle/>
                    <a:p>
                      <a:pPr algn="ctr" fontAlgn="ctr"/>
                      <a:r>
                        <a:rPr lang="en-US" sz="900" b="0" i="0" u="none" strike="noStrike">
                          <a:solidFill>
                            <a:schemeClr val="tx1"/>
                          </a:solidFill>
                          <a:effectLst/>
                          <a:latin typeface="Arial"/>
                        </a:rPr>
                        <a:t>264.3</a:t>
                      </a:r>
                    </a:p>
                  </a:txBody>
                  <a:tcPr marL="9525" marR="9525" marT="9525" marB="0" anchor="ctr">
                    <a:lnL>
                      <a:noFill/>
                    </a:lnL>
                    <a:lnR>
                      <a:noFill/>
                    </a:lnR>
                    <a:lnT>
                      <a:noFill/>
                    </a:lnT>
                    <a:lnB>
                      <a:noFill/>
                    </a:lnB>
                    <a:solidFill>
                      <a:srgbClr val="D3DFEE"/>
                    </a:solidFill>
                  </a:tcPr>
                </a:tc>
              </a:tr>
              <a:tr h="206468">
                <a:tc>
                  <a:txBody>
                    <a:bodyPr/>
                    <a:lstStyle/>
                    <a:p>
                      <a:pPr marL="0" marR="0" algn="ctr">
                        <a:spcBef>
                          <a:spcPts val="0"/>
                        </a:spcBef>
                        <a:spcAft>
                          <a:spcPts val="0"/>
                        </a:spcAft>
                      </a:pPr>
                      <a:r>
                        <a:rPr lang="en-US" sz="1000" b="1">
                          <a:solidFill>
                            <a:schemeClr val="tx1"/>
                          </a:solidFill>
                          <a:effectLst/>
                          <a:latin typeface="Arial"/>
                          <a:ea typeface="Times New Roman"/>
                        </a:rPr>
                        <a:t>11</a:t>
                      </a:r>
                      <a:endParaRPr lang="en-US" sz="1000">
                        <a:solidFill>
                          <a:schemeClr val="tx1"/>
                        </a:solidFill>
                        <a:effectLst/>
                        <a:latin typeface="Times New Roman"/>
                        <a:ea typeface="Times New Roman"/>
                      </a:endParaRPr>
                    </a:p>
                  </a:txBody>
                  <a:tcPr marL="68580" marR="68580" marT="0" marB="0" anchor="ctr">
                    <a:lnL>
                      <a:noFill/>
                    </a:lnL>
                    <a:lnR>
                      <a:noFill/>
                    </a:lnR>
                    <a:lnT>
                      <a:noFill/>
                    </a:lnT>
                    <a:lnB>
                      <a:noFill/>
                    </a:lnB>
                  </a:tcPr>
                </a:tc>
                <a:tc>
                  <a:txBody>
                    <a:bodyPr/>
                    <a:lstStyle/>
                    <a:p>
                      <a:pPr marL="0" marR="0">
                        <a:spcBef>
                          <a:spcPts val="0"/>
                        </a:spcBef>
                        <a:spcAft>
                          <a:spcPts val="0"/>
                        </a:spcAft>
                      </a:pPr>
                      <a:r>
                        <a:rPr lang="en-US" sz="1000">
                          <a:solidFill>
                            <a:schemeClr val="tx1"/>
                          </a:solidFill>
                          <a:effectLst/>
                          <a:latin typeface="Arial"/>
                          <a:ea typeface="Times New Roman"/>
                        </a:rPr>
                        <a:t>Ханхонгор</a:t>
                      </a:r>
                      <a:endParaRPr lang="en-US" sz="1000">
                        <a:solidFill>
                          <a:schemeClr val="tx1"/>
                        </a:solidFill>
                        <a:effectLst/>
                        <a:latin typeface="Times New Roman"/>
                        <a:ea typeface="Times New Roman"/>
                      </a:endParaRPr>
                    </a:p>
                  </a:txBody>
                  <a:tcPr marL="68580" marR="68580" marT="0" marB="0" anchor="ctr">
                    <a:lnL>
                      <a:noFill/>
                    </a:lnL>
                    <a:lnR>
                      <a:noFill/>
                    </a:lnR>
                    <a:lnT>
                      <a:noFill/>
                    </a:lnT>
                    <a:lnB>
                      <a:noFill/>
                    </a:lnB>
                  </a:tcPr>
                </a:tc>
                <a:tc>
                  <a:txBody>
                    <a:bodyPr/>
                    <a:lstStyle/>
                    <a:p>
                      <a:pPr algn="ctr" fontAlgn="ctr"/>
                      <a:r>
                        <a:rPr lang="en-US" sz="1000" b="1" i="0" u="none" strike="noStrike">
                          <a:solidFill>
                            <a:schemeClr val="tx1"/>
                          </a:solidFill>
                          <a:effectLst/>
                          <a:latin typeface="Arial"/>
                        </a:rPr>
                        <a:t>12</a:t>
                      </a:r>
                    </a:p>
                  </a:txBody>
                  <a:tcPr marL="9525" marR="9525" marT="9525" marB="0" anchor="ctr">
                    <a:lnL>
                      <a:noFill/>
                    </a:lnL>
                    <a:lnR>
                      <a:noFill/>
                    </a:lnR>
                    <a:lnT>
                      <a:noFill/>
                    </a:lnT>
                    <a:lnB>
                      <a:noFill/>
                    </a:lnB>
                  </a:tcPr>
                </a:tc>
                <a:tc>
                  <a:txBody>
                    <a:bodyPr/>
                    <a:lstStyle/>
                    <a:p>
                      <a:pPr algn="ctr" fontAlgn="ctr"/>
                      <a:r>
                        <a:rPr lang="en-US" sz="1000" b="1" i="0" u="none" strike="noStrike">
                          <a:solidFill>
                            <a:schemeClr val="tx1"/>
                          </a:solidFill>
                          <a:effectLst/>
                          <a:latin typeface="Arial"/>
                        </a:rPr>
                        <a:t>9</a:t>
                      </a:r>
                    </a:p>
                  </a:txBody>
                  <a:tcPr marL="9525" marR="9525" marT="9525" marB="0" anchor="ctr">
                    <a:lnL>
                      <a:noFill/>
                    </a:lnL>
                    <a:lnR>
                      <a:noFill/>
                    </a:lnR>
                    <a:lnT>
                      <a:noFill/>
                    </a:lnT>
                    <a:lnB>
                      <a:noFill/>
                    </a:lnB>
                  </a:tcPr>
                </a:tc>
                <a:tc>
                  <a:txBody>
                    <a:bodyPr/>
                    <a:lstStyle/>
                    <a:p>
                      <a:pPr algn="ctr" fontAlgn="ctr"/>
                      <a:r>
                        <a:rPr lang="en-US" sz="900" b="0" i="0" u="none" strike="noStrike" dirty="0">
                          <a:solidFill>
                            <a:schemeClr val="tx1"/>
                          </a:solidFill>
                          <a:effectLst/>
                          <a:latin typeface="Arial"/>
                        </a:rPr>
                        <a:t> </a:t>
                      </a:r>
                    </a:p>
                  </a:txBody>
                  <a:tcPr marL="9525" marR="9525" marT="9525" marB="0" anchor="ctr">
                    <a:lnL>
                      <a:noFill/>
                    </a:lnL>
                    <a:lnR>
                      <a:noFill/>
                    </a:lnR>
                    <a:lnT>
                      <a:noFill/>
                    </a:lnT>
                    <a:lnB>
                      <a:noFill/>
                    </a:lnB>
                  </a:tcPr>
                </a:tc>
                <a:tc>
                  <a:txBody>
                    <a:bodyPr/>
                    <a:lstStyle/>
                    <a:p>
                      <a:pPr algn="ctr" fontAlgn="ctr"/>
                      <a:r>
                        <a:rPr lang="en-US" sz="900" b="0" i="0" u="none" strike="noStrike">
                          <a:solidFill>
                            <a:schemeClr val="tx1"/>
                          </a:solidFill>
                          <a:effectLst/>
                          <a:latin typeface="Arial"/>
                        </a:rPr>
                        <a:t> </a:t>
                      </a:r>
                    </a:p>
                  </a:txBody>
                  <a:tcPr marL="9525" marR="9525" marT="9525" marB="0" anchor="ctr">
                    <a:lnL>
                      <a:noFill/>
                    </a:lnL>
                    <a:lnR>
                      <a:noFill/>
                    </a:lnR>
                    <a:lnT>
                      <a:noFill/>
                    </a:lnT>
                    <a:lnB>
                      <a:noFill/>
                    </a:lnB>
                  </a:tcPr>
                </a:tc>
                <a:tc>
                  <a:txBody>
                    <a:bodyPr/>
                    <a:lstStyle/>
                    <a:p>
                      <a:pPr algn="ctr" fontAlgn="ctr"/>
                      <a:r>
                        <a:rPr lang="en-US" sz="900" b="0" i="0" u="none" strike="noStrike">
                          <a:solidFill>
                            <a:schemeClr val="tx1"/>
                          </a:solidFill>
                          <a:effectLst/>
                          <a:latin typeface="Arial"/>
                        </a:rPr>
                        <a:t>6</a:t>
                      </a:r>
                    </a:p>
                  </a:txBody>
                  <a:tcPr marL="9525" marR="9525" marT="9525" marB="0" anchor="ctr">
                    <a:lnL>
                      <a:noFill/>
                    </a:lnL>
                    <a:lnR>
                      <a:noFill/>
                    </a:lnR>
                    <a:lnT>
                      <a:noFill/>
                    </a:lnT>
                    <a:lnB>
                      <a:noFill/>
                    </a:lnB>
                  </a:tcPr>
                </a:tc>
                <a:tc>
                  <a:txBody>
                    <a:bodyPr/>
                    <a:lstStyle/>
                    <a:p>
                      <a:pPr algn="ctr" fontAlgn="ctr"/>
                      <a:r>
                        <a:rPr lang="en-US" sz="900" b="0" i="0" u="none" strike="noStrike">
                          <a:solidFill>
                            <a:schemeClr val="tx1"/>
                          </a:solidFill>
                          <a:effectLst/>
                          <a:latin typeface="Arial"/>
                        </a:rPr>
                        <a:t>3</a:t>
                      </a:r>
                    </a:p>
                  </a:txBody>
                  <a:tcPr marL="9525" marR="9525" marT="9525" marB="0" anchor="ctr">
                    <a:lnL>
                      <a:noFill/>
                    </a:lnL>
                    <a:lnR>
                      <a:noFill/>
                    </a:lnR>
                    <a:lnT>
                      <a:noFill/>
                    </a:lnT>
                    <a:lnB>
                      <a:noFill/>
                    </a:lnB>
                  </a:tcPr>
                </a:tc>
                <a:tc>
                  <a:txBody>
                    <a:bodyPr/>
                    <a:lstStyle/>
                    <a:p>
                      <a:pPr algn="ctr" fontAlgn="ctr"/>
                      <a:r>
                        <a:rPr lang="en-US" sz="900" b="0" i="0" u="none" strike="noStrike">
                          <a:solidFill>
                            <a:schemeClr val="tx1"/>
                          </a:solidFill>
                          <a:effectLst/>
                          <a:latin typeface="Arial"/>
                        </a:rPr>
                        <a:t>75.0</a:t>
                      </a:r>
                    </a:p>
                  </a:txBody>
                  <a:tcPr marL="9525" marR="9525" marT="9525" marB="0" anchor="ctr">
                    <a:lnL>
                      <a:noFill/>
                    </a:lnL>
                    <a:lnR>
                      <a:noFill/>
                    </a:lnR>
                    <a:lnT>
                      <a:noFill/>
                    </a:lnT>
                    <a:lnB>
                      <a:noFill/>
                    </a:lnB>
                  </a:tcPr>
                </a:tc>
              </a:tr>
              <a:tr h="172272">
                <a:tc>
                  <a:txBody>
                    <a:bodyPr/>
                    <a:lstStyle/>
                    <a:p>
                      <a:pPr marL="0" marR="0" algn="ctr">
                        <a:spcBef>
                          <a:spcPts val="0"/>
                        </a:spcBef>
                        <a:spcAft>
                          <a:spcPts val="0"/>
                        </a:spcAft>
                      </a:pPr>
                      <a:r>
                        <a:rPr lang="en-US" sz="1000" b="1">
                          <a:solidFill>
                            <a:schemeClr val="tx1"/>
                          </a:solidFill>
                          <a:effectLst/>
                          <a:latin typeface="Arial"/>
                          <a:ea typeface="Times New Roman"/>
                        </a:rPr>
                        <a:t>12</a:t>
                      </a:r>
                      <a:endParaRPr lang="en-US" sz="1000">
                        <a:solidFill>
                          <a:schemeClr val="tx1"/>
                        </a:solidFill>
                        <a:effectLst/>
                        <a:latin typeface="Times New Roman"/>
                        <a:ea typeface="Times New Roman"/>
                      </a:endParaRPr>
                    </a:p>
                  </a:txBody>
                  <a:tcPr marL="68580" marR="68580" marT="0" marB="0" anchor="ctr">
                    <a:lnL>
                      <a:noFill/>
                    </a:lnL>
                    <a:lnR>
                      <a:noFill/>
                    </a:lnR>
                    <a:lnT>
                      <a:noFill/>
                    </a:lnT>
                    <a:lnB>
                      <a:noFill/>
                    </a:lnB>
                    <a:solidFill>
                      <a:srgbClr val="D3DFEE"/>
                    </a:solidFill>
                  </a:tcPr>
                </a:tc>
                <a:tc>
                  <a:txBody>
                    <a:bodyPr/>
                    <a:lstStyle/>
                    <a:p>
                      <a:pPr marL="0" marR="0">
                        <a:spcBef>
                          <a:spcPts val="0"/>
                        </a:spcBef>
                        <a:spcAft>
                          <a:spcPts val="0"/>
                        </a:spcAft>
                      </a:pPr>
                      <a:r>
                        <a:rPr lang="en-US" sz="1000">
                          <a:solidFill>
                            <a:schemeClr val="tx1"/>
                          </a:solidFill>
                          <a:effectLst/>
                          <a:latin typeface="Arial"/>
                          <a:ea typeface="Times New Roman"/>
                        </a:rPr>
                        <a:t>Хүрмэн</a:t>
                      </a:r>
                      <a:endParaRPr lang="en-US" sz="1000">
                        <a:solidFill>
                          <a:schemeClr val="tx1"/>
                        </a:solidFill>
                        <a:effectLst/>
                        <a:latin typeface="Times New Roman"/>
                        <a:ea typeface="Times New Roman"/>
                      </a:endParaRPr>
                    </a:p>
                  </a:txBody>
                  <a:tcPr marL="68580" marR="68580" marT="0" marB="0" anchor="ctr">
                    <a:lnL>
                      <a:noFill/>
                    </a:lnL>
                    <a:lnR>
                      <a:noFill/>
                    </a:lnR>
                    <a:lnT>
                      <a:noFill/>
                    </a:lnT>
                    <a:lnB>
                      <a:noFill/>
                    </a:lnB>
                    <a:solidFill>
                      <a:srgbClr val="D3DFEE"/>
                    </a:solidFill>
                  </a:tcPr>
                </a:tc>
                <a:tc>
                  <a:txBody>
                    <a:bodyPr/>
                    <a:lstStyle/>
                    <a:p>
                      <a:pPr algn="ctr" fontAlgn="ctr"/>
                      <a:r>
                        <a:rPr lang="en-US" sz="1000" b="1" i="0" u="none" strike="noStrike">
                          <a:solidFill>
                            <a:schemeClr val="tx1"/>
                          </a:solidFill>
                          <a:effectLst/>
                          <a:latin typeface="Arial"/>
                        </a:rPr>
                        <a:t>4</a:t>
                      </a:r>
                    </a:p>
                  </a:txBody>
                  <a:tcPr marL="9525" marR="9525" marT="9525" marB="0" anchor="ctr">
                    <a:lnL>
                      <a:noFill/>
                    </a:lnL>
                    <a:lnR>
                      <a:noFill/>
                    </a:lnR>
                    <a:lnT>
                      <a:noFill/>
                    </a:lnT>
                    <a:lnB>
                      <a:noFill/>
                    </a:lnB>
                    <a:solidFill>
                      <a:srgbClr val="D3DFEE"/>
                    </a:solidFill>
                  </a:tcPr>
                </a:tc>
                <a:tc>
                  <a:txBody>
                    <a:bodyPr/>
                    <a:lstStyle/>
                    <a:p>
                      <a:pPr algn="ctr" fontAlgn="ctr"/>
                      <a:r>
                        <a:rPr lang="en-US" sz="1000" b="1" i="0" u="none" strike="noStrike">
                          <a:solidFill>
                            <a:schemeClr val="tx1"/>
                          </a:solidFill>
                          <a:effectLst/>
                          <a:latin typeface="Arial"/>
                        </a:rPr>
                        <a:t>31</a:t>
                      </a:r>
                    </a:p>
                  </a:txBody>
                  <a:tcPr marL="9525" marR="9525" marT="9525" marB="0" anchor="ctr">
                    <a:lnL>
                      <a:noFill/>
                    </a:lnL>
                    <a:lnR>
                      <a:noFill/>
                    </a:lnR>
                    <a:lnT>
                      <a:noFill/>
                    </a:lnT>
                    <a:lnB>
                      <a:noFill/>
                    </a:lnB>
                    <a:solidFill>
                      <a:srgbClr val="D3DFEE"/>
                    </a:solidFill>
                  </a:tcPr>
                </a:tc>
                <a:tc>
                  <a:txBody>
                    <a:bodyPr/>
                    <a:lstStyle/>
                    <a:p>
                      <a:pPr algn="ctr" fontAlgn="ctr"/>
                      <a:r>
                        <a:rPr lang="en-US" sz="900" b="0" i="0" u="none" strike="noStrike" dirty="0">
                          <a:solidFill>
                            <a:schemeClr val="tx1"/>
                          </a:solidFill>
                          <a:effectLst/>
                          <a:latin typeface="Arial"/>
                        </a:rPr>
                        <a:t> </a:t>
                      </a:r>
                    </a:p>
                  </a:txBody>
                  <a:tcPr marL="9525" marR="9525" marT="9525" marB="0" anchor="ctr">
                    <a:lnL>
                      <a:noFill/>
                    </a:lnL>
                    <a:lnR>
                      <a:noFill/>
                    </a:lnR>
                    <a:lnT>
                      <a:noFill/>
                    </a:lnT>
                    <a:lnB>
                      <a:noFill/>
                    </a:lnB>
                    <a:solidFill>
                      <a:srgbClr val="D3DFEE"/>
                    </a:solidFill>
                  </a:tcPr>
                </a:tc>
                <a:tc>
                  <a:txBody>
                    <a:bodyPr/>
                    <a:lstStyle/>
                    <a:p>
                      <a:pPr algn="ctr" fontAlgn="ctr"/>
                      <a:r>
                        <a:rPr lang="en-US" sz="900" b="0" i="0" u="none" strike="noStrike" dirty="0">
                          <a:solidFill>
                            <a:schemeClr val="tx1"/>
                          </a:solidFill>
                          <a:effectLst/>
                          <a:latin typeface="Arial"/>
                        </a:rPr>
                        <a:t> </a:t>
                      </a:r>
                    </a:p>
                  </a:txBody>
                  <a:tcPr marL="9525" marR="9525" marT="9525" marB="0" anchor="ctr">
                    <a:lnL>
                      <a:noFill/>
                    </a:lnL>
                    <a:lnR>
                      <a:noFill/>
                    </a:lnR>
                    <a:lnT>
                      <a:noFill/>
                    </a:lnT>
                    <a:lnB>
                      <a:noFill/>
                    </a:lnB>
                    <a:solidFill>
                      <a:srgbClr val="D3DFEE"/>
                    </a:solidFill>
                  </a:tcPr>
                </a:tc>
                <a:tc>
                  <a:txBody>
                    <a:bodyPr/>
                    <a:lstStyle/>
                    <a:p>
                      <a:pPr algn="ctr" fontAlgn="ctr"/>
                      <a:r>
                        <a:rPr lang="en-US" sz="900" b="0" i="0" u="none" strike="noStrike">
                          <a:solidFill>
                            <a:schemeClr val="tx1"/>
                          </a:solidFill>
                          <a:effectLst/>
                          <a:latin typeface="Arial"/>
                        </a:rPr>
                        <a:t>25</a:t>
                      </a:r>
                    </a:p>
                  </a:txBody>
                  <a:tcPr marL="9525" marR="9525" marT="9525" marB="0" anchor="ctr">
                    <a:lnL>
                      <a:noFill/>
                    </a:lnL>
                    <a:lnR>
                      <a:noFill/>
                    </a:lnR>
                    <a:lnT>
                      <a:noFill/>
                    </a:lnT>
                    <a:lnB>
                      <a:noFill/>
                    </a:lnB>
                    <a:solidFill>
                      <a:srgbClr val="D3DFEE"/>
                    </a:solidFill>
                  </a:tcPr>
                </a:tc>
                <a:tc>
                  <a:txBody>
                    <a:bodyPr/>
                    <a:lstStyle/>
                    <a:p>
                      <a:pPr algn="ctr" fontAlgn="ctr"/>
                      <a:r>
                        <a:rPr lang="en-US" sz="900" b="0" i="0" u="none" strike="noStrike">
                          <a:solidFill>
                            <a:schemeClr val="tx1"/>
                          </a:solidFill>
                          <a:effectLst/>
                          <a:latin typeface="Arial"/>
                        </a:rPr>
                        <a:t>6</a:t>
                      </a:r>
                    </a:p>
                  </a:txBody>
                  <a:tcPr marL="9525" marR="9525" marT="9525" marB="0" anchor="ctr">
                    <a:lnL>
                      <a:noFill/>
                    </a:lnL>
                    <a:lnR>
                      <a:noFill/>
                    </a:lnR>
                    <a:lnT>
                      <a:noFill/>
                    </a:lnT>
                    <a:lnB>
                      <a:noFill/>
                    </a:lnB>
                    <a:solidFill>
                      <a:srgbClr val="D3DFEE"/>
                    </a:solidFill>
                  </a:tcPr>
                </a:tc>
                <a:tc>
                  <a:txBody>
                    <a:bodyPr/>
                    <a:lstStyle/>
                    <a:p>
                      <a:pPr algn="ctr" fontAlgn="ctr"/>
                      <a:r>
                        <a:rPr lang="en-US" sz="900" b="0" i="0" u="none" strike="noStrike">
                          <a:solidFill>
                            <a:schemeClr val="tx1"/>
                          </a:solidFill>
                          <a:effectLst/>
                          <a:latin typeface="Arial"/>
                        </a:rPr>
                        <a:t>775.0</a:t>
                      </a:r>
                    </a:p>
                  </a:txBody>
                  <a:tcPr marL="9525" marR="9525" marT="9525" marB="0" anchor="ctr">
                    <a:lnL>
                      <a:noFill/>
                    </a:lnL>
                    <a:lnR>
                      <a:noFill/>
                    </a:lnR>
                    <a:lnT>
                      <a:noFill/>
                    </a:lnT>
                    <a:lnB>
                      <a:noFill/>
                    </a:lnB>
                    <a:solidFill>
                      <a:srgbClr val="D3DFEE"/>
                    </a:solidFill>
                  </a:tcPr>
                </a:tc>
              </a:tr>
              <a:tr h="163238">
                <a:tc>
                  <a:txBody>
                    <a:bodyPr/>
                    <a:lstStyle/>
                    <a:p>
                      <a:pPr marL="0" marR="0" algn="ctr">
                        <a:spcBef>
                          <a:spcPts val="0"/>
                        </a:spcBef>
                        <a:spcAft>
                          <a:spcPts val="0"/>
                        </a:spcAft>
                      </a:pPr>
                      <a:r>
                        <a:rPr lang="en-US" sz="1000" b="1">
                          <a:solidFill>
                            <a:schemeClr val="tx1"/>
                          </a:solidFill>
                          <a:effectLst/>
                          <a:latin typeface="Arial"/>
                          <a:ea typeface="Times New Roman"/>
                        </a:rPr>
                        <a:t>13</a:t>
                      </a:r>
                      <a:endParaRPr lang="en-US" sz="1000">
                        <a:solidFill>
                          <a:schemeClr val="tx1"/>
                        </a:solidFill>
                        <a:effectLst/>
                        <a:latin typeface="Times New Roman"/>
                        <a:ea typeface="Times New Roman"/>
                      </a:endParaRPr>
                    </a:p>
                  </a:txBody>
                  <a:tcPr marL="68580" marR="68580" marT="0" marB="0" anchor="ctr">
                    <a:lnL>
                      <a:noFill/>
                    </a:lnL>
                    <a:lnR>
                      <a:noFill/>
                    </a:lnR>
                    <a:lnT>
                      <a:noFill/>
                    </a:lnT>
                    <a:lnB>
                      <a:noFill/>
                    </a:lnB>
                  </a:tcPr>
                </a:tc>
                <a:tc>
                  <a:txBody>
                    <a:bodyPr/>
                    <a:lstStyle/>
                    <a:p>
                      <a:pPr marL="0" marR="0">
                        <a:spcBef>
                          <a:spcPts val="0"/>
                        </a:spcBef>
                        <a:spcAft>
                          <a:spcPts val="0"/>
                        </a:spcAft>
                      </a:pPr>
                      <a:r>
                        <a:rPr lang="en-US" sz="1000">
                          <a:solidFill>
                            <a:schemeClr val="tx1"/>
                          </a:solidFill>
                          <a:effectLst/>
                          <a:latin typeface="Arial"/>
                          <a:ea typeface="Times New Roman"/>
                        </a:rPr>
                        <a:t>Цогтовоо</a:t>
                      </a:r>
                      <a:endParaRPr lang="en-US" sz="1000">
                        <a:solidFill>
                          <a:schemeClr val="tx1"/>
                        </a:solidFill>
                        <a:effectLst/>
                        <a:latin typeface="Times New Roman"/>
                        <a:ea typeface="Times New Roman"/>
                      </a:endParaRPr>
                    </a:p>
                  </a:txBody>
                  <a:tcPr marL="68580" marR="68580" marT="0" marB="0" anchor="ctr">
                    <a:lnL>
                      <a:noFill/>
                    </a:lnL>
                    <a:lnR>
                      <a:noFill/>
                    </a:lnR>
                    <a:lnT>
                      <a:noFill/>
                    </a:lnT>
                    <a:lnB>
                      <a:noFill/>
                    </a:lnB>
                  </a:tcPr>
                </a:tc>
                <a:tc>
                  <a:txBody>
                    <a:bodyPr/>
                    <a:lstStyle/>
                    <a:p>
                      <a:pPr algn="ctr" fontAlgn="ctr"/>
                      <a:r>
                        <a:rPr lang="en-US" sz="1000" b="1" i="0" u="none" strike="noStrike">
                          <a:solidFill>
                            <a:schemeClr val="tx1"/>
                          </a:solidFill>
                          <a:effectLst/>
                          <a:latin typeface="Arial"/>
                        </a:rPr>
                        <a:t>3</a:t>
                      </a:r>
                    </a:p>
                  </a:txBody>
                  <a:tcPr marL="9525" marR="9525" marT="9525" marB="0" anchor="ctr">
                    <a:lnL>
                      <a:noFill/>
                    </a:lnL>
                    <a:lnR>
                      <a:noFill/>
                    </a:lnR>
                    <a:lnT>
                      <a:noFill/>
                    </a:lnT>
                    <a:lnB>
                      <a:noFill/>
                    </a:lnB>
                  </a:tcPr>
                </a:tc>
                <a:tc>
                  <a:txBody>
                    <a:bodyPr/>
                    <a:lstStyle/>
                    <a:p>
                      <a:pPr algn="ctr" fontAlgn="ctr"/>
                      <a:r>
                        <a:rPr lang="en-US" sz="1000" b="1" i="0" u="none" strike="noStrike">
                          <a:solidFill>
                            <a:schemeClr val="tx1"/>
                          </a:solidFill>
                          <a:effectLst/>
                          <a:latin typeface="Arial"/>
                        </a:rPr>
                        <a:t>2</a:t>
                      </a:r>
                    </a:p>
                  </a:txBody>
                  <a:tcPr marL="9525" marR="9525" marT="9525" marB="0" anchor="ctr">
                    <a:lnL>
                      <a:noFill/>
                    </a:lnL>
                    <a:lnR>
                      <a:noFill/>
                    </a:lnR>
                    <a:lnT>
                      <a:noFill/>
                    </a:lnT>
                    <a:lnB>
                      <a:noFill/>
                    </a:lnB>
                  </a:tcPr>
                </a:tc>
                <a:tc>
                  <a:txBody>
                    <a:bodyPr/>
                    <a:lstStyle/>
                    <a:p>
                      <a:pPr algn="ctr" fontAlgn="ctr"/>
                      <a:r>
                        <a:rPr lang="en-US" sz="900" b="0" i="0" u="none" strike="noStrike">
                          <a:solidFill>
                            <a:schemeClr val="tx1"/>
                          </a:solidFill>
                          <a:effectLst/>
                          <a:latin typeface="Arial"/>
                        </a:rPr>
                        <a:t> </a:t>
                      </a:r>
                    </a:p>
                  </a:txBody>
                  <a:tcPr marL="9525" marR="9525" marT="9525" marB="0" anchor="ctr">
                    <a:lnL>
                      <a:noFill/>
                    </a:lnL>
                    <a:lnR>
                      <a:noFill/>
                    </a:lnR>
                    <a:lnT>
                      <a:noFill/>
                    </a:lnT>
                    <a:lnB>
                      <a:noFill/>
                    </a:lnB>
                  </a:tcPr>
                </a:tc>
                <a:tc>
                  <a:txBody>
                    <a:bodyPr/>
                    <a:lstStyle/>
                    <a:p>
                      <a:pPr algn="ctr" fontAlgn="ctr"/>
                      <a:r>
                        <a:rPr lang="en-US" sz="900" b="0" i="0" u="none" strike="noStrike" dirty="0">
                          <a:solidFill>
                            <a:schemeClr val="tx1"/>
                          </a:solidFill>
                          <a:effectLst/>
                          <a:latin typeface="Arial"/>
                        </a:rPr>
                        <a:t> </a:t>
                      </a:r>
                    </a:p>
                  </a:txBody>
                  <a:tcPr marL="9525" marR="9525" marT="9525" marB="0" anchor="ctr">
                    <a:lnL>
                      <a:noFill/>
                    </a:lnL>
                    <a:lnR>
                      <a:noFill/>
                    </a:lnR>
                    <a:lnT>
                      <a:noFill/>
                    </a:lnT>
                    <a:lnB>
                      <a:noFill/>
                    </a:lnB>
                  </a:tcPr>
                </a:tc>
                <a:tc>
                  <a:txBody>
                    <a:bodyPr/>
                    <a:lstStyle/>
                    <a:p>
                      <a:pPr algn="ctr" fontAlgn="ctr"/>
                      <a:r>
                        <a:rPr lang="en-US" sz="900" b="0" i="0" u="none" strike="noStrike">
                          <a:solidFill>
                            <a:schemeClr val="tx1"/>
                          </a:solidFill>
                          <a:effectLst/>
                          <a:latin typeface="Arial"/>
                        </a:rPr>
                        <a:t> </a:t>
                      </a:r>
                    </a:p>
                  </a:txBody>
                  <a:tcPr marL="9525" marR="9525" marT="9525" marB="0" anchor="ctr">
                    <a:lnL>
                      <a:noFill/>
                    </a:lnL>
                    <a:lnR>
                      <a:noFill/>
                    </a:lnR>
                    <a:lnT>
                      <a:noFill/>
                    </a:lnT>
                    <a:lnB>
                      <a:noFill/>
                    </a:lnB>
                  </a:tcPr>
                </a:tc>
                <a:tc>
                  <a:txBody>
                    <a:bodyPr/>
                    <a:lstStyle/>
                    <a:p>
                      <a:pPr algn="ctr" fontAlgn="ctr"/>
                      <a:r>
                        <a:rPr lang="en-US" sz="900" b="0" i="0" u="none" strike="noStrike">
                          <a:solidFill>
                            <a:schemeClr val="tx1"/>
                          </a:solidFill>
                          <a:effectLst/>
                          <a:latin typeface="Arial"/>
                        </a:rPr>
                        <a:t>2</a:t>
                      </a:r>
                    </a:p>
                  </a:txBody>
                  <a:tcPr marL="9525" marR="9525" marT="9525" marB="0" anchor="ctr">
                    <a:lnL>
                      <a:noFill/>
                    </a:lnL>
                    <a:lnR>
                      <a:noFill/>
                    </a:lnR>
                    <a:lnT>
                      <a:noFill/>
                    </a:lnT>
                    <a:lnB>
                      <a:noFill/>
                    </a:lnB>
                  </a:tcPr>
                </a:tc>
                <a:tc>
                  <a:txBody>
                    <a:bodyPr/>
                    <a:lstStyle/>
                    <a:p>
                      <a:pPr algn="ctr" fontAlgn="ctr"/>
                      <a:r>
                        <a:rPr lang="en-US" sz="900" b="0" i="0" u="none" strike="noStrike">
                          <a:solidFill>
                            <a:schemeClr val="tx1"/>
                          </a:solidFill>
                          <a:effectLst/>
                          <a:latin typeface="Arial"/>
                        </a:rPr>
                        <a:t>66.7</a:t>
                      </a:r>
                    </a:p>
                  </a:txBody>
                  <a:tcPr marL="9525" marR="9525" marT="9525" marB="0" anchor="ctr">
                    <a:lnL>
                      <a:noFill/>
                    </a:lnL>
                    <a:lnR>
                      <a:noFill/>
                    </a:lnR>
                    <a:lnT>
                      <a:noFill/>
                    </a:lnT>
                    <a:lnB>
                      <a:noFill/>
                    </a:lnB>
                  </a:tcPr>
                </a:tc>
              </a:tr>
              <a:tr h="163238">
                <a:tc>
                  <a:txBody>
                    <a:bodyPr/>
                    <a:lstStyle/>
                    <a:p>
                      <a:pPr marL="0" marR="0" algn="ctr">
                        <a:spcBef>
                          <a:spcPts val="0"/>
                        </a:spcBef>
                        <a:spcAft>
                          <a:spcPts val="0"/>
                        </a:spcAft>
                      </a:pPr>
                      <a:r>
                        <a:rPr lang="en-US" sz="1000" b="1">
                          <a:solidFill>
                            <a:schemeClr val="tx1"/>
                          </a:solidFill>
                          <a:effectLst/>
                          <a:latin typeface="Arial"/>
                          <a:ea typeface="Times New Roman"/>
                        </a:rPr>
                        <a:t>14</a:t>
                      </a:r>
                      <a:endParaRPr lang="en-US" sz="1000">
                        <a:solidFill>
                          <a:schemeClr val="tx1"/>
                        </a:solidFill>
                        <a:effectLst/>
                        <a:latin typeface="Times New Roman"/>
                        <a:ea typeface="Times New Roman"/>
                      </a:endParaRPr>
                    </a:p>
                  </a:txBody>
                  <a:tcPr marL="68580" marR="68580" marT="0" marB="0" anchor="ctr">
                    <a:lnL>
                      <a:noFill/>
                    </a:lnL>
                    <a:lnR>
                      <a:noFill/>
                    </a:lnR>
                    <a:lnT>
                      <a:noFill/>
                    </a:lnT>
                    <a:lnB>
                      <a:noFill/>
                    </a:lnB>
                    <a:solidFill>
                      <a:srgbClr val="D3DFEE"/>
                    </a:solidFill>
                  </a:tcPr>
                </a:tc>
                <a:tc>
                  <a:txBody>
                    <a:bodyPr/>
                    <a:lstStyle/>
                    <a:p>
                      <a:pPr marL="0" marR="0">
                        <a:spcBef>
                          <a:spcPts val="0"/>
                        </a:spcBef>
                        <a:spcAft>
                          <a:spcPts val="0"/>
                        </a:spcAft>
                      </a:pPr>
                      <a:r>
                        <a:rPr lang="en-US" sz="1000">
                          <a:solidFill>
                            <a:schemeClr val="tx1"/>
                          </a:solidFill>
                          <a:effectLst/>
                          <a:latin typeface="Arial"/>
                          <a:ea typeface="Times New Roman"/>
                        </a:rPr>
                        <a:t>Цогтцэций</a:t>
                      </a:r>
                      <a:endParaRPr lang="en-US" sz="1000">
                        <a:solidFill>
                          <a:schemeClr val="tx1"/>
                        </a:solidFill>
                        <a:effectLst/>
                        <a:latin typeface="Times New Roman"/>
                        <a:ea typeface="Times New Roman"/>
                      </a:endParaRPr>
                    </a:p>
                  </a:txBody>
                  <a:tcPr marL="68580" marR="68580" marT="0" marB="0" anchor="ctr">
                    <a:lnL>
                      <a:noFill/>
                    </a:lnL>
                    <a:lnR>
                      <a:noFill/>
                    </a:lnR>
                    <a:lnT>
                      <a:noFill/>
                    </a:lnT>
                    <a:lnB>
                      <a:noFill/>
                    </a:lnB>
                    <a:solidFill>
                      <a:srgbClr val="D3DFEE"/>
                    </a:solidFill>
                  </a:tcPr>
                </a:tc>
                <a:tc>
                  <a:txBody>
                    <a:bodyPr/>
                    <a:lstStyle/>
                    <a:p>
                      <a:pPr algn="ctr" fontAlgn="ctr"/>
                      <a:r>
                        <a:rPr lang="en-US" sz="1000" b="1" i="0" u="none" strike="noStrike">
                          <a:solidFill>
                            <a:schemeClr val="tx1"/>
                          </a:solidFill>
                          <a:effectLst/>
                          <a:latin typeface="Arial"/>
                        </a:rPr>
                        <a:t>37</a:t>
                      </a:r>
                    </a:p>
                  </a:txBody>
                  <a:tcPr marL="9525" marR="9525" marT="9525" marB="0" anchor="ctr">
                    <a:lnL>
                      <a:noFill/>
                    </a:lnL>
                    <a:lnR>
                      <a:noFill/>
                    </a:lnR>
                    <a:lnT>
                      <a:noFill/>
                    </a:lnT>
                    <a:lnB>
                      <a:noFill/>
                    </a:lnB>
                    <a:solidFill>
                      <a:srgbClr val="D3DFEE"/>
                    </a:solidFill>
                  </a:tcPr>
                </a:tc>
                <a:tc>
                  <a:txBody>
                    <a:bodyPr/>
                    <a:lstStyle/>
                    <a:p>
                      <a:pPr algn="ctr" fontAlgn="ctr"/>
                      <a:r>
                        <a:rPr lang="en-US" sz="1000" b="1" i="0" u="none" strike="noStrike">
                          <a:solidFill>
                            <a:schemeClr val="tx1"/>
                          </a:solidFill>
                          <a:effectLst/>
                          <a:latin typeface="Arial"/>
                        </a:rPr>
                        <a:t>181</a:t>
                      </a:r>
                    </a:p>
                  </a:txBody>
                  <a:tcPr marL="9525" marR="9525" marT="9525" marB="0" anchor="ctr">
                    <a:lnL>
                      <a:noFill/>
                    </a:lnL>
                    <a:lnR>
                      <a:noFill/>
                    </a:lnR>
                    <a:lnT>
                      <a:noFill/>
                    </a:lnT>
                    <a:lnB>
                      <a:noFill/>
                    </a:lnB>
                    <a:solidFill>
                      <a:srgbClr val="D3DFEE"/>
                    </a:solidFill>
                  </a:tcPr>
                </a:tc>
                <a:tc>
                  <a:txBody>
                    <a:bodyPr/>
                    <a:lstStyle/>
                    <a:p>
                      <a:pPr algn="ctr" fontAlgn="ctr"/>
                      <a:r>
                        <a:rPr lang="en-US" sz="900" b="0" i="0" u="none" strike="noStrike">
                          <a:solidFill>
                            <a:schemeClr val="tx1"/>
                          </a:solidFill>
                          <a:effectLst/>
                          <a:latin typeface="Arial"/>
                        </a:rPr>
                        <a:t>2</a:t>
                      </a:r>
                    </a:p>
                  </a:txBody>
                  <a:tcPr marL="9525" marR="9525" marT="9525" marB="0" anchor="ctr">
                    <a:lnL>
                      <a:noFill/>
                    </a:lnL>
                    <a:lnR>
                      <a:noFill/>
                    </a:lnR>
                    <a:lnT>
                      <a:noFill/>
                    </a:lnT>
                    <a:lnB>
                      <a:noFill/>
                    </a:lnB>
                    <a:solidFill>
                      <a:srgbClr val="D3DFEE"/>
                    </a:solidFill>
                  </a:tcPr>
                </a:tc>
                <a:tc>
                  <a:txBody>
                    <a:bodyPr/>
                    <a:lstStyle/>
                    <a:p>
                      <a:pPr algn="ctr" fontAlgn="ctr"/>
                      <a:r>
                        <a:rPr lang="en-US" sz="900" b="0" i="0" u="none" strike="noStrike">
                          <a:solidFill>
                            <a:schemeClr val="tx1"/>
                          </a:solidFill>
                          <a:effectLst/>
                          <a:latin typeface="Arial"/>
                        </a:rPr>
                        <a:t>13</a:t>
                      </a:r>
                    </a:p>
                  </a:txBody>
                  <a:tcPr marL="9525" marR="9525" marT="9525" marB="0" anchor="ctr">
                    <a:lnL>
                      <a:noFill/>
                    </a:lnL>
                    <a:lnR>
                      <a:noFill/>
                    </a:lnR>
                    <a:lnT>
                      <a:noFill/>
                    </a:lnT>
                    <a:lnB>
                      <a:noFill/>
                    </a:lnB>
                    <a:solidFill>
                      <a:srgbClr val="D3DFEE"/>
                    </a:solidFill>
                  </a:tcPr>
                </a:tc>
                <a:tc>
                  <a:txBody>
                    <a:bodyPr/>
                    <a:lstStyle/>
                    <a:p>
                      <a:pPr algn="ctr" fontAlgn="ctr"/>
                      <a:r>
                        <a:rPr lang="en-US" sz="900" b="0" i="0" u="none" strike="noStrike" dirty="0">
                          <a:solidFill>
                            <a:schemeClr val="tx1"/>
                          </a:solidFill>
                          <a:effectLst/>
                          <a:latin typeface="Arial"/>
                        </a:rPr>
                        <a:t>153</a:t>
                      </a:r>
                    </a:p>
                  </a:txBody>
                  <a:tcPr marL="9525" marR="9525" marT="9525" marB="0" anchor="ctr">
                    <a:lnL>
                      <a:noFill/>
                    </a:lnL>
                    <a:lnR>
                      <a:noFill/>
                    </a:lnR>
                    <a:lnT>
                      <a:noFill/>
                    </a:lnT>
                    <a:lnB>
                      <a:noFill/>
                    </a:lnB>
                    <a:solidFill>
                      <a:srgbClr val="D3DFEE"/>
                    </a:solidFill>
                  </a:tcPr>
                </a:tc>
                <a:tc>
                  <a:txBody>
                    <a:bodyPr/>
                    <a:lstStyle/>
                    <a:p>
                      <a:pPr algn="ctr" fontAlgn="ctr"/>
                      <a:r>
                        <a:rPr lang="en-US" sz="900" b="0" i="0" u="none" strike="noStrike">
                          <a:solidFill>
                            <a:schemeClr val="tx1"/>
                          </a:solidFill>
                          <a:effectLst/>
                          <a:latin typeface="Arial"/>
                        </a:rPr>
                        <a:t>13</a:t>
                      </a:r>
                    </a:p>
                  </a:txBody>
                  <a:tcPr marL="9525" marR="9525" marT="9525" marB="0" anchor="ctr">
                    <a:lnL>
                      <a:noFill/>
                    </a:lnL>
                    <a:lnR>
                      <a:noFill/>
                    </a:lnR>
                    <a:lnT>
                      <a:noFill/>
                    </a:lnT>
                    <a:lnB>
                      <a:noFill/>
                    </a:lnB>
                    <a:solidFill>
                      <a:srgbClr val="D3DFEE"/>
                    </a:solidFill>
                  </a:tcPr>
                </a:tc>
                <a:tc>
                  <a:txBody>
                    <a:bodyPr/>
                    <a:lstStyle/>
                    <a:p>
                      <a:pPr algn="ctr" fontAlgn="ctr"/>
                      <a:r>
                        <a:rPr lang="en-US" sz="900" b="0" i="0" u="none" strike="noStrike">
                          <a:solidFill>
                            <a:schemeClr val="tx1"/>
                          </a:solidFill>
                          <a:effectLst/>
                          <a:latin typeface="Arial"/>
                        </a:rPr>
                        <a:t>489.2</a:t>
                      </a:r>
                    </a:p>
                  </a:txBody>
                  <a:tcPr marL="9525" marR="9525" marT="9525" marB="0" anchor="ctr">
                    <a:lnL>
                      <a:noFill/>
                    </a:lnL>
                    <a:lnR>
                      <a:noFill/>
                    </a:lnR>
                    <a:lnT>
                      <a:noFill/>
                    </a:lnT>
                    <a:lnB>
                      <a:noFill/>
                    </a:lnB>
                    <a:solidFill>
                      <a:srgbClr val="D3DFEE"/>
                    </a:solidFill>
                  </a:tcPr>
                </a:tc>
              </a:tr>
              <a:tr h="172272">
                <a:tc>
                  <a:txBody>
                    <a:bodyPr/>
                    <a:lstStyle/>
                    <a:p>
                      <a:pPr marL="0" marR="0" algn="ctr">
                        <a:spcBef>
                          <a:spcPts val="0"/>
                        </a:spcBef>
                        <a:spcAft>
                          <a:spcPts val="0"/>
                        </a:spcAft>
                      </a:pPr>
                      <a:r>
                        <a:rPr lang="en-US" sz="1000" b="1">
                          <a:solidFill>
                            <a:schemeClr val="tx1"/>
                          </a:solidFill>
                          <a:effectLst/>
                          <a:latin typeface="Arial"/>
                          <a:ea typeface="Times New Roman"/>
                        </a:rPr>
                        <a:t>1</a:t>
                      </a:r>
                      <a:r>
                        <a:rPr lang="mn-MN" sz="1000" b="1">
                          <a:solidFill>
                            <a:schemeClr val="tx1"/>
                          </a:solidFill>
                          <a:effectLst/>
                          <a:latin typeface="Arial"/>
                          <a:ea typeface="Times New Roman"/>
                        </a:rPr>
                        <a:t>5</a:t>
                      </a:r>
                      <a:endParaRPr lang="en-US" sz="1000">
                        <a:solidFill>
                          <a:schemeClr val="tx1"/>
                        </a:solidFill>
                        <a:effectLst/>
                        <a:latin typeface="Times New Roman"/>
                        <a:ea typeface="Times New Roman"/>
                      </a:endParaRPr>
                    </a:p>
                  </a:txBody>
                  <a:tcPr marL="68580" marR="68580" marT="0" marB="0" anchor="ctr">
                    <a:lnL>
                      <a:noFill/>
                    </a:lnL>
                    <a:lnR>
                      <a:noFill/>
                    </a:lnR>
                    <a:lnT>
                      <a:noFill/>
                    </a:lnT>
                    <a:lnB>
                      <a:noFill/>
                    </a:lnB>
                  </a:tcPr>
                </a:tc>
                <a:tc>
                  <a:txBody>
                    <a:bodyPr/>
                    <a:lstStyle/>
                    <a:p>
                      <a:pPr marL="0" marR="0">
                        <a:spcBef>
                          <a:spcPts val="0"/>
                        </a:spcBef>
                        <a:spcAft>
                          <a:spcPts val="0"/>
                        </a:spcAft>
                      </a:pPr>
                      <a:r>
                        <a:rPr lang="en-US" sz="1000">
                          <a:solidFill>
                            <a:schemeClr val="tx1"/>
                          </a:solidFill>
                          <a:effectLst/>
                          <a:latin typeface="Arial"/>
                          <a:ea typeface="Times New Roman"/>
                        </a:rPr>
                        <a:t>Даланзадгад</a:t>
                      </a:r>
                      <a:endParaRPr lang="en-US" sz="1000">
                        <a:solidFill>
                          <a:schemeClr val="tx1"/>
                        </a:solidFill>
                        <a:effectLst/>
                        <a:latin typeface="Times New Roman"/>
                        <a:ea typeface="Times New Roman"/>
                      </a:endParaRPr>
                    </a:p>
                  </a:txBody>
                  <a:tcPr marL="68580" marR="68580" marT="0" marB="0" anchor="ctr">
                    <a:lnL>
                      <a:noFill/>
                    </a:lnL>
                    <a:lnR>
                      <a:noFill/>
                    </a:lnR>
                    <a:lnT>
                      <a:noFill/>
                    </a:lnT>
                    <a:lnB>
                      <a:noFill/>
                    </a:lnB>
                  </a:tcPr>
                </a:tc>
                <a:tc>
                  <a:txBody>
                    <a:bodyPr/>
                    <a:lstStyle/>
                    <a:p>
                      <a:pPr algn="ctr" fontAlgn="ctr"/>
                      <a:r>
                        <a:rPr lang="en-US" sz="900" b="1" i="0" u="none" strike="noStrike">
                          <a:solidFill>
                            <a:schemeClr val="tx1"/>
                          </a:solidFill>
                          <a:effectLst/>
                          <a:latin typeface="Arial"/>
                        </a:rPr>
                        <a:t>107</a:t>
                      </a:r>
                    </a:p>
                  </a:txBody>
                  <a:tcPr marL="9525" marR="9525" marT="9525" marB="0" anchor="ctr">
                    <a:lnL>
                      <a:noFill/>
                    </a:lnL>
                    <a:lnR>
                      <a:noFill/>
                    </a:lnR>
                    <a:lnT>
                      <a:noFill/>
                    </a:lnT>
                    <a:lnB>
                      <a:noFill/>
                    </a:lnB>
                  </a:tcPr>
                </a:tc>
                <a:tc>
                  <a:txBody>
                    <a:bodyPr/>
                    <a:lstStyle/>
                    <a:p>
                      <a:pPr algn="ctr" fontAlgn="ctr"/>
                      <a:r>
                        <a:rPr lang="en-US" sz="1000" b="1" i="0" u="none" strike="noStrike">
                          <a:solidFill>
                            <a:schemeClr val="tx1"/>
                          </a:solidFill>
                          <a:effectLst/>
                          <a:latin typeface="Arial"/>
                        </a:rPr>
                        <a:t>400</a:t>
                      </a:r>
                    </a:p>
                  </a:txBody>
                  <a:tcPr marL="9525" marR="9525" marT="9525" marB="0" anchor="ctr">
                    <a:lnL>
                      <a:noFill/>
                    </a:lnL>
                    <a:lnR>
                      <a:noFill/>
                    </a:lnR>
                    <a:lnT>
                      <a:noFill/>
                    </a:lnT>
                    <a:lnB>
                      <a:noFill/>
                    </a:lnB>
                  </a:tcPr>
                </a:tc>
                <a:tc>
                  <a:txBody>
                    <a:bodyPr/>
                    <a:lstStyle/>
                    <a:p>
                      <a:pPr algn="ctr" fontAlgn="ctr"/>
                      <a:r>
                        <a:rPr lang="en-US" sz="900" b="0" i="0" u="none" strike="noStrike">
                          <a:solidFill>
                            <a:schemeClr val="tx1"/>
                          </a:solidFill>
                          <a:effectLst/>
                          <a:latin typeface="Arial"/>
                        </a:rPr>
                        <a:t>5</a:t>
                      </a:r>
                    </a:p>
                  </a:txBody>
                  <a:tcPr marL="9525" marR="9525" marT="9525" marB="0" anchor="ctr">
                    <a:lnL>
                      <a:noFill/>
                    </a:lnL>
                    <a:lnR>
                      <a:noFill/>
                    </a:lnR>
                    <a:lnT>
                      <a:noFill/>
                    </a:lnT>
                    <a:lnB>
                      <a:noFill/>
                    </a:lnB>
                  </a:tcPr>
                </a:tc>
                <a:tc>
                  <a:txBody>
                    <a:bodyPr/>
                    <a:lstStyle/>
                    <a:p>
                      <a:pPr algn="ctr" fontAlgn="ctr"/>
                      <a:r>
                        <a:rPr lang="en-US" sz="900" b="0" i="0" u="none" strike="noStrike">
                          <a:solidFill>
                            <a:schemeClr val="tx1"/>
                          </a:solidFill>
                          <a:effectLst/>
                          <a:latin typeface="Arial"/>
                        </a:rPr>
                        <a:t>55</a:t>
                      </a:r>
                    </a:p>
                  </a:txBody>
                  <a:tcPr marL="9525" marR="9525" marT="9525" marB="0" anchor="ctr">
                    <a:lnL>
                      <a:noFill/>
                    </a:lnL>
                    <a:lnR>
                      <a:noFill/>
                    </a:lnR>
                    <a:lnT>
                      <a:noFill/>
                    </a:lnT>
                    <a:lnB>
                      <a:noFill/>
                    </a:lnB>
                  </a:tcPr>
                </a:tc>
                <a:tc>
                  <a:txBody>
                    <a:bodyPr/>
                    <a:lstStyle/>
                    <a:p>
                      <a:pPr algn="ctr" fontAlgn="ctr"/>
                      <a:r>
                        <a:rPr lang="en-US" sz="900" b="0" i="0" u="none" strike="noStrike" dirty="0">
                          <a:solidFill>
                            <a:schemeClr val="tx1"/>
                          </a:solidFill>
                          <a:effectLst/>
                          <a:latin typeface="Arial"/>
                        </a:rPr>
                        <a:t>228</a:t>
                      </a:r>
                    </a:p>
                  </a:txBody>
                  <a:tcPr marL="9525" marR="9525" marT="9525" marB="0" anchor="ctr">
                    <a:lnL>
                      <a:noFill/>
                    </a:lnL>
                    <a:lnR>
                      <a:noFill/>
                    </a:lnR>
                    <a:lnT>
                      <a:noFill/>
                    </a:lnT>
                    <a:lnB>
                      <a:noFill/>
                    </a:lnB>
                  </a:tcPr>
                </a:tc>
                <a:tc>
                  <a:txBody>
                    <a:bodyPr/>
                    <a:lstStyle/>
                    <a:p>
                      <a:pPr algn="ctr" fontAlgn="ctr"/>
                      <a:r>
                        <a:rPr lang="en-US" sz="900" b="0" i="0" u="none" strike="noStrike" dirty="0">
                          <a:solidFill>
                            <a:schemeClr val="tx1"/>
                          </a:solidFill>
                          <a:effectLst/>
                          <a:latin typeface="Arial"/>
                        </a:rPr>
                        <a:t>112</a:t>
                      </a:r>
                    </a:p>
                  </a:txBody>
                  <a:tcPr marL="9525" marR="9525" marT="9525" marB="0" anchor="ctr">
                    <a:lnL>
                      <a:noFill/>
                    </a:lnL>
                    <a:lnR>
                      <a:noFill/>
                    </a:lnR>
                    <a:lnT>
                      <a:noFill/>
                    </a:lnT>
                    <a:lnB>
                      <a:noFill/>
                    </a:lnB>
                  </a:tcPr>
                </a:tc>
                <a:tc>
                  <a:txBody>
                    <a:bodyPr/>
                    <a:lstStyle/>
                    <a:p>
                      <a:pPr algn="ctr" fontAlgn="ctr"/>
                      <a:r>
                        <a:rPr lang="en-US" sz="900" b="0" i="0" u="none" strike="noStrike">
                          <a:solidFill>
                            <a:schemeClr val="tx1"/>
                          </a:solidFill>
                          <a:effectLst/>
                          <a:latin typeface="Arial"/>
                        </a:rPr>
                        <a:t>373.8</a:t>
                      </a:r>
                    </a:p>
                  </a:txBody>
                  <a:tcPr marL="9525" marR="9525" marT="9525" marB="0" anchor="ctr">
                    <a:lnL>
                      <a:noFill/>
                    </a:lnL>
                    <a:lnR>
                      <a:noFill/>
                    </a:lnR>
                    <a:lnT>
                      <a:noFill/>
                    </a:lnT>
                    <a:lnB>
                      <a:noFill/>
                    </a:lnB>
                  </a:tcPr>
                </a:tc>
              </a:tr>
              <a:tr h="163238">
                <a:tc>
                  <a:txBody>
                    <a:bodyPr/>
                    <a:lstStyle/>
                    <a:p>
                      <a:pPr marL="0" marR="0">
                        <a:spcBef>
                          <a:spcPts val="0"/>
                        </a:spcBef>
                        <a:spcAft>
                          <a:spcPts val="0"/>
                        </a:spcAft>
                      </a:pPr>
                      <a:r>
                        <a:rPr lang="en-US" sz="1000" b="1">
                          <a:solidFill>
                            <a:schemeClr val="tx1"/>
                          </a:solidFill>
                          <a:effectLst/>
                          <a:latin typeface="Arial"/>
                          <a:ea typeface="Times New Roman"/>
                        </a:rPr>
                        <a:t> </a:t>
                      </a:r>
                      <a:endParaRPr lang="en-US" sz="1000">
                        <a:solidFill>
                          <a:schemeClr val="tx1"/>
                        </a:solidFill>
                        <a:effectLst/>
                        <a:latin typeface="Times New Roman"/>
                        <a:ea typeface="Times New Roman"/>
                      </a:endParaRPr>
                    </a:p>
                  </a:txBody>
                  <a:tcPr marL="68580" marR="68580" marT="0" marB="0" anchor="b">
                    <a:lnL>
                      <a:noFill/>
                    </a:lnL>
                    <a:lnR>
                      <a:noFill/>
                    </a:lnR>
                    <a:lnT>
                      <a:noFill/>
                    </a:lnT>
                    <a:lnB w="12700" cap="flat" cmpd="sng" algn="ctr">
                      <a:solidFill>
                        <a:srgbClr val="4F81BD"/>
                      </a:solidFill>
                      <a:prstDash val="solid"/>
                      <a:round/>
                      <a:headEnd type="none" w="med" len="med"/>
                      <a:tailEnd type="none" w="med" len="med"/>
                    </a:lnB>
                    <a:solidFill>
                      <a:srgbClr val="D3DFEE"/>
                    </a:solidFill>
                  </a:tcPr>
                </a:tc>
                <a:tc>
                  <a:txBody>
                    <a:bodyPr/>
                    <a:lstStyle/>
                    <a:p>
                      <a:pPr marL="0" marR="0" algn="ctr">
                        <a:spcBef>
                          <a:spcPts val="0"/>
                        </a:spcBef>
                        <a:spcAft>
                          <a:spcPts val="0"/>
                        </a:spcAft>
                      </a:pPr>
                      <a:r>
                        <a:rPr lang="en-US" sz="1000">
                          <a:solidFill>
                            <a:schemeClr val="tx1"/>
                          </a:solidFill>
                          <a:effectLst/>
                          <a:latin typeface="Arial"/>
                          <a:ea typeface="Times New Roman"/>
                        </a:rPr>
                        <a:t>Дүн</a:t>
                      </a:r>
                      <a:endParaRPr lang="en-US" sz="1000">
                        <a:solidFill>
                          <a:schemeClr val="tx1"/>
                        </a:solidFill>
                        <a:effectLst/>
                        <a:latin typeface="Times New Roman"/>
                        <a:ea typeface="Times New Roman"/>
                      </a:endParaRPr>
                    </a:p>
                  </a:txBody>
                  <a:tcPr marL="68580" marR="68580" marT="0" marB="0" anchor="ctr">
                    <a:lnL>
                      <a:noFill/>
                    </a:lnL>
                    <a:lnR>
                      <a:noFill/>
                    </a:lnR>
                    <a:lnT>
                      <a:noFill/>
                    </a:lnT>
                    <a:lnB w="12700" cap="flat" cmpd="sng" algn="ctr">
                      <a:solidFill>
                        <a:srgbClr val="4F81BD"/>
                      </a:solidFill>
                      <a:prstDash val="solid"/>
                      <a:round/>
                      <a:headEnd type="none" w="med" len="med"/>
                      <a:tailEnd type="none" w="med" len="med"/>
                    </a:lnB>
                    <a:solidFill>
                      <a:srgbClr val="D3DFEE"/>
                    </a:solidFill>
                  </a:tcPr>
                </a:tc>
                <a:tc>
                  <a:txBody>
                    <a:bodyPr/>
                    <a:lstStyle/>
                    <a:p>
                      <a:pPr algn="ctr" fontAlgn="ctr"/>
                      <a:r>
                        <a:rPr lang="en-US" sz="900" b="1" i="0" u="none" strike="noStrike">
                          <a:solidFill>
                            <a:schemeClr val="tx1"/>
                          </a:solidFill>
                          <a:effectLst/>
                          <a:latin typeface="Arial"/>
                        </a:rPr>
                        <a:t>213</a:t>
                      </a:r>
                    </a:p>
                  </a:txBody>
                  <a:tcPr marL="9525" marR="9525" marT="9525" marB="0" anchor="ctr">
                    <a:lnL>
                      <a:noFill/>
                    </a:lnL>
                    <a:lnR>
                      <a:noFill/>
                    </a:lnR>
                    <a:lnT>
                      <a:noFill/>
                    </a:lnT>
                    <a:lnB w="12700" cap="flat" cmpd="sng" algn="ctr">
                      <a:solidFill>
                        <a:srgbClr val="4F81BD"/>
                      </a:solidFill>
                      <a:prstDash val="solid"/>
                      <a:round/>
                      <a:headEnd type="none" w="med" len="med"/>
                      <a:tailEnd type="none" w="med" len="med"/>
                    </a:lnB>
                    <a:solidFill>
                      <a:srgbClr val="D3DFEE"/>
                    </a:solidFill>
                  </a:tcPr>
                </a:tc>
                <a:tc>
                  <a:txBody>
                    <a:bodyPr/>
                    <a:lstStyle/>
                    <a:p>
                      <a:pPr algn="ctr" fontAlgn="ctr"/>
                      <a:r>
                        <a:rPr lang="en-US" sz="900" b="1" i="0" u="none" strike="noStrike">
                          <a:solidFill>
                            <a:schemeClr val="tx1"/>
                          </a:solidFill>
                          <a:effectLst/>
                          <a:latin typeface="Arial"/>
                        </a:rPr>
                        <a:t>792</a:t>
                      </a:r>
                    </a:p>
                  </a:txBody>
                  <a:tcPr marL="9525" marR="9525" marT="9525" marB="0" anchor="ctr">
                    <a:lnL>
                      <a:noFill/>
                    </a:lnL>
                    <a:lnR>
                      <a:noFill/>
                    </a:lnR>
                    <a:lnT>
                      <a:noFill/>
                    </a:lnT>
                    <a:lnB w="12700" cap="flat" cmpd="sng" algn="ctr">
                      <a:solidFill>
                        <a:srgbClr val="4F81BD"/>
                      </a:solidFill>
                      <a:prstDash val="solid"/>
                      <a:round/>
                      <a:headEnd type="none" w="med" len="med"/>
                      <a:tailEnd type="none" w="med" len="med"/>
                    </a:lnB>
                    <a:solidFill>
                      <a:srgbClr val="D3DFEE"/>
                    </a:solidFill>
                  </a:tcPr>
                </a:tc>
                <a:tc>
                  <a:txBody>
                    <a:bodyPr/>
                    <a:lstStyle/>
                    <a:p>
                      <a:pPr algn="ctr" fontAlgn="ctr"/>
                      <a:r>
                        <a:rPr lang="en-US" sz="900" b="1" i="0" u="none" strike="noStrike">
                          <a:solidFill>
                            <a:schemeClr val="tx1"/>
                          </a:solidFill>
                          <a:effectLst/>
                          <a:latin typeface="Arial"/>
                        </a:rPr>
                        <a:t>12</a:t>
                      </a:r>
                    </a:p>
                  </a:txBody>
                  <a:tcPr marL="9525" marR="9525" marT="9525" marB="0" anchor="ctr">
                    <a:lnL>
                      <a:noFill/>
                    </a:lnL>
                    <a:lnR>
                      <a:noFill/>
                    </a:lnR>
                    <a:lnT>
                      <a:noFill/>
                    </a:lnT>
                    <a:lnB w="12700" cap="flat" cmpd="sng" algn="ctr">
                      <a:solidFill>
                        <a:srgbClr val="4F81BD"/>
                      </a:solidFill>
                      <a:prstDash val="solid"/>
                      <a:round/>
                      <a:headEnd type="none" w="med" len="med"/>
                      <a:tailEnd type="none" w="med" len="med"/>
                    </a:lnB>
                    <a:solidFill>
                      <a:srgbClr val="D3DFEE"/>
                    </a:solidFill>
                  </a:tcPr>
                </a:tc>
                <a:tc>
                  <a:txBody>
                    <a:bodyPr/>
                    <a:lstStyle/>
                    <a:p>
                      <a:pPr algn="ctr" fontAlgn="ctr"/>
                      <a:r>
                        <a:rPr lang="en-US" sz="900" b="1" i="0" u="none" strike="noStrike">
                          <a:solidFill>
                            <a:schemeClr val="tx1"/>
                          </a:solidFill>
                          <a:effectLst/>
                          <a:latin typeface="Arial"/>
                        </a:rPr>
                        <a:t>134</a:t>
                      </a:r>
                    </a:p>
                  </a:txBody>
                  <a:tcPr marL="9525" marR="9525" marT="9525" marB="0" anchor="ctr">
                    <a:lnL>
                      <a:noFill/>
                    </a:lnL>
                    <a:lnR>
                      <a:noFill/>
                    </a:lnR>
                    <a:lnT>
                      <a:noFill/>
                    </a:lnT>
                    <a:lnB w="12700" cap="flat" cmpd="sng" algn="ctr">
                      <a:solidFill>
                        <a:srgbClr val="4F81BD"/>
                      </a:solidFill>
                      <a:prstDash val="solid"/>
                      <a:round/>
                      <a:headEnd type="none" w="med" len="med"/>
                      <a:tailEnd type="none" w="med" len="med"/>
                    </a:lnB>
                    <a:solidFill>
                      <a:srgbClr val="D3DFEE"/>
                    </a:solidFill>
                  </a:tcPr>
                </a:tc>
                <a:tc>
                  <a:txBody>
                    <a:bodyPr/>
                    <a:lstStyle/>
                    <a:p>
                      <a:pPr algn="ctr" fontAlgn="ctr"/>
                      <a:r>
                        <a:rPr lang="en-US" sz="900" b="1" i="0" u="none" strike="noStrike">
                          <a:solidFill>
                            <a:schemeClr val="tx1"/>
                          </a:solidFill>
                          <a:effectLst/>
                          <a:latin typeface="Arial"/>
                        </a:rPr>
                        <a:t>492</a:t>
                      </a:r>
                    </a:p>
                  </a:txBody>
                  <a:tcPr marL="9525" marR="9525" marT="9525" marB="0" anchor="ctr">
                    <a:lnL>
                      <a:noFill/>
                    </a:lnL>
                    <a:lnR>
                      <a:noFill/>
                    </a:lnR>
                    <a:lnT>
                      <a:noFill/>
                    </a:lnT>
                    <a:lnB w="12700" cap="flat" cmpd="sng" algn="ctr">
                      <a:solidFill>
                        <a:srgbClr val="4F81BD"/>
                      </a:solidFill>
                      <a:prstDash val="solid"/>
                      <a:round/>
                      <a:headEnd type="none" w="med" len="med"/>
                      <a:tailEnd type="none" w="med" len="med"/>
                    </a:lnB>
                    <a:solidFill>
                      <a:srgbClr val="D3DFEE"/>
                    </a:solidFill>
                  </a:tcPr>
                </a:tc>
                <a:tc>
                  <a:txBody>
                    <a:bodyPr/>
                    <a:lstStyle/>
                    <a:p>
                      <a:pPr algn="ctr" fontAlgn="ctr"/>
                      <a:r>
                        <a:rPr lang="en-US" sz="900" b="1" i="0" u="none" strike="noStrike" dirty="0">
                          <a:solidFill>
                            <a:schemeClr val="tx1"/>
                          </a:solidFill>
                          <a:effectLst/>
                          <a:latin typeface="Arial"/>
                        </a:rPr>
                        <a:t>154</a:t>
                      </a:r>
                    </a:p>
                  </a:txBody>
                  <a:tcPr marL="9525" marR="9525" marT="9525" marB="0" anchor="ctr">
                    <a:lnL>
                      <a:noFill/>
                    </a:lnL>
                    <a:lnR>
                      <a:noFill/>
                    </a:lnR>
                    <a:lnT>
                      <a:noFill/>
                    </a:lnT>
                    <a:lnB w="12700" cap="flat" cmpd="sng" algn="ctr">
                      <a:solidFill>
                        <a:srgbClr val="4F81BD"/>
                      </a:solidFill>
                      <a:prstDash val="solid"/>
                      <a:round/>
                      <a:headEnd type="none" w="med" len="med"/>
                      <a:tailEnd type="none" w="med" len="med"/>
                    </a:lnB>
                    <a:solidFill>
                      <a:srgbClr val="D3DFEE"/>
                    </a:solidFill>
                  </a:tcPr>
                </a:tc>
                <a:tc>
                  <a:txBody>
                    <a:bodyPr/>
                    <a:lstStyle/>
                    <a:p>
                      <a:pPr algn="ctr" fontAlgn="ctr"/>
                      <a:r>
                        <a:rPr lang="en-US" sz="900" b="0" i="0" u="none" strike="noStrike" dirty="0">
                          <a:solidFill>
                            <a:schemeClr val="tx1"/>
                          </a:solidFill>
                          <a:effectLst/>
                          <a:latin typeface="Arial"/>
                        </a:rPr>
                        <a:t>371.8</a:t>
                      </a:r>
                    </a:p>
                  </a:txBody>
                  <a:tcPr marL="9525" marR="9525" marT="9525" marB="0" anchor="ctr">
                    <a:lnL>
                      <a:noFill/>
                    </a:lnL>
                    <a:lnR>
                      <a:noFill/>
                    </a:lnR>
                    <a:lnT>
                      <a:noFill/>
                    </a:lnT>
                    <a:lnB w="12700" cap="flat" cmpd="sng" algn="ctr">
                      <a:solidFill>
                        <a:srgbClr val="4F81BD"/>
                      </a:solidFill>
                      <a:prstDash val="solid"/>
                      <a:round/>
                      <a:headEnd type="none" w="med" len="med"/>
                      <a:tailEnd type="none" w="med" len="med"/>
                    </a:lnB>
                    <a:solidFill>
                      <a:srgbClr val="D3DFEE"/>
                    </a:solidFill>
                  </a:tcPr>
                </a:tc>
              </a:tr>
            </a:tbl>
          </a:graphicData>
        </a:graphic>
      </p:graphicFrame>
      <p:sp>
        <p:nvSpPr>
          <p:cNvPr id="7" name="Rectangle 6"/>
          <p:cNvSpPr/>
          <p:nvPr/>
        </p:nvSpPr>
        <p:spPr>
          <a:xfrm>
            <a:off x="2590800" y="2802076"/>
            <a:ext cx="4572000" cy="276999"/>
          </a:xfrm>
          <a:prstGeom prst="rect">
            <a:avLst/>
          </a:prstGeom>
        </p:spPr>
        <p:txBody>
          <a:bodyPr>
            <a:spAutoFit/>
          </a:bodyPr>
          <a:lstStyle/>
          <a:p>
            <a:pPr algn="ctr"/>
            <a:r>
              <a:rPr lang="mn-MN" sz="1200" b="1" dirty="0">
                <a:latin typeface="Tahoma"/>
                <a:ea typeface="Times New Roman"/>
                <a:cs typeface="Times New Roman"/>
              </a:rPr>
              <a:t>Нийт х</a:t>
            </a:r>
            <a:r>
              <a:rPr lang="en-US" sz="1200" b="1" dirty="0" err="1">
                <a:latin typeface="Tahoma"/>
                <a:ea typeface="Times New Roman"/>
                <a:cs typeface="Times New Roman"/>
              </a:rPr>
              <a:t>алдварт</a:t>
            </a:r>
            <a:r>
              <a:rPr lang="en-US" sz="1200" b="1" dirty="0">
                <a:latin typeface="Tahoma"/>
                <a:ea typeface="Times New Roman"/>
                <a:cs typeface="Times New Roman"/>
              </a:rPr>
              <a:t> </a:t>
            </a:r>
            <a:r>
              <a:rPr lang="en-US" sz="1200" b="1" dirty="0" err="1">
                <a:latin typeface="Tahoma"/>
                <a:ea typeface="Times New Roman"/>
                <a:cs typeface="Times New Roman"/>
              </a:rPr>
              <a:t>өвчний</a:t>
            </a:r>
            <a:r>
              <a:rPr lang="en-US" sz="1200" b="1" dirty="0">
                <a:latin typeface="Tahoma"/>
                <a:ea typeface="Times New Roman"/>
                <a:cs typeface="Times New Roman"/>
              </a:rPr>
              <a:t> </a:t>
            </a:r>
            <a:r>
              <a:rPr lang="en-US" sz="1200" b="1" dirty="0" err="1">
                <a:latin typeface="Tahoma"/>
                <a:ea typeface="Times New Roman"/>
                <a:cs typeface="Times New Roman"/>
              </a:rPr>
              <a:t>мэдээ</a:t>
            </a:r>
            <a:r>
              <a:rPr lang="mn-MN" sz="1200" b="1" dirty="0">
                <a:latin typeface="Tahoma"/>
                <a:ea typeface="Times New Roman"/>
                <a:cs typeface="Times New Roman"/>
              </a:rPr>
              <a:t>, сумдаар</a:t>
            </a:r>
            <a:endParaRPr lang="en-US" sz="1200" dirty="0">
              <a:effectLst/>
              <a:latin typeface="Times New Roman Mon"/>
              <a:ea typeface="Times New Roman"/>
              <a:cs typeface="Times New Roman"/>
            </a:endParaRPr>
          </a:p>
        </p:txBody>
      </p:sp>
    </p:spTree>
    <p:extLst>
      <p:ext uri="{BB962C8B-B14F-4D97-AF65-F5344CB8AC3E}">
        <p14:creationId xmlns:p14="http://schemas.microsoft.com/office/powerpoint/2010/main" val="34053592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73756"/>
          </a:xfrm>
          <a:prstGeom prst="rect">
            <a:avLst/>
          </a:prstGeom>
        </p:spPr>
      </p:pic>
      <p:sp>
        <p:nvSpPr>
          <p:cNvPr id="6" name="Rectangle 5"/>
          <p:cNvSpPr/>
          <p:nvPr/>
        </p:nvSpPr>
        <p:spPr>
          <a:xfrm>
            <a:off x="1143000" y="3352800"/>
            <a:ext cx="7239000" cy="830997"/>
          </a:xfrm>
          <a:prstGeom prst="rect">
            <a:avLst/>
          </a:prstGeom>
        </p:spPr>
        <p:txBody>
          <a:bodyPr wrap="square">
            <a:spAutoFit/>
          </a:bodyPr>
          <a:lstStyle/>
          <a:p>
            <a:r>
              <a:rPr lang="en-US" sz="2400" dirty="0" smtClean="0"/>
              <a:t> </a:t>
            </a:r>
          </a:p>
          <a:p>
            <a:pPr lvl="0" algn="just" fontAlgn="base">
              <a:spcBef>
                <a:spcPct val="0"/>
              </a:spcBef>
              <a:spcAft>
                <a:spcPct val="0"/>
              </a:spcAft>
            </a:pPr>
            <a:endParaRPr lang="en-US" sz="2400" dirty="0" smtClean="0">
              <a:latin typeface="Arial" pitchFamily="34" charset="0"/>
              <a:cs typeface="Arial" pitchFamily="34" charset="0"/>
            </a:endParaRPr>
          </a:p>
        </p:txBody>
      </p:sp>
      <p:sp>
        <p:nvSpPr>
          <p:cNvPr id="19458" name="Rectangle 2"/>
          <p:cNvSpPr>
            <a:spLocks noChangeArrowheads="1"/>
          </p:cNvSpPr>
          <p:nvPr/>
        </p:nvSpPr>
        <p:spPr bwMode="auto">
          <a:xfrm>
            <a:off x="1219200" y="1960096"/>
            <a:ext cx="708660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mn-MN"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endParaRPr kumimoji="0" lang="mn-MN" sz="1800" b="0" i="0" u="none" strike="noStrike" cap="none" normalizeH="0" baseline="0" dirty="0" smtClean="0">
              <a:ln>
                <a:noFill/>
              </a:ln>
              <a:solidFill>
                <a:schemeClr val="tx1"/>
              </a:solidFill>
              <a:effectLst/>
              <a:latin typeface="Arial" pitchFamily="34" charset="0"/>
            </a:endParaRPr>
          </a:p>
        </p:txBody>
      </p:sp>
      <p:cxnSp>
        <p:nvCxnSpPr>
          <p:cNvPr id="9" name="Straight Connector 8"/>
          <p:cNvCxnSpPr/>
          <p:nvPr/>
        </p:nvCxnSpPr>
        <p:spPr>
          <a:xfrm>
            <a:off x="1219200" y="2406626"/>
            <a:ext cx="7315200" cy="0"/>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286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8673" name="Picture 71" descr="4"/>
          <p:cNvPicPr>
            <a:picLocks noChangeAspect="1" noChangeArrowheads="1"/>
          </p:cNvPicPr>
          <p:nvPr/>
        </p:nvPicPr>
        <p:blipFill>
          <a:blip r:embed="rId3" cstate="print"/>
          <a:srcRect/>
          <a:stretch>
            <a:fillRect/>
          </a:stretch>
        </p:blipFill>
        <p:spPr bwMode="auto">
          <a:xfrm>
            <a:off x="990600" y="685800"/>
            <a:ext cx="1084263" cy="1082555"/>
          </a:xfrm>
          <a:prstGeom prst="rect">
            <a:avLst/>
          </a:prstGeom>
          <a:noFill/>
        </p:spPr>
      </p:pic>
      <p:sp>
        <p:nvSpPr>
          <p:cNvPr id="28675" name="Rectangle 3"/>
          <p:cNvSpPr>
            <a:spLocks noChangeArrowheads="1"/>
          </p:cNvSpPr>
          <p:nvPr/>
        </p:nvSpPr>
        <p:spPr bwMode="auto">
          <a:xfrm>
            <a:off x="2133600" y="590744"/>
            <a:ext cx="670560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mn-MN" sz="1600" b="1" i="0" u="none" strike="noStrike" cap="none" normalizeH="0" baseline="0" dirty="0" smtClean="0">
                <a:ln>
                  <a:noFill/>
                </a:ln>
                <a:solidFill>
                  <a:schemeClr val="tx1"/>
                </a:solidFill>
                <a:effectLst/>
                <a:latin typeface="Tahoma" pitchFamily="34" charset="0"/>
                <a:ea typeface="Tahoma" panose="020B0604030504040204" pitchFamily="34" charset="0"/>
                <a:cs typeface="Tahoma" panose="020B0604030504040204" pitchFamily="34" charset="0"/>
              </a:rPr>
              <a:t>Хөдөлмөр</a:t>
            </a:r>
            <a:endParaRPr kumimoji="0" lang="en-US" sz="1050"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r>
              <a:rPr lang="eu-ES" sz="1600" dirty="0">
                <a:latin typeface="Tahoma"/>
                <a:ea typeface="Times New Roman"/>
              </a:rPr>
              <a:t>Аймгийн хөдөлмөрийн захад сарын эхэнд бүртгэлтэй ажил идэвхтэй  эрж байгаа </a:t>
            </a:r>
            <a:r>
              <a:rPr lang="en-US" sz="1600" dirty="0">
                <a:latin typeface="Tahoma"/>
                <a:ea typeface="Times New Roman"/>
              </a:rPr>
              <a:t>727 </a:t>
            </a:r>
            <a:r>
              <a:rPr lang="eu-ES" sz="1600" dirty="0">
                <a:latin typeface="Tahoma"/>
                <a:ea typeface="Times New Roman"/>
              </a:rPr>
              <a:t>хүн байгаагаас тайлант сард 135  хүн шинээр бүртгэгдэж, </a:t>
            </a:r>
            <a:r>
              <a:rPr lang="mn-MN" sz="1600" dirty="0">
                <a:latin typeface="Tahoma"/>
                <a:ea typeface="Times New Roman"/>
              </a:rPr>
              <a:t>бүртгэлээс хасагдсан хүн </a:t>
            </a:r>
            <a:r>
              <a:rPr lang="en-US" sz="1600" dirty="0">
                <a:latin typeface="Tahoma"/>
                <a:ea typeface="Times New Roman"/>
              </a:rPr>
              <a:t>161</a:t>
            </a:r>
            <a:r>
              <a:rPr lang="mn-MN" sz="1600" dirty="0">
                <a:latin typeface="Tahoma"/>
                <a:ea typeface="Times New Roman"/>
              </a:rPr>
              <a:t> болсон бөгөөд</a:t>
            </a:r>
            <a:r>
              <a:rPr lang="eu-ES" sz="1600" dirty="0">
                <a:latin typeface="Tahoma"/>
                <a:ea typeface="Times New Roman"/>
              </a:rPr>
              <a:t> тайлант сарын эцэст </a:t>
            </a:r>
            <a:r>
              <a:rPr lang="mn-MN" sz="1600" dirty="0">
                <a:latin typeface="Tahoma"/>
                <a:ea typeface="Times New Roman"/>
              </a:rPr>
              <a:t>7</a:t>
            </a:r>
            <a:r>
              <a:rPr lang="en-US" sz="1600" dirty="0">
                <a:latin typeface="Tahoma"/>
                <a:ea typeface="Times New Roman"/>
              </a:rPr>
              <a:t>01</a:t>
            </a:r>
            <a:r>
              <a:rPr lang="mn-MN" sz="1600" dirty="0">
                <a:latin typeface="Tahoma"/>
                <a:ea typeface="Times New Roman"/>
              </a:rPr>
              <a:t> ажил хайгч</a:t>
            </a:r>
            <a:r>
              <a:rPr lang="eu-ES" sz="1600" dirty="0">
                <a:latin typeface="Tahoma"/>
                <a:ea typeface="Times New Roman"/>
              </a:rPr>
              <a:t> хүн бүртгэлтэй болсон байна.</a:t>
            </a:r>
            <a:r>
              <a:rPr lang="mn-MN" sz="1600" dirty="0">
                <a:latin typeface="Tahoma"/>
                <a:ea typeface="Times New Roman"/>
              </a:rPr>
              <a:t> Энэ нь өнгөрсөн оны мөн үеэс </a:t>
            </a:r>
            <a:r>
              <a:rPr lang="en-US" sz="1600" dirty="0">
                <a:latin typeface="Tahoma"/>
                <a:ea typeface="Times New Roman"/>
              </a:rPr>
              <a:t>99</a:t>
            </a:r>
            <a:r>
              <a:rPr lang="mn-MN" sz="1600" dirty="0">
                <a:latin typeface="Tahoma"/>
                <a:ea typeface="Times New Roman"/>
              </a:rPr>
              <a:t> хүнээр буюу </a:t>
            </a:r>
            <a:r>
              <a:rPr lang="en-US" sz="1600" dirty="0">
                <a:latin typeface="Tahoma"/>
                <a:ea typeface="Times New Roman"/>
              </a:rPr>
              <a:t>11.4</a:t>
            </a:r>
            <a:r>
              <a:rPr lang="mn-MN" sz="1600" dirty="0">
                <a:latin typeface="Tahoma"/>
                <a:ea typeface="Times New Roman"/>
              </a:rPr>
              <a:t> хувиар </a:t>
            </a:r>
            <a:r>
              <a:rPr lang="mn-MN" sz="1600" dirty="0" smtClean="0">
                <a:latin typeface="Tahoma"/>
                <a:ea typeface="Times New Roman"/>
              </a:rPr>
              <a:t>буурсан нь ажил хайгч иргэдийн бүртгэлийн хандалт багассантай холбоотой.</a:t>
            </a:r>
            <a:endParaRPr lang="en-US" sz="1100" dirty="0">
              <a:effectLst/>
              <a:latin typeface="Times New Roman"/>
              <a:ea typeface="Times New Roman"/>
            </a:endParaRPr>
          </a:p>
        </p:txBody>
      </p:sp>
      <p:sp>
        <p:nvSpPr>
          <p:cNvPr id="5" name="Rectangle 4"/>
          <p:cNvSpPr/>
          <p:nvPr/>
        </p:nvSpPr>
        <p:spPr>
          <a:xfrm>
            <a:off x="942974" y="2502753"/>
            <a:ext cx="3171825" cy="830997"/>
          </a:xfrm>
          <a:prstGeom prst="rect">
            <a:avLst/>
          </a:prstGeom>
        </p:spPr>
        <p:txBody>
          <a:bodyPr wrap="square">
            <a:spAutoFit/>
          </a:bodyPr>
          <a:lstStyle/>
          <a:p>
            <a:pPr indent="360045" algn="ctr"/>
            <a:r>
              <a:rPr lang="mn-MN" sz="1200" dirty="0">
                <a:latin typeface="Tahoma"/>
                <a:ea typeface="Times New Roman"/>
                <a:cs typeface="Times New Roman"/>
              </a:rPr>
              <a:t>Хөдөлмөрийн хэлтэст шинээр бүртгүүлсэн </a:t>
            </a:r>
            <a:r>
              <a:rPr lang="mn-MN" sz="1200" dirty="0" smtClean="0">
                <a:latin typeface="Tahoma"/>
                <a:ea typeface="Times New Roman"/>
                <a:cs typeface="Times New Roman"/>
              </a:rPr>
              <a:t>болон </a:t>
            </a:r>
            <a:r>
              <a:rPr lang="mn-MN" sz="1200" dirty="0">
                <a:latin typeface="Tahoma"/>
                <a:ea typeface="Times New Roman"/>
                <a:cs typeface="Times New Roman"/>
              </a:rPr>
              <a:t>ажилд орсон иргэд, жил бүрийн </a:t>
            </a:r>
            <a:r>
              <a:rPr lang="mn-MN" sz="1200" dirty="0" smtClean="0">
                <a:latin typeface="Tahoma"/>
                <a:ea typeface="Times New Roman"/>
                <a:cs typeface="Times New Roman"/>
              </a:rPr>
              <a:t>7 дугаар </a:t>
            </a:r>
            <a:r>
              <a:rPr lang="mn-MN" sz="1200" dirty="0">
                <a:solidFill>
                  <a:prstClr val="black"/>
                </a:solidFill>
                <a:latin typeface="Tahoma"/>
                <a:ea typeface="Times New Roman"/>
                <a:cs typeface="Times New Roman"/>
              </a:rPr>
              <a:t>сарын эцсийн байдлаар</a:t>
            </a:r>
            <a:endParaRPr lang="en-US" sz="1200" dirty="0">
              <a:effectLst/>
              <a:latin typeface="Times New Roman Mon"/>
              <a:ea typeface="Times New Roman"/>
              <a:cs typeface="Times New Roman"/>
            </a:endParaRPr>
          </a:p>
        </p:txBody>
      </p:sp>
      <p:sp>
        <p:nvSpPr>
          <p:cNvPr id="7" name="Rectangle 6"/>
          <p:cNvSpPr/>
          <p:nvPr/>
        </p:nvSpPr>
        <p:spPr>
          <a:xfrm>
            <a:off x="5138738" y="2502753"/>
            <a:ext cx="3319462" cy="830997"/>
          </a:xfrm>
          <a:prstGeom prst="rect">
            <a:avLst/>
          </a:prstGeom>
        </p:spPr>
        <p:txBody>
          <a:bodyPr wrap="square">
            <a:spAutoFit/>
          </a:bodyPr>
          <a:lstStyle/>
          <a:p>
            <a:pPr indent="360045"/>
            <a:r>
              <a:rPr lang="mn-MN" sz="1200" dirty="0">
                <a:latin typeface="Tahoma"/>
                <a:ea typeface="Times New Roman"/>
                <a:cs typeface="Times New Roman"/>
              </a:rPr>
              <a:t>Бүртгэлтэй </a:t>
            </a:r>
            <a:r>
              <a:rPr lang="mn-MN" sz="1200" dirty="0" smtClean="0">
                <a:latin typeface="Tahoma"/>
                <a:ea typeface="Times New Roman"/>
                <a:cs typeface="Times New Roman"/>
              </a:rPr>
              <a:t>ажилгүйчүүд,боловсролын                </a:t>
            </a:r>
            <a:endParaRPr lang="en-US" sz="1200" dirty="0">
              <a:latin typeface="Times New Roman Mon"/>
              <a:ea typeface="Times New Roman"/>
              <a:cs typeface="Times New Roman"/>
            </a:endParaRPr>
          </a:p>
          <a:p>
            <a:pPr indent="360045"/>
            <a:r>
              <a:rPr lang="mn-MN" sz="1200" dirty="0" smtClean="0">
                <a:latin typeface="Tahoma"/>
                <a:ea typeface="Times New Roman"/>
                <a:cs typeface="Times New Roman"/>
              </a:rPr>
              <a:t>түвшингээр, 2015 </a:t>
            </a:r>
            <a:r>
              <a:rPr lang="mn-MN" sz="1200" dirty="0">
                <a:latin typeface="Tahoma"/>
                <a:ea typeface="Times New Roman"/>
                <a:cs typeface="Times New Roman"/>
              </a:rPr>
              <a:t>оны </a:t>
            </a:r>
            <a:r>
              <a:rPr lang="mn-MN" sz="1200" dirty="0" smtClean="0">
                <a:latin typeface="Tahoma"/>
                <a:ea typeface="Times New Roman"/>
                <a:cs typeface="Times New Roman"/>
              </a:rPr>
              <a:t>7 </a:t>
            </a:r>
            <a:r>
              <a:rPr lang="mn-MN" sz="1200" dirty="0">
                <a:latin typeface="Tahoma"/>
                <a:ea typeface="Times New Roman"/>
                <a:cs typeface="Times New Roman"/>
              </a:rPr>
              <a:t>сар, хувиар </a:t>
            </a:r>
            <a:endParaRPr lang="en-US" sz="1200" dirty="0">
              <a:latin typeface="Times New Roman Mon"/>
              <a:ea typeface="Times New Roman"/>
              <a:cs typeface="Times New Roman"/>
            </a:endParaRPr>
          </a:p>
          <a:p>
            <a:pPr lvl="0" indent="360045" algn="ctr"/>
            <a:r>
              <a:rPr lang="mn-MN" sz="1200" dirty="0" smtClean="0">
                <a:solidFill>
                  <a:prstClr val="black"/>
                </a:solidFill>
                <a:latin typeface="Tahoma"/>
                <a:ea typeface="Times New Roman"/>
                <a:cs typeface="Times New Roman"/>
              </a:rPr>
              <a:t>түвшингээр</a:t>
            </a:r>
            <a:endParaRPr lang="en-US" sz="1200" dirty="0">
              <a:solidFill>
                <a:prstClr val="black"/>
              </a:solidFill>
              <a:latin typeface="Times New Roman Mon"/>
              <a:ea typeface="Times New Roman"/>
              <a:cs typeface="Times New Roman"/>
            </a:endParaRPr>
          </a:p>
          <a:p>
            <a:pPr indent="360045"/>
            <a:endParaRPr lang="en-US" sz="1200" dirty="0">
              <a:effectLst/>
              <a:latin typeface="Times New Roman Mon"/>
              <a:ea typeface="Times New Roman"/>
              <a:cs typeface="Times New Roman"/>
            </a:endParaRPr>
          </a:p>
        </p:txBody>
      </p:sp>
      <p:graphicFrame>
        <p:nvGraphicFramePr>
          <p:cNvPr id="17" name="Chart 16"/>
          <p:cNvGraphicFramePr/>
          <p:nvPr>
            <p:extLst>
              <p:ext uri="{D42A27DB-BD31-4B8C-83A1-F6EECF244321}">
                <p14:modId xmlns:p14="http://schemas.microsoft.com/office/powerpoint/2010/main" val="2039821801"/>
              </p:ext>
            </p:extLst>
          </p:nvPr>
        </p:nvGraphicFramePr>
        <p:xfrm>
          <a:off x="5334000" y="3505200"/>
          <a:ext cx="3248025" cy="24479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Chart 17"/>
          <p:cNvGraphicFramePr/>
          <p:nvPr>
            <p:extLst>
              <p:ext uri="{D42A27DB-BD31-4B8C-83A1-F6EECF244321}">
                <p14:modId xmlns:p14="http://schemas.microsoft.com/office/powerpoint/2010/main" val="2177835465"/>
              </p:ext>
            </p:extLst>
          </p:nvPr>
        </p:nvGraphicFramePr>
        <p:xfrm>
          <a:off x="1346198" y="3581400"/>
          <a:ext cx="3073401" cy="220979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Chart 19"/>
          <p:cNvGraphicFramePr/>
          <p:nvPr>
            <p:extLst>
              <p:ext uri="{D42A27DB-BD31-4B8C-83A1-F6EECF244321}">
                <p14:modId xmlns:p14="http://schemas.microsoft.com/office/powerpoint/2010/main" val="376413420"/>
              </p:ext>
            </p:extLst>
          </p:nvPr>
        </p:nvGraphicFramePr>
        <p:xfrm>
          <a:off x="5496084" y="3352801"/>
          <a:ext cx="2604770" cy="2536448"/>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4053592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73756"/>
          </a:xfrm>
          <a:prstGeom prst="rect">
            <a:avLst/>
          </a:prstGeom>
        </p:spPr>
      </p:pic>
      <p:sp>
        <p:nvSpPr>
          <p:cNvPr id="6" name="Rectangle 5"/>
          <p:cNvSpPr/>
          <p:nvPr/>
        </p:nvSpPr>
        <p:spPr>
          <a:xfrm>
            <a:off x="1143000" y="3352800"/>
            <a:ext cx="7239000" cy="830997"/>
          </a:xfrm>
          <a:prstGeom prst="rect">
            <a:avLst/>
          </a:prstGeom>
        </p:spPr>
        <p:txBody>
          <a:bodyPr wrap="square">
            <a:spAutoFit/>
          </a:bodyPr>
          <a:lstStyle/>
          <a:p>
            <a:r>
              <a:rPr lang="en-US" sz="2400" dirty="0" smtClean="0"/>
              <a:t> </a:t>
            </a:r>
          </a:p>
          <a:p>
            <a:pPr lvl="0" algn="just" fontAlgn="base">
              <a:spcBef>
                <a:spcPct val="0"/>
              </a:spcBef>
              <a:spcAft>
                <a:spcPct val="0"/>
              </a:spcAft>
            </a:pPr>
            <a:endParaRPr lang="en-US" sz="2400" dirty="0" smtClean="0">
              <a:latin typeface="Arial" pitchFamily="34" charset="0"/>
              <a:cs typeface="Arial" pitchFamily="34" charset="0"/>
            </a:endParaRPr>
          </a:p>
        </p:txBody>
      </p:sp>
      <p:sp>
        <p:nvSpPr>
          <p:cNvPr id="19458" name="Rectangle 2"/>
          <p:cNvSpPr>
            <a:spLocks noChangeArrowheads="1"/>
          </p:cNvSpPr>
          <p:nvPr/>
        </p:nvSpPr>
        <p:spPr bwMode="auto">
          <a:xfrm>
            <a:off x="1219200" y="1960096"/>
            <a:ext cx="708660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mn-MN"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endParaRPr kumimoji="0" lang="mn-MN" sz="1800" b="0" i="0" u="none" strike="noStrike" cap="none" normalizeH="0" baseline="0" dirty="0" smtClean="0">
              <a:ln>
                <a:noFill/>
              </a:ln>
              <a:solidFill>
                <a:schemeClr val="tx1"/>
              </a:solidFill>
              <a:effectLst/>
              <a:latin typeface="Arial" pitchFamily="34" charset="0"/>
            </a:endParaRPr>
          </a:p>
        </p:txBody>
      </p:sp>
      <p:cxnSp>
        <p:nvCxnSpPr>
          <p:cNvPr id="9" name="Straight Connector 8"/>
          <p:cNvCxnSpPr/>
          <p:nvPr/>
        </p:nvCxnSpPr>
        <p:spPr>
          <a:xfrm>
            <a:off x="1371600" y="3048000"/>
            <a:ext cx="7315200" cy="0"/>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286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8673" name="Picture 71" descr="4"/>
          <p:cNvPicPr>
            <a:picLocks noChangeAspect="1" noChangeArrowheads="1"/>
          </p:cNvPicPr>
          <p:nvPr/>
        </p:nvPicPr>
        <p:blipFill>
          <a:blip r:embed="rId3" cstate="print"/>
          <a:srcRect/>
          <a:stretch>
            <a:fillRect/>
          </a:stretch>
        </p:blipFill>
        <p:spPr bwMode="auto">
          <a:xfrm>
            <a:off x="990600" y="685801"/>
            <a:ext cx="1068483" cy="1066800"/>
          </a:xfrm>
          <a:prstGeom prst="rect">
            <a:avLst/>
          </a:prstGeom>
          <a:noFill/>
        </p:spPr>
      </p:pic>
      <p:sp>
        <p:nvSpPr>
          <p:cNvPr id="28675" name="Rectangle 3"/>
          <p:cNvSpPr>
            <a:spLocks noChangeArrowheads="1"/>
          </p:cNvSpPr>
          <p:nvPr/>
        </p:nvSpPr>
        <p:spPr bwMode="auto">
          <a:xfrm>
            <a:off x="2133600" y="698007"/>
            <a:ext cx="65532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mn-MN" sz="1600" b="1" i="0" u="none" strike="noStrike" cap="none" normalizeH="0" baseline="0" dirty="0" smtClean="0">
                <a:ln>
                  <a:noFill/>
                </a:ln>
                <a:solidFill>
                  <a:schemeClr val="tx1"/>
                </a:solidFill>
                <a:effectLst/>
                <a:latin typeface="Tahoma" pitchFamily="34" charset="0"/>
                <a:ea typeface="Tahoma" panose="020B0604030504040204" pitchFamily="34" charset="0"/>
                <a:cs typeface="Tahoma" panose="020B0604030504040204" pitchFamily="34" charset="0"/>
              </a:rPr>
              <a:t>Хөдөлмөр</a:t>
            </a:r>
            <a:endParaRPr kumimoji="0" lang="en-US" sz="1050"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indent="360045" algn="just"/>
            <a:r>
              <a:rPr lang="en-US" sz="1600" dirty="0">
                <a:latin typeface="Tahoma"/>
                <a:ea typeface="Times New Roman"/>
                <a:cs typeface="Times New Roman"/>
              </a:rPr>
              <a:t>2015 </a:t>
            </a:r>
            <a:r>
              <a:rPr lang="mn-MN" sz="1600" dirty="0">
                <a:latin typeface="Tahoma"/>
                <a:ea typeface="Times New Roman"/>
                <a:cs typeface="Times New Roman"/>
              </a:rPr>
              <a:t>оны эхний </a:t>
            </a:r>
            <a:r>
              <a:rPr lang="en-US" sz="1600" dirty="0">
                <a:latin typeface="Tahoma"/>
                <a:ea typeface="Times New Roman"/>
                <a:cs typeface="Times New Roman"/>
              </a:rPr>
              <a:t>7</a:t>
            </a:r>
            <a:r>
              <a:rPr lang="mn-MN" sz="1600" dirty="0">
                <a:latin typeface="Tahoma"/>
                <a:ea typeface="Times New Roman"/>
                <a:cs typeface="Times New Roman"/>
              </a:rPr>
              <a:t> сарын байдлаар аймгийн хэмжээнд 7</a:t>
            </a:r>
            <a:r>
              <a:rPr lang="en-US" sz="1600" dirty="0">
                <a:latin typeface="Tahoma"/>
                <a:ea typeface="Times New Roman"/>
                <a:cs typeface="Times New Roman"/>
              </a:rPr>
              <a:t>01</a:t>
            </a:r>
            <a:r>
              <a:rPr lang="mn-MN" sz="1600" dirty="0">
                <a:latin typeface="Tahoma"/>
                <a:ea typeface="Times New Roman"/>
                <a:cs typeface="Times New Roman"/>
              </a:rPr>
              <a:t> ажил хайгч иргэдийн </a:t>
            </a:r>
            <a:r>
              <a:rPr lang="en-US" sz="1600" dirty="0">
                <a:latin typeface="Tahoma"/>
                <a:ea typeface="Times New Roman"/>
                <a:cs typeface="Times New Roman"/>
              </a:rPr>
              <a:t>60.2</a:t>
            </a:r>
            <a:r>
              <a:rPr lang="mn-MN" sz="1600" dirty="0">
                <a:latin typeface="Tahoma"/>
                <a:ea typeface="Times New Roman"/>
                <a:cs typeface="Times New Roman"/>
              </a:rPr>
              <a:t> хувийг эмэгтэйчүүд эзэлж байна.Нийт ажил хайгч иргэдийн </a:t>
            </a:r>
            <a:r>
              <a:rPr lang="en-US" sz="1600" dirty="0">
                <a:latin typeface="Tahoma"/>
                <a:ea typeface="Times New Roman"/>
                <a:cs typeface="Times New Roman"/>
              </a:rPr>
              <a:t>5</a:t>
            </a:r>
            <a:r>
              <a:rPr lang="mn-MN" sz="1600" dirty="0">
                <a:latin typeface="Tahoma"/>
                <a:ea typeface="Times New Roman"/>
                <a:cs typeface="Times New Roman"/>
              </a:rPr>
              <a:t> нь хөгжлийн бэрхшээлтэй иргэд байгаагийн 2 нь эмэгтэй байна.</a:t>
            </a:r>
            <a:endParaRPr lang="en-US" sz="1600" dirty="0">
              <a:latin typeface="Times New Roman Mon"/>
              <a:ea typeface="Times New Roman"/>
              <a:cs typeface="Times New Roman"/>
            </a:endParaRPr>
          </a:p>
          <a:p>
            <a:pPr indent="360045" algn="just"/>
            <a:r>
              <a:rPr lang="mn-MN" sz="1600" dirty="0">
                <a:latin typeface="Tahoma"/>
                <a:ea typeface="Times New Roman"/>
                <a:cs typeface="Times New Roman"/>
              </a:rPr>
              <a:t>Ажил хайгч иргэдийг насны байдлаар авч үзэхэд 15-24 насны иргэд </a:t>
            </a:r>
            <a:r>
              <a:rPr lang="en-US" sz="1600" dirty="0">
                <a:latin typeface="Tahoma"/>
                <a:ea typeface="Times New Roman"/>
                <a:cs typeface="Times New Roman"/>
              </a:rPr>
              <a:t>24.8</a:t>
            </a:r>
            <a:r>
              <a:rPr lang="mn-MN" sz="1600" dirty="0">
                <a:latin typeface="Tahoma"/>
                <a:ea typeface="Times New Roman"/>
                <a:cs typeface="Times New Roman"/>
              </a:rPr>
              <a:t> хувь, 25-34 насны иргэд </a:t>
            </a:r>
            <a:r>
              <a:rPr lang="en-US" sz="1600" dirty="0">
                <a:latin typeface="Tahoma"/>
                <a:ea typeface="Times New Roman"/>
                <a:cs typeface="Times New Roman"/>
              </a:rPr>
              <a:t>41.5</a:t>
            </a:r>
            <a:r>
              <a:rPr lang="mn-MN" sz="1600" dirty="0">
                <a:latin typeface="Tahoma"/>
                <a:ea typeface="Times New Roman"/>
                <a:cs typeface="Times New Roman"/>
              </a:rPr>
              <a:t> хувь, 35-44 насны иргэд </a:t>
            </a:r>
            <a:r>
              <a:rPr lang="en-US" sz="1600" dirty="0">
                <a:latin typeface="Tahoma"/>
                <a:ea typeface="Times New Roman"/>
                <a:cs typeface="Times New Roman"/>
              </a:rPr>
              <a:t>18.8</a:t>
            </a:r>
            <a:r>
              <a:rPr lang="mn-MN" sz="1600" dirty="0">
                <a:latin typeface="Tahoma"/>
                <a:ea typeface="Times New Roman"/>
                <a:cs typeface="Times New Roman"/>
              </a:rPr>
              <a:t> хувь, 45-54 насны иргэд </a:t>
            </a:r>
            <a:r>
              <a:rPr lang="en-US" sz="1600" dirty="0">
                <a:latin typeface="Tahoma"/>
                <a:ea typeface="Times New Roman"/>
                <a:cs typeface="Times New Roman"/>
              </a:rPr>
              <a:t>11.8</a:t>
            </a:r>
            <a:r>
              <a:rPr lang="mn-MN" sz="1600" dirty="0">
                <a:latin typeface="Tahoma"/>
                <a:ea typeface="Times New Roman"/>
                <a:cs typeface="Times New Roman"/>
              </a:rPr>
              <a:t> хувь, 55-59 насны иргэд </a:t>
            </a:r>
            <a:r>
              <a:rPr lang="en-US" sz="1600" dirty="0">
                <a:latin typeface="Tahoma"/>
                <a:ea typeface="Times New Roman"/>
                <a:cs typeface="Times New Roman"/>
              </a:rPr>
              <a:t>2.6</a:t>
            </a:r>
            <a:r>
              <a:rPr lang="mn-MN" sz="1600" dirty="0">
                <a:latin typeface="Tahoma"/>
                <a:ea typeface="Times New Roman"/>
                <a:cs typeface="Times New Roman"/>
              </a:rPr>
              <a:t> хувь, 0.4 хувийг 60-аас дээш насны иргэд тус тус эзэлжээ.</a:t>
            </a:r>
            <a:endParaRPr lang="en-US" sz="1600" dirty="0">
              <a:effectLst/>
              <a:latin typeface="Times New Roman Mon"/>
              <a:ea typeface="Times New Roman"/>
              <a:cs typeface="Times New Roman"/>
            </a:endParaRPr>
          </a:p>
        </p:txBody>
      </p:sp>
      <p:sp>
        <p:nvSpPr>
          <p:cNvPr id="5" name="Rectangle 4"/>
          <p:cNvSpPr/>
          <p:nvPr/>
        </p:nvSpPr>
        <p:spPr>
          <a:xfrm>
            <a:off x="2476500" y="3180026"/>
            <a:ext cx="4572000" cy="830997"/>
          </a:xfrm>
          <a:prstGeom prst="rect">
            <a:avLst/>
          </a:prstGeom>
        </p:spPr>
        <p:txBody>
          <a:bodyPr>
            <a:spAutoFit/>
          </a:bodyPr>
          <a:lstStyle/>
          <a:p>
            <a:pPr algn="ctr"/>
            <a:r>
              <a:rPr lang="mn-MN" sz="1600" dirty="0">
                <a:latin typeface="Tahoma" panose="020B0604030504040204" pitchFamily="34" charset="0"/>
                <a:ea typeface="Times New Roman" panose="02020603050405020304" pitchFamily="18" charset="0"/>
              </a:rPr>
              <a:t>Ажилд хайгч иргэд, жил бүрийн </a:t>
            </a:r>
            <a:r>
              <a:rPr lang="mn-MN" sz="1600" dirty="0" smtClean="0">
                <a:latin typeface="Tahoma" panose="020B0604030504040204" pitchFamily="34" charset="0"/>
                <a:ea typeface="Times New Roman" panose="02020603050405020304" pitchFamily="18" charset="0"/>
              </a:rPr>
              <a:t>7 </a:t>
            </a:r>
            <a:r>
              <a:rPr lang="mn-MN" sz="1600" dirty="0">
                <a:latin typeface="Tahoma" panose="020B0604030504040204" pitchFamily="34" charset="0"/>
                <a:ea typeface="Times New Roman" panose="02020603050405020304" pitchFamily="18" charset="0"/>
              </a:rPr>
              <a:t>дугаар сарын эцсийн </a:t>
            </a:r>
            <a:r>
              <a:rPr lang="mn-MN" sz="1600" dirty="0" smtClean="0">
                <a:latin typeface="Tahoma" panose="020B0604030504040204" pitchFamily="34" charset="0"/>
                <a:ea typeface="Times New Roman" panose="02020603050405020304" pitchFamily="18" charset="0"/>
              </a:rPr>
              <a:t>байдлаар</a:t>
            </a:r>
          </a:p>
          <a:p>
            <a:pPr algn="ctr"/>
            <a:endParaRPr lang="en-US" sz="1600" dirty="0"/>
          </a:p>
        </p:txBody>
      </p:sp>
      <p:graphicFrame>
        <p:nvGraphicFramePr>
          <p:cNvPr id="13" name="Chart 12"/>
          <p:cNvGraphicFramePr/>
          <p:nvPr>
            <p:extLst>
              <p:ext uri="{D42A27DB-BD31-4B8C-83A1-F6EECF244321}">
                <p14:modId xmlns:p14="http://schemas.microsoft.com/office/powerpoint/2010/main" val="635156299"/>
              </p:ext>
            </p:extLst>
          </p:nvPr>
        </p:nvGraphicFramePr>
        <p:xfrm>
          <a:off x="2438400" y="3789774"/>
          <a:ext cx="5029200" cy="245862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179645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575" y="0"/>
            <a:ext cx="9144000" cy="6873756"/>
          </a:xfrm>
          <a:prstGeom prst="rect">
            <a:avLst/>
          </a:prstGeom>
        </p:spPr>
      </p:pic>
      <p:sp>
        <p:nvSpPr>
          <p:cNvPr id="19458" name="Rectangle 2"/>
          <p:cNvSpPr>
            <a:spLocks noChangeArrowheads="1"/>
          </p:cNvSpPr>
          <p:nvPr/>
        </p:nvSpPr>
        <p:spPr bwMode="auto">
          <a:xfrm>
            <a:off x="1219200" y="1960096"/>
            <a:ext cx="708660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mn-MN"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endParaRPr kumimoji="0" lang="mn-MN" sz="1800" b="0" i="0" u="none" strike="noStrike" cap="none" normalizeH="0" baseline="0" dirty="0" smtClean="0">
              <a:ln>
                <a:noFill/>
              </a:ln>
              <a:solidFill>
                <a:schemeClr val="tx1"/>
              </a:solidFill>
              <a:effectLst/>
              <a:latin typeface="Arial" pitchFamily="34" charset="0"/>
            </a:endParaRPr>
          </a:p>
        </p:txBody>
      </p:sp>
      <p:sp>
        <p:nvSpPr>
          <p:cNvPr id="286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8675" name="Rectangle 3"/>
          <p:cNvSpPr>
            <a:spLocks noChangeArrowheads="1"/>
          </p:cNvSpPr>
          <p:nvPr/>
        </p:nvSpPr>
        <p:spPr bwMode="auto">
          <a:xfrm>
            <a:off x="2352675" y="759767"/>
            <a:ext cx="63246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mn-MN" sz="1600" b="1" dirty="0" smtClean="0">
                <a:latin typeface="Tahoma" panose="020B0604030504040204" pitchFamily="34" charset="0"/>
                <a:ea typeface="Tahoma" panose="020B0604030504040204" pitchFamily="34" charset="0"/>
                <a:cs typeface="Tahoma" panose="020B0604030504040204" pitchFamily="34" charset="0"/>
              </a:rPr>
              <a:t>Нийгмийн даатгалын үйлчилгээ</a:t>
            </a:r>
            <a:endParaRPr lang="en-US" sz="1600" dirty="0" smtClean="0">
              <a:latin typeface="Tahoma" panose="020B0604030504040204" pitchFamily="34" charset="0"/>
              <a:ea typeface="Tahoma" panose="020B0604030504040204" pitchFamily="34" charset="0"/>
              <a:cs typeface="Tahoma" panose="020B0604030504040204" pitchFamily="34" charset="0"/>
            </a:endParaRPr>
          </a:p>
          <a:p>
            <a:pPr algn="just"/>
            <a:r>
              <a:rPr lang="en-US" sz="1050" dirty="0">
                <a:latin typeface="Tahoma" pitchFamily="34" charset="0"/>
                <a:ea typeface="Times New Roman"/>
                <a:cs typeface="Tahoma" pitchFamily="34" charset="0"/>
              </a:rPr>
              <a:t> </a:t>
            </a:r>
            <a:r>
              <a:rPr lang="mn-MN" sz="1400" dirty="0">
                <a:latin typeface="Tahoma"/>
                <a:ea typeface="Times New Roman"/>
              </a:rPr>
              <a:t>Нийгмийн даатгалын сангийн орлого 2015 оны эхний </a:t>
            </a:r>
            <a:r>
              <a:rPr lang="en-US" sz="1400" dirty="0">
                <a:latin typeface="Tahoma"/>
                <a:ea typeface="Times New Roman"/>
              </a:rPr>
              <a:t>7</a:t>
            </a:r>
            <a:r>
              <a:rPr lang="mn-MN" sz="1400" dirty="0">
                <a:latin typeface="Tahoma"/>
                <a:ea typeface="Times New Roman"/>
              </a:rPr>
              <a:t> сард </a:t>
            </a:r>
            <a:r>
              <a:rPr lang="en-US" sz="1400" dirty="0" smtClean="0">
                <a:latin typeface="Tahoma"/>
                <a:ea typeface="Times New Roman"/>
              </a:rPr>
              <a:t>13</a:t>
            </a:r>
            <a:r>
              <a:rPr lang="mn-MN" sz="1400" dirty="0" smtClean="0">
                <a:latin typeface="Tahoma"/>
                <a:ea typeface="Times New Roman"/>
              </a:rPr>
              <a:t>.</a:t>
            </a:r>
            <a:r>
              <a:rPr lang="en-US" sz="1400" dirty="0" smtClean="0">
                <a:latin typeface="Tahoma"/>
                <a:ea typeface="Times New Roman"/>
              </a:rPr>
              <a:t>9</a:t>
            </a:r>
            <a:r>
              <a:rPr lang="mn-MN" sz="1400" dirty="0" smtClean="0">
                <a:latin typeface="Tahoma"/>
                <a:ea typeface="Times New Roman"/>
              </a:rPr>
              <a:t> тэрбум  төгрөгт </a:t>
            </a:r>
            <a:r>
              <a:rPr lang="mn-MN" sz="1400" dirty="0">
                <a:latin typeface="Tahoma"/>
                <a:ea typeface="Times New Roman"/>
              </a:rPr>
              <a:t>хүрсэн нь өнгөрсөн оны мөн үеэс </a:t>
            </a:r>
            <a:r>
              <a:rPr lang="en-US" sz="1400" dirty="0">
                <a:latin typeface="Tahoma"/>
                <a:ea typeface="Times New Roman"/>
              </a:rPr>
              <a:t>6.6 </a:t>
            </a:r>
            <a:r>
              <a:rPr lang="mn-MN" sz="1400" dirty="0">
                <a:latin typeface="Tahoma"/>
                <a:ea typeface="Times New Roman"/>
              </a:rPr>
              <a:t>хувиар өссөн байна. </a:t>
            </a:r>
            <a:r>
              <a:rPr lang="mn-MN" sz="1400" dirty="0" smtClean="0">
                <a:latin typeface="Tahoma"/>
                <a:ea typeface="Times New Roman"/>
              </a:rPr>
              <a:t>Нийгмийн </a:t>
            </a:r>
            <a:r>
              <a:rPr lang="mn-MN" sz="1400" dirty="0">
                <a:latin typeface="Tahoma"/>
                <a:ea typeface="Times New Roman"/>
              </a:rPr>
              <a:t>сайн дурын даатгалд  </a:t>
            </a:r>
            <a:r>
              <a:rPr lang="en-US" sz="1400" dirty="0">
                <a:latin typeface="Tahoma"/>
                <a:ea typeface="Times New Roman"/>
              </a:rPr>
              <a:t>3092</a:t>
            </a:r>
            <a:r>
              <a:rPr lang="mn-MN" sz="1400" dirty="0">
                <a:latin typeface="Tahoma"/>
                <a:ea typeface="Times New Roman"/>
              </a:rPr>
              <a:t> хүн хамрагдсан нь өмнөх оны мөн үеийнхээс </a:t>
            </a:r>
            <a:r>
              <a:rPr lang="en-US" sz="1400" dirty="0">
                <a:latin typeface="Tahoma"/>
                <a:ea typeface="Times New Roman"/>
              </a:rPr>
              <a:t>29.2</a:t>
            </a:r>
            <a:r>
              <a:rPr lang="mn-MN" sz="1400" dirty="0">
                <a:latin typeface="Tahoma"/>
                <a:ea typeface="Times New Roman"/>
              </a:rPr>
              <a:t>  хувиар буюу  </a:t>
            </a:r>
            <a:r>
              <a:rPr lang="en-US" sz="1400" dirty="0">
                <a:latin typeface="Tahoma"/>
                <a:ea typeface="Times New Roman"/>
              </a:rPr>
              <a:t>699</a:t>
            </a:r>
            <a:r>
              <a:rPr lang="mn-MN" sz="1400" dirty="0">
                <a:latin typeface="Tahoma"/>
                <a:ea typeface="Times New Roman"/>
              </a:rPr>
              <a:t> хүнээр өсчээ</a:t>
            </a:r>
            <a:r>
              <a:rPr lang="mn-MN" sz="1400" dirty="0" smtClean="0">
                <a:latin typeface="Tahoma"/>
                <a:ea typeface="Times New Roman"/>
              </a:rPr>
              <a:t>.</a:t>
            </a:r>
            <a:endParaRPr lang="en-US" sz="1400" dirty="0">
              <a:latin typeface="Times New Roman"/>
              <a:ea typeface="Times New Roman"/>
            </a:endParaRPr>
          </a:p>
        </p:txBody>
      </p:sp>
      <p:pic>
        <p:nvPicPr>
          <p:cNvPr id="16" name="Picture 15" descr="\\FILESERVER\share\khorolmaa\Information logo\6.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685800"/>
            <a:ext cx="1010093" cy="1010093"/>
          </a:xfrm>
          <a:prstGeom prst="rect">
            <a:avLst/>
          </a:prstGeom>
          <a:noFill/>
          <a:ln>
            <a:noFill/>
          </a:ln>
        </p:spPr>
      </p:pic>
      <p:sp>
        <p:nvSpPr>
          <p:cNvPr id="5" name="Rectangle 4"/>
          <p:cNvSpPr/>
          <p:nvPr/>
        </p:nvSpPr>
        <p:spPr>
          <a:xfrm>
            <a:off x="1485900" y="2321003"/>
            <a:ext cx="6553200" cy="646331"/>
          </a:xfrm>
          <a:prstGeom prst="rect">
            <a:avLst/>
          </a:prstGeom>
        </p:spPr>
        <p:txBody>
          <a:bodyPr wrap="square">
            <a:spAutoFit/>
          </a:bodyPr>
          <a:lstStyle/>
          <a:p>
            <a:pPr lvl="0" algn="ctr"/>
            <a:r>
              <a:rPr lang="mn-MN" sz="1200" dirty="0">
                <a:latin typeface="Tahoma"/>
                <a:ea typeface="Times New Roman"/>
                <a:cs typeface="Times New Roman"/>
              </a:rPr>
              <a:t>Нийгмийн даатгалын орлого, сая төгрөгөөр,               </a:t>
            </a:r>
            <a:r>
              <a:rPr lang="mn-MN" sz="1200" dirty="0" smtClean="0">
                <a:latin typeface="Tahoma"/>
                <a:ea typeface="Times New Roman"/>
                <a:cs typeface="Times New Roman"/>
              </a:rPr>
              <a:t> </a:t>
            </a:r>
            <a:r>
              <a:rPr lang="mn-MN" sz="1200" dirty="0">
                <a:latin typeface="Tahoma"/>
                <a:ea typeface="Times New Roman"/>
                <a:cs typeface="Times New Roman"/>
              </a:rPr>
              <a:t>Сайн дурын </a:t>
            </a:r>
            <a:r>
              <a:rPr lang="mn-MN" sz="1200" dirty="0">
                <a:solidFill>
                  <a:prstClr val="black"/>
                </a:solidFill>
                <a:latin typeface="Tahoma"/>
                <a:ea typeface="Times New Roman"/>
                <a:cs typeface="Times New Roman"/>
              </a:rPr>
              <a:t>даатгуулагчийн тоо, </a:t>
            </a:r>
            <a:r>
              <a:rPr lang="mn-MN" sz="1200" dirty="0" smtClean="0">
                <a:solidFill>
                  <a:prstClr val="black"/>
                </a:solidFill>
                <a:latin typeface="Tahoma"/>
                <a:ea typeface="Times New Roman"/>
                <a:cs typeface="Times New Roman"/>
              </a:rPr>
              <a:t>    оноор                                                                        оноор</a:t>
            </a:r>
            <a:endParaRPr lang="en-US" sz="1200" dirty="0">
              <a:solidFill>
                <a:prstClr val="black"/>
              </a:solidFill>
              <a:latin typeface="Times New Roman Mon"/>
              <a:ea typeface="Times New Roman"/>
              <a:cs typeface="Times New Roman"/>
            </a:endParaRPr>
          </a:p>
          <a:p>
            <a:pPr lvl="0"/>
            <a:endParaRPr lang="en-US" sz="1200" dirty="0">
              <a:solidFill>
                <a:prstClr val="black"/>
              </a:solidFill>
              <a:latin typeface="Times New Roman Mon"/>
              <a:ea typeface="Times New Roman"/>
              <a:cs typeface="Times New Roman"/>
            </a:endParaRPr>
          </a:p>
        </p:txBody>
      </p:sp>
      <p:graphicFrame>
        <p:nvGraphicFramePr>
          <p:cNvPr id="12" name="Chart 11"/>
          <p:cNvGraphicFramePr/>
          <p:nvPr>
            <p:extLst>
              <p:ext uri="{D42A27DB-BD31-4B8C-83A1-F6EECF244321}">
                <p14:modId xmlns:p14="http://schemas.microsoft.com/office/powerpoint/2010/main" val="2924344245"/>
              </p:ext>
            </p:extLst>
          </p:nvPr>
        </p:nvGraphicFramePr>
        <p:xfrm>
          <a:off x="1495425" y="3200400"/>
          <a:ext cx="3114040" cy="228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hart 14"/>
          <p:cNvGraphicFramePr/>
          <p:nvPr>
            <p:extLst>
              <p:ext uri="{D42A27DB-BD31-4B8C-83A1-F6EECF244321}">
                <p14:modId xmlns:p14="http://schemas.microsoft.com/office/powerpoint/2010/main" val="487195439"/>
              </p:ext>
            </p:extLst>
          </p:nvPr>
        </p:nvGraphicFramePr>
        <p:xfrm>
          <a:off x="5105400" y="2967334"/>
          <a:ext cx="3312160" cy="244286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053592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121"/>
            <a:ext cx="9144000" cy="6873756"/>
          </a:xfrm>
          <a:prstGeom prst="rect">
            <a:avLst/>
          </a:prstGeom>
        </p:spPr>
      </p:pic>
      <p:sp>
        <p:nvSpPr>
          <p:cNvPr id="19458" name="Rectangle 2"/>
          <p:cNvSpPr>
            <a:spLocks noChangeArrowheads="1"/>
          </p:cNvSpPr>
          <p:nvPr/>
        </p:nvSpPr>
        <p:spPr bwMode="auto">
          <a:xfrm>
            <a:off x="1219200" y="1960096"/>
            <a:ext cx="708660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mn-MN"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endParaRPr kumimoji="0" lang="mn-MN" sz="1800" b="0" i="0" u="none" strike="noStrike" cap="none" normalizeH="0" baseline="0" dirty="0" smtClean="0">
              <a:ln>
                <a:noFill/>
              </a:ln>
              <a:solidFill>
                <a:schemeClr val="tx1"/>
              </a:solidFill>
              <a:effectLst/>
              <a:latin typeface="Arial" pitchFamily="34" charset="0"/>
            </a:endParaRPr>
          </a:p>
        </p:txBody>
      </p:sp>
      <p:sp>
        <p:nvSpPr>
          <p:cNvPr id="286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8675" name="Rectangle 3"/>
          <p:cNvSpPr>
            <a:spLocks noChangeArrowheads="1"/>
          </p:cNvSpPr>
          <p:nvPr/>
        </p:nvSpPr>
        <p:spPr bwMode="auto">
          <a:xfrm>
            <a:off x="2286000" y="685800"/>
            <a:ext cx="624840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mn-MN" sz="1600" b="1" dirty="0" smtClean="0">
                <a:latin typeface="Tahoma" panose="020B0604030504040204" pitchFamily="34" charset="0"/>
                <a:ea typeface="Tahoma" panose="020B0604030504040204" pitchFamily="34" charset="0"/>
                <a:cs typeface="Tahoma" panose="020B0604030504040204" pitchFamily="34" charset="0"/>
              </a:rPr>
              <a:t>Нийгмийн даатгалын үйлчилгээ</a:t>
            </a:r>
            <a:endParaRPr lang="mn-MN" sz="1600" dirty="0">
              <a:latin typeface="Tahoma" panose="020B0604030504040204" pitchFamily="34" charset="0"/>
              <a:ea typeface="Tahoma" panose="020B0604030504040204" pitchFamily="34" charset="0"/>
              <a:cs typeface="Tahoma" panose="020B0604030504040204" pitchFamily="34" charset="0"/>
            </a:endParaRPr>
          </a:p>
          <a:p>
            <a:pPr indent="457200" algn="just"/>
            <a:r>
              <a:rPr lang="en-US" sz="1100" dirty="0" smtClean="0">
                <a:latin typeface="Tahoma" pitchFamily="34" charset="0"/>
                <a:ea typeface="Times New Roman"/>
                <a:cs typeface="Tahoma" pitchFamily="34" charset="0"/>
              </a:rPr>
              <a:t> </a:t>
            </a:r>
            <a:r>
              <a:rPr lang="mn-MN" sz="1200" dirty="0">
                <a:latin typeface="Tahoma"/>
                <a:ea typeface="Times New Roman"/>
                <a:cs typeface="Times New Roman"/>
              </a:rPr>
              <a:t>Нийгмийн даатгалын орлогын </a:t>
            </a:r>
            <a:r>
              <a:rPr lang="en-US" sz="1200" dirty="0">
                <a:latin typeface="Tahoma"/>
                <a:ea typeface="Times New Roman"/>
                <a:cs typeface="Times New Roman"/>
              </a:rPr>
              <a:t>67.2</a:t>
            </a:r>
            <a:r>
              <a:rPr lang="mn-MN" sz="1200" dirty="0">
                <a:latin typeface="Tahoma"/>
                <a:ea typeface="Times New Roman"/>
                <a:cs typeface="Times New Roman"/>
              </a:rPr>
              <a:t> хувийг тэтгэврийн даатгалын сан, </a:t>
            </a:r>
            <a:r>
              <a:rPr lang="en-US" sz="1200" dirty="0">
                <a:latin typeface="Tahoma"/>
                <a:ea typeface="Times New Roman"/>
                <a:cs typeface="Times New Roman"/>
              </a:rPr>
              <a:t>6.3</a:t>
            </a:r>
            <a:r>
              <a:rPr lang="mn-MN" sz="1200" dirty="0">
                <a:latin typeface="Tahoma"/>
                <a:ea typeface="Times New Roman"/>
                <a:cs typeface="Times New Roman"/>
              </a:rPr>
              <a:t> хувийг тэтгэмжийн даатгалын сан, </a:t>
            </a:r>
            <a:r>
              <a:rPr lang="en-US" sz="1200" dirty="0">
                <a:latin typeface="Tahoma"/>
                <a:ea typeface="Times New Roman"/>
                <a:cs typeface="Times New Roman"/>
              </a:rPr>
              <a:t>7.0</a:t>
            </a:r>
            <a:r>
              <a:rPr lang="mn-MN" sz="1200" dirty="0">
                <a:latin typeface="Tahoma"/>
                <a:ea typeface="Times New Roman"/>
                <a:cs typeface="Times New Roman"/>
              </a:rPr>
              <a:t> хувийг ҮОМШӨ-ний даатгалын сан, </a:t>
            </a:r>
            <a:r>
              <a:rPr lang="en-US" sz="1200" dirty="0">
                <a:latin typeface="Tahoma"/>
                <a:ea typeface="Times New Roman"/>
                <a:cs typeface="Times New Roman"/>
              </a:rPr>
              <a:t>3.1 </a:t>
            </a:r>
            <a:r>
              <a:rPr lang="mn-MN" sz="1200" dirty="0">
                <a:latin typeface="Tahoma"/>
                <a:ea typeface="Times New Roman"/>
                <a:cs typeface="Times New Roman"/>
              </a:rPr>
              <a:t>хувийг ажилгүйдлийн даатгалын сан,</a:t>
            </a:r>
            <a:r>
              <a:rPr lang="en-US" sz="1200" dirty="0">
                <a:latin typeface="Tahoma"/>
                <a:ea typeface="Times New Roman"/>
                <a:cs typeface="Times New Roman"/>
              </a:rPr>
              <a:t>  16.4</a:t>
            </a:r>
            <a:r>
              <a:rPr lang="mn-MN" sz="1200" dirty="0">
                <a:latin typeface="Tahoma"/>
                <a:ea typeface="Times New Roman"/>
                <a:cs typeface="Times New Roman"/>
              </a:rPr>
              <a:t> хувийг эрүүл мэндийн даатгалын сан эзэлж байна.</a:t>
            </a:r>
            <a:endParaRPr lang="en-US" sz="1200" dirty="0">
              <a:latin typeface="Times New Roman Mon"/>
              <a:ea typeface="Times New Roman"/>
              <a:cs typeface="Times New Roman"/>
            </a:endParaRPr>
          </a:p>
          <a:p>
            <a:pPr algn="just"/>
            <a:endParaRPr lang="en-US" sz="1600" dirty="0">
              <a:effectLst/>
              <a:latin typeface="Arial" pitchFamily="34" charset="0"/>
              <a:ea typeface="Times New Roman"/>
              <a:cs typeface="Arial" pitchFamily="34" charset="0"/>
            </a:endParaRPr>
          </a:p>
        </p:txBody>
      </p:sp>
      <p:pic>
        <p:nvPicPr>
          <p:cNvPr id="16" name="Picture 15" descr="\\FILESERVER\share\khorolmaa\Information logo\6.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685800"/>
            <a:ext cx="1010093" cy="1010093"/>
          </a:xfrm>
          <a:prstGeom prst="rect">
            <a:avLst/>
          </a:prstGeom>
          <a:noFill/>
          <a:ln>
            <a:noFill/>
          </a:ln>
        </p:spPr>
      </p:pic>
      <p:sp>
        <p:nvSpPr>
          <p:cNvPr id="6" name="Rectangle 5"/>
          <p:cNvSpPr/>
          <p:nvPr/>
        </p:nvSpPr>
        <p:spPr>
          <a:xfrm>
            <a:off x="1243413" y="3733800"/>
            <a:ext cx="7162800" cy="646331"/>
          </a:xfrm>
          <a:prstGeom prst="rect">
            <a:avLst/>
          </a:prstGeom>
        </p:spPr>
        <p:txBody>
          <a:bodyPr wrap="square">
            <a:spAutoFit/>
          </a:bodyPr>
          <a:lstStyle/>
          <a:p>
            <a:pPr indent="360045" algn="just"/>
            <a:r>
              <a:rPr lang="mn-MN" sz="1200" dirty="0">
                <a:latin typeface="Tahoma"/>
                <a:ea typeface="Times New Roman"/>
                <a:cs typeface="Times New Roman"/>
              </a:rPr>
              <a:t>Нийгмийн даатгалын зарлагын </a:t>
            </a:r>
            <a:r>
              <a:rPr lang="en-US" sz="1200" dirty="0">
                <a:latin typeface="Tahoma"/>
                <a:ea typeface="Times New Roman"/>
                <a:cs typeface="Times New Roman"/>
              </a:rPr>
              <a:t>68.2</a:t>
            </a:r>
            <a:r>
              <a:rPr lang="mn-MN" sz="1200" dirty="0">
                <a:latin typeface="Tahoma"/>
                <a:ea typeface="Times New Roman"/>
                <a:cs typeface="Times New Roman"/>
              </a:rPr>
              <a:t> хувийг тэтгэврийн даатгалын сан, </a:t>
            </a:r>
            <a:r>
              <a:rPr lang="en-US" sz="1200" dirty="0">
                <a:latin typeface="Tahoma"/>
                <a:ea typeface="Times New Roman"/>
                <a:cs typeface="Times New Roman"/>
              </a:rPr>
              <a:t>6.3</a:t>
            </a:r>
            <a:r>
              <a:rPr lang="mn-MN" sz="1200" dirty="0">
                <a:latin typeface="Tahoma"/>
                <a:ea typeface="Times New Roman"/>
                <a:cs typeface="Times New Roman"/>
              </a:rPr>
              <a:t> хувийг тэтгэмжийн даатгалын сан, </a:t>
            </a:r>
            <a:r>
              <a:rPr lang="en-US" sz="1200" dirty="0">
                <a:latin typeface="Tahoma"/>
                <a:ea typeface="Times New Roman"/>
                <a:cs typeface="Times New Roman"/>
              </a:rPr>
              <a:t>6.6</a:t>
            </a:r>
            <a:r>
              <a:rPr lang="mn-MN" sz="1200" dirty="0">
                <a:latin typeface="Tahoma"/>
                <a:ea typeface="Times New Roman"/>
                <a:cs typeface="Times New Roman"/>
              </a:rPr>
              <a:t> хувийг ҮОМШӨ-ний даатгалын сан, </a:t>
            </a:r>
            <a:r>
              <a:rPr lang="en-US" sz="1200" dirty="0">
                <a:latin typeface="Tahoma"/>
                <a:ea typeface="Times New Roman"/>
                <a:cs typeface="Times New Roman"/>
              </a:rPr>
              <a:t>2.9 </a:t>
            </a:r>
            <a:r>
              <a:rPr lang="mn-MN" sz="1200" dirty="0">
                <a:latin typeface="Tahoma"/>
                <a:ea typeface="Times New Roman"/>
                <a:cs typeface="Times New Roman"/>
              </a:rPr>
              <a:t>хувийг ажилгүйдлийн даатгалын сан,</a:t>
            </a:r>
            <a:r>
              <a:rPr lang="en-US" sz="1200" dirty="0">
                <a:latin typeface="Tahoma"/>
                <a:ea typeface="Times New Roman"/>
                <a:cs typeface="Times New Roman"/>
              </a:rPr>
              <a:t>  16.0</a:t>
            </a:r>
            <a:r>
              <a:rPr lang="mn-MN" sz="1200" dirty="0">
                <a:latin typeface="Tahoma"/>
                <a:ea typeface="Times New Roman"/>
                <a:cs typeface="Times New Roman"/>
              </a:rPr>
              <a:t> хувийг эрүүл мэндийн даатгалын сангуудад тус тус зарцуулсан байна.</a:t>
            </a:r>
            <a:endParaRPr lang="en-US" sz="1200" dirty="0">
              <a:effectLst/>
              <a:latin typeface="Times New Roman Mon"/>
              <a:ea typeface="Times New Roman"/>
              <a:cs typeface="Times New Roman"/>
            </a:endParaRPr>
          </a:p>
        </p:txBody>
      </p:sp>
      <p:graphicFrame>
        <p:nvGraphicFramePr>
          <p:cNvPr id="13" name="Chart 12"/>
          <p:cNvGraphicFramePr/>
          <p:nvPr>
            <p:extLst>
              <p:ext uri="{D42A27DB-BD31-4B8C-83A1-F6EECF244321}">
                <p14:modId xmlns:p14="http://schemas.microsoft.com/office/powerpoint/2010/main" val="4955780"/>
              </p:ext>
            </p:extLst>
          </p:nvPr>
        </p:nvGraphicFramePr>
        <p:xfrm>
          <a:off x="2381374" y="1828800"/>
          <a:ext cx="4886877" cy="182348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hart 13"/>
          <p:cNvGraphicFramePr/>
          <p:nvPr>
            <p:extLst>
              <p:ext uri="{D42A27DB-BD31-4B8C-83A1-F6EECF244321}">
                <p14:modId xmlns:p14="http://schemas.microsoft.com/office/powerpoint/2010/main" val="1113228112"/>
              </p:ext>
            </p:extLst>
          </p:nvPr>
        </p:nvGraphicFramePr>
        <p:xfrm>
          <a:off x="2538812" y="4572000"/>
          <a:ext cx="4700187" cy="20193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484322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3645</TotalTime>
  <Words>1832</Words>
  <Application>Microsoft Office PowerPoint</Application>
  <PresentationFormat>On-screen Show (4:3)</PresentationFormat>
  <Paragraphs>771</Paragraphs>
  <Slides>19</Slides>
  <Notes>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Mj</dc:creator>
  <cp:lastModifiedBy>Khorolmaa</cp:lastModifiedBy>
  <cp:revision>871</cp:revision>
  <cp:lastPrinted>2014-11-15T08:50:48Z</cp:lastPrinted>
  <dcterms:created xsi:type="dcterms:W3CDTF">2013-04-23T12:28:13Z</dcterms:created>
  <dcterms:modified xsi:type="dcterms:W3CDTF">2015-08-10T07:38:11Z</dcterms:modified>
</cp:coreProperties>
</file>