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2.xml" ContentType="application/vnd.openxmlformats-officedocument.drawingml.chartshapes+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351" r:id="rId7"/>
    <p:sldId id="352" r:id="rId8"/>
    <p:sldId id="353" r:id="rId9"/>
    <p:sldId id="314" r:id="rId10"/>
    <p:sldId id="304" r:id="rId11"/>
    <p:sldId id="321" r:id="rId12"/>
    <p:sldId id="354" r:id="rId13"/>
    <p:sldId id="316" r:id="rId14"/>
    <p:sldId id="355" r:id="rId15"/>
    <p:sldId id="318" r:id="rId16"/>
    <p:sldId id="279" r:id="rId17"/>
    <p:sldId id="263" r:id="rId18"/>
    <p:sldId id="264" r:id="rId19"/>
    <p:sldId id="265" r:id="rId20"/>
    <p:sldId id="266" r:id="rId21"/>
    <p:sldId id="271" r:id="rId22"/>
    <p:sldId id="272"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337" r:id="rId36"/>
    <p:sldId id="282" r:id="rId37"/>
    <p:sldId id="283" r:id="rId38"/>
    <p:sldId id="338" r:id="rId39"/>
    <p:sldId id="339" r:id="rId40"/>
    <p:sldId id="340" r:id="rId41"/>
    <p:sldId id="294" r:id="rId42"/>
    <p:sldId id="341" r:id="rId43"/>
    <p:sldId id="347" r:id="rId44"/>
    <p:sldId id="342" r:id="rId45"/>
    <p:sldId id="348" r:id="rId46"/>
    <p:sldId id="343" r:id="rId47"/>
    <p:sldId id="349" r:id="rId48"/>
    <p:sldId id="344" r:id="rId49"/>
    <p:sldId id="350" r:id="rId50"/>
    <p:sldId id="345" r:id="rId51"/>
    <p:sldId id="319" r:id="rId52"/>
    <p:sldId id="346" r:id="rId53"/>
    <p:sldId id="336" r:id="rId54"/>
    <p:sldId id="323" r:id="rId55"/>
    <p:sldId id="324" r:id="rId56"/>
    <p:sldId id="325" r:id="rId57"/>
    <p:sldId id="326" r:id="rId58"/>
    <p:sldId id="327" r:id="rId59"/>
    <p:sldId id="328" r:id="rId60"/>
    <p:sldId id="329" r:id="rId61"/>
    <p:sldId id="330" r:id="rId62"/>
    <p:sldId id="331" r:id="rId63"/>
    <p:sldId id="332" r:id="rId64"/>
    <p:sldId id="292" r:id="rId65"/>
  </p:sldIdLst>
  <p:sldSz cx="4953000" cy="3430588"/>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1" userDrawn="1">
          <p15:clr>
            <a:srgbClr val="A4A3A4"/>
          </p15:clr>
        </p15:guide>
        <p15:guide id="2" pos="15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9"/>
    <a:srgbClr val="DA1AAF"/>
    <a:srgbClr val="ADD5DF"/>
    <a:srgbClr val="E0013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76" autoAdjust="0"/>
    <p:restoredTop sz="94660"/>
  </p:normalViewPr>
  <p:slideViewPr>
    <p:cSldViewPr snapToGrid="0" showGuides="1">
      <p:cViewPr varScale="1">
        <p:scale>
          <a:sx n="175" d="100"/>
          <a:sy n="175" d="100"/>
        </p:scale>
        <p:origin x="1446" y="120"/>
      </p:cViewPr>
      <p:guideLst>
        <p:guide orient="horz" pos="1081"/>
        <p:guide pos="15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file:///E:\Taniltsuulga%20sudalgaa\2019\2019%20Aj%20vildber\AY-%20&#1058;&#1072;&#1085;&#1080;&#1083;&#1094;&#1091;&#1091;&#1083;&#1075;&#1072;%202019.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D:\1.%20&#1084;&#1072;&#1083;%20&#1090;&#1086;&#1086;&#1083;&#1083;&#1086;&#1075;&#1086;\2019%20onii%20jiliin%20etssiin%20mal%20toollogo\2019%20etses%20uridchilsan%20too.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D:\1.%20&#1084;&#1072;&#1083;%20&#1090;&#1086;&#1086;&#1083;&#1083;&#1086;&#1075;&#1086;\2019%20onii%20jiliin%20etssiin%20mal%20toollogo\2019%20etses%20uridchilsan%20too.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D:\1.%20&#1084;&#1072;&#1083;%20&#1090;&#1086;&#1086;&#1083;&#1083;&#1086;&#1075;&#1086;\2019%20onii%20jiliin%20etssiin%20mal%20toollogo\2019%20etses%20uridchilsan%20too.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D:\1.%20&#1084;&#1072;&#1083;%20&#1090;&#1086;&#1086;&#1083;&#1083;&#1086;&#1075;&#1086;\2019%20onii%20jiliin%20etssiin%20mal%20toollogo\2019%20etses%20uridchilsan%20too.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3" Type="http://schemas.openxmlformats.org/officeDocument/2006/relationships/oleObject" Target="file:///D:\1.%20&#1084;&#1072;&#1083;%20&#1090;&#1086;&#1086;&#1083;&#1083;&#1086;&#1075;&#1086;\2019%20onii%20jiliin%20etssiin%20mal%20toollogo\2019%20etses%20uridchilsan%20too.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E:\Taniltsuulga%20sudalgaa\2019\2019%20Aj%20vildber\AY-%20&#1058;&#1072;&#1085;&#1080;&#1083;&#1094;&#1091;&#1091;&#1083;&#1075;&#1072;%202019.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D:\5.%20medee%20taniltsuulga\taniltsuulga\2019\12%20sar\2019.12%20sariin%20taniltsuulga%20tsema.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210884353741496E-2"/>
          <c:y val="8.8781275221953185E-2"/>
          <c:w val="0.94557823129251706"/>
          <c:h val="0.74786117836965293"/>
        </c:manualLayout>
      </c:layout>
      <c:lineChart>
        <c:grouping val="standard"/>
        <c:varyColors val="0"/>
        <c:ser>
          <c:idx val="0"/>
          <c:order val="0"/>
          <c:tx>
            <c:strRef>
              <c:f>днб!$C$44</c:f>
              <c:strCache>
                <c:ptCount val="1"/>
                <c:pt idx="0">
                  <c:v>ДНБ, сая төг</c:v>
                </c:pt>
              </c:strCache>
            </c:strRef>
          </c:tx>
          <c:spPr>
            <a:ln w="28575" cap="rnd">
              <a:solidFill>
                <a:schemeClr val="accent1"/>
              </a:solidFill>
              <a:round/>
            </a:ln>
            <a:effectLst/>
          </c:spPr>
          <c:marker>
            <c:symbol val="none"/>
          </c:marker>
          <c:dLbls>
            <c:dLbl>
              <c:idx val="0"/>
              <c:layout>
                <c:manualLayout>
                  <c:x val="-0.11830262184170462"/>
                  <c:y val="2.4451792107845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DB-4880-B75D-A1DFAE873710}"/>
                </c:ext>
              </c:extLst>
            </c:dLbl>
            <c:dLbl>
              <c:idx val="1"/>
              <c:layout>
                <c:manualLayout>
                  <c:x val="-0.1405661164542556"/>
                  <c:y val="-2.4074003287336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DB-4880-B75D-A1DFAE873710}"/>
                </c:ext>
              </c:extLst>
            </c:dLbl>
            <c:dLbl>
              <c:idx val="2"/>
              <c:layout>
                <c:manualLayout>
                  <c:x val="-0.10956041370574701"/>
                  <c:y val="-4.03552361657938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DB-4880-B75D-A1DFAE873710}"/>
                </c:ext>
              </c:extLst>
            </c:dLbl>
            <c:dLbl>
              <c:idx val="3"/>
              <c:layout>
                <c:manualLayout>
                  <c:x val="-9.7796186586161571E-2"/>
                  <c:y val="-5.649694838372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DB-4880-B75D-A1DFAE873710}"/>
                </c:ext>
              </c:extLst>
            </c:dLbl>
            <c:dLbl>
              <c:idx val="4"/>
              <c:layout>
                <c:manualLayout>
                  <c:x val="-7.4211502782931356E-3"/>
                  <c:y val="-2.4213075060532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DB-4880-B75D-A1DFAE873710}"/>
                </c:ext>
              </c:extLst>
            </c:dLbl>
            <c:spPr>
              <a:noFill/>
              <a:ln>
                <a:noFill/>
              </a:ln>
              <a:effectLst/>
            </c:spPr>
            <c:txPr>
              <a:bodyPr wrap="square" lIns="38100" tIns="19050" rIns="38100" bIns="19050" anchor="ctr">
                <a:spAutoFit/>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днб!$B$45:$B$49</c:f>
              <c:numCache>
                <c:formatCode>General</c:formatCode>
                <c:ptCount val="5"/>
                <c:pt idx="0">
                  <c:v>2015</c:v>
                </c:pt>
                <c:pt idx="1">
                  <c:v>2016</c:v>
                </c:pt>
                <c:pt idx="2">
                  <c:v>2017</c:v>
                </c:pt>
                <c:pt idx="3">
                  <c:v>2018</c:v>
                </c:pt>
                <c:pt idx="4">
                  <c:v>2019</c:v>
                </c:pt>
              </c:numCache>
            </c:numRef>
          </c:cat>
          <c:val>
            <c:numRef>
              <c:f>днб!$C$45:$C$49</c:f>
              <c:numCache>
                <c:formatCode>#\ ###\ ##0.0</c:formatCode>
                <c:ptCount val="5"/>
                <c:pt idx="0" formatCode="0.0">
                  <c:v>281273.50752556568</c:v>
                </c:pt>
                <c:pt idx="1">
                  <c:v>404035.7956058837</c:v>
                </c:pt>
                <c:pt idx="2">
                  <c:v>714470.2</c:v>
                </c:pt>
                <c:pt idx="3">
                  <c:v>657803.30000000005</c:v>
                </c:pt>
                <c:pt idx="4">
                  <c:v>728463.3</c:v>
                </c:pt>
              </c:numCache>
            </c:numRef>
          </c:val>
          <c:smooth val="0"/>
          <c:extLst>
            <c:ext xmlns:c16="http://schemas.microsoft.com/office/drawing/2014/chart" uri="{C3380CC4-5D6E-409C-BE32-E72D297353CC}">
              <c16:uniqueId val="{00000005-20DB-4880-B75D-A1DFAE873710}"/>
            </c:ext>
          </c:extLst>
        </c:ser>
        <c:dLbls>
          <c:showLegendKey val="0"/>
          <c:showVal val="1"/>
          <c:showCatName val="0"/>
          <c:showSerName val="0"/>
          <c:showPercent val="0"/>
          <c:showBubbleSize val="0"/>
        </c:dLbls>
        <c:smooth val="0"/>
        <c:axId val="319417960"/>
        <c:axId val="319416000"/>
      </c:lineChart>
      <c:catAx>
        <c:axId val="319417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800"/>
            </a:pPr>
            <a:endParaRPr lang="en-US"/>
          </a:p>
        </c:txPr>
        <c:crossAx val="319416000"/>
        <c:crosses val="autoZero"/>
        <c:auto val="1"/>
        <c:lblAlgn val="ctr"/>
        <c:lblOffset val="100"/>
        <c:noMultiLvlLbl val="0"/>
      </c:catAx>
      <c:valAx>
        <c:axId val="319416000"/>
        <c:scaling>
          <c:orientation val="minMax"/>
        </c:scaling>
        <c:delete val="1"/>
        <c:axPos val="l"/>
        <c:numFmt formatCode="0.0" sourceLinked="1"/>
        <c:majorTickMark val="none"/>
        <c:minorTickMark val="none"/>
        <c:tickLblPos val="nextTo"/>
        <c:crossAx val="3194179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Sheet2!$AC$27:$AC$41</c:f>
              <c:strCache>
                <c:ptCount val="15"/>
                <c:pt idx="0">
                  <c:v>Ноён </c:v>
                </c:pt>
                <c:pt idx="1">
                  <c:v>Даланзадгад </c:v>
                </c:pt>
                <c:pt idx="2">
                  <c:v>Гурвантэс </c:v>
                </c:pt>
                <c:pt idx="3">
                  <c:v>Цогт-Овоо </c:v>
                </c:pt>
                <c:pt idx="4">
                  <c:v>Сэврэй </c:v>
                </c:pt>
                <c:pt idx="5">
                  <c:v>Хүрмэн </c:v>
                </c:pt>
                <c:pt idx="6">
                  <c:v>Номгон </c:v>
                </c:pt>
                <c:pt idx="7">
                  <c:v>Мандал-Овоо </c:v>
                </c:pt>
                <c:pt idx="8">
                  <c:v>Баян-Овоо </c:v>
                </c:pt>
                <c:pt idx="9">
                  <c:v>Баяндалай </c:v>
                </c:pt>
                <c:pt idx="10">
                  <c:v>Булган </c:v>
                </c:pt>
                <c:pt idx="11">
                  <c:v>Ханбогд </c:v>
                </c:pt>
                <c:pt idx="12">
                  <c:v>Цогтцэций </c:v>
                </c:pt>
                <c:pt idx="13">
                  <c:v>Ханхонгор </c:v>
                </c:pt>
                <c:pt idx="14">
                  <c:v>Манлай </c:v>
                </c:pt>
              </c:strCache>
            </c:strRef>
          </c:cat>
          <c:val>
            <c:numRef>
              <c:f>Sheet2!$AD$27:$AD$41</c:f>
              <c:numCache>
                <c:formatCode>General</c:formatCode>
                <c:ptCount val="15"/>
                <c:pt idx="0">
                  <c:v>2633</c:v>
                </c:pt>
                <c:pt idx="1">
                  <c:v>3719</c:v>
                </c:pt>
                <c:pt idx="2">
                  <c:v>4177</c:v>
                </c:pt>
                <c:pt idx="3">
                  <c:v>4500</c:v>
                </c:pt>
                <c:pt idx="4">
                  <c:v>6489</c:v>
                </c:pt>
                <c:pt idx="5">
                  <c:v>6723</c:v>
                </c:pt>
                <c:pt idx="6">
                  <c:v>7350</c:v>
                </c:pt>
                <c:pt idx="7">
                  <c:v>7413</c:v>
                </c:pt>
                <c:pt idx="8">
                  <c:v>7474</c:v>
                </c:pt>
                <c:pt idx="9">
                  <c:v>7694</c:v>
                </c:pt>
                <c:pt idx="10">
                  <c:v>8726</c:v>
                </c:pt>
                <c:pt idx="11">
                  <c:v>9282</c:v>
                </c:pt>
                <c:pt idx="12">
                  <c:v>9618</c:v>
                </c:pt>
                <c:pt idx="13">
                  <c:v>10095</c:v>
                </c:pt>
                <c:pt idx="14">
                  <c:v>13633</c:v>
                </c:pt>
              </c:numCache>
            </c:numRef>
          </c:val>
          <c:extLst>
            <c:ext xmlns:c16="http://schemas.microsoft.com/office/drawing/2014/chart" uri="{C3380CC4-5D6E-409C-BE32-E72D297353CC}">
              <c16:uniqueId val="{00000000-95AC-4DC2-867F-483F1A75B3CA}"/>
            </c:ext>
          </c:extLst>
        </c:ser>
        <c:dLbls>
          <c:dLblPos val="outEnd"/>
          <c:showLegendKey val="0"/>
          <c:showVal val="1"/>
          <c:showCatName val="0"/>
          <c:showSerName val="0"/>
          <c:showPercent val="0"/>
          <c:showBubbleSize val="0"/>
        </c:dLbls>
        <c:gapWidth val="444"/>
        <c:overlap val="-90"/>
        <c:axId val="156254128"/>
        <c:axId val="156254688"/>
      </c:barChart>
      <c:catAx>
        <c:axId val="156254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solidFill>
                <a:latin typeface="+mn-lt"/>
                <a:ea typeface="+mn-ea"/>
                <a:cs typeface="+mn-cs"/>
              </a:defRPr>
            </a:pPr>
            <a:endParaRPr lang="en-US"/>
          </a:p>
        </c:txPr>
        <c:crossAx val="156254688"/>
        <c:crosses val="autoZero"/>
        <c:auto val="1"/>
        <c:lblAlgn val="ctr"/>
        <c:lblOffset val="100"/>
        <c:noMultiLvlLbl val="0"/>
      </c:catAx>
      <c:valAx>
        <c:axId val="156254688"/>
        <c:scaling>
          <c:orientation val="minMax"/>
        </c:scaling>
        <c:delete val="1"/>
        <c:axPos val="l"/>
        <c:numFmt formatCode="General" sourceLinked="1"/>
        <c:majorTickMark val="none"/>
        <c:minorTickMark val="none"/>
        <c:tickLblPos val="nextTo"/>
        <c:crossAx val="156254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725822548056591E-2"/>
          <c:y val="2.8139285050453499E-2"/>
          <c:w val="0.93765592410859433"/>
          <c:h val="0.70471298370303159"/>
        </c:manualLayout>
      </c:layout>
      <c:barChart>
        <c:barDir val="col"/>
        <c:grouping val="clustered"/>
        <c:varyColors val="0"/>
        <c:ser>
          <c:idx val="0"/>
          <c:order val="0"/>
          <c:spPr>
            <a:solidFill>
              <a:schemeClr val="accent2"/>
            </a:solidFill>
            <a:ln>
              <a:noFill/>
            </a:ln>
            <a:effectLst/>
          </c:spPr>
          <c:invertIfNegative val="0"/>
          <c:dLbls>
            <c:dLbl>
              <c:idx val="0"/>
              <c:tx>
                <c:rich>
                  <a:bodyPr/>
                  <a:lstStyle/>
                  <a:p>
                    <a:r>
                      <a:rPr lang="en-US" dirty="0"/>
                      <a:t>1362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C9E-47AA-B779-50F8CE1FFD16}"/>
                </c:ext>
              </c:extLst>
            </c:dLbl>
            <c:dLbl>
              <c:idx val="1"/>
              <c:tx>
                <c:rich>
                  <a:bodyPr/>
                  <a:lstStyle/>
                  <a:p>
                    <a:r>
                      <a:rPr lang="en-US" dirty="0"/>
                      <a:t>5913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C9E-47AA-B779-50F8CE1FFD16}"/>
                </c:ext>
              </c:extLst>
            </c:dLbl>
            <c:dLbl>
              <c:idx val="2"/>
              <c:tx>
                <c:rich>
                  <a:bodyPr/>
                  <a:lstStyle/>
                  <a:p>
                    <a:r>
                      <a:rPr lang="en-US" dirty="0"/>
                      <a:t>58091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C9E-47AA-B779-50F8CE1FFD16}"/>
                </c:ext>
              </c:extLst>
            </c:dLbl>
            <c:dLbl>
              <c:idx val="3"/>
              <c:tx>
                <c:rich>
                  <a:bodyPr/>
                  <a:lstStyle/>
                  <a:p>
                    <a:r>
                      <a:rPr lang="en-US" dirty="0"/>
                      <a:t>1452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C9E-47AA-B779-50F8CE1FFD16}"/>
                </c:ext>
              </c:extLst>
            </c:dLbl>
            <c:dLbl>
              <c:idx val="4"/>
              <c:tx>
                <c:rich>
                  <a:bodyPr/>
                  <a:lstStyle/>
                  <a:p>
                    <a:r>
                      <a:rPr lang="en-US" dirty="0"/>
                      <a:t>44436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C9E-47AA-B779-50F8CE1FFD16}"/>
                </c:ext>
              </c:extLst>
            </c:dLbl>
            <c:dLbl>
              <c:idx val="5"/>
              <c:tx>
                <c:rich>
                  <a:bodyPr/>
                  <a:lstStyle/>
                  <a:p>
                    <a:r>
                      <a:rPr lang="en-US" dirty="0"/>
                      <a:t>989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C9E-47AA-B779-50F8CE1FFD16}"/>
                </c:ext>
              </c:extLst>
            </c:dLbl>
            <c:dLbl>
              <c:idx val="6"/>
              <c:tx>
                <c:rich>
                  <a:bodyPr/>
                  <a:lstStyle/>
                  <a:p>
                    <a:r>
                      <a:rPr lang="en-US" dirty="0"/>
                      <a:t>60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C9E-47AA-B779-50F8CE1FFD16}"/>
                </c:ext>
              </c:extLst>
            </c:dLbl>
            <c:dLbl>
              <c:idx val="7"/>
              <c:tx>
                <c:rich>
                  <a:bodyPr/>
                  <a:lstStyle/>
                  <a:p>
                    <a:r>
                      <a:rPr lang="en-US" dirty="0"/>
                      <a:t>43510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C9E-47AA-B779-50F8CE1FFD16}"/>
                </c:ext>
              </c:extLst>
            </c:dLbl>
            <c:dLbl>
              <c:idx val="8"/>
              <c:tx>
                <c:rich>
                  <a:bodyPr/>
                  <a:lstStyle/>
                  <a:p>
                    <a:r>
                      <a:rPr lang="en-US" dirty="0"/>
                      <a:t>6301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C9E-47AA-B779-50F8CE1FFD16}"/>
                </c:ext>
              </c:extLst>
            </c:dLbl>
            <c:dLbl>
              <c:idx val="9"/>
              <c:tx>
                <c:rich>
                  <a:bodyPr/>
                  <a:lstStyle/>
                  <a:p>
                    <a:r>
                      <a:rPr lang="en-US" dirty="0"/>
                      <a:t>41267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C9E-47AA-B779-50F8CE1FFD16}"/>
                </c:ext>
              </c:extLst>
            </c:dLbl>
            <c:dLbl>
              <c:idx val="10"/>
              <c:tx>
                <c:rich>
                  <a:bodyPr/>
                  <a:lstStyle/>
                  <a:p>
                    <a:r>
                      <a:rPr lang="en-US" dirty="0"/>
                      <a:t>8021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C9E-47AA-B779-50F8CE1FFD16}"/>
                </c:ext>
              </c:extLst>
            </c:dLbl>
            <c:dLbl>
              <c:idx val="11"/>
              <c:tx>
                <c:rich>
                  <a:bodyPr/>
                  <a:lstStyle/>
                  <a:p>
                    <a:r>
                      <a:rPr lang="en-US" dirty="0"/>
                      <a:t>69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C9E-47AA-B779-50F8CE1FFD16}"/>
                </c:ext>
              </c:extLst>
            </c:dLbl>
            <c:dLbl>
              <c:idx val="12"/>
              <c:tx>
                <c:rich>
                  <a:bodyPr/>
                  <a:lstStyle/>
                  <a:p>
                    <a:r>
                      <a:rPr lang="en-US" dirty="0"/>
                      <a:t>32711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C9E-47AA-B779-50F8CE1FFD16}"/>
                </c:ext>
              </c:extLst>
            </c:dLbl>
            <c:dLbl>
              <c:idx val="13"/>
              <c:tx>
                <c:rich>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a:t>157863</a:t>
                    </a:r>
                  </a:p>
                </c:rich>
              </c:tx>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FAF6-4C31-95B0-A66A84EBCECE}"/>
                </c:ext>
              </c:extLst>
            </c:dLbl>
            <c:dLbl>
              <c:idx val="14"/>
              <c:tx>
                <c:rich>
                  <a:bodyPr/>
                  <a:lstStyle/>
                  <a:p>
                    <a:r>
                      <a:rPr lang="en-US" dirty="0"/>
                      <a:t>7925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3C9E-47AA-B779-50F8CE1FFD16}"/>
                </c:ext>
              </c:extLst>
            </c:dLbl>
            <c:dLbl>
              <c:idx val="15"/>
              <c:tx>
                <c:rich>
                  <a:bodyPr/>
                  <a:lstStyle/>
                  <a:p>
                    <a:r>
                      <a:rPr lang="en-US" dirty="0"/>
                      <a:t>472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3C9E-47AA-B779-50F8CE1FFD16}"/>
                </c:ext>
              </c:extLst>
            </c:dLbl>
            <c:dLbl>
              <c:idx val="16"/>
              <c:tx>
                <c:rich>
                  <a:bodyPr/>
                  <a:lstStyle/>
                  <a:p>
                    <a:r>
                      <a:rPr lang="en-US" dirty="0"/>
                      <a:t>3579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3C9E-47AA-B779-50F8CE1FFD16}"/>
                </c:ext>
              </c:extLst>
            </c:dLbl>
            <c:dLbl>
              <c:idx val="17"/>
              <c:tx>
                <c:rich>
                  <a:bodyPr/>
                  <a:lstStyle/>
                  <a:p>
                    <a:r>
                      <a:rPr lang="en-US" dirty="0"/>
                      <a:t>25640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3C9E-47AA-B779-50F8CE1FFD16}"/>
                </c:ext>
              </c:extLst>
            </c:dLbl>
            <c:dLbl>
              <c:idx val="18"/>
              <c:tx>
                <c:rich>
                  <a:bodyPr/>
                  <a:lstStyle/>
                  <a:p>
                    <a:r>
                      <a:rPr lang="en-US" dirty="0"/>
                      <a:t>25818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3C9E-47AA-B779-50F8CE1FFD16}"/>
                </c:ext>
              </c:extLst>
            </c:dLbl>
            <c:dLbl>
              <c:idx val="19"/>
              <c:tx>
                <c:rich>
                  <a:bodyPr/>
                  <a:lstStyle/>
                  <a:p>
                    <a:r>
                      <a:rPr lang="en-US" dirty="0"/>
                      <a:t>2386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3C9E-47AA-B779-50F8CE1FFD16}"/>
                </c:ext>
              </c:extLst>
            </c:dLbl>
            <c:dLbl>
              <c:idx val="20"/>
              <c:tx>
                <c:rich>
                  <a:bodyPr/>
                  <a:lstStyle/>
                  <a:p>
                    <a:r>
                      <a:rPr lang="en-US" dirty="0"/>
                      <a:t>4256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3C9E-47AA-B779-50F8CE1FFD16}"/>
                </c:ext>
              </c:extLst>
            </c:dLbl>
            <c:dLbl>
              <c:idx val="21"/>
              <c:tx>
                <c:rich>
                  <a:bodyPr/>
                  <a:lstStyle/>
                  <a:p>
                    <a:r>
                      <a:rPr lang="en-US" dirty="0"/>
                      <a:t>258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3C9E-47AA-B779-50F8CE1FFD16}"/>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1362</c:v>
                </c:pt>
                <c:pt idx="1">
                  <c:v>5913</c:v>
                </c:pt>
                <c:pt idx="2">
                  <c:v>58091</c:v>
                </c:pt>
                <c:pt idx="3">
                  <c:v>1452</c:v>
                </c:pt>
                <c:pt idx="4">
                  <c:v>44436</c:v>
                </c:pt>
                <c:pt idx="5">
                  <c:v>989</c:v>
                </c:pt>
                <c:pt idx="6">
                  <c:v>60</c:v>
                </c:pt>
                <c:pt idx="7">
                  <c:v>43510</c:v>
                </c:pt>
                <c:pt idx="8">
                  <c:v>6301</c:v>
                </c:pt>
                <c:pt idx="9">
                  <c:v>41267</c:v>
                </c:pt>
                <c:pt idx="10">
                  <c:v>8021</c:v>
                </c:pt>
                <c:pt idx="11">
                  <c:v>69</c:v>
                </c:pt>
                <c:pt idx="12">
                  <c:v>32711</c:v>
                </c:pt>
                <c:pt idx="13">
                  <c:v>157863</c:v>
                </c:pt>
                <c:pt idx="14">
                  <c:v>7925</c:v>
                </c:pt>
                <c:pt idx="15">
                  <c:v>472</c:v>
                </c:pt>
                <c:pt idx="16">
                  <c:v>3579</c:v>
                </c:pt>
                <c:pt idx="17">
                  <c:v>25640</c:v>
                </c:pt>
                <c:pt idx="18">
                  <c:v>25818</c:v>
                </c:pt>
                <c:pt idx="19">
                  <c:v>2386</c:v>
                </c:pt>
                <c:pt idx="20">
                  <c:v>4256</c:v>
                </c:pt>
                <c:pt idx="21">
                  <c:v>258</c:v>
                </c:pt>
              </c:numCache>
            </c:numRef>
          </c:val>
          <c:extLst>
            <c:ext xmlns:c16="http://schemas.microsoft.com/office/drawing/2014/chart" uri="{C3380CC4-5D6E-409C-BE32-E72D297353CC}">
              <c16:uniqueId val="{0000001E-FAF6-4C31-95B0-A66A84EBCECE}"/>
            </c:ext>
          </c:extLst>
        </c:ser>
        <c:dLbls>
          <c:showLegendKey val="0"/>
          <c:showVal val="1"/>
          <c:showCatName val="0"/>
          <c:showSerName val="0"/>
          <c:showPercent val="0"/>
          <c:showBubbleSize val="0"/>
        </c:dLbls>
        <c:gapWidth val="30"/>
        <c:axId val="258505408"/>
        <c:axId val="258505968"/>
      </c:barChart>
      <c:catAx>
        <c:axId val="25850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58505968"/>
        <c:crosses val="autoZero"/>
        <c:auto val="1"/>
        <c:lblAlgn val="ctr"/>
        <c:lblOffset val="100"/>
        <c:noMultiLvlLbl val="0"/>
      </c:catAx>
      <c:valAx>
        <c:axId val="258505968"/>
        <c:scaling>
          <c:orientation val="minMax"/>
        </c:scaling>
        <c:delete val="1"/>
        <c:axPos val="l"/>
        <c:numFmt formatCode="0" sourceLinked="1"/>
        <c:majorTickMark val="none"/>
        <c:minorTickMark val="none"/>
        <c:tickLblPos val="none"/>
        <c:crossAx val="2585054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Sheet2!$AK$7:$AK$21</c:f>
              <c:strCache>
                <c:ptCount val="15"/>
                <c:pt idx="0">
                  <c:v>Даланзадгад </c:v>
                </c:pt>
                <c:pt idx="1">
                  <c:v>Цогтцэций </c:v>
                </c:pt>
                <c:pt idx="2">
                  <c:v>Баяндалай </c:v>
                </c:pt>
                <c:pt idx="3">
                  <c:v>Ноён </c:v>
                </c:pt>
                <c:pt idx="4">
                  <c:v>Сэврэй </c:v>
                </c:pt>
                <c:pt idx="5">
                  <c:v>Булган </c:v>
                </c:pt>
                <c:pt idx="6">
                  <c:v>Баян-Овоо </c:v>
                </c:pt>
                <c:pt idx="7">
                  <c:v>Ханхонгор </c:v>
                </c:pt>
                <c:pt idx="8">
                  <c:v>Гурвантэс </c:v>
                </c:pt>
                <c:pt idx="9">
                  <c:v>Номгон </c:v>
                </c:pt>
                <c:pt idx="10">
                  <c:v>Хүрмэн </c:v>
                </c:pt>
                <c:pt idx="11">
                  <c:v>Цогт-Овоо </c:v>
                </c:pt>
                <c:pt idx="12">
                  <c:v>Манлай </c:v>
                </c:pt>
                <c:pt idx="13">
                  <c:v>Мандал-Овоо </c:v>
                </c:pt>
                <c:pt idx="14">
                  <c:v>Ханбогд </c:v>
                </c:pt>
              </c:strCache>
            </c:strRef>
          </c:cat>
          <c:val>
            <c:numRef>
              <c:f>Sheet2!$AL$7:$AL$21</c:f>
              <c:numCache>
                <c:formatCode>General</c:formatCode>
                <c:ptCount val="15"/>
                <c:pt idx="0">
                  <c:v>3068</c:v>
                </c:pt>
                <c:pt idx="1">
                  <c:v>3376</c:v>
                </c:pt>
                <c:pt idx="2">
                  <c:v>4758</c:v>
                </c:pt>
                <c:pt idx="3">
                  <c:v>6588</c:v>
                </c:pt>
                <c:pt idx="4">
                  <c:v>6684</c:v>
                </c:pt>
                <c:pt idx="5">
                  <c:v>7254</c:v>
                </c:pt>
                <c:pt idx="6">
                  <c:v>7538</c:v>
                </c:pt>
                <c:pt idx="7">
                  <c:v>8034</c:v>
                </c:pt>
                <c:pt idx="8">
                  <c:v>8331</c:v>
                </c:pt>
                <c:pt idx="9">
                  <c:v>9097</c:v>
                </c:pt>
                <c:pt idx="10">
                  <c:v>10255</c:v>
                </c:pt>
                <c:pt idx="11">
                  <c:v>12633</c:v>
                </c:pt>
                <c:pt idx="12">
                  <c:v>14486</c:v>
                </c:pt>
                <c:pt idx="13">
                  <c:v>24603</c:v>
                </c:pt>
                <c:pt idx="14">
                  <c:v>31158</c:v>
                </c:pt>
              </c:numCache>
            </c:numRef>
          </c:val>
          <c:extLst>
            <c:ext xmlns:c16="http://schemas.microsoft.com/office/drawing/2014/chart" uri="{C3380CC4-5D6E-409C-BE32-E72D297353CC}">
              <c16:uniqueId val="{00000000-1812-46B8-A77D-F119EC38704A}"/>
            </c:ext>
          </c:extLst>
        </c:ser>
        <c:dLbls>
          <c:dLblPos val="outEnd"/>
          <c:showLegendKey val="0"/>
          <c:showVal val="1"/>
          <c:showCatName val="0"/>
          <c:showSerName val="0"/>
          <c:showPercent val="0"/>
          <c:showBubbleSize val="0"/>
        </c:dLbls>
        <c:gapWidth val="444"/>
        <c:overlap val="-90"/>
        <c:axId val="188931632"/>
        <c:axId val="188932192"/>
      </c:barChart>
      <c:catAx>
        <c:axId val="188931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solidFill>
                <a:latin typeface="+mn-lt"/>
                <a:ea typeface="+mn-ea"/>
                <a:cs typeface="+mn-cs"/>
              </a:defRPr>
            </a:pPr>
            <a:endParaRPr lang="en-US"/>
          </a:p>
        </c:txPr>
        <c:crossAx val="188932192"/>
        <c:crosses val="autoZero"/>
        <c:auto val="1"/>
        <c:lblAlgn val="ctr"/>
        <c:lblOffset val="100"/>
        <c:noMultiLvlLbl val="0"/>
      </c:catAx>
      <c:valAx>
        <c:axId val="188932192"/>
        <c:scaling>
          <c:orientation val="minMax"/>
        </c:scaling>
        <c:delete val="1"/>
        <c:axPos val="l"/>
        <c:numFmt formatCode="General" sourceLinked="1"/>
        <c:majorTickMark val="none"/>
        <c:minorTickMark val="none"/>
        <c:tickLblPos val="nextTo"/>
        <c:crossAx val="188931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39E-2"/>
          <c:y val="2.0137197964309669E-2"/>
          <c:w val="0.93765592410859433"/>
          <c:h val="0.70471298370303159"/>
        </c:manualLayout>
      </c:layout>
      <c:barChart>
        <c:barDir val="col"/>
        <c:grouping val="clustered"/>
        <c:varyColors val="0"/>
        <c:ser>
          <c:idx val="0"/>
          <c:order val="0"/>
          <c:spPr>
            <a:solidFill>
              <a:srgbClr val="00B050"/>
            </a:solidFill>
            <a:ln>
              <a:noFill/>
            </a:ln>
            <a:effectLst/>
          </c:spPr>
          <c:invertIfNegative val="0"/>
          <c:dLbls>
            <c:dLbl>
              <c:idx val="0"/>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D9-4EF2-ADFA-45A463C310B5}"/>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710077</c:v>
                </c:pt>
                <c:pt idx="1">
                  <c:v>158582</c:v>
                </c:pt>
                <c:pt idx="2">
                  <c:v>257616</c:v>
                </c:pt>
                <c:pt idx="3">
                  <c:v>282391</c:v>
                </c:pt>
                <c:pt idx="4">
                  <c:v>85225</c:v>
                </c:pt>
                <c:pt idx="5">
                  <c:v>14543</c:v>
                </c:pt>
                <c:pt idx="6">
                  <c:v>47357</c:v>
                </c:pt>
                <c:pt idx="7">
                  <c:v>91891</c:v>
                </c:pt>
                <c:pt idx="8">
                  <c:v>277423</c:v>
                </c:pt>
                <c:pt idx="9">
                  <c:v>78170</c:v>
                </c:pt>
                <c:pt idx="10">
                  <c:v>228700</c:v>
                </c:pt>
                <c:pt idx="11">
                  <c:v>19041</c:v>
                </c:pt>
                <c:pt idx="12">
                  <c:v>292412</c:v>
                </c:pt>
                <c:pt idx="13">
                  <c:v>31653</c:v>
                </c:pt>
                <c:pt idx="14">
                  <c:v>268547</c:v>
                </c:pt>
                <c:pt idx="15">
                  <c:v>232286</c:v>
                </c:pt>
                <c:pt idx="16">
                  <c:v>313843</c:v>
                </c:pt>
                <c:pt idx="17">
                  <c:v>195711</c:v>
                </c:pt>
                <c:pt idx="18">
                  <c:v>187087</c:v>
                </c:pt>
                <c:pt idx="19">
                  <c:v>514510</c:v>
                </c:pt>
                <c:pt idx="20">
                  <c:v>381225</c:v>
                </c:pt>
                <c:pt idx="21">
                  <c:v>85652</c:v>
                </c:pt>
              </c:numCache>
            </c:numRef>
          </c:val>
          <c:extLst>
            <c:ext xmlns:c16="http://schemas.microsoft.com/office/drawing/2014/chart" uri="{C3380CC4-5D6E-409C-BE32-E72D297353CC}">
              <c16:uniqueId val="{0000001E-DAD9-4EF2-ADFA-45A463C310B5}"/>
            </c:ext>
          </c:extLst>
        </c:ser>
        <c:dLbls>
          <c:showLegendKey val="0"/>
          <c:showVal val="1"/>
          <c:showCatName val="0"/>
          <c:showSerName val="0"/>
          <c:showPercent val="0"/>
          <c:showBubbleSize val="0"/>
        </c:dLbls>
        <c:gapWidth val="30"/>
        <c:axId val="258508208"/>
        <c:axId val="258508768"/>
      </c:barChart>
      <c:catAx>
        <c:axId val="25850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58508768"/>
        <c:crosses val="autoZero"/>
        <c:auto val="1"/>
        <c:lblAlgn val="ctr"/>
        <c:lblOffset val="100"/>
        <c:noMultiLvlLbl val="0"/>
      </c:catAx>
      <c:valAx>
        <c:axId val="258508768"/>
        <c:scaling>
          <c:orientation val="minMax"/>
        </c:scaling>
        <c:delete val="1"/>
        <c:axPos val="l"/>
        <c:numFmt formatCode="0" sourceLinked="1"/>
        <c:majorTickMark val="none"/>
        <c:minorTickMark val="none"/>
        <c:tickLblPos val="none"/>
        <c:crossAx val="2585082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Sheet2!$AO$7:$AO$21</c:f>
              <c:strCache>
                <c:ptCount val="15"/>
                <c:pt idx="0">
                  <c:v>Ноён </c:v>
                </c:pt>
                <c:pt idx="1">
                  <c:v>Гурвантэс </c:v>
                </c:pt>
                <c:pt idx="2">
                  <c:v>Цогт-Овоо </c:v>
                </c:pt>
                <c:pt idx="3">
                  <c:v>Хүрмэн </c:v>
                </c:pt>
                <c:pt idx="4">
                  <c:v>Мандал-Овоо </c:v>
                </c:pt>
                <c:pt idx="5">
                  <c:v>Баян-Овоо </c:v>
                </c:pt>
                <c:pt idx="6">
                  <c:v>Сэврэй </c:v>
                </c:pt>
                <c:pt idx="7">
                  <c:v>Даланзадгад </c:v>
                </c:pt>
                <c:pt idx="8">
                  <c:v>Цогтцэций </c:v>
                </c:pt>
                <c:pt idx="9">
                  <c:v>Манлай </c:v>
                </c:pt>
                <c:pt idx="10">
                  <c:v>Номгон </c:v>
                </c:pt>
                <c:pt idx="11">
                  <c:v>Ханхонгор </c:v>
                </c:pt>
                <c:pt idx="12">
                  <c:v>Баяндалай </c:v>
                </c:pt>
                <c:pt idx="13">
                  <c:v>Булган </c:v>
                </c:pt>
                <c:pt idx="14">
                  <c:v>Ханбогд </c:v>
                </c:pt>
              </c:strCache>
            </c:strRef>
          </c:cat>
          <c:val>
            <c:numRef>
              <c:f>Sheet2!$AP$7:$AP$21</c:f>
              <c:numCache>
                <c:formatCode>General</c:formatCode>
                <c:ptCount val="15"/>
                <c:pt idx="0">
                  <c:v>276</c:v>
                </c:pt>
                <c:pt idx="1">
                  <c:v>570</c:v>
                </c:pt>
                <c:pt idx="2">
                  <c:v>1077</c:v>
                </c:pt>
                <c:pt idx="3">
                  <c:v>1268</c:v>
                </c:pt>
                <c:pt idx="4">
                  <c:v>1483</c:v>
                </c:pt>
                <c:pt idx="5">
                  <c:v>1705</c:v>
                </c:pt>
                <c:pt idx="6">
                  <c:v>1766</c:v>
                </c:pt>
                <c:pt idx="7">
                  <c:v>2095</c:v>
                </c:pt>
                <c:pt idx="8">
                  <c:v>2145</c:v>
                </c:pt>
                <c:pt idx="9">
                  <c:v>2150</c:v>
                </c:pt>
                <c:pt idx="10">
                  <c:v>2414</c:v>
                </c:pt>
                <c:pt idx="11">
                  <c:v>2525</c:v>
                </c:pt>
                <c:pt idx="12">
                  <c:v>2777</c:v>
                </c:pt>
                <c:pt idx="13">
                  <c:v>3451</c:v>
                </c:pt>
                <c:pt idx="14">
                  <c:v>5951</c:v>
                </c:pt>
              </c:numCache>
            </c:numRef>
          </c:val>
          <c:extLst>
            <c:ext xmlns:c16="http://schemas.microsoft.com/office/drawing/2014/chart" uri="{C3380CC4-5D6E-409C-BE32-E72D297353CC}">
              <c16:uniqueId val="{00000000-3EB2-437E-ABDC-28FF0185A901}"/>
            </c:ext>
          </c:extLst>
        </c:ser>
        <c:dLbls>
          <c:dLblPos val="outEnd"/>
          <c:showLegendKey val="0"/>
          <c:showVal val="1"/>
          <c:showCatName val="0"/>
          <c:showSerName val="0"/>
          <c:showPercent val="0"/>
          <c:showBubbleSize val="0"/>
        </c:dLbls>
        <c:gapWidth val="444"/>
        <c:overlap val="-90"/>
        <c:axId val="188934432"/>
        <c:axId val="188934992"/>
      </c:barChart>
      <c:catAx>
        <c:axId val="1889344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solidFill>
                <a:latin typeface="+mn-lt"/>
                <a:ea typeface="+mn-ea"/>
                <a:cs typeface="+mn-cs"/>
              </a:defRPr>
            </a:pPr>
            <a:endParaRPr lang="en-US"/>
          </a:p>
        </c:txPr>
        <c:crossAx val="188934992"/>
        <c:crosses val="autoZero"/>
        <c:auto val="1"/>
        <c:lblAlgn val="ctr"/>
        <c:lblOffset val="100"/>
        <c:noMultiLvlLbl val="0"/>
      </c:catAx>
      <c:valAx>
        <c:axId val="188934992"/>
        <c:scaling>
          <c:orientation val="minMax"/>
        </c:scaling>
        <c:delete val="1"/>
        <c:axPos val="l"/>
        <c:numFmt formatCode="General" sourceLinked="1"/>
        <c:majorTickMark val="none"/>
        <c:minorTickMark val="none"/>
        <c:tickLblPos val="nextTo"/>
        <c:crossAx val="188934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39E-2"/>
          <c:y val="2.0137197964309669E-2"/>
          <c:w val="0.93765592410859433"/>
          <c:h val="0.70471298370303159"/>
        </c:manualLayout>
      </c:layout>
      <c:barChart>
        <c:barDir val="col"/>
        <c:grouping val="clustered"/>
        <c:varyColors val="0"/>
        <c:ser>
          <c:idx val="0"/>
          <c:order val="0"/>
          <c:spPr>
            <a:solidFill>
              <a:schemeClr val="accent6"/>
            </a:solidFill>
            <a:ln>
              <a:noFill/>
            </a:ln>
            <a:effectLst/>
          </c:spPr>
          <c:invertIfNegative val="0"/>
          <c:dLbls>
            <c:dLbl>
              <c:idx val="0"/>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72-4545-816B-365F50557168}"/>
                </c:ext>
              </c:extLst>
            </c:dLbl>
            <c:dLbl>
              <c:idx val="12"/>
              <c:layout>
                <c:manualLayout>
                  <c:x val="-9.139044693344404E-17"/>
                  <c:y val="0.15263797921372566"/>
                </c:manualLayout>
              </c:layout>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272-4545-816B-365F50557168}"/>
                </c:ext>
              </c:extLst>
            </c:dLbl>
            <c:dLbl>
              <c:idx val="13"/>
              <c:layout>
                <c:manualLayout>
                  <c:x val="0"/>
                  <c:y val="3.60089597096600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09-4D88-B2A4-8EA0C94E91B5}"/>
                </c:ext>
              </c:extLst>
            </c:dLbl>
            <c:dLbl>
              <c:idx val="16"/>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272-4545-816B-365F50557168}"/>
                </c:ext>
              </c:extLst>
            </c:dLbl>
            <c:dLbl>
              <c:idx val="19"/>
              <c:layout>
                <c:manualLayout>
                  <c:x val="0"/>
                  <c:y val="0.16464096578361218"/>
                </c:manualLayout>
              </c:layout>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272-4545-816B-365F50557168}"/>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3321255</c:v>
                </c:pt>
                <c:pt idx="1">
                  <c:v>995904</c:v>
                </c:pt>
                <c:pt idx="2">
                  <c:v>1405972</c:v>
                </c:pt>
                <c:pt idx="3">
                  <c:v>1923834</c:v>
                </c:pt>
                <c:pt idx="4">
                  <c:v>1066739</c:v>
                </c:pt>
                <c:pt idx="5">
                  <c:v>219530</c:v>
                </c:pt>
                <c:pt idx="6">
                  <c:v>162304</c:v>
                </c:pt>
                <c:pt idx="7">
                  <c:v>1021635</c:v>
                </c:pt>
                <c:pt idx="8">
                  <c:v>1262354</c:v>
                </c:pt>
                <c:pt idx="9">
                  <c:v>1942704</c:v>
                </c:pt>
                <c:pt idx="10">
                  <c:v>1590937</c:v>
                </c:pt>
                <c:pt idx="11">
                  <c:v>50562</c:v>
                </c:pt>
                <c:pt idx="12">
                  <c:v>2606843</c:v>
                </c:pt>
                <c:pt idx="13">
                  <c:v>718216</c:v>
                </c:pt>
                <c:pt idx="14">
                  <c:v>1971234</c:v>
                </c:pt>
                <c:pt idx="15">
                  <c:v>744718</c:v>
                </c:pt>
                <c:pt idx="16">
                  <c:v>2619759</c:v>
                </c:pt>
                <c:pt idx="17">
                  <c:v>1604786</c:v>
                </c:pt>
                <c:pt idx="18">
                  <c:v>1111348</c:v>
                </c:pt>
                <c:pt idx="19">
                  <c:v>2935058</c:v>
                </c:pt>
                <c:pt idx="20">
                  <c:v>2454864</c:v>
                </c:pt>
                <c:pt idx="21">
                  <c:v>176709</c:v>
                </c:pt>
              </c:numCache>
            </c:numRef>
          </c:val>
          <c:extLst>
            <c:ext xmlns:c16="http://schemas.microsoft.com/office/drawing/2014/chart" uri="{C3380CC4-5D6E-409C-BE32-E72D297353CC}">
              <c16:uniqueId val="{00000020-2272-4545-816B-365F50557168}"/>
            </c:ext>
          </c:extLst>
        </c:ser>
        <c:dLbls>
          <c:showLegendKey val="0"/>
          <c:showVal val="1"/>
          <c:showCatName val="0"/>
          <c:showSerName val="0"/>
          <c:showPercent val="0"/>
          <c:showBubbleSize val="0"/>
        </c:dLbls>
        <c:gapWidth val="30"/>
        <c:axId val="258511008"/>
        <c:axId val="258511568"/>
      </c:barChart>
      <c:catAx>
        <c:axId val="25851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58511568"/>
        <c:crosses val="autoZero"/>
        <c:auto val="1"/>
        <c:lblAlgn val="ctr"/>
        <c:lblOffset val="100"/>
        <c:noMultiLvlLbl val="0"/>
      </c:catAx>
      <c:valAx>
        <c:axId val="258511568"/>
        <c:scaling>
          <c:orientation val="minMax"/>
        </c:scaling>
        <c:delete val="1"/>
        <c:axPos val="l"/>
        <c:numFmt formatCode="0" sourceLinked="1"/>
        <c:majorTickMark val="none"/>
        <c:minorTickMark val="none"/>
        <c:tickLblPos val="none"/>
        <c:crossAx val="2585110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Sheet2!$AK$24:$AK$38</c:f>
              <c:strCache>
                <c:ptCount val="15"/>
                <c:pt idx="0">
                  <c:v>Гурвантэс </c:v>
                </c:pt>
                <c:pt idx="1">
                  <c:v>Ноён </c:v>
                </c:pt>
                <c:pt idx="2">
                  <c:v>Сэврэй </c:v>
                </c:pt>
                <c:pt idx="3">
                  <c:v>Даланзадгад </c:v>
                </c:pt>
                <c:pt idx="4">
                  <c:v>Хүрмэн </c:v>
                </c:pt>
                <c:pt idx="5">
                  <c:v>Баяндалай </c:v>
                </c:pt>
                <c:pt idx="6">
                  <c:v>Баян-Овоо </c:v>
                </c:pt>
                <c:pt idx="7">
                  <c:v>Номгон </c:v>
                </c:pt>
                <c:pt idx="8">
                  <c:v>Цогт-Овоо </c:v>
                </c:pt>
                <c:pt idx="9">
                  <c:v>Ханбогд </c:v>
                </c:pt>
                <c:pt idx="10">
                  <c:v>Цогтцэций </c:v>
                </c:pt>
                <c:pt idx="11">
                  <c:v>Мандал-Овоо </c:v>
                </c:pt>
                <c:pt idx="12">
                  <c:v>Манлай </c:v>
                </c:pt>
                <c:pt idx="13">
                  <c:v>Булган </c:v>
                </c:pt>
                <c:pt idx="14">
                  <c:v>Ханхонгор </c:v>
                </c:pt>
              </c:strCache>
            </c:strRef>
          </c:cat>
          <c:val>
            <c:numRef>
              <c:f>Sheet2!$AL$24:$AL$38</c:f>
              <c:numCache>
                <c:formatCode>General</c:formatCode>
                <c:ptCount val="15"/>
                <c:pt idx="0">
                  <c:v>11682</c:v>
                </c:pt>
                <c:pt idx="1">
                  <c:v>12890</c:v>
                </c:pt>
                <c:pt idx="2">
                  <c:v>27855</c:v>
                </c:pt>
                <c:pt idx="3">
                  <c:v>32604</c:v>
                </c:pt>
                <c:pt idx="4">
                  <c:v>36812</c:v>
                </c:pt>
                <c:pt idx="5">
                  <c:v>39494</c:v>
                </c:pt>
                <c:pt idx="6">
                  <c:v>45447</c:v>
                </c:pt>
                <c:pt idx="7">
                  <c:v>48065</c:v>
                </c:pt>
                <c:pt idx="8">
                  <c:v>50830</c:v>
                </c:pt>
                <c:pt idx="9">
                  <c:v>51979</c:v>
                </c:pt>
                <c:pt idx="10">
                  <c:v>54471</c:v>
                </c:pt>
                <c:pt idx="11">
                  <c:v>71236</c:v>
                </c:pt>
                <c:pt idx="12">
                  <c:v>74523</c:v>
                </c:pt>
                <c:pt idx="13">
                  <c:v>78673</c:v>
                </c:pt>
                <c:pt idx="14">
                  <c:v>81655</c:v>
                </c:pt>
              </c:numCache>
            </c:numRef>
          </c:val>
          <c:extLst>
            <c:ext xmlns:c16="http://schemas.microsoft.com/office/drawing/2014/chart" uri="{C3380CC4-5D6E-409C-BE32-E72D297353CC}">
              <c16:uniqueId val="{00000000-FED2-4760-96F6-430A0E996BD8}"/>
            </c:ext>
          </c:extLst>
        </c:ser>
        <c:dLbls>
          <c:dLblPos val="outEnd"/>
          <c:showLegendKey val="0"/>
          <c:showVal val="1"/>
          <c:showCatName val="0"/>
          <c:showSerName val="0"/>
          <c:showPercent val="0"/>
          <c:showBubbleSize val="0"/>
        </c:dLbls>
        <c:gapWidth val="444"/>
        <c:overlap val="-90"/>
        <c:axId val="188936672"/>
        <c:axId val="188937232"/>
      </c:barChart>
      <c:catAx>
        <c:axId val="188936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solidFill>
                <a:latin typeface="+mn-lt"/>
                <a:ea typeface="+mn-ea"/>
                <a:cs typeface="+mn-cs"/>
              </a:defRPr>
            </a:pPr>
            <a:endParaRPr lang="en-US"/>
          </a:p>
        </c:txPr>
        <c:crossAx val="188937232"/>
        <c:crosses val="autoZero"/>
        <c:auto val="1"/>
        <c:lblAlgn val="ctr"/>
        <c:lblOffset val="100"/>
        <c:noMultiLvlLbl val="0"/>
      </c:catAx>
      <c:valAx>
        <c:axId val="188937232"/>
        <c:scaling>
          <c:orientation val="minMax"/>
        </c:scaling>
        <c:delete val="1"/>
        <c:axPos val="l"/>
        <c:numFmt formatCode="General" sourceLinked="1"/>
        <c:majorTickMark val="none"/>
        <c:minorTickMark val="none"/>
        <c:tickLblPos val="nextTo"/>
        <c:crossAx val="188936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39E-2"/>
          <c:y val="2.0137197964309669E-2"/>
          <c:w val="0.93765592410859433"/>
          <c:h val="0.70471298370303159"/>
        </c:manualLayout>
      </c:layout>
      <c:barChart>
        <c:barDir val="col"/>
        <c:grouping val="clustered"/>
        <c:varyColors val="0"/>
        <c:ser>
          <c:idx val="0"/>
          <c:order val="0"/>
          <c:spPr>
            <a:solidFill>
              <a:schemeClr val="accent4"/>
            </a:solidFill>
            <a:ln>
              <a:noFill/>
            </a:ln>
            <a:effectLst/>
          </c:spPr>
          <c:invertIfNegative val="0"/>
          <c:dLbls>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E6-457E-9943-4A45C82E194B}"/>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FE6-457E-9943-4A45C82E194B}"/>
                </c:ext>
              </c:extLst>
            </c:dLbl>
            <c:dLbl>
              <c:idx val="1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FE6-457E-9943-4A45C82E194B}"/>
                </c:ext>
              </c:extLst>
            </c:dLbl>
            <c:dLbl>
              <c:idx val="1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FE6-457E-9943-4A45C82E194B}"/>
                </c:ext>
              </c:extLst>
            </c:dLbl>
            <c:dLbl>
              <c:idx val="19"/>
              <c:layout>
                <c:manualLayout>
                  <c:x val="0"/>
                  <c:y val="0.2286568941563414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FE6-457E-9943-4A45C82E194B}"/>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1708405</c:v>
                </c:pt>
                <c:pt idx="1">
                  <c:v>933345</c:v>
                </c:pt>
                <c:pt idx="2">
                  <c:v>2733700</c:v>
                </c:pt>
                <c:pt idx="3">
                  <c:v>1162007</c:v>
                </c:pt>
                <c:pt idx="4">
                  <c:v>2269617</c:v>
                </c:pt>
                <c:pt idx="5">
                  <c:v>194206</c:v>
                </c:pt>
                <c:pt idx="6">
                  <c:v>118306</c:v>
                </c:pt>
                <c:pt idx="7">
                  <c:v>1094605</c:v>
                </c:pt>
                <c:pt idx="8">
                  <c:v>786172</c:v>
                </c:pt>
                <c:pt idx="9">
                  <c:v>1852808</c:v>
                </c:pt>
                <c:pt idx="10">
                  <c:v>1418571</c:v>
                </c:pt>
                <c:pt idx="11">
                  <c:v>45044</c:v>
                </c:pt>
                <c:pt idx="12">
                  <c:v>2344611</c:v>
                </c:pt>
                <c:pt idx="13">
                  <c:v>1983045</c:v>
                </c:pt>
                <c:pt idx="14">
                  <c:v>1247417</c:v>
                </c:pt>
                <c:pt idx="15">
                  <c:v>601596</c:v>
                </c:pt>
                <c:pt idx="16">
                  <c:v>1670546</c:v>
                </c:pt>
                <c:pt idx="17">
                  <c:v>1322807</c:v>
                </c:pt>
                <c:pt idx="18">
                  <c:v>1631320</c:v>
                </c:pt>
                <c:pt idx="19">
                  <c:v>2306665</c:v>
                </c:pt>
                <c:pt idx="20">
                  <c:v>1702632</c:v>
                </c:pt>
                <c:pt idx="21">
                  <c:v>134236</c:v>
                </c:pt>
              </c:numCache>
            </c:numRef>
          </c:val>
          <c:extLst>
            <c:ext xmlns:c16="http://schemas.microsoft.com/office/drawing/2014/chart" uri="{C3380CC4-5D6E-409C-BE32-E72D297353CC}">
              <c16:uniqueId val="{0000001F-6FE6-457E-9943-4A45C82E194B}"/>
            </c:ext>
          </c:extLst>
        </c:ser>
        <c:dLbls>
          <c:showLegendKey val="0"/>
          <c:showVal val="1"/>
          <c:showCatName val="0"/>
          <c:showSerName val="0"/>
          <c:showPercent val="0"/>
          <c:showBubbleSize val="0"/>
        </c:dLbls>
        <c:gapWidth val="30"/>
        <c:axId val="258513808"/>
        <c:axId val="257351664"/>
      </c:barChart>
      <c:catAx>
        <c:axId val="25851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57351664"/>
        <c:crosses val="autoZero"/>
        <c:auto val="1"/>
        <c:lblAlgn val="ctr"/>
        <c:lblOffset val="100"/>
        <c:noMultiLvlLbl val="0"/>
      </c:catAx>
      <c:valAx>
        <c:axId val="257351664"/>
        <c:scaling>
          <c:orientation val="minMax"/>
        </c:scaling>
        <c:delete val="1"/>
        <c:axPos val="l"/>
        <c:numFmt formatCode="0" sourceLinked="1"/>
        <c:majorTickMark val="none"/>
        <c:minorTickMark val="none"/>
        <c:tickLblPos val="none"/>
        <c:crossAx val="2585138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Sheet2!$AO$24:$AO$38</c:f>
              <c:strCache>
                <c:ptCount val="15"/>
                <c:pt idx="0">
                  <c:v>Цогт-Овоо </c:v>
                </c:pt>
                <c:pt idx="1">
                  <c:v>Даланзадгад </c:v>
                </c:pt>
                <c:pt idx="2">
                  <c:v>Цогтцэций </c:v>
                </c:pt>
                <c:pt idx="3">
                  <c:v>Ханбогд </c:v>
                </c:pt>
                <c:pt idx="4">
                  <c:v>Баян-Овоо </c:v>
                </c:pt>
                <c:pt idx="5">
                  <c:v>Ноён </c:v>
                </c:pt>
                <c:pt idx="6">
                  <c:v>Хүрмэн </c:v>
                </c:pt>
                <c:pt idx="7">
                  <c:v>Манлай </c:v>
                </c:pt>
                <c:pt idx="8">
                  <c:v>Мандал-Овоо </c:v>
                </c:pt>
                <c:pt idx="9">
                  <c:v>Булган </c:v>
                </c:pt>
                <c:pt idx="10">
                  <c:v>Сэврэй </c:v>
                </c:pt>
                <c:pt idx="11">
                  <c:v>Баяндалай </c:v>
                </c:pt>
                <c:pt idx="12">
                  <c:v>Ханхонгор </c:v>
                </c:pt>
                <c:pt idx="13">
                  <c:v>Гурвантэс </c:v>
                </c:pt>
                <c:pt idx="14">
                  <c:v>Номгон </c:v>
                </c:pt>
              </c:strCache>
            </c:strRef>
          </c:cat>
          <c:val>
            <c:numRef>
              <c:f>Sheet2!$AP$24:$AP$38</c:f>
              <c:numCache>
                <c:formatCode>General</c:formatCode>
                <c:ptCount val="15"/>
                <c:pt idx="0">
                  <c:v>85345</c:v>
                </c:pt>
                <c:pt idx="1">
                  <c:v>85626</c:v>
                </c:pt>
                <c:pt idx="2">
                  <c:v>89845</c:v>
                </c:pt>
                <c:pt idx="3">
                  <c:v>91658</c:v>
                </c:pt>
                <c:pt idx="4">
                  <c:v>107537</c:v>
                </c:pt>
                <c:pt idx="5">
                  <c:v>110318</c:v>
                </c:pt>
                <c:pt idx="6">
                  <c:v>114831</c:v>
                </c:pt>
                <c:pt idx="7">
                  <c:v>115881</c:v>
                </c:pt>
                <c:pt idx="8">
                  <c:v>129337</c:v>
                </c:pt>
                <c:pt idx="9">
                  <c:v>138607</c:v>
                </c:pt>
                <c:pt idx="10">
                  <c:v>147686</c:v>
                </c:pt>
                <c:pt idx="11">
                  <c:v>151681</c:v>
                </c:pt>
                <c:pt idx="12">
                  <c:v>178223</c:v>
                </c:pt>
                <c:pt idx="13">
                  <c:v>200534</c:v>
                </c:pt>
                <c:pt idx="14">
                  <c:v>235936</c:v>
                </c:pt>
              </c:numCache>
            </c:numRef>
          </c:val>
          <c:extLst>
            <c:ext xmlns:c16="http://schemas.microsoft.com/office/drawing/2014/chart" uri="{C3380CC4-5D6E-409C-BE32-E72D297353CC}">
              <c16:uniqueId val="{00000000-26BF-43B2-918F-2CD872E30853}"/>
            </c:ext>
          </c:extLst>
        </c:ser>
        <c:dLbls>
          <c:dLblPos val="outEnd"/>
          <c:showLegendKey val="0"/>
          <c:showVal val="1"/>
          <c:showCatName val="0"/>
          <c:showSerName val="0"/>
          <c:showPercent val="0"/>
          <c:showBubbleSize val="0"/>
        </c:dLbls>
        <c:gapWidth val="444"/>
        <c:overlap val="-90"/>
        <c:axId val="189560448"/>
        <c:axId val="189561008"/>
      </c:barChart>
      <c:catAx>
        <c:axId val="189560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solidFill>
                <a:latin typeface="+mn-lt"/>
                <a:ea typeface="+mn-ea"/>
                <a:cs typeface="+mn-cs"/>
              </a:defRPr>
            </a:pPr>
            <a:endParaRPr lang="en-US"/>
          </a:p>
        </c:txPr>
        <c:crossAx val="189561008"/>
        <c:crosses val="autoZero"/>
        <c:auto val="1"/>
        <c:lblAlgn val="ctr"/>
        <c:lblOffset val="100"/>
        <c:noMultiLvlLbl val="0"/>
      </c:catAx>
      <c:valAx>
        <c:axId val="189561008"/>
        <c:scaling>
          <c:orientation val="minMax"/>
        </c:scaling>
        <c:delete val="1"/>
        <c:axPos val="l"/>
        <c:numFmt formatCode="General" sourceLinked="1"/>
        <c:majorTickMark val="none"/>
        <c:minorTickMark val="none"/>
        <c:tickLblPos val="nextTo"/>
        <c:crossAx val="189560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днб!$C$38</c:f>
              <c:strCache>
                <c:ptCount val="1"/>
                <c:pt idx="0">
                  <c:v>Хөдөө аж ахуй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днб!$B$39:$B$43</c:f>
              <c:numCache>
                <c:formatCode>General</c:formatCode>
                <c:ptCount val="5"/>
                <c:pt idx="0">
                  <c:v>2015</c:v>
                </c:pt>
                <c:pt idx="1">
                  <c:v>2016</c:v>
                </c:pt>
                <c:pt idx="2">
                  <c:v>2017</c:v>
                </c:pt>
                <c:pt idx="3">
                  <c:v>2018</c:v>
                </c:pt>
                <c:pt idx="4">
                  <c:v>2019</c:v>
                </c:pt>
              </c:numCache>
            </c:numRef>
          </c:cat>
          <c:val>
            <c:numRef>
              <c:f>днб!$C$39:$C$43</c:f>
              <c:numCache>
                <c:formatCode>##\ ###\ ##0.0</c:formatCode>
                <c:ptCount val="5"/>
                <c:pt idx="0">
                  <c:v>32.758264402305819</c:v>
                </c:pt>
                <c:pt idx="1">
                  <c:v>22.460682309055706</c:v>
                </c:pt>
                <c:pt idx="2" formatCode="#,##0.0">
                  <c:v>19.707360223592872</c:v>
                </c:pt>
                <c:pt idx="3">
                  <c:v>14.7</c:v>
                </c:pt>
                <c:pt idx="4">
                  <c:v>19.8</c:v>
                </c:pt>
              </c:numCache>
            </c:numRef>
          </c:val>
          <c:extLst>
            <c:ext xmlns:c16="http://schemas.microsoft.com/office/drawing/2014/chart" uri="{C3380CC4-5D6E-409C-BE32-E72D297353CC}">
              <c16:uniqueId val="{00000000-86A9-4AAE-AAC1-9805821DBE93}"/>
            </c:ext>
          </c:extLst>
        </c:ser>
        <c:ser>
          <c:idx val="1"/>
          <c:order val="1"/>
          <c:tx>
            <c:strRef>
              <c:f>днб!$D$38</c:f>
              <c:strCache>
                <c:ptCount val="1"/>
                <c:pt idx="0">
                  <c:v>Аж үйлдвэр, барилга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днб!$B$39:$B$43</c:f>
              <c:numCache>
                <c:formatCode>General</c:formatCode>
                <c:ptCount val="5"/>
                <c:pt idx="0">
                  <c:v>2015</c:v>
                </c:pt>
                <c:pt idx="1">
                  <c:v>2016</c:v>
                </c:pt>
                <c:pt idx="2">
                  <c:v>2017</c:v>
                </c:pt>
                <c:pt idx="3">
                  <c:v>2018</c:v>
                </c:pt>
                <c:pt idx="4">
                  <c:v>2019</c:v>
                </c:pt>
              </c:numCache>
            </c:numRef>
          </c:cat>
          <c:val>
            <c:numRef>
              <c:f>днб!$D$39:$D$43</c:f>
              <c:numCache>
                <c:formatCode>##\ ###\ ##0.0</c:formatCode>
                <c:ptCount val="5"/>
                <c:pt idx="0">
                  <c:v>20.914381365624433</c:v>
                </c:pt>
                <c:pt idx="1">
                  <c:v>42.888956999010716</c:v>
                </c:pt>
                <c:pt idx="2" formatCode="#,##0.0">
                  <c:v>53.289975539754245</c:v>
                </c:pt>
                <c:pt idx="3">
                  <c:v>57.5</c:v>
                </c:pt>
                <c:pt idx="4">
                  <c:v>48.1</c:v>
                </c:pt>
              </c:numCache>
            </c:numRef>
          </c:val>
          <c:extLst>
            <c:ext xmlns:c16="http://schemas.microsoft.com/office/drawing/2014/chart" uri="{C3380CC4-5D6E-409C-BE32-E72D297353CC}">
              <c16:uniqueId val="{00000001-86A9-4AAE-AAC1-9805821DBE93}"/>
            </c:ext>
          </c:extLst>
        </c:ser>
        <c:ser>
          <c:idx val="2"/>
          <c:order val="2"/>
          <c:tx>
            <c:strRef>
              <c:f>днб!$E$38</c:f>
              <c:strCache>
                <c:ptCount val="1"/>
                <c:pt idx="0">
                  <c:v>Yйлчил гээ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днб!$B$39:$B$43</c:f>
              <c:numCache>
                <c:formatCode>General</c:formatCode>
                <c:ptCount val="5"/>
                <c:pt idx="0">
                  <c:v>2015</c:v>
                </c:pt>
                <c:pt idx="1">
                  <c:v>2016</c:v>
                </c:pt>
                <c:pt idx="2">
                  <c:v>2017</c:v>
                </c:pt>
                <c:pt idx="3">
                  <c:v>2018</c:v>
                </c:pt>
                <c:pt idx="4">
                  <c:v>2019</c:v>
                </c:pt>
              </c:numCache>
            </c:numRef>
          </c:cat>
          <c:val>
            <c:numRef>
              <c:f>днб!$E$39:$E$43</c:f>
              <c:numCache>
                <c:formatCode>##\ ###\ ##0.0</c:formatCode>
                <c:ptCount val="5"/>
                <c:pt idx="0">
                  <c:v>46.327354232069744</c:v>
                </c:pt>
                <c:pt idx="1">
                  <c:v>34.650360691933585</c:v>
                </c:pt>
                <c:pt idx="2" formatCode="#,##0.0">
                  <c:v>27.002664236652883</c:v>
                </c:pt>
                <c:pt idx="3">
                  <c:v>27.8</c:v>
                </c:pt>
                <c:pt idx="4">
                  <c:v>32.1</c:v>
                </c:pt>
              </c:numCache>
            </c:numRef>
          </c:val>
          <c:extLst>
            <c:ext xmlns:c16="http://schemas.microsoft.com/office/drawing/2014/chart" uri="{C3380CC4-5D6E-409C-BE32-E72D297353CC}">
              <c16:uniqueId val="{00000002-86A9-4AAE-AAC1-9805821DBE93}"/>
            </c:ext>
          </c:extLst>
        </c:ser>
        <c:dLbls>
          <c:showLegendKey val="0"/>
          <c:showVal val="1"/>
          <c:showCatName val="0"/>
          <c:showSerName val="0"/>
          <c:showPercent val="0"/>
          <c:showBubbleSize val="0"/>
        </c:dLbls>
        <c:gapWidth val="75"/>
        <c:overlap val="100"/>
        <c:axId val="259332112"/>
        <c:axId val="259332504"/>
      </c:barChart>
      <c:catAx>
        <c:axId val="25933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9332504"/>
        <c:crosses val="autoZero"/>
        <c:auto val="1"/>
        <c:lblAlgn val="ctr"/>
        <c:lblOffset val="100"/>
        <c:noMultiLvlLbl val="0"/>
      </c:catAx>
      <c:valAx>
        <c:axId val="259332504"/>
        <c:scaling>
          <c:orientation val="minMax"/>
        </c:scaling>
        <c:delete val="1"/>
        <c:axPos val="l"/>
        <c:numFmt formatCode="0%" sourceLinked="1"/>
        <c:majorTickMark val="none"/>
        <c:minorTickMark val="none"/>
        <c:tickLblPos val="nextTo"/>
        <c:crossAx val="259332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92767919077896E-2"/>
          <c:y val="0.14714623323701767"/>
          <c:w val="0.34319549653134779"/>
          <c:h val="0.59414971864365762"/>
        </c:manualLayout>
      </c:layout>
      <c:doughnutChart>
        <c:varyColors val="1"/>
        <c:ser>
          <c:idx val="0"/>
          <c:order val="0"/>
          <c:tx>
            <c:strRef>
              <c:f>Sheet1!$B$1</c:f>
              <c:strCache>
                <c:ptCount val="1"/>
                <c:pt idx="0">
                  <c:v>2017 оны хүн ам, насны ангиллаар</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8924-44E8-8B75-6CCF44CE430A}"/>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8924-44E8-8B75-6CCF44CE430A}"/>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8924-44E8-8B75-6CCF44CE430A}"/>
              </c:ext>
            </c:extLst>
          </c:dPt>
          <c:dLbls>
            <c:dLbl>
              <c:idx val="0"/>
              <c:layout>
                <c:manualLayout>
                  <c:x val="-4.5076241742941661E-17"/>
                  <c:y val="-4.2566270152363936E-3"/>
                </c:manualLayout>
              </c:layout>
              <c:tx>
                <c:rich>
                  <a:bodyPr/>
                  <a:lstStyle/>
                  <a:p>
                    <a:r>
                      <a:rPr lang="en-US" dirty="0"/>
                      <a:t>31.8%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924-44E8-8B75-6CCF44CE430A}"/>
                </c:ext>
              </c:extLst>
            </c:dLbl>
            <c:dLbl>
              <c:idx val="1"/>
              <c:layout>
                <c:manualLayout>
                  <c:x val="4.9174649964580704E-3"/>
                  <c:y val="4.2566270152363129E-3"/>
                </c:manualLayout>
              </c:layout>
              <c:tx>
                <c:rich>
                  <a:bodyPr/>
                  <a:lstStyle/>
                  <a:p>
                    <a:r>
                      <a:rPr lang="en-US" dirty="0"/>
                      <a:t>62.0%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924-44E8-8B75-6CCF44CE430A}"/>
                </c:ext>
              </c:extLst>
            </c:dLbl>
            <c:dLbl>
              <c:idx val="2"/>
              <c:layout>
                <c:manualLayout>
                  <c:x val="4.9174649964580704E-3"/>
                  <c:y val="-2.9796389106654643E-2"/>
                </c:manualLayout>
              </c:layout>
              <c:tx>
                <c:rich>
                  <a:bodyPr/>
                  <a:lstStyle/>
                  <a:p>
                    <a:fld id="{1656920E-FD4B-41CD-86AF-8BB6912F9694}" type="VALUE">
                      <a:rPr lang="en-US" smtClean="0"/>
                      <a:pPr/>
                      <a:t>[VALUE]</a:t>
                    </a:fld>
                    <a:r>
                      <a:rPr lang="en-US" dirty="0"/>
                      <a:t>.2%</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924-44E8-8B75-6CCF44CE43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Хүүхэд (0-14)</c:v>
                </c:pt>
                <c:pt idx="1">
                  <c:v>Хөдөлмөрийн насны хүн ам (15-59)</c:v>
                </c:pt>
                <c:pt idx="2">
                  <c:v>Тэтгэврийн насны хүн ам (60&lt;)</c:v>
                </c:pt>
              </c:strCache>
            </c:strRef>
          </c:cat>
          <c:val>
            <c:numRef>
              <c:f>Sheet1!$B$2:$B$4</c:f>
              <c:numCache>
                <c:formatCode>General</c:formatCode>
                <c:ptCount val="3"/>
                <c:pt idx="0">
                  <c:v>33</c:v>
                </c:pt>
                <c:pt idx="1">
                  <c:v>61</c:v>
                </c:pt>
                <c:pt idx="2">
                  <c:v>6</c:v>
                </c:pt>
              </c:numCache>
            </c:numRef>
          </c:val>
          <c:extLst>
            <c:ext xmlns:c16="http://schemas.microsoft.com/office/drawing/2014/chart" uri="{C3380CC4-5D6E-409C-BE32-E72D297353CC}">
              <c16:uniqueId val="{00000006-8924-44E8-8B75-6CCF44CE430A}"/>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1.2293662491145172E-2"/>
          <c:y val="0.75692145986889137"/>
          <c:w val="0.45010563837698075"/>
          <c:h val="0.179059540156918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Ажилгүйдлийн түвшин</c:v>
                </c:pt>
              </c:strCache>
            </c:strRef>
          </c:tx>
          <c:spPr>
            <a:solidFill>
              <a:schemeClr val="bg1">
                <a:lumMod val="85000"/>
              </a:schemeClr>
            </a:solidFill>
            <a:ln>
              <a:noFill/>
            </a:ln>
            <a:effectLst/>
          </c:spPr>
          <c:invertIfNegative val="0"/>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1-6184-4462-A95C-E85694CA4B08}"/>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3-6184-4462-A95C-E85694CA4B08}"/>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5-6184-4462-A95C-E85694CA4B08}"/>
              </c:ext>
            </c:extLst>
          </c:dPt>
          <c:dPt>
            <c:idx val="4"/>
            <c:invertIfNegative val="0"/>
            <c:bubble3D val="0"/>
            <c:spPr>
              <a:solidFill>
                <a:schemeClr val="bg2">
                  <a:lumMod val="50000"/>
                </a:schemeClr>
              </a:solidFill>
              <a:ln>
                <a:noFill/>
              </a:ln>
              <a:effectLst/>
            </c:spPr>
            <c:extLst>
              <c:ext xmlns:c16="http://schemas.microsoft.com/office/drawing/2014/chart" uri="{C3380CC4-5D6E-409C-BE32-E72D297353CC}">
                <c16:uniqueId val="{00000007-6184-4462-A95C-E85694CA4B08}"/>
              </c:ext>
            </c:extLst>
          </c:dPt>
          <c:dLbls>
            <c:dLbl>
              <c:idx val="0"/>
              <c:tx>
                <c:rich>
                  <a:bodyPr/>
                  <a:lstStyle/>
                  <a:p>
                    <a:fld id="{4A20846B-772C-4C0E-9B38-3916A9C8D09F}"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184-4462-A95C-E85694CA4B08}"/>
                </c:ext>
              </c:extLst>
            </c:dLbl>
            <c:dLbl>
              <c:idx val="1"/>
              <c:tx>
                <c:rich>
                  <a:bodyPr/>
                  <a:lstStyle/>
                  <a:p>
                    <a:fld id="{4AB949DF-98D2-47FC-A856-BFD1905CF8F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84-4462-A95C-E85694CA4B08}"/>
                </c:ext>
              </c:extLst>
            </c:dLbl>
            <c:dLbl>
              <c:idx val="2"/>
              <c:tx>
                <c:rich>
                  <a:bodyPr/>
                  <a:lstStyle/>
                  <a:p>
                    <a:fld id="{66AE2468-9DA9-4662-9E25-C02E131E3CD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184-4462-A95C-E85694CA4B08}"/>
                </c:ext>
              </c:extLst>
            </c:dLbl>
            <c:dLbl>
              <c:idx val="3"/>
              <c:tx>
                <c:rich>
                  <a:bodyPr/>
                  <a:lstStyle/>
                  <a:p>
                    <a:fld id="{F3649173-D855-48A7-BC09-B4BE2D72B5F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184-4462-A95C-E85694CA4B08}"/>
                </c:ext>
              </c:extLst>
            </c:dLbl>
            <c:dLbl>
              <c:idx val="4"/>
              <c:tx>
                <c:rich>
                  <a:bodyPr/>
                  <a:lstStyle/>
                  <a:p>
                    <a:fld id="{8FA1B67F-3B14-435B-B9A4-340F10FFBE2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184-4462-A95C-E85694CA4B0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General</c:formatCode>
                <c:ptCount val="5"/>
                <c:pt idx="0">
                  <c:v>11.8</c:v>
                </c:pt>
                <c:pt idx="1">
                  <c:v>14.3</c:v>
                </c:pt>
                <c:pt idx="2">
                  <c:v>16.399999999999999</c:v>
                </c:pt>
                <c:pt idx="3">
                  <c:v>7.3</c:v>
                </c:pt>
                <c:pt idx="4" formatCode="_(* #,##0.0_);_(* \(#,##0.0\);_(* &quot;-&quot;??_);_(@_)">
                  <c:v>6</c:v>
                </c:pt>
              </c:numCache>
            </c:numRef>
          </c:val>
          <c:extLst>
            <c:ext xmlns:c16="http://schemas.microsoft.com/office/drawing/2014/chart" uri="{C3380CC4-5D6E-409C-BE32-E72D297353CC}">
              <c16:uniqueId val="{00000009-6184-4462-A95C-E85694CA4B08}"/>
            </c:ext>
          </c:extLst>
        </c:ser>
        <c:dLbls>
          <c:showLegendKey val="0"/>
          <c:showVal val="1"/>
          <c:showCatName val="0"/>
          <c:showSerName val="0"/>
          <c:showPercent val="0"/>
          <c:showBubbleSize val="0"/>
        </c:dLbls>
        <c:gapWidth val="140"/>
        <c:axId val="253365728"/>
        <c:axId val="253365168"/>
      </c:barChart>
      <c:catAx>
        <c:axId val="25336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53365168"/>
        <c:crosses val="autoZero"/>
        <c:auto val="1"/>
        <c:lblAlgn val="ctr"/>
        <c:lblOffset val="100"/>
        <c:noMultiLvlLbl val="0"/>
      </c:catAx>
      <c:valAx>
        <c:axId val="253365168"/>
        <c:scaling>
          <c:orientation val="minMax"/>
        </c:scaling>
        <c:delete val="1"/>
        <c:axPos val="l"/>
        <c:numFmt formatCode="General" sourceLinked="1"/>
        <c:majorTickMark val="none"/>
        <c:minorTickMark val="none"/>
        <c:tickLblPos val="none"/>
        <c:crossAx val="25336572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07692307692421E-2"/>
          <c:y val="6.3461548071100549E-2"/>
          <c:w val="0.91538461538461535"/>
          <c:h val="0.64258978931652289"/>
        </c:manualLayout>
      </c:layout>
      <c:barChart>
        <c:barDir val="col"/>
        <c:grouping val="clustered"/>
        <c:varyColors val="0"/>
        <c:ser>
          <c:idx val="0"/>
          <c:order val="0"/>
          <c:tx>
            <c:strRef>
              <c:f>Sheet1!$B$1</c:f>
              <c:strCache>
                <c:ptCount val="1"/>
                <c:pt idx="0">
                  <c:v>Нийт</c:v>
                </c:pt>
              </c:strCache>
            </c:strRef>
          </c:tx>
          <c:spPr>
            <a:solidFill>
              <a:schemeClr val="accent1"/>
            </a:solidFill>
            <a:ln>
              <a:noFill/>
            </a:ln>
            <a:effectLst/>
          </c:spPr>
          <c:invertIfNegative val="0"/>
          <c:dLbls>
            <c:dLbl>
              <c:idx val="0"/>
              <c:layout>
                <c:manualLayout>
                  <c:x val="-4.0421986745463818E-17"/>
                  <c:y val="0.18354605263157894"/>
                </c:manualLayout>
              </c:layout>
              <c:tx>
                <c:rich>
                  <a:bodyPr/>
                  <a:lstStyle/>
                  <a:p>
                    <a:r>
                      <a:rPr lang="en-US" dirty="0">
                        <a:solidFill>
                          <a:schemeClr val="bg1"/>
                        </a:solidFill>
                      </a:rPr>
                      <a:t>3196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655-4D1B-B9CA-A9DB72949B4D}"/>
                </c:ext>
              </c:extLst>
            </c:dLbl>
            <c:spPr>
              <a:noFill/>
              <a:ln>
                <a:noFill/>
              </a:ln>
              <a:effectLst/>
            </c:spPr>
            <c:txPr>
              <a:bodyPr rot="0" spcFirstLastPara="1" vertOverflow="ellipsis" horzOverflow="clip" vert="horz" wrap="square" lIns="0" tIns="19050" rIns="0" bIns="19050" anchor="ctr" anchorCtr="1">
                <a:spAutoFit/>
              </a:bodyPr>
              <a:lstStyle/>
              <a:p>
                <a:pPr>
                  <a:defRPr sz="900" b="0" i="0" u="none" strike="noStrike" kern="1200" baseline="0">
                    <a:solidFill>
                      <a:srgbClr val="00B05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ЕБС-д суралцаж байгаа малчин өрхийн хүүхэд</c:v>
                </c:pt>
              </c:strCache>
            </c:strRef>
          </c:cat>
          <c:val>
            <c:numRef>
              <c:f>Sheet1!$B$2</c:f>
              <c:numCache>
                <c:formatCode>General</c:formatCode>
                <c:ptCount val="1"/>
                <c:pt idx="0">
                  <c:v>3033</c:v>
                </c:pt>
              </c:numCache>
            </c:numRef>
          </c:val>
          <c:extLst>
            <c:ext xmlns:c16="http://schemas.microsoft.com/office/drawing/2014/chart" uri="{C3380CC4-5D6E-409C-BE32-E72D297353CC}">
              <c16:uniqueId val="{00000001-1655-4D1B-B9CA-A9DB72949B4D}"/>
            </c:ext>
          </c:extLst>
        </c:ser>
        <c:ser>
          <c:idx val="1"/>
          <c:order val="1"/>
          <c:tx>
            <c:strRef>
              <c:f>Sheet1!$C$1</c:f>
              <c:strCache>
                <c:ptCount val="1"/>
                <c:pt idx="0">
                  <c:v>Эмэгтэй</c:v>
                </c:pt>
              </c:strCache>
            </c:strRef>
          </c:tx>
          <c:spPr>
            <a:solidFill>
              <a:schemeClr val="accent2"/>
            </a:solidFill>
            <a:ln>
              <a:noFill/>
            </a:ln>
            <a:effectLst/>
          </c:spPr>
          <c:invertIfNegative val="0"/>
          <c:dLbls>
            <c:dLbl>
              <c:idx val="0"/>
              <c:tx>
                <c:rich>
                  <a:bodyPr rot="0" spcFirstLastPara="1" vertOverflow="ellipsis" horzOverflow="clip" vert="horz" wrap="square" lIns="0" tIns="19050" rIns="0" bIns="19050" anchor="ctr" anchorCtr="1">
                    <a:spAutoFit/>
                  </a:bodyPr>
                  <a:lstStyle/>
                  <a:p>
                    <a:pPr>
                      <a:defRPr sz="900" b="0" i="0" u="none" strike="noStrike" kern="1200" baseline="0">
                        <a:solidFill>
                          <a:srgbClr val="00B050"/>
                        </a:solidFill>
                        <a:latin typeface="Arial" panose="020B0604020202020204" pitchFamily="34" charset="0"/>
                        <a:ea typeface="+mn-ea"/>
                        <a:cs typeface="Arial" panose="020B0604020202020204" pitchFamily="34" charset="0"/>
                      </a:defRPr>
                    </a:pPr>
                    <a:r>
                      <a:rPr lang="en-US" dirty="0">
                        <a:solidFill>
                          <a:schemeClr val="bg1"/>
                        </a:solidFill>
                      </a:rPr>
                      <a:t>1661</a:t>
                    </a:r>
                  </a:p>
                </c:rich>
              </c:tx>
              <c:spPr>
                <a:noFill/>
                <a:ln>
                  <a:noFill/>
                </a:ln>
                <a:effectLst/>
              </c:spPr>
              <c:txPr>
                <a:bodyPr rot="0" spcFirstLastPara="1" vertOverflow="ellipsis" horzOverflow="clip" vert="horz" wrap="square" lIns="0" tIns="19050" rIns="0" bIns="19050" anchor="ctr" anchorCtr="1">
                  <a:spAutoFit/>
                </a:bodyPr>
                <a:lstStyle/>
                <a:p>
                  <a:pPr>
                    <a:defRPr sz="900" b="0" i="0" u="none" strike="noStrike" kern="1200" baseline="0">
                      <a:solidFill>
                        <a:srgbClr val="00B05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showDataLabelsRange val="0"/>
                </c:ext>
                <c:ext xmlns:c16="http://schemas.microsoft.com/office/drawing/2014/chart" uri="{C3380CC4-5D6E-409C-BE32-E72D297353CC}">
                  <c16:uniqueId val="{00000002-1655-4D1B-B9CA-A9DB72949B4D}"/>
                </c:ext>
              </c:extLst>
            </c:dLbl>
            <c:spPr>
              <a:noFill/>
              <a:ln>
                <a:noFill/>
              </a:ln>
              <a:effectLst/>
            </c:spPr>
            <c:txPr>
              <a:bodyPr rot="0" spcFirstLastPara="1" vertOverflow="ellipsis" vert="horz" wrap="square" lIns="38100" tIns="19050" rIns="0" bIns="19050" anchor="ctr" anchorCtr="1">
                <a:spAutoFit/>
              </a:bodyPr>
              <a:lstStyle/>
              <a:p>
                <a:pPr>
                  <a:defRPr sz="900" b="0" i="0" u="none" strike="noStrike" kern="1200" baseline="0">
                    <a:solidFill>
                      <a:srgbClr val="00B05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ЕБС-д суралцаж байгаа малчин өрхийн хүүхэд</c:v>
                </c:pt>
              </c:strCache>
            </c:strRef>
          </c:cat>
          <c:val>
            <c:numRef>
              <c:f>Sheet1!$C$2</c:f>
              <c:numCache>
                <c:formatCode>General</c:formatCode>
                <c:ptCount val="1"/>
                <c:pt idx="0">
                  <c:v>1545</c:v>
                </c:pt>
              </c:numCache>
            </c:numRef>
          </c:val>
          <c:extLst>
            <c:ext xmlns:c16="http://schemas.microsoft.com/office/drawing/2014/chart" uri="{C3380CC4-5D6E-409C-BE32-E72D297353CC}">
              <c16:uniqueId val="{00000003-1655-4D1B-B9CA-A9DB72949B4D}"/>
            </c:ext>
          </c:extLst>
        </c:ser>
        <c:dLbls>
          <c:showLegendKey val="0"/>
          <c:showVal val="1"/>
          <c:showCatName val="0"/>
          <c:showSerName val="0"/>
          <c:showPercent val="0"/>
          <c:showBubbleSize val="0"/>
        </c:dLbls>
        <c:gapWidth val="50"/>
        <c:overlap val="-20"/>
        <c:axId val="258693920"/>
        <c:axId val="258694480"/>
      </c:barChart>
      <c:catAx>
        <c:axId val="25869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258694480"/>
        <c:crosses val="autoZero"/>
        <c:auto val="1"/>
        <c:lblAlgn val="ctr"/>
        <c:lblOffset val="100"/>
        <c:noMultiLvlLbl val="0"/>
      </c:catAx>
      <c:valAx>
        <c:axId val="258694480"/>
        <c:scaling>
          <c:orientation val="minMax"/>
        </c:scaling>
        <c:delete val="1"/>
        <c:axPos val="l"/>
        <c:numFmt formatCode="General" sourceLinked="1"/>
        <c:majorTickMark val="none"/>
        <c:minorTickMark val="none"/>
        <c:tickLblPos val="none"/>
        <c:crossAx val="258693920"/>
        <c:crosses val="autoZero"/>
        <c:crossBetween val="between"/>
      </c:valAx>
      <c:spPr>
        <a:noFill/>
        <a:ln>
          <a:noFill/>
        </a:ln>
        <a:effectLst/>
      </c:spPr>
    </c:plotArea>
    <c:legend>
      <c:legendPos val="b"/>
      <c:layout>
        <c:manualLayout>
          <c:xMode val="edge"/>
          <c:yMode val="edge"/>
          <c:x val="0.52291736111110998"/>
          <c:y val="0.12841634870603894"/>
          <c:w val="0.37418888888889007"/>
          <c:h val="0.15676471111005791"/>
        </c:manualLayout>
      </c:layout>
      <c:overlay val="0"/>
      <c:spPr>
        <a:noFill/>
        <a:ln>
          <a:noFill/>
        </a:ln>
        <a:effectLst/>
      </c:spPr>
      <c:txPr>
        <a:bodyPr rot="0" spcFirstLastPara="1" vertOverflow="ellipsis" vert="horz" wrap="square" anchor="ctr" anchorCtr="1"/>
        <a:lstStyle/>
        <a:p>
          <a:pPr>
            <a:defRPr sz="6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600" b="0" i="0" u="none" strike="noStrike" kern="1200" spc="0" baseline="0">
                <a:solidFill>
                  <a:srgbClr val="002060"/>
                </a:solidFill>
                <a:latin typeface="Arial" panose="020B0604020202020204" pitchFamily="34" charset="0"/>
                <a:ea typeface="+mn-ea"/>
                <a:cs typeface="Arial" panose="020B0604020202020204" pitchFamily="34" charset="0"/>
              </a:defRPr>
            </a:pPr>
            <a:r>
              <a:rPr lang="mn-MN" sz="600" dirty="0">
                <a:solidFill>
                  <a:srgbClr val="002060"/>
                </a:solidFill>
              </a:rPr>
              <a:t>Техникийн болон мэргэжлийн боловсролын сургалтын байгууллагад суралцагчид</a:t>
            </a:r>
            <a:endParaRPr lang="en-US" sz="600" dirty="0">
              <a:solidFill>
                <a:srgbClr val="002060"/>
              </a:solidFill>
            </a:endParaRPr>
          </a:p>
        </c:rich>
      </c:tx>
      <c:layout>
        <c:manualLayout>
          <c:xMode val="edge"/>
          <c:yMode val="edge"/>
          <c:x val="0.21824456521739174"/>
          <c:y val="5.4227430555555636E-2"/>
        </c:manualLayout>
      </c:layout>
      <c:overlay val="0"/>
      <c:spPr>
        <a:noFill/>
        <a:ln>
          <a:noFill/>
        </a:ln>
        <a:effectLst/>
      </c:spPr>
      <c:txPr>
        <a:bodyPr rot="0" spcFirstLastPara="1" vertOverflow="ellipsis" vert="horz" wrap="square" anchor="ctr" anchorCtr="1"/>
        <a:lstStyle/>
        <a:p>
          <a:pPr algn="ctr">
            <a:defRPr sz="600" b="0" i="0" u="none" strike="noStrike" kern="1200" spc="0" baseline="0">
              <a:solidFill>
                <a:srgbClr val="00206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1534652615632836"/>
          <c:y val="0.36374249249249252"/>
          <c:w val="0.6143355537923787"/>
          <c:h val="0.5695157657657641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4FE-4760-93B0-CE9D52D1674F}"/>
              </c:ext>
            </c:extLst>
          </c:dPt>
          <c:dLbls>
            <c:dLbl>
              <c:idx val="0"/>
              <c:tx>
                <c:rich>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Arial" panose="020B0604020202020204" pitchFamily="34" charset="0"/>
                        <a:ea typeface="+mn-ea"/>
                        <a:cs typeface="Arial" panose="020B0604020202020204" pitchFamily="34" charset="0"/>
                      </a:defRPr>
                    </a:pPr>
                    <a:r>
                      <a:rPr lang="en-US" dirty="0"/>
                      <a:t>164</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4FE-4760-93B0-CE9D52D1674F}"/>
                </c:ext>
              </c:extLst>
            </c:dLbl>
            <c:dLbl>
              <c:idx val="1"/>
              <c:tx>
                <c:rich>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Arial" panose="020B0604020202020204" pitchFamily="34" charset="0"/>
                        <a:ea typeface="+mn-ea"/>
                        <a:cs typeface="Arial" panose="020B0604020202020204" pitchFamily="34" charset="0"/>
                      </a:defRPr>
                    </a:pPr>
                    <a:r>
                      <a:rPr lang="en-US" dirty="0"/>
                      <a:t>542</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83A-47D7-9692-A0DA5FCCACD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Эмэгтэй</c:v>
                </c:pt>
                <c:pt idx="1">
                  <c:v>Нийт</c:v>
                </c:pt>
              </c:strCache>
            </c:strRef>
          </c:cat>
          <c:val>
            <c:numRef>
              <c:f>Sheet1!$B$2:$B$3</c:f>
              <c:numCache>
                <c:formatCode>General</c:formatCode>
                <c:ptCount val="2"/>
                <c:pt idx="0">
                  <c:v>129</c:v>
                </c:pt>
                <c:pt idx="1">
                  <c:v>376</c:v>
                </c:pt>
              </c:numCache>
            </c:numRef>
          </c:val>
          <c:extLst>
            <c:ext xmlns:c16="http://schemas.microsoft.com/office/drawing/2014/chart" uri="{C3380CC4-5D6E-409C-BE32-E72D297353CC}">
              <c16:uniqueId val="{00000003-74FE-4760-93B0-CE9D52D1674F}"/>
            </c:ext>
          </c:extLst>
        </c:ser>
        <c:dLbls>
          <c:showLegendKey val="0"/>
          <c:showVal val="0"/>
          <c:showCatName val="0"/>
          <c:showSerName val="0"/>
          <c:showPercent val="0"/>
          <c:showBubbleSize val="0"/>
        </c:dLbls>
        <c:gapWidth val="20"/>
        <c:axId val="258696720"/>
        <c:axId val="258697280"/>
      </c:barChart>
      <c:catAx>
        <c:axId val="258696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258697280"/>
        <c:crosses val="autoZero"/>
        <c:auto val="1"/>
        <c:lblAlgn val="ctr"/>
        <c:lblOffset val="100"/>
        <c:noMultiLvlLbl val="0"/>
      </c:catAx>
      <c:valAx>
        <c:axId val="258697280"/>
        <c:scaling>
          <c:orientation val="minMax"/>
        </c:scaling>
        <c:delete val="1"/>
        <c:axPos val="b"/>
        <c:numFmt formatCode="General" sourceLinked="1"/>
        <c:majorTickMark val="none"/>
        <c:minorTickMark val="none"/>
        <c:tickLblPos val="none"/>
        <c:crossAx val="258696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СӨБ</c:v>
                </c:pt>
              </c:strCache>
            </c:strRef>
          </c:tx>
          <c:spPr>
            <a:solidFill>
              <a:schemeClr val="accent2"/>
            </a:solidFill>
            <a:ln>
              <a:noFill/>
            </a:ln>
            <a:effectLst/>
          </c:spPr>
          <c:invertIfNegative val="0"/>
          <c:dLbls>
            <c:dLbl>
              <c:idx val="6"/>
              <c:layout>
                <c:manualLayout>
                  <c:x val="1.0312842513759423E-2"/>
                  <c:y val="-5.1011954348153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09-4328-B9DE-39D2088B0FD6}"/>
                </c:ext>
              </c:extLst>
            </c:dLbl>
            <c:dLbl>
              <c:idx val="10"/>
              <c:tx>
                <c:rich>
                  <a:bodyPr/>
                  <a:lstStyle/>
                  <a:p>
                    <a:r>
                      <a:rPr lang="en-US"/>
                      <a:t>3</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C46-4FA0-AC3C-ED1D7D7B203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Даланзадгад</c:v>
                </c:pt>
                <c:pt idx="1">
                  <c:v>Баяндалай</c:v>
                </c:pt>
                <c:pt idx="2">
                  <c:v>Баян-Овоо</c:v>
                </c:pt>
                <c:pt idx="3">
                  <c:v>Булган</c:v>
                </c:pt>
                <c:pt idx="4">
                  <c:v>Гурвантэс</c:v>
                </c:pt>
                <c:pt idx="5">
                  <c:v>Мандал-Овоо</c:v>
                </c:pt>
                <c:pt idx="6">
                  <c:v>Манлай</c:v>
                </c:pt>
                <c:pt idx="7">
                  <c:v>Ноён</c:v>
                </c:pt>
                <c:pt idx="8">
                  <c:v>Номгон</c:v>
                </c:pt>
                <c:pt idx="9">
                  <c:v>Сэврэй</c:v>
                </c:pt>
                <c:pt idx="10">
                  <c:v>Ханбогд</c:v>
                </c:pt>
                <c:pt idx="11">
                  <c:v>Ханхонгор</c:v>
                </c:pt>
                <c:pt idx="12">
                  <c:v>Хүрмэн</c:v>
                </c:pt>
                <c:pt idx="13">
                  <c:v>Цогт-Овоо</c:v>
                </c:pt>
                <c:pt idx="14">
                  <c:v>Цогтцэций</c:v>
                </c:pt>
              </c:strCache>
            </c:strRef>
          </c:cat>
          <c:val>
            <c:numRef>
              <c:f>Sheet1!$B$2:$B$16</c:f>
              <c:numCache>
                <c:formatCode>General</c:formatCode>
                <c:ptCount val="15"/>
                <c:pt idx="0">
                  <c:v>10</c:v>
                </c:pt>
                <c:pt idx="1">
                  <c:v>1</c:v>
                </c:pt>
                <c:pt idx="2">
                  <c:v>1</c:v>
                </c:pt>
                <c:pt idx="3">
                  <c:v>1</c:v>
                </c:pt>
                <c:pt idx="4">
                  <c:v>2</c:v>
                </c:pt>
                <c:pt idx="5">
                  <c:v>1</c:v>
                </c:pt>
                <c:pt idx="6">
                  <c:v>1</c:v>
                </c:pt>
                <c:pt idx="7">
                  <c:v>1</c:v>
                </c:pt>
                <c:pt idx="8">
                  <c:v>1</c:v>
                </c:pt>
                <c:pt idx="9">
                  <c:v>1</c:v>
                </c:pt>
                <c:pt idx="10">
                  <c:v>2</c:v>
                </c:pt>
                <c:pt idx="11">
                  <c:v>1</c:v>
                </c:pt>
                <c:pt idx="12">
                  <c:v>1</c:v>
                </c:pt>
                <c:pt idx="13">
                  <c:v>1</c:v>
                </c:pt>
                <c:pt idx="14">
                  <c:v>3</c:v>
                </c:pt>
              </c:numCache>
            </c:numRef>
          </c:val>
          <c:extLst>
            <c:ext xmlns:c16="http://schemas.microsoft.com/office/drawing/2014/chart" uri="{C3380CC4-5D6E-409C-BE32-E72D297353CC}">
              <c16:uniqueId val="{00000000-5259-4862-BBE9-4165A35A6ACA}"/>
            </c:ext>
          </c:extLst>
        </c:ser>
        <c:ser>
          <c:idx val="1"/>
          <c:order val="1"/>
          <c:tx>
            <c:strRef>
              <c:f>Sheet1!$C$1</c:f>
              <c:strCache>
                <c:ptCount val="1"/>
                <c:pt idx="0">
                  <c:v>ЕБС</c:v>
                </c:pt>
              </c:strCache>
            </c:strRef>
          </c:tx>
          <c:spPr>
            <a:solidFill>
              <a:schemeClr val="accent1"/>
            </a:solidFill>
            <a:ln>
              <a:noFill/>
            </a:ln>
            <a:effectLst/>
          </c:spPr>
          <c:invertIfNegative val="0"/>
          <c:dLbls>
            <c:dLbl>
              <c:idx val="10"/>
              <c:tx>
                <c:rich>
                  <a:bodyPr/>
                  <a:lstStyle/>
                  <a:p>
                    <a:r>
                      <a:rPr lang="en-US" dirty="0"/>
                      <a:t>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C46-4FA0-AC3C-ED1D7D7B203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Даланзадгад</c:v>
                </c:pt>
                <c:pt idx="1">
                  <c:v>Баяндалай</c:v>
                </c:pt>
                <c:pt idx="2">
                  <c:v>Баян-Овоо</c:v>
                </c:pt>
                <c:pt idx="3">
                  <c:v>Булган</c:v>
                </c:pt>
                <c:pt idx="4">
                  <c:v>Гурвантэс</c:v>
                </c:pt>
                <c:pt idx="5">
                  <c:v>Мандал-Овоо</c:v>
                </c:pt>
                <c:pt idx="6">
                  <c:v>Манлай</c:v>
                </c:pt>
                <c:pt idx="7">
                  <c:v>Ноён</c:v>
                </c:pt>
                <c:pt idx="8">
                  <c:v>Номгон</c:v>
                </c:pt>
                <c:pt idx="9">
                  <c:v>Сэврэй</c:v>
                </c:pt>
                <c:pt idx="10">
                  <c:v>Ханбогд</c:v>
                </c:pt>
                <c:pt idx="11">
                  <c:v>Ханхонгор</c:v>
                </c:pt>
                <c:pt idx="12">
                  <c:v>Хүрмэн</c:v>
                </c:pt>
                <c:pt idx="13">
                  <c:v>Цогт-Овоо</c:v>
                </c:pt>
                <c:pt idx="14">
                  <c:v>Цогтцэций</c:v>
                </c:pt>
              </c:strCache>
            </c:strRef>
          </c:cat>
          <c:val>
            <c:numRef>
              <c:f>Sheet1!$C$2:$C$16</c:f>
              <c:numCache>
                <c:formatCode>General</c:formatCode>
                <c:ptCount val="15"/>
                <c:pt idx="0">
                  <c:v>6</c:v>
                </c:pt>
                <c:pt idx="1">
                  <c:v>1</c:v>
                </c:pt>
                <c:pt idx="2">
                  <c:v>1</c:v>
                </c:pt>
                <c:pt idx="3">
                  <c:v>1</c:v>
                </c:pt>
                <c:pt idx="4">
                  <c:v>1</c:v>
                </c:pt>
                <c:pt idx="5">
                  <c:v>1</c:v>
                </c:pt>
                <c:pt idx="6">
                  <c:v>1</c:v>
                </c:pt>
                <c:pt idx="7">
                  <c:v>1</c:v>
                </c:pt>
                <c:pt idx="8">
                  <c:v>1</c:v>
                </c:pt>
                <c:pt idx="9">
                  <c:v>1</c:v>
                </c:pt>
                <c:pt idx="10">
                  <c:v>1</c:v>
                </c:pt>
                <c:pt idx="11">
                  <c:v>1</c:v>
                </c:pt>
                <c:pt idx="12">
                  <c:v>1</c:v>
                </c:pt>
                <c:pt idx="13">
                  <c:v>1</c:v>
                </c:pt>
                <c:pt idx="14">
                  <c:v>2</c:v>
                </c:pt>
              </c:numCache>
            </c:numRef>
          </c:val>
          <c:extLst>
            <c:ext xmlns:c16="http://schemas.microsoft.com/office/drawing/2014/chart" uri="{C3380CC4-5D6E-409C-BE32-E72D297353CC}">
              <c16:uniqueId val="{00000001-5259-4862-BBE9-4165A35A6ACA}"/>
            </c:ext>
          </c:extLst>
        </c:ser>
        <c:dLbls>
          <c:showLegendKey val="0"/>
          <c:showVal val="1"/>
          <c:showCatName val="0"/>
          <c:showSerName val="0"/>
          <c:showPercent val="0"/>
          <c:showBubbleSize val="0"/>
        </c:dLbls>
        <c:gapWidth val="20"/>
        <c:overlap val="100"/>
        <c:axId val="258499248"/>
        <c:axId val="258498688"/>
      </c:barChart>
      <c:catAx>
        <c:axId val="25849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58498688"/>
        <c:crosses val="autoZero"/>
        <c:auto val="1"/>
        <c:lblAlgn val="ctr"/>
        <c:lblOffset val="100"/>
        <c:noMultiLvlLbl val="0"/>
      </c:catAx>
      <c:valAx>
        <c:axId val="258498688"/>
        <c:scaling>
          <c:orientation val="minMax"/>
        </c:scaling>
        <c:delete val="1"/>
        <c:axPos val="l"/>
        <c:numFmt formatCode="0%" sourceLinked="1"/>
        <c:majorTickMark val="none"/>
        <c:minorTickMark val="none"/>
        <c:tickLblPos val="none"/>
        <c:crossAx val="258499248"/>
        <c:crosses val="autoZero"/>
        <c:crossBetween val="between"/>
      </c:valAx>
      <c:spPr>
        <a:noFill/>
        <a:ln>
          <a:noFill/>
        </a:ln>
        <a:effectLst/>
      </c:spPr>
    </c:plotArea>
    <c:legend>
      <c:legendPos val="b"/>
      <c:layout>
        <c:manualLayout>
          <c:xMode val="edge"/>
          <c:yMode val="edge"/>
          <c:x val="0.40094809128164977"/>
          <c:y val="0.8906856736544948"/>
          <c:w val="0.2032602386935822"/>
          <c:h val="9.9085933672525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8091304160749"/>
          <c:y val="7.4078083989501317E-2"/>
          <c:w val="0.79097462817147857"/>
          <c:h val="0.8981481481481481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'малын тоо'!$AC$24:$AC$38</c:f>
              <c:strCache>
                <c:ptCount val="15"/>
                <c:pt idx="0">
                  <c:v>Даланзадгад</c:v>
                </c:pt>
                <c:pt idx="1">
                  <c:v>Ноён</c:v>
                </c:pt>
                <c:pt idx="2">
                  <c:v>Цогтовоо</c:v>
                </c:pt>
                <c:pt idx="3">
                  <c:v>Цогтцэций</c:v>
                </c:pt>
                <c:pt idx="4">
                  <c:v>Баяновоо</c:v>
                </c:pt>
                <c:pt idx="5">
                  <c:v>Хүрмэн</c:v>
                </c:pt>
                <c:pt idx="6">
                  <c:v>Ханбогд</c:v>
                </c:pt>
                <c:pt idx="7">
                  <c:v>Сэврэй</c:v>
                </c:pt>
                <c:pt idx="8">
                  <c:v>Баяндалай</c:v>
                </c:pt>
                <c:pt idx="9">
                  <c:v>Манлай</c:v>
                </c:pt>
                <c:pt idx="10">
                  <c:v>Гурвантэс</c:v>
                </c:pt>
                <c:pt idx="11">
                  <c:v>Мандаловоо</c:v>
                </c:pt>
                <c:pt idx="12">
                  <c:v>Булган</c:v>
                </c:pt>
                <c:pt idx="13">
                  <c:v>Ханхонгор</c:v>
                </c:pt>
                <c:pt idx="14">
                  <c:v>Номгон</c:v>
                </c:pt>
              </c:strCache>
            </c:strRef>
          </c:cat>
          <c:val>
            <c:numRef>
              <c:f>'малын тоо'!$AD$24:$AD$38</c:f>
              <c:numCache>
                <c:formatCode>0</c:formatCode>
                <c:ptCount val="15"/>
                <c:pt idx="0">
                  <c:v>127112</c:v>
                </c:pt>
                <c:pt idx="1">
                  <c:v>132705</c:v>
                </c:pt>
                <c:pt idx="2">
                  <c:v>154385</c:v>
                </c:pt>
                <c:pt idx="3">
                  <c:v>159455</c:v>
                </c:pt>
                <c:pt idx="4">
                  <c:v>169701</c:v>
                </c:pt>
                <c:pt idx="5">
                  <c:v>169889</c:v>
                </c:pt>
                <c:pt idx="6">
                  <c:v>190028</c:v>
                </c:pt>
                <c:pt idx="7">
                  <c:v>190480</c:v>
                </c:pt>
                <c:pt idx="8">
                  <c:v>206404</c:v>
                </c:pt>
                <c:pt idx="9">
                  <c:v>220673</c:v>
                </c:pt>
                <c:pt idx="10">
                  <c:v>225294</c:v>
                </c:pt>
                <c:pt idx="11">
                  <c:v>234072</c:v>
                </c:pt>
                <c:pt idx="12">
                  <c:v>236711</c:v>
                </c:pt>
                <c:pt idx="13">
                  <c:v>280532</c:v>
                </c:pt>
                <c:pt idx="14">
                  <c:v>302862</c:v>
                </c:pt>
              </c:numCache>
            </c:numRef>
          </c:val>
          <c:extLst>
            <c:ext xmlns:c16="http://schemas.microsoft.com/office/drawing/2014/chart" uri="{C3380CC4-5D6E-409C-BE32-E72D297353CC}">
              <c16:uniqueId val="{00000000-F794-4809-AE41-24759D5B2EBF}"/>
            </c:ext>
          </c:extLst>
        </c:ser>
        <c:dLbls>
          <c:showLegendKey val="0"/>
          <c:showVal val="1"/>
          <c:showCatName val="0"/>
          <c:showSerName val="0"/>
          <c:showPercent val="0"/>
          <c:showBubbleSize val="0"/>
        </c:dLbls>
        <c:gapWidth val="150"/>
        <c:overlap val="-25"/>
        <c:axId val="156251328"/>
        <c:axId val="156251888"/>
      </c:barChart>
      <c:catAx>
        <c:axId val="156251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251888"/>
        <c:crosses val="autoZero"/>
        <c:auto val="1"/>
        <c:lblAlgn val="ctr"/>
        <c:lblOffset val="100"/>
        <c:noMultiLvlLbl val="0"/>
      </c:catAx>
      <c:valAx>
        <c:axId val="156251888"/>
        <c:scaling>
          <c:orientation val="minMax"/>
        </c:scaling>
        <c:delete val="1"/>
        <c:axPos val="b"/>
        <c:numFmt formatCode="0" sourceLinked="1"/>
        <c:majorTickMark val="none"/>
        <c:minorTickMark val="none"/>
        <c:tickLblPos val="nextTo"/>
        <c:crossAx val="156251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18318075793453E-2"/>
          <c:y val="8.815421789988713E-2"/>
          <c:w val="0.93765592410859433"/>
          <c:h val="0.70471298370303159"/>
        </c:manualLayout>
      </c:layout>
      <c:barChart>
        <c:barDir val="col"/>
        <c:grouping val="clustered"/>
        <c:varyColors val="0"/>
        <c:ser>
          <c:idx val="0"/>
          <c:order val="0"/>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2430-49C8-AFC8-3091554893AA}"/>
                </c:ext>
              </c:extLst>
            </c:dLbl>
            <c:dLbl>
              <c:idx val="2"/>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BA-4F34-8182-936228FA39F2}"/>
                </c:ext>
              </c:extLst>
            </c:dLbl>
            <c:dLbl>
              <c:idx val="12"/>
              <c:layout>
                <c:manualLayout>
                  <c:x val="2.4924955277367718E-3"/>
                  <c:y val="0.15083753122824264"/>
                </c:manualLayout>
              </c:layout>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430-49C8-AFC8-3091554893AA}"/>
                </c:ext>
              </c:extLst>
            </c:dLbl>
            <c:dLbl>
              <c:idx val="16"/>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430-49C8-AFC8-3091554893AA}"/>
                </c:ext>
              </c:extLst>
            </c:dLbl>
            <c:spPr>
              <a:noFill/>
              <a:ln>
                <a:noFill/>
              </a:ln>
              <a:effectLst/>
            </c:spPr>
            <c:txPr>
              <a:bodyPr rot="-5400000" spcFirstLastPara="1" vertOverflow="ellipsis" wrap="square" anchor="ctr" anchorCtr="1"/>
              <a:lstStyle/>
              <a:p>
                <a:pPr>
                  <a:defRPr sz="800"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425937</c:v>
                </c:pt>
                <c:pt idx="1">
                  <c:v>99020</c:v>
                </c:pt>
                <c:pt idx="2">
                  <c:v>189492</c:v>
                </c:pt>
                <c:pt idx="3">
                  <c:v>272020</c:v>
                </c:pt>
                <c:pt idx="4">
                  <c:v>132431</c:v>
                </c:pt>
                <c:pt idx="5">
                  <c:v>22736</c:v>
                </c:pt>
                <c:pt idx="6">
                  <c:v>19326</c:v>
                </c:pt>
                <c:pt idx="7">
                  <c:v>152608</c:v>
                </c:pt>
                <c:pt idx="8">
                  <c:v>297372</c:v>
                </c:pt>
                <c:pt idx="9">
                  <c:v>178172</c:v>
                </c:pt>
                <c:pt idx="10">
                  <c:v>243677</c:v>
                </c:pt>
                <c:pt idx="11">
                  <c:v>12232</c:v>
                </c:pt>
                <c:pt idx="12">
                  <c:v>348886</c:v>
                </c:pt>
                <c:pt idx="13">
                  <c:v>109526</c:v>
                </c:pt>
                <c:pt idx="14">
                  <c:v>321887</c:v>
                </c:pt>
                <c:pt idx="15">
                  <c:v>103417</c:v>
                </c:pt>
                <c:pt idx="16">
                  <c:v>371434</c:v>
                </c:pt>
                <c:pt idx="17">
                  <c:v>130656</c:v>
                </c:pt>
                <c:pt idx="18">
                  <c:v>128757</c:v>
                </c:pt>
                <c:pt idx="19">
                  <c:v>281812</c:v>
                </c:pt>
                <c:pt idx="20">
                  <c:v>325384</c:v>
                </c:pt>
                <c:pt idx="21">
                  <c:v>48036</c:v>
                </c:pt>
              </c:numCache>
            </c:numRef>
          </c:val>
          <c:extLst>
            <c:ext xmlns:c16="http://schemas.microsoft.com/office/drawing/2014/chart" uri="{C3380CC4-5D6E-409C-BE32-E72D297353CC}">
              <c16:uniqueId val="{0000001F-2430-49C8-AFC8-3091554893AA}"/>
            </c:ext>
          </c:extLst>
        </c:ser>
        <c:dLbls>
          <c:showLegendKey val="0"/>
          <c:showVal val="1"/>
          <c:showCatName val="0"/>
          <c:showSerName val="0"/>
          <c:showPercent val="0"/>
          <c:showBubbleSize val="0"/>
        </c:dLbls>
        <c:gapWidth val="30"/>
        <c:axId val="258502608"/>
        <c:axId val="258498128"/>
      </c:barChart>
      <c:catAx>
        <c:axId val="25850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58498128"/>
        <c:crosses val="autoZero"/>
        <c:auto val="1"/>
        <c:lblAlgn val="ctr"/>
        <c:lblOffset val="100"/>
        <c:noMultiLvlLbl val="0"/>
      </c:catAx>
      <c:valAx>
        <c:axId val="258498128"/>
        <c:scaling>
          <c:orientation val="minMax"/>
        </c:scaling>
        <c:delete val="1"/>
        <c:axPos val="l"/>
        <c:numFmt formatCode="0" sourceLinked="1"/>
        <c:majorTickMark val="none"/>
        <c:minorTickMark val="none"/>
        <c:tickLblPos val="none"/>
        <c:crossAx val="258502608"/>
        <c:crosses val="autoZero"/>
        <c:crossBetween val="between"/>
      </c:valAx>
      <c:spPr>
        <a:noFill/>
        <a:ln w="25400">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9">
  <a:schemeClr val="accent6"/>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0.01259</cdr:x>
      <cdr:y>0.1818</cdr:y>
    </cdr:from>
    <cdr:to>
      <cdr:x>0.06306</cdr:x>
      <cdr:y>0.3233</cdr:y>
    </cdr:to>
    <cdr:sp macro="" textlink="">
      <cdr:nvSpPr>
        <cdr:cNvPr id="2" name="TextBox 1"/>
        <cdr:cNvSpPr txBox="1"/>
      </cdr:nvSpPr>
      <cdr:spPr>
        <a:xfrm xmlns:a="http://schemas.openxmlformats.org/drawingml/2006/main">
          <a:off x="64172" y="577058"/>
          <a:ext cx="257155" cy="44915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800" dirty="0">
              <a:solidFill>
                <a:schemeClr val="bg1"/>
              </a:solidFill>
              <a:latin typeface="Arial" panose="020B0604020202020204" pitchFamily="34" charset="0"/>
              <a:cs typeface="Arial" panose="020B0604020202020204" pitchFamily="34" charset="0"/>
            </a:rPr>
            <a:t>425937</a:t>
          </a:r>
        </a:p>
      </cdr:txBody>
    </cdr:sp>
  </cdr:relSizeAnchor>
</c:userShapes>
</file>

<file path=ppt/drawings/drawing2.xml><?xml version="1.0" encoding="utf-8"?>
<c:userShapes xmlns:c="http://schemas.openxmlformats.org/drawingml/2006/chart">
  <cdr:relSizeAnchor xmlns:cdr="http://schemas.openxmlformats.org/drawingml/2006/chartDrawing">
    <cdr:from>
      <cdr:x>0.55809</cdr:x>
      <cdr:y>0.42981</cdr:y>
    </cdr:from>
    <cdr:to>
      <cdr:x>0.62168</cdr:x>
      <cdr:y>0.48652</cdr:y>
    </cdr:to>
    <cdr:sp macro="" textlink="">
      <cdr:nvSpPr>
        <cdr:cNvPr id="2" name="Rectangle: Rounded Corners 37">
          <a:extLst xmlns:a="http://schemas.openxmlformats.org/drawingml/2006/main">
            <a:ext uri="{FF2B5EF4-FFF2-40B4-BE49-F238E27FC236}">
              <a16:creationId xmlns:a16="http://schemas.microsoft.com/office/drawing/2014/main" id="{3854A0C5-E762-4076-BDA1-3D22B45E492A}"/>
            </a:ext>
          </a:extLst>
        </cdr:cNvPr>
        <cdr:cNvSpPr/>
      </cdr:nvSpPr>
      <cdr:spPr>
        <a:xfrm xmlns:a="http://schemas.openxmlformats.org/drawingml/2006/main">
          <a:off x="2843646" y="1364299"/>
          <a:ext cx="324010" cy="180009"/>
        </a:xfrm>
        <a:prstGeom xmlns:a="http://schemas.openxmlformats.org/drawingml/2006/main" prst="roundRect">
          <a:avLst/>
        </a:prstGeom>
        <a:solidFill xmlns:a="http://schemas.openxmlformats.org/drawingml/2006/main">
          <a:schemeClr val="bg1"/>
        </a:solidFill>
        <a:ln xmlns:a="http://schemas.openxmlformats.org/drawingml/2006/main">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US" sz="800" dirty="0">
              <a:solidFill>
                <a:srgbClr val="002060"/>
              </a:solidFill>
              <a:latin typeface="Arial" panose="020B0604020202020204" pitchFamily="34" charset="0"/>
              <a:cs typeface="Arial" panose="020B0604020202020204" pitchFamily="34" charset="0"/>
            </a:rPr>
            <a:t>V</a:t>
          </a:r>
          <a:endParaRPr lang="mn-MN" sz="800" dirty="0">
            <a:solidFill>
              <a:srgbClr val="002060"/>
            </a:solidFill>
            <a:latin typeface="Arial" panose="020B0604020202020204" pitchFamily="34" charset="0"/>
            <a:cs typeface="Arial" panose="020B0604020202020204" pitchFamily="34"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1475" y="561441"/>
            <a:ext cx="4210050" cy="1194353"/>
          </a:xfrm>
        </p:spPr>
        <p:txBody>
          <a:bodyPr anchor="b"/>
          <a:lstStyle>
            <a:lvl1pPr algn="ctr">
              <a:defRPr sz="3001"/>
            </a:lvl1pPr>
          </a:lstStyle>
          <a:p>
            <a:r>
              <a:rPr lang="en-US"/>
              <a:t>Click to edit Master title style</a:t>
            </a:r>
            <a:endParaRPr lang="en-US" dirty="0"/>
          </a:p>
        </p:txBody>
      </p:sp>
      <p:sp>
        <p:nvSpPr>
          <p:cNvPr id="3" name="Subtitle 2"/>
          <p:cNvSpPr>
            <a:spLocks noGrp="1"/>
          </p:cNvSpPr>
          <p:nvPr>
            <p:ph type="subTitle" idx="1"/>
          </p:nvPr>
        </p:nvSpPr>
        <p:spPr>
          <a:xfrm>
            <a:off x="619125" y="1801853"/>
            <a:ext cx="3714750" cy="828264"/>
          </a:xfrm>
        </p:spPr>
        <p:txBody>
          <a:bodyPr/>
          <a:lstStyle>
            <a:lvl1pPr marL="0" indent="0" algn="ctr">
              <a:buNone/>
              <a:defRPr sz="1200"/>
            </a:lvl1pPr>
            <a:lvl2pPr marL="228691" indent="0" algn="ctr">
              <a:buNone/>
              <a:defRPr sz="1000"/>
            </a:lvl2pPr>
            <a:lvl3pPr marL="457383" indent="0" algn="ctr">
              <a:buNone/>
              <a:defRPr sz="900"/>
            </a:lvl3pPr>
            <a:lvl4pPr marL="686074" indent="0" algn="ctr">
              <a:buNone/>
              <a:defRPr sz="800"/>
            </a:lvl4pPr>
            <a:lvl5pPr marL="914766" indent="0" algn="ctr">
              <a:buNone/>
              <a:defRPr sz="800"/>
            </a:lvl5pPr>
            <a:lvl6pPr marL="1143457" indent="0" algn="ctr">
              <a:buNone/>
              <a:defRPr sz="800"/>
            </a:lvl6pPr>
            <a:lvl7pPr marL="1372149" indent="0" algn="ctr">
              <a:buNone/>
              <a:defRPr sz="800"/>
            </a:lvl7pPr>
            <a:lvl8pPr marL="1600840" indent="0" algn="ctr">
              <a:buNone/>
              <a:defRPr sz="800"/>
            </a:lvl8pPr>
            <a:lvl9pPr marL="1829532" indent="0" algn="ctr">
              <a:buNone/>
              <a:defRPr sz="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pPr/>
              <a:t>2020.05.13</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15472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pPr/>
              <a:t>2020.05.13</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8916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4491" y="182647"/>
            <a:ext cx="1067991" cy="29072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0519" y="182647"/>
            <a:ext cx="3142059" cy="290726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pPr/>
              <a:t>2020.05.13</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2506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pPr/>
              <a:t>2020.05.13</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6624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9" y="855266"/>
            <a:ext cx="4271963" cy="1427029"/>
          </a:xfrm>
        </p:spPr>
        <p:txBody>
          <a:bodyPr anchor="b"/>
          <a:lstStyle>
            <a:lvl1pPr>
              <a:defRPr sz="3001"/>
            </a:lvl1pPr>
          </a:lstStyle>
          <a:p>
            <a:r>
              <a:rPr lang="en-US"/>
              <a:t>Click to edit Master title style</a:t>
            </a:r>
            <a:endParaRPr lang="en-US" dirty="0"/>
          </a:p>
        </p:txBody>
      </p:sp>
      <p:sp>
        <p:nvSpPr>
          <p:cNvPr id="3" name="Text Placeholder 2"/>
          <p:cNvSpPr>
            <a:spLocks noGrp="1"/>
          </p:cNvSpPr>
          <p:nvPr>
            <p:ph type="body" idx="1"/>
          </p:nvPr>
        </p:nvSpPr>
        <p:spPr>
          <a:xfrm>
            <a:off x="337939" y="2295795"/>
            <a:ext cx="4271963" cy="750441"/>
          </a:xfrm>
        </p:spPr>
        <p:txBody>
          <a:bodyPr/>
          <a:lstStyle>
            <a:lvl1pPr marL="0" indent="0">
              <a:buNone/>
              <a:defRPr sz="1200">
                <a:solidFill>
                  <a:schemeClr val="tx1"/>
                </a:solidFill>
              </a:defRPr>
            </a:lvl1pPr>
            <a:lvl2pPr marL="228691" indent="0">
              <a:buNone/>
              <a:defRPr sz="1000">
                <a:solidFill>
                  <a:schemeClr val="tx1">
                    <a:tint val="75000"/>
                  </a:schemeClr>
                </a:solidFill>
              </a:defRPr>
            </a:lvl2pPr>
            <a:lvl3pPr marL="457383" indent="0">
              <a:buNone/>
              <a:defRPr sz="900">
                <a:solidFill>
                  <a:schemeClr val="tx1">
                    <a:tint val="75000"/>
                  </a:schemeClr>
                </a:solidFill>
              </a:defRPr>
            </a:lvl3pPr>
            <a:lvl4pPr marL="686074" indent="0">
              <a:buNone/>
              <a:defRPr sz="800">
                <a:solidFill>
                  <a:schemeClr val="tx1">
                    <a:tint val="75000"/>
                  </a:schemeClr>
                </a:solidFill>
              </a:defRPr>
            </a:lvl4pPr>
            <a:lvl5pPr marL="914766" indent="0">
              <a:buNone/>
              <a:defRPr sz="800">
                <a:solidFill>
                  <a:schemeClr val="tx1">
                    <a:tint val="75000"/>
                  </a:schemeClr>
                </a:solidFill>
              </a:defRPr>
            </a:lvl5pPr>
            <a:lvl6pPr marL="1143457" indent="0">
              <a:buNone/>
              <a:defRPr sz="800">
                <a:solidFill>
                  <a:schemeClr val="tx1">
                    <a:tint val="75000"/>
                  </a:schemeClr>
                </a:solidFill>
              </a:defRPr>
            </a:lvl6pPr>
            <a:lvl7pPr marL="1372149" indent="0">
              <a:buNone/>
              <a:defRPr sz="800">
                <a:solidFill>
                  <a:schemeClr val="tx1">
                    <a:tint val="75000"/>
                  </a:schemeClr>
                </a:solidFill>
              </a:defRPr>
            </a:lvl7pPr>
            <a:lvl8pPr marL="1600840" indent="0">
              <a:buNone/>
              <a:defRPr sz="800">
                <a:solidFill>
                  <a:schemeClr val="tx1">
                    <a:tint val="75000"/>
                  </a:schemeClr>
                </a:solidFill>
              </a:defRPr>
            </a:lvl8pPr>
            <a:lvl9pPr marL="1829532" indent="0">
              <a:buNone/>
              <a:defRPr sz="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D3A9FD-33C6-4B0C-BFB0-8DFD33CA7A04}" type="datetimeFigureOut">
              <a:rPr lang="mn-MN" smtClean="0"/>
              <a:pPr/>
              <a:t>2020.05.13</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30590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0519" y="913235"/>
            <a:ext cx="2105025" cy="2176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07456" y="913235"/>
            <a:ext cx="2105025" cy="2176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D3A9FD-33C6-4B0C-BFB0-8DFD33CA7A04}" type="datetimeFigureOut">
              <a:rPr lang="mn-MN" smtClean="0"/>
              <a:pPr/>
              <a:t>2020.05.13</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193565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1164" y="182648"/>
            <a:ext cx="4271963" cy="6630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1164" y="840971"/>
            <a:ext cx="2095351" cy="412147"/>
          </a:xfrm>
        </p:spPr>
        <p:txBody>
          <a:bodyPr anchor="b"/>
          <a:lstStyle>
            <a:lvl1pPr marL="0" indent="0">
              <a:buNone/>
              <a:defRPr sz="1200" b="1"/>
            </a:lvl1pPr>
            <a:lvl2pPr marL="228691" indent="0">
              <a:buNone/>
              <a:defRPr sz="1000" b="1"/>
            </a:lvl2pPr>
            <a:lvl3pPr marL="457383" indent="0">
              <a:buNone/>
              <a:defRPr sz="900" b="1"/>
            </a:lvl3pPr>
            <a:lvl4pPr marL="686074" indent="0">
              <a:buNone/>
              <a:defRPr sz="800" b="1"/>
            </a:lvl4pPr>
            <a:lvl5pPr marL="914766" indent="0">
              <a:buNone/>
              <a:defRPr sz="800" b="1"/>
            </a:lvl5pPr>
            <a:lvl6pPr marL="1143457" indent="0">
              <a:buNone/>
              <a:defRPr sz="800" b="1"/>
            </a:lvl6pPr>
            <a:lvl7pPr marL="1372149" indent="0">
              <a:buNone/>
              <a:defRPr sz="800" b="1"/>
            </a:lvl7pPr>
            <a:lvl8pPr marL="1600840" indent="0">
              <a:buNone/>
              <a:defRPr sz="800" b="1"/>
            </a:lvl8pPr>
            <a:lvl9pPr marL="1829532" indent="0">
              <a:buNone/>
              <a:defRPr sz="800" b="1"/>
            </a:lvl9pPr>
          </a:lstStyle>
          <a:p>
            <a:pPr lvl="0"/>
            <a:r>
              <a:rPr lang="en-US"/>
              <a:t>Edit Master text styles</a:t>
            </a:r>
          </a:p>
        </p:txBody>
      </p:sp>
      <p:sp>
        <p:nvSpPr>
          <p:cNvPr id="4" name="Content Placeholder 3"/>
          <p:cNvSpPr>
            <a:spLocks noGrp="1"/>
          </p:cNvSpPr>
          <p:nvPr>
            <p:ph sz="half" idx="2"/>
          </p:nvPr>
        </p:nvSpPr>
        <p:spPr>
          <a:xfrm>
            <a:off x="341164" y="1253118"/>
            <a:ext cx="2095351" cy="18431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07457" y="840971"/>
            <a:ext cx="2105670" cy="412147"/>
          </a:xfrm>
        </p:spPr>
        <p:txBody>
          <a:bodyPr anchor="b"/>
          <a:lstStyle>
            <a:lvl1pPr marL="0" indent="0">
              <a:buNone/>
              <a:defRPr sz="1200" b="1"/>
            </a:lvl1pPr>
            <a:lvl2pPr marL="228691" indent="0">
              <a:buNone/>
              <a:defRPr sz="1000" b="1"/>
            </a:lvl2pPr>
            <a:lvl3pPr marL="457383" indent="0">
              <a:buNone/>
              <a:defRPr sz="900" b="1"/>
            </a:lvl3pPr>
            <a:lvl4pPr marL="686074" indent="0">
              <a:buNone/>
              <a:defRPr sz="800" b="1"/>
            </a:lvl4pPr>
            <a:lvl5pPr marL="914766" indent="0">
              <a:buNone/>
              <a:defRPr sz="800" b="1"/>
            </a:lvl5pPr>
            <a:lvl6pPr marL="1143457" indent="0">
              <a:buNone/>
              <a:defRPr sz="800" b="1"/>
            </a:lvl6pPr>
            <a:lvl7pPr marL="1372149" indent="0">
              <a:buNone/>
              <a:defRPr sz="800" b="1"/>
            </a:lvl7pPr>
            <a:lvl8pPr marL="1600840" indent="0">
              <a:buNone/>
              <a:defRPr sz="800" b="1"/>
            </a:lvl8pPr>
            <a:lvl9pPr marL="1829532" indent="0">
              <a:buNone/>
              <a:defRPr sz="800" b="1"/>
            </a:lvl9pPr>
          </a:lstStyle>
          <a:p>
            <a:pPr lvl="0"/>
            <a:r>
              <a:rPr lang="en-US"/>
              <a:t>Edit Master text styles</a:t>
            </a:r>
          </a:p>
        </p:txBody>
      </p:sp>
      <p:sp>
        <p:nvSpPr>
          <p:cNvPr id="6" name="Content Placeholder 5"/>
          <p:cNvSpPr>
            <a:spLocks noGrp="1"/>
          </p:cNvSpPr>
          <p:nvPr>
            <p:ph sz="quarter" idx="4"/>
          </p:nvPr>
        </p:nvSpPr>
        <p:spPr>
          <a:xfrm>
            <a:off x="2507457" y="1253118"/>
            <a:ext cx="2105670" cy="18431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D3A9FD-33C6-4B0C-BFB0-8DFD33CA7A04}" type="datetimeFigureOut">
              <a:rPr lang="mn-MN" smtClean="0"/>
              <a:pPr/>
              <a:t>2020.05.13</a:t>
            </a:fld>
            <a:endParaRPr lang="mn-MN"/>
          </a:p>
        </p:txBody>
      </p:sp>
      <p:sp>
        <p:nvSpPr>
          <p:cNvPr id="8" name="Footer Placeholder 7"/>
          <p:cNvSpPr>
            <a:spLocks noGrp="1"/>
          </p:cNvSpPr>
          <p:nvPr>
            <p:ph type="ftr" sz="quarter" idx="11"/>
          </p:nvPr>
        </p:nvSpPr>
        <p:spPr/>
        <p:txBody>
          <a:bodyPr/>
          <a:lstStyle/>
          <a:p>
            <a:endParaRPr lang="mn-MN"/>
          </a:p>
        </p:txBody>
      </p:sp>
      <p:sp>
        <p:nvSpPr>
          <p:cNvPr id="9" name="Slide Number Placeholder 8"/>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017167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D3A9FD-33C6-4B0C-BFB0-8DFD33CA7A04}" type="datetimeFigureOut">
              <a:rPr lang="mn-MN" smtClean="0"/>
              <a:pPr/>
              <a:t>2020.05.13</a:t>
            </a:fld>
            <a:endParaRPr lang="mn-MN"/>
          </a:p>
        </p:txBody>
      </p:sp>
      <p:sp>
        <p:nvSpPr>
          <p:cNvPr id="4" name="Footer Placeholder 3"/>
          <p:cNvSpPr>
            <a:spLocks noGrp="1"/>
          </p:cNvSpPr>
          <p:nvPr>
            <p:ph type="ftr" sz="quarter" idx="11"/>
          </p:nvPr>
        </p:nvSpPr>
        <p:spPr/>
        <p:txBody>
          <a:bodyPr/>
          <a:lstStyle/>
          <a:p>
            <a:endParaRPr lang="mn-MN"/>
          </a:p>
        </p:txBody>
      </p:sp>
      <p:sp>
        <p:nvSpPr>
          <p:cNvPr id="5" name="Slide Number Placeholder 4"/>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30294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3A9FD-33C6-4B0C-BFB0-8DFD33CA7A04}" type="datetimeFigureOut">
              <a:rPr lang="mn-MN" smtClean="0"/>
              <a:pPr/>
              <a:t>2020.05.13</a:t>
            </a:fld>
            <a:endParaRPr lang="mn-MN"/>
          </a:p>
        </p:txBody>
      </p:sp>
      <p:sp>
        <p:nvSpPr>
          <p:cNvPr id="3" name="Footer Placeholder 2"/>
          <p:cNvSpPr>
            <a:spLocks noGrp="1"/>
          </p:cNvSpPr>
          <p:nvPr>
            <p:ph type="ftr" sz="quarter" idx="11"/>
          </p:nvPr>
        </p:nvSpPr>
        <p:spPr/>
        <p:txBody>
          <a:bodyPr/>
          <a:lstStyle/>
          <a:p>
            <a:endParaRPr lang="mn-MN"/>
          </a:p>
        </p:txBody>
      </p:sp>
      <p:sp>
        <p:nvSpPr>
          <p:cNvPr id="4" name="Slide Number Placeholder 3"/>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212159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1164" y="228706"/>
            <a:ext cx="1597471" cy="800471"/>
          </a:xfrm>
        </p:spPr>
        <p:txBody>
          <a:bodyPr anchor="b"/>
          <a:lstStyle>
            <a:lvl1pPr>
              <a:defRPr sz="1601"/>
            </a:lvl1pPr>
          </a:lstStyle>
          <a:p>
            <a:r>
              <a:rPr lang="en-US"/>
              <a:t>Click to edit Master title style</a:t>
            </a:r>
            <a:endParaRPr lang="en-US" dirty="0"/>
          </a:p>
        </p:txBody>
      </p:sp>
      <p:sp>
        <p:nvSpPr>
          <p:cNvPr id="3" name="Content Placeholder 2"/>
          <p:cNvSpPr>
            <a:spLocks noGrp="1"/>
          </p:cNvSpPr>
          <p:nvPr>
            <p:ph idx="1"/>
          </p:nvPr>
        </p:nvSpPr>
        <p:spPr>
          <a:xfrm>
            <a:off x="2105670" y="493942"/>
            <a:ext cx="2507456" cy="2437941"/>
          </a:xfrm>
        </p:spPr>
        <p:txBody>
          <a:bodyPr/>
          <a:lstStyle>
            <a:lvl1pPr>
              <a:defRPr sz="1601"/>
            </a:lvl1pPr>
            <a:lvl2pPr>
              <a:defRPr sz="1401"/>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1164" y="1029176"/>
            <a:ext cx="1597471" cy="1906677"/>
          </a:xfrm>
        </p:spPr>
        <p:txBody>
          <a:bodyPr/>
          <a:lstStyle>
            <a:lvl1pPr marL="0" indent="0">
              <a:buNone/>
              <a:defRPr sz="800"/>
            </a:lvl1pPr>
            <a:lvl2pPr marL="228691" indent="0">
              <a:buNone/>
              <a:defRPr sz="700"/>
            </a:lvl2pPr>
            <a:lvl3pPr marL="457383" indent="0">
              <a:buNone/>
              <a:defRPr sz="600"/>
            </a:lvl3pPr>
            <a:lvl4pPr marL="686074" indent="0">
              <a:buNone/>
              <a:defRPr sz="500"/>
            </a:lvl4pPr>
            <a:lvl5pPr marL="914766" indent="0">
              <a:buNone/>
              <a:defRPr sz="500"/>
            </a:lvl5pPr>
            <a:lvl6pPr marL="1143457" indent="0">
              <a:buNone/>
              <a:defRPr sz="500"/>
            </a:lvl6pPr>
            <a:lvl7pPr marL="1372149" indent="0">
              <a:buNone/>
              <a:defRPr sz="500"/>
            </a:lvl7pPr>
            <a:lvl8pPr marL="1600840" indent="0">
              <a:buNone/>
              <a:defRPr sz="500"/>
            </a:lvl8pPr>
            <a:lvl9pPr marL="1829532" indent="0">
              <a:buNone/>
              <a:defRPr sz="500"/>
            </a:lvl9pPr>
          </a:lstStyle>
          <a:p>
            <a:pPr lvl="0"/>
            <a:r>
              <a:rPr lang="en-US"/>
              <a:t>Edit Master text styles</a:t>
            </a:r>
          </a:p>
        </p:txBody>
      </p:sp>
      <p:sp>
        <p:nvSpPr>
          <p:cNvPr id="5" name="Date Placeholder 4"/>
          <p:cNvSpPr>
            <a:spLocks noGrp="1"/>
          </p:cNvSpPr>
          <p:nvPr>
            <p:ph type="dt" sz="half" idx="10"/>
          </p:nvPr>
        </p:nvSpPr>
        <p:spPr/>
        <p:txBody>
          <a:bodyPr/>
          <a:lstStyle/>
          <a:p>
            <a:fld id="{55D3A9FD-33C6-4B0C-BFB0-8DFD33CA7A04}" type="datetimeFigureOut">
              <a:rPr lang="mn-MN" smtClean="0"/>
              <a:pPr/>
              <a:t>2020.05.13</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2514730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1164" y="228706"/>
            <a:ext cx="1597471" cy="800471"/>
          </a:xfrm>
        </p:spPr>
        <p:txBody>
          <a:bodyPr anchor="b"/>
          <a:lstStyle>
            <a:lvl1pPr>
              <a:defRPr sz="1601"/>
            </a:lvl1pPr>
          </a:lstStyle>
          <a:p>
            <a:r>
              <a:rPr lang="en-US"/>
              <a:t>Click to edit Master title style</a:t>
            </a:r>
            <a:endParaRPr lang="en-US" dirty="0"/>
          </a:p>
        </p:txBody>
      </p:sp>
      <p:sp>
        <p:nvSpPr>
          <p:cNvPr id="3" name="Picture Placeholder 2"/>
          <p:cNvSpPr>
            <a:spLocks noGrp="1" noChangeAspect="1"/>
          </p:cNvSpPr>
          <p:nvPr>
            <p:ph type="pic" idx="1"/>
          </p:nvPr>
        </p:nvSpPr>
        <p:spPr>
          <a:xfrm>
            <a:off x="2105670" y="493942"/>
            <a:ext cx="2507456" cy="2437941"/>
          </a:xfrm>
        </p:spPr>
        <p:txBody>
          <a:bodyPr anchor="t"/>
          <a:lstStyle>
            <a:lvl1pPr marL="0" indent="0">
              <a:buNone/>
              <a:defRPr sz="1601"/>
            </a:lvl1pPr>
            <a:lvl2pPr marL="228691" indent="0">
              <a:buNone/>
              <a:defRPr sz="1401"/>
            </a:lvl2pPr>
            <a:lvl3pPr marL="457383" indent="0">
              <a:buNone/>
              <a:defRPr sz="1200"/>
            </a:lvl3pPr>
            <a:lvl4pPr marL="686074" indent="0">
              <a:buNone/>
              <a:defRPr sz="1000"/>
            </a:lvl4pPr>
            <a:lvl5pPr marL="914766" indent="0">
              <a:buNone/>
              <a:defRPr sz="1000"/>
            </a:lvl5pPr>
            <a:lvl6pPr marL="1143457" indent="0">
              <a:buNone/>
              <a:defRPr sz="1000"/>
            </a:lvl6pPr>
            <a:lvl7pPr marL="1372149" indent="0">
              <a:buNone/>
              <a:defRPr sz="1000"/>
            </a:lvl7pPr>
            <a:lvl8pPr marL="1600840" indent="0">
              <a:buNone/>
              <a:defRPr sz="1000"/>
            </a:lvl8pPr>
            <a:lvl9pPr marL="1829532" indent="0">
              <a:buNone/>
              <a:defRPr sz="1000"/>
            </a:lvl9pPr>
          </a:lstStyle>
          <a:p>
            <a:r>
              <a:rPr lang="en-US"/>
              <a:t>Click icon to add picture</a:t>
            </a:r>
            <a:endParaRPr lang="en-US" dirty="0"/>
          </a:p>
        </p:txBody>
      </p:sp>
      <p:sp>
        <p:nvSpPr>
          <p:cNvPr id="4" name="Text Placeholder 3"/>
          <p:cNvSpPr>
            <a:spLocks noGrp="1"/>
          </p:cNvSpPr>
          <p:nvPr>
            <p:ph type="body" sz="half" idx="2"/>
          </p:nvPr>
        </p:nvSpPr>
        <p:spPr>
          <a:xfrm>
            <a:off x="341164" y="1029176"/>
            <a:ext cx="1597471" cy="1906677"/>
          </a:xfrm>
        </p:spPr>
        <p:txBody>
          <a:bodyPr/>
          <a:lstStyle>
            <a:lvl1pPr marL="0" indent="0">
              <a:buNone/>
              <a:defRPr sz="800"/>
            </a:lvl1pPr>
            <a:lvl2pPr marL="228691" indent="0">
              <a:buNone/>
              <a:defRPr sz="700"/>
            </a:lvl2pPr>
            <a:lvl3pPr marL="457383" indent="0">
              <a:buNone/>
              <a:defRPr sz="600"/>
            </a:lvl3pPr>
            <a:lvl4pPr marL="686074" indent="0">
              <a:buNone/>
              <a:defRPr sz="500"/>
            </a:lvl4pPr>
            <a:lvl5pPr marL="914766" indent="0">
              <a:buNone/>
              <a:defRPr sz="500"/>
            </a:lvl5pPr>
            <a:lvl6pPr marL="1143457" indent="0">
              <a:buNone/>
              <a:defRPr sz="500"/>
            </a:lvl6pPr>
            <a:lvl7pPr marL="1372149" indent="0">
              <a:buNone/>
              <a:defRPr sz="500"/>
            </a:lvl7pPr>
            <a:lvl8pPr marL="1600840" indent="0">
              <a:buNone/>
              <a:defRPr sz="500"/>
            </a:lvl8pPr>
            <a:lvl9pPr marL="1829532" indent="0">
              <a:buNone/>
              <a:defRPr sz="500"/>
            </a:lvl9pPr>
          </a:lstStyle>
          <a:p>
            <a:pPr lvl="0"/>
            <a:r>
              <a:rPr lang="en-US"/>
              <a:t>Edit Master text styles</a:t>
            </a:r>
          </a:p>
        </p:txBody>
      </p:sp>
      <p:sp>
        <p:nvSpPr>
          <p:cNvPr id="5" name="Date Placeholder 4"/>
          <p:cNvSpPr>
            <a:spLocks noGrp="1"/>
          </p:cNvSpPr>
          <p:nvPr>
            <p:ph type="dt" sz="half" idx="10"/>
          </p:nvPr>
        </p:nvSpPr>
        <p:spPr/>
        <p:txBody>
          <a:bodyPr/>
          <a:lstStyle/>
          <a:p>
            <a:fld id="{55D3A9FD-33C6-4B0C-BFB0-8DFD33CA7A04}" type="datetimeFigureOut">
              <a:rPr lang="mn-MN" smtClean="0"/>
              <a:pPr/>
              <a:t>2020.05.13</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79830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0519" y="182648"/>
            <a:ext cx="4271963" cy="6630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0519" y="913235"/>
            <a:ext cx="4271963" cy="217667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0519" y="3179648"/>
            <a:ext cx="1114425" cy="182647"/>
          </a:xfrm>
          <a:prstGeom prst="rect">
            <a:avLst/>
          </a:prstGeom>
        </p:spPr>
        <p:txBody>
          <a:bodyPr vert="horz" lIns="91440" tIns="45720" rIns="91440" bIns="45720" rtlCol="0" anchor="ctr"/>
          <a:lstStyle>
            <a:lvl1pPr algn="l">
              <a:defRPr sz="600">
                <a:solidFill>
                  <a:schemeClr val="tx1">
                    <a:tint val="75000"/>
                  </a:schemeClr>
                </a:solidFill>
              </a:defRPr>
            </a:lvl1pPr>
          </a:lstStyle>
          <a:p>
            <a:fld id="{55D3A9FD-33C6-4B0C-BFB0-8DFD33CA7A04}" type="datetimeFigureOut">
              <a:rPr lang="mn-MN" smtClean="0"/>
              <a:pPr/>
              <a:t>2020.05.13</a:t>
            </a:fld>
            <a:endParaRPr lang="mn-MN"/>
          </a:p>
        </p:txBody>
      </p:sp>
      <p:sp>
        <p:nvSpPr>
          <p:cNvPr id="5" name="Footer Placeholder 4"/>
          <p:cNvSpPr>
            <a:spLocks noGrp="1"/>
          </p:cNvSpPr>
          <p:nvPr>
            <p:ph type="ftr" sz="quarter" idx="3"/>
          </p:nvPr>
        </p:nvSpPr>
        <p:spPr>
          <a:xfrm>
            <a:off x="1640681" y="3179648"/>
            <a:ext cx="1671638" cy="18264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mn-MN"/>
          </a:p>
        </p:txBody>
      </p:sp>
      <p:sp>
        <p:nvSpPr>
          <p:cNvPr id="6" name="Slide Number Placeholder 5"/>
          <p:cNvSpPr>
            <a:spLocks noGrp="1"/>
          </p:cNvSpPr>
          <p:nvPr>
            <p:ph type="sldNum" sz="quarter" idx="4"/>
          </p:nvPr>
        </p:nvSpPr>
        <p:spPr>
          <a:xfrm>
            <a:off x="3498056" y="3179648"/>
            <a:ext cx="1114425" cy="182647"/>
          </a:xfrm>
          <a:prstGeom prst="rect">
            <a:avLst/>
          </a:prstGeom>
        </p:spPr>
        <p:txBody>
          <a:bodyPr vert="horz" lIns="91440" tIns="45720" rIns="91440" bIns="45720" rtlCol="0" anchor="ctr"/>
          <a:lstStyle>
            <a:lvl1pPr algn="r">
              <a:defRPr sz="600">
                <a:solidFill>
                  <a:schemeClr val="tx1">
                    <a:tint val="75000"/>
                  </a:schemeClr>
                </a:solidFill>
              </a:defRPr>
            </a:lvl1pPr>
          </a:lstStyle>
          <a:p>
            <a:fld id="{6DE86898-0AB5-478B-895C-CA20EAE99C71}" type="slidenum">
              <a:rPr lang="mn-MN" smtClean="0"/>
              <a:pPr/>
              <a:t>‹#›</a:t>
            </a:fld>
            <a:endParaRPr lang="mn-MN"/>
          </a:p>
        </p:txBody>
      </p:sp>
    </p:spTree>
    <p:extLst>
      <p:ext uri="{BB962C8B-B14F-4D97-AF65-F5344CB8AC3E}">
        <p14:creationId xmlns:p14="http://schemas.microsoft.com/office/powerpoint/2010/main" val="2267645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383" rtl="0" eaLnBrk="1" latinLnBrk="0" hangingPunct="1">
        <a:lnSpc>
          <a:spcPct val="90000"/>
        </a:lnSpc>
        <a:spcBef>
          <a:spcPct val="0"/>
        </a:spcBef>
        <a:buNone/>
        <a:defRPr sz="2201" kern="1200">
          <a:solidFill>
            <a:schemeClr val="tx1"/>
          </a:solidFill>
          <a:latin typeface="+mj-lt"/>
          <a:ea typeface="+mj-ea"/>
          <a:cs typeface="+mj-cs"/>
        </a:defRPr>
      </a:lvl1pPr>
    </p:titleStyle>
    <p:bodyStyle>
      <a:lvl1pPr marL="114346" indent="-114346" algn="l" defTabSz="45738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1pPr>
      <a:lvl2pPr marL="343037" indent="-114346" algn="l" defTabSz="457383"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729" indent="-114346" algn="l" defTabSz="457383"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420"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9111"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803"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6494"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5186"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877"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383" rtl="0" eaLnBrk="1" latinLnBrk="0" hangingPunct="1">
        <a:defRPr sz="900" kern="1200">
          <a:solidFill>
            <a:schemeClr val="tx1"/>
          </a:solidFill>
          <a:latin typeface="+mn-lt"/>
          <a:ea typeface="+mn-ea"/>
          <a:cs typeface="+mn-cs"/>
        </a:defRPr>
      </a:lvl1pPr>
      <a:lvl2pPr marL="228691" algn="l" defTabSz="457383" rtl="0" eaLnBrk="1" latinLnBrk="0" hangingPunct="1">
        <a:defRPr sz="900" kern="1200">
          <a:solidFill>
            <a:schemeClr val="tx1"/>
          </a:solidFill>
          <a:latin typeface="+mn-lt"/>
          <a:ea typeface="+mn-ea"/>
          <a:cs typeface="+mn-cs"/>
        </a:defRPr>
      </a:lvl2pPr>
      <a:lvl3pPr marL="457383" algn="l" defTabSz="457383" rtl="0" eaLnBrk="1" latinLnBrk="0" hangingPunct="1">
        <a:defRPr sz="900" kern="1200">
          <a:solidFill>
            <a:schemeClr val="tx1"/>
          </a:solidFill>
          <a:latin typeface="+mn-lt"/>
          <a:ea typeface="+mn-ea"/>
          <a:cs typeface="+mn-cs"/>
        </a:defRPr>
      </a:lvl3pPr>
      <a:lvl4pPr marL="686074" algn="l" defTabSz="457383" rtl="0" eaLnBrk="1" latinLnBrk="0" hangingPunct="1">
        <a:defRPr sz="900" kern="1200">
          <a:solidFill>
            <a:schemeClr val="tx1"/>
          </a:solidFill>
          <a:latin typeface="+mn-lt"/>
          <a:ea typeface="+mn-ea"/>
          <a:cs typeface="+mn-cs"/>
        </a:defRPr>
      </a:lvl4pPr>
      <a:lvl5pPr marL="914766" algn="l" defTabSz="457383" rtl="0" eaLnBrk="1" latinLnBrk="0" hangingPunct="1">
        <a:defRPr sz="900" kern="1200">
          <a:solidFill>
            <a:schemeClr val="tx1"/>
          </a:solidFill>
          <a:latin typeface="+mn-lt"/>
          <a:ea typeface="+mn-ea"/>
          <a:cs typeface="+mn-cs"/>
        </a:defRPr>
      </a:lvl5pPr>
      <a:lvl6pPr marL="1143457" algn="l" defTabSz="457383" rtl="0" eaLnBrk="1" latinLnBrk="0" hangingPunct="1">
        <a:defRPr sz="900" kern="1200">
          <a:solidFill>
            <a:schemeClr val="tx1"/>
          </a:solidFill>
          <a:latin typeface="+mn-lt"/>
          <a:ea typeface="+mn-ea"/>
          <a:cs typeface="+mn-cs"/>
        </a:defRPr>
      </a:lvl6pPr>
      <a:lvl7pPr marL="1372149" algn="l" defTabSz="457383" rtl="0" eaLnBrk="1" latinLnBrk="0" hangingPunct="1">
        <a:defRPr sz="900" kern="1200">
          <a:solidFill>
            <a:schemeClr val="tx1"/>
          </a:solidFill>
          <a:latin typeface="+mn-lt"/>
          <a:ea typeface="+mn-ea"/>
          <a:cs typeface="+mn-cs"/>
        </a:defRPr>
      </a:lvl7pPr>
      <a:lvl8pPr marL="1600840" algn="l" defTabSz="457383" rtl="0" eaLnBrk="1" latinLnBrk="0" hangingPunct="1">
        <a:defRPr sz="900" kern="1200">
          <a:solidFill>
            <a:schemeClr val="tx1"/>
          </a:solidFill>
          <a:latin typeface="+mn-lt"/>
          <a:ea typeface="+mn-ea"/>
          <a:cs typeface="+mn-cs"/>
        </a:defRPr>
      </a:lvl8pPr>
      <a:lvl9pPr marL="1829532" algn="l" defTabSz="45738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png"/><Relationship Id="rId7" Type="http://schemas.openxmlformats.org/officeDocument/2006/relationships/chart" Target="../charts/chart6.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image" Target="../media/image23.png"/><Relationship Id="rId10" Type="http://schemas.microsoft.com/office/2007/relationships/hdphoto" Target="../media/hdphoto7.wdp"/><Relationship Id="rId4" Type="http://schemas.openxmlformats.org/officeDocument/2006/relationships/image" Target="../media/image22.png"/><Relationship Id="rId9"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4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gif"/><Relationship Id="rId2" Type="http://schemas.openxmlformats.org/officeDocument/2006/relationships/image" Target="../media/image6.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jpeg"/><Relationship Id="rId9" Type="http://schemas.openxmlformats.org/officeDocument/2006/relationships/image" Target="../media/image36.jpeg"/></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www.omnogovi.gov.mn/" TargetMode="External"/><Relationship Id="rId7" Type="http://schemas.openxmlformats.org/officeDocument/2006/relationships/image" Target="../media/image6.jpeg"/><Relationship Id="rId2" Type="http://schemas.openxmlformats.org/officeDocument/2006/relationships/hyperlink" Target="http://www.umnugovi.mn/" TargetMode="External"/><Relationship Id="rId1" Type="http://schemas.openxmlformats.org/officeDocument/2006/relationships/slideLayout" Target="../slideLayouts/slideLayout7.xml"/><Relationship Id="rId6" Type="http://schemas.openxmlformats.org/officeDocument/2006/relationships/hyperlink" Target="http://www.umnugovi.nso.mn/" TargetMode="External"/><Relationship Id="rId5" Type="http://schemas.openxmlformats.org/officeDocument/2006/relationships/hyperlink" Target="http://www.gobiwater.mn/" TargetMode="External"/><Relationship Id="rId4" Type="http://schemas.openxmlformats.org/officeDocument/2006/relationships/hyperlink" Target="http://www.hhaa.om.gov.mn/" TargetMode="Externa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5.jpeg"/><Relationship Id="rId5" Type="http://schemas.microsoft.com/office/2007/relationships/hdphoto" Target="../media/hdphoto6.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4ABB7A-7828-457F-9DBE-B00AFA132E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02" t="9436" r="10146" b="22111"/>
          <a:stretch/>
        </p:blipFill>
        <p:spPr>
          <a:xfrm>
            <a:off x="1631794" y="888072"/>
            <a:ext cx="3147199" cy="1806669"/>
          </a:xfrm>
          <a:prstGeom prst="rect">
            <a:avLst/>
          </a:prstGeom>
        </p:spPr>
      </p:pic>
      <p:pic>
        <p:nvPicPr>
          <p:cNvPr id="7" name="Picture 6" descr="C:\Users\mandakhzorig\AppData\Local\Microsoft\Windows\INetCache\Content.Word\NSO-LOGO.PNG">
            <a:extLst>
              <a:ext uri="{FF2B5EF4-FFF2-40B4-BE49-F238E27FC236}">
                <a16:creationId xmlns:a16="http://schemas.microsoft.com/office/drawing/2014/main" id="{0DBECC6C-E697-446C-9888-942158B6DD4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0234" y="136839"/>
            <a:ext cx="652200" cy="645700"/>
          </a:xfrm>
          <a:prstGeom prst="rect">
            <a:avLst/>
          </a:prstGeom>
          <a:noFill/>
          <a:ln>
            <a:noFill/>
          </a:ln>
        </p:spPr>
      </p:pic>
      <p:sp>
        <p:nvSpPr>
          <p:cNvPr id="8" name="TextBox 7">
            <a:extLst>
              <a:ext uri="{FF2B5EF4-FFF2-40B4-BE49-F238E27FC236}">
                <a16:creationId xmlns:a16="http://schemas.microsoft.com/office/drawing/2014/main" id="{DBAB7373-E254-450A-BA8C-D91E7C4BCE36}"/>
              </a:ext>
            </a:extLst>
          </p:cNvPr>
          <p:cNvSpPr txBox="1"/>
          <p:nvPr/>
        </p:nvSpPr>
        <p:spPr>
          <a:xfrm>
            <a:off x="230327" y="2903292"/>
            <a:ext cx="1027056" cy="307777"/>
          </a:xfrm>
          <a:prstGeom prst="rect">
            <a:avLst/>
          </a:prstGeom>
          <a:noFill/>
        </p:spPr>
        <p:txBody>
          <a:bodyPr wrap="square" rtlCol="0">
            <a:spAutoFit/>
          </a:bodyPr>
          <a:lstStyle/>
          <a:p>
            <a:r>
              <a:rPr lang="en-US" sz="1400" dirty="0">
                <a:solidFill>
                  <a:srgbClr val="002060"/>
                </a:solidFill>
                <a:latin typeface="Arial" panose="020B0604020202020204" pitchFamily="34" charset="0"/>
                <a:cs typeface="Arial" panose="020B0604020202020204" pitchFamily="34" charset="0"/>
              </a:rPr>
              <a:t>2019 </a:t>
            </a:r>
            <a:r>
              <a:rPr lang="mn-MN" sz="1400" dirty="0">
                <a:solidFill>
                  <a:srgbClr val="002060"/>
                </a:solidFill>
                <a:latin typeface="Arial" panose="020B0604020202020204" pitchFamily="34" charset="0"/>
                <a:cs typeface="Arial" panose="020B0604020202020204" pitchFamily="34" charset="0"/>
              </a:rPr>
              <a:t>он</a:t>
            </a:r>
          </a:p>
        </p:txBody>
      </p:sp>
      <p:sp>
        <p:nvSpPr>
          <p:cNvPr id="9" name="TextBox 8">
            <a:extLst>
              <a:ext uri="{FF2B5EF4-FFF2-40B4-BE49-F238E27FC236}">
                <a16:creationId xmlns:a16="http://schemas.microsoft.com/office/drawing/2014/main" id="{38633E32-DF07-409D-8FC7-D8F7E25990C3}"/>
              </a:ext>
            </a:extLst>
          </p:cNvPr>
          <p:cNvSpPr txBox="1"/>
          <p:nvPr/>
        </p:nvSpPr>
        <p:spPr>
          <a:xfrm>
            <a:off x="199154" y="2192456"/>
            <a:ext cx="2854413" cy="646331"/>
          </a:xfrm>
          <a:prstGeom prst="rect">
            <a:avLst/>
          </a:prstGeom>
          <a:noFill/>
        </p:spPr>
        <p:txBody>
          <a:bodyPr wrap="square" rtlCol="0">
            <a:spAutoFit/>
          </a:bodyPr>
          <a:lstStyle/>
          <a:p>
            <a:r>
              <a:rPr lang="mn-MN" sz="1200" cap="all" dirty="0">
                <a:solidFill>
                  <a:srgbClr val="FFB000"/>
                </a:solidFill>
                <a:latin typeface="Arial" panose="020B0604020202020204" pitchFamily="34" charset="0"/>
                <a:cs typeface="Arial" panose="020B0604020202020204" pitchFamily="34" charset="0"/>
              </a:rPr>
              <a:t>Газар нутгийн хэмжээ:</a:t>
            </a:r>
          </a:p>
          <a:p>
            <a:r>
              <a:rPr lang="mn-MN" sz="2400" dirty="0">
                <a:solidFill>
                  <a:schemeClr val="accent1"/>
                </a:solidFill>
                <a:latin typeface="Arial" panose="020B0604020202020204" pitchFamily="34" charset="0"/>
                <a:cs typeface="Arial" panose="020B0604020202020204" pitchFamily="34" charset="0"/>
              </a:rPr>
              <a:t>165 380.47 </a:t>
            </a:r>
            <a:r>
              <a:rPr lang="mn-MN" sz="1600" dirty="0">
                <a:solidFill>
                  <a:srgbClr val="FFB000"/>
                </a:solidFill>
                <a:latin typeface="Arial" panose="020B0604020202020204" pitchFamily="34" charset="0"/>
                <a:cs typeface="Arial" panose="020B0604020202020204" pitchFamily="34" charset="0"/>
              </a:rPr>
              <a:t>кв.км</a:t>
            </a:r>
            <a:endParaRPr lang="mn-MN" sz="2400" dirty="0">
              <a:solidFill>
                <a:srgbClr val="FFB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6B11D61-5B4B-484E-B036-5323E6E78B30}"/>
              </a:ext>
            </a:extLst>
          </p:cNvPr>
          <p:cNvSpPr txBox="1"/>
          <p:nvPr/>
        </p:nvSpPr>
        <p:spPr>
          <a:xfrm>
            <a:off x="199154" y="914167"/>
            <a:ext cx="2519515" cy="369332"/>
          </a:xfrm>
          <a:prstGeom prst="rect">
            <a:avLst/>
          </a:prstGeom>
          <a:noFill/>
        </p:spPr>
        <p:txBody>
          <a:bodyPr wrap="square" rtlCol="0">
            <a:spAutoFit/>
          </a:bodyPr>
          <a:lstStyle/>
          <a:p>
            <a:r>
              <a:rPr lang="mn-MN" dirty="0">
                <a:ln w="10160">
                  <a:solidFill>
                    <a:srgbClr val="FFB000"/>
                  </a:solidFill>
                  <a:prstDash val="solid"/>
                </a:ln>
                <a:solidFill>
                  <a:srgbClr val="FFB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ӨМНӨГОВЬ АЙМАГ</a:t>
            </a:r>
          </a:p>
        </p:txBody>
      </p:sp>
      <p:pic>
        <p:nvPicPr>
          <p:cNvPr id="12" name="Picture 11">
            <a:extLst>
              <a:ext uri="{FF2B5EF4-FFF2-40B4-BE49-F238E27FC236}">
                <a16:creationId xmlns:a16="http://schemas.microsoft.com/office/drawing/2014/main" id="{3DEBDF33-11F8-4921-8704-FC3F361B32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099" r="12596" b="78605"/>
          <a:stretch/>
        </p:blipFill>
        <p:spPr>
          <a:xfrm>
            <a:off x="3568829" y="2664269"/>
            <a:ext cx="1238701" cy="578662"/>
          </a:xfrm>
          <a:prstGeom prst="rect">
            <a:avLst/>
          </a:prstGeom>
        </p:spPr>
      </p:pic>
      <p:sp>
        <p:nvSpPr>
          <p:cNvPr id="13" name="Rectangle 12">
            <a:extLst>
              <a:ext uri="{FF2B5EF4-FFF2-40B4-BE49-F238E27FC236}">
                <a16:creationId xmlns:a16="http://schemas.microsoft.com/office/drawing/2014/main" id="{A42A0DD3-1C22-4920-93E6-46710E1E942C}"/>
              </a:ext>
            </a:extLst>
          </p:cNvPr>
          <p:cNvSpPr/>
          <p:nvPr/>
        </p:nvSpPr>
        <p:spPr>
          <a:xfrm>
            <a:off x="146734" y="1430201"/>
            <a:ext cx="1615412" cy="615553"/>
          </a:xfrm>
          <a:prstGeom prst="rect">
            <a:avLst/>
          </a:prstGeom>
        </p:spPr>
        <p:txBody>
          <a:bodyPr wrap="square">
            <a:spAutoFit/>
          </a:bodyPr>
          <a:lstStyle/>
          <a:p>
            <a:r>
              <a:rPr lang="mn-MN" sz="1000" cap="all" dirty="0">
                <a:solidFill>
                  <a:schemeClr val="accent1"/>
                </a:solidFill>
                <a:latin typeface="Arial" panose="020B0604020202020204" pitchFamily="34" charset="0"/>
                <a:ea typeface="Times New Roman" panose="02020603050405020304" pitchFamily="18" charset="0"/>
                <a:cs typeface="Arial" panose="020B0604020202020204" pitchFamily="34" charset="0"/>
              </a:rPr>
              <a:t>Монгол улсын хэмжээнд </a:t>
            </a:r>
            <a:r>
              <a:rPr lang="mn-MN" sz="1400" b="1" cap="all" dirty="0">
                <a:solidFill>
                  <a:schemeClr val="accent1"/>
                </a:solidFill>
                <a:latin typeface="Arial" panose="020B0604020202020204" pitchFamily="34" charset="0"/>
                <a:ea typeface="Times New Roman" panose="02020603050405020304" pitchFamily="18" charset="0"/>
                <a:cs typeface="Arial" panose="020B0604020202020204" pitchFamily="34" charset="0"/>
              </a:rPr>
              <a:t>хамгийн том </a:t>
            </a:r>
            <a:endParaRPr lang="en-US" sz="1000" b="1" cap="all" dirty="0"/>
          </a:p>
        </p:txBody>
      </p:sp>
      <p:pic>
        <p:nvPicPr>
          <p:cNvPr id="11" name="Picture 10" descr="C:\Users\nominchuluu\Desktop\icon\16cb38322e7164076afd93f7b86a9778.png"/>
          <p:cNvPicPr/>
          <p:nvPr/>
        </p:nvPicPr>
        <p:blipFill>
          <a:blip r:embed="rId5" cstate="print"/>
          <a:srcRect/>
          <a:stretch>
            <a:fillRect/>
          </a:stretch>
        </p:blipFill>
        <p:spPr bwMode="auto">
          <a:xfrm>
            <a:off x="1257382" y="136839"/>
            <a:ext cx="653049" cy="645700"/>
          </a:xfrm>
          <a:prstGeom prst="rect">
            <a:avLst/>
          </a:prstGeom>
          <a:noFill/>
          <a:ln w="9525">
            <a:noFill/>
            <a:miter lim="800000"/>
            <a:headEnd/>
            <a:tailEnd/>
          </a:ln>
        </p:spPr>
      </p:pic>
      <p:pic>
        <p:nvPicPr>
          <p:cNvPr id="15" name="Picture 14" descr="C:\Users\nominchuluu\Desktop\icon\26acbf37de7208881414bf718b07ef51.png"/>
          <p:cNvPicPr/>
          <p:nvPr/>
        </p:nvPicPr>
        <p:blipFill>
          <a:blip r:embed="rId6" cstate="print"/>
          <a:srcRect/>
          <a:stretch>
            <a:fillRect/>
          </a:stretch>
        </p:blipFill>
        <p:spPr bwMode="auto">
          <a:xfrm>
            <a:off x="3322237" y="136839"/>
            <a:ext cx="625870" cy="633961"/>
          </a:xfrm>
          <a:prstGeom prst="rect">
            <a:avLst/>
          </a:prstGeom>
          <a:noFill/>
          <a:ln w="9525">
            <a:noFill/>
            <a:miter lim="800000"/>
            <a:headEnd/>
            <a:tailEnd/>
          </a:ln>
        </p:spPr>
      </p:pic>
    </p:spTree>
    <p:extLst>
      <p:ext uri="{BB962C8B-B14F-4D97-AF65-F5344CB8AC3E}">
        <p14:creationId xmlns:p14="http://schemas.microsoft.com/office/powerpoint/2010/main" val="475898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636C39E-FA39-4FE6-9382-D60B65966599}"/>
              </a:ext>
            </a:extLst>
          </p:cNvPr>
          <p:cNvGrpSpPr/>
          <p:nvPr/>
        </p:nvGrpSpPr>
        <p:grpSpPr>
          <a:xfrm>
            <a:off x="73015" y="61623"/>
            <a:ext cx="4864633" cy="3299794"/>
            <a:chOff x="73015" y="61623"/>
            <a:chExt cx="4864633" cy="3299794"/>
          </a:xfrm>
        </p:grpSpPr>
        <p:grpSp>
          <p:nvGrpSpPr>
            <p:cNvPr id="3" name="Group 2">
              <a:extLst>
                <a:ext uri="{FF2B5EF4-FFF2-40B4-BE49-F238E27FC236}">
                  <a16:creationId xmlns:a16="http://schemas.microsoft.com/office/drawing/2014/main" id="{6DA05852-6DE2-46BF-8510-417C8DD11220}"/>
                </a:ext>
              </a:extLst>
            </p:cNvPr>
            <p:cNvGrpSpPr/>
            <p:nvPr/>
          </p:nvGrpSpPr>
          <p:grpSpPr>
            <a:xfrm>
              <a:off x="73015" y="61623"/>
              <a:ext cx="4805694" cy="288000"/>
              <a:chOff x="73015" y="61623"/>
              <a:chExt cx="4805694"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id="{A65FBAC5-8C31-4ED1-A844-DAA93BB8E762}"/>
                </a:ext>
              </a:extLst>
            </p:cNvPr>
            <p:cNvSpPr txBox="1"/>
            <p:nvPr/>
          </p:nvSpPr>
          <p:spPr>
            <a:xfrm>
              <a:off x="216121" y="349623"/>
              <a:ext cx="4455240" cy="2492990"/>
            </a:xfrm>
            <a:prstGeom prst="rect">
              <a:avLst/>
            </a:prstGeom>
            <a:noFill/>
          </p:spPr>
          <p:txBody>
            <a:bodyPr wrap="square" rtlCol="0">
              <a:spAutoFit/>
            </a:bodyPr>
            <a:lstStyle/>
            <a:p>
              <a:pPr algn="just"/>
              <a:r>
                <a:rPr lang="mn-MN" sz="1400" dirty="0">
                  <a:solidFill>
                    <a:srgbClr val="002060"/>
                  </a:solidFill>
                  <a:latin typeface="Arial" panose="020B0604020202020204" pitchFamily="34" charset="0"/>
                  <a:ea typeface="Times New Roman" panose="02020603050405020304" pitchFamily="18" charset="0"/>
                  <a:cs typeface="Arial" panose="020B0604020202020204" pitchFamily="34" charset="0"/>
                </a:rPr>
                <a:t>НУТГИЙН БРЭНД БҮТЭЭГДЭХҮҮН, ҮЙЛЧИЛГЭЭ</a:t>
              </a:r>
            </a:p>
            <a:p>
              <a:pPr algn="just"/>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171450"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Аймгийн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ИТХТ</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-ийн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2007</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оны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11</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дүгээр тогтоолоор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ингэний айраг</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сүү сүүн бүтээгдэхүүнийг</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аймгийн брэнд бүтээгдэхүүнээр баталж, Ингэний </a:t>
              </a:r>
              <a:r>
                <a:rPr lang="mn-MN" sz="11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айрагны баяр арга хэмжээг жил бүр өвлийн адаг сарын шинийн 15-нд </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тогтмол зохион байгуулж байна.</a:t>
              </a:r>
            </a:p>
            <a:p>
              <a:pPr marL="171450"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2016 онд дэлхийн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2 бөхт тэмээний генефондыг хадгалж</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Ханын хэцийн хүрэн, Галбын говийн улаан омгийн тэмээг үүлдэр болгон батлуулсан.</a:t>
              </a:r>
            </a:p>
            <a:p>
              <a:pPr marL="171450"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Монгол Улсын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түүхэнд анх удаа</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Монгол тэмээ-999</a:t>
              </a:r>
              <a:r>
                <a:rPr lang="en-US"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арга хэмжээг зохион байгуулан,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1108</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тэмээг уралдуулж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дэлхийн дээд амжилтыг шинэчлэн</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тогтоолоо.</a:t>
              </a:r>
            </a:p>
            <a:p>
              <a:pPr marL="171450"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Ноён Сэврэй хийцийн мөнгөн эдлэлийн дарханы урлал</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a16="http://schemas.microsoft.com/office/drawing/2014/main" id="{0F4FC7D5-AA91-438F-805B-ED398A7E96A0}"/>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FD713E3E-67FE-494F-A54A-7FE8E9884DA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9</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DC33717-0D17-4179-ACE1-EF25BF70C2D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9A738C-9D7F-43EA-B535-D30C3C407F5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037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A05852-6DE2-46BF-8510-417C8DD11220}"/>
              </a:ext>
            </a:extLst>
          </p:cNvPr>
          <p:cNvGrpSpPr/>
          <p:nvPr/>
        </p:nvGrpSpPr>
        <p:grpSpPr>
          <a:xfrm>
            <a:off x="73015" y="61623"/>
            <a:ext cx="4805694" cy="288000"/>
            <a:chOff x="73015" y="61623"/>
            <a:chExt cx="4805694"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id="{A65FBAC5-8C31-4ED1-A844-DAA93BB8E762}"/>
              </a:ext>
            </a:extLst>
          </p:cNvPr>
          <p:cNvSpPr txBox="1"/>
          <p:nvPr/>
        </p:nvSpPr>
        <p:spPr>
          <a:xfrm>
            <a:off x="359227" y="287584"/>
            <a:ext cx="1212629" cy="338554"/>
          </a:xfrm>
          <a:prstGeom prst="rect">
            <a:avLst/>
          </a:prstGeom>
          <a:noFill/>
        </p:spPr>
        <p:txBody>
          <a:bodyPr wrap="square" rtlCol="0">
            <a:spAutoFit/>
          </a:bodyPr>
          <a:lstStyle/>
          <a:p>
            <a:pPr algn="just"/>
            <a:r>
              <a:rPr lang="mn-MN" sz="1600"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Тээвэр</a:t>
            </a:r>
            <a:endParaRPr lang="en-US" sz="1000" cap="al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a16="http://schemas.microsoft.com/office/drawing/2014/main" id="{9ADB6D0F-7A20-4CD6-9887-695814BD8EB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758BDA23-FF7C-46F8-94A0-07720805515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10</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8300301A-DC2E-4D75-9A74-FB553C1604E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24DDF81-1219-42AB-821A-D7B80832F38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2" name="Table 11">
            <a:extLst>
              <a:ext uri="{FF2B5EF4-FFF2-40B4-BE49-F238E27FC236}">
                <a16:creationId xmlns:a16="http://schemas.microsoft.com/office/drawing/2014/main" id="{C0CF0BA9-BA1E-46AC-9ECE-B53A5382D521}"/>
              </a:ext>
            </a:extLst>
          </p:cNvPr>
          <p:cNvGraphicFramePr>
            <a:graphicFrameLocks noGrp="1"/>
          </p:cNvGraphicFramePr>
          <p:nvPr>
            <p:extLst>
              <p:ext uri="{D42A27DB-BD31-4B8C-83A1-F6EECF244321}">
                <p14:modId xmlns:p14="http://schemas.microsoft.com/office/powerpoint/2010/main" val="2537332547"/>
              </p:ext>
            </p:extLst>
          </p:nvPr>
        </p:nvGraphicFramePr>
        <p:xfrm>
          <a:off x="342861" y="629524"/>
          <a:ext cx="4328500" cy="2410390"/>
        </p:xfrm>
        <a:graphic>
          <a:graphicData uri="http://schemas.openxmlformats.org/drawingml/2006/table">
            <a:tbl>
              <a:tblPr>
                <a:tableStyleId>{2D5ABB26-0587-4C30-8999-92F81FD0307C}</a:tableStyleId>
              </a:tblPr>
              <a:tblGrid>
                <a:gridCol w="2711155">
                  <a:extLst>
                    <a:ext uri="{9D8B030D-6E8A-4147-A177-3AD203B41FA5}">
                      <a16:colId xmlns:a16="http://schemas.microsoft.com/office/drawing/2014/main" val="20000"/>
                    </a:ext>
                  </a:extLst>
                </a:gridCol>
                <a:gridCol w="1617345">
                  <a:extLst>
                    <a:ext uri="{9D8B030D-6E8A-4147-A177-3AD203B41FA5}">
                      <a16:colId xmlns:a16="http://schemas.microsoft.com/office/drawing/2014/main" val="20003"/>
                    </a:ext>
                  </a:extLst>
                </a:gridCol>
              </a:tblGrid>
              <a:tr h="212612">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a:txBody>
                    <a:bodyPr/>
                    <a:lstStyle/>
                    <a:p>
                      <a:pPr algn="r" rtl="0" fontAlgn="ctr"/>
                      <a:r>
                        <a:rPr lang="en-US" sz="1400" b="1" u="none" strike="noStrike" dirty="0">
                          <a:solidFill>
                            <a:schemeClr val="bg1"/>
                          </a:solidFill>
                          <a:latin typeface="Arial" pitchFamily="34" charset="0"/>
                          <a:cs typeface="Arial" pitchFamily="34" charset="0"/>
                        </a:rPr>
                        <a:t>20</a:t>
                      </a:r>
                      <a:r>
                        <a:rPr lang="mn-MN" sz="1400" b="1" u="none" strike="noStrike" dirty="0">
                          <a:solidFill>
                            <a:schemeClr val="bg1"/>
                          </a:solidFill>
                          <a:latin typeface="Arial" pitchFamily="34" charset="0"/>
                          <a:cs typeface="Arial" pitchFamily="34" charset="0"/>
                        </a:rPr>
                        <a:t>1</a:t>
                      </a:r>
                      <a:r>
                        <a:rPr lang="en-US" sz="1400" b="1" u="none" strike="noStrike" dirty="0">
                          <a:solidFill>
                            <a:schemeClr val="bg1"/>
                          </a:solidFill>
                          <a:latin typeface="Arial" pitchFamily="34" charset="0"/>
                          <a:cs typeface="Arial" pitchFamily="34" charset="0"/>
                        </a:rPr>
                        <a:t>9</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a16="http://schemas.microsoft.com/office/drawing/2014/main" val="10000"/>
                  </a:ext>
                </a:extLst>
              </a:tr>
              <a:tr h="414698">
                <a:tc>
                  <a:txBody>
                    <a:bodyPr/>
                    <a:lstStyle/>
                    <a:p>
                      <a:pPr algn="l" rtl="0" fontAlgn="ct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Техникийн хяналтын үзлэгт хамрагдсан авто машин бүгд</a:t>
                      </a:r>
                      <a:endParaRPr lang="mn-MN" sz="12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en-US" sz="1400" u="none" strike="noStrike" dirty="0">
                          <a:solidFill>
                            <a:srgbClr val="002060"/>
                          </a:solidFill>
                          <a:latin typeface="Arial" pitchFamily="34" charset="0"/>
                          <a:cs typeface="Arial" pitchFamily="34" charset="0"/>
                        </a:rPr>
                        <a:t>22328</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1"/>
                  </a:ext>
                </a:extLst>
              </a:tr>
              <a:tr h="212612">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Суудлын авто машин</a:t>
                      </a:r>
                    </a:p>
                  </a:txBody>
                  <a:tcPr marL="9525" marR="9525" marT="9525" marB="0" anchor="ctr">
                    <a:solidFill>
                      <a:schemeClr val="accent1">
                        <a:lumMod val="20000"/>
                        <a:lumOff val="80000"/>
                      </a:schemeClr>
                    </a:solidFill>
                  </a:tcPr>
                </a:tc>
                <a:tc>
                  <a:txBody>
                    <a:bodyPr/>
                    <a:lstStyle/>
                    <a:p>
                      <a:pPr algn="r" rtl="0" fontAlgn="ctr"/>
                      <a:r>
                        <a:rPr lang="en-US" sz="1400" u="none" strike="noStrike" dirty="0">
                          <a:solidFill>
                            <a:srgbClr val="002060"/>
                          </a:solidFill>
                          <a:latin typeface="Arial" pitchFamily="34" charset="0"/>
                          <a:cs typeface="Arial" pitchFamily="34" charset="0"/>
                        </a:rPr>
                        <a:t>10865</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2"/>
                  </a:ext>
                </a:extLst>
              </a:tr>
              <a:tr h="212612">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a:solidFill>
                            <a:srgbClr val="002060"/>
                          </a:solidFill>
                          <a:latin typeface="Arial" panose="020B0604020202020204" pitchFamily="34" charset="0"/>
                          <a:ea typeface="Times New Roman" panose="02020603050405020304" pitchFamily="18" charset="0"/>
                          <a:cs typeface="Arial" panose="020B0604020202020204" pitchFamily="34" charset="0"/>
                        </a:rPr>
                        <a:t>Ачааны машин</a:t>
                      </a:r>
                      <a:endPar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noFill/>
                  </a:tcPr>
                </a:tc>
                <a:tc>
                  <a:txBody>
                    <a:bodyPr/>
                    <a:lstStyle/>
                    <a:p>
                      <a:pPr algn="r" rtl="0" fontAlgn="ctr"/>
                      <a:r>
                        <a:rPr lang="en-US" sz="1400" u="none" strike="noStrike" dirty="0">
                          <a:solidFill>
                            <a:srgbClr val="002060"/>
                          </a:solidFill>
                          <a:latin typeface="Arial" pitchFamily="34" charset="0"/>
                          <a:cs typeface="Arial" pitchFamily="34" charset="0"/>
                        </a:rPr>
                        <a:t>9860</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3"/>
                  </a:ext>
                </a:extLst>
              </a:tr>
              <a:tr h="212612">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Автобус</a:t>
                      </a:r>
                    </a:p>
                  </a:txBody>
                  <a:tcPr marL="9525" marR="9525" marT="9525" marB="0" anchor="ctr">
                    <a:solidFill>
                      <a:schemeClr val="accent1">
                        <a:lumMod val="20000"/>
                        <a:lumOff val="80000"/>
                      </a:schemeClr>
                    </a:solidFill>
                  </a:tcPr>
                </a:tc>
                <a:tc>
                  <a:txBody>
                    <a:bodyPr/>
                    <a:lstStyle/>
                    <a:p>
                      <a:pPr algn="r" rtl="0" fontAlgn="ctr"/>
                      <a:r>
                        <a:rPr lang="en-US" sz="1400" u="none" strike="noStrike" dirty="0">
                          <a:solidFill>
                            <a:srgbClr val="002060"/>
                          </a:solidFill>
                          <a:latin typeface="Arial" pitchFamily="34" charset="0"/>
                          <a:cs typeface="Arial" pitchFamily="34" charset="0"/>
                        </a:rPr>
                        <a:t>352</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4"/>
                  </a:ext>
                </a:extLst>
              </a:tr>
              <a:tr h="212612">
                <a:tc>
                  <a:txBody>
                    <a:bodyPr/>
                    <a:lstStyle/>
                    <a:p>
                      <a:pPr algn="l" rtl="0" fontAlgn="ct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Тусгай зориулалтын</a:t>
                      </a:r>
                      <a:endParaRPr lang="mn-MN" sz="12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en-US" sz="1400" b="0" i="0" u="none" strike="noStrike" dirty="0">
                          <a:solidFill>
                            <a:srgbClr val="002060"/>
                          </a:solidFill>
                          <a:latin typeface="Arial" pitchFamily="34" charset="0"/>
                          <a:cs typeface="Arial" pitchFamily="34" charset="0"/>
                        </a:rPr>
                        <a:t>1251</a:t>
                      </a:r>
                    </a:p>
                  </a:txBody>
                  <a:tcPr marL="9525" marR="9525" marT="9525" marB="0" anchor="ctr">
                    <a:noFill/>
                  </a:tcPr>
                </a:tc>
                <a:extLst>
                  <a:ext uri="{0D108BD9-81ED-4DB2-BD59-A6C34878D82A}">
                    <a16:rowId xmlns:a16="http://schemas.microsoft.com/office/drawing/2014/main" val="10005"/>
                  </a:ext>
                </a:extLst>
              </a:tr>
              <a:tr h="212612">
                <a:tc gridSpan="2">
                  <a:txBody>
                    <a:bodyPr/>
                    <a:lstStyle/>
                    <a:p>
                      <a:pPr algn="l" rtl="0" fontAlgn="ct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Ашигласан хугацаагаар</a:t>
                      </a:r>
                      <a:endParaRPr lang="mn-MN" sz="12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hMerge="1">
                  <a:txBody>
                    <a:bodyPr/>
                    <a:lstStyle/>
                    <a:p>
                      <a:pPr algn="r" rtl="0" fontAlgn="ctr"/>
                      <a:endParaRPr lang="en-US" sz="9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6"/>
                  </a:ext>
                </a:extLst>
              </a:tr>
              <a:tr h="212612">
                <a:tc>
                  <a:txBody>
                    <a:bodyPr/>
                    <a:lstStyle/>
                    <a:p>
                      <a:pPr lvl="1" algn="l" rtl="0" fontAlgn="ctr"/>
                      <a:r>
                        <a:rPr lang="mn-MN" sz="1200" b="0" i="0" u="none" strike="noStrike" dirty="0">
                          <a:solidFill>
                            <a:srgbClr val="002060"/>
                          </a:solidFill>
                          <a:latin typeface="Arial" pitchFamily="34" charset="0"/>
                          <a:cs typeface="Arial" pitchFamily="34" charset="0"/>
                        </a:rPr>
                        <a:t>3 жил хүртэл</a:t>
                      </a:r>
                    </a:p>
                  </a:txBody>
                  <a:tcPr marL="9525" marR="9525" marT="9525" marB="0" anchor="ctr">
                    <a:noFill/>
                  </a:tcPr>
                </a:tc>
                <a:tc>
                  <a:txBody>
                    <a:bodyPr/>
                    <a:lstStyle/>
                    <a:p>
                      <a:pPr algn="r" rtl="0" fontAlgn="ctr"/>
                      <a:r>
                        <a:rPr lang="en-US" sz="1400" u="none" strike="noStrike" dirty="0">
                          <a:solidFill>
                            <a:srgbClr val="002060"/>
                          </a:solidFill>
                          <a:latin typeface="Arial" pitchFamily="34" charset="0"/>
                          <a:cs typeface="Arial" pitchFamily="34" charset="0"/>
                        </a:rPr>
                        <a:t>1014</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7"/>
                  </a:ext>
                </a:extLst>
              </a:tr>
              <a:tr h="212612">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200" b="0" i="0" u="none" strike="noStrike" dirty="0">
                          <a:solidFill>
                            <a:srgbClr val="002060"/>
                          </a:solidFill>
                          <a:latin typeface="Arial" pitchFamily="34" charset="0"/>
                          <a:cs typeface="Arial" pitchFamily="34" charset="0"/>
                        </a:rPr>
                        <a:t>4-9 жил</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a:solidFill>
                            <a:srgbClr val="002060"/>
                          </a:solidFill>
                          <a:latin typeface="Arial" pitchFamily="34" charset="0"/>
                          <a:cs typeface="Arial" pitchFamily="34" charset="0"/>
                        </a:rPr>
                        <a:t>5523</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8"/>
                  </a:ext>
                </a:extLst>
              </a:tr>
              <a:tr h="212612">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200" b="0" i="0" u="none" strike="noStrike" dirty="0">
                          <a:solidFill>
                            <a:srgbClr val="002060"/>
                          </a:solidFill>
                          <a:latin typeface="Arial" pitchFamily="34" charset="0"/>
                          <a:cs typeface="Arial" pitchFamily="34" charset="0"/>
                        </a:rPr>
                        <a:t>10-аас дээш жил</a:t>
                      </a:r>
                    </a:p>
                  </a:txBody>
                  <a:tcPr marL="9525" marR="9525" marT="9525" marB="0" anchor="ctr">
                    <a:noFill/>
                  </a:tcPr>
                </a:tc>
                <a:tc>
                  <a:txBody>
                    <a:bodyPr/>
                    <a:lstStyle/>
                    <a:p>
                      <a:pPr algn="r" rtl="0" fontAlgn="ctr"/>
                      <a:r>
                        <a:rPr lang="en-US" sz="1400" b="0" i="0" u="none" strike="noStrike" dirty="0">
                          <a:solidFill>
                            <a:srgbClr val="002060"/>
                          </a:solidFill>
                          <a:latin typeface="Arial" pitchFamily="34" charset="0"/>
                          <a:cs typeface="Arial" pitchFamily="34" charset="0"/>
                        </a:rPr>
                        <a:t>15791</a:t>
                      </a:r>
                    </a:p>
                  </a:txBody>
                  <a:tcPr marL="9525" marR="9525" marT="9525" marB="0" anchor="c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08471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A05852-6DE2-46BF-8510-417C8DD11220}"/>
              </a:ext>
            </a:extLst>
          </p:cNvPr>
          <p:cNvGrpSpPr/>
          <p:nvPr/>
        </p:nvGrpSpPr>
        <p:grpSpPr>
          <a:xfrm>
            <a:off x="73015" y="61623"/>
            <a:ext cx="4805694" cy="288000"/>
            <a:chOff x="73015" y="61623"/>
            <a:chExt cx="4805694"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id="{A65FBAC5-8C31-4ED1-A844-DAA93BB8E762}"/>
              </a:ext>
            </a:extLst>
          </p:cNvPr>
          <p:cNvSpPr txBox="1"/>
          <p:nvPr/>
        </p:nvSpPr>
        <p:spPr>
          <a:xfrm>
            <a:off x="216121" y="349623"/>
            <a:ext cx="4546379" cy="338554"/>
          </a:xfrm>
          <a:prstGeom prst="rect">
            <a:avLst/>
          </a:prstGeom>
          <a:noFill/>
        </p:spPr>
        <p:txBody>
          <a:bodyPr wrap="square" rtlCol="0">
            <a:spAutoFit/>
          </a:bodyPr>
          <a:lstStyle/>
          <a:p>
            <a:pPr algn="just"/>
            <a:r>
              <a:rPr lang="mn-MN" sz="1600"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Барилга, орон сууц, нийтийн аж ахуй</a:t>
            </a:r>
            <a:endParaRPr lang="mn-MN" sz="1000" cap="al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a16="http://schemas.microsoft.com/office/drawing/2014/main" id="{9ADB6D0F-7A20-4CD6-9887-695814BD8EB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758BDA23-FF7C-46F8-94A0-07720805515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11</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8300301A-DC2E-4D75-9A74-FB553C1604E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24DDF81-1219-42AB-821A-D7B80832F38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6" name="Table 15">
            <a:extLst>
              <a:ext uri="{FF2B5EF4-FFF2-40B4-BE49-F238E27FC236}">
                <a16:creationId xmlns:a16="http://schemas.microsoft.com/office/drawing/2014/main" id="{5D45D458-0898-4A62-BCA5-55C4CFB6D42B}"/>
              </a:ext>
            </a:extLst>
          </p:cNvPr>
          <p:cNvGraphicFramePr>
            <a:graphicFrameLocks noGrp="1"/>
          </p:cNvGraphicFramePr>
          <p:nvPr>
            <p:extLst>
              <p:ext uri="{D42A27DB-BD31-4B8C-83A1-F6EECF244321}">
                <p14:modId xmlns:p14="http://schemas.microsoft.com/office/powerpoint/2010/main" val="3377952009"/>
              </p:ext>
            </p:extLst>
          </p:nvPr>
        </p:nvGraphicFramePr>
        <p:xfrm>
          <a:off x="312250" y="743272"/>
          <a:ext cx="4328500" cy="2293050"/>
        </p:xfrm>
        <a:graphic>
          <a:graphicData uri="http://schemas.openxmlformats.org/drawingml/2006/table">
            <a:tbl>
              <a:tblPr>
                <a:tableStyleId>{2D5ABB26-0587-4C30-8999-92F81FD0307C}</a:tableStyleId>
              </a:tblPr>
              <a:tblGrid>
                <a:gridCol w="2711155">
                  <a:extLst>
                    <a:ext uri="{9D8B030D-6E8A-4147-A177-3AD203B41FA5}">
                      <a16:colId xmlns:a16="http://schemas.microsoft.com/office/drawing/2014/main" val="20000"/>
                    </a:ext>
                  </a:extLst>
                </a:gridCol>
                <a:gridCol w="1617345">
                  <a:extLst>
                    <a:ext uri="{9D8B030D-6E8A-4147-A177-3AD203B41FA5}">
                      <a16:colId xmlns:a16="http://schemas.microsoft.com/office/drawing/2014/main" val="20003"/>
                    </a:ext>
                  </a:extLst>
                </a:gridCol>
              </a:tblGrid>
              <a:tr h="212612">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a:txBody>
                    <a:bodyPr/>
                    <a:lstStyle/>
                    <a:p>
                      <a:pPr algn="r" rtl="0" fontAlgn="ctr"/>
                      <a:r>
                        <a:rPr lang="en-US" sz="1400" b="1" u="none" strike="noStrike" dirty="0">
                          <a:solidFill>
                            <a:schemeClr val="bg1"/>
                          </a:solidFill>
                          <a:latin typeface="Arial" pitchFamily="34" charset="0"/>
                          <a:cs typeface="Arial" pitchFamily="34" charset="0"/>
                        </a:rPr>
                        <a:t>20</a:t>
                      </a:r>
                      <a:r>
                        <a:rPr lang="mn-MN" sz="1400" b="1" u="none" strike="noStrike" dirty="0">
                          <a:solidFill>
                            <a:schemeClr val="bg1"/>
                          </a:solidFill>
                          <a:latin typeface="Arial" pitchFamily="34" charset="0"/>
                          <a:cs typeface="Arial" pitchFamily="34" charset="0"/>
                        </a:rPr>
                        <a:t>19</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a16="http://schemas.microsoft.com/office/drawing/2014/main" val="10000"/>
                  </a:ext>
                </a:extLst>
              </a:tr>
              <a:tr h="414698">
                <a:tc>
                  <a:txBody>
                    <a:bodyPr/>
                    <a:lstStyle/>
                    <a:p>
                      <a:pPr algn="l" rtl="0" fontAlgn="ct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Дотоодын барилгын байгууллагуудын гүйцэтгэсэн барилга угсралт, их засварын ажил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mn-MN" sz="12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mn-MN" sz="1400" u="none" strike="noStrike" dirty="0">
                          <a:solidFill>
                            <a:schemeClr val="tx2">
                              <a:lumMod val="50000"/>
                            </a:schemeClr>
                          </a:solidFill>
                          <a:latin typeface="Arial" pitchFamily="34" charset="0"/>
                          <a:cs typeface="Arial" pitchFamily="34" charset="0"/>
                        </a:rPr>
                        <a:t>1135373.4</a:t>
                      </a:r>
                      <a:endParaRPr lang="en-US" sz="1400" b="0" i="0" u="none" strike="noStrike" dirty="0">
                        <a:solidFill>
                          <a:schemeClr val="tx2">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1"/>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Ус түгээх цэгийн тоо</a:t>
                      </a:r>
                    </a:p>
                  </a:txBody>
                  <a:tcPr marL="9525" marR="9525" marT="9525" marB="0" anchor="ctr">
                    <a:solidFill>
                      <a:schemeClr val="accent1">
                        <a:lumMod val="20000"/>
                        <a:lumOff val="80000"/>
                      </a:schemeClr>
                    </a:solidFill>
                  </a:tcPr>
                </a:tc>
                <a:tc>
                  <a:txBody>
                    <a:bodyPr/>
                    <a:lstStyle/>
                    <a:p>
                      <a:pPr algn="r" rtl="0" fontAlgn="ctr"/>
                      <a:r>
                        <a:rPr lang="mn-MN" sz="1400" b="0" i="0" u="none" strike="noStrike" dirty="0">
                          <a:solidFill>
                            <a:srgbClr val="002060"/>
                          </a:solidFill>
                          <a:latin typeface="Arial" pitchFamily="34" charset="0"/>
                          <a:cs typeface="Arial" pitchFamily="34" charset="0"/>
                        </a:rPr>
                        <a:t>71</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2"/>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Зөөврийн ус хэрэглэдэг өрх</a:t>
                      </a:r>
                    </a:p>
                  </a:txBody>
                  <a:tcPr marL="9525" marR="9525" marT="9525" marB="0" anchor="ctr">
                    <a:noFill/>
                  </a:tcPr>
                </a:tc>
                <a:tc>
                  <a:txBody>
                    <a:bodyPr/>
                    <a:lstStyle/>
                    <a:p>
                      <a:pPr algn="r" rtl="0" fontAlgn="ctr"/>
                      <a:r>
                        <a:rPr lang="en-US" sz="1400" b="0" i="0" u="none" strike="noStrike" dirty="0">
                          <a:solidFill>
                            <a:srgbClr val="002060"/>
                          </a:solidFill>
                          <a:latin typeface="Arial" pitchFamily="34" charset="0"/>
                          <a:cs typeface="Arial" pitchFamily="34" charset="0"/>
                        </a:rPr>
                        <a:t>17601</a:t>
                      </a:r>
                    </a:p>
                  </a:txBody>
                  <a:tcPr marL="9525" marR="9525" marT="9525" marB="0" anchor="ctr">
                    <a:noFill/>
                  </a:tcPr>
                </a:tc>
                <a:extLst>
                  <a:ext uri="{0D108BD9-81ED-4DB2-BD59-A6C34878D82A}">
                    <a16:rowId xmlns:a16="http://schemas.microsoft.com/office/drawing/2014/main" val="10003"/>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Ус тээврийн машины тоо</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a:solidFill>
                            <a:srgbClr val="002060"/>
                          </a:solidFill>
                          <a:latin typeface="Arial" pitchFamily="34" charset="0"/>
                          <a:cs typeface="Arial" pitchFamily="34" charset="0"/>
                        </a:rPr>
                        <a:t>2</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4"/>
                  </a:ext>
                </a:extLst>
              </a:tr>
              <a:tr h="252000">
                <a:tc>
                  <a:txBody>
                    <a:bodyPr/>
                    <a:lstStyle/>
                    <a:p>
                      <a:pPr algn="l" rtl="0" fontAlgn="ctr"/>
                      <a:r>
                        <a:rPr lang="mn-MN" sz="1200" b="0" i="0" u="none" strike="noStrike" dirty="0">
                          <a:solidFill>
                            <a:srgbClr val="002060"/>
                          </a:solidFill>
                          <a:latin typeface="Arial" pitchFamily="34" charset="0"/>
                          <a:cs typeface="Arial" pitchFamily="34" charset="0"/>
                        </a:rPr>
                        <a:t>Хог устгах цэг</a:t>
                      </a:r>
                    </a:p>
                  </a:txBody>
                  <a:tcPr marL="9525" marR="9525" marT="9525" marB="0" anchor="ctr">
                    <a:noFill/>
                  </a:tcPr>
                </a:tc>
                <a:tc>
                  <a:txBody>
                    <a:bodyPr/>
                    <a:lstStyle/>
                    <a:p>
                      <a:pPr algn="r" rtl="0" fontAlgn="ctr"/>
                      <a:r>
                        <a:rPr lang="en-US" sz="1400" b="0" i="0" u="none" strike="noStrike" dirty="0">
                          <a:solidFill>
                            <a:srgbClr val="002060"/>
                          </a:solidFill>
                          <a:latin typeface="Arial" pitchFamily="34" charset="0"/>
                          <a:cs typeface="Arial" pitchFamily="34" charset="0"/>
                        </a:rPr>
                        <a:t>15</a:t>
                      </a:r>
                    </a:p>
                  </a:txBody>
                  <a:tcPr marL="9525" marR="9525" marT="9525" marB="0" anchor="ctr">
                    <a:noFill/>
                  </a:tcPr>
                </a:tc>
                <a:extLst>
                  <a:ext uri="{0D108BD9-81ED-4DB2-BD59-A6C34878D82A}">
                    <a16:rowId xmlns:a16="http://schemas.microsoft.com/office/drawing/2014/main" val="10005"/>
                  </a:ext>
                </a:extLst>
              </a:tr>
              <a:tr h="252000">
                <a:tc>
                  <a:txBody>
                    <a:bodyPr/>
                    <a:lstStyle/>
                    <a:p>
                      <a:pPr algn="l" rtl="0" fontAlgn="ctr"/>
                      <a:r>
                        <a:rPr lang="mn-MN" sz="1200" b="0" i="0" u="none" strike="noStrike" dirty="0">
                          <a:solidFill>
                            <a:srgbClr val="002060"/>
                          </a:solidFill>
                          <a:latin typeface="Arial" pitchFamily="34" charset="0"/>
                          <a:cs typeface="Arial" pitchFamily="34" charset="0"/>
                        </a:rPr>
                        <a:t>Хог тээврийн машины тоо</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a:solidFill>
                            <a:srgbClr val="002060"/>
                          </a:solidFill>
                          <a:latin typeface="Arial" pitchFamily="34" charset="0"/>
                          <a:cs typeface="Arial" pitchFamily="34" charset="0"/>
                        </a:rPr>
                        <a:t>40</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609794359"/>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b="0" i="0" u="none" strike="noStrike" dirty="0">
                          <a:solidFill>
                            <a:srgbClr val="002060"/>
                          </a:solidFill>
                          <a:latin typeface="Arial" pitchFamily="34" charset="0"/>
                          <a:cs typeface="Arial" pitchFamily="34" charset="0"/>
                        </a:rPr>
                        <a:t>Халуун усны цэгийн тоо</a:t>
                      </a:r>
                    </a:p>
                  </a:txBody>
                  <a:tcPr marL="9525" marR="9525" marT="9525" marB="0" anchor="ctr">
                    <a:noFill/>
                  </a:tcPr>
                </a:tc>
                <a:tc>
                  <a:txBody>
                    <a:bodyPr/>
                    <a:lstStyle/>
                    <a:p>
                      <a:pPr algn="r" rtl="0" fontAlgn="ctr"/>
                      <a:r>
                        <a:rPr lang="en-US" sz="1400" b="0" i="0" u="none" strike="noStrike" dirty="0">
                          <a:solidFill>
                            <a:srgbClr val="002060"/>
                          </a:solidFill>
                          <a:latin typeface="Arial" pitchFamily="34" charset="0"/>
                          <a:cs typeface="Arial" pitchFamily="34" charset="0"/>
                        </a:rPr>
                        <a:t>37</a:t>
                      </a:r>
                    </a:p>
                  </a:txBody>
                  <a:tcPr marL="9525" marR="9525" marT="9525" marB="0" anchor="ctr">
                    <a:noFill/>
                  </a:tcPr>
                </a:tc>
                <a:extLst>
                  <a:ext uri="{0D108BD9-81ED-4DB2-BD59-A6C34878D82A}">
                    <a16:rowId xmlns:a16="http://schemas.microsoft.com/office/drawing/2014/main" val="2489986725"/>
                  </a:ext>
                </a:extLst>
              </a:tr>
            </a:tbl>
          </a:graphicData>
        </a:graphic>
      </p:graphicFrame>
    </p:spTree>
    <p:extLst>
      <p:ext uri="{BB962C8B-B14F-4D97-AF65-F5344CB8AC3E}">
        <p14:creationId xmlns:p14="http://schemas.microsoft.com/office/powerpoint/2010/main" val="1017052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B67D74ED-4F64-465B-8B9F-D240FB105713}"/>
                </a:ext>
              </a:extLst>
            </p:cNvPr>
            <p:cNvSpPr/>
            <p:nvPr/>
          </p:nvSpPr>
          <p:spPr>
            <a:xfrm>
              <a:off x="4311361" y="3181417"/>
              <a:ext cx="360000" cy="180000"/>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B050"/>
                  </a:solidFill>
                  <a:latin typeface="Arial" panose="020B0604020202020204" pitchFamily="34" charset="0"/>
                  <a:cs typeface="Arial" panose="020B0604020202020204" pitchFamily="34" charset="0"/>
                </a:rPr>
                <a:t>12</a:t>
              </a:r>
              <a:endParaRPr lang="mn-MN" sz="900" dirty="0">
                <a:solidFill>
                  <a:srgbClr val="00B05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10A89517-80ED-439A-B55F-1712162A8443}"/>
                </a:ext>
              </a:extLst>
            </p:cNvPr>
            <p:cNvCxnSpPr>
              <a:cxnSpLocks/>
            </p:cNvCxnSpPr>
            <p:nvPr/>
          </p:nvCxnSpPr>
          <p:spPr>
            <a:xfrm flipV="1">
              <a:off x="159171" y="3271417"/>
              <a:ext cx="4140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2A6099-23AA-47AA-8074-DA1E9F7D50AC}"/>
                </a:ext>
              </a:extLst>
            </p:cNvPr>
            <p:cNvCxnSpPr>
              <a:cxnSpLocks/>
            </p:cNvCxnSpPr>
            <p:nvPr/>
          </p:nvCxnSpPr>
          <p:spPr>
            <a:xfrm flipV="1">
              <a:off x="4685648" y="3271417"/>
              <a:ext cx="25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FEE91D79-2EFC-4325-B44B-E87CC9065DEB}"/>
              </a:ext>
            </a:extLst>
          </p:cNvPr>
          <p:cNvSpPr txBox="1"/>
          <p:nvPr/>
        </p:nvSpPr>
        <p:spPr>
          <a:xfrm>
            <a:off x="216121" y="349910"/>
            <a:ext cx="2025429" cy="338554"/>
          </a:xfrm>
          <a:prstGeom prst="rect">
            <a:avLst/>
          </a:prstGeom>
          <a:noFill/>
        </p:spPr>
        <p:txBody>
          <a:bodyPr wrap="square" rtlCol="0">
            <a:spAutoFit/>
          </a:bodyPr>
          <a:lstStyle/>
          <a:p>
            <a:pPr algn="just"/>
            <a:r>
              <a:rPr lang="mn-MN" sz="1600" cap="all" dirty="0">
                <a:solidFill>
                  <a:srgbClr val="00B050"/>
                </a:solidFill>
                <a:latin typeface="Arial" panose="020B0604020202020204" pitchFamily="34" charset="0"/>
                <a:ea typeface="Times New Roman" panose="02020603050405020304" pitchFamily="18" charset="0"/>
                <a:cs typeface="Arial" panose="020B0604020202020204" pitchFamily="34" charset="0"/>
              </a:rPr>
              <a:t>Байгаль орчин</a:t>
            </a:r>
          </a:p>
        </p:txBody>
      </p:sp>
      <p:grpSp>
        <p:nvGrpSpPr>
          <p:cNvPr id="12" name="Group 11">
            <a:extLst>
              <a:ext uri="{FF2B5EF4-FFF2-40B4-BE49-F238E27FC236}">
                <a16:creationId xmlns:a16="http://schemas.microsoft.com/office/drawing/2014/main" id="{07C2D6E4-202D-44DC-A28B-A46EFE6F9382}"/>
              </a:ext>
            </a:extLst>
          </p:cNvPr>
          <p:cNvGrpSpPr/>
          <p:nvPr/>
        </p:nvGrpSpPr>
        <p:grpSpPr>
          <a:xfrm>
            <a:off x="73015" y="61623"/>
            <a:ext cx="4805694" cy="288000"/>
            <a:chOff x="73015" y="61623"/>
            <a:chExt cx="4805694" cy="288000"/>
          </a:xfrm>
        </p:grpSpPr>
        <p:pic>
          <p:nvPicPr>
            <p:cNvPr id="18" name="Picture 6" descr="http://ekhoron21.mn/uploads/aimag_logos/umnugobi.jpg">
              <a:extLst>
                <a:ext uri="{FF2B5EF4-FFF2-40B4-BE49-F238E27FC236}">
                  <a16:creationId xmlns:a16="http://schemas.microsoft.com/office/drawing/2014/main" id="{DDD25CB5-048D-4C7F-9F1F-94E690D95B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932238F0-7E55-4C08-8276-AA36D5BD4D52}"/>
                </a:ext>
              </a:extLst>
            </p:cNvPr>
            <p:cNvCxnSpPr>
              <a:cxnSpLocks/>
            </p:cNvCxnSpPr>
            <p:nvPr/>
          </p:nvCxnSpPr>
          <p:spPr>
            <a:xfrm flipH="1">
              <a:off x="359227" y="176893"/>
              <a:ext cx="2700000"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2F6660E-708F-4477-9DE8-E7C910173FF2}"/>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B050"/>
                  </a:solidFill>
                  <a:latin typeface="Arial" panose="020B0604020202020204" pitchFamily="34" charset="0"/>
                  <a:cs typeface="Arial" panose="020B0604020202020204" pitchFamily="34" charset="0"/>
                </a:rPr>
                <a:t>АЙМГИЙН ЕРӨНХИЙ МЭДЭЭЛЭЛ</a:t>
              </a:r>
            </a:p>
          </p:txBody>
        </p:sp>
      </p:grpSp>
      <p:graphicFrame>
        <p:nvGraphicFramePr>
          <p:cNvPr id="14" name="Table 13">
            <a:extLst>
              <a:ext uri="{FF2B5EF4-FFF2-40B4-BE49-F238E27FC236}">
                <a16:creationId xmlns:a16="http://schemas.microsoft.com/office/drawing/2014/main" id="{F422D5A7-795C-4216-A070-C8D23C67505F}"/>
              </a:ext>
            </a:extLst>
          </p:cNvPr>
          <p:cNvGraphicFramePr>
            <a:graphicFrameLocks noGrp="1"/>
          </p:cNvGraphicFramePr>
          <p:nvPr>
            <p:extLst>
              <p:ext uri="{D42A27DB-BD31-4B8C-83A1-F6EECF244321}">
                <p14:modId xmlns:p14="http://schemas.microsoft.com/office/powerpoint/2010/main" val="389814956"/>
              </p:ext>
            </p:extLst>
          </p:nvPr>
        </p:nvGraphicFramePr>
        <p:xfrm>
          <a:off x="159171" y="623713"/>
          <a:ext cx="4377085" cy="2583180"/>
        </p:xfrm>
        <a:graphic>
          <a:graphicData uri="http://schemas.openxmlformats.org/drawingml/2006/table">
            <a:tbl>
              <a:tblPr>
                <a:tableStyleId>{2D5ABB26-0587-4C30-8999-92F81FD0307C}</a:tableStyleId>
              </a:tblPr>
              <a:tblGrid>
                <a:gridCol w="2741586">
                  <a:extLst>
                    <a:ext uri="{9D8B030D-6E8A-4147-A177-3AD203B41FA5}">
                      <a16:colId xmlns:a16="http://schemas.microsoft.com/office/drawing/2014/main" val="20000"/>
                    </a:ext>
                  </a:extLst>
                </a:gridCol>
                <a:gridCol w="1635499">
                  <a:extLst>
                    <a:ext uri="{9D8B030D-6E8A-4147-A177-3AD203B41FA5}">
                      <a16:colId xmlns:a16="http://schemas.microsoft.com/office/drawing/2014/main" val="20003"/>
                    </a:ext>
                  </a:extLst>
                </a:gridCol>
              </a:tblGrid>
              <a:tr h="212612">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B050"/>
                    </a:solidFill>
                  </a:tcPr>
                </a:tc>
                <a:tc>
                  <a:txBody>
                    <a:bodyPr/>
                    <a:lstStyle/>
                    <a:p>
                      <a:pPr algn="r" rtl="0" fontAlgn="ctr"/>
                      <a:r>
                        <a:rPr lang="en-US" sz="1400" b="0" u="none" strike="noStrike" dirty="0">
                          <a:solidFill>
                            <a:schemeClr val="tx1"/>
                          </a:solidFill>
                          <a:latin typeface="Arial" pitchFamily="34" charset="0"/>
                          <a:cs typeface="Arial" pitchFamily="34" charset="0"/>
                        </a:rPr>
                        <a:t>20</a:t>
                      </a:r>
                      <a:r>
                        <a:rPr lang="mn-MN" sz="1400" b="0" u="none" strike="noStrike" dirty="0">
                          <a:solidFill>
                            <a:schemeClr val="tx1"/>
                          </a:solidFill>
                          <a:latin typeface="Arial" pitchFamily="34" charset="0"/>
                          <a:cs typeface="Arial" pitchFamily="34" charset="0"/>
                        </a:rPr>
                        <a:t>1</a:t>
                      </a:r>
                      <a:r>
                        <a:rPr lang="en-US" sz="1400" b="0" u="none" strike="noStrike" dirty="0">
                          <a:solidFill>
                            <a:schemeClr val="tx1"/>
                          </a:solidFill>
                          <a:latin typeface="Arial" pitchFamily="34" charset="0"/>
                          <a:cs typeface="Arial" pitchFamily="34" charset="0"/>
                        </a:rPr>
                        <a:t>9</a:t>
                      </a:r>
                      <a:endParaRPr lang="en-US" sz="1400" b="0" i="0" u="none" strike="noStrike" dirty="0">
                        <a:solidFill>
                          <a:schemeClr val="tx1"/>
                        </a:solidFill>
                        <a:latin typeface="Arial" pitchFamily="34" charset="0"/>
                        <a:cs typeface="Arial" pitchFamily="34" charset="0"/>
                      </a:endParaRPr>
                    </a:p>
                  </a:txBody>
                  <a:tcPr marL="9525" marR="9525" marT="9525" marB="0" anchor="ctr">
                    <a:solidFill>
                      <a:srgbClr val="00B050"/>
                    </a:solidFill>
                  </a:tcPr>
                </a:tc>
                <a:extLst>
                  <a:ext uri="{0D108BD9-81ED-4DB2-BD59-A6C34878D82A}">
                    <a16:rowId xmlns:a16="http://schemas.microsoft.com/office/drawing/2014/main" val="10000"/>
                  </a:ext>
                </a:extLst>
              </a:tr>
              <a:tr h="144000">
                <a:tc>
                  <a:txBody>
                    <a:bodyPr/>
                    <a:lstStyle/>
                    <a:p>
                      <a:pPr algn="l" rtl="0" fontAlgn="ctr"/>
                      <a:r>
                        <a:rPr lang="mn-MN" sz="1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Ойн сан бүхий газар </a:t>
                      </a:r>
                      <a:r>
                        <a:rPr lang="en-US" sz="1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a:t>
                      </a:r>
                      <a:r>
                        <a:rPr lang="mn-MN" sz="8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мян.га</a:t>
                      </a:r>
                      <a:r>
                        <a:rPr lang="en-US" sz="1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mn-MN" sz="1200" u="none" strike="noStrike" dirty="0">
                          <a:solidFill>
                            <a:schemeClr val="accent6">
                              <a:lumMod val="50000"/>
                            </a:schemeClr>
                          </a:solidFill>
                          <a:latin typeface="Arial" pitchFamily="34" charset="0"/>
                          <a:cs typeface="Arial" pitchFamily="34" charset="0"/>
                        </a:rPr>
                        <a:t>1 189.2</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1"/>
                  </a:ext>
                </a:extLst>
              </a:tr>
              <a:tr h="14400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Ойн модоор бүрхэгдсэн газар</a:t>
                      </a:r>
                    </a:p>
                  </a:txBody>
                  <a:tcPr marL="9525" marR="9525" marT="9525" marB="0" anchor="ctr">
                    <a:solidFill>
                      <a:schemeClr val="accent6">
                        <a:lumMod val="40000"/>
                        <a:lumOff val="60000"/>
                      </a:schemeClr>
                    </a:solidFill>
                  </a:tcPr>
                </a:tc>
                <a:tc>
                  <a:txBody>
                    <a:bodyPr/>
                    <a:lstStyle/>
                    <a:p>
                      <a:pPr algn="r" rtl="0" fontAlgn="ctr"/>
                      <a:r>
                        <a:rPr lang="mn-MN" sz="1200" b="0" i="0" u="none" strike="noStrike" dirty="0">
                          <a:solidFill>
                            <a:schemeClr val="accent6">
                              <a:lumMod val="50000"/>
                            </a:schemeClr>
                          </a:solidFill>
                          <a:latin typeface="Arial" pitchFamily="34" charset="0"/>
                          <a:cs typeface="Arial" pitchFamily="34" charset="0"/>
                        </a:rPr>
                        <a:t>618.2</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2"/>
                  </a:ext>
                </a:extLst>
              </a:tr>
              <a:tr h="144000">
                <a:tc>
                  <a:txBody>
                    <a:bodyPr/>
                    <a:lstStyle/>
                    <a:p>
                      <a:pPr marL="457383" marR="0" lvl="2"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Байгалийн заг</a:t>
                      </a:r>
                    </a:p>
                  </a:txBody>
                  <a:tcPr marL="9525" marR="9525" marT="9525" marB="0" anchor="ctr">
                    <a:noFill/>
                  </a:tcPr>
                </a:tc>
                <a:tc>
                  <a:txBody>
                    <a:bodyPr/>
                    <a:lstStyle/>
                    <a:p>
                      <a:pPr algn="r" rtl="0" fontAlgn="ctr"/>
                      <a:r>
                        <a:rPr lang="mn-MN" sz="1200" b="0" i="0" u="none" strike="noStrike" dirty="0">
                          <a:solidFill>
                            <a:schemeClr val="accent6">
                              <a:lumMod val="50000"/>
                            </a:schemeClr>
                          </a:solidFill>
                          <a:latin typeface="Arial" pitchFamily="34" charset="0"/>
                          <a:cs typeface="Arial" pitchFamily="34" charset="0"/>
                        </a:rPr>
                        <a:t>604.7</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3"/>
                  </a:ext>
                </a:extLst>
              </a:tr>
              <a:tr h="144000">
                <a:tc>
                  <a:txBody>
                    <a:bodyPr/>
                    <a:lstStyle/>
                    <a:p>
                      <a:pPr marL="457383" marR="0" lvl="2"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Бут сөөг</a:t>
                      </a:r>
                    </a:p>
                  </a:txBody>
                  <a:tcPr marL="9525" marR="9525" marT="9525" marB="0" anchor="ctr">
                    <a:solidFill>
                      <a:schemeClr val="accent6">
                        <a:lumMod val="40000"/>
                        <a:lumOff val="60000"/>
                      </a:schemeClr>
                    </a:solidFill>
                  </a:tcPr>
                </a:tc>
                <a:tc>
                  <a:txBody>
                    <a:bodyPr/>
                    <a:lstStyle/>
                    <a:p>
                      <a:pPr algn="r" rtl="0" fontAlgn="ctr"/>
                      <a:r>
                        <a:rPr lang="mn-MN" sz="1200" b="0" i="0" u="none" strike="noStrike" dirty="0">
                          <a:solidFill>
                            <a:schemeClr val="accent6">
                              <a:lumMod val="50000"/>
                            </a:schemeClr>
                          </a:solidFill>
                          <a:latin typeface="Arial" pitchFamily="34" charset="0"/>
                          <a:cs typeface="Arial" pitchFamily="34" charset="0"/>
                        </a:rPr>
                        <a:t>13.5</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4"/>
                  </a:ext>
                </a:extLst>
              </a:tr>
              <a:tr h="144000">
                <a:tc>
                  <a:txBody>
                    <a:bodyPr/>
                    <a:lstStyle/>
                    <a:p>
                      <a:pPr lvl="1" algn="l" rtl="0" fontAlgn="ctr"/>
                      <a:r>
                        <a:rPr lang="mn-MN" sz="1000" b="0" i="0" u="none" strike="noStrike" dirty="0">
                          <a:solidFill>
                            <a:schemeClr val="accent6">
                              <a:lumMod val="50000"/>
                            </a:schemeClr>
                          </a:solidFill>
                          <a:latin typeface="Arial" pitchFamily="34" charset="0"/>
                          <a:cs typeface="Arial" pitchFamily="34" charset="0"/>
                        </a:rPr>
                        <a:t>Ойжуулсан талбай </a:t>
                      </a:r>
                      <a:r>
                        <a:rPr lang="en-US" sz="1000" b="0" i="0" u="none" strike="noStrike" dirty="0">
                          <a:solidFill>
                            <a:schemeClr val="accent6">
                              <a:lumMod val="50000"/>
                            </a:schemeClr>
                          </a:solidFill>
                          <a:latin typeface="Arial" pitchFamily="34" charset="0"/>
                          <a:cs typeface="Arial" pitchFamily="34" charset="0"/>
                        </a:rPr>
                        <a:t>(</a:t>
                      </a:r>
                      <a:r>
                        <a:rPr lang="mn-MN" sz="1000" b="0" i="0" u="none" strike="noStrike" dirty="0">
                          <a:solidFill>
                            <a:schemeClr val="accent6">
                              <a:lumMod val="50000"/>
                            </a:schemeClr>
                          </a:solidFill>
                          <a:latin typeface="Arial" pitchFamily="34" charset="0"/>
                          <a:cs typeface="Arial" pitchFamily="34" charset="0"/>
                        </a:rPr>
                        <a:t>га</a:t>
                      </a:r>
                      <a:r>
                        <a:rPr lang="en-US" sz="1000" b="0" i="0" u="none" strike="noStrike" dirty="0">
                          <a:solidFill>
                            <a:schemeClr val="accent6">
                              <a:lumMod val="50000"/>
                            </a:schemeClr>
                          </a:solidFill>
                          <a:latin typeface="Arial" pitchFamily="34" charset="0"/>
                          <a:cs typeface="Arial" pitchFamily="34" charset="0"/>
                        </a:rPr>
                        <a:t>)</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mn-MN" sz="1200" b="0" i="0" u="none" strike="noStrike" dirty="0">
                          <a:solidFill>
                            <a:schemeClr val="accent6">
                              <a:lumMod val="50000"/>
                            </a:schemeClr>
                          </a:solidFill>
                          <a:latin typeface="Arial" pitchFamily="34" charset="0"/>
                          <a:cs typeface="Arial" pitchFamily="34" charset="0"/>
                        </a:rPr>
                        <a:t>43.6</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5"/>
                  </a:ext>
                </a:extLst>
              </a:tr>
              <a:tr h="144000">
                <a:tc>
                  <a:txBody>
                    <a:bodyPr/>
                    <a:lstStyle/>
                    <a:p>
                      <a:pPr lvl="1" algn="l" rtl="0" fontAlgn="ctr"/>
                      <a:r>
                        <a:rPr lang="mn-MN" sz="1000" b="0" i="0" u="none" strike="noStrike" dirty="0">
                          <a:solidFill>
                            <a:schemeClr val="accent6">
                              <a:lumMod val="50000"/>
                            </a:schemeClr>
                          </a:solidFill>
                          <a:latin typeface="Arial" pitchFamily="34" charset="0"/>
                          <a:cs typeface="Arial" pitchFamily="34" charset="0"/>
                        </a:rPr>
                        <a:t>Ойг хамгаалах арга хэмжээнд хамрагдсан нийт талбай </a:t>
                      </a:r>
                      <a:r>
                        <a:rPr lang="en-US" sz="1000" b="0" i="0" u="none" strike="noStrike" dirty="0">
                          <a:solidFill>
                            <a:schemeClr val="accent6">
                              <a:lumMod val="50000"/>
                            </a:schemeClr>
                          </a:solidFill>
                          <a:latin typeface="Arial" pitchFamily="34" charset="0"/>
                          <a:cs typeface="Arial" pitchFamily="34" charset="0"/>
                        </a:rPr>
                        <a:t>(</a:t>
                      </a:r>
                      <a:r>
                        <a:rPr lang="mn-MN" sz="1000" b="0" i="0" u="none" strike="noStrike" dirty="0">
                          <a:solidFill>
                            <a:schemeClr val="accent6">
                              <a:lumMod val="50000"/>
                            </a:schemeClr>
                          </a:solidFill>
                          <a:latin typeface="Arial" pitchFamily="34" charset="0"/>
                          <a:cs typeface="Arial" pitchFamily="34" charset="0"/>
                        </a:rPr>
                        <a:t>га</a:t>
                      </a:r>
                      <a:r>
                        <a:rPr lang="en-US" sz="1000" b="0" i="0" u="none" strike="noStrike" dirty="0">
                          <a:solidFill>
                            <a:schemeClr val="accent6">
                              <a:lumMod val="50000"/>
                            </a:schemeClr>
                          </a:solidFill>
                          <a:latin typeface="Arial" pitchFamily="34" charset="0"/>
                          <a:cs typeface="Arial" pitchFamily="34" charset="0"/>
                        </a:rPr>
                        <a:t>)</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tc>
                  <a:txBody>
                    <a:bodyPr/>
                    <a:lstStyle/>
                    <a:p>
                      <a:pPr algn="r" rtl="0" fontAlgn="ctr"/>
                      <a:r>
                        <a:rPr lang="mn-MN" sz="1200" b="0" i="0" u="none" strike="noStrike" dirty="0">
                          <a:solidFill>
                            <a:schemeClr val="accent6">
                              <a:lumMod val="50000"/>
                            </a:schemeClr>
                          </a:solidFill>
                          <a:latin typeface="Arial" pitchFamily="34" charset="0"/>
                          <a:cs typeface="Arial" pitchFamily="34" charset="0"/>
                        </a:rPr>
                        <a:t>400.0</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3609794359"/>
                  </a:ext>
                </a:extLst>
              </a:tr>
              <a:tr h="14400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6">
                              <a:lumMod val="50000"/>
                            </a:schemeClr>
                          </a:solidFill>
                          <a:latin typeface="Arial" pitchFamily="34" charset="0"/>
                          <a:cs typeface="Arial" pitchFamily="34" charset="0"/>
                        </a:rPr>
                        <a:t>Мод тарих бүх нийтийн хөдөлгөөний хүрээнд тарьсан мод</a:t>
                      </a:r>
                    </a:p>
                  </a:txBody>
                  <a:tcPr marL="9525" marR="9525" marT="9525" marB="0" anchor="ctr">
                    <a:noFill/>
                  </a:tcPr>
                </a:tc>
                <a:tc>
                  <a:txBody>
                    <a:bodyPr/>
                    <a:lstStyle/>
                    <a:p>
                      <a:pPr algn="r" rtl="0" fontAlgn="ctr"/>
                      <a:r>
                        <a:rPr lang="mn-MN" sz="1200" b="0" i="0" u="none" strike="noStrike" dirty="0">
                          <a:solidFill>
                            <a:schemeClr val="accent6">
                              <a:lumMod val="50000"/>
                            </a:schemeClr>
                          </a:solidFill>
                          <a:latin typeface="Arial" pitchFamily="34" charset="0"/>
                          <a:cs typeface="Arial" pitchFamily="34" charset="0"/>
                        </a:rPr>
                        <a:t>65324</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2489986725"/>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tc>
                  <a:txBody>
                    <a:bodyPr/>
                    <a:lstStyle/>
                    <a:p>
                      <a:pPr algn="r" rtl="0" fontAlgn="ct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3752170078"/>
                  </a:ext>
                </a:extLst>
              </a:tr>
              <a:tr h="144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6">
                              <a:lumMod val="50000"/>
                            </a:schemeClr>
                          </a:solidFill>
                          <a:latin typeface="Arial" pitchFamily="34" charset="0"/>
                          <a:cs typeface="Arial" pitchFamily="34" charset="0"/>
                        </a:rPr>
                        <a:t>Гадаргын ус нийт гол горхи</a:t>
                      </a:r>
                    </a:p>
                  </a:txBody>
                  <a:tcPr marL="9525" marR="9525" marT="9525" marB="0" anchor="ctr">
                    <a:noFill/>
                  </a:tcPr>
                </a:tc>
                <a:tc>
                  <a:txBody>
                    <a:bodyPr/>
                    <a:lstStyle/>
                    <a:p>
                      <a:pPr algn="r" rtl="0" fontAlgn="ctr"/>
                      <a:r>
                        <a:rPr lang="mn-MN" sz="1200" b="0" i="0" u="none" strike="noStrike" dirty="0">
                          <a:solidFill>
                            <a:schemeClr val="accent6">
                              <a:lumMod val="50000"/>
                            </a:schemeClr>
                          </a:solidFill>
                          <a:latin typeface="Arial" pitchFamily="34" charset="0"/>
                          <a:cs typeface="Arial" pitchFamily="34" charset="0"/>
                        </a:rPr>
                        <a:t>1</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701622182"/>
                  </a:ext>
                </a:extLst>
              </a:tr>
              <a:tr h="144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a:solidFill>
                            <a:schemeClr val="accent6">
                              <a:lumMod val="50000"/>
                            </a:schemeClr>
                          </a:solidFill>
                          <a:latin typeface="Arial" pitchFamily="34" charset="0"/>
                          <a:cs typeface="Arial" pitchFamily="34" charset="0"/>
                        </a:rPr>
                        <a:t>Булаг</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tc>
                  <a:txBody>
                    <a:bodyPr/>
                    <a:lstStyle/>
                    <a:p>
                      <a:pPr algn="r" rtl="0" fontAlgn="ctr"/>
                      <a:r>
                        <a:rPr lang="mn-MN" sz="1200" b="0" i="0" u="none" strike="noStrike" dirty="0">
                          <a:solidFill>
                            <a:schemeClr val="accent6">
                              <a:lumMod val="50000"/>
                            </a:schemeClr>
                          </a:solidFill>
                          <a:latin typeface="Arial" pitchFamily="34" charset="0"/>
                          <a:cs typeface="Arial" pitchFamily="34" charset="0"/>
                        </a:rPr>
                        <a:t>556</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2019196510"/>
                  </a:ext>
                </a:extLst>
              </a:tr>
              <a:tr h="144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6">
                              <a:lumMod val="50000"/>
                            </a:schemeClr>
                          </a:solidFill>
                          <a:latin typeface="Arial" pitchFamily="34" charset="0"/>
                          <a:cs typeface="Arial" pitchFamily="34" charset="0"/>
                        </a:rPr>
                        <a:t>Нуур, тойром</a:t>
                      </a:r>
                    </a:p>
                  </a:txBody>
                  <a:tcPr marL="9525" marR="9525" marT="9525" marB="0" anchor="ctr">
                    <a:noFill/>
                  </a:tcPr>
                </a:tc>
                <a:tc>
                  <a:txBody>
                    <a:bodyPr/>
                    <a:lstStyle/>
                    <a:p>
                      <a:pPr algn="r" rtl="0" fontAlgn="ctr"/>
                      <a:r>
                        <a:rPr lang="mn-MN" sz="1200" b="0" i="0" u="none" strike="noStrike" dirty="0">
                          <a:solidFill>
                            <a:schemeClr val="accent6">
                              <a:lumMod val="50000"/>
                            </a:schemeClr>
                          </a:solidFill>
                          <a:latin typeface="Arial" pitchFamily="34" charset="0"/>
                          <a:cs typeface="Arial" pitchFamily="34" charset="0"/>
                        </a:rPr>
                        <a:t>21</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4188285785"/>
                  </a:ext>
                </a:extLst>
              </a:tr>
            </a:tbl>
          </a:graphicData>
        </a:graphic>
      </p:graphicFrame>
    </p:spTree>
    <p:extLst>
      <p:ext uri="{BB962C8B-B14F-4D97-AF65-F5344CB8AC3E}">
        <p14:creationId xmlns:p14="http://schemas.microsoft.com/office/powerpoint/2010/main" val="3568097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B67D74ED-4F64-465B-8B9F-D240FB105713}"/>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2">
                      <a:lumMod val="50000"/>
                    </a:schemeClr>
                  </a:solidFill>
                  <a:latin typeface="Arial" panose="020B0604020202020204" pitchFamily="34" charset="0"/>
                  <a:cs typeface="Arial" panose="020B0604020202020204" pitchFamily="34" charset="0"/>
                </a:rPr>
                <a:t>13</a:t>
              </a:r>
              <a:endParaRPr lang="mn-MN" sz="900" dirty="0">
                <a:solidFill>
                  <a:schemeClr val="accent2">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10A89517-80ED-439A-B55F-1712162A8443}"/>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2A6099-23AA-47AA-8074-DA1E9F7D50AC}"/>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FEE91D79-2EFC-4325-B44B-E87CC9065DEB}"/>
              </a:ext>
            </a:extLst>
          </p:cNvPr>
          <p:cNvSpPr txBox="1"/>
          <p:nvPr/>
        </p:nvSpPr>
        <p:spPr>
          <a:xfrm>
            <a:off x="216121" y="300428"/>
            <a:ext cx="1549179" cy="338554"/>
          </a:xfrm>
          <a:prstGeom prst="rect">
            <a:avLst/>
          </a:prstGeom>
          <a:noFill/>
        </p:spPr>
        <p:txBody>
          <a:bodyPr wrap="square" rtlCol="0">
            <a:spAutoFit/>
          </a:bodyPr>
          <a:lstStyle/>
          <a:p>
            <a:pPr algn="just"/>
            <a:r>
              <a:rPr lang="mn-MN" sz="1600" cap="all"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Гэмт хэрэг</a:t>
            </a:r>
          </a:p>
        </p:txBody>
      </p:sp>
      <p:grpSp>
        <p:nvGrpSpPr>
          <p:cNvPr id="12" name="Group 11">
            <a:extLst>
              <a:ext uri="{FF2B5EF4-FFF2-40B4-BE49-F238E27FC236}">
                <a16:creationId xmlns:a16="http://schemas.microsoft.com/office/drawing/2014/main" id="{B78C23EB-A225-48D2-91AE-712E9E834A2D}"/>
              </a:ext>
            </a:extLst>
          </p:cNvPr>
          <p:cNvGrpSpPr/>
          <p:nvPr/>
        </p:nvGrpSpPr>
        <p:grpSpPr>
          <a:xfrm>
            <a:off x="73015" y="61623"/>
            <a:ext cx="4805694" cy="288000"/>
            <a:chOff x="73015" y="61623"/>
            <a:chExt cx="4805694" cy="288000"/>
          </a:xfrm>
        </p:grpSpPr>
        <p:pic>
          <p:nvPicPr>
            <p:cNvPr id="18" name="Picture 6" descr="http://ekhoron21.mn/uploads/aimag_logos/umnugobi.jpg">
              <a:extLst>
                <a:ext uri="{FF2B5EF4-FFF2-40B4-BE49-F238E27FC236}">
                  <a16:creationId xmlns:a16="http://schemas.microsoft.com/office/drawing/2014/main" id="{26A54793-FE33-4A56-B5CB-962DD447E2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554AA696-75D6-42E0-BB92-5F7CE2FC0853}"/>
                </a:ext>
              </a:extLst>
            </p:cNvPr>
            <p:cNvCxnSpPr>
              <a:cxnSpLocks/>
            </p:cNvCxnSpPr>
            <p:nvPr/>
          </p:nvCxnSpPr>
          <p:spPr>
            <a:xfrm flipH="1">
              <a:off x="359227" y="176893"/>
              <a:ext cx="2700000" cy="0"/>
            </a:xfrm>
            <a:prstGeom prst="line">
              <a:avLst/>
            </a:prstGeom>
            <a:ln>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186FEAF-55F8-4C09-8B7B-2D60D4A8B3E4}"/>
                </a:ext>
              </a:extLst>
            </p:cNvPr>
            <p:cNvSpPr txBox="1"/>
            <p:nvPr/>
          </p:nvSpPr>
          <p:spPr>
            <a:xfrm>
              <a:off x="3039744" y="69655"/>
              <a:ext cx="1838965" cy="215444"/>
            </a:xfrm>
            <a:prstGeom prst="rect">
              <a:avLst/>
            </a:prstGeom>
            <a:noFill/>
          </p:spPr>
          <p:txBody>
            <a:bodyPr wrap="none" rtlCol="0">
              <a:spAutoFit/>
            </a:bodyPr>
            <a:lstStyle/>
            <a:p>
              <a:r>
                <a:rPr lang="mn-MN" sz="800" dirty="0">
                  <a:solidFill>
                    <a:schemeClr val="accent2">
                      <a:lumMod val="50000"/>
                    </a:schemeClr>
                  </a:solidFill>
                  <a:latin typeface="Arial" panose="020B0604020202020204" pitchFamily="34" charset="0"/>
                  <a:cs typeface="Arial" panose="020B0604020202020204" pitchFamily="34" charset="0"/>
                </a:rPr>
                <a:t>АЙМГИЙН ЕРӨНХИЙ МЭДЭЭЛЭЛ</a:t>
              </a:r>
            </a:p>
          </p:txBody>
        </p:sp>
      </p:grpSp>
      <p:graphicFrame>
        <p:nvGraphicFramePr>
          <p:cNvPr id="15" name="Table 14">
            <a:extLst>
              <a:ext uri="{FF2B5EF4-FFF2-40B4-BE49-F238E27FC236}">
                <a16:creationId xmlns:a16="http://schemas.microsoft.com/office/drawing/2014/main" id="{7EFF5191-D47C-43DC-96A4-07B3737639A8}"/>
              </a:ext>
            </a:extLst>
          </p:cNvPr>
          <p:cNvGraphicFramePr>
            <a:graphicFrameLocks noGrp="1"/>
          </p:cNvGraphicFramePr>
          <p:nvPr>
            <p:extLst>
              <p:ext uri="{D42A27DB-BD31-4B8C-83A1-F6EECF244321}">
                <p14:modId xmlns:p14="http://schemas.microsoft.com/office/powerpoint/2010/main" val="497039628"/>
              </p:ext>
            </p:extLst>
          </p:nvPr>
        </p:nvGraphicFramePr>
        <p:xfrm>
          <a:off x="217234" y="591246"/>
          <a:ext cx="4500032" cy="2592577"/>
        </p:xfrm>
        <a:graphic>
          <a:graphicData uri="http://schemas.openxmlformats.org/drawingml/2006/table">
            <a:tbl>
              <a:tblPr>
                <a:tableStyleId>{2D5ABB26-0587-4C30-8999-92F81FD0307C}</a:tableStyleId>
              </a:tblPr>
              <a:tblGrid>
                <a:gridCol w="3528340">
                  <a:extLst>
                    <a:ext uri="{9D8B030D-6E8A-4147-A177-3AD203B41FA5}">
                      <a16:colId xmlns:a16="http://schemas.microsoft.com/office/drawing/2014/main" val="20000"/>
                    </a:ext>
                  </a:extLst>
                </a:gridCol>
                <a:gridCol w="971692">
                  <a:extLst>
                    <a:ext uri="{9D8B030D-6E8A-4147-A177-3AD203B41FA5}">
                      <a16:colId xmlns:a16="http://schemas.microsoft.com/office/drawing/2014/main" val="20003"/>
                    </a:ext>
                  </a:extLst>
                </a:gridCol>
              </a:tblGrid>
              <a:tr h="180000">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chemeClr val="accent2">
                        <a:lumMod val="50000"/>
                      </a:schemeClr>
                    </a:solidFill>
                  </a:tcPr>
                </a:tc>
                <a:tc>
                  <a:txBody>
                    <a:bodyPr/>
                    <a:lstStyle/>
                    <a:p>
                      <a:pPr algn="r" rtl="0" fontAlgn="ctr"/>
                      <a:r>
                        <a:rPr lang="en-US" sz="1400" b="1" u="none" strike="noStrike" dirty="0">
                          <a:solidFill>
                            <a:schemeClr val="bg1"/>
                          </a:solidFill>
                          <a:latin typeface="Arial" pitchFamily="34" charset="0"/>
                          <a:cs typeface="Arial" pitchFamily="34" charset="0"/>
                        </a:rPr>
                        <a:t>20</a:t>
                      </a:r>
                      <a:r>
                        <a:rPr lang="mn-MN" sz="1400" b="1" u="none" strike="noStrike" dirty="0">
                          <a:solidFill>
                            <a:schemeClr val="bg1"/>
                          </a:solidFill>
                          <a:latin typeface="Arial" pitchFamily="34" charset="0"/>
                          <a:cs typeface="Arial" pitchFamily="34" charset="0"/>
                        </a:rPr>
                        <a:t>1</a:t>
                      </a:r>
                      <a:r>
                        <a:rPr lang="en-US" sz="1400" b="1" u="none" strike="noStrike" dirty="0">
                          <a:solidFill>
                            <a:schemeClr val="bg1"/>
                          </a:solidFill>
                          <a:latin typeface="Arial" pitchFamily="34" charset="0"/>
                          <a:cs typeface="Arial" pitchFamily="34" charset="0"/>
                        </a:rPr>
                        <a:t>9</a:t>
                      </a:r>
                      <a:endParaRPr lang="en-US" sz="1400" b="1" i="0" u="none" strike="noStrike" dirty="0">
                        <a:solidFill>
                          <a:schemeClr val="bg1"/>
                        </a:solidFill>
                        <a:latin typeface="Arial" pitchFamily="34" charset="0"/>
                        <a:cs typeface="Arial" pitchFamily="34" charset="0"/>
                      </a:endParaRPr>
                    </a:p>
                  </a:txBody>
                  <a:tcPr marL="9525" marR="9525" marT="9525" marB="0" anchor="ctr">
                    <a:solidFill>
                      <a:schemeClr val="accent2">
                        <a:lumMod val="50000"/>
                      </a:schemeClr>
                    </a:solidFill>
                  </a:tcPr>
                </a:tc>
                <a:extLst>
                  <a:ext uri="{0D108BD9-81ED-4DB2-BD59-A6C34878D82A}">
                    <a16:rowId xmlns:a16="http://schemas.microsoft.com/office/drawing/2014/main" val="10000"/>
                  </a:ext>
                </a:extLst>
              </a:tr>
              <a:tr h="347814">
                <a:tc>
                  <a:txBody>
                    <a:bodyPr/>
                    <a:lstStyle/>
                    <a:p>
                      <a:pPr algn="l" rtl="0" fontAlgn="ct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Бүртгэгдсэн гэмт хэрэг бүгд</a:t>
                      </a:r>
                      <a:endParaRPr lang="mn-MN" sz="10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en-US" sz="1400" u="none" strike="noStrike" dirty="0">
                          <a:solidFill>
                            <a:schemeClr val="accent2">
                              <a:lumMod val="50000"/>
                            </a:schemeClr>
                          </a:solidFill>
                          <a:latin typeface="Arial" pitchFamily="34" charset="0"/>
                          <a:cs typeface="Arial" pitchFamily="34" charset="0"/>
                        </a:rPr>
                        <a:t>515</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1"/>
                  </a:ext>
                </a:extLst>
              </a:tr>
              <a:tr h="318272">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Дээрэм</a:t>
                      </a:r>
                      <a:r>
                        <a:rPr lang="mn-MN" sz="1000" baseline="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 булаалт</a:t>
                      </a:r>
                      <a:endPar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solidFill>
                      <a:schemeClr val="accent2">
                        <a:lumMod val="60000"/>
                        <a:lumOff val="40000"/>
                      </a:schemeClr>
                    </a:solidFill>
                  </a:tcPr>
                </a:tc>
                <a:tc>
                  <a:txBody>
                    <a:bodyPr/>
                    <a:lstStyle/>
                    <a:p>
                      <a:pPr algn="r" rtl="0" fontAlgn="ctr"/>
                      <a:r>
                        <a:rPr lang="en-US" sz="1400" b="0" i="0" u="none" strike="noStrike" dirty="0">
                          <a:solidFill>
                            <a:schemeClr val="accent2">
                              <a:lumMod val="50000"/>
                            </a:schemeClr>
                          </a:solidFill>
                          <a:latin typeface="Arial" pitchFamily="34" charset="0"/>
                          <a:cs typeface="Arial" pitchFamily="34" charset="0"/>
                        </a:rPr>
                        <a:t>25</a:t>
                      </a:r>
                    </a:p>
                  </a:txBody>
                  <a:tcPr marL="9525" marR="9525" marT="9525" marB="0" anchor="ctr">
                    <a:solidFill>
                      <a:schemeClr val="accent2">
                        <a:lumMod val="60000"/>
                        <a:lumOff val="40000"/>
                      </a:schemeClr>
                    </a:solidFill>
                  </a:tcPr>
                </a:tc>
                <a:extLst>
                  <a:ext uri="{0D108BD9-81ED-4DB2-BD59-A6C34878D82A}">
                    <a16:rowId xmlns:a16="http://schemas.microsoft.com/office/drawing/2014/main" val="10002"/>
                  </a:ext>
                </a:extLst>
              </a:tr>
              <a:tr h="338479">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Саатуулагдсан</a:t>
                      </a:r>
                      <a:r>
                        <a:rPr lang="mn-MN" sz="1000" baseline="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 хүн</a:t>
                      </a:r>
                      <a:endPar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noFill/>
                  </a:tcPr>
                </a:tc>
                <a:tc>
                  <a:txBody>
                    <a:bodyPr/>
                    <a:lstStyle/>
                    <a:p>
                      <a:pPr algn="r" rtl="0" fontAlgn="ctr"/>
                      <a:r>
                        <a:rPr lang="en-US" sz="1400" b="0" i="0" u="none" strike="noStrike" dirty="0">
                          <a:solidFill>
                            <a:schemeClr val="accent2">
                              <a:lumMod val="50000"/>
                            </a:schemeClr>
                          </a:solidFill>
                          <a:latin typeface="Arial" pitchFamily="34" charset="0"/>
                          <a:cs typeface="Arial" pitchFamily="34" charset="0"/>
                        </a:rPr>
                        <a:t>142</a:t>
                      </a:r>
                      <a:r>
                        <a:rPr lang="mn-MN" sz="1400" b="0" i="0" u="none" strike="noStrike" dirty="0">
                          <a:solidFill>
                            <a:schemeClr val="accent2">
                              <a:lumMod val="50000"/>
                            </a:schemeClr>
                          </a:solidFill>
                          <a:latin typeface="Arial" pitchFamily="34" charset="0"/>
                          <a:cs typeface="Arial" pitchFamily="34" charset="0"/>
                        </a:rPr>
                        <a:t>0</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3"/>
                  </a:ext>
                </a:extLst>
              </a:tr>
              <a:tr h="333428">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Баривчлагдсан</a:t>
                      </a:r>
                      <a:r>
                        <a:rPr lang="mn-MN" sz="1000" baseline="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 хүн </a:t>
                      </a:r>
                      <a:endPar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solidFill>
                      <a:schemeClr val="accent2">
                        <a:lumMod val="60000"/>
                        <a:lumOff val="40000"/>
                      </a:schemeClr>
                    </a:solidFill>
                  </a:tcPr>
                </a:tc>
                <a:tc>
                  <a:txBody>
                    <a:bodyPr/>
                    <a:lstStyle/>
                    <a:p>
                      <a:pPr algn="r" rtl="0" fontAlgn="ctr"/>
                      <a:r>
                        <a:rPr lang="mn-MN" sz="1400" b="0" i="0" u="none" strike="noStrike" dirty="0">
                          <a:solidFill>
                            <a:schemeClr val="accent2">
                              <a:lumMod val="50000"/>
                            </a:schemeClr>
                          </a:solidFill>
                          <a:latin typeface="Arial" pitchFamily="34" charset="0"/>
                          <a:cs typeface="Arial" pitchFamily="34" charset="0"/>
                        </a:rPr>
                        <a:t>2</a:t>
                      </a:r>
                      <a:r>
                        <a:rPr lang="en-US" sz="1400" b="0" i="0" u="none" strike="noStrike" dirty="0">
                          <a:solidFill>
                            <a:schemeClr val="accent2">
                              <a:lumMod val="50000"/>
                            </a:schemeClr>
                          </a:solidFill>
                          <a:latin typeface="Arial" pitchFamily="34" charset="0"/>
                          <a:cs typeface="Arial" pitchFamily="34" charset="0"/>
                        </a:rPr>
                        <a:t>03</a:t>
                      </a:r>
                    </a:p>
                  </a:txBody>
                  <a:tcPr marL="9525" marR="9525" marT="9525" marB="0" anchor="ctr">
                    <a:solidFill>
                      <a:schemeClr val="accent2">
                        <a:lumMod val="60000"/>
                        <a:lumOff val="40000"/>
                      </a:schemeClr>
                    </a:solidFill>
                  </a:tcPr>
                </a:tc>
                <a:extLst>
                  <a:ext uri="{0D108BD9-81ED-4DB2-BD59-A6C34878D82A}">
                    <a16:rowId xmlns:a16="http://schemas.microsoft.com/office/drawing/2014/main" val="10004"/>
                  </a:ext>
                </a:extLst>
              </a:tr>
              <a:tr h="368791">
                <a:tc>
                  <a:txBody>
                    <a:bodyPr/>
                    <a:lstStyle/>
                    <a:p>
                      <a:pPr lvl="0" algn="l" rtl="0" fontAlgn="ctr"/>
                      <a:r>
                        <a:rPr lang="mn-MN" sz="1000" b="0" i="0" u="none" strike="noStrike" dirty="0">
                          <a:solidFill>
                            <a:schemeClr val="accent2">
                              <a:lumMod val="50000"/>
                            </a:schemeClr>
                          </a:solidFill>
                          <a:latin typeface="Arial" pitchFamily="34" charset="0"/>
                          <a:cs typeface="Arial" pitchFamily="34" charset="0"/>
                        </a:rPr>
                        <a:t>Малын хулгайн гэмт хэрэг</a:t>
                      </a:r>
                    </a:p>
                  </a:txBody>
                  <a:tcPr marL="9525" marR="9525" marT="9525" marB="0" anchor="ctr">
                    <a:noFill/>
                  </a:tcPr>
                </a:tc>
                <a:tc>
                  <a:txBody>
                    <a:bodyPr/>
                    <a:lstStyle/>
                    <a:p>
                      <a:pPr algn="r" rtl="0" fontAlgn="ctr"/>
                      <a:r>
                        <a:rPr lang="en-US" sz="1400" b="0" i="0" u="none" strike="noStrike" dirty="0">
                          <a:solidFill>
                            <a:schemeClr val="accent2">
                              <a:lumMod val="50000"/>
                            </a:schemeClr>
                          </a:solidFill>
                          <a:latin typeface="Arial" pitchFamily="34" charset="0"/>
                          <a:cs typeface="Arial" pitchFamily="34" charset="0"/>
                        </a:rPr>
                        <a:t>13</a:t>
                      </a:r>
                    </a:p>
                  </a:txBody>
                  <a:tcPr marL="9525" marR="9525" marT="9525" marB="0" anchor="ctr">
                    <a:noFill/>
                  </a:tcPr>
                </a:tc>
                <a:extLst>
                  <a:ext uri="{0D108BD9-81ED-4DB2-BD59-A6C34878D82A}">
                    <a16:rowId xmlns:a16="http://schemas.microsoft.com/office/drawing/2014/main" val="10005"/>
                  </a:ext>
                </a:extLst>
              </a:tr>
              <a:tr h="348583">
                <a:tc>
                  <a:txBody>
                    <a:bodyPr/>
                    <a:lstStyle/>
                    <a:p>
                      <a:pPr lvl="0" algn="l" rtl="0" fontAlgn="ctr"/>
                      <a:r>
                        <a:rPr lang="mn-MN" sz="1000" b="0" i="0" u="none" strike="noStrike" dirty="0">
                          <a:solidFill>
                            <a:schemeClr val="accent2">
                              <a:lumMod val="50000"/>
                            </a:schemeClr>
                          </a:solidFill>
                          <a:latin typeface="Arial" pitchFamily="34" charset="0"/>
                          <a:cs typeface="Arial" pitchFamily="34" charset="0"/>
                        </a:rPr>
                        <a:t>Тээврийн хэрэгслийн хөдөлгөөний аюулгүй байдал, ашиглалтын журмын эсрэг гэмт хэрэг</a:t>
                      </a:r>
                    </a:p>
                  </a:txBody>
                  <a:tcPr marL="9525" marR="9525" marT="9525" marB="0" anchor="ctr">
                    <a:solidFill>
                      <a:schemeClr val="accent2">
                        <a:lumMod val="60000"/>
                        <a:lumOff val="40000"/>
                      </a:schemeClr>
                    </a:solidFill>
                  </a:tcPr>
                </a:tc>
                <a:tc>
                  <a:txBody>
                    <a:bodyPr/>
                    <a:lstStyle/>
                    <a:p>
                      <a:pPr algn="r" rtl="0" fontAlgn="ctr"/>
                      <a:r>
                        <a:rPr lang="en-US" sz="1400" b="0" i="0" u="none" strike="noStrike" dirty="0">
                          <a:solidFill>
                            <a:schemeClr val="accent2">
                              <a:lumMod val="50000"/>
                            </a:schemeClr>
                          </a:solidFill>
                          <a:latin typeface="Arial" pitchFamily="34" charset="0"/>
                          <a:cs typeface="Arial" pitchFamily="34" charset="0"/>
                        </a:rPr>
                        <a:t>62</a:t>
                      </a:r>
                    </a:p>
                  </a:txBody>
                  <a:tcPr marL="9525" marR="9525" marT="9525" marB="0" anchor="ctr">
                    <a:solidFill>
                      <a:schemeClr val="accent2">
                        <a:lumMod val="60000"/>
                        <a:lumOff val="40000"/>
                      </a:schemeClr>
                    </a:solidFill>
                  </a:tcPr>
                </a:tc>
                <a:extLst>
                  <a:ext uri="{0D108BD9-81ED-4DB2-BD59-A6C34878D82A}">
                    <a16:rowId xmlns:a16="http://schemas.microsoft.com/office/drawing/2014/main" val="3609794359"/>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2">
                              <a:lumMod val="50000"/>
                            </a:schemeClr>
                          </a:solidFill>
                          <a:latin typeface="Arial" pitchFamily="34" charset="0"/>
                          <a:cs typeface="Arial" pitchFamily="34" charset="0"/>
                        </a:rPr>
                        <a:t>Захиргааны</a:t>
                      </a:r>
                      <a:r>
                        <a:rPr lang="mn-MN" sz="1000" b="0" i="0" u="none" strike="noStrike" baseline="0" dirty="0">
                          <a:solidFill>
                            <a:schemeClr val="accent2">
                              <a:lumMod val="50000"/>
                            </a:schemeClr>
                          </a:solidFill>
                          <a:latin typeface="Arial" pitchFamily="34" charset="0"/>
                          <a:cs typeface="Arial" pitchFamily="34" charset="0"/>
                        </a:rPr>
                        <a:t> хариуцлагын тухай хуулиар арга хэмжээ авагдсан</a:t>
                      </a:r>
                      <a:endParaRPr lang="mn-MN" sz="10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en-US" sz="1400" b="0" i="0" u="none" strike="noStrike" dirty="0">
                          <a:solidFill>
                            <a:schemeClr val="accent2">
                              <a:lumMod val="50000"/>
                            </a:schemeClr>
                          </a:solidFill>
                          <a:latin typeface="Arial" pitchFamily="34" charset="0"/>
                          <a:cs typeface="Arial" pitchFamily="34" charset="0"/>
                        </a:rPr>
                        <a:t>19311</a:t>
                      </a:r>
                    </a:p>
                  </a:txBody>
                  <a:tcPr marL="9525" marR="9525" marT="9525" marB="0" anchor="ctr">
                    <a:noFill/>
                  </a:tcPr>
                </a:tc>
                <a:extLst>
                  <a:ext uri="{0D108BD9-81ED-4DB2-BD59-A6C34878D82A}">
                    <a16:rowId xmlns:a16="http://schemas.microsoft.com/office/drawing/2014/main" val="2489986725"/>
                  </a:ext>
                </a:extLst>
              </a:tr>
            </a:tbl>
          </a:graphicData>
        </a:graphic>
      </p:graphicFrame>
    </p:spTree>
    <p:extLst>
      <p:ext uri="{BB962C8B-B14F-4D97-AF65-F5344CB8AC3E}">
        <p14:creationId xmlns:p14="http://schemas.microsoft.com/office/powerpoint/2010/main" val="244571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14</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FEE91D79-2EFC-4325-B44B-E87CC9065DEB}"/>
              </a:ext>
            </a:extLst>
          </p:cNvPr>
          <p:cNvSpPr txBox="1"/>
          <p:nvPr/>
        </p:nvSpPr>
        <p:spPr>
          <a:xfrm>
            <a:off x="216121" y="284132"/>
            <a:ext cx="3402842" cy="338554"/>
          </a:xfrm>
          <a:prstGeom prst="rect">
            <a:avLst/>
          </a:prstGeom>
          <a:noFill/>
        </p:spPr>
        <p:txBody>
          <a:bodyPr wrap="square" rtlCol="0">
            <a:spAutoFit/>
          </a:bodyPr>
          <a:lstStyle/>
          <a:p>
            <a:pPr algn="just"/>
            <a:r>
              <a:rPr lang="mn-MN"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МӨНГӨ, БАНК, ТӨРИЙН САНХҮҮ</a:t>
            </a:r>
          </a:p>
        </p:txBody>
      </p:sp>
      <p:grpSp>
        <p:nvGrpSpPr>
          <p:cNvPr id="12" name="Group 11">
            <a:extLst>
              <a:ext uri="{FF2B5EF4-FFF2-40B4-BE49-F238E27FC236}">
                <a16:creationId xmlns:a16="http://schemas.microsoft.com/office/drawing/2014/main" id="{E6C09258-0A5B-4B15-A405-33164ACBBF2C}"/>
              </a:ext>
            </a:extLst>
          </p:cNvPr>
          <p:cNvGrpSpPr/>
          <p:nvPr/>
        </p:nvGrpSpPr>
        <p:grpSpPr>
          <a:xfrm>
            <a:off x="73015" y="61623"/>
            <a:ext cx="4805694" cy="288000"/>
            <a:chOff x="73015" y="61623"/>
            <a:chExt cx="4805694" cy="288000"/>
          </a:xfrm>
        </p:grpSpPr>
        <p:pic>
          <p:nvPicPr>
            <p:cNvPr id="18" name="Picture 6" descr="http://ekhoron21.mn/uploads/aimag_logos/umnugobi.jpg">
              <a:extLst>
                <a:ext uri="{FF2B5EF4-FFF2-40B4-BE49-F238E27FC236}">
                  <a16:creationId xmlns:a16="http://schemas.microsoft.com/office/drawing/2014/main" id="{A5658767-879C-4550-98C5-E3E5521E73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10527CBD-88CC-4CCC-99BF-4859B2069C97}"/>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6E7A6F8-5F49-41CF-8D16-093A22F9BE28}"/>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aphicFrame>
        <p:nvGraphicFramePr>
          <p:cNvPr id="14" name="Table 13">
            <a:extLst>
              <a:ext uri="{FF2B5EF4-FFF2-40B4-BE49-F238E27FC236}">
                <a16:creationId xmlns:a16="http://schemas.microsoft.com/office/drawing/2014/main" id="{E97B47B3-A559-49AF-A557-7E011B445545}"/>
              </a:ext>
            </a:extLst>
          </p:cNvPr>
          <p:cNvGraphicFramePr>
            <a:graphicFrameLocks noGrp="1"/>
          </p:cNvGraphicFramePr>
          <p:nvPr>
            <p:extLst>
              <p:ext uri="{D42A27DB-BD31-4B8C-83A1-F6EECF244321}">
                <p14:modId xmlns:p14="http://schemas.microsoft.com/office/powerpoint/2010/main" val="3735848778"/>
              </p:ext>
            </p:extLst>
          </p:nvPr>
        </p:nvGraphicFramePr>
        <p:xfrm>
          <a:off x="216121" y="628728"/>
          <a:ext cx="4584560" cy="2469960"/>
        </p:xfrm>
        <a:graphic>
          <a:graphicData uri="http://schemas.openxmlformats.org/drawingml/2006/table">
            <a:tbl>
              <a:tblPr>
                <a:tableStyleId>{2D5ABB26-0587-4C30-8999-92F81FD0307C}</a:tableStyleId>
              </a:tblPr>
              <a:tblGrid>
                <a:gridCol w="3612868">
                  <a:extLst>
                    <a:ext uri="{9D8B030D-6E8A-4147-A177-3AD203B41FA5}">
                      <a16:colId xmlns:a16="http://schemas.microsoft.com/office/drawing/2014/main" val="20000"/>
                    </a:ext>
                  </a:extLst>
                </a:gridCol>
                <a:gridCol w="971692">
                  <a:extLst>
                    <a:ext uri="{9D8B030D-6E8A-4147-A177-3AD203B41FA5}">
                      <a16:colId xmlns:a16="http://schemas.microsoft.com/office/drawing/2014/main" val="20003"/>
                    </a:ext>
                  </a:extLst>
                </a:gridCol>
              </a:tblGrid>
              <a:tr h="180000">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a:txBody>
                    <a:bodyPr/>
                    <a:lstStyle/>
                    <a:p>
                      <a:pPr algn="r" rtl="0" fontAlgn="ctr"/>
                      <a:r>
                        <a:rPr lang="en-US" sz="1400" b="1" u="none" strike="noStrike" dirty="0">
                          <a:solidFill>
                            <a:schemeClr val="bg1"/>
                          </a:solidFill>
                          <a:latin typeface="Arial" pitchFamily="34" charset="0"/>
                          <a:cs typeface="Arial" pitchFamily="34" charset="0"/>
                        </a:rPr>
                        <a:t>20</a:t>
                      </a:r>
                      <a:r>
                        <a:rPr lang="mn-MN" sz="1400" b="1" u="none" strike="noStrike" dirty="0">
                          <a:solidFill>
                            <a:schemeClr val="bg1"/>
                          </a:solidFill>
                          <a:latin typeface="Arial" pitchFamily="34" charset="0"/>
                          <a:cs typeface="Arial" pitchFamily="34" charset="0"/>
                        </a:rPr>
                        <a:t>19</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a16="http://schemas.microsoft.com/office/drawing/2014/main" val="10000"/>
                  </a:ext>
                </a:extLst>
              </a:tr>
              <a:tr h="252000">
                <a:tc>
                  <a:txBody>
                    <a:bodyPr/>
                    <a:lstStyle/>
                    <a:p>
                      <a:pPr algn="l" rtl="0" fontAlgn="ctr"/>
                      <a:r>
                        <a:rPr lang="mn-MN" sz="1000" b="1" dirty="0">
                          <a:solidFill>
                            <a:srgbClr val="002060"/>
                          </a:solidFill>
                          <a:latin typeface="Arial" panose="020B0604020202020204" pitchFamily="34" charset="0"/>
                          <a:ea typeface="Times New Roman" panose="02020603050405020304" pitchFamily="18" charset="0"/>
                          <a:cs typeface="Arial" panose="020B0604020202020204" pitchFamily="34" charset="0"/>
                        </a:rPr>
                        <a:t>МӨНГӨ, БАНК</a:t>
                      </a:r>
                      <a:endParaRPr lang="mn-MN" sz="1000" b="1"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marL="0" marR="0" lvl="0" indent="0" algn="r" defTabSz="457383" rtl="0" eaLnBrk="1" fontAlgn="ctr" latinLnBrk="0" hangingPunct="1">
                        <a:lnSpc>
                          <a:spcPct val="100000"/>
                        </a:lnSpc>
                        <a:spcBef>
                          <a:spcPts val="0"/>
                        </a:spcBef>
                        <a:spcAft>
                          <a:spcPts val="0"/>
                        </a:spcAft>
                        <a:buClrTx/>
                        <a:buSzTx/>
                        <a:buFontTx/>
                        <a:buNone/>
                        <a:tabLst/>
                        <a:defRPr/>
                      </a:pPr>
                      <a:r>
                        <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10001"/>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Нийт хадгаламжийн үлдэгдэл</a:t>
                      </a:r>
                    </a:p>
                  </a:txBody>
                  <a:tcPr marL="9525" marR="9525" marT="9525" marB="0" anchor="ctr">
                    <a:solidFill>
                      <a:schemeClr val="accent1">
                        <a:lumMod val="20000"/>
                        <a:lumOff val="80000"/>
                      </a:schemeClr>
                    </a:solidFill>
                  </a:tcPr>
                </a:tc>
                <a:tc>
                  <a:txBody>
                    <a:bodyPr/>
                    <a:lstStyle/>
                    <a:p>
                      <a:pPr algn="r" rtl="0" fontAlgn="ctr"/>
                      <a:r>
                        <a:rPr lang="mn-MN" sz="1400" b="0" i="0" u="none" strike="noStrike" dirty="0">
                          <a:solidFill>
                            <a:srgbClr val="002060"/>
                          </a:solidFill>
                          <a:latin typeface="Arial" pitchFamily="34" charset="0"/>
                          <a:cs typeface="Arial" pitchFamily="34" charset="0"/>
                        </a:rPr>
                        <a:t>173194</a:t>
                      </a:r>
                      <a:r>
                        <a:rPr lang="en-US" sz="1400" b="0" i="0" u="none" strike="noStrike" dirty="0">
                          <a:solidFill>
                            <a:srgbClr val="002060"/>
                          </a:solidFill>
                          <a:latin typeface="Arial" pitchFamily="34" charset="0"/>
                          <a:cs typeface="Arial" pitchFamily="34" charset="0"/>
                        </a:rPr>
                        <a:t>.</a:t>
                      </a:r>
                      <a:r>
                        <a:rPr lang="mn-MN" sz="1400" b="0" i="0" u="none" strike="noStrike" dirty="0">
                          <a:solidFill>
                            <a:srgbClr val="002060"/>
                          </a:solidFill>
                          <a:latin typeface="Arial" pitchFamily="34" charset="0"/>
                          <a:cs typeface="Arial" pitchFamily="34" charset="0"/>
                        </a:rPr>
                        <a:t>9</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2"/>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Зээлийн өрийн үлдэгдэл</a:t>
                      </a:r>
                    </a:p>
                  </a:txBody>
                  <a:tcPr marL="9525" marR="9525" marT="9525" marB="0" anchor="ctr">
                    <a:noFill/>
                  </a:tcPr>
                </a:tc>
                <a:tc>
                  <a:txBody>
                    <a:bodyPr/>
                    <a:lstStyle/>
                    <a:p>
                      <a:pPr algn="r" rtl="0" fontAlgn="ctr"/>
                      <a:r>
                        <a:rPr lang="mn-MN" sz="1400" b="0" i="0" u="none" strike="noStrike" dirty="0">
                          <a:solidFill>
                            <a:srgbClr val="002060"/>
                          </a:solidFill>
                          <a:latin typeface="Arial" pitchFamily="34" charset="0"/>
                          <a:cs typeface="Arial" pitchFamily="34" charset="0"/>
                        </a:rPr>
                        <a:t>286623</a:t>
                      </a:r>
                      <a:r>
                        <a:rPr lang="en-US" sz="1400" b="0" i="0" u="none" strike="noStrike" dirty="0">
                          <a:solidFill>
                            <a:srgbClr val="002060"/>
                          </a:solidFill>
                          <a:latin typeface="Arial" pitchFamily="34" charset="0"/>
                          <a:cs typeface="Arial" pitchFamily="34" charset="0"/>
                        </a:rPr>
                        <a:t>.</a:t>
                      </a:r>
                      <a:r>
                        <a:rPr lang="mn-MN" sz="1400" b="0" i="0" u="none" strike="noStrike" dirty="0">
                          <a:solidFill>
                            <a:srgbClr val="002060"/>
                          </a:solidFill>
                          <a:latin typeface="Arial" pitchFamily="34" charset="0"/>
                          <a:cs typeface="Arial" pitchFamily="34" charset="0"/>
                        </a:rPr>
                        <a:t>8</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3"/>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Чанаргүй зээлийн өрийн үлдэгдэл</a:t>
                      </a:r>
                    </a:p>
                  </a:txBody>
                  <a:tcPr marL="9525" marR="9525" marT="9525" marB="0" anchor="ctr">
                    <a:solidFill>
                      <a:schemeClr val="accent1">
                        <a:lumMod val="20000"/>
                        <a:lumOff val="80000"/>
                      </a:schemeClr>
                    </a:solidFill>
                  </a:tcPr>
                </a:tc>
                <a:tc>
                  <a:txBody>
                    <a:bodyPr/>
                    <a:lstStyle/>
                    <a:p>
                      <a:pPr algn="r" rtl="0" fontAlgn="ctr"/>
                      <a:r>
                        <a:rPr lang="mn-MN" sz="1400" b="0" i="0" u="none" strike="noStrike" dirty="0">
                          <a:solidFill>
                            <a:srgbClr val="002060"/>
                          </a:solidFill>
                          <a:latin typeface="Arial" pitchFamily="34" charset="0"/>
                          <a:cs typeface="Arial" pitchFamily="34" charset="0"/>
                        </a:rPr>
                        <a:t>5796</a:t>
                      </a:r>
                      <a:r>
                        <a:rPr lang="en-US" sz="1400" b="0" i="0" u="none" strike="noStrike" dirty="0">
                          <a:solidFill>
                            <a:srgbClr val="002060"/>
                          </a:solidFill>
                          <a:latin typeface="Arial" pitchFamily="34" charset="0"/>
                          <a:cs typeface="Arial" pitchFamily="34" charset="0"/>
                        </a:rPr>
                        <a:t>.</a:t>
                      </a:r>
                      <a:r>
                        <a:rPr lang="mn-MN" sz="1400" b="0" i="0" u="none" strike="noStrike" dirty="0">
                          <a:solidFill>
                            <a:srgbClr val="002060"/>
                          </a:solidFill>
                          <a:latin typeface="Arial" pitchFamily="34" charset="0"/>
                          <a:cs typeface="Arial" pitchFamily="34" charset="0"/>
                        </a:rPr>
                        <a:t>9</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4"/>
                  </a:ext>
                </a:extLst>
              </a:tr>
              <a:tr h="252000">
                <a:tc>
                  <a:txBody>
                    <a:bodyPr/>
                    <a:lstStyle/>
                    <a:p>
                      <a:pPr lvl="0" algn="l" rtl="0" fontAlgn="ctr"/>
                      <a:r>
                        <a:rPr lang="mn-MN" sz="1000" b="1" i="0" u="none" strike="noStrike" dirty="0">
                          <a:solidFill>
                            <a:srgbClr val="002060"/>
                          </a:solidFill>
                          <a:latin typeface="Arial" pitchFamily="34" charset="0"/>
                          <a:cs typeface="Arial" pitchFamily="34" charset="0"/>
                        </a:rPr>
                        <a:t>ТӨРИЙН САНХҮҮ</a:t>
                      </a:r>
                    </a:p>
                  </a:txBody>
                  <a:tcPr marL="9525" marR="9525" marT="9525" marB="0" anchor="ctr">
                    <a:noFill/>
                  </a:tcPr>
                </a:tc>
                <a:tc>
                  <a:txBody>
                    <a:bodyPr/>
                    <a:lstStyle/>
                    <a:p>
                      <a:pPr marL="0" marR="0" lvl="0" indent="0" algn="r" defTabSz="457383" rtl="0" eaLnBrk="1" fontAlgn="ctr" latinLnBrk="0" hangingPunct="1">
                        <a:lnSpc>
                          <a:spcPct val="100000"/>
                        </a:lnSpc>
                        <a:spcBef>
                          <a:spcPts val="0"/>
                        </a:spcBef>
                        <a:spcAft>
                          <a:spcPts val="0"/>
                        </a:spcAft>
                        <a:buClrTx/>
                        <a:buSzTx/>
                        <a:buFontTx/>
                        <a:buNone/>
                        <a:tabLst/>
                        <a:defRPr/>
                      </a:pPr>
                      <a:r>
                        <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10005"/>
                  </a:ext>
                </a:extLst>
              </a:tr>
              <a:tr h="0">
                <a:tc>
                  <a:txBody>
                    <a:bodyPr/>
                    <a:lstStyle/>
                    <a:p>
                      <a:pPr lvl="1" algn="l" rtl="0" fontAlgn="ctr"/>
                      <a:r>
                        <a:rPr lang="mn-MN" sz="1000" b="0" i="0" u="none" strike="noStrike" dirty="0">
                          <a:solidFill>
                            <a:srgbClr val="002060"/>
                          </a:solidFill>
                          <a:latin typeface="Arial" pitchFamily="34" charset="0"/>
                          <a:cs typeface="Arial" pitchFamily="34" charset="0"/>
                        </a:rPr>
                        <a:t>Орон нутгийн төсвийн нийт орлого</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a:solidFill>
                            <a:srgbClr val="002060"/>
                          </a:solidFill>
                          <a:latin typeface="Arial" pitchFamily="34" charset="0"/>
                          <a:cs typeface="Arial" pitchFamily="34" charset="0"/>
                        </a:rPr>
                        <a:t>135383.6</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609794359"/>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Орон нутгийн төсвийн нийт зарлага</a:t>
                      </a:r>
                    </a:p>
                  </a:txBody>
                  <a:tcPr marL="9525" marR="9525" marT="9525" marB="0" anchor="ctr">
                    <a:noFill/>
                  </a:tcPr>
                </a:tc>
                <a:tc>
                  <a:txBody>
                    <a:bodyPr/>
                    <a:lstStyle/>
                    <a:p>
                      <a:pPr algn="r" rtl="0" fontAlgn="ctr"/>
                      <a:r>
                        <a:rPr lang="en-US" sz="1400" b="0" i="0" u="none" strike="noStrike" dirty="0">
                          <a:solidFill>
                            <a:srgbClr val="002060"/>
                          </a:solidFill>
                          <a:latin typeface="Arial" pitchFamily="34" charset="0"/>
                          <a:cs typeface="Arial" pitchFamily="34" charset="0"/>
                        </a:rPr>
                        <a:t>162482.5</a:t>
                      </a:r>
                    </a:p>
                  </a:txBody>
                  <a:tcPr marL="9525" marR="9525" marT="9525" marB="0" anchor="ctr">
                    <a:noFill/>
                  </a:tcPr>
                </a:tc>
                <a:extLst>
                  <a:ext uri="{0D108BD9-81ED-4DB2-BD59-A6C34878D82A}">
                    <a16:rowId xmlns:a16="http://schemas.microsoft.com/office/drawing/2014/main" val="2489986725"/>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Улсын төсвөөс орон нутгийн төсөвт олгосон тусгай зориулалтын шилжүүлэг</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a:solidFill>
                            <a:srgbClr val="002060"/>
                          </a:solidFill>
                          <a:latin typeface="Arial" pitchFamily="34" charset="0"/>
                          <a:cs typeface="Arial" pitchFamily="34" charset="0"/>
                        </a:rPr>
                        <a:t>27797.9</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752170078"/>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Улсын төсвөөс орон нутгийн хөгжлийн нэгдсэн сангийн орлогын шилжүүлэг</a:t>
                      </a:r>
                    </a:p>
                  </a:txBody>
                  <a:tcPr marL="9525" marR="9525" marT="9525" marB="0" anchor="ctr">
                    <a:noFill/>
                  </a:tcPr>
                </a:tc>
                <a:tc>
                  <a:txBody>
                    <a:bodyPr/>
                    <a:lstStyle/>
                    <a:p>
                      <a:pPr algn="r" rtl="0" fontAlgn="ctr"/>
                      <a:r>
                        <a:rPr lang="en-US" sz="1400" b="0" i="0" u="none" strike="noStrike" dirty="0">
                          <a:solidFill>
                            <a:srgbClr val="002060"/>
                          </a:solidFill>
                          <a:latin typeface="Arial" pitchFamily="34" charset="0"/>
                          <a:cs typeface="Arial" pitchFamily="34" charset="0"/>
                        </a:rPr>
                        <a:t>5886.4</a:t>
                      </a:r>
                    </a:p>
                  </a:txBody>
                  <a:tcPr marL="9525" marR="9525" marT="9525" marB="0" anchor="ctr">
                    <a:noFill/>
                  </a:tcPr>
                </a:tc>
                <a:extLst>
                  <a:ext uri="{0D108BD9-81ED-4DB2-BD59-A6C34878D82A}">
                    <a16:rowId xmlns:a16="http://schemas.microsoft.com/office/drawing/2014/main" val="701622182"/>
                  </a:ext>
                </a:extLst>
              </a:tr>
            </a:tbl>
          </a:graphicData>
        </a:graphic>
      </p:graphicFrame>
    </p:spTree>
    <p:extLst>
      <p:ext uri="{BB962C8B-B14F-4D97-AF65-F5344CB8AC3E}">
        <p14:creationId xmlns:p14="http://schemas.microsoft.com/office/powerpoint/2010/main" val="1446668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685DE4-A9DC-4F17-80C4-4E1A41677C1F}"/>
              </a:ext>
            </a:extLst>
          </p:cNvPr>
          <p:cNvGrpSpPr/>
          <p:nvPr/>
        </p:nvGrpSpPr>
        <p:grpSpPr>
          <a:xfrm>
            <a:off x="73015" y="61623"/>
            <a:ext cx="4879985" cy="3299794"/>
            <a:chOff x="73015" y="61623"/>
            <a:chExt cx="4879985" cy="3299794"/>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52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2856303" y="69171"/>
              <a:ext cx="209669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ЗАСАГ ДАРГЫН МӨРИЙН ХӨТӨЛБӨР</a:t>
              </a:r>
            </a:p>
          </p:txBody>
        </p:sp>
        <p:grpSp>
          <p:nvGrpSpPr>
            <p:cNvPr id="9" name="Group 8">
              <a:extLst>
                <a:ext uri="{FF2B5EF4-FFF2-40B4-BE49-F238E27FC236}">
                  <a16:creationId xmlns:a16="http://schemas.microsoft.com/office/drawing/2014/main" id="{E816A811-B230-4F35-85F1-9602F2235844}"/>
                </a:ext>
              </a:extLst>
            </p:cNvPr>
            <p:cNvGrpSpPr/>
            <p:nvPr/>
          </p:nvGrpSpPr>
          <p:grpSpPr>
            <a:xfrm>
              <a:off x="222527" y="357233"/>
              <a:ext cx="4507945" cy="2752311"/>
              <a:chOff x="247188" y="590924"/>
              <a:chExt cx="4507945" cy="2752311"/>
            </a:xfrm>
          </p:grpSpPr>
          <p:sp>
            <p:nvSpPr>
              <p:cNvPr id="13" name="Arrow: Down 12">
                <a:extLst>
                  <a:ext uri="{FF2B5EF4-FFF2-40B4-BE49-F238E27FC236}">
                    <a16:creationId xmlns:a16="http://schemas.microsoft.com/office/drawing/2014/main" id="{C0DCE8D1-7611-4A8C-A919-B874EE00D81D}"/>
                  </a:ext>
                </a:extLst>
              </p:cNvPr>
              <p:cNvSpPr/>
              <p:nvPr/>
            </p:nvSpPr>
            <p:spPr>
              <a:xfrm>
                <a:off x="2995994" y="924009"/>
                <a:ext cx="180000" cy="1800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14" name="Arrow: Down 13">
                <a:extLst>
                  <a:ext uri="{FF2B5EF4-FFF2-40B4-BE49-F238E27FC236}">
                    <a16:creationId xmlns:a16="http://schemas.microsoft.com/office/drawing/2014/main" id="{CC3BD2F2-F64D-461A-81E3-B781DC0015DF}"/>
                  </a:ext>
                </a:extLst>
              </p:cNvPr>
              <p:cNvSpPr/>
              <p:nvPr/>
            </p:nvSpPr>
            <p:spPr>
              <a:xfrm>
                <a:off x="1830855" y="928047"/>
                <a:ext cx="180000" cy="1800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15" name="Arrow: Down 14">
                <a:extLst>
                  <a:ext uri="{FF2B5EF4-FFF2-40B4-BE49-F238E27FC236}">
                    <a16:creationId xmlns:a16="http://schemas.microsoft.com/office/drawing/2014/main" id="{D49F4E47-44BF-470E-93EA-8CD8C0C30D89}"/>
                  </a:ext>
                </a:extLst>
              </p:cNvPr>
              <p:cNvSpPr/>
              <p:nvPr/>
            </p:nvSpPr>
            <p:spPr>
              <a:xfrm rot="2522307">
                <a:off x="1165188" y="664756"/>
                <a:ext cx="180000" cy="432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solidFill>
                    <a:srgbClr val="00B050"/>
                  </a:solidFill>
                  <a:latin typeface="Arial" panose="020B0604020202020204" pitchFamily="34" charset="0"/>
                  <a:cs typeface="Arial" panose="020B0604020202020204" pitchFamily="34" charset="0"/>
                </a:endParaRPr>
              </a:p>
            </p:txBody>
          </p:sp>
          <p:sp>
            <p:nvSpPr>
              <p:cNvPr id="16" name="Arrow: Down 15">
                <a:extLst>
                  <a:ext uri="{FF2B5EF4-FFF2-40B4-BE49-F238E27FC236}">
                    <a16:creationId xmlns:a16="http://schemas.microsoft.com/office/drawing/2014/main" id="{9B7D041E-64D2-46DB-B0BB-FEA712B5CA71}"/>
                  </a:ext>
                </a:extLst>
              </p:cNvPr>
              <p:cNvSpPr/>
              <p:nvPr/>
            </p:nvSpPr>
            <p:spPr>
              <a:xfrm rot="19241383">
                <a:off x="3751993" y="664255"/>
                <a:ext cx="180000" cy="432000"/>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EA37EF22-E904-4A8B-BB91-3A08F066B75D}"/>
                  </a:ext>
                </a:extLst>
              </p:cNvPr>
              <p:cNvSpPr/>
              <p:nvPr/>
            </p:nvSpPr>
            <p:spPr>
              <a:xfrm>
                <a:off x="1321994" y="590924"/>
                <a:ext cx="2520000" cy="36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800" dirty="0">
                    <a:solidFill>
                      <a:schemeClr val="bg1"/>
                    </a:solidFill>
                    <a:latin typeface="Arial" panose="020B0604020202020204" pitchFamily="34" charset="0"/>
                    <a:cs typeface="Arial" panose="020B0604020202020204" pitchFamily="34" charset="0"/>
                  </a:rPr>
                  <a:t>2016-2020 онд хөгжүүлэх аймгийн засаг даргын үйл ажиллагааны </a:t>
                </a:r>
                <a:r>
                  <a:rPr lang="en-US" sz="800" dirty="0">
                    <a:solidFill>
                      <a:schemeClr val="bg1"/>
                    </a:solidFill>
                    <a:latin typeface="Arial" panose="020B0604020202020204" pitchFamily="34" charset="0"/>
                    <a:cs typeface="Arial" panose="020B0604020202020204" pitchFamily="34" charset="0"/>
                  </a:rPr>
                  <a:t>“</a:t>
                </a:r>
                <a:r>
                  <a:rPr lang="mn-MN" sz="800" dirty="0">
                    <a:solidFill>
                      <a:schemeClr val="bg1"/>
                    </a:solidFill>
                    <a:latin typeface="Arial" panose="020B0604020202020204" pitchFamily="34" charset="0"/>
                    <a:cs typeface="Arial" panose="020B0604020202020204" pitchFamily="34" charset="0"/>
                  </a:rPr>
                  <a:t>Бид хамтдаа</a:t>
                </a:r>
                <a:r>
                  <a:rPr lang="en-US" sz="800" dirty="0">
                    <a:solidFill>
                      <a:schemeClr val="bg1"/>
                    </a:solidFill>
                    <a:latin typeface="Arial" panose="020B0604020202020204" pitchFamily="34" charset="0"/>
                    <a:cs typeface="Arial" panose="020B0604020202020204" pitchFamily="34" charset="0"/>
                  </a:rPr>
                  <a:t>”</a:t>
                </a:r>
                <a:r>
                  <a:rPr lang="mn-MN" sz="800" dirty="0">
                    <a:solidFill>
                      <a:schemeClr val="bg1"/>
                    </a:solidFill>
                    <a:latin typeface="Arial" panose="020B0604020202020204" pitchFamily="34" charset="0"/>
                    <a:cs typeface="Arial" panose="020B0604020202020204" pitchFamily="34" charset="0"/>
                  </a:rPr>
                  <a:t> хөтөлбөр</a:t>
                </a:r>
              </a:p>
            </p:txBody>
          </p:sp>
          <p:sp>
            <p:nvSpPr>
              <p:cNvPr id="18" name="Rectangle: Rounded Corners 17">
                <a:extLst>
                  <a:ext uri="{FF2B5EF4-FFF2-40B4-BE49-F238E27FC236}">
                    <a16:creationId xmlns:a16="http://schemas.microsoft.com/office/drawing/2014/main" id="{2EC4AEA4-1ABE-4FFE-8115-DC9B9E15FEAC}"/>
                  </a:ext>
                </a:extLst>
              </p:cNvPr>
              <p:cNvSpPr/>
              <p:nvPr/>
            </p:nvSpPr>
            <p:spPr>
              <a:xfrm>
                <a:off x="251716" y="1124760"/>
                <a:ext cx="1008000"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Ажилтай иргэн-Хөгжлийн бодлого</a:t>
                </a:r>
              </a:p>
            </p:txBody>
          </p:sp>
          <p:sp>
            <p:nvSpPr>
              <p:cNvPr id="19" name="Rectangle: Rounded Corners 18">
                <a:extLst>
                  <a:ext uri="{FF2B5EF4-FFF2-40B4-BE49-F238E27FC236}">
                    <a16:creationId xmlns:a16="http://schemas.microsoft.com/office/drawing/2014/main" id="{537802D5-2A2B-4EDC-A025-E35CD4C9B527}"/>
                  </a:ext>
                </a:extLst>
              </p:cNvPr>
              <p:cNvSpPr/>
              <p:nvPr/>
            </p:nvSpPr>
            <p:spPr>
              <a:xfrm>
                <a:off x="247188" y="1579503"/>
                <a:ext cx="1008000"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Соёл урлагийн хөгжил-Бидний үнэ цэнэ</a:t>
                </a:r>
              </a:p>
            </p:txBody>
          </p:sp>
          <p:sp>
            <p:nvSpPr>
              <p:cNvPr id="20" name="Rectangle: Rounded Corners 19">
                <a:extLst>
                  <a:ext uri="{FF2B5EF4-FFF2-40B4-BE49-F238E27FC236}">
                    <a16:creationId xmlns:a16="http://schemas.microsoft.com/office/drawing/2014/main" id="{A40A3DEF-2E7E-413F-85C5-4F4E2FE0B3D2}"/>
                  </a:ext>
                </a:extLst>
              </p:cNvPr>
              <p:cNvSpPr/>
              <p:nvPr/>
            </p:nvSpPr>
            <p:spPr>
              <a:xfrm>
                <a:off x="247188" y="2054291"/>
                <a:ext cx="1008000"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Эрүүл чийрэг-Өмнөговьчууд</a:t>
                </a:r>
              </a:p>
            </p:txBody>
          </p:sp>
          <p:sp>
            <p:nvSpPr>
              <p:cNvPr id="21" name="Rectangle: Rounded Corners 20">
                <a:extLst>
                  <a:ext uri="{FF2B5EF4-FFF2-40B4-BE49-F238E27FC236}">
                    <a16:creationId xmlns:a16="http://schemas.microsoft.com/office/drawing/2014/main" id="{42B92FFE-C390-43A6-9FC1-E43CB38FA5DA}"/>
                  </a:ext>
                </a:extLst>
              </p:cNvPr>
              <p:cNvSpPr/>
              <p:nvPr/>
            </p:nvSpPr>
            <p:spPr>
              <a:xfrm>
                <a:off x="247188" y="2520227"/>
                <a:ext cx="1008000"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Боловсролоор тэргүүлсэн-Авьяаслаг хүүхдүүд</a:t>
                </a:r>
              </a:p>
            </p:txBody>
          </p:sp>
          <p:sp>
            <p:nvSpPr>
              <p:cNvPr id="22" name="Rectangle: Rounded Corners 21">
                <a:extLst>
                  <a:ext uri="{FF2B5EF4-FFF2-40B4-BE49-F238E27FC236}">
                    <a16:creationId xmlns:a16="http://schemas.microsoft.com/office/drawing/2014/main" id="{B0DBBD02-5478-4078-AE9F-0314E717E849}"/>
                  </a:ext>
                </a:extLst>
              </p:cNvPr>
              <p:cNvSpPr/>
              <p:nvPr/>
            </p:nvSpPr>
            <p:spPr>
              <a:xfrm>
                <a:off x="1416855" y="1124760"/>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Хэмнэлттэй төсөв-Тогтвортой хөгжил</a:t>
                </a:r>
              </a:p>
            </p:txBody>
          </p:sp>
          <p:sp>
            <p:nvSpPr>
              <p:cNvPr id="23" name="Rectangle: Rounded Corners 22">
                <a:extLst>
                  <a:ext uri="{FF2B5EF4-FFF2-40B4-BE49-F238E27FC236}">
                    <a16:creationId xmlns:a16="http://schemas.microsoft.com/office/drawing/2014/main" id="{96EDFEAA-C49E-4876-BFBE-71066B93C584}"/>
                  </a:ext>
                </a:extLst>
              </p:cNvPr>
              <p:cNvSpPr/>
              <p:nvPr/>
            </p:nvSpPr>
            <p:spPr>
              <a:xfrm>
                <a:off x="1416855" y="1589620"/>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Хөдөө аж ахуйн хөгжил-Дэвшилтэт технологи</a:t>
                </a:r>
              </a:p>
            </p:txBody>
          </p:sp>
          <p:sp>
            <p:nvSpPr>
              <p:cNvPr id="24" name="Rectangle: Rounded Corners 23">
                <a:extLst>
                  <a:ext uri="{FF2B5EF4-FFF2-40B4-BE49-F238E27FC236}">
                    <a16:creationId xmlns:a16="http://schemas.microsoft.com/office/drawing/2014/main" id="{3D907D6B-9173-4C7A-A760-322D1D78FCD5}"/>
                  </a:ext>
                </a:extLst>
              </p:cNvPr>
              <p:cNvSpPr/>
              <p:nvPr/>
            </p:nvSpPr>
            <p:spPr>
              <a:xfrm>
                <a:off x="1416855" y="2054291"/>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Шинэ технологи-Ашигтай үйлдвэрлэл</a:t>
                </a:r>
              </a:p>
            </p:txBody>
          </p:sp>
          <p:sp>
            <p:nvSpPr>
              <p:cNvPr id="25" name="Rectangle: Rounded Corners 24">
                <a:extLst>
                  <a:ext uri="{FF2B5EF4-FFF2-40B4-BE49-F238E27FC236}">
                    <a16:creationId xmlns:a16="http://schemas.microsoft.com/office/drawing/2014/main" id="{3C7CECF6-DE60-48D0-A2B1-EA62639AA068}"/>
                  </a:ext>
                </a:extLst>
              </p:cNvPr>
              <p:cNvSpPr/>
              <p:nvPr/>
            </p:nvSpPr>
            <p:spPr>
              <a:xfrm>
                <a:off x="1416855" y="2983235"/>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Хариуцлагатай уул уурхай-Хөгжсөн дэд бүтэц</a:t>
                </a:r>
              </a:p>
            </p:txBody>
          </p:sp>
          <p:sp>
            <p:nvSpPr>
              <p:cNvPr id="26" name="Rectangle: Rounded Corners 25">
                <a:extLst>
                  <a:ext uri="{FF2B5EF4-FFF2-40B4-BE49-F238E27FC236}">
                    <a16:creationId xmlns:a16="http://schemas.microsoft.com/office/drawing/2014/main" id="{B7750BC2-8BBB-40C1-8BFC-924D7A113271}"/>
                  </a:ext>
                </a:extLst>
              </p:cNvPr>
              <p:cNvSpPr/>
              <p:nvPr/>
            </p:nvSpPr>
            <p:spPr>
              <a:xfrm>
                <a:off x="2581994" y="1120438"/>
                <a:ext cx="1008000" cy="360000"/>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Унаган байгаль-Ухаалаг хэрэглээ</a:t>
                </a:r>
              </a:p>
            </p:txBody>
          </p:sp>
          <p:sp>
            <p:nvSpPr>
              <p:cNvPr id="27" name="Rectangle: Rounded Corners 26">
                <a:extLst>
                  <a:ext uri="{FF2B5EF4-FFF2-40B4-BE49-F238E27FC236}">
                    <a16:creationId xmlns:a16="http://schemas.microsoft.com/office/drawing/2014/main" id="{564F4EA4-35B9-4D7F-8DE4-E7E4795BCB3D}"/>
                  </a:ext>
                </a:extLst>
              </p:cNvPr>
              <p:cNvSpPr/>
              <p:nvPr/>
            </p:nvSpPr>
            <p:spPr>
              <a:xfrm>
                <a:off x="2586522" y="1589620"/>
                <a:ext cx="1008000" cy="360000"/>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Говийн аялал жуулчлал-Шинэ менежмент</a:t>
                </a:r>
              </a:p>
            </p:txBody>
          </p:sp>
          <p:sp>
            <p:nvSpPr>
              <p:cNvPr id="28" name="Rectangle: Rounded Corners 27">
                <a:extLst>
                  <a:ext uri="{FF2B5EF4-FFF2-40B4-BE49-F238E27FC236}">
                    <a16:creationId xmlns:a16="http://schemas.microsoft.com/office/drawing/2014/main" id="{CAB390D0-A83F-45AE-93EF-32E4B0B89E41}"/>
                  </a:ext>
                </a:extLst>
              </p:cNvPr>
              <p:cNvSpPr/>
              <p:nvPr/>
            </p:nvSpPr>
            <p:spPr>
              <a:xfrm>
                <a:off x="3747133" y="1127537"/>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Төрийн ухаалаг үйлчилгээ</a:t>
                </a:r>
              </a:p>
            </p:txBody>
          </p:sp>
          <p:sp>
            <p:nvSpPr>
              <p:cNvPr id="29" name="Rectangle: Rounded Corners 28">
                <a:extLst>
                  <a:ext uri="{FF2B5EF4-FFF2-40B4-BE49-F238E27FC236}">
                    <a16:creationId xmlns:a16="http://schemas.microsoft.com/office/drawing/2014/main" id="{DB06C671-331D-4EBC-9ED1-DB23B011B6EE}"/>
                  </a:ext>
                </a:extLst>
              </p:cNvPr>
              <p:cNvSpPr/>
              <p:nvPr/>
            </p:nvSpPr>
            <p:spPr>
              <a:xfrm>
                <a:off x="3747133" y="1579503"/>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Чадварлаг албан хаагч-Чанартай гүйцэтгэл</a:t>
                </a:r>
              </a:p>
            </p:txBody>
          </p:sp>
          <p:sp>
            <p:nvSpPr>
              <p:cNvPr id="30" name="Rectangle: Rounded Corners 29">
                <a:extLst>
                  <a:ext uri="{FF2B5EF4-FFF2-40B4-BE49-F238E27FC236}">
                    <a16:creationId xmlns:a16="http://schemas.microsoft.com/office/drawing/2014/main" id="{A91E7754-10CC-4CF9-A9D1-818484E632BD}"/>
                  </a:ext>
                </a:extLst>
              </p:cNvPr>
              <p:cNvSpPr/>
              <p:nvPr/>
            </p:nvSpPr>
            <p:spPr>
              <a:xfrm>
                <a:off x="3747133" y="2054291"/>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Хүний хөгжилд чиглэсэн гадаад харилцаа</a:t>
                </a:r>
              </a:p>
            </p:txBody>
          </p:sp>
          <p:sp>
            <p:nvSpPr>
              <p:cNvPr id="31" name="Rectangle: Rounded Corners 30">
                <a:extLst>
                  <a:ext uri="{FF2B5EF4-FFF2-40B4-BE49-F238E27FC236}">
                    <a16:creationId xmlns:a16="http://schemas.microsoft.com/office/drawing/2014/main" id="{0358195B-CE61-4AA5-AEEA-6CE384D6891C}"/>
                  </a:ext>
                </a:extLst>
              </p:cNvPr>
              <p:cNvSpPr/>
              <p:nvPr/>
            </p:nvSpPr>
            <p:spPr>
              <a:xfrm>
                <a:off x="3747133" y="2525734"/>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Эрх зүйн боловсрол-Амар тайван амьдрал</a:t>
                </a:r>
              </a:p>
            </p:txBody>
          </p:sp>
          <p:sp>
            <p:nvSpPr>
              <p:cNvPr id="32" name="Rectangle: Rounded Corners 31">
                <a:extLst>
                  <a:ext uri="{FF2B5EF4-FFF2-40B4-BE49-F238E27FC236}">
                    <a16:creationId xmlns:a16="http://schemas.microsoft.com/office/drawing/2014/main" id="{DE8F2028-F9BC-4986-9A08-23710E634EFA}"/>
                  </a:ext>
                </a:extLst>
              </p:cNvPr>
              <p:cNvSpPr/>
              <p:nvPr/>
            </p:nvSpPr>
            <p:spPr>
              <a:xfrm>
                <a:off x="1416855" y="2518763"/>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Тохилог орчин-Нутгийн зам</a:t>
                </a:r>
              </a:p>
            </p:txBody>
          </p:sp>
          <p:sp>
            <p:nvSpPr>
              <p:cNvPr id="33" name="Rectangle: Rounded Corners 32">
                <a:extLst>
                  <a:ext uri="{FF2B5EF4-FFF2-40B4-BE49-F238E27FC236}">
                    <a16:creationId xmlns:a16="http://schemas.microsoft.com/office/drawing/2014/main" id="{E3513CF7-24CD-41BA-8CA8-34A3439DDE54}"/>
                  </a:ext>
                </a:extLst>
              </p:cNvPr>
              <p:cNvSpPr/>
              <p:nvPr/>
            </p:nvSpPr>
            <p:spPr>
              <a:xfrm>
                <a:off x="3747133" y="2983235"/>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Батлан хамгаалах бодлого-Бэлэн байдал</a:t>
                </a:r>
              </a:p>
            </p:txBody>
          </p:sp>
        </p:grpSp>
        <p:grpSp>
          <p:nvGrpSpPr>
            <p:cNvPr id="34" name="Group 33">
              <a:extLst>
                <a:ext uri="{FF2B5EF4-FFF2-40B4-BE49-F238E27FC236}">
                  <a16:creationId xmlns:a16="http://schemas.microsoft.com/office/drawing/2014/main" id="{93C6C8D3-C676-4390-8735-77BB543BC98B}"/>
                </a:ext>
              </a:extLst>
            </p:cNvPr>
            <p:cNvGrpSpPr/>
            <p:nvPr/>
          </p:nvGrpSpPr>
          <p:grpSpPr>
            <a:xfrm>
              <a:off x="159171" y="3181417"/>
              <a:ext cx="4778477" cy="180000"/>
              <a:chOff x="159171" y="3181417"/>
              <a:chExt cx="4778477" cy="180000"/>
            </a:xfrm>
          </p:grpSpPr>
          <p:sp>
            <p:nvSpPr>
              <p:cNvPr id="35" name="Rectangle: Rounded Corners 34">
                <a:extLst>
                  <a:ext uri="{FF2B5EF4-FFF2-40B4-BE49-F238E27FC236}">
                    <a16:creationId xmlns:a16="http://schemas.microsoft.com/office/drawing/2014/main" id="{B8CB3EC8-F303-4AC9-A7C4-8C459C671C9A}"/>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15</a:t>
                </a:r>
              </a:p>
            </p:txBody>
          </p:sp>
          <p:cxnSp>
            <p:nvCxnSpPr>
              <p:cNvPr id="36" name="Straight Connector 35">
                <a:extLst>
                  <a:ext uri="{FF2B5EF4-FFF2-40B4-BE49-F238E27FC236}">
                    <a16:creationId xmlns:a16="http://schemas.microsoft.com/office/drawing/2014/main" id="{8ED6348B-2229-4F87-B811-28904578E7C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3C13409-187B-441D-B651-EEE330645875}"/>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91390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9832590-F6BE-44BF-B89E-7A36F3AAC638}"/>
              </a:ext>
            </a:extLst>
          </p:cNvPr>
          <p:cNvGrpSpPr/>
          <p:nvPr/>
        </p:nvGrpSpPr>
        <p:grpSpPr>
          <a:xfrm>
            <a:off x="73015" y="61623"/>
            <a:ext cx="4803506" cy="288000"/>
            <a:chOff x="73015" y="61623"/>
            <a:chExt cx="4803506"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a16="http://schemas.microsoft.com/office/drawing/2014/main" id="{4BAD6027-B1DB-4710-B516-D21997F6FCC7}"/>
              </a:ext>
            </a:extLst>
          </p:cNvPr>
          <p:cNvSpPr txBox="1"/>
          <p:nvPr/>
        </p:nvSpPr>
        <p:spPr>
          <a:xfrm>
            <a:off x="359227" y="237122"/>
            <a:ext cx="2765501"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Хүн амын тоо, насны бүлгээр, </a:t>
            </a:r>
            <a:r>
              <a:rPr lang="en-US" sz="900" dirty="0">
                <a:solidFill>
                  <a:srgbClr val="002060"/>
                </a:solidFill>
                <a:latin typeface="Arial" panose="020B0604020202020204" pitchFamily="34" charset="0"/>
                <a:cs typeface="Arial" panose="020B0604020202020204" pitchFamily="34" charset="0"/>
              </a:rPr>
              <a:t>201</a:t>
            </a:r>
            <a:r>
              <a:rPr lang="mn-MN" sz="900" dirty="0">
                <a:solidFill>
                  <a:srgbClr val="002060"/>
                </a:solidFill>
                <a:latin typeface="Arial" panose="020B0604020202020204" pitchFamily="34" charset="0"/>
                <a:cs typeface="Arial" panose="020B0604020202020204" pitchFamily="34" charset="0"/>
              </a:rPr>
              <a:t>9</a:t>
            </a:r>
            <a:r>
              <a:rPr lang="en-US" sz="900" dirty="0">
                <a:solidFill>
                  <a:srgbClr val="002060"/>
                </a:solidFill>
                <a:latin typeface="Arial" panose="020B0604020202020204" pitchFamily="34" charset="0"/>
                <a:cs typeface="Arial" panose="020B0604020202020204" pitchFamily="34" charset="0"/>
              </a:rPr>
              <a:t> </a:t>
            </a:r>
            <a:r>
              <a:rPr lang="mn-MN" sz="900" dirty="0">
                <a:solidFill>
                  <a:srgbClr val="002060"/>
                </a:solidFill>
                <a:latin typeface="Arial" panose="020B0604020202020204" pitchFamily="34" charset="0"/>
                <a:cs typeface="Arial" panose="020B0604020202020204" pitchFamily="34" charset="0"/>
              </a:rPr>
              <a:t>он, сумдаар</a:t>
            </a:r>
          </a:p>
        </p:txBody>
      </p:sp>
      <p:grpSp>
        <p:nvGrpSpPr>
          <p:cNvPr id="9" name="Group 8">
            <a:extLst>
              <a:ext uri="{FF2B5EF4-FFF2-40B4-BE49-F238E27FC236}">
                <a16:creationId xmlns:a16="http://schemas.microsoft.com/office/drawing/2014/main" id="{EF7F762B-AE18-43B5-A7FA-87C417D06D18}"/>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a16="http://schemas.microsoft.com/office/drawing/2014/main" id="{9E55EADF-7065-4B8F-8DCF-7CB8D636E670}"/>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a:t>
              </a:r>
              <a:r>
                <a:rPr lang="mn-MN" sz="900" dirty="0">
                  <a:solidFill>
                    <a:srgbClr val="002060"/>
                  </a:solidFill>
                  <a:latin typeface="Arial" panose="020B0604020202020204" pitchFamily="34" charset="0"/>
                  <a:cs typeface="Arial" panose="020B0604020202020204" pitchFamily="34" charset="0"/>
                </a:rPr>
                <a:t>6</a:t>
              </a:r>
            </a:p>
          </p:txBody>
        </p:sp>
        <p:cxnSp>
          <p:nvCxnSpPr>
            <p:cNvPr id="14" name="Straight Connector 13">
              <a:extLst>
                <a:ext uri="{FF2B5EF4-FFF2-40B4-BE49-F238E27FC236}">
                  <a16:creationId xmlns:a16="http://schemas.microsoft.com/office/drawing/2014/main" id="{B92C5844-6E5B-45E6-942E-101103302005}"/>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FB1E43-6158-47F4-90D1-E9F1A1A99EE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2" name="Table 11">
            <a:extLst>
              <a:ext uri="{FF2B5EF4-FFF2-40B4-BE49-F238E27FC236}">
                <a16:creationId xmlns:a16="http://schemas.microsoft.com/office/drawing/2014/main" id="{AC8AE969-EC29-47DA-886F-AC651D280481}"/>
              </a:ext>
            </a:extLst>
          </p:cNvPr>
          <p:cNvGraphicFramePr>
            <a:graphicFrameLocks noGrp="1"/>
          </p:cNvGraphicFramePr>
          <p:nvPr>
            <p:extLst>
              <p:ext uri="{D42A27DB-BD31-4B8C-83A1-F6EECF244321}">
                <p14:modId xmlns:p14="http://schemas.microsoft.com/office/powerpoint/2010/main" val="2894253381"/>
              </p:ext>
            </p:extLst>
          </p:nvPr>
        </p:nvGraphicFramePr>
        <p:xfrm>
          <a:off x="365577" y="459761"/>
          <a:ext cx="4248000" cy="2629440"/>
        </p:xfrm>
        <a:graphic>
          <a:graphicData uri="http://schemas.openxmlformats.org/drawingml/2006/table">
            <a:tbl>
              <a:tblPr>
                <a:tableStyleId>{2D5ABB26-0587-4C30-8999-92F81FD0307C}</a:tableStyleId>
              </a:tblPr>
              <a:tblGrid>
                <a:gridCol w="864000">
                  <a:extLst>
                    <a:ext uri="{9D8B030D-6E8A-4147-A177-3AD203B41FA5}">
                      <a16:colId xmlns:a16="http://schemas.microsoft.com/office/drawing/2014/main" val="20000"/>
                    </a:ext>
                  </a:extLst>
                </a:gridCol>
                <a:gridCol w="875888">
                  <a:extLst>
                    <a:ext uri="{9D8B030D-6E8A-4147-A177-3AD203B41FA5}">
                      <a16:colId xmlns:a16="http://schemas.microsoft.com/office/drawing/2014/main" val="2703862115"/>
                    </a:ext>
                  </a:extLst>
                </a:gridCol>
                <a:gridCol w="834683">
                  <a:extLst>
                    <a:ext uri="{9D8B030D-6E8A-4147-A177-3AD203B41FA5}">
                      <a16:colId xmlns:a16="http://schemas.microsoft.com/office/drawing/2014/main" val="20001"/>
                    </a:ext>
                  </a:extLst>
                </a:gridCol>
                <a:gridCol w="845429">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tblGrid>
              <a:tr h="252000">
                <a:tc>
                  <a:txBody>
                    <a:bodyPr/>
                    <a:lstStyle/>
                    <a:p>
                      <a:pPr algn="ctr" fontAlgn="ctr"/>
                      <a:r>
                        <a:rPr lang="en-US" sz="1000" u="none" strike="noStrike" dirty="0">
                          <a:solidFill>
                            <a:schemeClr val="bg1"/>
                          </a:solidFill>
                          <a:latin typeface="Arial" panose="020B0604020202020204" pitchFamily="34" charset="0"/>
                          <a:cs typeface="Arial" panose="020B0604020202020204" pitchFamily="34" charset="0"/>
                        </a:rPr>
                        <a:t> </a:t>
                      </a:r>
                      <a:r>
                        <a:rPr lang="mn-MN" sz="1000" u="none" strike="noStrike" dirty="0">
                          <a:solidFill>
                            <a:schemeClr val="bg1"/>
                          </a:solidFill>
                          <a:latin typeface="Arial" panose="020B0604020202020204" pitchFamily="34" charset="0"/>
                          <a:cs typeface="Arial" panose="020B0604020202020204" pitchFamily="34" charset="0"/>
                        </a:rPr>
                        <a:t>Сумдын нэр</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1000" u="none" strike="noStrike" dirty="0">
                          <a:solidFill>
                            <a:schemeClr val="bg1"/>
                          </a:solidFill>
                          <a:latin typeface="Arial" panose="020B0604020202020204" pitchFamily="34" charset="0"/>
                          <a:cs typeface="Arial" panose="020B0604020202020204" pitchFamily="34" charset="0"/>
                        </a:rPr>
                        <a:t>Нийт хүн ам </a:t>
                      </a:r>
                      <a:endParaRPr lang="mn-MN" sz="1000" b="0" i="0" u="none" strike="noStrike" dirty="0">
                        <a:solidFill>
                          <a:schemeClr val="bg1"/>
                        </a:solidFill>
                        <a:latin typeface="Arial" pitchFamily="34" charset="0"/>
                        <a:cs typeface="Arial" pitchFamily="34" charset="0"/>
                      </a:endParaRPr>
                    </a:p>
                  </a:txBody>
                  <a:tcPr marL="95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00" u="none" strike="noStrike" dirty="0">
                          <a:solidFill>
                            <a:schemeClr val="bg1"/>
                          </a:solidFill>
                          <a:latin typeface="Arial" panose="020B0604020202020204" pitchFamily="34" charset="0"/>
                          <a:cs typeface="Arial" panose="020B0604020202020204" pitchFamily="34" charset="0"/>
                        </a:rPr>
                        <a:t>0-14</a:t>
                      </a:r>
                      <a:endParaRPr lang="en-US" sz="1000" b="0" i="0" u="none" strike="noStrike" dirty="0">
                        <a:solidFill>
                          <a:schemeClr val="bg1"/>
                        </a:solidFill>
                        <a:latin typeface="Arial" pitchFamily="34" charset="0"/>
                        <a:cs typeface="Arial" pitchFamily="34" charset="0"/>
                      </a:endParaRP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00" u="none" strike="noStrike" dirty="0">
                          <a:solidFill>
                            <a:schemeClr val="bg1"/>
                          </a:solidFill>
                          <a:latin typeface="Arial" panose="020B0604020202020204" pitchFamily="34" charset="0"/>
                          <a:cs typeface="Arial" panose="020B0604020202020204" pitchFamily="34" charset="0"/>
                        </a:rPr>
                        <a:t>15-64</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1000" u="none" strike="noStrike" dirty="0">
                          <a:solidFill>
                            <a:schemeClr val="bg1"/>
                          </a:solidFill>
                          <a:latin typeface="Arial" panose="020B0604020202020204" pitchFamily="34" charset="0"/>
                          <a:cs typeface="Arial" panose="020B0604020202020204" pitchFamily="34" charset="0"/>
                        </a:rPr>
                        <a:t>65+</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a16="http://schemas.microsoft.com/office/drawing/2014/main" val="10000"/>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Даланзадгад </a:t>
                      </a:r>
                      <a:endParaRPr lang="mn-MN" sz="9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26386</a:t>
                      </a:r>
                    </a:p>
                  </a:txBody>
                  <a:tcPr marL="9525" marR="9525" marT="9525" marB="0" anchor="ctr">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8920</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900" b="0" i="0" u="none" strike="noStrike">
                          <a:solidFill>
                            <a:schemeClr val="accent1">
                              <a:lumMod val="50000"/>
                            </a:schemeClr>
                          </a:solidFill>
                          <a:effectLst/>
                          <a:latin typeface="Arial" panose="020B0604020202020204" pitchFamily="34" charset="0"/>
                          <a:cs typeface="Arial" panose="020B0604020202020204" pitchFamily="34" charset="0"/>
                        </a:rPr>
                        <a:t>16343</a:t>
                      </a:r>
                    </a:p>
                  </a:txBody>
                  <a:tcPr marL="9525" marR="9525" marT="9525" marB="0" anchor="b">
                    <a:solidFill>
                      <a:schemeClr val="accent1">
                        <a:lumMod val="20000"/>
                        <a:lumOff val="80000"/>
                      </a:schemeClr>
                    </a:solidFil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1123</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1"/>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Баяндалай  </a:t>
                      </a:r>
                      <a:endParaRPr lang="mn-MN" sz="9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2089</a:t>
                      </a: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553</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900" b="0" i="0" u="none" strike="noStrike">
                          <a:solidFill>
                            <a:schemeClr val="accent1">
                              <a:lumMod val="50000"/>
                            </a:schemeClr>
                          </a:solidFill>
                          <a:effectLst/>
                          <a:latin typeface="Arial" panose="020B0604020202020204" pitchFamily="34" charset="0"/>
                          <a:cs typeface="Arial" panose="020B0604020202020204" pitchFamily="34" charset="0"/>
                        </a:rPr>
                        <a:t>1429</a:t>
                      </a:r>
                    </a:p>
                  </a:txBody>
                  <a:tcPr marL="9525" marR="9525" marT="9525" marB="0" anchor="b"/>
                </a:tc>
                <a:tc>
                  <a:txBody>
                    <a:bodyPr/>
                    <a:lstStyle/>
                    <a:p>
                      <a:pPr algn="r" fontAlgn="b"/>
                      <a:r>
                        <a:rPr lang="en-US" sz="900" b="0" i="0" u="none" strike="noStrike">
                          <a:solidFill>
                            <a:schemeClr val="accent1">
                              <a:lumMod val="50000"/>
                            </a:schemeClr>
                          </a:solidFill>
                          <a:effectLst/>
                          <a:latin typeface="Arial" panose="020B0604020202020204" pitchFamily="34" charset="0"/>
                          <a:cs typeface="Arial" panose="020B0604020202020204" pitchFamily="34" charset="0"/>
                        </a:rPr>
                        <a:t>107</a:t>
                      </a:r>
                    </a:p>
                  </a:txBody>
                  <a:tcPr marL="9525" marR="9525" marT="9525" marB="0" anchor="b"/>
                </a:tc>
                <a:extLst>
                  <a:ext uri="{0D108BD9-81ED-4DB2-BD59-A6C34878D82A}">
                    <a16:rowId xmlns:a16="http://schemas.microsoft.com/office/drawing/2014/main" val="10002"/>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Баян-Овоо </a:t>
                      </a:r>
                      <a:endParaRPr lang="mn-MN" sz="9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1868</a:t>
                      </a:r>
                    </a:p>
                  </a:txBody>
                  <a:tcPr marL="9525" marR="9525" marT="9525" marB="0" anchor="ctr">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506</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900" b="0" i="0" u="none" strike="noStrike">
                          <a:solidFill>
                            <a:schemeClr val="accent1">
                              <a:lumMod val="50000"/>
                            </a:schemeClr>
                          </a:solidFill>
                          <a:effectLst/>
                          <a:latin typeface="Arial" panose="020B0604020202020204" pitchFamily="34" charset="0"/>
                          <a:cs typeface="Arial" panose="020B0604020202020204" pitchFamily="34" charset="0"/>
                        </a:rPr>
                        <a:t>1282</a:t>
                      </a:r>
                    </a:p>
                  </a:txBody>
                  <a:tcPr marL="9525" marR="9525" marT="9525" marB="0" anchor="b">
                    <a:solidFill>
                      <a:schemeClr val="accent1">
                        <a:lumMod val="20000"/>
                        <a:lumOff val="80000"/>
                      </a:schemeClr>
                    </a:solidFill>
                  </a:tcPr>
                </a:tc>
                <a:tc>
                  <a:txBody>
                    <a:bodyPr/>
                    <a:lstStyle/>
                    <a:p>
                      <a:pPr algn="r" fontAlgn="b"/>
                      <a:r>
                        <a:rPr lang="en-US" sz="900" b="0" i="0" u="none" strike="noStrike">
                          <a:solidFill>
                            <a:schemeClr val="accent1">
                              <a:lumMod val="50000"/>
                            </a:schemeClr>
                          </a:solidFill>
                          <a:effectLst/>
                          <a:latin typeface="Arial" panose="020B0604020202020204" pitchFamily="34" charset="0"/>
                          <a:cs typeface="Arial" panose="020B0604020202020204" pitchFamily="34" charset="0"/>
                        </a:rPr>
                        <a:t>80</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3"/>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Булган </a:t>
                      </a:r>
                      <a:endParaRPr lang="mn-MN" sz="9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2050</a:t>
                      </a: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527</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900" b="0" i="0" u="none" strike="noStrike">
                          <a:solidFill>
                            <a:schemeClr val="accent1">
                              <a:lumMod val="50000"/>
                            </a:schemeClr>
                          </a:solidFill>
                          <a:effectLst/>
                          <a:latin typeface="Arial" panose="020B0604020202020204" pitchFamily="34" charset="0"/>
                          <a:cs typeface="Arial" panose="020B0604020202020204" pitchFamily="34" charset="0"/>
                        </a:rPr>
                        <a:t>1407</a:t>
                      </a:r>
                    </a:p>
                  </a:txBody>
                  <a:tcPr marL="9525" marR="9525" marT="9525" marB="0" anchor="b"/>
                </a:tc>
                <a:tc>
                  <a:txBody>
                    <a:bodyPr/>
                    <a:lstStyle/>
                    <a:p>
                      <a:pPr algn="r" fontAlgn="b"/>
                      <a:r>
                        <a:rPr lang="en-US" sz="900" b="0" i="0" u="none" strike="noStrike">
                          <a:solidFill>
                            <a:schemeClr val="accent1">
                              <a:lumMod val="50000"/>
                            </a:schemeClr>
                          </a:solidFill>
                          <a:effectLst/>
                          <a:latin typeface="Arial" panose="020B0604020202020204" pitchFamily="34" charset="0"/>
                          <a:cs typeface="Arial" panose="020B0604020202020204" pitchFamily="34" charset="0"/>
                        </a:rPr>
                        <a:t>116</a:t>
                      </a:r>
                    </a:p>
                  </a:txBody>
                  <a:tcPr marL="9525" marR="9525" marT="9525" marB="0" anchor="b"/>
                </a:tc>
                <a:extLst>
                  <a:ext uri="{0D108BD9-81ED-4DB2-BD59-A6C34878D82A}">
                    <a16:rowId xmlns:a16="http://schemas.microsoft.com/office/drawing/2014/main" val="10004"/>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Гурвантэс  </a:t>
                      </a:r>
                      <a:endParaRPr lang="mn-MN" sz="9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5129</a:t>
                      </a:r>
                    </a:p>
                  </a:txBody>
                  <a:tcPr marL="9525" marR="9525" marT="9525" marB="0" anchor="ctr">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1649</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3284</a:t>
                      </a:r>
                    </a:p>
                  </a:txBody>
                  <a:tcPr marL="9525" marR="9525" marT="9525" marB="0" anchor="b">
                    <a:solidFill>
                      <a:schemeClr val="accent1">
                        <a:lumMod val="20000"/>
                        <a:lumOff val="80000"/>
                      </a:schemeClr>
                    </a:solidFil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196</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5"/>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Мандал-Овоо </a:t>
                      </a:r>
                      <a:endParaRPr lang="mn-MN" sz="9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1613</a:t>
                      </a: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451</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1090</a:t>
                      </a:r>
                    </a:p>
                  </a:txBody>
                  <a:tcPr marL="9525" marR="9525" marT="9525" marB="0" anchor="b"/>
                </a:tc>
                <a:tc>
                  <a:txBody>
                    <a:bodyPr/>
                    <a:lstStyle/>
                    <a:p>
                      <a:pPr algn="r" fontAlgn="b"/>
                      <a:r>
                        <a:rPr lang="en-US" sz="900" b="0" i="0" u="none" strike="noStrike">
                          <a:solidFill>
                            <a:schemeClr val="accent1">
                              <a:lumMod val="50000"/>
                            </a:schemeClr>
                          </a:solidFill>
                          <a:effectLst/>
                          <a:latin typeface="Arial" panose="020B0604020202020204" pitchFamily="34" charset="0"/>
                          <a:cs typeface="Arial" panose="020B0604020202020204" pitchFamily="34" charset="0"/>
                        </a:rPr>
                        <a:t>72</a:t>
                      </a:r>
                    </a:p>
                  </a:txBody>
                  <a:tcPr marL="9525" marR="9525" marT="9525" marB="0" anchor="b"/>
                </a:tc>
                <a:extLst>
                  <a:ext uri="{0D108BD9-81ED-4DB2-BD59-A6C34878D82A}">
                    <a16:rowId xmlns:a16="http://schemas.microsoft.com/office/drawing/2014/main" val="10006"/>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Манлай </a:t>
                      </a:r>
                      <a:endParaRPr lang="mn-MN" sz="9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2633</a:t>
                      </a:r>
                    </a:p>
                  </a:txBody>
                  <a:tcPr marL="9525" marR="9525" marT="9525" marB="0" anchor="ctr">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820</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1712</a:t>
                      </a:r>
                    </a:p>
                  </a:txBody>
                  <a:tcPr marL="9525" marR="9525" marT="9525" marB="0" anchor="b">
                    <a:solidFill>
                      <a:schemeClr val="accent1">
                        <a:lumMod val="20000"/>
                        <a:lumOff val="80000"/>
                      </a:schemeClr>
                    </a:solidFill>
                  </a:tcPr>
                </a:tc>
                <a:tc>
                  <a:txBody>
                    <a:bodyPr/>
                    <a:lstStyle/>
                    <a:p>
                      <a:pPr algn="r" fontAlgn="b"/>
                      <a:r>
                        <a:rPr lang="en-US" sz="900" b="0" i="0" u="none" strike="noStrike">
                          <a:solidFill>
                            <a:schemeClr val="accent1">
                              <a:lumMod val="50000"/>
                            </a:schemeClr>
                          </a:solidFill>
                          <a:effectLst/>
                          <a:latin typeface="Arial" panose="020B0604020202020204" pitchFamily="34" charset="0"/>
                          <a:cs typeface="Arial" panose="020B0604020202020204" pitchFamily="34" charset="0"/>
                        </a:rPr>
                        <a:t>101</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7"/>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Ноён </a:t>
                      </a:r>
                      <a:endParaRPr lang="mn-MN" sz="9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1398</a:t>
                      </a: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r" fontAlgn="b"/>
                      <a:r>
                        <a:rPr lang="en-US" sz="900" b="0" i="0" u="none" strike="noStrike">
                          <a:solidFill>
                            <a:schemeClr val="accent1">
                              <a:lumMod val="50000"/>
                            </a:schemeClr>
                          </a:solidFill>
                          <a:effectLst/>
                          <a:latin typeface="Arial" panose="020B0604020202020204" pitchFamily="34" charset="0"/>
                          <a:cs typeface="Arial" panose="020B0604020202020204" pitchFamily="34" charset="0"/>
                        </a:rPr>
                        <a:t>418</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921</a:t>
                      </a:r>
                    </a:p>
                  </a:txBody>
                  <a:tcPr marL="9525" marR="9525" marT="9525" marB="0" anchor="b"/>
                </a:tc>
                <a:tc>
                  <a:txBody>
                    <a:bodyPr/>
                    <a:lstStyle/>
                    <a:p>
                      <a:pPr algn="r" fontAlgn="b"/>
                      <a:r>
                        <a:rPr lang="en-US" sz="900" b="0" i="0" u="none" strike="noStrike">
                          <a:solidFill>
                            <a:schemeClr val="accent1">
                              <a:lumMod val="50000"/>
                            </a:schemeClr>
                          </a:solidFill>
                          <a:effectLst/>
                          <a:latin typeface="Arial" panose="020B0604020202020204" pitchFamily="34" charset="0"/>
                          <a:cs typeface="Arial" panose="020B0604020202020204" pitchFamily="34" charset="0"/>
                        </a:rPr>
                        <a:t>59</a:t>
                      </a:r>
                    </a:p>
                  </a:txBody>
                  <a:tcPr marL="9525" marR="9525" marT="9525" marB="0" anchor="b"/>
                </a:tc>
                <a:extLst>
                  <a:ext uri="{0D108BD9-81ED-4DB2-BD59-A6C34878D82A}">
                    <a16:rowId xmlns:a16="http://schemas.microsoft.com/office/drawing/2014/main" val="10008"/>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Номгон </a:t>
                      </a:r>
                      <a:endParaRPr lang="mn-MN" sz="9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2518</a:t>
                      </a:r>
                    </a:p>
                  </a:txBody>
                  <a:tcPr marL="9525" marR="9525" marT="9525" marB="0" anchor="ctr">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900" b="0" i="0" u="none" strike="noStrike">
                          <a:solidFill>
                            <a:schemeClr val="accent1">
                              <a:lumMod val="50000"/>
                            </a:schemeClr>
                          </a:solidFill>
                          <a:effectLst/>
                          <a:latin typeface="Arial" panose="020B0604020202020204" pitchFamily="34" charset="0"/>
                          <a:cs typeface="Arial" panose="020B0604020202020204" pitchFamily="34" charset="0"/>
                        </a:rPr>
                        <a:t>683</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1718</a:t>
                      </a:r>
                    </a:p>
                  </a:txBody>
                  <a:tcPr marL="9525" marR="9525" marT="9525" marB="0" anchor="b">
                    <a:solidFill>
                      <a:schemeClr val="accent1">
                        <a:lumMod val="20000"/>
                        <a:lumOff val="80000"/>
                      </a:schemeClr>
                    </a:solidFil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117</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9"/>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Сэврэй </a:t>
                      </a:r>
                      <a:endParaRPr lang="mn-MN" sz="9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2029</a:t>
                      </a: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r" fontAlgn="b"/>
                      <a:r>
                        <a:rPr lang="en-US" sz="900" b="0" i="0" u="none" strike="noStrike">
                          <a:solidFill>
                            <a:schemeClr val="accent1">
                              <a:lumMod val="50000"/>
                            </a:schemeClr>
                          </a:solidFill>
                          <a:effectLst/>
                          <a:latin typeface="Arial" panose="020B0604020202020204" pitchFamily="34" charset="0"/>
                          <a:cs typeface="Arial" panose="020B0604020202020204" pitchFamily="34" charset="0"/>
                        </a:rPr>
                        <a:t>550</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1384</a:t>
                      </a:r>
                    </a:p>
                  </a:txBody>
                  <a:tcPr marL="9525" marR="9525" marT="9525" marB="0" anchor="b"/>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95</a:t>
                      </a:r>
                    </a:p>
                  </a:txBody>
                  <a:tcPr marL="9525" marR="9525" marT="9525" marB="0" anchor="b"/>
                </a:tc>
                <a:extLst>
                  <a:ext uri="{0D108BD9-81ED-4DB2-BD59-A6C34878D82A}">
                    <a16:rowId xmlns:a16="http://schemas.microsoft.com/office/drawing/2014/main" val="10010"/>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Ханбогд </a:t>
                      </a:r>
                      <a:endParaRPr lang="mn-MN" sz="9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8718</a:t>
                      </a:r>
                    </a:p>
                  </a:txBody>
                  <a:tcPr marL="9525" marR="9525" marT="9525" marB="0" anchor="ctr">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900" b="0" i="0" u="none" strike="noStrike">
                          <a:solidFill>
                            <a:schemeClr val="accent1">
                              <a:lumMod val="50000"/>
                            </a:schemeClr>
                          </a:solidFill>
                          <a:effectLst/>
                          <a:latin typeface="Arial" panose="020B0604020202020204" pitchFamily="34" charset="0"/>
                          <a:cs typeface="Arial" panose="020B0604020202020204" pitchFamily="34" charset="0"/>
                        </a:rPr>
                        <a:t>2498</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6073</a:t>
                      </a:r>
                    </a:p>
                  </a:txBody>
                  <a:tcPr marL="9525" marR="9525" marT="9525" marB="0" anchor="b">
                    <a:solidFill>
                      <a:schemeClr val="accent1">
                        <a:lumMod val="20000"/>
                        <a:lumOff val="80000"/>
                      </a:schemeClr>
                    </a:solidFil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147</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1"/>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Ханхонгор </a:t>
                      </a:r>
                      <a:endParaRPr lang="mn-MN" sz="9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1986</a:t>
                      </a: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r" fontAlgn="b"/>
                      <a:r>
                        <a:rPr lang="en-US" sz="900" b="0" i="0" u="none" strike="noStrike">
                          <a:solidFill>
                            <a:schemeClr val="accent1">
                              <a:lumMod val="50000"/>
                            </a:schemeClr>
                          </a:solidFill>
                          <a:effectLst/>
                          <a:latin typeface="Arial" panose="020B0604020202020204" pitchFamily="34" charset="0"/>
                          <a:cs typeface="Arial" panose="020B0604020202020204" pitchFamily="34" charset="0"/>
                        </a:rPr>
                        <a:t>464</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1399</a:t>
                      </a:r>
                    </a:p>
                  </a:txBody>
                  <a:tcPr marL="9525" marR="9525" marT="9525" marB="0" anchor="b"/>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123</a:t>
                      </a:r>
                    </a:p>
                  </a:txBody>
                  <a:tcPr marL="9525" marR="9525" marT="9525" marB="0" anchor="b"/>
                </a:tc>
                <a:extLst>
                  <a:ext uri="{0D108BD9-81ED-4DB2-BD59-A6C34878D82A}">
                    <a16:rowId xmlns:a16="http://schemas.microsoft.com/office/drawing/2014/main" val="10012"/>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Хүрмэн </a:t>
                      </a:r>
                      <a:endParaRPr lang="mn-MN" sz="9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1556</a:t>
                      </a:r>
                    </a:p>
                  </a:txBody>
                  <a:tcPr marL="9525" marR="9525" marT="9525" marB="0" anchor="ctr">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900" b="0" i="0" u="none" strike="noStrike">
                          <a:solidFill>
                            <a:schemeClr val="accent1">
                              <a:lumMod val="50000"/>
                            </a:schemeClr>
                          </a:solidFill>
                          <a:effectLst/>
                          <a:latin typeface="Arial" panose="020B0604020202020204" pitchFamily="34" charset="0"/>
                          <a:cs typeface="Arial" panose="020B0604020202020204" pitchFamily="34" charset="0"/>
                        </a:rPr>
                        <a:t>427</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1054</a:t>
                      </a:r>
                    </a:p>
                  </a:txBody>
                  <a:tcPr marL="9525" marR="9525" marT="9525" marB="0" anchor="b">
                    <a:solidFill>
                      <a:schemeClr val="accent1">
                        <a:lumMod val="20000"/>
                        <a:lumOff val="80000"/>
                      </a:schemeClr>
                    </a:solidFil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75</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3"/>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Цогт-Овоо </a:t>
                      </a:r>
                      <a:endParaRPr lang="mn-MN" sz="9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1818</a:t>
                      </a:r>
                    </a:p>
                  </a:txBody>
                  <a:tcPr marL="9525" marR="9525" marT="9525" marB="0" anchor="ctr">
                    <a:lnR w="38100" cap="flat" cmpd="sng" algn="ctr">
                      <a:solidFill>
                        <a:schemeClr val="bg1"/>
                      </a:solidFill>
                      <a:prstDash val="solid"/>
                      <a:round/>
                      <a:headEnd type="none" w="med" len="med"/>
                      <a:tailEnd type="none" w="med" len="med"/>
                    </a:lnR>
                  </a:tcPr>
                </a:tc>
                <a:tc>
                  <a:txBody>
                    <a:bodyPr/>
                    <a:lstStyle/>
                    <a:p>
                      <a:pPr algn="r" fontAlgn="b"/>
                      <a:r>
                        <a:rPr lang="en-US" sz="900" b="0" i="0" u="none" strike="noStrike">
                          <a:solidFill>
                            <a:schemeClr val="accent1">
                              <a:lumMod val="50000"/>
                            </a:schemeClr>
                          </a:solidFill>
                          <a:effectLst/>
                          <a:latin typeface="Arial" panose="020B0604020202020204" pitchFamily="34" charset="0"/>
                          <a:cs typeface="Arial" panose="020B0604020202020204" pitchFamily="34" charset="0"/>
                        </a:rPr>
                        <a:t>596</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1151</a:t>
                      </a:r>
                    </a:p>
                  </a:txBody>
                  <a:tcPr marL="9525" marR="9525" marT="9525" marB="0" anchor="b"/>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71</a:t>
                      </a:r>
                    </a:p>
                  </a:txBody>
                  <a:tcPr marL="9525" marR="9525" marT="9525" marB="0" anchor="b"/>
                </a:tc>
                <a:extLst>
                  <a:ext uri="{0D108BD9-81ED-4DB2-BD59-A6C34878D82A}">
                    <a16:rowId xmlns:a16="http://schemas.microsoft.com/office/drawing/2014/main" val="10014"/>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Цогтцэций </a:t>
                      </a:r>
                      <a:endParaRPr lang="mn-MN" sz="9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8111</a:t>
                      </a:r>
                    </a:p>
                  </a:txBody>
                  <a:tcPr marL="9525" marR="9525" marT="9525" marB="0" anchor="ctr">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900" b="0" i="0" u="none" strike="noStrike">
                          <a:solidFill>
                            <a:schemeClr val="accent1">
                              <a:lumMod val="50000"/>
                            </a:schemeClr>
                          </a:solidFill>
                          <a:effectLst/>
                          <a:latin typeface="Arial" panose="020B0604020202020204" pitchFamily="34" charset="0"/>
                          <a:cs typeface="Arial" panose="020B0604020202020204" pitchFamily="34" charset="0"/>
                        </a:rPr>
                        <a:t>3173</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4790</a:t>
                      </a:r>
                    </a:p>
                  </a:txBody>
                  <a:tcPr marL="9525" marR="9525" marT="9525" marB="0" anchor="b">
                    <a:solidFill>
                      <a:schemeClr val="accent1">
                        <a:lumMod val="20000"/>
                        <a:lumOff val="80000"/>
                      </a:schemeClr>
                    </a:solidFill>
                  </a:tcPr>
                </a:tc>
                <a:tc>
                  <a:txBody>
                    <a:bodyPr/>
                    <a:lstStyle/>
                    <a:p>
                      <a:pPr algn="r" fontAlgn="b"/>
                      <a:r>
                        <a:rPr lang="en-US" sz="900" b="0" i="0" u="none" strike="noStrike" dirty="0">
                          <a:solidFill>
                            <a:schemeClr val="accent1">
                              <a:lumMod val="50000"/>
                            </a:schemeClr>
                          </a:solidFill>
                          <a:effectLst/>
                          <a:latin typeface="Arial" panose="020B0604020202020204" pitchFamily="34" charset="0"/>
                          <a:cs typeface="Arial" panose="020B0604020202020204" pitchFamily="34" charset="0"/>
                        </a:rPr>
                        <a:t>148</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5"/>
                  </a:ext>
                </a:extLst>
              </a:tr>
              <a:tr h="146069">
                <a:tc>
                  <a:txBody>
                    <a:bodyPr/>
                    <a:lstStyle/>
                    <a:p>
                      <a:pPr algn="ctr" rtl="0" fontAlgn="ctr"/>
                      <a:r>
                        <a:rPr lang="mn-MN" sz="1000" u="none" strike="noStrike" dirty="0">
                          <a:solidFill>
                            <a:schemeClr val="bg1"/>
                          </a:solidFill>
                          <a:latin typeface="Arial" panose="020B0604020202020204" pitchFamily="34" charset="0"/>
                          <a:cs typeface="Arial" panose="020B0604020202020204" pitchFamily="34" charset="0"/>
                        </a:rPr>
                        <a:t>Нийт  </a:t>
                      </a:r>
                      <a:endParaRPr lang="mn-MN"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b"/>
                      <a:r>
                        <a:rPr lang="mn-MN" sz="1000" b="0" u="none" strike="noStrike" dirty="0">
                          <a:solidFill>
                            <a:schemeClr val="bg1"/>
                          </a:solidFill>
                          <a:latin typeface="Arial" panose="020B0604020202020204" pitchFamily="34" charset="0"/>
                          <a:cs typeface="Arial" panose="020B0604020202020204" pitchFamily="34" charset="0"/>
                        </a:rPr>
                        <a:t>69902</a:t>
                      </a:r>
                      <a:endParaRPr lang="en-US" sz="1000" b="0" i="0" u="none" strike="noStrike" dirty="0">
                        <a:solidFill>
                          <a:schemeClr val="bg1"/>
                        </a:solidFill>
                        <a:latin typeface="Arial" pitchFamily="34" charset="0"/>
                        <a:cs typeface="Arial"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solidFill>
                  </a:tcPr>
                </a:tc>
                <a:tc>
                  <a:txBody>
                    <a:bodyPr/>
                    <a:lstStyle/>
                    <a:p>
                      <a:pPr algn="r" fontAlgn="b"/>
                      <a:r>
                        <a:rPr lang="en-US" sz="1100" b="0" i="0" u="none" strike="noStrike" dirty="0">
                          <a:solidFill>
                            <a:srgbClr val="FFFFFF"/>
                          </a:solidFill>
                          <a:effectLst/>
                          <a:latin typeface="Calibri" panose="020F0502020204030204" pitchFamily="34" charset="0"/>
                        </a:rPr>
                        <a:t>22235</a:t>
                      </a:r>
                    </a:p>
                  </a:txBody>
                  <a:tcPr marL="9525" marR="9525" marT="9525" marB="0" anchor="b">
                    <a:lnL w="38100" cap="flat" cmpd="sng" algn="ctr">
                      <a:solidFill>
                        <a:schemeClr val="bg1"/>
                      </a:solidFill>
                      <a:prstDash val="solid"/>
                      <a:round/>
                      <a:headEnd type="none" w="med" len="med"/>
                      <a:tailEnd type="none" w="med" len="med"/>
                    </a:lnL>
                    <a:solidFill>
                      <a:schemeClr val="accent1"/>
                    </a:solidFill>
                  </a:tcPr>
                </a:tc>
                <a:tc>
                  <a:txBody>
                    <a:bodyPr/>
                    <a:lstStyle/>
                    <a:p>
                      <a:pPr algn="r" fontAlgn="b"/>
                      <a:r>
                        <a:rPr lang="en-US" sz="1100" b="0" i="0" u="none" strike="noStrike" dirty="0">
                          <a:solidFill>
                            <a:srgbClr val="FFFFFF"/>
                          </a:solidFill>
                          <a:effectLst/>
                          <a:latin typeface="Calibri" panose="020F0502020204030204" pitchFamily="34" charset="0"/>
                        </a:rPr>
                        <a:t>45037</a:t>
                      </a:r>
                    </a:p>
                  </a:txBody>
                  <a:tcPr marL="9525" marR="9525" marT="9525" marB="0" anchor="b">
                    <a:solidFill>
                      <a:schemeClr val="accent1"/>
                    </a:solidFill>
                  </a:tcPr>
                </a:tc>
                <a:tc>
                  <a:txBody>
                    <a:bodyPr/>
                    <a:lstStyle/>
                    <a:p>
                      <a:pPr algn="r" fontAlgn="b"/>
                      <a:r>
                        <a:rPr lang="en-US" sz="1100" b="0" i="0" u="none" strike="noStrike" dirty="0">
                          <a:solidFill>
                            <a:srgbClr val="FFFFFF"/>
                          </a:solidFill>
                          <a:effectLst/>
                          <a:latin typeface="Calibri" panose="020F0502020204030204" pitchFamily="34" charset="0"/>
                        </a:rPr>
                        <a:t>2630</a:t>
                      </a:r>
                    </a:p>
                  </a:txBody>
                  <a:tcPr marL="9525" marR="9525" marT="9525" marB="0" anchor="b">
                    <a:solidFill>
                      <a:schemeClr val="accent1"/>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4030408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9832590-F6BE-44BF-B89E-7A36F3AAC638}"/>
              </a:ext>
            </a:extLst>
          </p:cNvPr>
          <p:cNvGrpSpPr/>
          <p:nvPr/>
        </p:nvGrpSpPr>
        <p:grpSpPr>
          <a:xfrm>
            <a:off x="73015" y="61623"/>
            <a:ext cx="4803506" cy="288000"/>
            <a:chOff x="73015" y="61623"/>
            <a:chExt cx="4803506"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a16="http://schemas.microsoft.com/office/drawing/2014/main" id="{4BAD6027-B1DB-4710-B516-D21997F6FCC7}"/>
              </a:ext>
            </a:extLst>
          </p:cNvPr>
          <p:cNvSpPr txBox="1"/>
          <p:nvPr/>
        </p:nvSpPr>
        <p:spPr>
          <a:xfrm>
            <a:off x="359227" y="234061"/>
            <a:ext cx="3558988"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Насны бүлгийн эзлэх хувь, хүйсийн харьцаа, 2019 он, сумдаар</a:t>
            </a:r>
          </a:p>
        </p:txBody>
      </p:sp>
      <p:graphicFrame>
        <p:nvGraphicFramePr>
          <p:cNvPr id="9" name="Table 8">
            <a:extLst>
              <a:ext uri="{FF2B5EF4-FFF2-40B4-BE49-F238E27FC236}">
                <a16:creationId xmlns:a16="http://schemas.microsoft.com/office/drawing/2014/main" id="{F0F17BD0-DAC0-4AB1-96A5-14B32CA56C3D}"/>
              </a:ext>
            </a:extLst>
          </p:cNvPr>
          <p:cNvGraphicFramePr>
            <a:graphicFrameLocks noGrp="1"/>
          </p:cNvGraphicFramePr>
          <p:nvPr>
            <p:extLst>
              <p:ext uri="{D42A27DB-BD31-4B8C-83A1-F6EECF244321}">
                <p14:modId xmlns:p14="http://schemas.microsoft.com/office/powerpoint/2010/main" val="1986659084"/>
              </p:ext>
            </p:extLst>
          </p:nvPr>
        </p:nvGraphicFramePr>
        <p:xfrm>
          <a:off x="280500" y="452971"/>
          <a:ext cx="4371932" cy="2671375"/>
        </p:xfrm>
        <a:graphic>
          <a:graphicData uri="http://schemas.openxmlformats.org/drawingml/2006/table">
            <a:tbl>
              <a:tblPr>
                <a:tableStyleId>{2D5ABB26-0587-4C30-8999-92F81FD0307C}</a:tableStyleId>
              </a:tblPr>
              <a:tblGrid>
                <a:gridCol w="1159901">
                  <a:extLst>
                    <a:ext uri="{9D8B030D-6E8A-4147-A177-3AD203B41FA5}">
                      <a16:colId xmlns:a16="http://schemas.microsoft.com/office/drawing/2014/main" val="20000"/>
                    </a:ext>
                  </a:extLst>
                </a:gridCol>
                <a:gridCol w="1070677">
                  <a:extLst>
                    <a:ext uri="{9D8B030D-6E8A-4147-A177-3AD203B41FA5}">
                      <a16:colId xmlns:a16="http://schemas.microsoft.com/office/drawing/2014/main" val="20001"/>
                    </a:ext>
                  </a:extLst>
                </a:gridCol>
                <a:gridCol w="1070677">
                  <a:extLst>
                    <a:ext uri="{9D8B030D-6E8A-4147-A177-3AD203B41FA5}">
                      <a16:colId xmlns:a16="http://schemas.microsoft.com/office/drawing/2014/main" val="20002"/>
                    </a:ext>
                  </a:extLst>
                </a:gridCol>
                <a:gridCol w="1070677">
                  <a:extLst>
                    <a:ext uri="{9D8B030D-6E8A-4147-A177-3AD203B41FA5}">
                      <a16:colId xmlns:a16="http://schemas.microsoft.com/office/drawing/2014/main" val="20003"/>
                    </a:ext>
                  </a:extLst>
                </a:gridCol>
              </a:tblGrid>
              <a:tr h="377935">
                <a:tc>
                  <a:txBody>
                    <a:bodyPr/>
                    <a:lstStyle/>
                    <a:p>
                      <a:pPr algn="ctr" fontAlgn="ctr"/>
                      <a:r>
                        <a:rPr lang="en-US" sz="900" u="none" strike="noStrike" dirty="0">
                          <a:solidFill>
                            <a:schemeClr val="bg1"/>
                          </a:solidFill>
                          <a:latin typeface="Arial" panose="020B0604020202020204" pitchFamily="34" charset="0"/>
                          <a:cs typeface="Arial" panose="020B0604020202020204" pitchFamily="34" charset="0"/>
                        </a:rPr>
                        <a:t> </a:t>
                      </a:r>
                      <a:r>
                        <a:rPr lang="mn-MN" sz="800" u="none" strike="noStrike" dirty="0">
                          <a:solidFill>
                            <a:schemeClr val="bg1"/>
                          </a:solidFill>
                          <a:latin typeface="Arial" panose="020B0604020202020204" pitchFamily="34" charset="0"/>
                          <a:cs typeface="Arial" panose="020B0604020202020204" pitchFamily="34" charset="0"/>
                        </a:rPr>
                        <a:t>Сумдын нэр</a:t>
                      </a:r>
                      <a:endParaRPr lang="en-US" sz="9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800" u="none" strike="noStrike" dirty="0">
                          <a:solidFill>
                            <a:schemeClr val="bg1"/>
                          </a:solidFill>
                          <a:latin typeface="Arial" pitchFamily="34" charset="0"/>
                          <a:cs typeface="Arial" pitchFamily="34" charset="0"/>
                        </a:rPr>
                        <a:t>Нийт хүн амд хүүхдийн эзлэх хувь </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800" u="none" strike="noStrike" dirty="0">
                          <a:solidFill>
                            <a:schemeClr val="bg1"/>
                          </a:solidFill>
                          <a:latin typeface="Arial" pitchFamily="34" charset="0"/>
                          <a:cs typeface="Arial" pitchFamily="34" charset="0"/>
                        </a:rPr>
                        <a:t>Хөгшидийн эзлэх хувь </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800" u="none" strike="noStrike" dirty="0">
                          <a:solidFill>
                            <a:schemeClr val="bg1"/>
                          </a:solidFill>
                          <a:latin typeface="Arial" pitchFamily="34" charset="0"/>
                          <a:cs typeface="Arial" pitchFamily="34" charset="0"/>
                        </a:rPr>
                        <a:t>Хөдөлмөрийн насны хүн амын эзлэх хувь</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a16="http://schemas.microsoft.com/office/drawing/2014/main" val="10000"/>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Даланзадгад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35.0</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6.5</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58.4</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1"/>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Баяндалай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dirty="0">
                          <a:solidFill>
                            <a:srgbClr val="002060"/>
                          </a:solidFill>
                          <a:latin typeface="Arial" pitchFamily="34" charset="0"/>
                          <a:cs typeface="Arial" pitchFamily="34" charset="0"/>
                        </a:rPr>
                        <a:t>29.9</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7.6</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62.5</a:t>
                      </a:r>
                    </a:p>
                  </a:txBody>
                  <a:tcPr marL="9525" marR="9525" marT="9525" marB="0" anchor="b"/>
                </a:tc>
                <a:extLst>
                  <a:ext uri="{0D108BD9-81ED-4DB2-BD59-A6C34878D82A}">
                    <a16:rowId xmlns:a16="http://schemas.microsoft.com/office/drawing/2014/main" val="10002"/>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Баян-Овоо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30.7</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7.1</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62.1</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3"/>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Булган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dirty="0">
                          <a:solidFill>
                            <a:srgbClr val="002060"/>
                          </a:solidFill>
                          <a:latin typeface="Arial" pitchFamily="34" charset="0"/>
                          <a:cs typeface="Arial" pitchFamily="34" charset="0"/>
                        </a:rPr>
                        <a:t>28.6</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7.7</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63.6</a:t>
                      </a:r>
                    </a:p>
                  </a:txBody>
                  <a:tcPr marL="9525" marR="9525" marT="9525" marB="0" anchor="b"/>
                </a:tc>
                <a:extLst>
                  <a:ext uri="{0D108BD9-81ED-4DB2-BD59-A6C34878D82A}">
                    <a16:rowId xmlns:a16="http://schemas.microsoft.com/office/drawing/2014/main" val="10004"/>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Гурвантэс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35.7</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5.5</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58.9</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5"/>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Мандал-Овоо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dirty="0">
                          <a:solidFill>
                            <a:srgbClr val="002060"/>
                          </a:solidFill>
                          <a:latin typeface="Arial" pitchFamily="34" charset="0"/>
                          <a:cs typeface="Arial" pitchFamily="34" charset="0"/>
                        </a:rPr>
                        <a:t>31.4</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6.6</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61.9</a:t>
                      </a:r>
                    </a:p>
                  </a:txBody>
                  <a:tcPr marL="9525" marR="9525" marT="9525" marB="0" anchor="b"/>
                </a:tc>
                <a:extLst>
                  <a:ext uri="{0D108BD9-81ED-4DB2-BD59-A6C34878D82A}">
                    <a16:rowId xmlns:a16="http://schemas.microsoft.com/office/drawing/2014/main" val="10006"/>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Манлай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32.5</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6.5</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61.1</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7"/>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Ноён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dirty="0">
                          <a:solidFill>
                            <a:srgbClr val="002060"/>
                          </a:solidFill>
                          <a:latin typeface="Arial" pitchFamily="34" charset="0"/>
                          <a:cs typeface="Arial" pitchFamily="34" charset="0"/>
                        </a:rPr>
                        <a:t>32.4</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6.6</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61.0</a:t>
                      </a:r>
                    </a:p>
                  </a:txBody>
                  <a:tcPr marL="9525" marR="9525" marT="9525" marB="0" anchor="b"/>
                </a:tc>
                <a:extLst>
                  <a:ext uri="{0D108BD9-81ED-4DB2-BD59-A6C34878D82A}">
                    <a16:rowId xmlns:a16="http://schemas.microsoft.com/office/drawing/2014/main" val="10008"/>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Номгон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29.1</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7.1</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63.7</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9"/>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Сэврэй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dirty="0">
                          <a:solidFill>
                            <a:srgbClr val="002060"/>
                          </a:solidFill>
                          <a:latin typeface="Arial" pitchFamily="34" charset="0"/>
                          <a:cs typeface="Arial" pitchFamily="34" charset="0"/>
                        </a:rPr>
                        <a:t>29.9</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8.1</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62.1</a:t>
                      </a:r>
                    </a:p>
                  </a:txBody>
                  <a:tcPr marL="9525" marR="9525" marT="9525" marB="0" anchor="b"/>
                </a:tc>
                <a:extLst>
                  <a:ext uri="{0D108BD9-81ED-4DB2-BD59-A6C34878D82A}">
                    <a16:rowId xmlns:a16="http://schemas.microsoft.com/office/drawing/2014/main" val="10010"/>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Ханбогд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33.3</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3.0</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63.7</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1"/>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Ханхонгор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dirty="0">
                          <a:solidFill>
                            <a:srgbClr val="002060"/>
                          </a:solidFill>
                          <a:latin typeface="Arial" pitchFamily="34" charset="0"/>
                          <a:cs typeface="Arial" pitchFamily="34" charset="0"/>
                        </a:rPr>
                        <a:t>26.6</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10.0</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63.4</a:t>
                      </a:r>
                    </a:p>
                  </a:txBody>
                  <a:tcPr marL="9525" marR="9525" marT="9525" marB="0" anchor="b"/>
                </a:tc>
                <a:extLst>
                  <a:ext uri="{0D108BD9-81ED-4DB2-BD59-A6C34878D82A}">
                    <a16:rowId xmlns:a16="http://schemas.microsoft.com/office/drawing/2014/main" val="10012"/>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Хүрмэн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30.5</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7.2</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62.3</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3"/>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Цогт-Овоо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dirty="0">
                          <a:solidFill>
                            <a:srgbClr val="002060"/>
                          </a:solidFill>
                          <a:latin typeface="Arial" pitchFamily="34" charset="0"/>
                          <a:cs typeface="Arial" pitchFamily="34" charset="0"/>
                        </a:rPr>
                        <a:t>35.1</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6.1</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58.8</a:t>
                      </a:r>
                    </a:p>
                  </a:txBody>
                  <a:tcPr marL="9525" marR="9525" marT="9525" marB="0" anchor="b"/>
                </a:tc>
                <a:extLst>
                  <a:ext uri="{0D108BD9-81ED-4DB2-BD59-A6C34878D82A}">
                    <a16:rowId xmlns:a16="http://schemas.microsoft.com/office/drawing/2014/main" val="10014"/>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Цогтцэций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40.6</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3.0</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56.4</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5"/>
                  </a:ext>
                </a:extLst>
              </a:tr>
              <a:tr h="143340">
                <a:tc>
                  <a:txBody>
                    <a:bodyPr/>
                    <a:lstStyle/>
                    <a:p>
                      <a:pPr algn="ctr" rtl="0" fontAlgn="ctr"/>
                      <a:r>
                        <a:rPr lang="mn-MN" sz="800" u="none" strike="noStrike" dirty="0">
                          <a:solidFill>
                            <a:schemeClr val="bg1"/>
                          </a:solidFill>
                          <a:latin typeface="Arial" panose="020B0604020202020204" pitchFamily="34" charset="0"/>
                          <a:cs typeface="Arial" panose="020B0604020202020204" pitchFamily="34" charset="0"/>
                        </a:rPr>
                        <a:t>Нийт  </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b"/>
                      <a:r>
                        <a:rPr lang="en-US" sz="800" u="none" strike="noStrike" dirty="0">
                          <a:solidFill>
                            <a:schemeClr val="bg1"/>
                          </a:solidFill>
                          <a:latin typeface="Arial" pitchFamily="34" charset="0"/>
                          <a:cs typeface="Arial" pitchFamily="34" charset="0"/>
                        </a:rPr>
                        <a:t>34.1</a:t>
                      </a:r>
                      <a:endParaRPr lang="en-US" sz="800" b="0"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en-US" sz="800" b="0" i="0" u="none" strike="noStrike" dirty="0">
                          <a:solidFill>
                            <a:schemeClr val="bg1"/>
                          </a:solidFill>
                          <a:latin typeface="Arial" pitchFamily="34" charset="0"/>
                          <a:cs typeface="Arial" pitchFamily="34" charset="0"/>
                        </a:rPr>
                        <a:t>5.9</a:t>
                      </a:r>
                    </a:p>
                  </a:txBody>
                  <a:tcPr marL="9525" marR="9525" marT="9525" marB="0" anchor="b">
                    <a:solidFill>
                      <a:schemeClr val="accent1"/>
                    </a:solidFill>
                  </a:tcPr>
                </a:tc>
                <a:tc>
                  <a:txBody>
                    <a:bodyPr/>
                    <a:lstStyle/>
                    <a:p>
                      <a:pPr algn="ctr" fontAlgn="b"/>
                      <a:r>
                        <a:rPr lang="en-US" sz="800" b="0" i="0" u="none" strike="noStrike" dirty="0">
                          <a:solidFill>
                            <a:schemeClr val="bg1"/>
                          </a:solidFill>
                          <a:latin typeface="Arial" pitchFamily="34" charset="0"/>
                          <a:cs typeface="Arial" pitchFamily="34" charset="0"/>
                        </a:rPr>
                        <a:t>60.0</a:t>
                      </a:r>
                    </a:p>
                  </a:txBody>
                  <a:tcPr marL="9525" marR="9525" marT="9525" marB="0" anchor="b">
                    <a:solidFill>
                      <a:schemeClr val="accent1"/>
                    </a:solidFill>
                  </a:tcPr>
                </a:tc>
                <a:extLst>
                  <a:ext uri="{0D108BD9-81ED-4DB2-BD59-A6C34878D82A}">
                    <a16:rowId xmlns:a16="http://schemas.microsoft.com/office/drawing/2014/main" val="10016"/>
                  </a:ext>
                </a:extLst>
              </a:tr>
            </a:tbl>
          </a:graphicData>
        </a:graphic>
      </p:graphicFrame>
      <p:grpSp>
        <p:nvGrpSpPr>
          <p:cNvPr id="11" name="Group 10">
            <a:extLst>
              <a:ext uri="{FF2B5EF4-FFF2-40B4-BE49-F238E27FC236}">
                <a16:creationId xmlns:a16="http://schemas.microsoft.com/office/drawing/2014/main" id="{8F329CE2-BB45-4F16-8C25-8433B7F0F8A8}"/>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id="{D513A006-3353-4D44-AAB0-08A8CB2FEB8D}"/>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a:t>
              </a:r>
              <a:r>
                <a:rPr lang="mn-MN" sz="900" dirty="0">
                  <a:solidFill>
                    <a:srgbClr val="002060"/>
                  </a:solidFill>
                  <a:latin typeface="Arial" panose="020B0604020202020204" pitchFamily="34" charset="0"/>
                  <a:cs typeface="Arial" panose="020B0604020202020204" pitchFamily="34" charset="0"/>
                </a:rPr>
                <a:t>7</a:t>
              </a:r>
            </a:p>
          </p:txBody>
        </p:sp>
        <p:cxnSp>
          <p:nvCxnSpPr>
            <p:cNvPr id="14" name="Straight Connector 13">
              <a:extLst>
                <a:ext uri="{FF2B5EF4-FFF2-40B4-BE49-F238E27FC236}">
                  <a16:creationId xmlns:a16="http://schemas.microsoft.com/office/drawing/2014/main" id="{E9356A07-D392-4E1B-95F1-3D11ADFD0F1A}"/>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E4A3B26-CFDA-4EBA-98BE-C203E9F6C65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8482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9832590-F6BE-44BF-B89E-7A36F3AAC638}"/>
              </a:ext>
            </a:extLst>
          </p:cNvPr>
          <p:cNvGrpSpPr/>
          <p:nvPr/>
        </p:nvGrpSpPr>
        <p:grpSpPr>
          <a:xfrm>
            <a:off x="73015" y="61623"/>
            <a:ext cx="4803506" cy="288000"/>
            <a:chOff x="73015" y="61623"/>
            <a:chExt cx="4803506"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a16="http://schemas.microsoft.com/office/drawing/2014/main" id="{4BAD6027-B1DB-4710-B516-D21997F6FCC7}"/>
              </a:ext>
            </a:extLst>
          </p:cNvPr>
          <p:cNvSpPr txBox="1"/>
          <p:nvPr/>
        </p:nvSpPr>
        <p:spPr>
          <a:xfrm>
            <a:off x="359227" y="237122"/>
            <a:ext cx="1845377"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Хүн ам, сумаар 1990 – 2019 он</a:t>
            </a:r>
          </a:p>
        </p:txBody>
      </p:sp>
      <p:sp>
        <p:nvSpPr>
          <p:cNvPr id="13" name="Rectangle: Rounded Corners 12">
            <a:extLst>
              <a:ext uri="{FF2B5EF4-FFF2-40B4-BE49-F238E27FC236}">
                <a16:creationId xmlns:a16="http://schemas.microsoft.com/office/drawing/2014/main" id="{37B57453-6068-488D-96F3-787BB5154CA1}"/>
              </a:ext>
            </a:extLst>
          </p:cNvPr>
          <p:cNvSpPr/>
          <p:nvPr/>
        </p:nvSpPr>
        <p:spPr>
          <a:xfrm>
            <a:off x="3773510" y="669702"/>
            <a:ext cx="368398" cy="21765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14" name="Group 13">
            <a:extLst>
              <a:ext uri="{FF2B5EF4-FFF2-40B4-BE49-F238E27FC236}">
                <a16:creationId xmlns:a16="http://schemas.microsoft.com/office/drawing/2014/main" id="{D466D17A-E1D2-4C12-82CB-BF6A000F7079}"/>
              </a:ext>
            </a:extLst>
          </p:cNvPr>
          <p:cNvGrpSpPr/>
          <p:nvPr/>
        </p:nvGrpSpPr>
        <p:grpSpPr>
          <a:xfrm>
            <a:off x="159171" y="3181417"/>
            <a:ext cx="4778477" cy="180000"/>
            <a:chOff x="159171" y="3181417"/>
            <a:chExt cx="4778477" cy="180000"/>
          </a:xfrm>
        </p:grpSpPr>
        <p:sp>
          <p:nvSpPr>
            <p:cNvPr id="15" name="Rectangle: Rounded Corners 14">
              <a:extLst>
                <a:ext uri="{FF2B5EF4-FFF2-40B4-BE49-F238E27FC236}">
                  <a16:creationId xmlns:a16="http://schemas.microsoft.com/office/drawing/2014/main" id="{75F7AD87-1038-4528-8BFD-2F24E8F29B66}"/>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18</a:t>
              </a:r>
            </a:p>
          </p:txBody>
        </p:sp>
        <p:cxnSp>
          <p:nvCxnSpPr>
            <p:cNvPr id="16" name="Straight Connector 15">
              <a:extLst>
                <a:ext uri="{FF2B5EF4-FFF2-40B4-BE49-F238E27FC236}">
                  <a16:creationId xmlns:a16="http://schemas.microsoft.com/office/drawing/2014/main" id="{6EA96BAA-ECB0-4B7F-AB75-CDDFE2A994AA}"/>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E742661-9B25-4071-B4A1-1045D09302EA}"/>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8" name="Table 17">
            <a:extLst>
              <a:ext uri="{FF2B5EF4-FFF2-40B4-BE49-F238E27FC236}">
                <a16:creationId xmlns:a16="http://schemas.microsoft.com/office/drawing/2014/main" id="{346A3309-A33E-46CC-B36E-D454DE10E443}"/>
              </a:ext>
            </a:extLst>
          </p:cNvPr>
          <p:cNvGraphicFramePr>
            <a:graphicFrameLocks noGrp="1"/>
          </p:cNvGraphicFramePr>
          <p:nvPr>
            <p:extLst>
              <p:ext uri="{D42A27DB-BD31-4B8C-83A1-F6EECF244321}">
                <p14:modId xmlns:p14="http://schemas.microsoft.com/office/powerpoint/2010/main" val="644379674"/>
              </p:ext>
            </p:extLst>
          </p:nvPr>
        </p:nvGraphicFramePr>
        <p:xfrm>
          <a:off x="73927" y="534331"/>
          <a:ext cx="4816509" cy="2468549"/>
        </p:xfrm>
        <a:graphic>
          <a:graphicData uri="http://schemas.openxmlformats.org/drawingml/2006/table">
            <a:tbl>
              <a:tblPr>
                <a:tableStyleId>{2D5ABB26-0587-4C30-8999-92F81FD0307C}</a:tableStyleId>
              </a:tblPr>
              <a:tblGrid>
                <a:gridCol w="784509">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1763376583"/>
                    </a:ext>
                  </a:extLst>
                </a:gridCol>
                <a:gridCol w="468000">
                  <a:extLst>
                    <a:ext uri="{9D8B030D-6E8A-4147-A177-3AD203B41FA5}">
                      <a16:colId xmlns:a16="http://schemas.microsoft.com/office/drawing/2014/main" val="2653333851"/>
                    </a:ext>
                  </a:extLst>
                </a:gridCol>
                <a:gridCol w="468000">
                  <a:extLst>
                    <a:ext uri="{9D8B030D-6E8A-4147-A177-3AD203B41FA5}">
                      <a16:colId xmlns:a16="http://schemas.microsoft.com/office/drawing/2014/main" val="2109369792"/>
                    </a:ext>
                  </a:extLst>
                </a:gridCol>
                <a:gridCol w="756000">
                  <a:extLst>
                    <a:ext uri="{9D8B030D-6E8A-4147-A177-3AD203B41FA5}">
                      <a16:colId xmlns:a16="http://schemas.microsoft.com/office/drawing/2014/main" val="71148586"/>
                    </a:ext>
                  </a:extLst>
                </a:gridCol>
              </a:tblGrid>
              <a:tr h="0">
                <a:tc>
                  <a:txBody>
                    <a:bodyPr/>
                    <a:lstStyle/>
                    <a:p>
                      <a:pPr algn="ctr" fontAlgn="ctr"/>
                      <a:r>
                        <a:rPr lang="en-US" sz="800" u="none" strike="noStrike" dirty="0">
                          <a:solidFill>
                            <a:schemeClr val="bg1"/>
                          </a:solidFill>
                          <a:latin typeface="Arial" panose="020B0604020202020204" pitchFamily="34" charset="0"/>
                          <a:cs typeface="Arial" panose="020B0604020202020204" pitchFamily="34" charset="0"/>
                        </a:rPr>
                        <a:t> </a:t>
                      </a:r>
                      <a:r>
                        <a:rPr lang="mn-MN" sz="800" u="none" strike="noStrike" dirty="0">
                          <a:solidFill>
                            <a:schemeClr val="bg1"/>
                          </a:solidFill>
                          <a:latin typeface="Arial" panose="020B0604020202020204" pitchFamily="34" charset="0"/>
                          <a:cs typeface="Arial" panose="020B0604020202020204" pitchFamily="34" charset="0"/>
                        </a:rPr>
                        <a:t>Сумдын нэр</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800" u="none" strike="noStrike" dirty="0">
                          <a:solidFill>
                            <a:schemeClr val="bg1"/>
                          </a:solidFill>
                          <a:latin typeface="Arial" pitchFamily="34" charset="0"/>
                          <a:cs typeface="Arial" pitchFamily="34" charset="0"/>
                        </a:rPr>
                        <a:t>1990</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800" u="none" strike="noStrike" dirty="0">
                          <a:solidFill>
                            <a:schemeClr val="bg1"/>
                          </a:solidFill>
                          <a:latin typeface="Arial" pitchFamily="34" charset="0"/>
                          <a:cs typeface="Arial" pitchFamily="34" charset="0"/>
                        </a:rPr>
                        <a:t>1995</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800" u="none" strike="noStrike" dirty="0">
                          <a:solidFill>
                            <a:schemeClr val="bg1"/>
                          </a:solidFill>
                          <a:latin typeface="Arial" pitchFamily="34" charset="0"/>
                          <a:cs typeface="Arial" pitchFamily="34" charset="0"/>
                        </a:rPr>
                        <a:t>2000</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800" u="none" strike="noStrike" dirty="0">
                          <a:solidFill>
                            <a:schemeClr val="bg1"/>
                          </a:solidFill>
                          <a:latin typeface="Arial" pitchFamily="34" charset="0"/>
                          <a:cs typeface="Arial" pitchFamily="34" charset="0"/>
                        </a:rPr>
                        <a:t>2005</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800" u="none" strike="noStrike" dirty="0">
                          <a:solidFill>
                            <a:schemeClr val="bg1"/>
                          </a:solidFill>
                          <a:latin typeface="Arial" pitchFamily="34" charset="0"/>
                          <a:cs typeface="Arial" pitchFamily="34" charset="0"/>
                        </a:rPr>
                        <a:t>2010</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800" u="none" strike="noStrike" dirty="0">
                          <a:solidFill>
                            <a:schemeClr val="bg1"/>
                          </a:solidFill>
                          <a:latin typeface="Arial" pitchFamily="34" charset="0"/>
                          <a:cs typeface="Arial" pitchFamily="34" charset="0"/>
                        </a:rPr>
                        <a:t>2015</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800" u="none" strike="noStrike" dirty="0">
                          <a:solidFill>
                            <a:schemeClr val="bg1"/>
                          </a:solidFill>
                          <a:latin typeface="Arial" pitchFamily="34" charset="0"/>
                          <a:cs typeface="Arial" pitchFamily="34" charset="0"/>
                        </a:rPr>
                        <a:t>2019</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mn-MN" sz="800" b="0" i="0" u="none" strike="noStrike" dirty="0">
                          <a:solidFill>
                            <a:schemeClr val="bg1"/>
                          </a:solidFill>
                          <a:latin typeface="Arial" pitchFamily="34" charset="0"/>
                          <a:cs typeface="Arial" pitchFamily="34" charset="0"/>
                        </a:rPr>
                        <a:t>Эрэмбэ</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a16="http://schemas.microsoft.com/office/drawing/2014/main" val="10000"/>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Даланзадгад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14 409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12 660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12 686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15 954</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18 746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23 298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26386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I</a:t>
                      </a:r>
                      <a:r>
                        <a:rPr lang="mn-MN" sz="700" b="1" i="0" u="none" strike="noStrike" dirty="0">
                          <a:solidFill>
                            <a:schemeClr val="accent2"/>
                          </a:solidFill>
                          <a:latin typeface="Arial" pitchFamily="34" charset="0"/>
                          <a:cs typeface="Arial" pitchFamily="34" charset="0"/>
                        </a:rPr>
                        <a:t> </a:t>
                      </a:r>
                      <a:r>
                        <a:rPr lang="mn-MN" sz="800" b="0" i="0" u="none" strike="noStrike" dirty="0">
                          <a:solidFill>
                            <a:schemeClr val="accent2"/>
                          </a:solidFill>
                          <a:latin typeface="Arial" pitchFamily="34" charset="0"/>
                          <a:cs typeface="Arial" pitchFamily="34" charset="0"/>
                        </a:rPr>
                        <a:t>хамгийн их</a:t>
                      </a:r>
                      <a:endParaRPr lang="en-US" sz="700" b="0"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1"/>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Баяндалай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2 006</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2 232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2 505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2 338</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2 293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2 090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2089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2"/>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Баян-Овоо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1 462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1 545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1 563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1 539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1 600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1 716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1868</a:t>
                      </a:r>
                    </a:p>
                  </a:txBody>
                  <a:tcPr marL="9525" marR="9525" marT="9525" marB="0" anchor="ctr">
                    <a:solidFill>
                      <a:schemeClr val="accent1">
                        <a:lumMod val="20000"/>
                        <a:lumOff val="80000"/>
                      </a:schemeClr>
                    </a:solidFill>
                  </a:tcP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3"/>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Булган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2 156</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2 375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2 460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2 430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2 325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2 092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2050</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4"/>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Гурвантэс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2 652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3 023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3 250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3 524</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4 243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4 617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5129</a:t>
                      </a:r>
                    </a:p>
                  </a:txBody>
                  <a:tcPr marL="9525" marR="9525" marT="9525"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5"/>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Мандал-Овоо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2 144</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2 365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2 325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2 004</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1 891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1 615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1613</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6"/>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Манлай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2 017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2 222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2 441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2 431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2 441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2 481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2633</a:t>
                      </a:r>
                    </a:p>
                  </a:txBody>
                  <a:tcPr marL="9525" marR="9525" marT="9525" marB="0" anchor="ctr">
                    <a:solidFill>
                      <a:schemeClr val="accent1">
                        <a:lumMod val="20000"/>
                        <a:lumOff val="80000"/>
                      </a:schemeClr>
                    </a:solidFill>
                  </a:tcP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7"/>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Ноён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1 243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1 419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1 616</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1 390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1 315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1 336</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1398</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6"/>
                          </a:solidFill>
                          <a:latin typeface="Arial" pitchFamily="34" charset="0"/>
                          <a:cs typeface="Arial" pitchFamily="34" charset="0"/>
                        </a:rPr>
                        <a:t>XV</a:t>
                      </a:r>
                      <a:r>
                        <a:rPr lang="mn-MN" sz="700" b="1" i="0" u="none" strike="noStrike" dirty="0">
                          <a:solidFill>
                            <a:schemeClr val="accent6"/>
                          </a:solidFill>
                          <a:latin typeface="Arial" pitchFamily="34" charset="0"/>
                          <a:cs typeface="Arial" pitchFamily="34" charset="0"/>
                        </a:rPr>
                        <a:t> </a:t>
                      </a:r>
                      <a:r>
                        <a:rPr lang="mn-MN" sz="700" b="0" i="0" u="none" strike="noStrike" dirty="0">
                          <a:solidFill>
                            <a:schemeClr val="accent6"/>
                          </a:solidFill>
                          <a:latin typeface="Arial" pitchFamily="34" charset="0"/>
                          <a:cs typeface="Arial" pitchFamily="34" charset="0"/>
                        </a:rPr>
                        <a:t>хамгийн бага</a:t>
                      </a:r>
                      <a:endParaRPr lang="en-US" sz="700" b="0" i="0" u="none" strike="noStrike" dirty="0">
                        <a:solidFill>
                          <a:schemeClr val="accent6"/>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8"/>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Номгон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2 330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2 741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2 932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3 009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2 797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2 557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2518</a:t>
                      </a:r>
                    </a:p>
                  </a:txBody>
                  <a:tcPr marL="9525" marR="9525" marT="9525"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9"/>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Сэврэй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2 021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2 264</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2 442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2 309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2 126</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2 026</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2029</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0"/>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Ханбогд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1 929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2 190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2 306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2 659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3 522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5 344</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8718</a:t>
                      </a:r>
                    </a:p>
                  </a:txBody>
                  <a:tcPr marL="9525" marR="9525" marT="9525"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II</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11"/>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Ханхонгор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2 459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2 623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2 752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2 542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2 251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2 047</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1986</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2"/>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Хүрмэн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1 770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2 084</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2 052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1 910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1 757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1 597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1556</a:t>
                      </a:r>
                    </a:p>
                  </a:txBody>
                  <a:tcPr marL="9525" marR="9525" marT="9525" marB="0" anchor="ctr">
                    <a:solidFill>
                      <a:schemeClr val="accent1">
                        <a:lumMod val="20000"/>
                        <a:lumOff val="80000"/>
                      </a:schemeClr>
                    </a:solidFill>
                  </a:tcP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13"/>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Цогт-Овоо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1 639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1 861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1 891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1 672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1 633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1 694</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1818</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4"/>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Цогтцэций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1 695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1 947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2 189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2 155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3 366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7 030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8111</a:t>
                      </a:r>
                    </a:p>
                  </a:txBody>
                  <a:tcPr marL="9525" marR="9525" marT="9525"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III</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15"/>
                  </a:ext>
                </a:extLst>
              </a:tr>
              <a:tr h="146069">
                <a:tc>
                  <a:txBody>
                    <a:bodyPr/>
                    <a:lstStyle/>
                    <a:p>
                      <a:pPr algn="ctr" rtl="0" fontAlgn="ctr"/>
                      <a:r>
                        <a:rPr lang="mn-MN" sz="800" u="none" strike="noStrike" dirty="0">
                          <a:solidFill>
                            <a:schemeClr val="bg1"/>
                          </a:solidFill>
                          <a:latin typeface="Arial" panose="020B0604020202020204" pitchFamily="34" charset="0"/>
                          <a:cs typeface="Arial" panose="020B0604020202020204" pitchFamily="34" charset="0"/>
                        </a:rPr>
                        <a:t>Нийт  </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u="none" strike="noStrike" dirty="0">
                          <a:solidFill>
                            <a:schemeClr val="bg1"/>
                          </a:solidFill>
                          <a:latin typeface="Arial" pitchFamily="34" charset="0"/>
                          <a:cs typeface="Arial" pitchFamily="34" charset="0"/>
                        </a:rPr>
                        <a:t>41 932</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u="none" strike="noStrike" dirty="0">
                          <a:solidFill>
                            <a:schemeClr val="bg1"/>
                          </a:solidFill>
                          <a:latin typeface="Arial" pitchFamily="34" charset="0"/>
                          <a:cs typeface="Arial" pitchFamily="34" charset="0"/>
                        </a:rPr>
                        <a:t>43 551</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rtl="0" fontAlgn="ctr"/>
                      <a:r>
                        <a:rPr lang="en-US" sz="800" u="none" strike="noStrike" dirty="0">
                          <a:solidFill>
                            <a:schemeClr val="bg1"/>
                          </a:solidFill>
                          <a:latin typeface="Arial" pitchFamily="34" charset="0"/>
                          <a:cs typeface="Arial" pitchFamily="34" charset="0"/>
                        </a:rPr>
                        <a:t>45 420</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rtl="0" fontAlgn="ctr"/>
                      <a:r>
                        <a:rPr lang="en-US" sz="800" u="none" strike="noStrike" dirty="0">
                          <a:solidFill>
                            <a:schemeClr val="bg1"/>
                          </a:solidFill>
                          <a:latin typeface="Arial" pitchFamily="34" charset="0"/>
                          <a:cs typeface="Arial" pitchFamily="34" charset="0"/>
                        </a:rPr>
                        <a:t>47 866</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rtl="0" fontAlgn="ctr"/>
                      <a:r>
                        <a:rPr lang="en-US" sz="800" u="none" strike="noStrike" dirty="0">
                          <a:solidFill>
                            <a:schemeClr val="bg1"/>
                          </a:solidFill>
                          <a:latin typeface="Arial" pitchFamily="34" charset="0"/>
                          <a:cs typeface="Arial" pitchFamily="34" charset="0"/>
                        </a:rPr>
                        <a:t>52 306</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u="none" strike="noStrike" dirty="0">
                          <a:solidFill>
                            <a:schemeClr val="bg1"/>
                          </a:solidFill>
                          <a:latin typeface="Arial" pitchFamily="34" charset="0"/>
                          <a:cs typeface="Arial" pitchFamily="34" charset="0"/>
                        </a:rPr>
                        <a:t>61 540</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b="0" i="0" u="none" strike="noStrike" dirty="0">
                          <a:solidFill>
                            <a:schemeClr val="bg1"/>
                          </a:solidFill>
                          <a:latin typeface="Arial" pitchFamily="34" charset="0"/>
                          <a:cs typeface="Arial" pitchFamily="34" charset="0"/>
                        </a:rPr>
                        <a:t>69902</a:t>
                      </a:r>
                    </a:p>
                  </a:txBody>
                  <a:tcPr marL="9525" marR="9525" marT="9525" marB="0" anchor="ctr">
                    <a:solidFill>
                      <a:schemeClr val="accent1"/>
                    </a:solidFill>
                  </a:tcPr>
                </a:tc>
                <a:tc>
                  <a:txBody>
                    <a:bodyPr/>
                    <a:lstStyle/>
                    <a:p>
                      <a:pPr algn="ctr" fontAlgn="ct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a16="http://schemas.microsoft.com/office/drawing/2014/main" val="10016"/>
                  </a:ext>
                </a:extLst>
              </a:tr>
            </a:tbl>
          </a:graphicData>
        </a:graphic>
      </p:graphicFrame>
      <p:sp>
        <p:nvSpPr>
          <p:cNvPr id="19" name="Rectangle: Rounded Corners 18">
            <a:extLst>
              <a:ext uri="{FF2B5EF4-FFF2-40B4-BE49-F238E27FC236}">
                <a16:creationId xmlns:a16="http://schemas.microsoft.com/office/drawing/2014/main" id="{9D4FDB60-5C03-4BB6-96EC-5565FB52710A}"/>
              </a:ext>
            </a:extLst>
          </p:cNvPr>
          <p:cNvSpPr/>
          <p:nvPr/>
        </p:nvSpPr>
        <p:spPr>
          <a:xfrm>
            <a:off x="3773510" y="680340"/>
            <a:ext cx="368398" cy="21765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Tree>
    <p:extLst>
      <p:ext uri="{BB962C8B-B14F-4D97-AF65-F5344CB8AC3E}">
        <p14:creationId xmlns:p14="http://schemas.microsoft.com/office/powerpoint/2010/main" val="3609833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B28A059-5A3A-4849-A9C0-34F08971AF3B}"/>
              </a:ext>
            </a:extLst>
          </p:cNvPr>
          <p:cNvGrpSpPr/>
          <p:nvPr/>
        </p:nvGrpSpPr>
        <p:grpSpPr>
          <a:xfrm>
            <a:off x="73015" y="61623"/>
            <a:ext cx="4879985" cy="3300666"/>
            <a:chOff x="73015" y="61623"/>
            <a:chExt cx="4879985" cy="3300666"/>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6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960266" y="69171"/>
              <a:ext cx="633507"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АГУУЛГА</a:t>
              </a:r>
            </a:p>
          </p:txBody>
        </p:sp>
        <p:sp>
          <p:nvSpPr>
            <p:cNvPr id="13" name="TextBox 12">
              <a:extLst>
                <a:ext uri="{FF2B5EF4-FFF2-40B4-BE49-F238E27FC236}">
                  <a16:creationId xmlns:a16="http://schemas.microsoft.com/office/drawing/2014/main" id="{EF8B295E-51B1-4390-85C5-FEA10D8FCD56}"/>
                </a:ext>
              </a:extLst>
            </p:cNvPr>
            <p:cNvSpPr txBox="1"/>
            <p:nvPr/>
          </p:nvSpPr>
          <p:spPr>
            <a:xfrm>
              <a:off x="663366" y="200181"/>
              <a:ext cx="3678807" cy="3139321"/>
            </a:xfrm>
            <a:prstGeom prst="rect">
              <a:avLst/>
            </a:prstGeom>
            <a:noFill/>
          </p:spPr>
          <p:txBody>
            <a:bodyPr wrap="square" rtlCol="0">
              <a:spAutoFit/>
            </a:bodyPr>
            <a:lstStyle/>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Аймгийн ерөнхий мэдээлэл</a:t>
              </a:r>
              <a:r>
                <a:rPr lang="en-US" sz="1200" dirty="0">
                  <a:solidFill>
                    <a:schemeClr val="accent1">
                      <a:lumMod val="75000"/>
                    </a:schemeClr>
                  </a:solidFill>
                  <a:latin typeface="Arial" panose="020B0604020202020204" pitchFamily="34" charset="0"/>
                  <a:cs typeface="Arial" panose="020B0604020202020204" pitchFamily="34" charset="0"/>
                </a:rPr>
                <a:t>……………………</a:t>
              </a: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Засаг даргын үйл ажиллагааны хөтөлбөр</a:t>
              </a:r>
              <a:r>
                <a:rPr lang="en-US" sz="1200" dirty="0">
                  <a:solidFill>
                    <a:schemeClr val="accent1">
                      <a:lumMod val="75000"/>
                    </a:schemeClr>
                  </a:solidFill>
                  <a:latin typeface="Arial" panose="020B0604020202020204" pitchFamily="34" charset="0"/>
                  <a:cs typeface="Arial" panose="020B0604020202020204" pitchFamily="34" charset="0"/>
                </a:rPr>
                <a:t>……………….</a:t>
              </a: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Хүн амын үндсэн үзүүлэлт</a:t>
              </a:r>
              <a:r>
                <a:rPr lang="en-US" sz="1200" dirty="0">
                  <a:solidFill>
                    <a:schemeClr val="accent1">
                      <a:lumMod val="75000"/>
                    </a:schemeClr>
                  </a:solidFill>
                  <a:latin typeface="Arial" panose="020B0604020202020204" pitchFamily="34" charset="0"/>
                  <a:cs typeface="Arial" panose="020B0604020202020204" pitchFamily="34" charset="0"/>
                </a:rPr>
                <a:t>……………………..</a:t>
              </a:r>
              <a:endParaRPr lang="mn-MN" sz="12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Дотоодын нийт бүтээгдэхүүн</a:t>
              </a:r>
              <a:r>
                <a:rPr lang="en-US" sz="1200" dirty="0">
                  <a:solidFill>
                    <a:schemeClr val="accent1">
                      <a:lumMod val="75000"/>
                    </a:schemeClr>
                  </a:solidFill>
                  <a:latin typeface="Arial" panose="020B0604020202020204" pitchFamily="34" charset="0"/>
                  <a:cs typeface="Arial" panose="020B0604020202020204" pitchFamily="34" charset="0"/>
                </a:rPr>
                <a:t>…………………..</a:t>
              </a:r>
              <a:endParaRPr lang="mn-MN" sz="12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Хүн амын амжиргааны доод түвшин</a:t>
              </a:r>
              <a:r>
                <a:rPr lang="en-US" sz="1200" dirty="0">
                  <a:solidFill>
                    <a:schemeClr val="accent1">
                      <a:lumMod val="75000"/>
                    </a:schemeClr>
                  </a:solidFill>
                  <a:latin typeface="Arial" panose="020B0604020202020204" pitchFamily="34" charset="0"/>
                  <a:cs typeface="Arial" panose="020B0604020202020204" pitchFamily="34" charset="0"/>
                </a:rPr>
                <a:t>…………</a:t>
              </a:r>
              <a:endParaRPr lang="mn-MN" sz="12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Эрүүл мэндийн зарим үзүүлэлт</a:t>
              </a:r>
              <a:r>
                <a:rPr lang="en-US" sz="1200" dirty="0">
                  <a:solidFill>
                    <a:schemeClr val="accent1">
                      <a:lumMod val="75000"/>
                    </a:schemeClr>
                  </a:solidFill>
                  <a:latin typeface="Arial" panose="020B0604020202020204" pitchFamily="34" charset="0"/>
                  <a:cs typeface="Arial" panose="020B0604020202020204" pitchFamily="34" charset="0"/>
                </a:rPr>
                <a:t>……………….</a:t>
              </a: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Хөдөлмөр эрхлэлтийн зарим үзүүлэлт</a:t>
              </a:r>
              <a:r>
                <a:rPr lang="en-US" sz="1200" dirty="0">
                  <a:solidFill>
                    <a:schemeClr val="accent1">
                      <a:lumMod val="75000"/>
                    </a:schemeClr>
                  </a:solidFill>
                  <a:latin typeface="Arial" panose="020B0604020202020204" pitchFamily="34" charset="0"/>
                  <a:cs typeface="Arial" panose="020B0604020202020204" pitchFamily="34" charset="0"/>
                </a:rPr>
                <a:t>………</a:t>
              </a: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Боловсролын зарим үзүүлэлт</a:t>
              </a:r>
              <a:r>
                <a:rPr lang="en-US" sz="1200" dirty="0">
                  <a:solidFill>
                    <a:schemeClr val="accent1">
                      <a:lumMod val="75000"/>
                    </a:schemeClr>
                  </a:solidFill>
                  <a:latin typeface="Arial" panose="020B0604020202020204" pitchFamily="34" charset="0"/>
                  <a:cs typeface="Arial" panose="020B0604020202020204" pitchFamily="34" charset="0"/>
                </a:rPr>
                <a:t>…………………</a:t>
              </a: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Хөдөө аж ахуйн зарим үзүүлэлт</a:t>
              </a:r>
              <a:r>
                <a:rPr lang="en-US" sz="1200" dirty="0">
                  <a:solidFill>
                    <a:schemeClr val="accent1">
                      <a:lumMod val="75000"/>
                    </a:schemeClr>
                  </a:solidFill>
                  <a:latin typeface="Arial" panose="020B0604020202020204" pitchFamily="34" charset="0"/>
                  <a:cs typeface="Arial" panose="020B0604020202020204" pitchFamily="34" charset="0"/>
                </a:rPr>
                <a:t>………………</a:t>
              </a:r>
              <a:endParaRPr lang="mn-MN" sz="12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Хэрэглээний барааны үнэ</a:t>
              </a:r>
              <a:r>
                <a:rPr lang="en-US" sz="1200" dirty="0">
                  <a:solidFill>
                    <a:schemeClr val="accent1">
                      <a:lumMod val="75000"/>
                    </a:schemeClr>
                  </a:solidFill>
                  <a:latin typeface="Arial" panose="020B0604020202020204" pitchFamily="34" charset="0"/>
                  <a:cs typeface="Arial" panose="020B0604020202020204" pitchFamily="34" charset="0"/>
                </a:rPr>
                <a:t>……………..</a:t>
              </a:r>
              <a:r>
                <a:rPr lang="mn-MN" sz="1200" dirty="0">
                  <a:solidFill>
                    <a:schemeClr val="accent1">
                      <a:lumMod val="75000"/>
                    </a:schemeClr>
                  </a:solidFill>
                  <a:latin typeface="Arial" panose="020B0604020202020204" pitchFamily="34" charset="0"/>
                  <a:cs typeface="Arial" panose="020B0604020202020204" pitchFamily="34" charset="0"/>
                </a:rPr>
                <a:t>............</a:t>
              </a:r>
              <a:endParaRPr lang="en-US" sz="1200" dirty="0">
                <a:solidFill>
                  <a:schemeClr val="accent1">
                    <a:lumMod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EC58D224-E1D0-4D70-83B4-3F50377520CC}"/>
                </a:ext>
              </a:extLst>
            </p:cNvPr>
            <p:cNvGrpSpPr/>
            <p:nvPr/>
          </p:nvGrpSpPr>
          <p:grpSpPr>
            <a:xfrm>
              <a:off x="273471" y="3182289"/>
              <a:ext cx="4679529" cy="180000"/>
              <a:chOff x="273471" y="3182289"/>
              <a:chExt cx="4679529" cy="180000"/>
            </a:xfrm>
          </p:grpSpPr>
          <p:sp>
            <p:nvSpPr>
              <p:cNvPr id="8" name="Rectangle: Rounded Corners 7">
                <a:extLst>
                  <a:ext uri="{FF2B5EF4-FFF2-40B4-BE49-F238E27FC236}">
                    <a16:creationId xmlns:a16="http://schemas.microsoft.com/office/drawing/2014/main" id="{AA8CB0AE-708A-4357-957D-D04F7DF056C2}"/>
                  </a:ext>
                </a:extLst>
              </p:cNvPr>
              <p:cNvSpPr/>
              <p:nvPr/>
            </p:nvSpPr>
            <p:spPr>
              <a:xfrm>
                <a:off x="4537609" y="3182289"/>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a:t>
                </a:r>
                <a:endParaRPr lang="mn-MN" sz="900" dirty="0">
                  <a:solidFill>
                    <a:srgbClr val="002060"/>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2E8EB1DD-5DD3-47BC-97E8-9A684569F9C8}"/>
                  </a:ext>
                </a:extLst>
              </p:cNvPr>
              <p:cNvCxnSpPr>
                <a:cxnSpLocks/>
                <a:endCxn id="8" idx="1"/>
              </p:cNvCxnSpPr>
              <p:nvPr/>
            </p:nvCxnSpPr>
            <p:spPr>
              <a:xfrm>
                <a:off x="273471" y="3271417"/>
                <a:ext cx="4264138" cy="872"/>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F5A7D04-A026-4ACA-8DEA-E05218C9CE3E}"/>
                  </a:ext>
                </a:extLst>
              </p:cNvPr>
              <p:cNvCxnSpPr>
                <a:cxnSpLocks/>
                <a:stCxn id="8" idx="3"/>
              </p:cNvCxnSpPr>
              <p:nvPr/>
            </p:nvCxnSpPr>
            <p:spPr>
              <a:xfrm flipV="1">
                <a:off x="4897609" y="3271417"/>
                <a:ext cx="55391" cy="872"/>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969238D0-EA0D-407E-B9B9-98961C1EBA3D}"/>
                </a:ext>
              </a:extLst>
            </p:cNvPr>
            <p:cNvSpPr txBox="1"/>
            <p:nvPr/>
          </p:nvSpPr>
          <p:spPr>
            <a:xfrm>
              <a:off x="4131361" y="194569"/>
              <a:ext cx="360000" cy="3139321"/>
            </a:xfrm>
            <a:prstGeom prst="rect">
              <a:avLst/>
            </a:prstGeom>
            <a:noFill/>
          </p:spPr>
          <p:txBody>
            <a:bodyPr wrap="square" rtlCol="0">
              <a:spAutoFit/>
            </a:bodyPr>
            <a:lstStyle/>
            <a:p>
              <a:pPr>
                <a:lnSpc>
                  <a:spcPct val="150000"/>
                </a:lnSpc>
              </a:pPr>
              <a:r>
                <a:rPr lang="en-US" sz="1200" b="1" dirty="0">
                  <a:solidFill>
                    <a:schemeClr val="accent1">
                      <a:lumMod val="75000"/>
                    </a:schemeClr>
                  </a:solidFill>
                  <a:latin typeface="Arial" panose="020B0604020202020204" pitchFamily="34" charset="0"/>
                  <a:cs typeface="Arial" panose="020B0604020202020204" pitchFamily="34" charset="0"/>
                </a:rPr>
                <a:t> 2</a:t>
              </a:r>
            </a:p>
            <a:p>
              <a:pPr>
                <a:lnSpc>
                  <a:spcPct val="150000"/>
                </a:lnSpc>
              </a:pPr>
              <a:endParaRPr lang="en-US" sz="1200" b="1" dirty="0">
                <a:solidFill>
                  <a:schemeClr val="accent1">
                    <a:lumMod val="75000"/>
                  </a:schemeClr>
                </a:solidFill>
                <a:latin typeface="Arial" panose="020B0604020202020204" pitchFamily="34" charset="0"/>
                <a:cs typeface="Arial" panose="020B0604020202020204" pitchFamily="34" charset="0"/>
              </a:endParaRPr>
            </a:p>
            <a:p>
              <a:pPr>
                <a:lnSpc>
                  <a:spcPct val="150000"/>
                </a:lnSpc>
              </a:pPr>
              <a:r>
                <a:rPr lang="en-US" sz="1200" b="1" dirty="0">
                  <a:solidFill>
                    <a:schemeClr val="accent1">
                      <a:lumMod val="75000"/>
                    </a:schemeClr>
                  </a:solidFill>
                  <a:latin typeface="Arial" panose="020B0604020202020204" pitchFamily="34" charset="0"/>
                  <a:cs typeface="Arial" panose="020B0604020202020204" pitchFamily="34" charset="0"/>
                </a:rPr>
                <a:t>15</a:t>
              </a:r>
            </a:p>
            <a:p>
              <a:pPr>
                <a:lnSpc>
                  <a:spcPct val="150000"/>
                </a:lnSpc>
              </a:pPr>
              <a:r>
                <a:rPr lang="en-US" sz="1200" b="1" dirty="0">
                  <a:solidFill>
                    <a:schemeClr val="accent1">
                      <a:lumMod val="75000"/>
                    </a:schemeClr>
                  </a:solidFill>
                  <a:latin typeface="Arial" panose="020B0604020202020204" pitchFamily="34" charset="0"/>
                  <a:cs typeface="Arial" panose="020B0604020202020204" pitchFamily="34" charset="0"/>
                </a:rPr>
                <a:t>16</a:t>
              </a:r>
            </a:p>
            <a:p>
              <a:pPr>
                <a:lnSpc>
                  <a:spcPct val="150000"/>
                </a:lnSpc>
              </a:pPr>
              <a:r>
                <a:rPr lang="en-US" sz="1200" b="1" dirty="0">
                  <a:solidFill>
                    <a:schemeClr val="accent1">
                      <a:lumMod val="75000"/>
                    </a:schemeClr>
                  </a:solidFill>
                  <a:latin typeface="Arial" panose="020B0604020202020204" pitchFamily="34" charset="0"/>
                  <a:cs typeface="Arial" panose="020B0604020202020204" pitchFamily="34" charset="0"/>
                </a:rPr>
                <a:t>20</a:t>
              </a:r>
            </a:p>
            <a:p>
              <a:pPr>
                <a:lnSpc>
                  <a:spcPct val="150000"/>
                </a:lnSpc>
              </a:pPr>
              <a:r>
                <a:rPr lang="en-US" sz="1200" b="1" dirty="0">
                  <a:solidFill>
                    <a:schemeClr val="accent1">
                      <a:lumMod val="75000"/>
                    </a:schemeClr>
                  </a:solidFill>
                  <a:latin typeface="Arial" panose="020B0604020202020204" pitchFamily="34" charset="0"/>
                  <a:cs typeface="Arial" panose="020B0604020202020204" pitchFamily="34" charset="0"/>
                </a:rPr>
                <a:t>2</a:t>
              </a:r>
              <a:r>
                <a:rPr lang="mn-MN" sz="1200" b="1" dirty="0">
                  <a:solidFill>
                    <a:schemeClr val="accent1">
                      <a:lumMod val="75000"/>
                    </a:schemeClr>
                  </a:solidFill>
                  <a:latin typeface="Arial" panose="020B0604020202020204" pitchFamily="34" charset="0"/>
                  <a:cs typeface="Arial" panose="020B0604020202020204" pitchFamily="34" charset="0"/>
                </a:rPr>
                <a:t>2</a:t>
              </a:r>
              <a:endParaRPr lang="en-US" sz="1200" b="1" dirty="0">
                <a:solidFill>
                  <a:schemeClr val="accent1">
                    <a:lumMod val="75000"/>
                  </a:schemeClr>
                </a:solidFill>
                <a:latin typeface="Arial" panose="020B0604020202020204" pitchFamily="34" charset="0"/>
                <a:cs typeface="Arial" panose="020B0604020202020204" pitchFamily="34" charset="0"/>
              </a:endParaRPr>
            </a:p>
            <a:p>
              <a:pPr>
                <a:lnSpc>
                  <a:spcPct val="150000"/>
                </a:lnSpc>
              </a:pPr>
              <a:r>
                <a:rPr lang="mn-MN" sz="1200" b="1" dirty="0">
                  <a:solidFill>
                    <a:schemeClr val="accent1">
                      <a:lumMod val="75000"/>
                    </a:schemeClr>
                  </a:solidFill>
                  <a:latin typeface="Arial" panose="020B0604020202020204" pitchFamily="34" charset="0"/>
                  <a:cs typeface="Arial" panose="020B0604020202020204" pitchFamily="34" charset="0"/>
                </a:rPr>
                <a:t>24</a:t>
              </a:r>
              <a:endParaRPr lang="en-US" sz="1200" b="1" dirty="0">
                <a:solidFill>
                  <a:schemeClr val="accent1">
                    <a:lumMod val="75000"/>
                  </a:schemeClr>
                </a:solidFill>
                <a:latin typeface="Arial" panose="020B0604020202020204" pitchFamily="34" charset="0"/>
                <a:cs typeface="Arial" panose="020B0604020202020204" pitchFamily="34" charset="0"/>
              </a:endParaRPr>
            </a:p>
            <a:p>
              <a:pPr>
                <a:lnSpc>
                  <a:spcPct val="150000"/>
                </a:lnSpc>
              </a:pPr>
              <a:r>
                <a:rPr lang="mn-MN" sz="1200" b="1" dirty="0">
                  <a:solidFill>
                    <a:schemeClr val="accent1">
                      <a:lumMod val="75000"/>
                    </a:schemeClr>
                  </a:solidFill>
                  <a:latin typeface="Arial" panose="020B0604020202020204" pitchFamily="34" charset="0"/>
                  <a:cs typeface="Arial" panose="020B0604020202020204" pitchFamily="34" charset="0"/>
                </a:rPr>
                <a:t>29</a:t>
              </a:r>
              <a:endParaRPr lang="en-US" sz="1200" b="1" dirty="0">
                <a:solidFill>
                  <a:schemeClr val="accent1">
                    <a:lumMod val="75000"/>
                  </a:schemeClr>
                </a:solidFill>
                <a:latin typeface="Arial" panose="020B0604020202020204" pitchFamily="34" charset="0"/>
                <a:cs typeface="Arial" panose="020B0604020202020204" pitchFamily="34" charset="0"/>
              </a:endParaRPr>
            </a:p>
            <a:p>
              <a:pPr>
                <a:lnSpc>
                  <a:spcPct val="150000"/>
                </a:lnSpc>
              </a:pPr>
              <a:r>
                <a:rPr lang="en-US" sz="1200" b="1" dirty="0">
                  <a:solidFill>
                    <a:schemeClr val="accent1">
                      <a:lumMod val="75000"/>
                    </a:schemeClr>
                  </a:solidFill>
                  <a:latin typeface="Arial" panose="020B0604020202020204" pitchFamily="34" charset="0"/>
                  <a:cs typeface="Arial" panose="020B0604020202020204" pitchFamily="34" charset="0"/>
                </a:rPr>
                <a:t>3</a:t>
              </a:r>
              <a:r>
                <a:rPr lang="mn-MN" sz="1200" b="1" dirty="0">
                  <a:solidFill>
                    <a:schemeClr val="accent1">
                      <a:lumMod val="75000"/>
                    </a:schemeClr>
                  </a:solidFill>
                  <a:latin typeface="Arial" panose="020B0604020202020204" pitchFamily="34" charset="0"/>
                  <a:cs typeface="Arial" panose="020B0604020202020204" pitchFamily="34" charset="0"/>
                </a:rPr>
                <a:t>134</a:t>
              </a:r>
            </a:p>
            <a:p>
              <a:pPr>
                <a:lnSpc>
                  <a:spcPct val="150000"/>
                </a:lnSpc>
              </a:pPr>
              <a:r>
                <a:rPr lang="mn-MN" sz="1200" b="1" dirty="0">
                  <a:solidFill>
                    <a:schemeClr val="accent1">
                      <a:lumMod val="75000"/>
                    </a:schemeClr>
                  </a:solidFill>
                  <a:latin typeface="Arial" panose="020B0604020202020204" pitchFamily="34" charset="0"/>
                  <a:cs typeface="Arial" panose="020B0604020202020204" pitchFamily="34" charset="0"/>
                </a:rPr>
                <a:t>52</a:t>
              </a:r>
              <a:endParaRPr lang="en-US" sz="1200" b="1" dirty="0">
                <a:solidFill>
                  <a:schemeClr val="accent1">
                    <a:lumMod val="7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7208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9832590-F6BE-44BF-B89E-7A36F3AAC638}"/>
              </a:ext>
            </a:extLst>
          </p:cNvPr>
          <p:cNvGrpSpPr/>
          <p:nvPr/>
        </p:nvGrpSpPr>
        <p:grpSpPr>
          <a:xfrm>
            <a:off x="73015" y="61623"/>
            <a:ext cx="4803506" cy="288000"/>
            <a:chOff x="73015" y="61623"/>
            <a:chExt cx="4803506"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a16="http://schemas.microsoft.com/office/drawing/2014/main" id="{4BAD6027-B1DB-4710-B516-D21997F6FCC7}"/>
              </a:ext>
            </a:extLst>
          </p:cNvPr>
          <p:cNvSpPr txBox="1"/>
          <p:nvPr/>
        </p:nvSpPr>
        <p:spPr>
          <a:xfrm>
            <a:off x="359227" y="237122"/>
            <a:ext cx="1681871"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Өрх, сумаар 2005 – 2019 он</a:t>
            </a:r>
          </a:p>
        </p:txBody>
      </p:sp>
      <p:graphicFrame>
        <p:nvGraphicFramePr>
          <p:cNvPr id="14" name="Table 13">
            <a:extLst>
              <a:ext uri="{FF2B5EF4-FFF2-40B4-BE49-F238E27FC236}">
                <a16:creationId xmlns:a16="http://schemas.microsoft.com/office/drawing/2014/main" id="{A4F65D30-4C0F-41DD-9533-FF86F133FDA5}"/>
              </a:ext>
            </a:extLst>
          </p:cNvPr>
          <p:cNvGraphicFramePr>
            <a:graphicFrameLocks noGrp="1"/>
          </p:cNvGraphicFramePr>
          <p:nvPr>
            <p:extLst>
              <p:ext uri="{D42A27DB-BD31-4B8C-83A1-F6EECF244321}">
                <p14:modId xmlns:p14="http://schemas.microsoft.com/office/powerpoint/2010/main" val="4155573045"/>
              </p:ext>
            </p:extLst>
          </p:nvPr>
        </p:nvGraphicFramePr>
        <p:xfrm>
          <a:off x="135686" y="545338"/>
          <a:ext cx="4681628" cy="2539364"/>
        </p:xfrm>
        <a:graphic>
          <a:graphicData uri="http://schemas.openxmlformats.org/drawingml/2006/table">
            <a:tbl>
              <a:tblPr>
                <a:tableStyleId>{2D5ABB26-0587-4C30-8999-92F81FD0307C}</a:tableStyleId>
              </a:tblPr>
              <a:tblGrid>
                <a:gridCol w="915086">
                  <a:extLst>
                    <a:ext uri="{9D8B030D-6E8A-4147-A177-3AD203B41FA5}">
                      <a16:colId xmlns:a16="http://schemas.microsoft.com/office/drawing/2014/main" val="20000"/>
                    </a:ext>
                  </a:extLst>
                </a:gridCol>
                <a:gridCol w="590830">
                  <a:extLst>
                    <a:ext uri="{9D8B030D-6E8A-4147-A177-3AD203B41FA5}">
                      <a16:colId xmlns:a16="http://schemas.microsoft.com/office/drawing/2014/main" val="20001"/>
                    </a:ext>
                  </a:extLst>
                </a:gridCol>
                <a:gridCol w="590830">
                  <a:extLst>
                    <a:ext uri="{9D8B030D-6E8A-4147-A177-3AD203B41FA5}">
                      <a16:colId xmlns:a16="http://schemas.microsoft.com/office/drawing/2014/main" val="20002"/>
                    </a:ext>
                  </a:extLst>
                </a:gridCol>
                <a:gridCol w="590830">
                  <a:extLst>
                    <a:ext uri="{9D8B030D-6E8A-4147-A177-3AD203B41FA5}">
                      <a16:colId xmlns:a16="http://schemas.microsoft.com/office/drawing/2014/main" val="20003"/>
                    </a:ext>
                  </a:extLst>
                </a:gridCol>
                <a:gridCol w="590830">
                  <a:extLst>
                    <a:ext uri="{9D8B030D-6E8A-4147-A177-3AD203B41FA5}">
                      <a16:colId xmlns:a16="http://schemas.microsoft.com/office/drawing/2014/main" val="20004"/>
                    </a:ext>
                  </a:extLst>
                </a:gridCol>
                <a:gridCol w="590830">
                  <a:extLst>
                    <a:ext uri="{9D8B030D-6E8A-4147-A177-3AD203B41FA5}">
                      <a16:colId xmlns:a16="http://schemas.microsoft.com/office/drawing/2014/main" val="1763376583"/>
                    </a:ext>
                  </a:extLst>
                </a:gridCol>
                <a:gridCol w="812392">
                  <a:extLst>
                    <a:ext uri="{9D8B030D-6E8A-4147-A177-3AD203B41FA5}">
                      <a16:colId xmlns:a16="http://schemas.microsoft.com/office/drawing/2014/main" val="1905444225"/>
                    </a:ext>
                  </a:extLst>
                </a:gridCol>
              </a:tblGrid>
              <a:tr h="161441">
                <a:tc>
                  <a:txBody>
                    <a:bodyPr/>
                    <a:lstStyle/>
                    <a:p>
                      <a:pPr algn="ctr" fontAlgn="ctr"/>
                      <a:r>
                        <a:rPr lang="en-US" sz="800" u="none" strike="noStrike" dirty="0">
                          <a:solidFill>
                            <a:schemeClr val="bg1"/>
                          </a:solidFill>
                          <a:latin typeface="Arial" panose="020B0604020202020204" pitchFamily="34" charset="0"/>
                          <a:cs typeface="Arial" panose="020B0604020202020204" pitchFamily="34" charset="0"/>
                        </a:rPr>
                        <a:t> </a:t>
                      </a:r>
                      <a:r>
                        <a:rPr lang="mn-MN" sz="800" u="none" strike="noStrike" dirty="0">
                          <a:solidFill>
                            <a:schemeClr val="bg1"/>
                          </a:solidFill>
                          <a:latin typeface="Arial" panose="020B0604020202020204" pitchFamily="34" charset="0"/>
                          <a:cs typeface="Arial" panose="020B0604020202020204" pitchFamily="34" charset="0"/>
                        </a:rPr>
                        <a:t>Сумдын нэр</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b"/>
                      <a:r>
                        <a:rPr lang="en-US" sz="800" u="none" strike="noStrike" dirty="0">
                          <a:solidFill>
                            <a:schemeClr val="bg1"/>
                          </a:solidFill>
                          <a:latin typeface="Arial" pitchFamily="34" charset="0"/>
                          <a:cs typeface="Arial" pitchFamily="34" charset="0"/>
                        </a:rPr>
                        <a:t>2005</a:t>
                      </a:r>
                      <a:endParaRPr lang="en-US" sz="800" b="1"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b"/>
                      <a:r>
                        <a:rPr lang="en-US" sz="800" u="none" strike="noStrike" dirty="0">
                          <a:solidFill>
                            <a:schemeClr val="bg1"/>
                          </a:solidFill>
                          <a:latin typeface="Arial" pitchFamily="34" charset="0"/>
                          <a:cs typeface="Arial" pitchFamily="34" charset="0"/>
                        </a:rPr>
                        <a:t>2010</a:t>
                      </a:r>
                      <a:endParaRPr lang="en-US" sz="800" b="1"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b"/>
                      <a:r>
                        <a:rPr lang="en-US" sz="800" u="none" strike="noStrike" dirty="0">
                          <a:solidFill>
                            <a:schemeClr val="bg1"/>
                          </a:solidFill>
                          <a:latin typeface="Arial" pitchFamily="34" charset="0"/>
                          <a:cs typeface="Arial" pitchFamily="34" charset="0"/>
                        </a:rPr>
                        <a:t>2015</a:t>
                      </a:r>
                      <a:endParaRPr lang="en-US" sz="800" b="1"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b"/>
                      <a:r>
                        <a:rPr lang="en-US" sz="800" u="none" strike="noStrike" dirty="0">
                          <a:solidFill>
                            <a:schemeClr val="bg1"/>
                          </a:solidFill>
                          <a:latin typeface="Arial" pitchFamily="34" charset="0"/>
                          <a:cs typeface="Arial" pitchFamily="34" charset="0"/>
                        </a:rPr>
                        <a:t>2016</a:t>
                      </a:r>
                      <a:endParaRPr lang="en-US" sz="800" b="1"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b"/>
                      <a:r>
                        <a:rPr lang="en-US" sz="800" u="none" strike="noStrike" dirty="0">
                          <a:solidFill>
                            <a:schemeClr val="bg1"/>
                          </a:solidFill>
                          <a:latin typeface="Arial" pitchFamily="34" charset="0"/>
                          <a:cs typeface="Arial" pitchFamily="34" charset="0"/>
                        </a:rPr>
                        <a:t>201</a:t>
                      </a:r>
                      <a:r>
                        <a:rPr lang="mn-MN" sz="800" u="none" strike="noStrike" dirty="0">
                          <a:solidFill>
                            <a:schemeClr val="bg1"/>
                          </a:solidFill>
                          <a:latin typeface="Arial" pitchFamily="34" charset="0"/>
                          <a:cs typeface="Arial" pitchFamily="34" charset="0"/>
                        </a:rPr>
                        <a:t>9</a:t>
                      </a:r>
                      <a:endParaRPr lang="en-US" sz="800" b="1"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b"/>
                      <a:r>
                        <a:rPr lang="mn-MN" sz="800" b="0" i="0" u="none" strike="noStrike" dirty="0">
                          <a:solidFill>
                            <a:schemeClr val="bg1"/>
                          </a:solidFill>
                          <a:latin typeface="Arial" pitchFamily="34" charset="0"/>
                          <a:cs typeface="Arial" pitchFamily="34" charset="0"/>
                        </a:rPr>
                        <a:t>Эрэмбэ</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a16="http://schemas.microsoft.com/office/drawing/2014/main" val="10000"/>
                  </a:ext>
                </a:extLst>
              </a:tr>
              <a:tr h="169038">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Даланзадгад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4 358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5 916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7 712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8 023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8191</a:t>
                      </a:r>
                    </a:p>
                  </a:txBody>
                  <a:tcPr marL="9525" marR="9525" marT="9525"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I</a:t>
                      </a:r>
                      <a:r>
                        <a:rPr lang="mn-MN" sz="700" b="1" i="0" u="none" strike="noStrike" dirty="0">
                          <a:solidFill>
                            <a:schemeClr val="accent2"/>
                          </a:solidFill>
                          <a:latin typeface="Arial" pitchFamily="34" charset="0"/>
                          <a:cs typeface="Arial" pitchFamily="34" charset="0"/>
                        </a:rPr>
                        <a:t> </a:t>
                      </a:r>
                      <a:r>
                        <a:rPr lang="mn-MN" sz="800" b="0" i="0" u="none" strike="noStrike" dirty="0">
                          <a:solidFill>
                            <a:schemeClr val="accent2"/>
                          </a:solidFill>
                          <a:latin typeface="Arial" pitchFamily="34" charset="0"/>
                          <a:cs typeface="Arial" pitchFamily="34" charset="0"/>
                        </a:rPr>
                        <a:t>хамгийн их</a:t>
                      </a:r>
                      <a:endParaRPr lang="en-US" sz="700" b="0"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1"/>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Баяндалай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644</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696</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684</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695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652</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2"/>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Баян-Овоо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423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531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589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606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583</a:t>
                      </a:r>
                    </a:p>
                  </a:txBody>
                  <a:tcPr marL="9525" marR="9525" marT="9525" marB="0" anchor="ctr">
                    <a:solidFill>
                      <a:schemeClr val="accent1">
                        <a:lumMod val="20000"/>
                        <a:lumOff val="80000"/>
                      </a:schemeClr>
                    </a:solidFill>
                  </a:tcP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3"/>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Булган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631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659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693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701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716</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4"/>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Гурвантэс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948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1 277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1 447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1 487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1571</a:t>
                      </a:r>
                    </a:p>
                  </a:txBody>
                  <a:tcPr marL="9525" marR="9525" marT="9525"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IV</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5"/>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Мандал-Овоо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520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555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530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527</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516</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6"/>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Манлай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568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661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710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725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719</a:t>
                      </a:r>
                    </a:p>
                  </a:txBody>
                  <a:tcPr marL="9525" marR="9525" marT="9525" marB="0" anchor="ctr">
                    <a:solidFill>
                      <a:schemeClr val="accent1">
                        <a:lumMod val="20000"/>
                        <a:lumOff val="80000"/>
                      </a:schemeClr>
                    </a:solidFill>
                  </a:tcP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7"/>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Ноён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408</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402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435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442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451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6"/>
                          </a:solidFill>
                          <a:latin typeface="Arial" pitchFamily="34" charset="0"/>
                          <a:cs typeface="Arial" pitchFamily="34" charset="0"/>
                        </a:rPr>
                        <a:t>XV</a:t>
                      </a:r>
                      <a:r>
                        <a:rPr lang="mn-MN" sz="700" b="1" i="0" u="none" strike="noStrike" dirty="0">
                          <a:solidFill>
                            <a:schemeClr val="accent6"/>
                          </a:solidFill>
                          <a:latin typeface="Arial" pitchFamily="34" charset="0"/>
                          <a:cs typeface="Arial" pitchFamily="34" charset="0"/>
                        </a:rPr>
                        <a:t> </a:t>
                      </a:r>
                      <a:r>
                        <a:rPr lang="mn-MN" sz="700" b="0" i="0" u="none" strike="noStrike" dirty="0">
                          <a:solidFill>
                            <a:schemeClr val="accent6"/>
                          </a:solidFill>
                          <a:latin typeface="Arial" pitchFamily="34" charset="0"/>
                          <a:cs typeface="Arial" pitchFamily="34" charset="0"/>
                        </a:rPr>
                        <a:t>хамгийн бага</a:t>
                      </a:r>
                      <a:endParaRPr lang="en-US" sz="700" b="0" i="0" u="none" strike="noStrike" dirty="0">
                        <a:solidFill>
                          <a:schemeClr val="accent6"/>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8"/>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Номгон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801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833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828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829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782</a:t>
                      </a:r>
                    </a:p>
                  </a:txBody>
                  <a:tcPr marL="9525" marR="9525" marT="9525"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V</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9"/>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Сэврэй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600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634</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621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632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630</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0"/>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Ханбогд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664</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1 112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1 669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1 768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1954</a:t>
                      </a:r>
                    </a:p>
                  </a:txBody>
                  <a:tcPr marL="9525" marR="9525" marT="9525"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III</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11"/>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Ханхонгор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704</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693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722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725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790</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2"/>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Хүрмэн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498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542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535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551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542</a:t>
                      </a:r>
                    </a:p>
                  </a:txBody>
                  <a:tcPr marL="9525" marR="9525" marT="9525" marB="0" anchor="ctr">
                    <a:solidFill>
                      <a:schemeClr val="accent1">
                        <a:lumMod val="20000"/>
                        <a:lumOff val="80000"/>
                      </a:schemeClr>
                    </a:solidFill>
                  </a:tcP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13"/>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Цогт-Овоо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452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482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540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577</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557</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4"/>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Цогтцэций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579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1 119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2 383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2 381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2443</a:t>
                      </a:r>
                    </a:p>
                  </a:txBody>
                  <a:tcPr marL="9525" marR="9525" marT="9525"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II</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15"/>
                  </a:ext>
                </a:extLst>
              </a:tr>
              <a:tr h="161441">
                <a:tc>
                  <a:txBody>
                    <a:bodyPr/>
                    <a:lstStyle/>
                    <a:p>
                      <a:pPr algn="ctr" rtl="0" fontAlgn="ctr"/>
                      <a:r>
                        <a:rPr lang="mn-MN" sz="800" u="none" strike="noStrike" dirty="0">
                          <a:solidFill>
                            <a:schemeClr val="bg1"/>
                          </a:solidFill>
                          <a:latin typeface="Arial" panose="020B0604020202020204" pitchFamily="34" charset="0"/>
                          <a:cs typeface="Arial" panose="020B0604020202020204" pitchFamily="34" charset="0"/>
                        </a:rPr>
                        <a:t>Нийт  </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u="none" strike="noStrike" dirty="0">
                          <a:solidFill>
                            <a:schemeClr val="bg1"/>
                          </a:solidFill>
                          <a:latin typeface="Arial" pitchFamily="34" charset="0"/>
                          <a:cs typeface="Arial" pitchFamily="34" charset="0"/>
                        </a:rPr>
                        <a:t>12 798</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u="none" strike="noStrike" dirty="0">
                          <a:solidFill>
                            <a:schemeClr val="bg1"/>
                          </a:solidFill>
                          <a:latin typeface="Arial" pitchFamily="34" charset="0"/>
                          <a:cs typeface="Arial" pitchFamily="34" charset="0"/>
                        </a:rPr>
                        <a:t>16 112</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u="none" strike="noStrike" dirty="0">
                          <a:solidFill>
                            <a:schemeClr val="bg1"/>
                          </a:solidFill>
                          <a:latin typeface="Arial" pitchFamily="34" charset="0"/>
                          <a:cs typeface="Arial" pitchFamily="34" charset="0"/>
                        </a:rPr>
                        <a:t>20 098</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u="none" strike="noStrike" dirty="0">
                          <a:solidFill>
                            <a:schemeClr val="bg1"/>
                          </a:solidFill>
                          <a:latin typeface="Arial" pitchFamily="34" charset="0"/>
                          <a:cs typeface="Arial" pitchFamily="34" charset="0"/>
                        </a:rPr>
                        <a:t>20 669</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b="0" i="0" u="none" strike="noStrike" dirty="0">
                          <a:solidFill>
                            <a:schemeClr val="bg1"/>
                          </a:solidFill>
                          <a:latin typeface="Arial" pitchFamily="34" charset="0"/>
                          <a:cs typeface="Arial" pitchFamily="34" charset="0"/>
                        </a:rPr>
                        <a:t>21097</a:t>
                      </a:r>
                    </a:p>
                  </a:txBody>
                  <a:tcPr marL="9525" marR="9525" marT="9525" marB="0" anchor="ctr">
                    <a:solidFill>
                      <a:schemeClr val="accent1"/>
                    </a:solidFill>
                  </a:tcPr>
                </a:tc>
                <a:tc>
                  <a:txBody>
                    <a:bodyPr/>
                    <a:lstStyle/>
                    <a:p>
                      <a:pPr algn="ctr" fontAlgn="ct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a16="http://schemas.microsoft.com/office/drawing/2014/main" val="10016"/>
                  </a:ext>
                </a:extLst>
              </a:tr>
            </a:tbl>
          </a:graphicData>
        </a:graphic>
      </p:graphicFrame>
      <p:sp>
        <p:nvSpPr>
          <p:cNvPr id="15" name="Rectangle: Rounded Corners 14">
            <a:extLst>
              <a:ext uri="{FF2B5EF4-FFF2-40B4-BE49-F238E27FC236}">
                <a16:creationId xmlns:a16="http://schemas.microsoft.com/office/drawing/2014/main" id="{0EC0AEF5-167C-4257-9D0B-ADA2252F685C}"/>
              </a:ext>
            </a:extLst>
          </p:cNvPr>
          <p:cNvSpPr/>
          <p:nvPr/>
        </p:nvSpPr>
        <p:spPr>
          <a:xfrm>
            <a:off x="3679065" y="712175"/>
            <a:ext cx="336542" cy="22113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11" name="Group 10">
            <a:extLst>
              <a:ext uri="{FF2B5EF4-FFF2-40B4-BE49-F238E27FC236}">
                <a16:creationId xmlns:a16="http://schemas.microsoft.com/office/drawing/2014/main" id="{D8EEC909-A958-464A-A60F-DAD4B9972B95}"/>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id="{B993C633-34BE-49AB-96DE-161DA14DA631}"/>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19</a:t>
              </a:r>
            </a:p>
          </p:txBody>
        </p:sp>
        <p:cxnSp>
          <p:nvCxnSpPr>
            <p:cNvPr id="16" name="Straight Connector 15">
              <a:extLst>
                <a:ext uri="{FF2B5EF4-FFF2-40B4-BE49-F238E27FC236}">
                  <a16:creationId xmlns:a16="http://schemas.microsoft.com/office/drawing/2014/main" id="{0B593B7C-E4E6-4016-9C2D-D0DD5B85EC5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579472-94AE-4A76-951A-CBAB1EE8E827}"/>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3401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4ED3171-98D7-4F0F-A821-5BBE9F3ED96D}"/>
              </a:ext>
            </a:extLst>
          </p:cNvPr>
          <p:cNvGrpSpPr/>
          <p:nvPr/>
        </p:nvGrpSpPr>
        <p:grpSpPr>
          <a:xfrm>
            <a:off x="73015" y="61623"/>
            <a:ext cx="4803506" cy="288000"/>
            <a:chOff x="73015" y="61623"/>
            <a:chExt cx="4803506"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628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2957848" y="69171"/>
              <a:ext cx="1918673" cy="215444"/>
            </a:xfrm>
            <a:prstGeom prst="rect">
              <a:avLst/>
            </a:prstGeom>
            <a:noFill/>
          </p:spPr>
          <p:txBody>
            <a:bodyPr wrap="square" rtlCol="0">
              <a:spAutoFit/>
            </a:bodyPr>
            <a:lstStyle/>
            <a:p>
              <a:r>
                <a:rPr lang="mn-MN" sz="800" dirty="0">
                  <a:solidFill>
                    <a:schemeClr val="accent2"/>
                  </a:solidFill>
                  <a:latin typeface="Arial" panose="020B0604020202020204" pitchFamily="34" charset="0"/>
                  <a:cs typeface="Arial" panose="020B0604020202020204" pitchFamily="34" charset="0"/>
                </a:rPr>
                <a:t>ДОТООДЫН НИЙТ БҮТЭЭГДЭХҮҮН</a:t>
              </a:r>
            </a:p>
          </p:txBody>
        </p:sp>
      </p:grpSp>
      <p:sp>
        <p:nvSpPr>
          <p:cNvPr id="14" name="TextBox 13">
            <a:extLst>
              <a:ext uri="{FF2B5EF4-FFF2-40B4-BE49-F238E27FC236}">
                <a16:creationId xmlns:a16="http://schemas.microsoft.com/office/drawing/2014/main" id="{A033A7BF-3D04-48DB-A008-926F00D3AC28}"/>
              </a:ext>
            </a:extLst>
          </p:cNvPr>
          <p:cNvSpPr txBox="1"/>
          <p:nvPr/>
        </p:nvSpPr>
        <p:spPr>
          <a:xfrm>
            <a:off x="216121" y="349623"/>
            <a:ext cx="4674315" cy="646331"/>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9</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оны урьдчилсан гүйцэтгэлээр аймгийн дотоодын нийт бүтээгдэхүүн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Монгол Улсын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дотоодын нийт бүтээгдэхүүний </a:t>
            </a:r>
            <a:r>
              <a:rPr lang="mn-MN" sz="1200" dirty="0">
                <a:solidFill>
                  <a:srgbClr val="002060"/>
                </a:solidFill>
                <a:latin typeface="Arial" panose="020B0604020202020204" pitchFamily="34" charset="0"/>
                <a:cs typeface="Arial" panose="020B0604020202020204" pitchFamily="34" charset="0"/>
              </a:rPr>
              <a:t>2.3</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төвийн бүсийн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20.5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болох </a:t>
            </a:r>
            <a:r>
              <a:rPr lang="en-US" sz="1200" dirty="0">
                <a:solidFill>
                  <a:srgbClr val="002060"/>
                </a:solidFill>
                <a:latin typeface="Arial" panose="020B0604020202020204" pitchFamily="34" charset="0"/>
                <a:cs typeface="Arial" panose="020B0604020202020204" pitchFamily="34" charset="0"/>
              </a:rPr>
              <a:t>728.5</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тэрбум</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төгрөгийн бүтээгдэхүүн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үйлдвэрлэж</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байна.</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61F7831F-5F16-4188-A28F-FDF9B9F8211E}"/>
              </a:ext>
            </a:extLst>
          </p:cNvPr>
          <p:cNvSpPr txBox="1"/>
          <p:nvPr/>
        </p:nvSpPr>
        <p:spPr>
          <a:xfrm>
            <a:off x="216120" y="1025690"/>
            <a:ext cx="1197043" cy="1569660"/>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Нэг хүнд</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ногдох дотоодын нийт бүтээгдэхүүн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10.5</a:t>
            </a:r>
            <a:r>
              <a:rPr lang="mn-MN" sz="1200" dirty="0">
                <a:solidFill>
                  <a:srgbClr val="002060"/>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сая төгрөг</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latin typeface="Arial" panose="020B0604020202020204" pitchFamily="34" charset="0"/>
                <a:ea typeface="Times New Roman" panose="02020603050405020304" pitchFamily="18" charset="0"/>
                <a:cs typeface="Arial" panose="020B0604020202020204" pitchFamily="34" charset="0"/>
              </a:rPr>
              <a:t>А</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ж үйлдвэрийн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бүтээгдэхүүн үйлдвэрлэлтийн дүнгээр </a:t>
            </a:r>
            <a:r>
              <a:rPr lang="en-US" sz="1200" dirty="0">
                <a:solidFill>
                  <a:srgbClr val="002060"/>
                </a:solidFill>
                <a:latin typeface="Arial" panose="020B0604020202020204" pitchFamily="34" charset="0"/>
                <a:cs typeface="Arial" panose="020B0604020202020204" pitchFamily="34" charset="0"/>
              </a:rPr>
              <a:t>3655.9</a:t>
            </a:r>
            <a:r>
              <a:rPr lang="mn-MN" sz="1200" dirty="0">
                <a:solidFill>
                  <a:srgbClr val="002060"/>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тэрбумд</a:t>
            </a:r>
            <a:r>
              <a:rPr lang="mn-MN" sz="1200" dirty="0">
                <a:solidFill>
                  <a:srgbClr val="002060"/>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хүрчээ.</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9" name="Group 8">
            <a:extLst>
              <a:ext uri="{FF2B5EF4-FFF2-40B4-BE49-F238E27FC236}">
                <a16:creationId xmlns:a16="http://schemas.microsoft.com/office/drawing/2014/main" id="{25481218-1A3D-4252-AE38-8A8DA3A7727B}"/>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id="{E4586A04-6FB8-462E-9B6A-F1E8463AF2A4}"/>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chemeClr val="accent2"/>
                  </a:solidFill>
                  <a:latin typeface="Arial" panose="020B0604020202020204" pitchFamily="34" charset="0"/>
                  <a:cs typeface="Arial" panose="020B0604020202020204" pitchFamily="34" charset="0"/>
                </a:rPr>
                <a:t>20</a:t>
              </a:r>
            </a:p>
          </p:txBody>
        </p:sp>
        <p:cxnSp>
          <p:nvCxnSpPr>
            <p:cNvPr id="11" name="Straight Connector 10">
              <a:extLst>
                <a:ext uri="{FF2B5EF4-FFF2-40B4-BE49-F238E27FC236}">
                  <a16:creationId xmlns:a16="http://schemas.microsoft.com/office/drawing/2014/main" id="{9E34EE17-9B94-4B73-9665-2EC0F5CA9406}"/>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914C6F-D10A-40FF-B801-E16261A7CAD8}"/>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61F7831F-5F16-4188-A28F-FDF9B9F8211E}"/>
              </a:ext>
            </a:extLst>
          </p:cNvPr>
          <p:cNvSpPr txBox="1"/>
          <p:nvPr/>
        </p:nvSpPr>
        <p:spPr>
          <a:xfrm>
            <a:off x="1511520" y="2794916"/>
            <a:ext cx="2709606" cy="215444"/>
          </a:xfrm>
          <a:prstGeom prst="rect">
            <a:avLst/>
          </a:prstGeom>
          <a:noFill/>
        </p:spPr>
        <p:txBody>
          <a:bodyPr wrap="square" rtlCol="0">
            <a:spAutoFit/>
          </a:bodyPr>
          <a:lstStyle/>
          <a:p>
            <a:pPr algn="just"/>
            <a:r>
              <a:rPr lang="mn-MN" sz="800" dirty="0">
                <a:solidFill>
                  <a:schemeClr val="accent1"/>
                </a:solidFill>
                <a:latin typeface="Arial" panose="020B0604020202020204" pitchFamily="34" charset="0"/>
                <a:ea typeface="Times New Roman" panose="02020603050405020304" pitchFamily="18" charset="0"/>
                <a:cs typeface="Arial" panose="020B0604020202020204" pitchFamily="34" charset="0"/>
              </a:rPr>
              <a:t>201</a:t>
            </a:r>
            <a:r>
              <a:rPr lang="en-US" sz="800" dirty="0">
                <a:solidFill>
                  <a:schemeClr val="accent1"/>
                </a:solidFill>
                <a:latin typeface="Arial" panose="020B0604020202020204" pitchFamily="34" charset="0"/>
                <a:ea typeface="Times New Roman" panose="02020603050405020304" pitchFamily="18" charset="0"/>
                <a:cs typeface="Arial" panose="020B0604020202020204" pitchFamily="34" charset="0"/>
              </a:rPr>
              <a:t>9</a:t>
            </a:r>
            <a:r>
              <a:rPr lang="mn-MN" sz="8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оны дүнг урьдчилсан гүйцэтгэлээр гарсан</a:t>
            </a:r>
            <a:endParaRPr lang="en-US" sz="8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18" name="TextBox 1"/>
          <p:cNvSpPr txBox="1"/>
          <p:nvPr/>
        </p:nvSpPr>
        <p:spPr>
          <a:xfrm>
            <a:off x="1480421" y="2794916"/>
            <a:ext cx="136776" cy="15560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mn-MN" sz="700" dirty="0"/>
              <a:t>*</a:t>
            </a:r>
            <a:endParaRPr lang="en-US" sz="700" dirty="0"/>
          </a:p>
        </p:txBody>
      </p:sp>
      <p:graphicFrame>
        <p:nvGraphicFramePr>
          <p:cNvPr id="19" name="Chart 18">
            <a:extLst>
              <a:ext uri="{FF2B5EF4-FFF2-40B4-BE49-F238E27FC236}">
                <a16:creationId xmlns:a16="http://schemas.microsoft.com/office/drawing/2014/main" id="{27430FEF-3A1B-4A5F-9181-C1342ED706D5}"/>
              </a:ext>
            </a:extLst>
          </p:cNvPr>
          <p:cNvGraphicFramePr/>
          <p:nvPr>
            <p:extLst>
              <p:ext uri="{D42A27DB-BD31-4B8C-83A1-F6EECF244321}">
                <p14:modId xmlns:p14="http://schemas.microsoft.com/office/powerpoint/2010/main" val="3484608303"/>
              </p:ext>
            </p:extLst>
          </p:nvPr>
        </p:nvGraphicFramePr>
        <p:xfrm>
          <a:off x="1617197" y="960682"/>
          <a:ext cx="2924204" cy="15696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0628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E89BBF0-4BAF-4FDA-A552-61C39B18F9C8}"/>
              </a:ext>
            </a:extLst>
          </p:cNvPr>
          <p:cNvSpPr txBox="1"/>
          <p:nvPr/>
        </p:nvSpPr>
        <p:spPr>
          <a:xfrm>
            <a:off x="221000" y="278329"/>
            <a:ext cx="4732000" cy="984885"/>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ДНБ</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-ийг салбараар авч үзвэл: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ХАА</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ан агнуур</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ойн аж ахуйн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салбар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19.8%</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Аж үйлдвэр</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барилгын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салбар нь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48.1%</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Үйлчилгээний</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салбар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32.1</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ийг тус тус эзэлж байна.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Нэг хүнд</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ногдох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ДНБ</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нь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2015</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4.6</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сая,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2016</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6.4</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сая,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2017</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1</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1.0</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сая,</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 2018</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8.8</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сая, </a:t>
            </a:r>
            <a:r>
              <a:rPr lang="mn-MN" sz="10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2019</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0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10.5</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сая төгрөгт хүрсэн байна. </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13" name="TextBox 12">
            <a:extLst>
              <a:ext uri="{FF2B5EF4-FFF2-40B4-BE49-F238E27FC236}">
                <a16:creationId xmlns:a16="http://schemas.microsoft.com/office/drawing/2014/main" id="{2EE8E15E-9A78-4EAC-A7DF-56BD20A3579D}"/>
              </a:ext>
            </a:extLst>
          </p:cNvPr>
          <p:cNvSpPr txBox="1"/>
          <p:nvPr/>
        </p:nvSpPr>
        <p:spPr>
          <a:xfrm rot="16200000">
            <a:off x="-530008" y="1813895"/>
            <a:ext cx="1778470" cy="369332"/>
          </a:xfrm>
          <a:prstGeom prst="rect">
            <a:avLst/>
          </a:prstGeom>
          <a:noFill/>
        </p:spPr>
        <p:txBody>
          <a:bodyPr vert="horz" wrap="square" rtlCol="0">
            <a:spAutoFit/>
          </a:bodyPr>
          <a:lstStyle/>
          <a:p>
            <a:pPr algn="ctr"/>
            <a:r>
              <a:rPr lang="mn-MN" sz="900" dirty="0">
                <a:solidFill>
                  <a:srgbClr val="002060"/>
                </a:solidFill>
                <a:latin typeface="Arial" panose="020B0604020202020204" pitchFamily="34" charset="0"/>
                <a:cs typeface="Arial" panose="020B0604020202020204" pitchFamily="34" charset="0"/>
              </a:rPr>
              <a:t>ДНБ-д эзлэх салбаруудын </a:t>
            </a:r>
          </a:p>
          <a:p>
            <a:pPr algn="ctr"/>
            <a:r>
              <a:rPr lang="mn-MN" sz="900" dirty="0">
                <a:solidFill>
                  <a:srgbClr val="002060"/>
                </a:solidFill>
                <a:latin typeface="Arial" panose="020B0604020202020204" pitchFamily="34" charset="0"/>
                <a:cs typeface="Arial" panose="020B0604020202020204" pitchFamily="34" charset="0"/>
              </a:rPr>
              <a:t>эзлэх хувь</a:t>
            </a:r>
          </a:p>
        </p:txBody>
      </p:sp>
      <p:grpSp>
        <p:nvGrpSpPr>
          <p:cNvPr id="18" name="Group 17">
            <a:extLst>
              <a:ext uri="{FF2B5EF4-FFF2-40B4-BE49-F238E27FC236}">
                <a16:creationId xmlns:a16="http://schemas.microsoft.com/office/drawing/2014/main" id="{796AE9C7-0D96-4536-8219-9AAC9523DFDA}"/>
              </a:ext>
            </a:extLst>
          </p:cNvPr>
          <p:cNvGrpSpPr/>
          <p:nvPr/>
        </p:nvGrpSpPr>
        <p:grpSpPr>
          <a:xfrm>
            <a:off x="73015" y="61623"/>
            <a:ext cx="4803506" cy="288000"/>
            <a:chOff x="73015" y="61623"/>
            <a:chExt cx="4803506" cy="288000"/>
          </a:xfrm>
        </p:grpSpPr>
        <p:pic>
          <p:nvPicPr>
            <p:cNvPr id="19" name="Picture 6" descr="http://ekhoron21.mn/uploads/aimag_logos/umnugobi.jpg">
              <a:extLst>
                <a:ext uri="{FF2B5EF4-FFF2-40B4-BE49-F238E27FC236}">
                  <a16:creationId xmlns:a16="http://schemas.microsoft.com/office/drawing/2014/main" id="{801499CC-B3E4-4542-8E36-E5D01115A0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5E6D035B-24E0-4BC8-8B97-06C23A86CE2E}"/>
                </a:ext>
              </a:extLst>
            </p:cNvPr>
            <p:cNvCxnSpPr>
              <a:cxnSpLocks/>
            </p:cNvCxnSpPr>
            <p:nvPr/>
          </p:nvCxnSpPr>
          <p:spPr>
            <a:xfrm flipH="1">
              <a:off x="359227" y="176893"/>
              <a:ext cx="2628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134F9E9-7B47-4991-BEE3-9A7947804906}"/>
                </a:ext>
              </a:extLst>
            </p:cNvPr>
            <p:cNvSpPr txBox="1"/>
            <p:nvPr/>
          </p:nvSpPr>
          <p:spPr>
            <a:xfrm>
              <a:off x="2957848" y="69171"/>
              <a:ext cx="1918673" cy="215444"/>
            </a:xfrm>
            <a:prstGeom prst="rect">
              <a:avLst/>
            </a:prstGeom>
            <a:noFill/>
          </p:spPr>
          <p:txBody>
            <a:bodyPr wrap="square" rtlCol="0">
              <a:spAutoFit/>
            </a:bodyPr>
            <a:lstStyle/>
            <a:p>
              <a:r>
                <a:rPr lang="mn-MN" sz="800" dirty="0">
                  <a:solidFill>
                    <a:schemeClr val="accent2"/>
                  </a:solidFill>
                  <a:latin typeface="Arial" panose="020B0604020202020204" pitchFamily="34" charset="0"/>
                  <a:cs typeface="Arial" panose="020B0604020202020204" pitchFamily="34" charset="0"/>
                </a:rPr>
                <a:t>ДОТООДЫН НИЙТ БҮТЭЭГДЭХҮҮН</a:t>
              </a:r>
            </a:p>
          </p:txBody>
        </p:sp>
      </p:grpSp>
      <p:grpSp>
        <p:nvGrpSpPr>
          <p:cNvPr id="22" name="Group 21">
            <a:extLst>
              <a:ext uri="{FF2B5EF4-FFF2-40B4-BE49-F238E27FC236}">
                <a16:creationId xmlns:a16="http://schemas.microsoft.com/office/drawing/2014/main" id="{062723FE-B335-4E6B-B17D-75C4A755596C}"/>
              </a:ext>
            </a:extLst>
          </p:cNvPr>
          <p:cNvGrpSpPr/>
          <p:nvPr/>
        </p:nvGrpSpPr>
        <p:grpSpPr>
          <a:xfrm>
            <a:off x="159171" y="3181417"/>
            <a:ext cx="4778477" cy="180000"/>
            <a:chOff x="159171" y="3181417"/>
            <a:chExt cx="4778477" cy="180000"/>
          </a:xfrm>
        </p:grpSpPr>
        <p:sp>
          <p:nvSpPr>
            <p:cNvPr id="23" name="Rectangle: Rounded Corners 22">
              <a:extLst>
                <a:ext uri="{FF2B5EF4-FFF2-40B4-BE49-F238E27FC236}">
                  <a16:creationId xmlns:a16="http://schemas.microsoft.com/office/drawing/2014/main" id="{D2158DD9-61E8-488C-A9CF-7EEF0A5014D7}"/>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2"/>
                  </a:solidFill>
                  <a:latin typeface="Arial" panose="020B0604020202020204" pitchFamily="34" charset="0"/>
                  <a:cs typeface="Arial" panose="020B0604020202020204" pitchFamily="34" charset="0"/>
                </a:rPr>
                <a:t>2</a:t>
              </a:r>
              <a:r>
                <a:rPr lang="mn-MN" sz="900" dirty="0">
                  <a:solidFill>
                    <a:schemeClr val="accent2"/>
                  </a:solidFill>
                  <a:latin typeface="Arial" panose="020B0604020202020204" pitchFamily="34" charset="0"/>
                  <a:cs typeface="Arial" panose="020B0604020202020204" pitchFamily="34" charset="0"/>
                </a:rPr>
                <a:t>1</a:t>
              </a:r>
            </a:p>
          </p:txBody>
        </p:sp>
        <p:cxnSp>
          <p:nvCxnSpPr>
            <p:cNvPr id="24" name="Straight Connector 23">
              <a:extLst>
                <a:ext uri="{FF2B5EF4-FFF2-40B4-BE49-F238E27FC236}">
                  <a16:creationId xmlns:a16="http://schemas.microsoft.com/office/drawing/2014/main" id="{D492DF25-D63A-4054-8845-9D92DA184B50}"/>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E8DC8F-1B73-4B09-8285-54B3C05448CC}"/>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5" name="Chart 14">
            <a:extLst>
              <a:ext uri="{FF2B5EF4-FFF2-40B4-BE49-F238E27FC236}">
                <a16:creationId xmlns:a16="http://schemas.microsoft.com/office/drawing/2014/main" id="{00000000-0008-0000-0300-000003000000}"/>
              </a:ext>
            </a:extLst>
          </p:cNvPr>
          <p:cNvGraphicFramePr/>
          <p:nvPr>
            <p:extLst>
              <p:ext uri="{D42A27DB-BD31-4B8C-83A1-F6EECF244321}">
                <p14:modId xmlns:p14="http://schemas.microsoft.com/office/powerpoint/2010/main" val="325181112"/>
              </p:ext>
            </p:extLst>
          </p:nvPr>
        </p:nvGraphicFramePr>
        <p:xfrm>
          <a:off x="864138" y="1306253"/>
          <a:ext cx="3681530" cy="17222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4992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26535" y="69655"/>
            <a:ext cx="1849986" cy="184666"/>
          </a:xfrm>
          <a:prstGeom prst="rect">
            <a:avLst/>
          </a:prstGeom>
          <a:noFill/>
        </p:spPr>
        <p:txBody>
          <a:bodyPr wrap="square" rtlCol="0">
            <a:spAutoFit/>
          </a:bodyPr>
          <a:lstStyle/>
          <a:p>
            <a:r>
              <a:rPr lang="mn-MN" sz="600" dirty="0">
                <a:solidFill>
                  <a:srgbClr val="002060"/>
                </a:solidFill>
                <a:latin typeface="Arial" panose="020B0604020202020204" pitchFamily="34" charset="0"/>
                <a:cs typeface="Arial" panose="020B0604020202020204" pitchFamily="34" charset="0"/>
              </a:rPr>
              <a:t>ХҮН АМЫН АМЖИРГААНЫ ДООД ТҮВШИН</a:t>
            </a:r>
          </a:p>
        </p:txBody>
      </p:sp>
      <p:sp>
        <p:nvSpPr>
          <p:cNvPr id="10" name="TextBox 9">
            <a:extLst>
              <a:ext uri="{FF2B5EF4-FFF2-40B4-BE49-F238E27FC236}">
                <a16:creationId xmlns:a16="http://schemas.microsoft.com/office/drawing/2014/main" id="{4BAD6027-B1DB-4710-B516-D21997F6FCC7}"/>
              </a:ext>
            </a:extLst>
          </p:cNvPr>
          <p:cNvSpPr txBox="1"/>
          <p:nvPr/>
        </p:nvSpPr>
        <p:spPr>
          <a:xfrm>
            <a:off x="490402" y="254321"/>
            <a:ext cx="3151825" cy="200055"/>
          </a:xfrm>
          <a:prstGeom prst="rect">
            <a:avLst/>
          </a:prstGeom>
          <a:noFill/>
        </p:spPr>
        <p:txBody>
          <a:bodyPr wrap="none" rtlCol="0">
            <a:spAutoFit/>
          </a:bodyPr>
          <a:lstStyle/>
          <a:p>
            <a:r>
              <a:rPr lang="mn-MN" sz="700" dirty="0">
                <a:solidFill>
                  <a:srgbClr val="002060"/>
                </a:solidFill>
                <a:latin typeface="Arial" panose="020B0604020202020204" pitchFamily="34" charset="0"/>
                <a:cs typeface="Arial" panose="020B0604020202020204" pitchFamily="34" charset="0"/>
              </a:rPr>
              <a:t>ХҮН АМЫН АМЖИРГААНЫ ДООД ТҮВШИН, БҮС НУТГААР </a:t>
            </a:r>
            <a:r>
              <a:rPr lang="en-US" sz="700" dirty="0">
                <a:solidFill>
                  <a:srgbClr val="002060"/>
                </a:solidFill>
                <a:latin typeface="Arial" panose="020B0604020202020204" pitchFamily="34" charset="0"/>
                <a:cs typeface="Arial" panose="020B0604020202020204" pitchFamily="34" charset="0"/>
              </a:rPr>
              <a:t>(</a:t>
            </a:r>
            <a:r>
              <a:rPr lang="mn-MN" sz="500" dirty="0">
                <a:solidFill>
                  <a:srgbClr val="002060"/>
                </a:solidFill>
                <a:latin typeface="Arial" panose="020B0604020202020204" pitchFamily="34" charset="0"/>
                <a:cs typeface="Arial" panose="020B0604020202020204" pitchFamily="34" charset="0"/>
              </a:rPr>
              <a:t>ТӨГРӨГӨӨР</a:t>
            </a:r>
            <a:r>
              <a:rPr lang="en-US" sz="700" dirty="0">
                <a:solidFill>
                  <a:srgbClr val="002060"/>
                </a:solidFill>
                <a:latin typeface="Arial" panose="020B0604020202020204" pitchFamily="34" charset="0"/>
                <a:cs typeface="Arial" panose="020B0604020202020204" pitchFamily="34" charset="0"/>
              </a:rPr>
              <a:t>)</a:t>
            </a:r>
            <a:endParaRPr lang="mn-MN" sz="700" dirty="0">
              <a:solidFill>
                <a:srgbClr val="002060"/>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F064068-68E9-4BE5-B19B-624813FCA3AF}"/>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a16="http://schemas.microsoft.com/office/drawing/2014/main" id="{6FDD6661-2208-4D7A-9696-7408079F2186}"/>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a:t>
              </a:r>
              <a:r>
                <a:rPr lang="mn-MN" sz="900" dirty="0">
                  <a:solidFill>
                    <a:srgbClr val="002060"/>
                  </a:solidFill>
                  <a:latin typeface="Arial" panose="020B0604020202020204" pitchFamily="34" charset="0"/>
                  <a:cs typeface="Arial" panose="020B0604020202020204" pitchFamily="34" charset="0"/>
                </a:rPr>
                <a:t>2</a:t>
              </a:r>
            </a:p>
          </p:txBody>
        </p:sp>
        <p:cxnSp>
          <p:nvCxnSpPr>
            <p:cNvPr id="13" name="Straight Connector 12">
              <a:extLst>
                <a:ext uri="{FF2B5EF4-FFF2-40B4-BE49-F238E27FC236}">
                  <a16:creationId xmlns:a16="http://schemas.microsoft.com/office/drawing/2014/main" id="{6E91BD71-74AF-42AC-BEBD-D78A12B78C2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F86670-3357-4059-B60E-0873FC5632CB}"/>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5" name="Table 4">
            <a:extLst>
              <a:ext uri="{FF2B5EF4-FFF2-40B4-BE49-F238E27FC236}">
                <a16:creationId xmlns:a16="http://schemas.microsoft.com/office/drawing/2014/main" id="{96872BE2-AE1A-4BC2-BA35-6B232B1DB59A}"/>
              </a:ext>
            </a:extLst>
          </p:cNvPr>
          <p:cNvGraphicFramePr>
            <a:graphicFrameLocks noGrp="1"/>
          </p:cNvGraphicFramePr>
          <p:nvPr>
            <p:extLst>
              <p:ext uri="{D42A27DB-BD31-4B8C-83A1-F6EECF244321}">
                <p14:modId xmlns:p14="http://schemas.microsoft.com/office/powerpoint/2010/main" val="1310764212"/>
              </p:ext>
            </p:extLst>
          </p:nvPr>
        </p:nvGraphicFramePr>
        <p:xfrm>
          <a:off x="340519" y="639042"/>
          <a:ext cx="4087532" cy="2210154"/>
        </p:xfrm>
        <a:graphic>
          <a:graphicData uri="http://schemas.openxmlformats.org/drawingml/2006/table">
            <a:tbl>
              <a:tblPr>
                <a:tableStyleId>{5C22544A-7EE6-4342-B048-85BDC9FD1C3A}</a:tableStyleId>
              </a:tblPr>
              <a:tblGrid>
                <a:gridCol w="861353">
                  <a:extLst>
                    <a:ext uri="{9D8B030D-6E8A-4147-A177-3AD203B41FA5}">
                      <a16:colId xmlns:a16="http://schemas.microsoft.com/office/drawing/2014/main" val="3290239018"/>
                    </a:ext>
                  </a:extLst>
                </a:gridCol>
                <a:gridCol w="500012">
                  <a:extLst>
                    <a:ext uri="{9D8B030D-6E8A-4147-A177-3AD203B41FA5}">
                      <a16:colId xmlns:a16="http://schemas.microsoft.com/office/drawing/2014/main" val="3321198090"/>
                    </a:ext>
                  </a:extLst>
                </a:gridCol>
                <a:gridCol w="696043">
                  <a:extLst>
                    <a:ext uri="{9D8B030D-6E8A-4147-A177-3AD203B41FA5}">
                      <a16:colId xmlns:a16="http://schemas.microsoft.com/office/drawing/2014/main" val="2959896467"/>
                    </a:ext>
                  </a:extLst>
                </a:gridCol>
                <a:gridCol w="638039">
                  <a:extLst>
                    <a:ext uri="{9D8B030D-6E8A-4147-A177-3AD203B41FA5}">
                      <a16:colId xmlns:a16="http://schemas.microsoft.com/office/drawing/2014/main" val="133219000"/>
                    </a:ext>
                  </a:extLst>
                </a:gridCol>
                <a:gridCol w="684442">
                  <a:extLst>
                    <a:ext uri="{9D8B030D-6E8A-4147-A177-3AD203B41FA5}">
                      <a16:colId xmlns:a16="http://schemas.microsoft.com/office/drawing/2014/main" val="2776187877"/>
                    </a:ext>
                  </a:extLst>
                </a:gridCol>
                <a:gridCol w="707643">
                  <a:extLst>
                    <a:ext uri="{9D8B030D-6E8A-4147-A177-3AD203B41FA5}">
                      <a16:colId xmlns:a16="http://schemas.microsoft.com/office/drawing/2014/main" val="3900139522"/>
                    </a:ext>
                  </a:extLst>
                </a:gridCol>
              </a:tblGrid>
              <a:tr h="368359">
                <a:tc>
                  <a:txBody>
                    <a:bodyPr/>
                    <a:lstStyle/>
                    <a:p>
                      <a:pPr algn="ctr" fontAlgn="b"/>
                      <a:r>
                        <a:rPr lang="mn-MN" sz="1000" u="none" strike="noStrike">
                          <a:effectLst/>
                        </a:rPr>
                        <a:t>Аймаг</a:t>
                      </a:r>
                      <a:endParaRPr lang="mn-MN" sz="1000" b="1" i="0" u="none" strike="noStrike">
                        <a:solidFill>
                          <a:srgbClr val="000000"/>
                        </a:solidFill>
                        <a:effectLst/>
                        <a:latin typeface="Calibri" panose="020F0502020204030204" pitchFamily="34" charset="0"/>
                      </a:endParaRPr>
                    </a:p>
                  </a:txBody>
                  <a:tcPr marL="8706" marR="8706" marT="8706" marB="0" anchor="b"/>
                </a:tc>
                <a:tc>
                  <a:txBody>
                    <a:bodyPr/>
                    <a:lstStyle/>
                    <a:p>
                      <a:pPr algn="ctr" fontAlgn="b"/>
                      <a:r>
                        <a:rPr lang="en-US" sz="1000" u="none" strike="noStrike">
                          <a:effectLst/>
                        </a:rPr>
                        <a:t>2016</a:t>
                      </a:r>
                      <a:endParaRPr lang="en-US" sz="1000" b="1" i="0" u="none" strike="noStrike">
                        <a:solidFill>
                          <a:srgbClr val="000000"/>
                        </a:solidFill>
                        <a:effectLst/>
                        <a:latin typeface="Calibri" panose="020F0502020204030204" pitchFamily="34" charset="0"/>
                      </a:endParaRPr>
                    </a:p>
                  </a:txBody>
                  <a:tcPr marL="8706" marR="8706" marT="8706" marB="0" anchor="b"/>
                </a:tc>
                <a:tc>
                  <a:txBody>
                    <a:bodyPr/>
                    <a:lstStyle/>
                    <a:p>
                      <a:pPr algn="ctr" fontAlgn="b"/>
                      <a:r>
                        <a:rPr lang="en-US" sz="1000" u="none" strike="noStrike">
                          <a:effectLst/>
                        </a:rPr>
                        <a:t>2017</a:t>
                      </a:r>
                      <a:endParaRPr lang="en-US" sz="1000" b="1" i="0" u="none" strike="noStrike">
                        <a:solidFill>
                          <a:srgbClr val="000000"/>
                        </a:solidFill>
                        <a:effectLst/>
                        <a:latin typeface="Calibri" panose="020F0502020204030204" pitchFamily="34" charset="0"/>
                      </a:endParaRPr>
                    </a:p>
                  </a:txBody>
                  <a:tcPr marL="8706" marR="8706" marT="8706" marB="0" anchor="b"/>
                </a:tc>
                <a:tc>
                  <a:txBody>
                    <a:bodyPr/>
                    <a:lstStyle/>
                    <a:p>
                      <a:pPr algn="ctr" fontAlgn="b"/>
                      <a:r>
                        <a:rPr lang="en-US" sz="1000" u="none" strike="noStrike">
                          <a:effectLst/>
                        </a:rPr>
                        <a:t>2018</a:t>
                      </a:r>
                      <a:endParaRPr lang="en-US" sz="1000" b="1" i="0" u="none" strike="noStrike">
                        <a:solidFill>
                          <a:srgbClr val="000000"/>
                        </a:solidFill>
                        <a:effectLst/>
                        <a:latin typeface="Calibri" panose="020F0502020204030204" pitchFamily="34" charset="0"/>
                      </a:endParaRPr>
                    </a:p>
                  </a:txBody>
                  <a:tcPr marL="8706" marR="8706" marT="8706" marB="0" anchor="b"/>
                </a:tc>
                <a:tc>
                  <a:txBody>
                    <a:bodyPr/>
                    <a:lstStyle/>
                    <a:p>
                      <a:pPr algn="ctr" fontAlgn="b"/>
                      <a:r>
                        <a:rPr lang="en-US" sz="1000" u="none" strike="noStrike">
                          <a:effectLst/>
                        </a:rPr>
                        <a:t>2019</a:t>
                      </a:r>
                      <a:endParaRPr lang="en-US" sz="1000" b="1" i="0" u="none" strike="noStrike">
                        <a:solidFill>
                          <a:srgbClr val="000000"/>
                        </a:solidFill>
                        <a:effectLst/>
                        <a:latin typeface="Calibri" panose="020F0502020204030204" pitchFamily="34" charset="0"/>
                      </a:endParaRPr>
                    </a:p>
                  </a:txBody>
                  <a:tcPr marL="8706" marR="8706" marT="8706" marB="0" anchor="b"/>
                </a:tc>
                <a:tc>
                  <a:txBody>
                    <a:bodyPr/>
                    <a:lstStyle/>
                    <a:p>
                      <a:pPr algn="ctr" fontAlgn="b"/>
                      <a:r>
                        <a:rPr lang="en-US" sz="1000" u="none" strike="noStrike">
                          <a:effectLst/>
                        </a:rPr>
                        <a:t>2020</a:t>
                      </a:r>
                      <a:endParaRPr lang="en-US" sz="1000" b="1" i="0" u="none" strike="noStrike">
                        <a:solidFill>
                          <a:srgbClr val="000000"/>
                        </a:solidFill>
                        <a:effectLst/>
                        <a:latin typeface="Calibri" panose="020F0502020204030204" pitchFamily="34" charset="0"/>
                      </a:endParaRPr>
                    </a:p>
                  </a:txBody>
                  <a:tcPr marL="8706" marR="8706" marT="8706" marB="0" anchor="b"/>
                </a:tc>
                <a:extLst>
                  <a:ext uri="{0D108BD9-81ED-4DB2-BD59-A6C34878D82A}">
                    <a16:rowId xmlns:a16="http://schemas.microsoft.com/office/drawing/2014/main" val="2097404018"/>
                  </a:ext>
                </a:extLst>
              </a:tr>
              <a:tr h="368359">
                <a:tc>
                  <a:txBody>
                    <a:bodyPr/>
                    <a:lstStyle/>
                    <a:p>
                      <a:pPr algn="l" fontAlgn="b"/>
                      <a:r>
                        <a:rPr lang="mn-MN" sz="1000" u="none" strike="noStrike">
                          <a:effectLst/>
                        </a:rPr>
                        <a:t>    Баруун бүс</a:t>
                      </a:r>
                      <a:endParaRPr lang="mn-MN" sz="1000" b="0" i="0" u="none" strike="noStrike">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164,800</a:t>
                      </a:r>
                      <a:endParaRPr lang="en-US" sz="1000" b="0" i="0" u="none" strike="noStrike" dirty="0">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166,500</a:t>
                      </a:r>
                      <a:endParaRPr lang="en-US" sz="1000" b="0" i="0" u="none" strike="noStrike" dirty="0">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178,000</a:t>
                      </a:r>
                      <a:endParaRPr lang="en-US" sz="1000" b="0" i="0" u="none" strike="noStrike" dirty="0">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190,700</a:t>
                      </a:r>
                      <a:endParaRPr lang="en-US" sz="1000" b="0" i="0" u="none" strike="noStrike" dirty="0">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203,400</a:t>
                      </a:r>
                      <a:endParaRPr lang="en-US" sz="1000" b="0" i="0" u="none" strike="noStrike" dirty="0">
                        <a:solidFill>
                          <a:srgbClr val="000000"/>
                        </a:solidFill>
                        <a:effectLst/>
                        <a:latin typeface="Calibri" panose="020F0502020204030204" pitchFamily="34" charset="0"/>
                      </a:endParaRPr>
                    </a:p>
                  </a:txBody>
                  <a:tcPr marL="8706" marR="8706" marT="8706" marB="0" anchor="b"/>
                </a:tc>
                <a:extLst>
                  <a:ext uri="{0D108BD9-81ED-4DB2-BD59-A6C34878D82A}">
                    <a16:rowId xmlns:a16="http://schemas.microsoft.com/office/drawing/2014/main" val="2687604913"/>
                  </a:ext>
                </a:extLst>
              </a:tr>
              <a:tr h="368359">
                <a:tc>
                  <a:txBody>
                    <a:bodyPr/>
                    <a:lstStyle/>
                    <a:p>
                      <a:pPr algn="l" fontAlgn="b"/>
                      <a:r>
                        <a:rPr lang="mn-MN" sz="1000" u="none" strike="noStrike">
                          <a:effectLst/>
                        </a:rPr>
                        <a:t>    Хангайн бүс</a:t>
                      </a:r>
                      <a:endParaRPr lang="mn-MN" sz="1000" b="0" i="0" u="none" strike="noStrike">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170,800</a:t>
                      </a:r>
                      <a:endParaRPr lang="en-US" sz="1000" b="0" i="0" u="none" strike="noStrike" dirty="0">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173,500</a:t>
                      </a:r>
                      <a:endParaRPr lang="en-US" sz="1000" b="0" i="0" u="none" strike="noStrike" dirty="0">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182,600</a:t>
                      </a:r>
                      <a:endParaRPr lang="en-US" sz="1000" b="0" i="0" u="none" strike="noStrike" dirty="0">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194,300</a:t>
                      </a:r>
                      <a:endParaRPr lang="en-US" sz="1000" b="0" i="0" u="none" strike="noStrike" dirty="0">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206,000</a:t>
                      </a:r>
                      <a:endParaRPr lang="en-US" sz="1000" b="0" i="0" u="none" strike="noStrike" dirty="0">
                        <a:solidFill>
                          <a:srgbClr val="000000"/>
                        </a:solidFill>
                        <a:effectLst/>
                        <a:latin typeface="Calibri" panose="020F0502020204030204" pitchFamily="34" charset="0"/>
                      </a:endParaRPr>
                    </a:p>
                  </a:txBody>
                  <a:tcPr marL="8706" marR="8706" marT="8706" marB="0" anchor="b"/>
                </a:tc>
                <a:extLst>
                  <a:ext uri="{0D108BD9-81ED-4DB2-BD59-A6C34878D82A}">
                    <a16:rowId xmlns:a16="http://schemas.microsoft.com/office/drawing/2014/main" val="1688892483"/>
                  </a:ext>
                </a:extLst>
              </a:tr>
              <a:tr h="368359">
                <a:tc>
                  <a:txBody>
                    <a:bodyPr/>
                    <a:lstStyle/>
                    <a:p>
                      <a:pPr algn="l" fontAlgn="b"/>
                      <a:r>
                        <a:rPr lang="mn-MN" sz="1000" u="none" strike="noStrike">
                          <a:effectLst/>
                        </a:rPr>
                        <a:t>    Төвийн бүс</a:t>
                      </a:r>
                      <a:endParaRPr lang="mn-MN" sz="1000" b="0" i="0" u="none" strike="noStrike">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163,000</a:t>
                      </a:r>
                      <a:endParaRPr lang="en-US" sz="1000" b="0" i="0" u="none" strike="noStrike" dirty="0">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166,200</a:t>
                      </a:r>
                      <a:endParaRPr lang="en-US" sz="1000" b="0" i="0" u="none" strike="noStrike" dirty="0">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175,600</a:t>
                      </a:r>
                      <a:endParaRPr lang="en-US" sz="1000" b="0" i="0" u="none" strike="noStrike" dirty="0">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187,100</a:t>
                      </a:r>
                      <a:endParaRPr lang="en-US" sz="1000" b="0" i="0" u="none" strike="noStrike" dirty="0">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198,300</a:t>
                      </a:r>
                      <a:endParaRPr lang="en-US" sz="1000" b="0" i="0" u="none" strike="noStrike" dirty="0">
                        <a:solidFill>
                          <a:srgbClr val="000000"/>
                        </a:solidFill>
                        <a:effectLst/>
                        <a:latin typeface="Calibri" panose="020F0502020204030204" pitchFamily="34" charset="0"/>
                      </a:endParaRPr>
                    </a:p>
                  </a:txBody>
                  <a:tcPr marL="8706" marR="8706" marT="8706" marB="0" anchor="b"/>
                </a:tc>
                <a:extLst>
                  <a:ext uri="{0D108BD9-81ED-4DB2-BD59-A6C34878D82A}">
                    <a16:rowId xmlns:a16="http://schemas.microsoft.com/office/drawing/2014/main" val="1653837854"/>
                  </a:ext>
                </a:extLst>
              </a:tr>
              <a:tr h="368359">
                <a:tc>
                  <a:txBody>
                    <a:bodyPr/>
                    <a:lstStyle/>
                    <a:p>
                      <a:pPr algn="l" fontAlgn="b"/>
                      <a:r>
                        <a:rPr lang="mn-MN" sz="1000" u="none" strike="noStrike">
                          <a:effectLst/>
                        </a:rPr>
                        <a:t>    Зүүн бүс</a:t>
                      </a:r>
                      <a:endParaRPr lang="mn-MN" sz="1000" b="0" i="0" u="none" strike="noStrike">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163,700</a:t>
                      </a:r>
                      <a:endParaRPr lang="en-US" sz="1000" b="0" i="0" u="none" strike="noStrike" dirty="0">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165,700</a:t>
                      </a:r>
                      <a:endParaRPr lang="en-US" sz="1000" b="0" i="0" u="none" strike="noStrike" dirty="0">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174,000</a:t>
                      </a:r>
                      <a:endParaRPr lang="en-US" sz="1000" b="0" i="0" u="none" strike="noStrike" dirty="0">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187,600</a:t>
                      </a:r>
                      <a:endParaRPr lang="en-US" sz="1000" b="0" i="0" u="none" strike="noStrike" dirty="0">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201,700</a:t>
                      </a:r>
                      <a:endParaRPr lang="en-US" sz="1000" b="0" i="0" u="none" strike="noStrike" dirty="0">
                        <a:solidFill>
                          <a:srgbClr val="000000"/>
                        </a:solidFill>
                        <a:effectLst/>
                        <a:latin typeface="Calibri" panose="020F0502020204030204" pitchFamily="34" charset="0"/>
                      </a:endParaRPr>
                    </a:p>
                  </a:txBody>
                  <a:tcPr marL="8706" marR="8706" marT="8706" marB="0" anchor="b"/>
                </a:tc>
                <a:extLst>
                  <a:ext uri="{0D108BD9-81ED-4DB2-BD59-A6C34878D82A}">
                    <a16:rowId xmlns:a16="http://schemas.microsoft.com/office/drawing/2014/main" val="4097733849"/>
                  </a:ext>
                </a:extLst>
              </a:tr>
              <a:tr h="368359">
                <a:tc>
                  <a:txBody>
                    <a:bodyPr/>
                    <a:lstStyle/>
                    <a:p>
                      <a:pPr algn="l" fontAlgn="b"/>
                      <a:r>
                        <a:rPr lang="mn-MN" sz="1000" u="none" strike="noStrike">
                          <a:effectLst/>
                        </a:rPr>
                        <a:t>    Улаанбаатар</a:t>
                      </a:r>
                      <a:endParaRPr lang="mn-MN" sz="1000" b="0" i="0" u="none" strike="noStrike">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183,700</a:t>
                      </a:r>
                      <a:endParaRPr lang="en-US" sz="1000" b="0" i="0" u="none" strike="noStrike" dirty="0">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185,300</a:t>
                      </a:r>
                      <a:endParaRPr lang="en-US" sz="1000" b="0" i="0" u="none" strike="noStrike" dirty="0">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198,600</a:t>
                      </a:r>
                      <a:endParaRPr lang="en-US" sz="1000" b="0" i="0" u="none" strike="noStrike" dirty="0">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217,900</a:t>
                      </a:r>
                      <a:endParaRPr lang="en-US" sz="1000" b="0" i="0" u="none" strike="noStrike" dirty="0">
                        <a:solidFill>
                          <a:srgbClr val="000000"/>
                        </a:solidFill>
                        <a:effectLst/>
                        <a:latin typeface="Calibri" panose="020F0502020204030204" pitchFamily="34" charset="0"/>
                      </a:endParaRPr>
                    </a:p>
                  </a:txBody>
                  <a:tcPr marL="8706" marR="8706" marT="8706" marB="0" anchor="b"/>
                </a:tc>
                <a:tc>
                  <a:txBody>
                    <a:bodyPr/>
                    <a:lstStyle/>
                    <a:p>
                      <a:pPr algn="r" fontAlgn="b"/>
                      <a:r>
                        <a:rPr lang="en-US" sz="1000" u="none" strike="noStrike" dirty="0">
                          <a:effectLst/>
                        </a:rPr>
                        <a:t>230,000</a:t>
                      </a:r>
                      <a:endParaRPr lang="en-US" sz="1000" b="0" i="0" u="none" strike="noStrike" dirty="0">
                        <a:solidFill>
                          <a:srgbClr val="000000"/>
                        </a:solidFill>
                        <a:effectLst/>
                        <a:latin typeface="Calibri" panose="020F0502020204030204" pitchFamily="34" charset="0"/>
                      </a:endParaRPr>
                    </a:p>
                  </a:txBody>
                  <a:tcPr marL="8706" marR="8706" marT="8706" marB="0" anchor="b"/>
                </a:tc>
                <a:extLst>
                  <a:ext uri="{0D108BD9-81ED-4DB2-BD59-A6C34878D82A}">
                    <a16:rowId xmlns:a16="http://schemas.microsoft.com/office/drawing/2014/main" val="2747190794"/>
                  </a:ext>
                </a:extLst>
              </a:tr>
            </a:tbl>
          </a:graphicData>
        </a:graphic>
      </p:graphicFrame>
    </p:spTree>
    <p:extLst>
      <p:ext uri="{BB962C8B-B14F-4D97-AF65-F5344CB8AC3E}">
        <p14:creationId xmlns:p14="http://schemas.microsoft.com/office/powerpoint/2010/main" val="2010681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descr="http://ekhoron21.mn/uploads/aimag_logos/umnugobi.jpg">
            <a:extLst>
              <a:ext uri="{FF2B5EF4-FFF2-40B4-BE49-F238E27FC236}">
                <a16:creationId xmlns:a16="http://schemas.microsoft.com/office/drawing/2014/main" id="{C95C9D82-8FCC-4F22-B1B3-D9B259C623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50FFD017-E934-4BB1-85CA-BD5D786D24CE}"/>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2B3E706-B424-4171-93E5-281B0DEE703A}"/>
              </a:ext>
            </a:extLst>
          </p:cNvPr>
          <p:cNvSpPr txBox="1"/>
          <p:nvPr/>
        </p:nvSpPr>
        <p:spPr>
          <a:xfrm>
            <a:off x="3026535" y="69655"/>
            <a:ext cx="1849986"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АЖ АХУЙН НЭГЖ, БАЙГУУЛЛАГА</a:t>
            </a:r>
          </a:p>
        </p:txBody>
      </p:sp>
      <p:sp>
        <p:nvSpPr>
          <p:cNvPr id="29" name="TextBox 28">
            <a:extLst>
              <a:ext uri="{FF2B5EF4-FFF2-40B4-BE49-F238E27FC236}">
                <a16:creationId xmlns:a16="http://schemas.microsoft.com/office/drawing/2014/main" id="{2ED0C251-D9CE-4007-BA7D-1E04435524FB}"/>
              </a:ext>
            </a:extLst>
          </p:cNvPr>
          <p:cNvSpPr txBox="1"/>
          <p:nvPr/>
        </p:nvSpPr>
        <p:spPr>
          <a:xfrm>
            <a:off x="862466" y="435301"/>
            <a:ext cx="3416360" cy="461665"/>
          </a:xfrm>
          <a:prstGeom prst="rect">
            <a:avLst/>
          </a:prstGeom>
          <a:noFill/>
        </p:spPr>
        <p:txBody>
          <a:bodyPr wrap="square" rtlCol="0">
            <a:spAutoFit/>
          </a:bodyPr>
          <a:lstStyle/>
          <a:p>
            <a:pPr algn="ctr"/>
            <a:r>
              <a:rPr lang="mn-MN" sz="1200" dirty="0">
                <a:solidFill>
                  <a:srgbClr val="002060"/>
                </a:solidFill>
                <a:latin typeface="Arial" panose="020B0604020202020204" pitchFamily="34" charset="0"/>
                <a:cs typeface="Arial" panose="020B0604020202020204" pitchFamily="34" charset="0"/>
              </a:rPr>
              <a:t>АЖ АХУЙН НЭГЖ, БАЙГУУЛЛАГА –ын ажиллагчдын сарын дундаж цалин</a:t>
            </a:r>
          </a:p>
        </p:txBody>
      </p:sp>
      <p:sp>
        <p:nvSpPr>
          <p:cNvPr id="2" name="TextBox 1">
            <a:extLst>
              <a:ext uri="{FF2B5EF4-FFF2-40B4-BE49-F238E27FC236}">
                <a16:creationId xmlns:a16="http://schemas.microsoft.com/office/drawing/2014/main" id="{2E70876E-C1CD-4E48-B038-4A881E2F24F5}"/>
              </a:ext>
            </a:extLst>
          </p:cNvPr>
          <p:cNvSpPr txBox="1"/>
          <p:nvPr/>
        </p:nvSpPr>
        <p:spPr>
          <a:xfrm>
            <a:off x="1664467" y="1397822"/>
            <a:ext cx="1812357" cy="954107"/>
          </a:xfrm>
          <a:prstGeom prst="rect">
            <a:avLst/>
          </a:prstGeom>
          <a:noFill/>
        </p:spPr>
        <p:txBody>
          <a:bodyPr wrap="square" rtlCol="0">
            <a:spAutoFit/>
          </a:bodyPr>
          <a:lstStyle/>
          <a:p>
            <a:pPr algn="ctr"/>
            <a:r>
              <a:rPr lang="mn-MN" sz="2800" b="1" dirty="0">
                <a:solidFill>
                  <a:schemeClr val="accent2"/>
                </a:solidFill>
                <a:latin typeface="Arial" panose="020B0604020202020204" pitchFamily="34" charset="0"/>
                <a:cs typeface="Arial" panose="020B0604020202020204" pitchFamily="34" charset="0"/>
              </a:rPr>
              <a:t>1,0</a:t>
            </a:r>
            <a:r>
              <a:rPr lang="en-US" sz="2800" b="1" dirty="0">
                <a:solidFill>
                  <a:schemeClr val="accent2"/>
                </a:solidFill>
                <a:latin typeface="Arial" panose="020B0604020202020204" pitchFamily="34" charset="0"/>
                <a:cs typeface="Arial" panose="020B0604020202020204" pitchFamily="34" charset="0"/>
              </a:rPr>
              <a:t>80</a:t>
            </a:r>
            <a:r>
              <a:rPr lang="mn-MN" sz="2800" b="1" dirty="0">
                <a:solidFill>
                  <a:schemeClr val="accent2"/>
                </a:solidFill>
                <a:latin typeface="Arial" panose="020B0604020202020204" pitchFamily="34" charset="0"/>
                <a:cs typeface="Arial" panose="020B0604020202020204" pitchFamily="34" charset="0"/>
              </a:rPr>
              <a:t>.4 </a:t>
            </a:r>
          </a:p>
          <a:p>
            <a:pPr algn="ctr"/>
            <a:r>
              <a:rPr lang="mn-MN" sz="1200" dirty="0">
                <a:solidFill>
                  <a:srgbClr val="002060"/>
                </a:solidFill>
                <a:latin typeface="Arial" panose="020B0604020202020204" pitchFamily="34" charset="0"/>
                <a:cs typeface="Arial" panose="020B0604020202020204" pitchFamily="34" charset="0"/>
              </a:rPr>
              <a:t>мян. төг</a:t>
            </a:r>
            <a:r>
              <a:rPr lang="mn-MN" sz="2800" b="1" dirty="0">
                <a:solidFill>
                  <a:schemeClr val="accent2"/>
                </a:solidFill>
                <a:latin typeface="Arial" panose="020B0604020202020204" pitchFamily="34" charset="0"/>
                <a:cs typeface="Arial" panose="020B0604020202020204" pitchFamily="34" charset="0"/>
              </a:rPr>
              <a:t> </a:t>
            </a:r>
          </a:p>
        </p:txBody>
      </p:sp>
      <p:grpSp>
        <p:nvGrpSpPr>
          <p:cNvPr id="4" name="Group 3">
            <a:extLst>
              <a:ext uri="{FF2B5EF4-FFF2-40B4-BE49-F238E27FC236}">
                <a16:creationId xmlns:a16="http://schemas.microsoft.com/office/drawing/2014/main" id="{3158A1D8-71B8-45E8-8A09-E0D0212B8E0F}"/>
              </a:ext>
            </a:extLst>
          </p:cNvPr>
          <p:cNvGrpSpPr/>
          <p:nvPr/>
        </p:nvGrpSpPr>
        <p:grpSpPr>
          <a:xfrm>
            <a:off x="982808" y="1374566"/>
            <a:ext cx="504000" cy="1260000"/>
            <a:chOff x="904874" y="1529275"/>
            <a:chExt cx="571501" cy="1395255"/>
          </a:xfrm>
        </p:grpSpPr>
        <p:pic>
          <p:nvPicPr>
            <p:cNvPr id="32" name="Picture 31">
              <a:extLst>
                <a:ext uri="{FF2B5EF4-FFF2-40B4-BE49-F238E27FC236}">
                  <a16:creationId xmlns:a16="http://schemas.microsoft.com/office/drawing/2014/main" id="{57706254-AE6C-47BA-BA51-0F5E57B776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714" t="37559" r="58685" b="51285"/>
            <a:stretch/>
          </p:blipFill>
          <p:spPr>
            <a:xfrm>
              <a:off x="904874" y="1529275"/>
              <a:ext cx="571501" cy="1395255"/>
            </a:xfrm>
            <a:prstGeom prst="rect">
              <a:avLst/>
            </a:prstGeom>
          </p:spPr>
        </p:pic>
        <p:sp>
          <p:nvSpPr>
            <p:cNvPr id="3" name="Rectangle 2">
              <a:extLst>
                <a:ext uri="{FF2B5EF4-FFF2-40B4-BE49-F238E27FC236}">
                  <a16:creationId xmlns:a16="http://schemas.microsoft.com/office/drawing/2014/main" id="{39B5E8F1-5A07-449D-A4FF-A3A60647BA23}"/>
                </a:ext>
              </a:extLst>
            </p:cNvPr>
            <p:cNvSpPr/>
            <p:nvPr/>
          </p:nvSpPr>
          <p:spPr>
            <a:xfrm>
              <a:off x="1404938" y="2633663"/>
              <a:ext cx="71437" cy="271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grpSp>
        <p:nvGrpSpPr>
          <p:cNvPr id="5" name="Group 4">
            <a:extLst>
              <a:ext uri="{FF2B5EF4-FFF2-40B4-BE49-F238E27FC236}">
                <a16:creationId xmlns:a16="http://schemas.microsoft.com/office/drawing/2014/main" id="{37477C79-910E-4541-A4B1-0E8B6F2DDE72}"/>
              </a:ext>
            </a:extLst>
          </p:cNvPr>
          <p:cNvGrpSpPr/>
          <p:nvPr/>
        </p:nvGrpSpPr>
        <p:grpSpPr>
          <a:xfrm>
            <a:off x="3467370" y="1374566"/>
            <a:ext cx="504000" cy="1260000"/>
            <a:chOff x="2638425" y="1395413"/>
            <a:chExt cx="571501" cy="1457325"/>
          </a:xfrm>
        </p:grpSpPr>
        <p:pic>
          <p:nvPicPr>
            <p:cNvPr id="33" name="Picture 32">
              <a:extLst>
                <a:ext uri="{FF2B5EF4-FFF2-40B4-BE49-F238E27FC236}">
                  <a16:creationId xmlns:a16="http://schemas.microsoft.com/office/drawing/2014/main" id="{4AF72211-93A2-4498-A47A-1F8542E7D7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600" t="55658" r="58585" b="32311"/>
            <a:stretch/>
          </p:blipFill>
          <p:spPr>
            <a:xfrm>
              <a:off x="2638425" y="1395413"/>
              <a:ext cx="571501" cy="1457325"/>
            </a:xfrm>
            <a:prstGeom prst="rect">
              <a:avLst/>
            </a:prstGeom>
          </p:spPr>
        </p:pic>
        <p:sp>
          <p:nvSpPr>
            <p:cNvPr id="34" name="Rectangle 33">
              <a:extLst>
                <a:ext uri="{FF2B5EF4-FFF2-40B4-BE49-F238E27FC236}">
                  <a16:creationId xmlns:a16="http://schemas.microsoft.com/office/drawing/2014/main" id="{BB304BA0-97BF-425E-AB66-BA6B435754DF}"/>
                </a:ext>
              </a:extLst>
            </p:cNvPr>
            <p:cNvSpPr/>
            <p:nvPr/>
          </p:nvSpPr>
          <p:spPr>
            <a:xfrm flipH="1">
              <a:off x="3059226" y="2575710"/>
              <a:ext cx="150699" cy="271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sp>
        <p:nvSpPr>
          <p:cNvPr id="35" name="TextBox 34">
            <a:extLst>
              <a:ext uri="{FF2B5EF4-FFF2-40B4-BE49-F238E27FC236}">
                <a16:creationId xmlns:a16="http://schemas.microsoft.com/office/drawing/2014/main" id="{7B7C1CB9-4DE1-4CBB-81AD-F1A82BFE6314}"/>
              </a:ext>
            </a:extLst>
          </p:cNvPr>
          <p:cNvSpPr txBox="1"/>
          <p:nvPr/>
        </p:nvSpPr>
        <p:spPr>
          <a:xfrm>
            <a:off x="475427" y="2550821"/>
            <a:ext cx="2095220" cy="523220"/>
          </a:xfrm>
          <a:prstGeom prst="rect">
            <a:avLst/>
          </a:prstGeom>
          <a:noFill/>
        </p:spPr>
        <p:txBody>
          <a:bodyPr wrap="square" rtlCol="0">
            <a:spAutoFit/>
          </a:bodyPr>
          <a:lstStyle/>
          <a:p>
            <a:r>
              <a:rPr lang="mn-MN" sz="2400" b="1" dirty="0">
                <a:solidFill>
                  <a:srgbClr val="ADD5DF"/>
                </a:solidFill>
                <a:latin typeface="Arial" panose="020B0604020202020204" pitchFamily="34" charset="0"/>
                <a:cs typeface="Arial" panose="020B0604020202020204" pitchFamily="34" charset="0"/>
              </a:rPr>
              <a:t>1,2</a:t>
            </a:r>
            <a:r>
              <a:rPr lang="en-US" sz="2400" b="1" dirty="0">
                <a:solidFill>
                  <a:srgbClr val="ADD5DF"/>
                </a:solidFill>
                <a:latin typeface="Arial" panose="020B0604020202020204" pitchFamily="34" charset="0"/>
                <a:cs typeface="Arial" panose="020B0604020202020204" pitchFamily="34" charset="0"/>
              </a:rPr>
              <a:t>38</a:t>
            </a:r>
            <a:r>
              <a:rPr lang="mn-MN" sz="2400" b="1" dirty="0">
                <a:solidFill>
                  <a:srgbClr val="ADD5DF"/>
                </a:solidFill>
                <a:latin typeface="Arial" panose="020B0604020202020204" pitchFamily="34" charset="0"/>
                <a:cs typeface="Arial" panose="020B0604020202020204" pitchFamily="34" charset="0"/>
              </a:rPr>
              <a:t>.</a:t>
            </a:r>
            <a:r>
              <a:rPr lang="en-US" sz="2400" b="1" dirty="0">
                <a:solidFill>
                  <a:srgbClr val="ADD5DF"/>
                </a:solidFill>
                <a:latin typeface="Arial" panose="020B0604020202020204" pitchFamily="34" charset="0"/>
                <a:cs typeface="Arial" panose="020B0604020202020204" pitchFamily="34" charset="0"/>
              </a:rPr>
              <a:t>3</a:t>
            </a:r>
            <a:r>
              <a:rPr lang="mn-MN" sz="2800" b="1" dirty="0">
                <a:solidFill>
                  <a:schemeClr val="accent2"/>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мян.төг</a:t>
            </a:r>
            <a:r>
              <a:rPr lang="mn-MN" sz="1000" b="1" dirty="0">
                <a:solidFill>
                  <a:schemeClr val="accent2"/>
                </a:solidFill>
                <a:latin typeface="Arial" panose="020B0604020202020204" pitchFamily="34" charset="0"/>
                <a:cs typeface="Arial" panose="020B0604020202020204" pitchFamily="34" charset="0"/>
              </a:rPr>
              <a:t> </a:t>
            </a:r>
          </a:p>
        </p:txBody>
      </p:sp>
      <p:sp>
        <p:nvSpPr>
          <p:cNvPr id="36" name="TextBox 35">
            <a:extLst>
              <a:ext uri="{FF2B5EF4-FFF2-40B4-BE49-F238E27FC236}">
                <a16:creationId xmlns:a16="http://schemas.microsoft.com/office/drawing/2014/main" id="{1CD468E7-7F38-4FAA-A040-5B3A5CEF956C}"/>
              </a:ext>
            </a:extLst>
          </p:cNvPr>
          <p:cNvSpPr txBox="1"/>
          <p:nvPr/>
        </p:nvSpPr>
        <p:spPr>
          <a:xfrm>
            <a:off x="2953854" y="2550821"/>
            <a:ext cx="2095220" cy="523220"/>
          </a:xfrm>
          <a:prstGeom prst="rect">
            <a:avLst/>
          </a:prstGeom>
          <a:noFill/>
        </p:spPr>
        <p:txBody>
          <a:bodyPr wrap="square" rtlCol="0">
            <a:spAutoFit/>
          </a:bodyPr>
          <a:lstStyle/>
          <a:p>
            <a:r>
              <a:rPr lang="mn-MN" sz="2400" b="1" dirty="0">
                <a:solidFill>
                  <a:srgbClr val="E0013F"/>
                </a:solidFill>
                <a:latin typeface="Arial" panose="020B0604020202020204" pitchFamily="34" charset="0"/>
                <a:cs typeface="Arial" panose="020B0604020202020204" pitchFamily="34" charset="0"/>
              </a:rPr>
              <a:t>8</a:t>
            </a:r>
            <a:r>
              <a:rPr lang="en-US" sz="2400" b="1" dirty="0">
                <a:solidFill>
                  <a:srgbClr val="E0013F"/>
                </a:solidFill>
                <a:latin typeface="Arial" panose="020B0604020202020204" pitchFamily="34" charset="0"/>
                <a:cs typeface="Arial" panose="020B0604020202020204" pitchFamily="34" charset="0"/>
              </a:rPr>
              <a:t>57</a:t>
            </a:r>
            <a:r>
              <a:rPr lang="mn-MN" sz="2400" b="1" dirty="0">
                <a:solidFill>
                  <a:srgbClr val="E0013F"/>
                </a:solidFill>
                <a:latin typeface="Arial" panose="020B0604020202020204" pitchFamily="34" charset="0"/>
                <a:cs typeface="Arial" panose="020B0604020202020204" pitchFamily="34" charset="0"/>
              </a:rPr>
              <a:t>.</a:t>
            </a:r>
            <a:r>
              <a:rPr lang="en-US" sz="2400" b="1" dirty="0">
                <a:solidFill>
                  <a:srgbClr val="E0013F"/>
                </a:solidFill>
                <a:latin typeface="Arial" panose="020B0604020202020204" pitchFamily="34" charset="0"/>
                <a:cs typeface="Arial" panose="020B0604020202020204" pitchFamily="34" charset="0"/>
              </a:rPr>
              <a:t>1</a:t>
            </a:r>
            <a:r>
              <a:rPr lang="mn-MN" sz="2800" b="1" dirty="0">
                <a:solidFill>
                  <a:schemeClr val="accent2"/>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мян.төг</a:t>
            </a:r>
            <a:r>
              <a:rPr lang="mn-MN" sz="1000" b="1" dirty="0">
                <a:solidFill>
                  <a:schemeClr val="accent2"/>
                </a:solidFill>
                <a:latin typeface="Arial" panose="020B0604020202020204" pitchFamily="34" charset="0"/>
                <a:cs typeface="Arial" panose="020B0604020202020204" pitchFamily="34" charset="0"/>
              </a:rPr>
              <a:t> </a:t>
            </a:r>
          </a:p>
        </p:txBody>
      </p:sp>
      <p:pic>
        <p:nvPicPr>
          <p:cNvPr id="37" name="Picture 36">
            <a:extLst>
              <a:ext uri="{FF2B5EF4-FFF2-40B4-BE49-F238E27FC236}">
                <a16:creationId xmlns:a16="http://schemas.microsoft.com/office/drawing/2014/main" id="{B27D6C62-8CFE-43F4-942B-DDCF7651380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166" t="38534" r="2530" b="52300"/>
          <a:stretch/>
        </p:blipFill>
        <p:spPr>
          <a:xfrm>
            <a:off x="1988191" y="953321"/>
            <a:ext cx="1118051" cy="444501"/>
          </a:xfrm>
          <a:prstGeom prst="rect">
            <a:avLst/>
          </a:prstGeom>
        </p:spPr>
      </p:pic>
      <p:grpSp>
        <p:nvGrpSpPr>
          <p:cNvPr id="17" name="Group 16">
            <a:extLst>
              <a:ext uri="{FF2B5EF4-FFF2-40B4-BE49-F238E27FC236}">
                <a16:creationId xmlns:a16="http://schemas.microsoft.com/office/drawing/2014/main" id="{0BEF119A-83F3-4EDA-8906-EF3F837EEC05}"/>
              </a:ext>
            </a:extLst>
          </p:cNvPr>
          <p:cNvGrpSpPr/>
          <p:nvPr/>
        </p:nvGrpSpPr>
        <p:grpSpPr>
          <a:xfrm>
            <a:off x="159171" y="3181417"/>
            <a:ext cx="4778477" cy="180000"/>
            <a:chOff x="159171" y="3181417"/>
            <a:chExt cx="4778477" cy="180000"/>
          </a:xfrm>
        </p:grpSpPr>
        <p:sp>
          <p:nvSpPr>
            <p:cNvPr id="18" name="Rectangle: Rounded Corners 17">
              <a:extLst>
                <a:ext uri="{FF2B5EF4-FFF2-40B4-BE49-F238E27FC236}">
                  <a16:creationId xmlns:a16="http://schemas.microsoft.com/office/drawing/2014/main" id="{BCEC6F42-F2D3-470D-BB6E-0C427DD8D348}"/>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23</a:t>
              </a:r>
              <a:endParaRPr lang="mn-MN" sz="900" dirty="0">
                <a:solidFill>
                  <a:srgbClr val="002060"/>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3D904AC4-77B3-47A2-A321-2BF9951DFF05}"/>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22439C-0E21-4EE7-BFC3-66154457D70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2453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C452C8D-70CA-4DA8-8B32-A194F2F2C4C4}"/>
              </a:ext>
            </a:extLst>
          </p:cNvPr>
          <p:cNvGrpSpPr/>
          <p:nvPr/>
        </p:nvGrpSpPr>
        <p:grpSpPr>
          <a:xfrm>
            <a:off x="73015" y="61623"/>
            <a:ext cx="4803506" cy="288000"/>
            <a:chOff x="73015" y="61623"/>
            <a:chExt cx="4803506"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708000"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4039673" y="69171"/>
              <a:ext cx="836848" cy="215444"/>
            </a:xfrm>
            <a:prstGeom prst="rect">
              <a:avLst/>
            </a:prstGeom>
            <a:noFill/>
          </p:spPr>
          <p:txBody>
            <a:bodyPr wrap="square" rtlCol="0">
              <a:spAutoFit/>
            </a:bodyPr>
            <a:lstStyle/>
            <a:p>
              <a:r>
                <a:rPr lang="mn-MN" sz="800" dirty="0">
                  <a:solidFill>
                    <a:srgbClr val="00B050"/>
                  </a:solidFill>
                  <a:latin typeface="Arial" panose="020B0604020202020204" pitchFamily="34" charset="0"/>
                  <a:cs typeface="Arial" panose="020B0604020202020204" pitchFamily="34" charset="0"/>
                </a:rPr>
                <a:t>ЭРҮҮЛ МЭНД</a:t>
              </a:r>
            </a:p>
          </p:txBody>
        </p:sp>
      </p:grpSp>
      <p:sp>
        <p:nvSpPr>
          <p:cNvPr id="10" name="TextBox 9">
            <a:extLst>
              <a:ext uri="{FF2B5EF4-FFF2-40B4-BE49-F238E27FC236}">
                <a16:creationId xmlns:a16="http://schemas.microsoft.com/office/drawing/2014/main" id="{4BAD6027-B1DB-4710-B516-D21997F6FCC7}"/>
              </a:ext>
            </a:extLst>
          </p:cNvPr>
          <p:cNvSpPr txBox="1"/>
          <p:nvPr/>
        </p:nvSpPr>
        <p:spPr>
          <a:xfrm>
            <a:off x="359227" y="237122"/>
            <a:ext cx="2738250" cy="230832"/>
          </a:xfrm>
          <a:prstGeom prst="rect">
            <a:avLst/>
          </a:prstGeom>
          <a:noFill/>
        </p:spPr>
        <p:txBody>
          <a:bodyPr wrap="none" rtlCol="0">
            <a:spAutoFit/>
          </a:bodyPr>
          <a:lstStyle/>
          <a:p>
            <a:r>
              <a:rPr lang="mn-MN" sz="900" dirty="0">
                <a:solidFill>
                  <a:srgbClr val="00B050"/>
                </a:solidFill>
                <a:latin typeface="Arial" panose="020B0604020202020204" pitchFamily="34" charset="0"/>
                <a:cs typeface="Arial" panose="020B0604020202020204" pitchFamily="34" charset="0"/>
              </a:rPr>
              <a:t>Эрүүл мэндийн зарим үзүүлэлт, 1995 – 201</a:t>
            </a:r>
            <a:r>
              <a:rPr lang="en-US" sz="900" dirty="0">
                <a:solidFill>
                  <a:srgbClr val="00B050"/>
                </a:solidFill>
                <a:latin typeface="Arial" panose="020B0604020202020204" pitchFamily="34" charset="0"/>
                <a:cs typeface="Arial" panose="020B0604020202020204" pitchFamily="34" charset="0"/>
              </a:rPr>
              <a:t>9</a:t>
            </a:r>
            <a:r>
              <a:rPr lang="mn-MN" sz="900" dirty="0">
                <a:solidFill>
                  <a:srgbClr val="00B050"/>
                </a:solidFill>
                <a:latin typeface="Arial" panose="020B0604020202020204" pitchFamily="34" charset="0"/>
                <a:cs typeface="Arial" panose="020B0604020202020204" pitchFamily="34" charset="0"/>
              </a:rPr>
              <a:t> он</a:t>
            </a:r>
          </a:p>
        </p:txBody>
      </p:sp>
      <p:graphicFrame>
        <p:nvGraphicFramePr>
          <p:cNvPr id="9" name="Table 8">
            <a:extLst>
              <a:ext uri="{FF2B5EF4-FFF2-40B4-BE49-F238E27FC236}">
                <a16:creationId xmlns:a16="http://schemas.microsoft.com/office/drawing/2014/main" id="{DAF1E014-1CF1-4CDA-870C-8FC68122236C}"/>
              </a:ext>
            </a:extLst>
          </p:cNvPr>
          <p:cNvGraphicFramePr>
            <a:graphicFrameLocks noGrp="1"/>
          </p:cNvGraphicFramePr>
          <p:nvPr>
            <p:extLst>
              <p:ext uri="{D42A27DB-BD31-4B8C-83A1-F6EECF244321}">
                <p14:modId xmlns:p14="http://schemas.microsoft.com/office/powerpoint/2010/main" val="672220036"/>
              </p:ext>
            </p:extLst>
          </p:nvPr>
        </p:nvGraphicFramePr>
        <p:xfrm>
          <a:off x="136500" y="452565"/>
          <a:ext cx="4591044" cy="2653538"/>
        </p:xfrm>
        <a:graphic>
          <a:graphicData uri="http://schemas.openxmlformats.org/drawingml/2006/table">
            <a:tbl>
              <a:tblPr>
                <a:tableStyleId>{2D5ABB26-0587-4C30-8999-92F81FD0307C}</a:tableStyleId>
              </a:tblPr>
              <a:tblGrid>
                <a:gridCol w="1412628">
                  <a:extLst>
                    <a:ext uri="{9D8B030D-6E8A-4147-A177-3AD203B41FA5}">
                      <a16:colId xmlns:a16="http://schemas.microsoft.com/office/drawing/2014/main" val="20000"/>
                    </a:ext>
                  </a:extLst>
                </a:gridCol>
                <a:gridCol w="529736">
                  <a:extLst>
                    <a:ext uri="{9D8B030D-6E8A-4147-A177-3AD203B41FA5}">
                      <a16:colId xmlns:a16="http://schemas.microsoft.com/office/drawing/2014/main" val="20001"/>
                    </a:ext>
                  </a:extLst>
                </a:gridCol>
                <a:gridCol w="529736">
                  <a:extLst>
                    <a:ext uri="{9D8B030D-6E8A-4147-A177-3AD203B41FA5}">
                      <a16:colId xmlns:a16="http://schemas.microsoft.com/office/drawing/2014/main" val="20002"/>
                    </a:ext>
                  </a:extLst>
                </a:gridCol>
                <a:gridCol w="529736">
                  <a:extLst>
                    <a:ext uri="{9D8B030D-6E8A-4147-A177-3AD203B41FA5}">
                      <a16:colId xmlns:a16="http://schemas.microsoft.com/office/drawing/2014/main" val="20003"/>
                    </a:ext>
                  </a:extLst>
                </a:gridCol>
                <a:gridCol w="529736">
                  <a:extLst>
                    <a:ext uri="{9D8B030D-6E8A-4147-A177-3AD203B41FA5}">
                      <a16:colId xmlns:a16="http://schemas.microsoft.com/office/drawing/2014/main" val="20004"/>
                    </a:ext>
                  </a:extLst>
                </a:gridCol>
                <a:gridCol w="529736">
                  <a:extLst>
                    <a:ext uri="{9D8B030D-6E8A-4147-A177-3AD203B41FA5}">
                      <a16:colId xmlns:a16="http://schemas.microsoft.com/office/drawing/2014/main" val="4009151167"/>
                    </a:ext>
                  </a:extLst>
                </a:gridCol>
                <a:gridCol w="529736">
                  <a:extLst>
                    <a:ext uri="{9D8B030D-6E8A-4147-A177-3AD203B41FA5}">
                      <a16:colId xmlns:a16="http://schemas.microsoft.com/office/drawing/2014/main" val="1440420756"/>
                    </a:ext>
                  </a:extLst>
                </a:gridCol>
              </a:tblGrid>
              <a:tr h="217035">
                <a:tc>
                  <a:txBody>
                    <a:bodyPr/>
                    <a:lstStyle/>
                    <a:p>
                      <a:pPr algn="ctr" fontAlgn="ctr"/>
                      <a:r>
                        <a:rPr lang="mn-MN" sz="1000" b="0" u="none" strike="noStrike" dirty="0">
                          <a:solidFill>
                            <a:schemeClr val="bg1"/>
                          </a:solidFill>
                          <a:effectLst/>
                          <a:latin typeface="Arial" panose="020B0604020202020204" pitchFamily="34" charset="0"/>
                          <a:cs typeface="Arial" panose="020B0604020202020204" pitchFamily="34" charset="0"/>
                        </a:rPr>
                        <a:t>Үзүүлэлт</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1995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2000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2005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2019</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extLst>
                  <a:ext uri="{0D108BD9-81ED-4DB2-BD59-A6C34878D82A}">
                    <a16:rowId xmlns:a16="http://schemas.microsoft.com/office/drawing/2014/main" val="10000"/>
                  </a:ext>
                </a:extLst>
              </a:tr>
              <a:tr h="253208">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Их эмч</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75</a:t>
                      </a:r>
                    </a:p>
                  </a:txBody>
                  <a:tcPr marL="7120" marR="7120" marT="7120" marB="0" anchor="ctr">
                    <a:solidFill>
                      <a:schemeClr val="accent6">
                        <a:lumMod val="20000"/>
                        <a:lumOff val="80000"/>
                      </a:schemeClr>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88</a:t>
                      </a:r>
                    </a:p>
                  </a:txBody>
                  <a:tcPr marL="7120" marR="7120" marT="7120" marB="0" anchor="ctr">
                    <a:solidFill>
                      <a:schemeClr val="accent6">
                        <a:lumMod val="20000"/>
                        <a:lumOff val="80000"/>
                      </a:schemeClr>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79</a:t>
                      </a:r>
                    </a:p>
                  </a:txBody>
                  <a:tcPr marL="7120" marR="7120" marT="7120" marB="0" anchor="ctr">
                    <a:solidFill>
                      <a:schemeClr val="accent6">
                        <a:lumMod val="20000"/>
                        <a:lumOff val="80000"/>
                      </a:schemeClr>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117</a:t>
                      </a:r>
                    </a:p>
                  </a:txBody>
                  <a:tcPr marL="7120" marR="7120" marT="7120" marB="0" anchor="ctr">
                    <a:solidFill>
                      <a:schemeClr val="accent6">
                        <a:lumMod val="20000"/>
                        <a:lumOff val="80000"/>
                      </a:schemeClr>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170</a:t>
                      </a:r>
                    </a:p>
                  </a:txBody>
                  <a:tcPr marL="7120" marR="7120" marT="7120" marB="0" anchor="ctr">
                    <a:solidFill>
                      <a:schemeClr val="accent6">
                        <a:lumMod val="20000"/>
                        <a:lumOff val="80000"/>
                      </a:schemeClr>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208</a:t>
                      </a:r>
                    </a:p>
                  </a:txBody>
                  <a:tcPr marL="7120" marR="7120" marT="7120" marB="0" anchor="ctr">
                    <a:solidFill>
                      <a:schemeClr val="accent6">
                        <a:lumMod val="20000"/>
                        <a:lumOff val="80000"/>
                      </a:schemeClr>
                    </a:solidFill>
                  </a:tcPr>
                </a:tc>
                <a:extLst>
                  <a:ext uri="{0D108BD9-81ED-4DB2-BD59-A6C34878D82A}">
                    <a16:rowId xmlns:a16="http://schemas.microsoft.com/office/drawing/2014/main" val="1302149018"/>
                  </a:ext>
                </a:extLst>
              </a:tr>
              <a:tr h="253208">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chemeClr val="accent6">
                              <a:lumMod val="50000"/>
                            </a:schemeClr>
                          </a:solidFill>
                          <a:effectLst/>
                          <a:latin typeface="Arial" panose="020B0604020202020204" pitchFamily="34" charset="0"/>
                          <a:cs typeface="Arial" panose="020B0604020202020204" pitchFamily="34" charset="0"/>
                        </a:rPr>
                        <a:t>Эм зүйч</a:t>
                      </a:r>
                    </a:p>
                  </a:txBody>
                  <a:tcPr marL="7120" marR="7120" marT="7120" marB="0" anchor="ctr">
                    <a:solidFill>
                      <a:schemeClr val="bg1"/>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10</a:t>
                      </a:r>
                    </a:p>
                  </a:txBody>
                  <a:tcPr marL="7120" marR="7120" marT="7120" marB="0" anchor="ctr">
                    <a:solidFill>
                      <a:schemeClr val="bg1"/>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10</a:t>
                      </a:r>
                    </a:p>
                  </a:txBody>
                  <a:tcPr marL="7120" marR="7120" marT="7120" marB="0" anchor="ctr">
                    <a:solidFill>
                      <a:schemeClr val="bg1"/>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8</a:t>
                      </a:r>
                    </a:p>
                  </a:txBody>
                  <a:tcPr marL="7120" marR="7120" marT="7120" marB="0" anchor="ctr">
                    <a:solidFill>
                      <a:schemeClr val="bg1"/>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15</a:t>
                      </a:r>
                    </a:p>
                  </a:txBody>
                  <a:tcPr marL="7120" marR="7120" marT="7120" marB="0" anchor="ctr">
                    <a:solidFill>
                      <a:schemeClr val="bg1"/>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25</a:t>
                      </a:r>
                    </a:p>
                  </a:txBody>
                  <a:tcPr marL="7120" marR="7120" marT="7120" marB="0" anchor="ctr">
                    <a:solidFill>
                      <a:schemeClr val="bg1"/>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45</a:t>
                      </a:r>
                    </a:p>
                  </a:txBody>
                  <a:tcPr marL="7120" marR="7120" marT="7120" marB="0" anchor="ctr">
                    <a:solidFill>
                      <a:schemeClr val="bg1"/>
                    </a:solidFill>
                  </a:tcPr>
                </a:tc>
                <a:extLst>
                  <a:ext uri="{0D108BD9-81ED-4DB2-BD59-A6C34878D82A}">
                    <a16:rowId xmlns:a16="http://schemas.microsoft.com/office/drawing/2014/main" val="665995535"/>
                  </a:ext>
                </a:extLst>
              </a:tr>
              <a:tr h="253208">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Ердийн өсөлт (хүн)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811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744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482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822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1 130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1 131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a16="http://schemas.microsoft.com/office/drawing/2014/main" val="10001"/>
                  </a:ext>
                </a:extLst>
              </a:tr>
              <a:tr h="253208">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Нэг эмчид ногдох хүн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576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517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606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440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356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336</a:t>
                      </a:r>
                    </a:p>
                  </a:txBody>
                  <a:tcPr marL="7120" marR="7120" marT="7120" marB="0" anchor="ctr">
                    <a:solidFill>
                      <a:schemeClr val="bg1"/>
                    </a:solidFill>
                  </a:tcPr>
                </a:tc>
                <a:extLst>
                  <a:ext uri="{0D108BD9-81ED-4DB2-BD59-A6C34878D82A}">
                    <a16:rowId xmlns:a16="http://schemas.microsoft.com/office/drawing/2014/main" val="10002"/>
                  </a:ext>
                </a:extLst>
              </a:tr>
              <a:tr h="253208">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Нэг сувилагчид ногдох хүн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322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395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386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419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346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381</a:t>
                      </a:r>
                    </a:p>
                  </a:txBody>
                  <a:tcPr marL="7120" marR="7120" marT="7120" marB="0" anchor="ctr">
                    <a:solidFill>
                      <a:schemeClr val="accent6">
                        <a:lumMod val="20000"/>
                        <a:lumOff val="80000"/>
                      </a:schemeClr>
                    </a:solidFill>
                  </a:tcPr>
                </a:tc>
                <a:extLst>
                  <a:ext uri="{0D108BD9-81ED-4DB2-BD59-A6C34878D82A}">
                    <a16:rowId xmlns:a16="http://schemas.microsoft.com/office/drawing/2014/main" val="10003"/>
                  </a:ext>
                </a:extLst>
              </a:tr>
              <a:tr h="28938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1000 амьд төрөлтөд ногдох нялхсын эндэгдлийн түвшин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47.6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45.8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29.0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22.4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16.6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21.2</a:t>
                      </a:r>
                    </a:p>
                  </a:txBody>
                  <a:tcPr marL="7120" marR="7120" marT="7120" marB="0" anchor="ctr">
                    <a:solidFill>
                      <a:schemeClr val="bg1"/>
                    </a:solidFill>
                  </a:tcPr>
                </a:tc>
                <a:extLst>
                  <a:ext uri="{0D108BD9-81ED-4DB2-BD59-A6C34878D82A}">
                    <a16:rowId xmlns:a16="http://schemas.microsoft.com/office/drawing/2014/main" val="10004"/>
                  </a:ext>
                </a:extLst>
              </a:tr>
              <a:tr h="374667">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Тав хүртэлх насны хүүхдийн эндэгдлийн түвшин (1000 амьд төрөлт тутамд)</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58.8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55.6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35.5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26.7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19.9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25</a:t>
                      </a:r>
                    </a:p>
                  </a:txBody>
                  <a:tcPr marL="7120" marR="7120" marT="7120" marB="0" anchor="ctr">
                    <a:solidFill>
                      <a:schemeClr val="accent6">
                        <a:lumMod val="20000"/>
                        <a:lumOff val="80000"/>
                      </a:schemeClr>
                    </a:solidFill>
                  </a:tcPr>
                </a:tc>
                <a:extLst>
                  <a:ext uri="{0D108BD9-81ED-4DB2-BD59-A6C34878D82A}">
                    <a16:rowId xmlns:a16="http://schemas.microsoft.com/office/drawing/2014/main" val="10005"/>
                  </a:ext>
                </a:extLst>
              </a:tr>
              <a:tr h="253208">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Үр хөндөлт</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293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485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427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119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513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713</a:t>
                      </a:r>
                    </a:p>
                  </a:txBody>
                  <a:tcPr marL="7120" marR="7120" marT="7120" marB="0" anchor="ctr">
                    <a:solidFill>
                      <a:schemeClr val="bg1"/>
                    </a:solidFill>
                  </a:tcPr>
                </a:tc>
                <a:extLst>
                  <a:ext uri="{0D108BD9-81ED-4DB2-BD59-A6C34878D82A}">
                    <a16:rowId xmlns:a16="http://schemas.microsoft.com/office/drawing/2014/main" val="2495337889"/>
                  </a:ext>
                </a:extLst>
              </a:tr>
              <a:tr h="253208">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Халдварт өвчнөөр өвчлөгчид</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389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387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160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287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989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739</a:t>
                      </a:r>
                    </a:p>
                  </a:txBody>
                  <a:tcPr marL="7120" marR="7120" marT="7120" marB="0" anchor="ctr">
                    <a:solidFill>
                      <a:schemeClr val="accent6">
                        <a:lumMod val="20000"/>
                        <a:lumOff val="80000"/>
                      </a:schemeClr>
                    </a:solidFill>
                  </a:tcPr>
                </a:tc>
                <a:extLst>
                  <a:ext uri="{0D108BD9-81ED-4DB2-BD59-A6C34878D82A}">
                    <a16:rowId xmlns:a16="http://schemas.microsoft.com/office/drawing/2014/main" val="10006"/>
                  </a:ext>
                </a:extLst>
              </a:tr>
            </a:tbl>
          </a:graphicData>
        </a:graphic>
      </p:graphicFrame>
      <p:grpSp>
        <p:nvGrpSpPr>
          <p:cNvPr id="8" name="Group 7">
            <a:extLst>
              <a:ext uri="{FF2B5EF4-FFF2-40B4-BE49-F238E27FC236}">
                <a16:creationId xmlns:a16="http://schemas.microsoft.com/office/drawing/2014/main" id="{13CE8FF5-22B1-4478-A2C8-7C8631341B8E}"/>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a16="http://schemas.microsoft.com/office/drawing/2014/main" id="{AD9329C4-0EA4-4221-BFB7-EFE4BB43424F}"/>
                </a:ext>
              </a:extLst>
            </p:cNvPr>
            <p:cNvSpPr/>
            <p:nvPr/>
          </p:nvSpPr>
          <p:spPr>
            <a:xfrm>
              <a:off x="4311361" y="3181417"/>
              <a:ext cx="360000" cy="180000"/>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B050"/>
                  </a:solidFill>
                  <a:latin typeface="Arial" panose="020B0604020202020204" pitchFamily="34" charset="0"/>
                  <a:cs typeface="Arial" panose="020B0604020202020204" pitchFamily="34" charset="0"/>
                </a:rPr>
                <a:t>24</a:t>
              </a:r>
              <a:endParaRPr lang="mn-MN" sz="900" dirty="0">
                <a:solidFill>
                  <a:srgbClr val="00B05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051C0349-5FBC-4EDC-A666-B6155A9BB095}"/>
                </a:ext>
              </a:extLst>
            </p:cNvPr>
            <p:cNvCxnSpPr>
              <a:cxnSpLocks/>
            </p:cNvCxnSpPr>
            <p:nvPr/>
          </p:nvCxnSpPr>
          <p:spPr>
            <a:xfrm flipV="1">
              <a:off x="159171" y="3271417"/>
              <a:ext cx="4140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FCA1B3B-1490-4C66-936C-1E6723AED66C}"/>
                </a:ext>
              </a:extLst>
            </p:cNvPr>
            <p:cNvCxnSpPr>
              <a:cxnSpLocks/>
            </p:cNvCxnSpPr>
            <p:nvPr/>
          </p:nvCxnSpPr>
          <p:spPr>
            <a:xfrm flipV="1">
              <a:off x="4685648" y="3271417"/>
              <a:ext cx="25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6219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AD6027-B1DB-4710-B516-D21997F6FCC7}"/>
              </a:ext>
            </a:extLst>
          </p:cNvPr>
          <p:cNvSpPr txBox="1"/>
          <p:nvPr/>
        </p:nvSpPr>
        <p:spPr>
          <a:xfrm>
            <a:off x="446557" y="234207"/>
            <a:ext cx="3533340" cy="230832"/>
          </a:xfrm>
          <a:prstGeom prst="rect">
            <a:avLst/>
          </a:prstGeom>
          <a:noFill/>
        </p:spPr>
        <p:txBody>
          <a:bodyPr wrap="none" rtlCol="0">
            <a:spAutoFit/>
          </a:bodyPr>
          <a:lstStyle/>
          <a:p>
            <a:r>
              <a:rPr lang="en-US" sz="900" dirty="0">
                <a:solidFill>
                  <a:srgbClr val="00B050"/>
                </a:solidFill>
                <a:latin typeface="Arial" panose="020B0604020202020204" pitchFamily="34" charset="0"/>
                <a:cs typeface="Arial" panose="020B0604020202020204" pitchFamily="34" charset="0"/>
              </a:rPr>
              <a:t> </a:t>
            </a:r>
            <a:r>
              <a:rPr lang="mn-MN" sz="900" dirty="0">
                <a:solidFill>
                  <a:srgbClr val="00B050"/>
                </a:solidFill>
                <a:latin typeface="Arial" panose="020B0604020202020204" pitchFamily="34" charset="0"/>
                <a:cs typeface="Arial" panose="020B0604020202020204" pitchFamily="34" charset="0"/>
              </a:rPr>
              <a:t>Төрөлт, нас баралтын тоо, жилийн эцсийн байдлаар, сумдаар</a:t>
            </a:r>
          </a:p>
        </p:txBody>
      </p:sp>
      <p:graphicFrame>
        <p:nvGraphicFramePr>
          <p:cNvPr id="11" name="Table 10">
            <a:extLst>
              <a:ext uri="{FF2B5EF4-FFF2-40B4-BE49-F238E27FC236}">
                <a16:creationId xmlns:a16="http://schemas.microsoft.com/office/drawing/2014/main" id="{577527FD-D1A7-4681-B3FB-644676264C7D}"/>
              </a:ext>
            </a:extLst>
          </p:cNvPr>
          <p:cNvGraphicFramePr>
            <a:graphicFrameLocks noGrp="1"/>
          </p:cNvGraphicFramePr>
          <p:nvPr>
            <p:extLst>
              <p:ext uri="{D42A27DB-BD31-4B8C-83A1-F6EECF244321}">
                <p14:modId xmlns:p14="http://schemas.microsoft.com/office/powerpoint/2010/main" val="577055224"/>
              </p:ext>
            </p:extLst>
          </p:nvPr>
        </p:nvGraphicFramePr>
        <p:xfrm>
          <a:off x="161602" y="489944"/>
          <a:ext cx="4647465" cy="2818763"/>
        </p:xfrm>
        <a:graphic>
          <a:graphicData uri="http://schemas.openxmlformats.org/drawingml/2006/table">
            <a:tbl>
              <a:tblPr firstRow="1" firstCol="1" bandRow="1">
                <a:tableStyleId>{912C8C85-51F0-491E-9774-3900AFEF0FD7}</a:tableStyleId>
              </a:tblPr>
              <a:tblGrid>
                <a:gridCol w="993795">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gridCol w="684000">
                  <a:extLst>
                    <a:ext uri="{9D8B030D-6E8A-4147-A177-3AD203B41FA5}">
                      <a16:colId xmlns:a16="http://schemas.microsoft.com/office/drawing/2014/main" val="20002"/>
                    </a:ext>
                  </a:extLst>
                </a:gridCol>
                <a:gridCol w="684000">
                  <a:extLst>
                    <a:ext uri="{9D8B030D-6E8A-4147-A177-3AD203B41FA5}">
                      <a16:colId xmlns:a16="http://schemas.microsoft.com/office/drawing/2014/main" val="20004"/>
                    </a:ext>
                  </a:extLst>
                </a:gridCol>
                <a:gridCol w="684000">
                  <a:extLst>
                    <a:ext uri="{9D8B030D-6E8A-4147-A177-3AD203B41FA5}">
                      <a16:colId xmlns:a16="http://schemas.microsoft.com/office/drawing/2014/main" val="20005"/>
                    </a:ext>
                  </a:extLst>
                </a:gridCol>
                <a:gridCol w="917670">
                  <a:extLst>
                    <a:ext uri="{9D8B030D-6E8A-4147-A177-3AD203B41FA5}">
                      <a16:colId xmlns:a16="http://schemas.microsoft.com/office/drawing/2014/main" val="20006"/>
                    </a:ext>
                  </a:extLst>
                </a:gridCol>
              </a:tblGrid>
              <a:tr h="177913">
                <a:tc rowSpan="2">
                  <a:txBody>
                    <a:bodyPr/>
                    <a:lstStyle/>
                    <a:p>
                      <a:pPr marL="0" marR="0" algn="ctr">
                        <a:spcBef>
                          <a:spcPts val="0"/>
                        </a:spcBef>
                        <a:spcAft>
                          <a:spcPts val="0"/>
                        </a:spcAft>
                      </a:pPr>
                      <a:r>
                        <a:rPr lang="mn-MN" sz="1000" b="0" dirty="0">
                          <a:effectLst/>
                          <a:latin typeface="Arial" panose="020B0604020202020204" pitchFamily="34" charset="0"/>
                          <a:cs typeface="Arial" panose="020B0604020202020204" pitchFamily="34" charset="0"/>
                        </a:rPr>
                        <a:t>Сумдын нэр</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chor="ctr">
                    <a:lnB>
                      <a:noFill/>
                    </a:lnB>
                    <a:solidFill>
                      <a:srgbClr val="00B050"/>
                    </a:solidFill>
                  </a:tcPr>
                </a:tc>
                <a:tc gridSpan="2">
                  <a:txBody>
                    <a:bodyPr/>
                    <a:lstStyle/>
                    <a:p>
                      <a:pPr marL="0" marR="0" algn="ctr">
                        <a:spcBef>
                          <a:spcPts val="0"/>
                        </a:spcBef>
                        <a:spcAft>
                          <a:spcPts val="0"/>
                        </a:spcAft>
                      </a:pPr>
                      <a:r>
                        <a:rPr lang="mn-MN" sz="1000" b="0" dirty="0">
                          <a:effectLst/>
                          <a:latin typeface="Arial" panose="020B0604020202020204" pitchFamily="34" charset="0"/>
                          <a:cs typeface="Arial" panose="020B0604020202020204" pitchFamily="34" charset="0"/>
                        </a:rPr>
                        <a:t>Төрөлт</a:t>
                      </a:r>
                      <a:endParaRPr lang="en-US" sz="1000" b="0" dirty="0">
                        <a:solidFill>
                          <a:schemeClr val="bg1"/>
                        </a:solidFill>
                        <a:effectLst/>
                        <a:latin typeface="Arial" panose="020B0604020202020204" pitchFamily="34" charset="0"/>
                        <a:cs typeface="Arial" panose="020B0604020202020204" pitchFamily="34" charset="0"/>
                      </a:endParaRPr>
                    </a:p>
                  </a:txBody>
                  <a:tcPr marL="68580" marR="68580" marT="0" marB="0">
                    <a:solidFill>
                      <a:srgbClr val="00B050"/>
                    </a:solidFill>
                  </a:tcPr>
                </a:tc>
                <a:tc hMerge="1">
                  <a:txBody>
                    <a:bodyPr/>
                    <a:lstStyle/>
                    <a:p>
                      <a:endParaRPr lang="en-US"/>
                    </a:p>
                  </a:txBody>
                  <a:tcPr/>
                </a:tc>
                <a:tc gridSpan="2">
                  <a:txBody>
                    <a:bodyPr/>
                    <a:lstStyle/>
                    <a:p>
                      <a:pPr marL="0" marR="0" algn="ctr">
                        <a:spcBef>
                          <a:spcPts val="0"/>
                        </a:spcBef>
                        <a:spcAft>
                          <a:spcPts val="0"/>
                        </a:spcAft>
                      </a:pPr>
                      <a:r>
                        <a:rPr lang="mn-MN" sz="1000" b="0" dirty="0">
                          <a:effectLst/>
                          <a:latin typeface="Arial" panose="020B0604020202020204" pitchFamily="34" charset="0"/>
                          <a:cs typeface="Arial" panose="020B0604020202020204" pitchFamily="34" charset="0"/>
                        </a:rPr>
                        <a:t>Нас баралт</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solidFill>
                      <a:srgbClr val="00B050"/>
                    </a:solidFill>
                  </a:tcPr>
                </a:tc>
                <a:tc hMerge="1">
                  <a:txBody>
                    <a:bodyPr/>
                    <a:lstStyle/>
                    <a:p>
                      <a:endParaRPr lang="en-US"/>
                    </a:p>
                  </a:txBody>
                  <a:tcPr/>
                </a:tc>
                <a:tc rowSpan="2">
                  <a:txBody>
                    <a:bodyPr/>
                    <a:lstStyle/>
                    <a:p>
                      <a:pPr marL="0" marR="0" algn="ctr">
                        <a:spcBef>
                          <a:spcPts val="0"/>
                        </a:spcBef>
                        <a:spcAft>
                          <a:spcPts val="0"/>
                        </a:spcAft>
                      </a:pPr>
                      <a:r>
                        <a:rPr lang="mn-MN" sz="1000" b="0" dirty="0">
                          <a:effectLst/>
                          <a:latin typeface="Arial" panose="020B0604020202020204" pitchFamily="34" charset="0"/>
                          <a:cs typeface="Arial" panose="020B0604020202020204" pitchFamily="34" charset="0"/>
                        </a:rPr>
                        <a:t>Эрэмбэ</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chor="ctr">
                    <a:lnB>
                      <a:noFill/>
                    </a:lnB>
                    <a:solidFill>
                      <a:srgbClr val="00B050"/>
                    </a:solidFill>
                  </a:tcPr>
                </a:tc>
                <a:extLst>
                  <a:ext uri="{0D108BD9-81ED-4DB2-BD59-A6C34878D82A}">
                    <a16:rowId xmlns:a16="http://schemas.microsoft.com/office/drawing/2014/main" val="10000"/>
                  </a:ext>
                </a:extLst>
              </a:tr>
              <a:tr h="147988">
                <a:tc vMerge="1">
                  <a:txBody>
                    <a:bodyPr/>
                    <a:lstStyle/>
                    <a:p>
                      <a:endParaRPr lang="en-US"/>
                    </a:p>
                  </a:txBody>
                  <a:tcPr/>
                </a:tc>
                <a:tc>
                  <a:txBody>
                    <a:bodyPr/>
                    <a:lstStyle/>
                    <a:p>
                      <a:pPr marL="0" marR="0" algn="ctr">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2018</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B w="6350" cap="flat" cmpd="sng" algn="ctr">
                      <a:noFill/>
                      <a:prstDash val="solid"/>
                      <a:miter lim="800000"/>
                    </a:lnB>
                    <a:solidFill>
                      <a:srgbClr val="00B050"/>
                    </a:solidFill>
                  </a:tcPr>
                </a:tc>
                <a:tc>
                  <a:txBody>
                    <a:bodyPr/>
                    <a:lstStyle/>
                    <a:p>
                      <a:pPr marL="0" marR="0" algn="ctr">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2019</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B w="6350" cap="flat" cmpd="sng" algn="ctr">
                      <a:noFill/>
                      <a:prstDash val="solid"/>
                      <a:miter lim="800000"/>
                    </a:lnB>
                    <a:solidFill>
                      <a:srgbClr val="00B050"/>
                    </a:solidFill>
                  </a:tcPr>
                </a:tc>
                <a:tc>
                  <a:txBody>
                    <a:bodyPr/>
                    <a:lstStyle/>
                    <a:p>
                      <a:pPr marL="0" marR="0" algn="ctr">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2018</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B w="6350" cap="flat" cmpd="sng" algn="ctr">
                      <a:noFill/>
                      <a:prstDash val="solid"/>
                      <a:miter lim="800000"/>
                    </a:lnB>
                    <a:solidFill>
                      <a:srgbClr val="00B050"/>
                    </a:solidFill>
                  </a:tcPr>
                </a:tc>
                <a:tc>
                  <a:txBody>
                    <a:bodyPr/>
                    <a:lstStyle/>
                    <a:p>
                      <a:pPr marL="0" marR="0" algn="ctr">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2019</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B w="6350" cap="flat" cmpd="sng" algn="ctr">
                      <a:noFill/>
                      <a:prstDash val="solid"/>
                      <a:miter lim="800000"/>
                    </a:lnB>
                    <a:solidFill>
                      <a:srgbClr val="00B050"/>
                    </a:solidFill>
                  </a:tcPr>
                </a:tc>
                <a:tc vMerge="1">
                  <a:txBody>
                    <a:bodyPr/>
                    <a:lstStyle/>
                    <a:p>
                      <a:pPr marL="0" marR="0" algn="ctr">
                        <a:spcBef>
                          <a:spcPts val="0"/>
                        </a:spcBef>
                        <a:spcAft>
                          <a:spcPts val="0"/>
                        </a:spcAft>
                      </a:pPr>
                      <a:endParaRPr lang="en-US" sz="10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Даланзадгад</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685</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733</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105</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115</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u="none" strike="noStrike" dirty="0">
                          <a:solidFill>
                            <a:schemeClr val="accent2"/>
                          </a:solidFill>
                          <a:latin typeface="Arial" panose="020B0604020202020204" pitchFamily="34" charset="0"/>
                          <a:cs typeface="Arial" panose="020B0604020202020204" pitchFamily="34" charset="0"/>
                        </a:rPr>
                        <a:t>I</a:t>
                      </a:r>
                      <a:r>
                        <a:rPr lang="mn-MN" sz="1050" b="0" u="none" strike="noStrike" dirty="0">
                          <a:solidFill>
                            <a:schemeClr val="accent2"/>
                          </a:solidFill>
                          <a:latin typeface="Arial" panose="020B0604020202020204" pitchFamily="34" charset="0"/>
                          <a:cs typeface="Arial" panose="020B0604020202020204" pitchFamily="34" charset="0"/>
                        </a:rPr>
                        <a:t> </a:t>
                      </a:r>
                      <a:r>
                        <a:rPr lang="mn-MN" sz="800" b="0" u="none" strike="noStrike" dirty="0">
                          <a:solidFill>
                            <a:schemeClr val="accent2"/>
                          </a:solidFill>
                          <a:latin typeface="Arial" panose="020B0604020202020204" pitchFamily="34" charset="0"/>
                          <a:cs typeface="Arial" panose="020B0604020202020204" pitchFamily="34" charset="0"/>
                        </a:rPr>
                        <a:t>хамгийн их</a:t>
                      </a:r>
                      <a:endParaRPr lang="en-US" sz="105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0856948"/>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Баяндалай</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39</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38</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6</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15</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Баян-Овоо</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39</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40</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11</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10</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Булган</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40</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45</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7</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7</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u="none" strike="noStrike" dirty="0">
                          <a:solidFill>
                            <a:schemeClr val="accent6"/>
                          </a:solidFill>
                          <a:latin typeface="Arial" panose="020B0604020202020204" pitchFamily="34" charset="0"/>
                          <a:cs typeface="Arial" panose="020B0604020202020204" pitchFamily="34" charset="0"/>
                        </a:rPr>
                        <a:t>XV </a:t>
                      </a:r>
                      <a:endParaRPr lang="en-US" sz="800" b="0" dirty="0">
                        <a:solidFill>
                          <a:schemeClr val="accent2"/>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Гурвантэс</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83</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100</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29</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20</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u="none" strike="noStrike" dirty="0">
                          <a:solidFill>
                            <a:schemeClr val="accent2"/>
                          </a:solidFill>
                          <a:latin typeface="Arial" panose="020B0604020202020204" pitchFamily="34" charset="0"/>
                          <a:cs typeface="Arial" panose="020B0604020202020204" pitchFamily="34" charset="0"/>
                        </a:rPr>
                        <a:t>IV</a:t>
                      </a:r>
                      <a:endParaRPr lang="en-US" sz="9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Мандал-Овоо</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27</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29</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11</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9</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Манлай</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46</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60</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16</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19</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7"/>
                  </a:ext>
                </a:extLst>
              </a:tr>
              <a:tr h="210202">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Ноён</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27</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31</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5</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11</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457383" rtl="0" eaLnBrk="1" fontAlgn="auto" latinLnBrk="0" hangingPunct="1">
                        <a:lnSpc>
                          <a:spcPct val="100000"/>
                        </a:lnSpc>
                        <a:spcBef>
                          <a:spcPts val="0"/>
                        </a:spcBef>
                        <a:spcAft>
                          <a:spcPts val="0"/>
                        </a:spcAft>
                        <a:buClrTx/>
                        <a:buSzTx/>
                        <a:buFontTx/>
                        <a:buNone/>
                        <a:tabLst/>
                        <a:defRPr/>
                      </a:pPr>
                      <a:endParaRPr lang="en-US" sz="900" b="0" dirty="0">
                        <a:solidFill>
                          <a:schemeClr val="accent2"/>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Номгон</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54</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54</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18</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18</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28407257"/>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Сэврэй</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48</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38</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12</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17</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900" b="0" dirty="0">
                        <a:solidFill>
                          <a:schemeClr val="accent2"/>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Ханбогд</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143</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151</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28</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39</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u="none" strike="noStrike" dirty="0">
                          <a:solidFill>
                            <a:schemeClr val="accent2"/>
                          </a:solidFill>
                          <a:latin typeface="Arial" panose="020B0604020202020204" pitchFamily="34" charset="0"/>
                          <a:cs typeface="Arial" panose="020B0604020202020204" pitchFamily="34" charset="0"/>
                        </a:rPr>
                        <a:t>II</a:t>
                      </a:r>
                      <a:endParaRPr lang="en-US" sz="9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11"/>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Ханхонгор</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32</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29</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13</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15</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900" b="0" dirty="0">
                        <a:solidFill>
                          <a:schemeClr val="accent2"/>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Хүрмэн</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28</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35</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12</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9</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endParaRPr lang="en-US" sz="900" b="0" dirty="0">
                        <a:solidFill>
                          <a:schemeClr val="accent2"/>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13"/>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Цогт-Овоо</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43</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40</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11</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7</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u="none" strike="noStrike" dirty="0">
                          <a:solidFill>
                            <a:schemeClr val="accent6"/>
                          </a:solidFill>
                          <a:latin typeface="Arial" panose="020B0604020202020204" pitchFamily="34" charset="0"/>
                          <a:cs typeface="Arial" panose="020B0604020202020204" pitchFamily="34" charset="0"/>
                        </a:rPr>
                        <a:t>XV </a:t>
                      </a:r>
                      <a:endParaRPr lang="en-US" sz="800" b="0" dirty="0">
                        <a:solidFill>
                          <a:schemeClr val="accent2"/>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Цогтцэций</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202</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215</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39</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33</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u="none" strike="noStrike" dirty="0">
                          <a:solidFill>
                            <a:schemeClr val="accent2"/>
                          </a:solidFill>
                          <a:latin typeface="Arial" panose="020B0604020202020204" pitchFamily="34" charset="0"/>
                          <a:cs typeface="Arial" panose="020B0604020202020204" pitchFamily="34" charset="0"/>
                        </a:rPr>
                        <a:t>III</a:t>
                      </a:r>
                      <a:endParaRPr lang="en-US" sz="900" b="0" i="0" u="none" strike="noStrike" dirty="0">
                        <a:solidFill>
                          <a:schemeClr val="accent2"/>
                        </a:solidFill>
                        <a:latin typeface="Arial"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15"/>
                  </a:ext>
                </a:extLst>
              </a:tr>
              <a:tr h="140959">
                <a:tc>
                  <a:txBody>
                    <a:bodyPr/>
                    <a:lstStyle/>
                    <a:p>
                      <a:pPr marL="0" marR="0" algn="ctr">
                        <a:spcBef>
                          <a:spcPts val="0"/>
                        </a:spcBef>
                        <a:spcAft>
                          <a:spcPts val="0"/>
                        </a:spcAft>
                      </a:pPr>
                      <a:r>
                        <a:rPr lang="mn-MN" sz="1000" b="0" dirty="0">
                          <a:solidFill>
                            <a:schemeClr val="bg1"/>
                          </a:solidFill>
                          <a:effectLst/>
                          <a:latin typeface="Arial" panose="020B0604020202020204" pitchFamily="34" charset="0"/>
                          <a:cs typeface="Arial" panose="020B0604020202020204" pitchFamily="34" charset="0"/>
                        </a:rPr>
                        <a:t>Дүн</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r">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1536</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r">
                        <a:spcBef>
                          <a:spcPts val="0"/>
                        </a:spcBef>
                        <a:spcAft>
                          <a:spcPts val="0"/>
                        </a:spcAft>
                      </a:pPr>
                      <a:r>
                        <a:rPr lang="en-US" sz="1000" b="0" dirty="0">
                          <a:solidFill>
                            <a:schemeClr val="bg1"/>
                          </a:solidFill>
                          <a:effectLst/>
                          <a:latin typeface="Arial" panose="020B0604020202020204" pitchFamily="34" charset="0"/>
                          <a:ea typeface="+mn-ea"/>
                          <a:cs typeface="Arial" panose="020B0604020202020204" pitchFamily="34" charset="0"/>
                        </a:rPr>
                        <a:t>1638</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r">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323</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r">
                        <a:spcBef>
                          <a:spcPts val="0"/>
                        </a:spcBef>
                        <a:spcAft>
                          <a:spcPts val="0"/>
                        </a:spcAft>
                      </a:pPr>
                      <a:r>
                        <a:rPr lang="en-US" sz="1000" b="0" dirty="0">
                          <a:solidFill>
                            <a:schemeClr val="bg1"/>
                          </a:solidFill>
                          <a:effectLst/>
                          <a:latin typeface="Arial" panose="020B0604020202020204" pitchFamily="34" charset="0"/>
                          <a:ea typeface="Times New Roman"/>
                          <a:cs typeface="Arial" panose="020B0604020202020204" pitchFamily="34" charset="0"/>
                        </a:rPr>
                        <a:t>347</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ctr">
                        <a:spcBef>
                          <a:spcPts val="0"/>
                        </a:spcBef>
                        <a:spcAft>
                          <a:spcPts val="0"/>
                        </a:spcAft>
                      </a:pP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17"/>
                  </a:ext>
                </a:extLst>
              </a:tr>
            </a:tbl>
          </a:graphicData>
        </a:graphic>
      </p:graphicFrame>
      <p:grpSp>
        <p:nvGrpSpPr>
          <p:cNvPr id="12" name="Group 11">
            <a:extLst>
              <a:ext uri="{FF2B5EF4-FFF2-40B4-BE49-F238E27FC236}">
                <a16:creationId xmlns:a16="http://schemas.microsoft.com/office/drawing/2014/main" id="{B82227CA-4092-42D9-AC1A-FBD222D4D9CC}"/>
              </a:ext>
            </a:extLst>
          </p:cNvPr>
          <p:cNvGrpSpPr/>
          <p:nvPr/>
        </p:nvGrpSpPr>
        <p:grpSpPr>
          <a:xfrm>
            <a:off x="73015" y="61623"/>
            <a:ext cx="4803506" cy="288000"/>
            <a:chOff x="73015" y="61623"/>
            <a:chExt cx="4803506" cy="288000"/>
          </a:xfrm>
        </p:grpSpPr>
        <p:pic>
          <p:nvPicPr>
            <p:cNvPr id="20" name="Picture 6" descr="http://ekhoron21.mn/uploads/aimag_logos/umnugobi.jpg">
              <a:extLst>
                <a:ext uri="{FF2B5EF4-FFF2-40B4-BE49-F238E27FC236}">
                  <a16:creationId xmlns:a16="http://schemas.microsoft.com/office/drawing/2014/main" id="{EB32AE6A-095B-4975-B640-8DC2CAB2A3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23CF5780-53F8-4A5D-B6E8-77AD54CDAA40}"/>
                </a:ext>
              </a:extLst>
            </p:cNvPr>
            <p:cNvCxnSpPr>
              <a:cxnSpLocks/>
            </p:cNvCxnSpPr>
            <p:nvPr/>
          </p:nvCxnSpPr>
          <p:spPr>
            <a:xfrm flipH="1">
              <a:off x="359227" y="176893"/>
              <a:ext cx="3708000"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3647DF3-D4E7-4FF2-BCA6-52BF5BE6C462}"/>
                </a:ext>
              </a:extLst>
            </p:cNvPr>
            <p:cNvSpPr txBox="1"/>
            <p:nvPr/>
          </p:nvSpPr>
          <p:spPr>
            <a:xfrm>
              <a:off x="4039673" y="69171"/>
              <a:ext cx="836848" cy="215444"/>
            </a:xfrm>
            <a:prstGeom prst="rect">
              <a:avLst/>
            </a:prstGeom>
            <a:noFill/>
          </p:spPr>
          <p:txBody>
            <a:bodyPr wrap="square" rtlCol="0">
              <a:spAutoFit/>
            </a:bodyPr>
            <a:lstStyle/>
            <a:p>
              <a:r>
                <a:rPr lang="mn-MN" sz="800" dirty="0">
                  <a:solidFill>
                    <a:srgbClr val="00B050"/>
                  </a:solidFill>
                  <a:latin typeface="Arial" panose="020B0604020202020204" pitchFamily="34" charset="0"/>
                  <a:cs typeface="Arial" panose="020B0604020202020204" pitchFamily="34" charset="0"/>
                </a:rPr>
                <a:t>ЭРҮҮЛ МЭНД</a:t>
              </a:r>
            </a:p>
          </p:txBody>
        </p:sp>
      </p:grpSp>
      <p:grpSp>
        <p:nvGrpSpPr>
          <p:cNvPr id="23" name="Group 22">
            <a:extLst>
              <a:ext uri="{FF2B5EF4-FFF2-40B4-BE49-F238E27FC236}">
                <a16:creationId xmlns:a16="http://schemas.microsoft.com/office/drawing/2014/main" id="{1D6AE4BD-0716-4FFE-AAD4-97ED8C646904}"/>
              </a:ext>
            </a:extLst>
          </p:cNvPr>
          <p:cNvGrpSpPr/>
          <p:nvPr/>
        </p:nvGrpSpPr>
        <p:grpSpPr>
          <a:xfrm>
            <a:off x="159171" y="3181417"/>
            <a:ext cx="4778477" cy="180000"/>
            <a:chOff x="159171" y="3181417"/>
            <a:chExt cx="4778477" cy="180000"/>
          </a:xfrm>
        </p:grpSpPr>
        <p:sp>
          <p:nvSpPr>
            <p:cNvPr id="24" name="Rectangle: Rounded Corners 23">
              <a:extLst>
                <a:ext uri="{FF2B5EF4-FFF2-40B4-BE49-F238E27FC236}">
                  <a16:creationId xmlns:a16="http://schemas.microsoft.com/office/drawing/2014/main" id="{44FF52D4-8EDC-4D46-9F85-8105CA0FDD3A}"/>
                </a:ext>
              </a:extLst>
            </p:cNvPr>
            <p:cNvSpPr/>
            <p:nvPr/>
          </p:nvSpPr>
          <p:spPr>
            <a:xfrm>
              <a:off x="4311361" y="3181417"/>
              <a:ext cx="360000" cy="180000"/>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Arial" panose="020B0604020202020204" pitchFamily="34" charset="0"/>
                  <a:cs typeface="Arial" panose="020B0604020202020204" pitchFamily="34" charset="0"/>
                </a:rPr>
                <a:t>25</a:t>
              </a:r>
              <a:endParaRPr lang="mn-MN" sz="900" dirty="0">
                <a:solidFill>
                  <a:schemeClr val="bg1"/>
                </a:solidFill>
                <a:latin typeface="Arial" panose="020B0604020202020204" pitchFamily="34" charset="0"/>
                <a:cs typeface="Arial" panose="020B0604020202020204" pitchFamily="34" charset="0"/>
              </a:endParaRPr>
            </a:p>
          </p:txBody>
        </p:sp>
        <p:cxnSp>
          <p:nvCxnSpPr>
            <p:cNvPr id="25" name="Straight Connector 24">
              <a:extLst>
                <a:ext uri="{FF2B5EF4-FFF2-40B4-BE49-F238E27FC236}">
                  <a16:creationId xmlns:a16="http://schemas.microsoft.com/office/drawing/2014/main" id="{16CE1384-7444-428A-983F-88F33625717A}"/>
                </a:ext>
              </a:extLst>
            </p:cNvPr>
            <p:cNvCxnSpPr>
              <a:cxnSpLocks/>
            </p:cNvCxnSpPr>
            <p:nvPr/>
          </p:nvCxnSpPr>
          <p:spPr>
            <a:xfrm flipV="1">
              <a:off x="159171" y="3271417"/>
              <a:ext cx="4140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F31AAB0-89C3-4906-8306-58218F34BCD9}"/>
                </a:ext>
              </a:extLst>
            </p:cNvPr>
            <p:cNvCxnSpPr>
              <a:cxnSpLocks/>
            </p:cNvCxnSpPr>
            <p:nvPr/>
          </p:nvCxnSpPr>
          <p:spPr>
            <a:xfrm flipV="1">
              <a:off x="4685648" y="3271417"/>
              <a:ext cx="25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2648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C452C8D-70CA-4DA8-8B32-A194F2F2C4C4}"/>
              </a:ext>
            </a:extLst>
          </p:cNvPr>
          <p:cNvGrpSpPr/>
          <p:nvPr/>
        </p:nvGrpSpPr>
        <p:grpSpPr>
          <a:xfrm>
            <a:off x="73015" y="61623"/>
            <a:ext cx="4803506" cy="288000"/>
            <a:chOff x="73015" y="61623"/>
            <a:chExt cx="4803506"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708000"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4039673" y="69171"/>
              <a:ext cx="836848" cy="215444"/>
            </a:xfrm>
            <a:prstGeom prst="rect">
              <a:avLst/>
            </a:prstGeom>
            <a:noFill/>
          </p:spPr>
          <p:txBody>
            <a:bodyPr wrap="square" rtlCol="0">
              <a:spAutoFit/>
            </a:bodyPr>
            <a:lstStyle/>
            <a:p>
              <a:r>
                <a:rPr lang="mn-MN" sz="800" dirty="0">
                  <a:solidFill>
                    <a:srgbClr val="00B050"/>
                  </a:solidFill>
                  <a:latin typeface="Arial" panose="020B0604020202020204" pitchFamily="34" charset="0"/>
                  <a:cs typeface="Arial" panose="020B0604020202020204" pitchFamily="34" charset="0"/>
                </a:rPr>
                <a:t>ЭРҮҮЛ МЭНД</a:t>
              </a:r>
            </a:p>
          </p:txBody>
        </p:sp>
      </p:grpSp>
      <p:sp>
        <p:nvSpPr>
          <p:cNvPr id="10" name="TextBox 9">
            <a:extLst>
              <a:ext uri="{FF2B5EF4-FFF2-40B4-BE49-F238E27FC236}">
                <a16:creationId xmlns:a16="http://schemas.microsoft.com/office/drawing/2014/main" id="{4BAD6027-B1DB-4710-B516-D21997F6FCC7}"/>
              </a:ext>
            </a:extLst>
          </p:cNvPr>
          <p:cNvSpPr txBox="1"/>
          <p:nvPr/>
        </p:nvSpPr>
        <p:spPr>
          <a:xfrm>
            <a:off x="401561" y="199314"/>
            <a:ext cx="2738250" cy="230832"/>
          </a:xfrm>
          <a:prstGeom prst="rect">
            <a:avLst/>
          </a:prstGeom>
          <a:noFill/>
        </p:spPr>
        <p:txBody>
          <a:bodyPr wrap="none" rtlCol="0">
            <a:spAutoFit/>
          </a:bodyPr>
          <a:lstStyle/>
          <a:p>
            <a:r>
              <a:rPr lang="mn-MN" sz="900" dirty="0">
                <a:solidFill>
                  <a:srgbClr val="00B050"/>
                </a:solidFill>
                <a:latin typeface="Arial" panose="020B0604020202020204" pitchFamily="34" charset="0"/>
                <a:cs typeface="Arial" panose="020B0604020202020204" pitchFamily="34" charset="0"/>
              </a:rPr>
              <a:t>Эрүүл мэндийн зарим үзүүлэлт, </a:t>
            </a:r>
            <a:r>
              <a:rPr lang="en-US" sz="900" dirty="0">
                <a:solidFill>
                  <a:srgbClr val="00B050"/>
                </a:solidFill>
                <a:latin typeface="Arial" panose="020B0604020202020204" pitchFamily="34" charset="0"/>
                <a:cs typeface="Arial" panose="020B0604020202020204" pitchFamily="34" charset="0"/>
              </a:rPr>
              <a:t>2015</a:t>
            </a:r>
            <a:r>
              <a:rPr lang="mn-MN" sz="900" dirty="0">
                <a:solidFill>
                  <a:srgbClr val="00B050"/>
                </a:solidFill>
                <a:latin typeface="Arial" panose="020B0604020202020204" pitchFamily="34" charset="0"/>
                <a:cs typeface="Arial" panose="020B0604020202020204" pitchFamily="34" charset="0"/>
              </a:rPr>
              <a:t> – 201</a:t>
            </a:r>
            <a:r>
              <a:rPr lang="en-US" sz="900" dirty="0">
                <a:solidFill>
                  <a:srgbClr val="00B050"/>
                </a:solidFill>
                <a:latin typeface="Arial" panose="020B0604020202020204" pitchFamily="34" charset="0"/>
                <a:cs typeface="Arial" panose="020B0604020202020204" pitchFamily="34" charset="0"/>
              </a:rPr>
              <a:t>9</a:t>
            </a:r>
            <a:r>
              <a:rPr lang="mn-MN" sz="900" dirty="0">
                <a:solidFill>
                  <a:srgbClr val="00B050"/>
                </a:solidFill>
                <a:latin typeface="Arial" panose="020B0604020202020204" pitchFamily="34" charset="0"/>
                <a:cs typeface="Arial" panose="020B0604020202020204" pitchFamily="34" charset="0"/>
              </a:rPr>
              <a:t> он</a:t>
            </a:r>
          </a:p>
        </p:txBody>
      </p:sp>
      <p:graphicFrame>
        <p:nvGraphicFramePr>
          <p:cNvPr id="9" name="Table 8">
            <a:extLst>
              <a:ext uri="{FF2B5EF4-FFF2-40B4-BE49-F238E27FC236}">
                <a16:creationId xmlns:a16="http://schemas.microsoft.com/office/drawing/2014/main" id="{DAF1E014-1CF1-4CDA-870C-8FC68122236C}"/>
              </a:ext>
            </a:extLst>
          </p:cNvPr>
          <p:cNvGraphicFramePr>
            <a:graphicFrameLocks noGrp="1"/>
          </p:cNvGraphicFramePr>
          <p:nvPr>
            <p:extLst>
              <p:ext uri="{D42A27DB-BD31-4B8C-83A1-F6EECF244321}">
                <p14:modId xmlns:p14="http://schemas.microsoft.com/office/powerpoint/2010/main" val="3688288910"/>
              </p:ext>
            </p:extLst>
          </p:nvPr>
        </p:nvGraphicFramePr>
        <p:xfrm>
          <a:off x="147514" y="416018"/>
          <a:ext cx="4538134" cy="2723995"/>
        </p:xfrm>
        <a:graphic>
          <a:graphicData uri="http://schemas.openxmlformats.org/drawingml/2006/table">
            <a:tbl>
              <a:tblPr>
                <a:tableStyleId>{2D5ABB26-0587-4C30-8999-92F81FD0307C}</a:tableStyleId>
              </a:tblPr>
              <a:tblGrid>
                <a:gridCol w="1441034">
                  <a:extLst>
                    <a:ext uri="{9D8B030D-6E8A-4147-A177-3AD203B41FA5}">
                      <a16:colId xmlns:a16="http://schemas.microsoft.com/office/drawing/2014/main" val="20000"/>
                    </a:ext>
                  </a:extLst>
                </a:gridCol>
                <a:gridCol w="574033">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668867">
                  <a:extLst>
                    <a:ext uri="{9D8B030D-6E8A-4147-A177-3AD203B41FA5}">
                      <a16:colId xmlns:a16="http://schemas.microsoft.com/office/drawing/2014/main" val="20004"/>
                    </a:ext>
                  </a:extLst>
                </a:gridCol>
                <a:gridCol w="592667">
                  <a:extLst>
                    <a:ext uri="{9D8B030D-6E8A-4147-A177-3AD203B41FA5}">
                      <a16:colId xmlns:a16="http://schemas.microsoft.com/office/drawing/2014/main" val="4009151167"/>
                    </a:ext>
                  </a:extLst>
                </a:gridCol>
                <a:gridCol w="664633">
                  <a:extLst>
                    <a:ext uri="{9D8B030D-6E8A-4147-A177-3AD203B41FA5}">
                      <a16:colId xmlns:a16="http://schemas.microsoft.com/office/drawing/2014/main" val="1440420756"/>
                    </a:ext>
                  </a:extLst>
                </a:gridCol>
              </a:tblGrid>
              <a:tr h="216000">
                <a:tc>
                  <a:txBody>
                    <a:bodyPr/>
                    <a:lstStyle/>
                    <a:p>
                      <a:pPr algn="ctr" fontAlgn="ctr"/>
                      <a:r>
                        <a:rPr lang="mn-MN" sz="1000" b="0" u="none" strike="noStrike" dirty="0">
                          <a:solidFill>
                            <a:schemeClr val="bg1"/>
                          </a:solidFill>
                          <a:effectLst/>
                          <a:latin typeface="Arial" panose="020B0604020202020204" pitchFamily="34" charset="0"/>
                          <a:cs typeface="Arial" panose="020B0604020202020204" pitchFamily="34" charset="0"/>
                        </a:rPr>
                        <a:t>Үзүүлэлт</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2016</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2017</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2018</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2019</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extLst>
                  <a:ext uri="{0D108BD9-81ED-4DB2-BD59-A6C34878D82A}">
                    <a16:rowId xmlns:a16="http://schemas.microsoft.com/office/drawing/2014/main" val="10000"/>
                  </a:ext>
                </a:extLst>
              </a:tr>
              <a:tr h="298327">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chemeClr val="accent6">
                              <a:lumMod val="50000"/>
                            </a:schemeClr>
                          </a:solidFill>
                          <a:effectLst/>
                          <a:latin typeface="Arial" panose="020B0604020202020204" pitchFamily="34" charset="0"/>
                          <a:cs typeface="Arial" panose="020B0604020202020204" pitchFamily="34" charset="0"/>
                        </a:rPr>
                        <a:t>Нийт үзлэг</a:t>
                      </a: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306516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319971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315977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319272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347178</a:t>
                      </a:r>
                    </a:p>
                  </a:txBody>
                  <a:tcPr marL="7120" marR="7120" marT="7120" marB="0" anchor="ctr">
                    <a:solidFill>
                      <a:schemeClr val="accent6">
                        <a:lumMod val="20000"/>
                        <a:lumOff val="80000"/>
                      </a:schemeClr>
                    </a:solidFill>
                  </a:tcPr>
                </a:tc>
                <a:extLst>
                  <a:ext uri="{0D108BD9-81ED-4DB2-BD59-A6C34878D82A}">
                    <a16:rowId xmlns:a16="http://schemas.microsoft.com/office/drawing/2014/main" val="1302149018"/>
                  </a:ext>
                </a:extLst>
              </a:tr>
              <a:tr h="330200">
                <a:tc>
                  <a:txBody>
                    <a:bodyPr/>
                    <a:lstStyle/>
                    <a:p>
                      <a:pPr algn="l" rtl="0" fontAlgn="ctr"/>
                      <a:r>
                        <a:rPr lang="mn-MN" sz="800" b="0" i="0" u="none" strike="noStrike" dirty="0">
                          <a:solidFill>
                            <a:schemeClr val="accent6">
                              <a:lumMod val="50000"/>
                            </a:schemeClr>
                          </a:solidFill>
                          <a:effectLst/>
                          <a:latin typeface="Arial" panose="020B0604020202020204" pitchFamily="34" charset="0"/>
                          <a:cs typeface="Arial" panose="020B0604020202020204" pitchFamily="34" charset="0"/>
                        </a:rPr>
                        <a:t>Урьдчилан</a:t>
                      </a:r>
                      <a:r>
                        <a:rPr lang="mn-MN" sz="800" b="0" i="0" u="none" strike="noStrike" baseline="0" dirty="0">
                          <a:solidFill>
                            <a:schemeClr val="accent6">
                              <a:lumMod val="50000"/>
                            </a:schemeClr>
                          </a:solidFill>
                          <a:effectLst/>
                          <a:latin typeface="Arial" panose="020B0604020202020204" pitchFamily="34" charset="0"/>
                          <a:cs typeface="Arial" panose="020B0604020202020204" pitchFamily="34" charset="0"/>
                        </a:rPr>
                        <a:t> сэргийлэх үзлэг</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115158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117146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121083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113272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113691</a:t>
                      </a:r>
                    </a:p>
                  </a:txBody>
                  <a:tcPr marL="7120" marR="7120" marT="7120" marB="0" anchor="ctr">
                    <a:solidFill>
                      <a:schemeClr val="bg1"/>
                    </a:solidFill>
                  </a:tcPr>
                </a:tc>
                <a:extLst>
                  <a:ext uri="{0D108BD9-81ED-4DB2-BD59-A6C34878D82A}">
                    <a16:rowId xmlns:a16="http://schemas.microsoft.com/office/drawing/2014/main" val="10002"/>
                  </a:ext>
                </a:extLst>
              </a:tr>
              <a:tr h="347133">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chemeClr val="accent6">
                              <a:lumMod val="50000"/>
                            </a:schemeClr>
                          </a:solidFill>
                          <a:effectLst/>
                          <a:latin typeface="Arial" panose="020B0604020202020204" pitchFamily="34" charset="0"/>
                          <a:cs typeface="Arial" panose="020B0604020202020204" pitchFamily="34" charset="0"/>
                        </a:rPr>
                        <a:t>Хэвтэж</a:t>
                      </a:r>
                      <a:r>
                        <a:rPr lang="mn-MN" sz="800" b="0" i="0" u="none" strike="noStrike" baseline="0" dirty="0">
                          <a:solidFill>
                            <a:schemeClr val="accent6">
                              <a:lumMod val="50000"/>
                            </a:schemeClr>
                          </a:solidFill>
                          <a:effectLst/>
                          <a:latin typeface="Arial" panose="020B0604020202020204" pitchFamily="34" charset="0"/>
                          <a:cs typeface="Arial" panose="020B0604020202020204" pitchFamily="34" charset="0"/>
                        </a:rPr>
                        <a:t> эмчлүүлсэн хүн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12189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13584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13615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15068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15803</a:t>
                      </a:r>
                    </a:p>
                  </a:txBody>
                  <a:tcPr marL="7120" marR="7120" marT="7120" marB="0" anchor="ctr">
                    <a:solidFill>
                      <a:schemeClr val="accent6">
                        <a:lumMod val="20000"/>
                        <a:lumOff val="80000"/>
                      </a:schemeClr>
                    </a:solidFill>
                  </a:tcPr>
                </a:tc>
                <a:extLst>
                  <a:ext uri="{0D108BD9-81ED-4DB2-BD59-A6C34878D82A}">
                    <a16:rowId xmlns:a16="http://schemas.microsoft.com/office/drawing/2014/main" val="10003"/>
                  </a:ext>
                </a:extLst>
              </a:tr>
              <a:tr h="342901">
                <a:tc>
                  <a:txBody>
                    <a:bodyPr/>
                    <a:lstStyle/>
                    <a:p>
                      <a:pPr algn="l" rtl="0" fontAlgn="ctr"/>
                      <a:r>
                        <a:rPr lang="mn-MN" sz="800" b="0" i="0" u="none" strike="noStrike" dirty="0">
                          <a:solidFill>
                            <a:schemeClr val="accent6">
                              <a:lumMod val="50000"/>
                            </a:schemeClr>
                          </a:solidFill>
                          <a:effectLst/>
                          <a:latin typeface="Arial" panose="020B0604020202020204" pitchFamily="34" charset="0"/>
                          <a:cs typeface="Arial" panose="020B0604020202020204" pitchFamily="34" charset="0"/>
                        </a:rPr>
                        <a:t>Эхчүүдийн</a:t>
                      </a:r>
                      <a:r>
                        <a:rPr lang="mn-MN" sz="800" b="0" i="0" u="none" strike="noStrike" baseline="0" dirty="0">
                          <a:solidFill>
                            <a:schemeClr val="accent6">
                              <a:lumMod val="50000"/>
                            </a:schemeClr>
                          </a:solidFill>
                          <a:effectLst/>
                          <a:latin typeface="Arial" panose="020B0604020202020204" pitchFamily="34" charset="0"/>
                          <a:cs typeface="Arial" panose="020B0604020202020204" pitchFamily="34" charset="0"/>
                        </a:rPr>
                        <a:t> амрах байрны тоо</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15</a:t>
                      </a:r>
                    </a:p>
                  </a:txBody>
                  <a:tcPr marL="7120" marR="7120" marT="7120" marB="0" anchor="ctr">
                    <a:solidFill>
                      <a:schemeClr val="bg1"/>
                    </a:solidFill>
                  </a:tcPr>
                </a:tc>
                <a:extLst>
                  <a:ext uri="{0D108BD9-81ED-4DB2-BD59-A6C34878D82A}">
                    <a16:rowId xmlns:a16="http://schemas.microsoft.com/office/drawing/2014/main" val="10004"/>
                  </a:ext>
                </a:extLst>
              </a:tr>
              <a:tr h="427434">
                <a:tc>
                  <a:txBody>
                    <a:bodyPr/>
                    <a:lstStyle/>
                    <a:p>
                      <a:pPr algn="l" rtl="0" fontAlgn="ctr"/>
                      <a:r>
                        <a:rPr lang="mn-MN" sz="800" b="0" i="0" u="none" strike="noStrike" dirty="0">
                          <a:solidFill>
                            <a:schemeClr val="accent6">
                              <a:lumMod val="50000"/>
                            </a:schemeClr>
                          </a:solidFill>
                          <a:effectLst/>
                          <a:latin typeface="Arial" panose="020B0604020202020204" pitchFamily="34" charset="0"/>
                          <a:cs typeface="Arial" panose="020B0604020202020204" pitchFamily="34" charset="0"/>
                        </a:rPr>
                        <a:t>Жирэмсний</a:t>
                      </a:r>
                      <a:r>
                        <a:rPr lang="mn-MN" sz="800" b="0" i="0" u="none" strike="noStrike" baseline="0" dirty="0">
                          <a:solidFill>
                            <a:schemeClr val="accent6">
                              <a:lumMod val="50000"/>
                            </a:schemeClr>
                          </a:solidFill>
                          <a:effectLst/>
                          <a:latin typeface="Arial" panose="020B0604020202020204" pitchFamily="34" charset="0"/>
                          <a:cs typeface="Arial" panose="020B0604020202020204" pitchFamily="34" charset="0"/>
                        </a:rPr>
                        <a:t> эрт хяналт /хувь/</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84.3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83.2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87.2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86.1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86.6</a:t>
                      </a:r>
                    </a:p>
                  </a:txBody>
                  <a:tcPr marL="7120" marR="7120" marT="7120" marB="0" anchor="ctr">
                    <a:solidFill>
                      <a:schemeClr val="accent6">
                        <a:lumMod val="20000"/>
                        <a:lumOff val="80000"/>
                      </a:schemeClr>
                    </a:solidFill>
                  </a:tcPr>
                </a:tc>
                <a:extLst>
                  <a:ext uri="{0D108BD9-81ED-4DB2-BD59-A6C34878D82A}">
                    <a16:rowId xmlns:a16="http://schemas.microsoft.com/office/drawing/2014/main" val="10005"/>
                  </a:ext>
                </a:extLst>
              </a:tr>
              <a:tr h="444500">
                <a:tc>
                  <a:txBody>
                    <a:bodyPr/>
                    <a:lstStyle/>
                    <a:p>
                      <a:pPr algn="l" rtl="0" fontAlgn="ctr"/>
                      <a:r>
                        <a:rPr lang="mn-MN" sz="800" b="0" i="0" u="none" strike="noStrike" dirty="0">
                          <a:solidFill>
                            <a:schemeClr val="accent6">
                              <a:lumMod val="50000"/>
                            </a:schemeClr>
                          </a:solidFill>
                          <a:effectLst/>
                          <a:latin typeface="Arial" panose="020B0604020202020204" pitchFamily="34" charset="0"/>
                          <a:cs typeface="Arial" panose="020B0604020202020204" pitchFamily="34" charset="0"/>
                        </a:rPr>
                        <a:t>Эхийн</a:t>
                      </a:r>
                      <a:r>
                        <a:rPr lang="mn-MN" sz="800" b="0" i="0" u="none" strike="noStrike" baseline="0" dirty="0">
                          <a:solidFill>
                            <a:schemeClr val="accent6">
                              <a:lumMod val="50000"/>
                            </a:schemeClr>
                          </a:solidFill>
                          <a:effectLst/>
                          <a:latin typeface="Arial" panose="020B0604020202020204" pitchFamily="34" charset="0"/>
                          <a:cs typeface="Arial" panose="020B0604020202020204" pitchFamily="34" charset="0"/>
                        </a:rPr>
                        <a:t> эндэгдэл</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a:t>
                      </a:r>
                    </a:p>
                  </a:txBody>
                  <a:tcPr marL="7120" marR="7120" marT="7120" marB="0" anchor="ctr">
                    <a:solidFill>
                      <a:schemeClr val="bg1"/>
                    </a:solidFill>
                  </a:tcPr>
                </a:tc>
                <a:extLst>
                  <a:ext uri="{0D108BD9-81ED-4DB2-BD59-A6C34878D82A}">
                    <a16:rowId xmlns:a16="http://schemas.microsoft.com/office/drawing/2014/main" val="2495337889"/>
                  </a:ext>
                </a:extLst>
              </a:tr>
              <a:tr h="317500">
                <a:tc>
                  <a:txBody>
                    <a:bodyPr/>
                    <a:lstStyle/>
                    <a:p>
                      <a:pPr algn="l" rtl="0" fontAlgn="ctr"/>
                      <a:r>
                        <a:rPr lang="mn-MN" sz="800" b="0" i="0" u="none" strike="noStrike" dirty="0">
                          <a:solidFill>
                            <a:schemeClr val="accent6">
                              <a:lumMod val="50000"/>
                            </a:schemeClr>
                          </a:solidFill>
                          <a:effectLst/>
                          <a:latin typeface="Arial" panose="020B0604020202020204" pitchFamily="34" charset="0"/>
                          <a:cs typeface="Arial" panose="020B0604020202020204" pitchFamily="34" charset="0"/>
                        </a:rPr>
                        <a:t>Халдварт</a:t>
                      </a:r>
                      <a:r>
                        <a:rPr lang="mn-MN" sz="800" b="0" i="0" u="none" strike="noStrike" baseline="0" dirty="0">
                          <a:solidFill>
                            <a:schemeClr val="accent6">
                              <a:lumMod val="50000"/>
                            </a:schemeClr>
                          </a:solidFill>
                          <a:effectLst/>
                          <a:latin typeface="Arial" panose="020B0604020202020204" pitchFamily="34" charset="0"/>
                          <a:cs typeface="Arial" panose="020B0604020202020204" pitchFamily="34" charset="0"/>
                        </a:rPr>
                        <a:t> өвчний гаралт</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992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997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684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634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739</a:t>
                      </a:r>
                    </a:p>
                  </a:txBody>
                  <a:tcPr marL="7120" marR="7120" marT="7120" marB="0" anchor="ctr">
                    <a:solidFill>
                      <a:schemeClr val="accent6">
                        <a:lumMod val="20000"/>
                        <a:lumOff val="80000"/>
                      </a:schemeClr>
                    </a:solidFill>
                  </a:tcPr>
                </a:tc>
                <a:extLst>
                  <a:ext uri="{0D108BD9-81ED-4DB2-BD59-A6C34878D82A}">
                    <a16:rowId xmlns:a16="http://schemas.microsoft.com/office/drawing/2014/main" val="10006"/>
                  </a:ext>
                </a:extLst>
              </a:tr>
            </a:tbl>
          </a:graphicData>
        </a:graphic>
      </p:graphicFrame>
      <p:grpSp>
        <p:nvGrpSpPr>
          <p:cNvPr id="8" name="Group 7">
            <a:extLst>
              <a:ext uri="{FF2B5EF4-FFF2-40B4-BE49-F238E27FC236}">
                <a16:creationId xmlns:a16="http://schemas.microsoft.com/office/drawing/2014/main" id="{13CE8FF5-22B1-4478-A2C8-7C8631341B8E}"/>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a16="http://schemas.microsoft.com/office/drawing/2014/main" id="{AD9329C4-0EA4-4221-BFB7-EFE4BB43424F}"/>
                </a:ext>
              </a:extLst>
            </p:cNvPr>
            <p:cNvSpPr/>
            <p:nvPr/>
          </p:nvSpPr>
          <p:spPr>
            <a:xfrm>
              <a:off x="4311361" y="3181417"/>
              <a:ext cx="360000" cy="180000"/>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B050"/>
                  </a:solidFill>
                  <a:latin typeface="Arial" panose="020B0604020202020204" pitchFamily="34" charset="0"/>
                  <a:cs typeface="Arial" panose="020B0604020202020204" pitchFamily="34" charset="0"/>
                </a:rPr>
                <a:t>26</a:t>
              </a:r>
              <a:endParaRPr lang="mn-MN" sz="900" dirty="0">
                <a:solidFill>
                  <a:srgbClr val="00B05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051C0349-5FBC-4EDC-A666-B6155A9BB095}"/>
                </a:ext>
              </a:extLst>
            </p:cNvPr>
            <p:cNvCxnSpPr>
              <a:cxnSpLocks/>
            </p:cNvCxnSpPr>
            <p:nvPr/>
          </p:nvCxnSpPr>
          <p:spPr>
            <a:xfrm flipV="1">
              <a:off x="159171" y="3271417"/>
              <a:ext cx="4140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FCA1B3B-1490-4C66-936C-1E6723AED66C}"/>
                </a:ext>
              </a:extLst>
            </p:cNvPr>
            <p:cNvCxnSpPr>
              <a:cxnSpLocks/>
            </p:cNvCxnSpPr>
            <p:nvPr/>
          </p:nvCxnSpPr>
          <p:spPr>
            <a:xfrm flipV="1">
              <a:off x="4685648" y="3271417"/>
              <a:ext cx="25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904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C184B68-2C3A-49DF-BED7-8E0440CE0D06}"/>
              </a:ext>
            </a:extLst>
          </p:cNvPr>
          <p:cNvGrpSpPr/>
          <p:nvPr/>
        </p:nvGrpSpPr>
        <p:grpSpPr>
          <a:xfrm>
            <a:off x="73015" y="61623"/>
            <a:ext cx="4806970" cy="288000"/>
            <a:chOff x="73015" y="61623"/>
            <a:chExt cx="4806970"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201718" y="69171"/>
              <a:ext cx="1678267" cy="215444"/>
            </a:xfrm>
            <a:prstGeom prst="rect">
              <a:avLst/>
            </a:prstGeom>
            <a:noFill/>
          </p:spPr>
          <p:txBody>
            <a:bodyPr wrap="squar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a:t>
              </a:r>
            </a:p>
          </p:txBody>
        </p:sp>
      </p:grpSp>
      <p:sp>
        <p:nvSpPr>
          <p:cNvPr id="10" name="TextBox 9">
            <a:extLst>
              <a:ext uri="{FF2B5EF4-FFF2-40B4-BE49-F238E27FC236}">
                <a16:creationId xmlns:a16="http://schemas.microsoft.com/office/drawing/2014/main" id="{4BAD6027-B1DB-4710-B516-D21997F6FCC7}"/>
              </a:ext>
            </a:extLst>
          </p:cNvPr>
          <p:cNvSpPr txBox="1"/>
          <p:nvPr/>
        </p:nvSpPr>
        <p:spPr>
          <a:xfrm>
            <a:off x="359227" y="231003"/>
            <a:ext cx="2438488" cy="230832"/>
          </a:xfrm>
          <a:prstGeom prst="rect">
            <a:avLst/>
          </a:prstGeom>
          <a:noFill/>
        </p:spPr>
        <p:txBody>
          <a:bodyPr wrap="none" rtlCol="0">
            <a:spAutoFit/>
          </a:bodyPr>
          <a:lstStyle/>
          <a:p>
            <a:r>
              <a:rPr lang="mn-MN" sz="900" dirty="0">
                <a:solidFill>
                  <a:schemeClr val="accent2">
                    <a:lumMod val="75000"/>
                  </a:schemeClr>
                </a:solidFill>
                <a:latin typeface="Arial" panose="020B0604020202020204" pitchFamily="34" charset="0"/>
                <a:cs typeface="Arial" panose="020B0604020202020204" pitchFamily="34" charset="0"/>
              </a:rPr>
              <a:t>Нийгмийн зарим үзүүлэлт, 1995 – 201</a:t>
            </a:r>
            <a:r>
              <a:rPr lang="en-US" sz="900" dirty="0">
                <a:solidFill>
                  <a:schemeClr val="accent2">
                    <a:lumMod val="75000"/>
                  </a:schemeClr>
                </a:solidFill>
                <a:latin typeface="Arial" panose="020B0604020202020204" pitchFamily="34" charset="0"/>
                <a:cs typeface="Arial" panose="020B0604020202020204" pitchFamily="34" charset="0"/>
              </a:rPr>
              <a:t>9</a:t>
            </a:r>
            <a:r>
              <a:rPr lang="mn-MN" sz="900" dirty="0">
                <a:solidFill>
                  <a:schemeClr val="accent2">
                    <a:lumMod val="75000"/>
                  </a:schemeClr>
                </a:solidFill>
                <a:latin typeface="Arial" panose="020B0604020202020204" pitchFamily="34" charset="0"/>
                <a:cs typeface="Arial" panose="020B0604020202020204" pitchFamily="34" charset="0"/>
              </a:rPr>
              <a:t> он</a:t>
            </a:r>
          </a:p>
        </p:txBody>
      </p:sp>
      <p:graphicFrame>
        <p:nvGraphicFramePr>
          <p:cNvPr id="11" name="Table 10">
            <a:extLst>
              <a:ext uri="{FF2B5EF4-FFF2-40B4-BE49-F238E27FC236}">
                <a16:creationId xmlns:a16="http://schemas.microsoft.com/office/drawing/2014/main" id="{7E372CFB-4FC3-4EB5-B421-15BC9D75B916}"/>
              </a:ext>
            </a:extLst>
          </p:cNvPr>
          <p:cNvGraphicFramePr>
            <a:graphicFrameLocks noGrp="1"/>
          </p:cNvGraphicFramePr>
          <p:nvPr>
            <p:extLst>
              <p:ext uri="{D42A27DB-BD31-4B8C-83A1-F6EECF244321}">
                <p14:modId xmlns:p14="http://schemas.microsoft.com/office/powerpoint/2010/main" val="2134049640"/>
              </p:ext>
            </p:extLst>
          </p:nvPr>
        </p:nvGraphicFramePr>
        <p:xfrm>
          <a:off x="118500" y="490006"/>
          <a:ext cx="4716000" cy="2637425"/>
        </p:xfrm>
        <a:graphic>
          <a:graphicData uri="http://schemas.openxmlformats.org/drawingml/2006/table">
            <a:tbl>
              <a:tblPr>
                <a:tableStyleId>{2D5ABB26-0587-4C30-8999-92F81FD0307C}</a:tableStyleId>
              </a:tblPr>
              <a:tblGrid>
                <a:gridCol w="1692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504000">
                  <a:extLst>
                    <a:ext uri="{9D8B030D-6E8A-4147-A177-3AD203B41FA5}">
                      <a16:colId xmlns:a16="http://schemas.microsoft.com/office/drawing/2014/main" val="20002"/>
                    </a:ext>
                  </a:extLst>
                </a:gridCol>
                <a:gridCol w="504000">
                  <a:extLst>
                    <a:ext uri="{9D8B030D-6E8A-4147-A177-3AD203B41FA5}">
                      <a16:colId xmlns:a16="http://schemas.microsoft.com/office/drawing/2014/main" val="20003"/>
                    </a:ext>
                  </a:extLst>
                </a:gridCol>
                <a:gridCol w="504000">
                  <a:extLst>
                    <a:ext uri="{9D8B030D-6E8A-4147-A177-3AD203B41FA5}">
                      <a16:colId xmlns:a16="http://schemas.microsoft.com/office/drawing/2014/main" val="20004"/>
                    </a:ext>
                  </a:extLst>
                </a:gridCol>
                <a:gridCol w="504000">
                  <a:extLst>
                    <a:ext uri="{9D8B030D-6E8A-4147-A177-3AD203B41FA5}">
                      <a16:colId xmlns:a16="http://schemas.microsoft.com/office/drawing/2014/main" val="4009151167"/>
                    </a:ext>
                  </a:extLst>
                </a:gridCol>
                <a:gridCol w="504000">
                  <a:extLst>
                    <a:ext uri="{9D8B030D-6E8A-4147-A177-3AD203B41FA5}">
                      <a16:colId xmlns:a16="http://schemas.microsoft.com/office/drawing/2014/main" val="1440420756"/>
                    </a:ext>
                  </a:extLst>
                </a:gridCol>
              </a:tblGrid>
              <a:tr h="252000">
                <a:tc>
                  <a:txBody>
                    <a:bodyPr/>
                    <a:lstStyle/>
                    <a:p>
                      <a:pPr algn="ctr" fontAlgn="ctr"/>
                      <a:r>
                        <a:rPr lang="mn-MN" sz="1000" b="0" u="none" strike="noStrike" dirty="0">
                          <a:solidFill>
                            <a:schemeClr val="bg1"/>
                          </a:solidFill>
                          <a:effectLst/>
                          <a:latin typeface="Arial" panose="020B0604020202020204" pitchFamily="34" charset="0"/>
                          <a:cs typeface="Arial" panose="020B0604020202020204" pitchFamily="34" charset="0"/>
                        </a:rPr>
                        <a:t>Үзүүлэлт</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1995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2000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2005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2010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2015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2019</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extLst>
                  <a:ext uri="{0D108BD9-81ED-4DB2-BD59-A6C34878D82A}">
                    <a16:rowId xmlns:a16="http://schemas.microsoft.com/office/drawing/2014/main" val="10000"/>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Төрөлт</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1 177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1 114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829.0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1 159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1 508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1638</a:t>
                      </a:r>
                    </a:p>
                  </a:txBody>
                  <a:tcPr marL="9525" marR="9525" marT="9525" marB="0" anchor="ctr">
                    <a:solidFill>
                      <a:schemeClr val="bg1"/>
                    </a:solidFill>
                  </a:tcPr>
                </a:tc>
                <a:extLst>
                  <a:ext uri="{0D108BD9-81ED-4DB2-BD59-A6C34878D82A}">
                    <a16:rowId xmlns:a16="http://schemas.microsoft.com/office/drawing/2014/main" val="10001"/>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Нас баралт</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366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370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347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337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378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347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1638918048"/>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Дундаж наслалт</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63.1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65.0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66.</a:t>
                      </a: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68.5</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72.0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72.34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2"/>
                  </a:ext>
                </a:extLst>
              </a:tr>
              <a:tr h="263061">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Бүтэн өнчин хүүхдийн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72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58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91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49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51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33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10003"/>
                  </a:ext>
                </a:extLst>
              </a:tr>
              <a:tr h="273527">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Хагас өнчин хүүхдийн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584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634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847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614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563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566</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04"/>
                  </a:ext>
                </a:extLst>
              </a:tr>
              <a:tr h="258594">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Өрх толгойлсон эхийн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1 367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1 655</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1 906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2 380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2 478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2397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10005"/>
                  </a:ext>
                </a:extLst>
              </a:tr>
              <a:tr h="370661">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хүүхэдтэй өрх толгойлсон эх</a:t>
                      </a:r>
                    </a:p>
                  </a:txBody>
                  <a:tcPr marL="9525" marR="9525" marT="9525" marB="0" anchor="ctr">
                    <a:solidFill>
                      <a:schemeClr val="accent2">
                        <a:lumMod val="20000"/>
                        <a:lumOff val="80000"/>
                      </a:schemeClr>
                    </a:solid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1 565</a:t>
                      </a:r>
                    </a:p>
                  </a:txBody>
                  <a:tcPr marL="9525" marR="9525" marT="9525" marB="0" anchor="ctr">
                    <a:solidFill>
                      <a:schemeClr val="accent2">
                        <a:lumMod val="20000"/>
                        <a:lumOff val="80000"/>
                      </a:schemeClr>
                    </a:solid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1 306</a:t>
                      </a:r>
                    </a:p>
                  </a:txBody>
                  <a:tcPr marL="9525" marR="9525" marT="9525" marB="0" anchor="ctr">
                    <a:solidFill>
                      <a:schemeClr val="accent2">
                        <a:lumMod val="20000"/>
                        <a:lumOff val="80000"/>
                      </a:schemeClr>
                    </a:solid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1 496</a:t>
                      </a:r>
                    </a:p>
                  </a:txBody>
                  <a:tcPr marL="9525" marR="9525" marT="9525" marB="0" anchor="ctr">
                    <a:solidFill>
                      <a:schemeClr val="accent2">
                        <a:lumMod val="20000"/>
                        <a:lumOff val="80000"/>
                      </a:schemeClr>
                    </a:solid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1 173</a:t>
                      </a:r>
                    </a:p>
                  </a:txBody>
                  <a:tcPr marL="9525" marR="9525" marT="9525" marB="0" anchor="ctr">
                    <a:solidFill>
                      <a:schemeClr val="accent2">
                        <a:lumMod val="20000"/>
                        <a:lumOff val="80000"/>
                      </a:schemeClr>
                    </a:solid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999</a:t>
                      </a:r>
                    </a:p>
                  </a:txBody>
                  <a:tcPr marL="9525" marR="9525" marT="9525" marB="0" anchor="ctr">
                    <a:solidFill>
                      <a:schemeClr val="accent2">
                        <a:lumMod val="20000"/>
                        <a:lumOff val="80000"/>
                      </a:schemeClr>
                    </a:solid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992</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06"/>
                  </a:ext>
                </a:extLst>
              </a:tr>
              <a:tr h="463582">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4, түүнээс дээш хүүхэдтэй өрх</a:t>
                      </a:r>
                    </a:p>
                  </a:txBody>
                  <a:tcPr marL="9525" marR="9525" marT="9525" marB="0" anchor="ctr">
                    <a:no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2 166</a:t>
                      </a:r>
                    </a:p>
                  </a:txBody>
                  <a:tcPr marL="9525" marR="9525" marT="9525" marB="0" anchor="ctr">
                    <a:no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1 381</a:t>
                      </a:r>
                    </a:p>
                  </a:txBody>
                  <a:tcPr marL="9525" marR="9525" marT="9525" marB="0" anchor="ctr">
                    <a:no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928</a:t>
                      </a:r>
                    </a:p>
                  </a:txBody>
                  <a:tcPr marL="9525" marR="9525" marT="9525" marB="0" anchor="ctr">
                    <a:no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432</a:t>
                      </a:r>
                    </a:p>
                  </a:txBody>
                  <a:tcPr marL="9525" marR="9525" marT="9525" marB="0" anchor="ctr">
                    <a:no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852</a:t>
                      </a:r>
                    </a:p>
                  </a:txBody>
                  <a:tcPr marL="9525" marR="9525" marT="9525" marB="0" anchor="ctr">
                    <a:no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826</a:t>
                      </a:r>
                    </a:p>
                  </a:txBody>
                  <a:tcPr marL="9525" marR="9525" marT="9525" marB="0" anchor="ctr">
                    <a:noFill/>
                  </a:tcPr>
                </a:tc>
                <a:extLst>
                  <a:ext uri="{0D108BD9-81ED-4DB2-BD59-A6C34878D82A}">
                    <a16:rowId xmlns:a16="http://schemas.microsoft.com/office/drawing/2014/main" val="74687598"/>
                  </a:ext>
                </a:extLst>
              </a:tr>
            </a:tbl>
          </a:graphicData>
        </a:graphic>
      </p:graphicFrame>
      <p:grpSp>
        <p:nvGrpSpPr>
          <p:cNvPr id="8" name="Group 7">
            <a:extLst>
              <a:ext uri="{FF2B5EF4-FFF2-40B4-BE49-F238E27FC236}">
                <a16:creationId xmlns:a16="http://schemas.microsoft.com/office/drawing/2014/main" id="{01A8BEE8-0524-47D7-A733-189F53687C8C}"/>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908B6F9F-CADF-4188-8BB7-AE60CE403EDE}"/>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2">
                      <a:lumMod val="75000"/>
                    </a:schemeClr>
                  </a:solidFill>
                  <a:latin typeface="Arial" panose="020B0604020202020204" pitchFamily="34" charset="0"/>
                  <a:cs typeface="Arial" panose="020B0604020202020204" pitchFamily="34" charset="0"/>
                </a:rPr>
                <a:t>27</a:t>
              </a:r>
              <a:endParaRPr lang="mn-MN" sz="900" dirty="0">
                <a:solidFill>
                  <a:schemeClr val="accent2">
                    <a:lumMod val="75000"/>
                  </a:schemeClr>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C9A7DE6F-84E6-4C95-847B-3209308F6FEE}"/>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7294E2-BA46-49F9-B8EE-C76AB138C23A}"/>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3658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F047315-E428-457F-85A8-6F1F6833CD94}"/>
              </a:ext>
            </a:extLst>
          </p:cNvPr>
          <p:cNvSpPr/>
          <p:nvPr/>
        </p:nvSpPr>
        <p:spPr>
          <a:xfrm>
            <a:off x="1387901" y="360395"/>
            <a:ext cx="1080000" cy="288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bg1"/>
                </a:solidFill>
                <a:latin typeface="Arial" panose="020B0604020202020204" pitchFamily="34" charset="0"/>
                <a:cs typeface="Arial" panose="020B0604020202020204" pitchFamily="34" charset="0"/>
              </a:rPr>
              <a:t>2016</a:t>
            </a:r>
          </a:p>
        </p:txBody>
      </p:sp>
      <p:sp>
        <p:nvSpPr>
          <p:cNvPr id="13" name="Rectangle: Rounded Corners 12">
            <a:extLst>
              <a:ext uri="{FF2B5EF4-FFF2-40B4-BE49-F238E27FC236}">
                <a16:creationId xmlns:a16="http://schemas.microsoft.com/office/drawing/2014/main" id="{142080D8-4F72-42FF-B9C8-72051366D29F}"/>
              </a:ext>
            </a:extLst>
          </p:cNvPr>
          <p:cNvSpPr/>
          <p:nvPr/>
        </p:nvSpPr>
        <p:spPr>
          <a:xfrm>
            <a:off x="3591361" y="309366"/>
            <a:ext cx="1080000" cy="288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bg1"/>
                </a:solidFill>
                <a:latin typeface="Arial" panose="020B0604020202020204" pitchFamily="34" charset="0"/>
                <a:cs typeface="Arial" panose="020B0604020202020204" pitchFamily="34" charset="0"/>
              </a:rPr>
              <a:t>201</a:t>
            </a:r>
            <a:r>
              <a:rPr lang="en-US" sz="2000" dirty="0">
                <a:solidFill>
                  <a:schemeClr val="bg1"/>
                </a:solidFill>
                <a:latin typeface="Arial" panose="020B0604020202020204" pitchFamily="34" charset="0"/>
                <a:cs typeface="Arial" panose="020B0604020202020204" pitchFamily="34" charset="0"/>
              </a:rPr>
              <a:t>9</a:t>
            </a:r>
            <a:endParaRPr lang="mn-MN" sz="20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4CD4E28-2060-4A8F-B33A-6C7537E21F25}"/>
              </a:ext>
            </a:extLst>
          </p:cNvPr>
          <p:cNvSpPr txBox="1"/>
          <p:nvPr/>
        </p:nvSpPr>
        <p:spPr>
          <a:xfrm>
            <a:off x="2189563" y="661422"/>
            <a:ext cx="836120" cy="400110"/>
          </a:xfrm>
          <a:prstGeom prst="rect">
            <a:avLst/>
          </a:prstGeom>
          <a:noFill/>
        </p:spPr>
        <p:txBody>
          <a:bodyPr wrap="square" rtlCol="0">
            <a:spAutoFit/>
          </a:bodyPr>
          <a:lstStyle/>
          <a:p>
            <a:r>
              <a:rPr lang="en-US" sz="2000" dirty="0">
                <a:solidFill>
                  <a:schemeClr val="accent2">
                    <a:lumMod val="60000"/>
                    <a:lumOff val="40000"/>
                  </a:schemeClr>
                </a:solidFill>
                <a:latin typeface="Arial" panose="020B0604020202020204" pitchFamily="34" charset="0"/>
                <a:cs typeface="Arial" panose="020B0604020202020204" pitchFamily="34" charset="0"/>
              </a:rPr>
              <a:t>2552</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4B710C0-5196-497B-BE0D-C02BA4FA610A}"/>
              </a:ext>
            </a:extLst>
          </p:cNvPr>
          <p:cNvSpPr txBox="1"/>
          <p:nvPr/>
        </p:nvSpPr>
        <p:spPr>
          <a:xfrm>
            <a:off x="2472897" y="1257002"/>
            <a:ext cx="504826" cy="400110"/>
          </a:xfrm>
          <a:prstGeom prst="rect">
            <a:avLst/>
          </a:prstGeom>
          <a:noFill/>
        </p:spPr>
        <p:txBody>
          <a:bodyPr wrap="square" rtlCol="0">
            <a:spAutoFit/>
          </a:bodyPr>
          <a:lstStyle/>
          <a:p>
            <a:r>
              <a:rPr lang="en-US" sz="2000" dirty="0">
                <a:solidFill>
                  <a:schemeClr val="accent2">
                    <a:lumMod val="60000"/>
                    <a:lumOff val="40000"/>
                  </a:schemeClr>
                </a:solidFill>
                <a:latin typeface="Arial" panose="020B0604020202020204" pitchFamily="34" charset="0"/>
                <a:cs typeface="Arial" panose="020B0604020202020204" pitchFamily="34" charset="0"/>
              </a:rPr>
              <a:t>30</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A9605EC-AE2E-4BFF-A59C-50F6918CC7FE}"/>
              </a:ext>
            </a:extLst>
          </p:cNvPr>
          <p:cNvSpPr txBox="1"/>
          <p:nvPr/>
        </p:nvSpPr>
        <p:spPr>
          <a:xfrm>
            <a:off x="2395985" y="1844282"/>
            <a:ext cx="629698" cy="400110"/>
          </a:xfrm>
          <a:prstGeom prst="rect">
            <a:avLst/>
          </a:prstGeom>
          <a:noFill/>
        </p:spPr>
        <p:txBody>
          <a:bodyPr wrap="square" rtlCol="0">
            <a:spAutoFit/>
          </a:bodyPr>
          <a:lstStyle/>
          <a:p>
            <a:r>
              <a:rPr lang="en-US" sz="2000" dirty="0">
                <a:solidFill>
                  <a:schemeClr val="accent2">
                    <a:lumMod val="60000"/>
                    <a:lumOff val="40000"/>
                  </a:schemeClr>
                </a:solidFill>
                <a:latin typeface="Arial" panose="020B0604020202020204" pitchFamily="34" charset="0"/>
                <a:cs typeface="Arial" panose="020B0604020202020204" pitchFamily="34" charset="0"/>
              </a:rPr>
              <a:t>477</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9BEFB00-B7D0-4880-A05E-AD353EC78E96}"/>
              </a:ext>
            </a:extLst>
          </p:cNvPr>
          <p:cNvSpPr txBox="1"/>
          <p:nvPr/>
        </p:nvSpPr>
        <p:spPr>
          <a:xfrm>
            <a:off x="2260600" y="2458871"/>
            <a:ext cx="765083" cy="400110"/>
          </a:xfrm>
          <a:prstGeom prst="rect">
            <a:avLst/>
          </a:prstGeom>
          <a:noFill/>
        </p:spPr>
        <p:txBody>
          <a:bodyPr wrap="square" rtlCol="0">
            <a:spAutoFit/>
          </a:bodyPr>
          <a:lstStyle/>
          <a:p>
            <a:r>
              <a:rPr lang="en-US" sz="2000" dirty="0">
                <a:solidFill>
                  <a:schemeClr val="accent2">
                    <a:lumMod val="60000"/>
                    <a:lumOff val="40000"/>
                  </a:schemeClr>
                </a:solidFill>
                <a:latin typeface="Arial" panose="020B0604020202020204" pitchFamily="34" charset="0"/>
                <a:cs typeface="Arial" panose="020B0604020202020204" pitchFamily="34" charset="0"/>
              </a:rPr>
              <a:t>1308</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FFBCCD4-D8E3-4454-AF57-B7D74226DB5F}"/>
              </a:ext>
            </a:extLst>
          </p:cNvPr>
          <p:cNvSpPr txBox="1"/>
          <p:nvPr/>
        </p:nvSpPr>
        <p:spPr>
          <a:xfrm>
            <a:off x="3978778" y="661422"/>
            <a:ext cx="836119" cy="400110"/>
          </a:xfrm>
          <a:prstGeom prst="rect">
            <a:avLst/>
          </a:prstGeom>
          <a:noFill/>
        </p:spPr>
        <p:txBody>
          <a:bodyPr wrap="square" rtlCol="0">
            <a:spAutoFit/>
          </a:bodyPr>
          <a:lstStyle/>
          <a:p>
            <a:r>
              <a:rPr lang="en-US" sz="2000" dirty="0">
                <a:solidFill>
                  <a:schemeClr val="accent2"/>
                </a:solidFill>
                <a:latin typeface="Arial" panose="020B0604020202020204" pitchFamily="34" charset="0"/>
                <a:cs typeface="Arial" panose="020B0604020202020204" pitchFamily="34" charset="0"/>
              </a:rPr>
              <a:t>2397</a:t>
            </a:r>
            <a:endParaRPr lang="mn-MN" sz="2000" dirty="0">
              <a:solidFill>
                <a:schemeClr val="accent2"/>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096B540-1C04-4E46-9005-9CB194CC145E}"/>
              </a:ext>
            </a:extLst>
          </p:cNvPr>
          <p:cNvSpPr txBox="1"/>
          <p:nvPr/>
        </p:nvSpPr>
        <p:spPr>
          <a:xfrm>
            <a:off x="4244870" y="1257002"/>
            <a:ext cx="504825" cy="400110"/>
          </a:xfrm>
          <a:prstGeom prst="rect">
            <a:avLst/>
          </a:prstGeom>
          <a:noFill/>
        </p:spPr>
        <p:txBody>
          <a:bodyPr wrap="square" rtlCol="0">
            <a:spAutoFit/>
          </a:bodyPr>
          <a:lstStyle/>
          <a:p>
            <a:r>
              <a:rPr lang="en-US" sz="2000" dirty="0">
                <a:solidFill>
                  <a:schemeClr val="accent2"/>
                </a:solidFill>
                <a:latin typeface="Arial" panose="020B0604020202020204" pitchFamily="34" charset="0"/>
                <a:cs typeface="Arial" panose="020B0604020202020204" pitchFamily="34" charset="0"/>
              </a:rPr>
              <a:t>33</a:t>
            </a:r>
            <a:endParaRPr lang="mn-MN" sz="2000" dirty="0">
              <a:solidFill>
                <a:schemeClr val="accent2"/>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56317A7A-2144-4239-9DF5-47240472F404}"/>
              </a:ext>
            </a:extLst>
          </p:cNvPr>
          <p:cNvSpPr txBox="1"/>
          <p:nvPr/>
        </p:nvSpPr>
        <p:spPr>
          <a:xfrm>
            <a:off x="4120699" y="1840035"/>
            <a:ext cx="629697" cy="400110"/>
          </a:xfrm>
          <a:prstGeom prst="rect">
            <a:avLst/>
          </a:prstGeom>
          <a:noFill/>
        </p:spPr>
        <p:txBody>
          <a:bodyPr wrap="square" rtlCol="0">
            <a:spAutoFit/>
          </a:bodyPr>
          <a:lstStyle/>
          <a:p>
            <a:r>
              <a:rPr lang="en-US" sz="2000" dirty="0">
                <a:solidFill>
                  <a:schemeClr val="accent2"/>
                </a:solidFill>
                <a:latin typeface="Arial" panose="020B0604020202020204" pitchFamily="34" charset="0"/>
                <a:cs typeface="Arial" panose="020B0604020202020204" pitchFamily="34" charset="0"/>
              </a:rPr>
              <a:t>566</a:t>
            </a:r>
            <a:endParaRPr lang="mn-MN" sz="2000" dirty="0">
              <a:solidFill>
                <a:schemeClr val="accent2"/>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D7D870E-BE71-4FD2-BB21-10A6F5353D6B}"/>
              </a:ext>
            </a:extLst>
          </p:cNvPr>
          <p:cNvSpPr txBox="1"/>
          <p:nvPr/>
        </p:nvSpPr>
        <p:spPr>
          <a:xfrm>
            <a:off x="3903981" y="2458871"/>
            <a:ext cx="846416" cy="400110"/>
          </a:xfrm>
          <a:prstGeom prst="rect">
            <a:avLst/>
          </a:prstGeom>
          <a:noFill/>
        </p:spPr>
        <p:txBody>
          <a:bodyPr wrap="square" rtlCol="0">
            <a:spAutoFit/>
          </a:bodyPr>
          <a:lstStyle/>
          <a:p>
            <a:r>
              <a:rPr lang="en-US" sz="2000" dirty="0">
                <a:solidFill>
                  <a:schemeClr val="accent2"/>
                </a:solidFill>
                <a:latin typeface="Arial" panose="020B0604020202020204" pitchFamily="34" charset="0"/>
                <a:cs typeface="Arial" panose="020B0604020202020204" pitchFamily="34" charset="0"/>
              </a:rPr>
              <a:t>1458</a:t>
            </a:r>
            <a:endParaRPr lang="mn-MN" sz="2000" dirty="0">
              <a:solidFill>
                <a:schemeClr val="accent2"/>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BD1EB0C4-BB38-494C-9E38-98CB9873D970}"/>
              </a:ext>
            </a:extLst>
          </p:cNvPr>
          <p:cNvSpPr/>
          <p:nvPr/>
        </p:nvSpPr>
        <p:spPr>
          <a:xfrm>
            <a:off x="1127573" y="1056778"/>
            <a:ext cx="3600000" cy="216000"/>
          </a:xfrm>
          <a:prstGeom prst="roundRect">
            <a:avLst/>
          </a:prstGeom>
          <a:solidFill>
            <a:schemeClr val="bg1"/>
          </a:solidFill>
          <a:ln>
            <a:solidFill>
              <a:srgbClr val="56B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56B98A"/>
                </a:solidFill>
                <a:latin typeface="Arial" panose="020B0604020202020204" pitchFamily="34" charset="0"/>
                <a:cs typeface="Arial" panose="020B0604020202020204" pitchFamily="34" charset="0"/>
              </a:rPr>
              <a:t>Өрх толгойлсон эхийн тоо</a:t>
            </a:r>
          </a:p>
        </p:txBody>
      </p:sp>
      <p:sp>
        <p:nvSpPr>
          <p:cNvPr id="23" name="Rectangle: Rounded Corners 22">
            <a:extLst>
              <a:ext uri="{FF2B5EF4-FFF2-40B4-BE49-F238E27FC236}">
                <a16:creationId xmlns:a16="http://schemas.microsoft.com/office/drawing/2014/main" id="{807FB916-B245-4BD7-823E-80EAF919F7AB}"/>
              </a:ext>
            </a:extLst>
          </p:cNvPr>
          <p:cNvSpPr/>
          <p:nvPr/>
        </p:nvSpPr>
        <p:spPr>
          <a:xfrm>
            <a:off x="1127573" y="1634856"/>
            <a:ext cx="3600000" cy="216000"/>
          </a:xfrm>
          <a:prstGeom prst="roundRect">
            <a:avLst/>
          </a:prstGeom>
          <a:solidFill>
            <a:schemeClr val="bg1"/>
          </a:solidFill>
          <a:ln>
            <a:solidFill>
              <a:srgbClr val="4E72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4E72BF"/>
                </a:solidFill>
                <a:latin typeface="Arial" panose="020B0604020202020204" pitchFamily="34" charset="0"/>
                <a:cs typeface="Arial" panose="020B0604020202020204" pitchFamily="34" charset="0"/>
              </a:rPr>
              <a:t>Бүтэн өнчин хүүхдийн тоо</a:t>
            </a:r>
          </a:p>
        </p:txBody>
      </p:sp>
      <p:sp>
        <p:nvSpPr>
          <p:cNvPr id="24" name="Rectangle: Rounded Corners 23">
            <a:extLst>
              <a:ext uri="{FF2B5EF4-FFF2-40B4-BE49-F238E27FC236}">
                <a16:creationId xmlns:a16="http://schemas.microsoft.com/office/drawing/2014/main" id="{41F78785-864A-4F32-AF0B-00AA65786249}"/>
              </a:ext>
            </a:extLst>
          </p:cNvPr>
          <p:cNvSpPr/>
          <p:nvPr/>
        </p:nvSpPr>
        <p:spPr>
          <a:xfrm>
            <a:off x="1127573" y="2244392"/>
            <a:ext cx="3600000" cy="216000"/>
          </a:xfrm>
          <a:prstGeom prst="roundRect">
            <a:avLst/>
          </a:prstGeom>
          <a:solidFill>
            <a:schemeClr val="bg1"/>
          </a:solidFill>
          <a:ln>
            <a:solidFill>
              <a:srgbClr val="82C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82C041"/>
                </a:solidFill>
                <a:latin typeface="Arial" panose="020B0604020202020204" pitchFamily="34" charset="0"/>
                <a:cs typeface="Arial" panose="020B0604020202020204" pitchFamily="34" charset="0"/>
              </a:rPr>
              <a:t>Хагас өнчин хүүхдийн тоо</a:t>
            </a:r>
          </a:p>
        </p:txBody>
      </p:sp>
      <p:sp>
        <p:nvSpPr>
          <p:cNvPr id="25" name="Rectangle: Rounded Corners 24">
            <a:extLst>
              <a:ext uri="{FF2B5EF4-FFF2-40B4-BE49-F238E27FC236}">
                <a16:creationId xmlns:a16="http://schemas.microsoft.com/office/drawing/2014/main" id="{DD9E70EE-0AFE-4E92-9BFB-167C2A361A3D}"/>
              </a:ext>
            </a:extLst>
          </p:cNvPr>
          <p:cNvSpPr/>
          <p:nvPr/>
        </p:nvSpPr>
        <p:spPr>
          <a:xfrm>
            <a:off x="1131575" y="2849013"/>
            <a:ext cx="3600000" cy="216000"/>
          </a:xfrm>
          <a:prstGeom prst="roundRect">
            <a:avLst/>
          </a:prstGeom>
          <a:solidFill>
            <a:schemeClr val="bg1"/>
          </a:solidFill>
          <a:ln>
            <a:solidFill>
              <a:srgbClr val="54B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54BA8B"/>
                </a:solidFill>
                <a:latin typeface="Arial" panose="020B0604020202020204" pitchFamily="34" charset="0"/>
                <a:cs typeface="Arial" panose="020B0604020202020204" pitchFamily="34" charset="0"/>
              </a:rPr>
              <a:t>Өрх үүсгэн ганц биеэр амьдардаг өндөр настан</a:t>
            </a:r>
          </a:p>
        </p:txBody>
      </p:sp>
      <p:pic>
        <p:nvPicPr>
          <p:cNvPr id="26" name="Picture 2" descr="C:\Users\khorolmaa.NSO\Desktop\info-2017.jpg">
            <a:extLst>
              <a:ext uri="{FF2B5EF4-FFF2-40B4-BE49-F238E27FC236}">
                <a16:creationId xmlns:a16="http://schemas.microsoft.com/office/drawing/2014/main" id="{7C3CA91B-BBDE-479A-B27D-D53AD024BB2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85" t="68566" r="83553" b="14973"/>
          <a:stretch/>
        </p:blipFill>
        <p:spPr bwMode="auto">
          <a:xfrm>
            <a:off x="562729" y="2525781"/>
            <a:ext cx="346912" cy="576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khorolmaa.NSO\Desktop\info-2017.jpg">
            <a:extLst>
              <a:ext uri="{FF2B5EF4-FFF2-40B4-BE49-F238E27FC236}">
                <a16:creationId xmlns:a16="http://schemas.microsoft.com/office/drawing/2014/main" id="{4C780D44-089E-4794-98E5-3707D0A291A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92" t="22059" r="81784" b="61480"/>
          <a:stretch/>
        </p:blipFill>
        <p:spPr bwMode="auto">
          <a:xfrm>
            <a:off x="537651" y="696778"/>
            <a:ext cx="432725" cy="576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khorolmaa.NSO\Desktop\info-2017.jpg">
            <a:extLst>
              <a:ext uri="{FF2B5EF4-FFF2-40B4-BE49-F238E27FC236}">
                <a16:creationId xmlns:a16="http://schemas.microsoft.com/office/drawing/2014/main" id="{B4AC5A45-BB70-43B7-834F-008ADAB2306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35" t="40215" r="82840" b="48551"/>
          <a:stretch/>
        </p:blipFill>
        <p:spPr bwMode="auto">
          <a:xfrm>
            <a:off x="471155" y="1384267"/>
            <a:ext cx="530059" cy="504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khorolmaa.NSO\Desktop\info-2017.jpg">
            <a:extLst>
              <a:ext uri="{FF2B5EF4-FFF2-40B4-BE49-F238E27FC236}">
                <a16:creationId xmlns:a16="http://schemas.microsoft.com/office/drawing/2014/main" id="{B38361C0-8449-4D65-B612-5347DE6BC8F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35" t="52715" r="80899" b="31715"/>
          <a:stretch/>
        </p:blipFill>
        <p:spPr bwMode="auto">
          <a:xfrm>
            <a:off x="484606" y="1934420"/>
            <a:ext cx="503245" cy="5760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id="{E0CF3DDD-1CD3-4517-87A5-F0C8EFFAC411}"/>
              </a:ext>
            </a:extLst>
          </p:cNvPr>
          <p:cNvSpPr/>
          <p:nvPr/>
        </p:nvSpPr>
        <p:spPr>
          <a:xfrm rot="16200000">
            <a:off x="-884191" y="1750035"/>
            <a:ext cx="2412000" cy="216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dirty="0">
                <a:solidFill>
                  <a:schemeClr val="bg1"/>
                </a:solidFill>
                <a:latin typeface="Arial" panose="020B0604020202020204" pitchFamily="34" charset="0"/>
                <a:cs typeface="Arial" panose="020B0604020202020204" pitchFamily="34" charset="0"/>
              </a:rPr>
              <a:t>Нийгмийн зарим үзүүлэлт</a:t>
            </a:r>
          </a:p>
        </p:txBody>
      </p:sp>
      <p:sp>
        <p:nvSpPr>
          <p:cNvPr id="31" name="Arrow: Down 30">
            <a:extLst>
              <a:ext uri="{FF2B5EF4-FFF2-40B4-BE49-F238E27FC236}">
                <a16:creationId xmlns:a16="http://schemas.microsoft.com/office/drawing/2014/main" id="{8C820149-A50F-4F04-A4D3-B11B59CA4F86}"/>
              </a:ext>
            </a:extLst>
          </p:cNvPr>
          <p:cNvSpPr/>
          <p:nvPr/>
        </p:nvSpPr>
        <p:spPr>
          <a:xfrm rot="10800000">
            <a:off x="3689531" y="1313057"/>
            <a:ext cx="216000" cy="288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2" name="Arrow: Down 31">
            <a:extLst>
              <a:ext uri="{FF2B5EF4-FFF2-40B4-BE49-F238E27FC236}">
                <a16:creationId xmlns:a16="http://schemas.microsoft.com/office/drawing/2014/main" id="{49AF3DC9-C75D-496C-8A5C-F8F8B90F8EFC}"/>
              </a:ext>
            </a:extLst>
          </p:cNvPr>
          <p:cNvSpPr/>
          <p:nvPr/>
        </p:nvSpPr>
        <p:spPr>
          <a:xfrm rot="10800000">
            <a:off x="3687981" y="1902023"/>
            <a:ext cx="216000" cy="288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3" name="Arrow: Down 32">
            <a:extLst>
              <a:ext uri="{FF2B5EF4-FFF2-40B4-BE49-F238E27FC236}">
                <a16:creationId xmlns:a16="http://schemas.microsoft.com/office/drawing/2014/main" id="{788E68E8-E907-4193-A04E-5AAFB2E2B31D}"/>
              </a:ext>
            </a:extLst>
          </p:cNvPr>
          <p:cNvSpPr/>
          <p:nvPr/>
        </p:nvSpPr>
        <p:spPr>
          <a:xfrm rot="10800000">
            <a:off x="3689531" y="2519959"/>
            <a:ext cx="216000" cy="288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solidFill>
                <a:schemeClr val="accent6">
                  <a:lumMod val="75000"/>
                </a:schemeClr>
              </a:solidFill>
            </a:endParaRPr>
          </a:p>
        </p:txBody>
      </p:sp>
      <p:grpSp>
        <p:nvGrpSpPr>
          <p:cNvPr id="41" name="Group 40">
            <a:extLst>
              <a:ext uri="{FF2B5EF4-FFF2-40B4-BE49-F238E27FC236}">
                <a16:creationId xmlns:a16="http://schemas.microsoft.com/office/drawing/2014/main" id="{34465BAB-A156-42F4-B598-3A219F202FE1}"/>
              </a:ext>
            </a:extLst>
          </p:cNvPr>
          <p:cNvGrpSpPr/>
          <p:nvPr/>
        </p:nvGrpSpPr>
        <p:grpSpPr>
          <a:xfrm>
            <a:off x="73015" y="61623"/>
            <a:ext cx="4806970" cy="288000"/>
            <a:chOff x="73015" y="61623"/>
            <a:chExt cx="4806970" cy="288000"/>
          </a:xfrm>
        </p:grpSpPr>
        <p:pic>
          <p:nvPicPr>
            <p:cNvPr id="42" name="Picture 6" descr="http://ekhoron21.mn/uploads/aimag_logos/umnugobi.jpg">
              <a:extLst>
                <a:ext uri="{FF2B5EF4-FFF2-40B4-BE49-F238E27FC236}">
                  <a16:creationId xmlns:a16="http://schemas.microsoft.com/office/drawing/2014/main" id="{081A4ACB-78A4-467A-A4E6-71514D5FF7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a:extLst>
                <a:ext uri="{FF2B5EF4-FFF2-40B4-BE49-F238E27FC236}">
                  <a16:creationId xmlns:a16="http://schemas.microsoft.com/office/drawing/2014/main" id="{7AA00AA1-4B93-4276-B2E5-F41F73EA1685}"/>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39705EF-A8BD-4F3A-8409-48270D2E5B9F}"/>
                </a:ext>
              </a:extLst>
            </p:cNvPr>
            <p:cNvSpPr txBox="1"/>
            <p:nvPr/>
          </p:nvSpPr>
          <p:spPr>
            <a:xfrm>
              <a:off x="3201718" y="69171"/>
              <a:ext cx="1678267" cy="215444"/>
            </a:xfrm>
            <a:prstGeom prst="rect">
              <a:avLst/>
            </a:prstGeom>
            <a:noFill/>
          </p:spPr>
          <p:txBody>
            <a:bodyPr wrap="squar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a:t>
              </a:r>
            </a:p>
          </p:txBody>
        </p:sp>
      </p:grpSp>
      <p:grpSp>
        <p:nvGrpSpPr>
          <p:cNvPr id="45" name="Group 44">
            <a:extLst>
              <a:ext uri="{FF2B5EF4-FFF2-40B4-BE49-F238E27FC236}">
                <a16:creationId xmlns:a16="http://schemas.microsoft.com/office/drawing/2014/main" id="{19D75934-A058-4D76-9D41-8BFBBCAC3659}"/>
              </a:ext>
            </a:extLst>
          </p:cNvPr>
          <p:cNvGrpSpPr/>
          <p:nvPr/>
        </p:nvGrpSpPr>
        <p:grpSpPr>
          <a:xfrm>
            <a:off x="159171" y="3181417"/>
            <a:ext cx="4778477" cy="180000"/>
            <a:chOff x="159171" y="3181417"/>
            <a:chExt cx="4778477" cy="180000"/>
          </a:xfrm>
        </p:grpSpPr>
        <p:sp>
          <p:nvSpPr>
            <p:cNvPr id="46" name="Rectangle: Rounded Corners 45">
              <a:extLst>
                <a:ext uri="{FF2B5EF4-FFF2-40B4-BE49-F238E27FC236}">
                  <a16:creationId xmlns:a16="http://schemas.microsoft.com/office/drawing/2014/main" id="{57A7458D-AF5D-4830-BA8A-529EC1990BC9}"/>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chemeClr val="accent2">
                      <a:lumMod val="75000"/>
                    </a:schemeClr>
                  </a:solidFill>
                  <a:latin typeface="Arial" panose="020B0604020202020204" pitchFamily="34" charset="0"/>
                  <a:cs typeface="Arial" panose="020B0604020202020204" pitchFamily="34" charset="0"/>
                </a:rPr>
                <a:t>2</a:t>
              </a:r>
              <a:r>
                <a:rPr lang="en-US" sz="900" dirty="0">
                  <a:solidFill>
                    <a:schemeClr val="accent2">
                      <a:lumMod val="75000"/>
                    </a:schemeClr>
                  </a:solidFill>
                  <a:latin typeface="Arial" panose="020B0604020202020204" pitchFamily="34" charset="0"/>
                  <a:cs typeface="Arial" panose="020B0604020202020204" pitchFamily="34" charset="0"/>
                </a:rPr>
                <a:t>8</a:t>
              </a:r>
              <a:endParaRPr lang="mn-MN" sz="900" dirty="0">
                <a:solidFill>
                  <a:schemeClr val="accent2">
                    <a:lumMod val="75000"/>
                  </a:schemeClr>
                </a:solidFill>
                <a:latin typeface="Arial" panose="020B0604020202020204" pitchFamily="34" charset="0"/>
                <a:cs typeface="Arial" panose="020B0604020202020204" pitchFamily="34" charset="0"/>
              </a:endParaRPr>
            </a:p>
          </p:txBody>
        </p:sp>
        <p:cxnSp>
          <p:nvCxnSpPr>
            <p:cNvPr id="47" name="Straight Connector 46">
              <a:extLst>
                <a:ext uri="{FF2B5EF4-FFF2-40B4-BE49-F238E27FC236}">
                  <a16:creationId xmlns:a16="http://schemas.microsoft.com/office/drawing/2014/main" id="{E9988FCA-EE5A-4E28-8459-41EAC493CF74}"/>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B8D970A-7AD5-4F4F-8090-43D948F0A8EF}"/>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4" cstate="print"/>
          <a:stretch>
            <a:fillRect/>
          </a:stretch>
        </p:blipFill>
        <p:spPr>
          <a:xfrm>
            <a:off x="1382905" y="273229"/>
            <a:ext cx="1079086" cy="542591"/>
          </a:xfrm>
          <a:prstGeom prst="rect">
            <a:avLst/>
          </a:prstGeom>
        </p:spPr>
      </p:pic>
      <p:sp>
        <p:nvSpPr>
          <p:cNvPr id="34" name="Arrow: Down 30">
            <a:extLst>
              <a:ext uri="{FF2B5EF4-FFF2-40B4-BE49-F238E27FC236}">
                <a16:creationId xmlns:a16="http://schemas.microsoft.com/office/drawing/2014/main" id="{8C820149-A50F-4F04-A4D3-B11B59CA4F86}"/>
              </a:ext>
            </a:extLst>
          </p:cNvPr>
          <p:cNvSpPr/>
          <p:nvPr/>
        </p:nvSpPr>
        <p:spPr>
          <a:xfrm>
            <a:off x="3681178" y="696778"/>
            <a:ext cx="216000" cy="288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5" name="Rectangle: Rounded Corners 12">
            <a:extLst>
              <a:ext uri="{FF2B5EF4-FFF2-40B4-BE49-F238E27FC236}">
                <a16:creationId xmlns:a16="http://schemas.microsoft.com/office/drawing/2014/main" id="{142080D8-4F72-42FF-B9C8-72051366D29F}"/>
              </a:ext>
            </a:extLst>
          </p:cNvPr>
          <p:cNvSpPr/>
          <p:nvPr/>
        </p:nvSpPr>
        <p:spPr>
          <a:xfrm>
            <a:off x="1392897" y="352896"/>
            <a:ext cx="1080000" cy="288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bg1"/>
                </a:solidFill>
                <a:latin typeface="Arial" panose="020B0604020202020204" pitchFamily="34" charset="0"/>
                <a:cs typeface="Arial" panose="020B0604020202020204" pitchFamily="34" charset="0"/>
              </a:rPr>
              <a:t>201</a:t>
            </a:r>
            <a:r>
              <a:rPr lang="en-US" sz="2000" dirty="0">
                <a:solidFill>
                  <a:schemeClr val="bg1"/>
                </a:solidFill>
                <a:latin typeface="Arial" panose="020B0604020202020204" pitchFamily="34" charset="0"/>
                <a:cs typeface="Arial" panose="020B0604020202020204" pitchFamily="34" charset="0"/>
              </a:rPr>
              <a:t>8</a:t>
            </a:r>
            <a:endParaRPr lang="mn-MN"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311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FA12372-70BD-4423-8AE0-47AF73777E06}"/>
              </a:ext>
            </a:extLst>
          </p:cNvPr>
          <p:cNvGrpSpPr/>
          <p:nvPr/>
        </p:nvGrpSpPr>
        <p:grpSpPr>
          <a:xfrm>
            <a:off x="73015" y="61623"/>
            <a:ext cx="4864633" cy="3299794"/>
            <a:chOff x="73015" y="61623"/>
            <a:chExt cx="4864633" cy="3299794"/>
          </a:xfrm>
        </p:grpSpPr>
        <p:sp>
          <p:nvSpPr>
            <p:cNvPr id="8" name="TextBox 7">
              <a:extLst>
                <a:ext uri="{FF2B5EF4-FFF2-40B4-BE49-F238E27FC236}">
                  <a16:creationId xmlns:a16="http://schemas.microsoft.com/office/drawing/2014/main" id="{A2D3006C-2E4D-4745-8397-4CD786FBD66F}"/>
                </a:ext>
              </a:extLst>
            </p:cNvPr>
            <p:cNvSpPr txBox="1"/>
            <p:nvPr/>
          </p:nvSpPr>
          <p:spPr>
            <a:xfrm>
              <a:off x="216121" y="904849"/>
              <a:ext cx="4700908" cy="1538883"/>
            </a:xfrm>
            <a:prstGeom prst="rect">
              <a:avLst/>
            </a:prstGeom>
            <a:noFill/>
          </p:spPr>
          <p:txBody>
            <a:bodyPr wrap="square" rtlCol="0">
              <a:spAutoFit/>
            </a:bodyPr>
            <a:lstStyle/>
            <a:p>
              <a:pPr algn="just"/>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Өмнөговь аймаг нь Монгол улсын хамгийн өмнөд хэсэгт оршдог бөгөөд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15 сум</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59 багтай</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 урд талаараа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БНХАУ</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-тай, баруун талаараа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Баянхонгор</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баруун хойд хэсгээр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Өвөрхангай</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хойд талаараа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Дундговь</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зүүн талаараа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Дорноговь</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аймгуудтай тус тус хиллэн оршдог.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Улаанбаатар</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хотоос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575</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км</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зайтай. Монгол улсын хэмжээнд хамгийн том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165 380.47 мянган кв.км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нутаг дэвсгэртэй.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амын дийлэнх</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хувийг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халхчууд</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эзэлдэг.</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9</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оны жилийн эцсийн байдлаар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69902</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хүн амтай, үүнээс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31.8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хувийг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хүүхэд багачууд амьдарч байна. </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54E3EA3E-11B7-43AD-BD93-487D9AF1827F}"/>
                </a:ext>
              </a:extLst>
            </p:cNvPr>
            <p:cNvSpPr txBox="1"/>
            <p:nvPr/>
          </p:nvSpPr>
          <p:spPr>
            <a:xfrm>
              <a:off x="216121" y="2368319"/>
              <a:ext cx="4662588" cy="800219"/>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Уур амьсгал</a:t>
              </a:r>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Байгаль цаг уурын хувьд эрс тэс эх газрын уур амьсгалтай,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өвөлдөө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-20-30</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градус хүртэл хүйтэрдэг, дулааны улиралд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халуун нь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30-38</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градус,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салхины хурд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5-15</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м/сек</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заримдаа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34-45</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м/сек хүрдэг.</a:t>
              </a:r>
            </a:p>
          </p:txBody>
        </p:sp>
        <p:sp>
          <p:nvSpPr>
            <p:cNvPr id="11" name="TextBox 10">
              <a:extLst>
                <a:ext uri="{FF2B5EF4-FFF2-40B4-BE49-F238E27FC236}">
                  <a16:creationId xmlns:a16="http://schemas.microsoft.com/office/drawing/2014/main" id="{04DA32C0-8426-4549-926B-4C91A2F792C2}"/>
                </a:ext>
              </a:extLst>
            </p:cNvPr>
            <p:cNvSpPr txBox="1"/>
            <p:nvPr/>
          </p:nvSpPr>
          <p:spPr>
            <a:xfrm>
              <a:off x="216121" y="336744"/>
              <a:ext cx="4700908" cy="584775"/>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	1931</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Богд Хан-Уул</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Цэцэрлэг Мандлын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аймгуудаас таслан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Говь Гурвансайхан уулын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зүүн урд энгэрт, </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Далан булаг</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хэмээх газар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Өмнөговь аймаг</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байгуулагджээ.</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2">
              <a:extLst>
                <a:ext uri="{FF2B5EF4-FFF2-40B4-BE49-F238E27FC236}">
                  <a16:creationId xmlns:a16="http://schemas.microsoft.com/office/drawing/2014/main" id="{6DA05852-6DE2-46BF-8510-417C8DD11220}"/>
                </a:ext>
              </a:extLst>
            </p:cNvPr>
            <p:cNvGrpSpPr/>
            <p:nvPr/>
          </p:nvGrpSpPr>
          <p:grpSpPr>
            <a:xfrm>
              <a:off x="73015" y="61623"/>
              <a:ext cx="4805694" cy="288000"/>
              <a:chOff x="73015" y="61623"/>
              <a:chExt cx="4805694"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pSp>
          <p:nvGrpSpPr>
            <p:cNvPr id="13" name="Group 12">
              <a:extLst>
                <a:ext uri="{FF2B5EF4-FFF2-40B4-BE49-F238E27FC236}">
                  <a16:creationId xmlns:a16="http://schemas.microsoft.com/office/drawing/2014/main" id="{2FE64C1D-6AD6-4CB6-8542-07BC9E0B6E4E}"/>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a16="http://schemas.microsoft.com/office/drawing/2014/main" id="{042D8BBF-9C05-41A8-B4B7-7D9D05C23FBF}"/>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a:t>
                </a:r>
                <a:endParaRPr lang="mn-MN" sz="900"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9A64E780-2EAA-40CA-9900-8DF3F5987BA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52C29D-C679-479D-8E31-49FC6FAE6ED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68702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24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593206" y="69171"/>
            <a:ext cx="1283315"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ХӨДӨЛМӨР ЭРХЛЭЛТ</a:t>
            </a:r>
          </a:p>
        </p:txBody>
      </p:sp>
      <p:sp>
        <p:nvSpPr>
          <p:cNvPr id="10" name="TextBox 9">
            <a:extLst>
              <a:ext uri="{FF2B5EF4-FFF2-40B4-BE49-F238E27FC236}">
                <a16:creationId xmlns:a16="http://schemas.microsoft.com/office/drawing/2014/main" id="{4BAD6027-B1DB-4710-B516-D21997F6FCC7}"/>
              </a:ext>
            </a:extLst>
          </p:cNvPr>
          <p:cNvSpPr txBox="1"/>
          <p:nvPr/>
        </p:nvSpPr>
        <p:spPr>
          <a:xfrm>
            <a:off x="359227" y="205623"/>
            <a:ext cx="2723823"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Хөдөлмөр эрхлэлтийн үзүүлэлт 201</a:t>
            </a:r>
            <a:r>
              <a:rPr lang="en-US" sz="900" dirty="0">
                <a:solidFill>
                  <a:srgbClr val="002060"/>
                </a:solidFill>
                <a:latin typeface="Arial" panose="020B0604020202020204" pitchFamily="34" charset="0"/>
                <a:cs typeface="Arial" panose="020B0604020202020204" pitchFamily="34" charset="0"/>
              </a:rPr>
              <a:t>5</a:t>
            </a:r>
            <a:r>
              <a:rPr lang="mn-MN" sz="900" dirty="0">
                <a:solidFill>
                  <a:srgbClr val="002060"/>
                </a:solidFill>
                <a:latin typeface="Arial" panose="020B0604020202020204" pitchFamily="34" charset="0"/>
                <a:cs typeface="Arial" panose="020B0604020202020204" pitchFamily="34" charset="0"/>
              </a:rPr>
              <a:t> – 201</a:t>
            </a:r>
            <a:r>
              <a:rPr lang="en-US" sz="900" dirty="0">
                <a:solidFill>
                  <a:srgbClr val="002060"/>
                </a:solidFill>
                <a:latin typeface="Arial" panose="020B0604020202020204" pitchFamily="34" charset="0"/>
                <a:cs typeface="Arial" panose="020B0604020202020204" pitchFamily="34" charset="0"/>
              </a:rPr>
              <a:t>9</a:t>
            </a:r>
            <a:r>
              <a:rPr lang="mn-MN" sz="900" dirty="0">
                <a:solidFill>
                  <a:srgbClr val="002060"/>
                </a:solidFill>
                <a:latin typeface="Arial" panose="020B0604020202020204" pitchFamily="34" charset="0"/>
                <a:cs typeface="Arial" panose="020B0604020202020204" pitchFamily="34" charset="0"/>
              </a:rPr>
              <a:t> он</a:t>
            </a:r>
          </a:p>
        </p:txBody>
      </p:sp>
      <p:graphicFrame>
        <p:nvGraphicFramePr>
          <p:cNvPr id="11" name="Table 10">
            <a:extLst>
              <a:ext uri="{FF2B5EF4-FFF2-40B4-BE49-F238E27FC236}">
                <a16:creationId xmlns:a16="http://schemas.microsoft.com/office/drawing/2014/main" id="{6BDA3D49-F456-4B76-AED1-7CAA0BF135C5}"/>
              </a:ext>
            </a:extLst>
          </p:cNvPr>
          <p:cNvGraphicFramePr>
            <a:graphicFrameLocks noGrp="1"/>
          </p:cNvGraphicFramePr>
          <p:nvPr>
            <p:extLst>
              <p:ext uri="{D42A27DB-BD31-4B8C-83A1-F6EECF244321}">
                <p14:modId xmlns:p14="http://schemas.microsoft.com/office/powerpoint/2010/main" val="4271511681"/>
              </p:ext>
            </p:extLst>
          </p:nvPr>
        </p:nvGraphicFramePr>
        <p:xfrm>
          <a:off x="123852" y="470254"/>
          <a:ext cx="4705295" cy="2670825"/>
        </p:xfrm>
        <a:graphic>
          <a:graphicData uri="http://schemas.openxmlformats.org/drawingml/2006/table">
            <a:tbl>
              <a:tblPr>
                <a:tableStyleId>{2D5ABB26-0587-4C30-8999-92F81FD0307C}</a:tableStyleId>
              </a:tblPr>
              <a:tblGrid>
                <a:gridCol w="1152000">
                  <a:extLst>
                    <a:ext uri="{9D8B030D-6E8A-4147-A177-3AD203B41FA5}">
                      <a16:colId xmlns:a16="http://schemas.microsoft.com/office/drawing/2014/main" val="20000"/>
                    </a:ext>
                  </a:extLst>
                </a:gridCol>
                <a:gridCol w="710659">
                  <a:extLst>
                    <a:ext uri="{9D8B030D-6E8A-4147-A177-3AD203B41FA5}">
                      <a16:colId xmlns:a16="http://schemas.microsoft.com/office/drawing/2014/main" val="20001"/>
                    </a:ext>
                  </a:extLst>
                </a:gridCol>
                <a:gridCol w="710659">
                  <a:extLst>
                    <a:ext uri="{9D8B030D-6E8A-4147-A177-3AD203B41FA5}">
                      <a16:colId xmlns:a16="http://schemas.microsoft.com/office/drawing/2014/main" val="20002"/>
                    </a:ext>
                  </a:extLst>
                </a:gridCol>
                <a:gridCol w="710659">
                  <a:extLst>
                    <a:ext uri="{9D8B030D-6E8A-4147-A177-3AD203B41FA5}">
                      <a16:colId xmlns:a16="http://schemas.microsoft.com/office/drawing/2014/main" val="20003"/>
                    </a:ext>
                  </a:extLst>
                </a:gridCol>
                <a:gridCol w="710659">
                  <a:extLst>
                    <a:ext uri="{9D8B030D-6E8A-4147-A177-3AD203B41FA5}">
                      <a16:colId xmlns:a16="http://schemas.microsoft.com/office/drawing/2014/main" val="20004"/>
                    </a:ext>
                  </a:extLst>
                </a:gridCol>
                <a:gridCol w="710659">
                  <a:extLst>
                    <a:ext uri="{9D8B030D-6E8A-4147-A177-3AD203B41FA5}">
                      <a16:colId xmlns:a16="http://schemas.microsoft.com/office/drawing/2014/main" val="1763376583"/>
                    </a:ext>
                  </a:extLst>
                </a:gridCol>
              </a:tblGrid>
              <a:tr h="252000">
                <a:tc>
                  <a:txBody>
                    <a:bodyPr/>
                    <a:lstStyle/>
                    <a:p>
                      <a:pPr algn="ctr" fontAlgn="ctr"/>
                      <a:r>
                        <a:rPr lang="mn-MN" sz="900" b="0" u="none" strike="noStrike" dirty="0">
                          <a:solidFill>
                            <a:schemeClr val="bg1"/>
                          </a:solidFill>
                          <a:effectLst/>
                          <a:latin typeface="Arial" panose="020B0604020202020204" pitchFamily="34" charset="0"/>
                          <a:cs typeface="Arial" panose="020B0604020202020204" pitchFamily="34" charset="0"/>
                        </a:rPr>
                        <a:t>Үзүүлэлт</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2015</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2016</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2017</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2018</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2019</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extLst>
                  <a:ext uri="{0D108BD9-81ED-4DB2-BD59-A6C34878D82A}">
                    <a16:rowId xmlns:a16="http://schemas.microsoft.com/office/drawing/2014/main" val="10000"/>
                  </a:ext>
                </a:extLst>
              </a:tr>
              <a:tr h="36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Хөдөлмөрийн насны хүн ам</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39 555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40 675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41 691</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mn-MN" sz="1000" b="0" i="0" u="none" strike="noStrike">
                          <a:solidFill>
                            <a:schemeClr val="accent1">
                              <a:lumMod val="50000"/>
                            </a:schemeClr>
                          </a:solidFill>
                          <a:effectLst/>
                          <a:latin typeface="Arial" panose="020B0604020202020204" pitchFamily="34" charset="0"/>
                          <a:cs typeface="Arial" panose="020B0604020202020204" pitchFamily="34" charset="0"/>
                        </a:rPr>
                        <a:t>41820</a:t>
                      </a:r>
                      <a:endParaRPr lang="en-US"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chemeClr val="accent1">
                              <a:lumMod val="50000"/>
                            </a:schemeClr>
                          </a:solidFill>
                          <a:effectLst/>
                          <a:latin typeface="Arial" panose="020B0604020202020204" pitchFamily="34" charset="0"/>
                          <a:cs typeface="Arial" panose="020B0604020202020204" pitchFamily="34" charset="0"/>
                        </a:rPr>
                        <a:t>45761</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1"/>
                  </a:ext>
                </a:extLst>
              </a:tr>
              <a:tr h="36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Эдийн засгийн идэвхтэй хүн ам</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29 046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28 370</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30 294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32021</a:t>
                      </a:r>
                    </a:p>
                  </a:txBody>
                  <a:tcPr marL="9525" marR="9525" marT="9525" marB="0" anchor="ct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32474</a:t>
                      </a:r>
                    </a:p>
                  </a:txBody>
                  <a:tcPr marL="9525" marR="9525" marT="9525" marB="0" anchor="ctr"/>
                </a:tc>
                <a:extLst>
                  <a:ext uri="{0D108BD9-81ED-4DB2-BD59-A6C34878D82A}">
                    <a16:rowId xmlns:a16="http://schemas.microsoft.com/office/drawing/2014/main" val="10002"/>
                  </a:ext>
                </a:extLst>
              </a:tr>
              <a:tr h="216000">
                <a:tc>
                  <a:txBody>
                    <a:bodyPr/>
                    <a:lstStyle/>
                    <a:p>
                      <a:pPr lvl="1" algn="l" fontAlgn="ctr"/>
                      <a:r>
                        <a:rPr lang="mn-MN" sz="800" u="none" strike="noStrike" dirty="0">
                          <a:solidFill>
                            <a:srgbClr val="002060"/>
                          </a:solidFill>
                          <a:effectLst/>
                          <a:latin typeface="Arial" panose="020B0604020202020204" pitchFamily="34" charset="0"/>
                          <a:cs typeface="Arial" panose="020B0604020202020204" pitchFamily="34" charset="0"/>
                        </a:rPr>
                        <a:t>Ажиллагчид</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25 613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24 314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25 324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29681</a:t>
                      </a: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30517</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3"/>
                  </a:ext>
                </a:extLst>
              </a:tr>
              <a:tr h="252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Ажилгүй иргэд</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3 433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4 056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4 970</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2340</a:t>
                      </a:r>
                    </a:p>
                  </a:txBody>
                  <a:tcPr marL="9525" marR="9525" marT="9525" marB="0" anchor="ct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1957</a:t>
                      </a:r>
                    </a:p>
                  </a:txBody>
                  <a:tcPr marL="9525" marR="9525" marT="9525" marB="0" anchor="ctr"/>
                </a:tc>
                <a:extLst>
                  <a:ext uri="{0D108BD9-81ED-4DB2-BD59-A6C34878D82A}">
                    <a16:rowId xmlns:a16="http://schemas.microsoft.com/office/drawing/2014/main" val="10004"/>
                  </a:ext>
                </a:extLst>
              </a:tr>
              <a:tr h="216000">
                <a:tc>
                  <a:txBody>
                    <a:bodyPr/>
                    <a:lstStyle/>
                    <a:p>
                      <a:pPr lvl="1" algn="l" fontAlgn="ctr"/>
                      <a:r>
                        <a:rPr lang="mn-MN" sz="800" b="0" i="0" u="none" strike="noStrike" dirty="0">
                          <a:solidFill>
                            <a:srgbClr val="002060"/>
                          </a:solidFill>
                          <a:effectLst/>
                          <a:latin typeface="Arial" panose="020B0604020202020204" pitchFamily="34" charset="0"/>
                          <a:cs typeface="Arial" panose="020B0604020202020204" pitchFamily="34" charset="0"/>
                        </a:rPr>
                        <a:t>Эмэгтэй</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1 312</a:t>
                      </a: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1 541</a:t>
                      </a:r>
                    </a:p>
                  </a:txBody>
                  <a:tcPr marL="9525" marR="9525" marT="9525" marB="0" anchor="ctr">
                    <a:solidFill>
                      <a:schemeClr val="accent1">
                        <a:lumMod val="20000"/>
                        <a:lumOff val="80000"/>
                      </a:schemeClr>
                    </a:solidFill>
                  </a:tcPr>
                </a:tc>
                <a:tc>
                  <a:txBody>
                    <a:bodyPr/>
                    <a:lstStyle/>
                    <a:p>
                      <a:pPr algn="r" fontAlgn="ctr"/>
                      <a:r>
                        <a:rPr lang="mn-MN" sz="1000" b="0" i="0" u="none" strike="noStrike" dirty="0">
                          <a:solidFill>
                            <a:srgbClr val="002060"/>
                          </a:solidFill>
                          <a:effectLst/>
                          <a:latin typeface="Arial" panose="020B0604020202020204" pitchFamily="34" charset="0"/>
                          <a:cs typeface="Arial" panose="020B0604020202020204" pitchFamily="34" charset="0"/>
                        </a:rPr>
                        <a:t>1</a:t>
                      </a:r>
                      <a:r>
                        <a:rPr lang="en-US" sz="1000" b="0" i="0" u="none" strike="noStrike" dirty="0">
                          <a:solidFill>
                            <a:srgbClr val="002060"/>
                          </a:solidFill>
                          <a:effectLst/>
                          <a:latin typeface="Arial" panose="020B0604020202020204" pitchFamily="34" charset="0"/>
                          <a:cs typeface="Arial" panose="020B0604020202020204" pitchFamily="34" charset="0"/>
                        </a:rPr>
                        <a:t> </a:t>
                      </a:r>
                      <a:r>
                        <a:rPr lang="mn-MN" sz="1000" b="0" i="0" u="none" strike="noStrike" dirty="0">
                          <a:solidFill>
                            <a:srgbClr val="002060"/>
                          </a:solidFill>
                          <a:effectLst/>
                          <a:latin typeface="Arial" panose="020B0604020202020204" pitchFamily="34" charset="0"/>
                          <a:cs typeface="Arial" panose="020B0604020202020204" pitchFamily="34" charset="0"/>
                        </a:rPr>
                        <a:t>970</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900</a:t>
                      </a: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942</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032370991"/>
                  </a:ext>
                </a:extLst>
              </a:tr>
              <a:tr h="36000">
                <a:tc>
                  <a:txBody>
                    <a:bodyPr/>
                    <a:lstStyle/>
                    <a:p>
                      <a:pPr lvl="0" algn="l" fontAlgn="ctr"/>
                      <a:r>
                        <a:rPr lang="mn-MN" sz="800" b="0" i="0" u="none" strike="noStrike" dirty="0">
                          <a:solidFill>
                            <a:srgbClr val="002060"/>
                          </a:solidFill>
                          <a:effectLst/>
                          <a:latin typeface="Arial" panose="020B0604020202020204" pitchFamily="34" charset="0"/>
                          <a:cs typeface="Arial" panose="020B0604020202020204" pitchFamily="34" charset="0"/>
                        </a:rPr>
                        <a:t>Бүртгэлтэй ажилгүй иргэд</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377</a:t>
                      </a:r>
                    </a:p>
                  </a:txBody>
                  <a:tcPr marL="9525" marR="9525" marT="9525" marB="0" anchor="ctr">
                    <a:solidFill>
                      <a:schemeClr val="bg1"/>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414</a:t>
                      </a:r>
                    </a:p>
                  </a:txBody>
                  <a:tcPr marL="9525" marR="9525" marT="9525" marB="0" anchor="ctr">
                    <a:solidFill>
                      <a:schemeClr val="bg1"/>
                    </a:solidFill>
                  </a:tcPr>
                </a:tc>
                <a:tc>
                  <a:txBody>
                    <a:bodyPr/>
                    <a:lstStyle/>
                    <a:p>
                      <a:pPr algn="r" fontAlgn="ctr"/>
                      <a:r>
                        <a:rPr lang="mn-MN" sz="1000" b="0" i="0" u="none" strike="noStrike" dirty="0">
                          <a:solidFill>
                            <a:srgbClr val="002060"/>
                          </a:solidFill>
                          <a:effectLst/>
                          <a:latin typeface="Arial" panose="020B0604020202020204" pitchFamily="34" charset="0"/>
                          <a:cs typeface="Arial" panose="020B0604020202020204" pitchFamily="34" charset="0"/>
                        </a:rPr>
                        <a:t>386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391</a:t>
                      </a:r>
                    </a:p>
                  </a:txBody>
                  <a:tcPr marL="9525" marR="9525" marT="9525" marB="0" anchor="ctr">
                    <a:solidFill>
                      <a:schemeClr val="bg1"/>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720</a:t>
                      </a:r>
                    </a:p>
                  </a:txBody>
                  <a:tcPr marL="9525" marR="9525" marT="9525" marB="0" anchor="ctr">
                    <a:solidFill>
                      <a:schemeClr val="bg1"/>
                    </a:solidFill>
                  </a:tcPr>
                </a:tc>
                <a:extLst>
                  <a:ext uri="{0D108BD9-81ED-4DB2-BD59-A6C34878D82A}">
                    <a16:rowId xmlns:a16="http://schemas.microsoft.com/office/drawing/2014/main" val="1481985813"/>
                  </a:ext>
                </a:extLst>
              </a:tr>
              <a:tr h="21600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effectLst/>
                          <a:latin typeface="Arial" panose="020B0604020202020204" pitchFamily="34" charset="0"/>
                          <a:cs typeface="Arial" panose="020B0604020202020204" pitchFamily="34" charset="0"/>
                        </a:rPr>
                        <a:t>Эмэгтэй</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218</a:t>
                      </a: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234</a:t>
                      </a:r>
                    </a:p>
                  </a:txBody>
                  <a:tcPr marL="9525" marR="9525" marT="9525" marB="0" anchor="ctr">
                    <a:solidFill>
                      <a:schemeClr val="accent1">
                        <a:lumMod val="20000"/>
                        <a:lumOff val="80000"/>
                      </a:schemeClr>
                    </a:solidFill>
                  </a:tcPr>
                </a:tc>
                <a:tc>
                  <a:txBody>
                    <a:bodyPr/>
                    <a:lstStyle/>
                    <a:p>
                      <a:pPr algn="r" fontAlgn="ctr"/>
                      <a:r>
                        <a:rPr lang="mn-MN" sz="1000" b="0" i="0" u="none" strike="noStrike" dirty="0">
                          <a:solidFill>
                            <a:srgbClr val="002060"/>
                          </a:solidFill>
                          <a:effectLst/>
                          <a:latin typeface="Arial" panose="020B0604020202020204" pitchFamily="34" charset="0"/>
                          <a:cs typeface="Arial" panose="020B0604020202020204" pitchFamily="34" charset="0"/>
                        </a:rPr>
                        <a:t>171</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151</a:t>
                      </a: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287</a:t>
                      </a:r>
                    </a:p>
                  </a:txBody>
                  <a:tcPr marL="9525" marR="9525" marT="9525" marB="0" anchor="ctr">
                    <a:solidFill>
                      <a:schemeClr val="accent1">
                        <a:lumMod val="20000"/>
                        <a:lumOff val="80000"/>
                      </a:schemeClr>
                    </a:solidFill>
                  </a:tcPr>
                </a:tc>
                <a:extLst>
                  <a:ext uri="{0D108BD9-81ED-4DB2-BD59-A6C34878D82A}">
                    <a16:rowId xmlns:a16="http://schemas.microsoft.com/office/drawing/2014/main" val="882852069"/>
                  </a:ext>
                </a:extLst>
              </a:tr>
              <a:tr h="36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Ажиллах хүчний оролцооны түвшин</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69.7</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69</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68.8</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69.0</a:t>
                      </a:r>
                    </a:p>
                  </a:txBody>
                  <a:tcPr marL="9525" marR="9525" marT="9525" marB="0" anchor="ctr">
                    <a:solidFill>
                      <a:schemeClr val="bg1"/>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71.0</a:t>
                      </a:r>
                    </a:p>
                  </a:txBody>
                  <a:tcPr marL="9525" marR="9525" marT="9525" marB="0" anchor="ctr">
                    <a:solidFill>
                      <a:schemeClr val="bg1"/>
                    </a:solidFill>
                  </a:tcPr>
                </a:tc>
                <a:extLst>
                  <a:ext uri="{0D108BD9-81ED-4DB2-BD59-A6C34878D82A}">
                    <a16:rowId xmlns:a16="http://schemas.microsoft.com/office/drawing/2014/main" val="10005"/>
                  </a:ext>
                </a:extLst>
              </a:tr>
              <a:tr h="36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 эрхлэлтийн түвшин</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61.5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59.1</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57.5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64.0</a:t>
                      </a: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66.7</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6"/>
                  </a:ext>
                </a:extLst>
              </a:tr>
              <a:tr h="252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Ажилгүйдлийн түвшин                  </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11.8</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14.3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16.4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7.3</a:t>
                      </a:r>
                    </a:p>
                  </a:txBody>
                  <a:tcPr marL="9525" marR="9525" marT="9525" marB="0" anchor="ctr">
                    <a:solidFill>
                      <a:schemeClr val="bg1"/>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6.0</a:t>
                      </a:r>
                    </a:p>
                  </a:txBody>
                  <a:tcPr marL="9525" marR="9525" marT="9525" marB="0" anchor="ctr">
                    <a:solidFill>
                      <a:schemeClr val="bg1"/>
                    </a:solidFill>
                  </a:tcPr>
                </a:tc>
                <a:extLst>
                  <a:ext uri="{0D108BD9-81ED-4DB2-BD59-A6C34878D82A}">
                    <a16:rowId xmlns:a16="http://schemas.microsoft.com/office/drawing/2014/main" val="10007"/>
                  </a:ext>
                </a:extLst>
              </a:tr>
            </a:tbl>
          </a:graphicData>
        </a:graphic>
      </p:graphicFrame>
      <p:grpSp>
        <p:nvGrpSpPr>
          <p:cNvPr id="8" name="Group 7">
            <a:extLst>
              <a:ext uri="{FF2B5EF4-FFF2-40B4-BE49-F238E27FC236}">
                <a16:creationId xmlns:a16="http://schemas.microsoft.com/office/drawing/2014/main" id="{F0977C99-0ED4-4639-84F3-631C792A4CC0}"/>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34036670-A07B-47A1-A7B8-593072FA103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29</a:t>
              </a:r>
              <a:endParaRPr lang="mn-MN" sz="900" dirty="0">
                <a:solidFill>
                  <a:srgbClr val="00206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66BADD8B-F2B5-4FB0-AD3F-BEE25AE61B9B}"/>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5CBB7B6-C2FA-4837-B7AE-600AFB38C25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9032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A4B858A7-8191-4E17-8B24-0907D4C07718}"/>
              </a:ext>
            </a:extLst>
          </p:cNvPr>
          <p:cNvGraphicFramePr/>
          <p:nvPr>
            <p:extLst>
              <p:ext uri="{D42A27DB-BD31-4B8C-83A1-F6EECF244321}">
                <p14:modId xmlns:p14="http://schemas.microsoft.com/office/powerpoint/2010/main" val="1373931454"/>
              </p:ext>
            </p:extLst>
          </p:nvPr>
        </p:nvGraphicFramePr>
        <p:xfrm>
          <a:off x="0" y="377834"/>
          <a:ext cx="5165263" cy="298358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CB0F2555-2067-4743-95D4-84283F6122EB}"/>
              </a:ext>
            </a:extLst>
          </p:cNvPr>
          <p:cNvSpPr txBox="1"/>
          <p:nvPr/>
        </p:nvSpPr>
        <p:spPr>
          <a:xfrm>
            <a:off x="359219" y="399381"/>
            <a:ext cx="1864194" cy="338554"/>
          </a:xfrm>
          <a:prstGeom prst="rect">
            <a:avLst/>
          </a:prstGeom>
          <a:noFill/>
          <a:ln>
            <a:solidFill>
              <a:schemeClr val="accent1"/>
            </a:solidFill>
          </a:ln>
        </p:spPr>
        <p:txBody>
          <a:bodyPr wrap="square" rtlCol="0">
            <a:spAutoFit/>
          </a:bodyPr>
          <a:lstStyle/>
          <a:p>
            <a:pPr algn="just"/>
            <a:r>
              <a:rPr lang="mn-MN" sz="800" dirty="0">
                <a:solidFill>
                  <a:srgbClr val="002060"/>
                </a:solidFill>
                <a:latin typeface="Arial" panose="020B0604020202020204" pitchFamily="34" charset="0"/>
                <a:cs typeface="Arial" panose="020B0604020202020204" pitchFamily="34" charset="0"/>
              </a:rPr>
              <a:t>Нийт хүн амд хөдөлмөрийн насны хүн амын эзлэх хувь, 201</a:t>
            </a:r>
            <a:r>
              <a:rPr lang="en-US" sz="800" dirty="0">
                <a:solidFill>
                  <a:srgbClr val="002060"/>
                </a:solidFill>
                <a:latin typeface="Arial" panose="020B0604020202020204" pitchFamily="34" charset="0"/>
                <a:cs typeface="Arial" panose="020B0604020202020204" pitchFamily="34" charset="0"/>
              </a:rPr>
              <a:t>9</a:t>
            </a:r>
            <a:r>
              <a:rPr lang="mn-MN" sz="800" dirty="0">
                <a:solidFill>
                  <a:srgbClr val="002060"/>
                </a:solidFill>
                <a:latin typeface="Arial" panose="020B0604020202020204" pitchFamily="34" charset="0"/>
                <a:cs typeface="Arial" panose="020B0604020202020204" pitchFamily="34" charset="0"/>
              </a:rPr>
              <a:t> оноор</a:t>
            </a:r>
          </a:p>
        </p:txBody>
      </p:sp>
      <p:sp>
        <p:nvSpPr>
          <p:cNvPr id="14" name="TextBox 13">
            <a:extLst>
              <a:ext uri="{FF2B5EF4-FFF2-40B4-BE49-F238E27FC236}">
                <a16:creationId xmlns:a16="http://schemas.microsoft.com/office/drawing/2014/main" id="{6B3F329F-101A-4566-B8B0-F1B819B27BD9}"/>
              </a:ext>
            </a:extLst>
          </p:cNvPr>
          <p:cNvSpPr txBox="1"/>
          <p:nvPr/>
        </p:nvSpPr>
        <p:spPr>
          <a:xfrm>
            <a:off x="832238" y="1482458"/>
            <a:ext cx="962982" cy="461665"/>
          </a:xfrm>
          <a:prstGeom prst="rect">
            <a:avLst/>
          </a:prstGeom>
          <a:noFill/>
        </p:spPr>
        <p:txBody>
          <a:bodyPr vert="horz" wrap="square" rtlCol="0">
            <a:spAutoFit/>
          </a:bodyPr>
          <a:lstStyle/>
          <a:p>
            <a:pPr algn="ctr">
              <a:defRPr sz="900" b="0" i="0" u="none" strike="noStrike" kern="1200" spc="0" baseline="0">
                <a:solidFill>
                  <a:srgbClr val="002060"/>
                </a:solidFill>
                <a:latin typeface="Arial" panose="020B0604020202020204" pitchFamily="34" charset="0"/>
                <a:ea typeface="+mn-ea"/>
                <a:cs typeface="Arial" panose="020B0604020202020204" pitchFamily="34" charset="0"/>
              </a:defRPr>
            </a:pPr>
            <a:r>
              <a:rPr lang="ru-RU" sz="800" dirty="0">
                <a:solidFill>
                  <a:schemeClr val="accent6">
                    <a:lumMod val="50000"/>
                  </a:schemeClr>
                </a:solidFill>
              </a:rPr>
              <a:t>201</a:t>
            </a:r>
            <a:r>
              <a:rPr lang="en-US" sz="800" dirty="0">
                <a:solidFill>
                  <a:schemeClr val="accent6">
                    <a:lumMod val="50000"/>
                  </a:schemeClr>
                </a:solidFill>
              </a:rPr>
              <a:t>9</a:t>
            </a:r>
            <a:r>
              <a:rPr lang="ru-RU" sz="800" dirty="0">
                <a:solidFill>
                  <a:schemeClr val="accent6">
                    <a:lumMod val="50000"/>
                  </a:schemeClr>
                </a:solidFill>
              </a:rPr>
              <a:t> оны хүн ам, насны ангиллаар</a:t>
            </a:r>
          </a:p>
        </p:txBody>
      </p:sp>
      <p:graphicFrame>
        <p:nvGraphicFramePr>
          <p:cNvPr id="15" name="Chart 14">
            <a:extLst>
              <a:ext uri="{FF2B5EF4-FFF2-40B4-BE49-F238E27FC236}">
                <a16:creationId xmlns:a16="http://schemas.microsoft.com/office/drawing/2014/main" id="{67DF961D-9D89-440A-8C56-0999BB95CA63}"/>
              </a:ext>
            </a:extLst>
          </p:cNvPr>
          <p:cNvGraphicFramePr/>
          <p:nvPr>
            <p:extLst>
              <p:ext uri="{D42A27DB-BD31-4B8C-83A1-F6EECF244321}">
                <p14:modId xmlns:p14="http://schemas.microsoft.com/office/powerpoint/2010/main" val="3035599009"/>
              </p:ext>
            </p:extLst>
          </p:nvPr>
        </p:nvGraphicFramePr>
        <p:xfrm>
          <a:off x="2209721" y="706829"/>
          <a:ext cx="2766969" cy="247458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6E267513-4DE0-4595-A2FA-911E1F4A050C}"/>
              </a:ext>
            </a:extLst>
          </p:cNvPr>
          <p:cNvSpPr txBox="1"/>
          <p:nvPr/>
        </p:nvSpPr>
        <p:spPr>
          <a:xfrm>
            <a:off x="2582631" y="376619"/>
            <a:ext cx="1245589" cy="430887"/>
          </a:xfrm>
          <a:prstGeom prst="rect">
            <a:avLst/>
          </a:prstGeom>
          <a:noFill/>
        </p:spPr>
        <p:txBody>
          <a:bodyPr wrap="square" rtlCol="0">
            <a:spAutoFit/>
          </a:bodyPr>
          <a:lstStyle/>
          <a:p>
            <a:pPr algn="ctr"/>
            <a:r>
              <a:rPr lang="mn-MN" sz="1100" dirty="0">
                <a:latin typeface="Arial" panose="020B0604020202020204" pitchFamily="34" charset="0"/>
                <a:cs typeface="Arial" panose="020B0604020202020204" pitchFamily="34" charset="0"/>
              </a:rPr>
              <a:t>Ажилгүйдлийн түвшин</a:t>
            </a:r>
          </a:p>
        </p:txBody>
      </p:sp>
      <p:pic>
        <p:nvPicPr>
          <p:cNvPr id="17" name="Picture 6" descr="http://ekhoron21.mn/uploads/aimag_logos/umnugobi.jpg">
            <a:extLst>
              <a:ext uri="{FF2B5EF4-FFF2-40B4-BE49-F238E27FC236}">
                <a16:creationId xmlns:a16="http://schemas.microsoft.com/office/drawing/2014/main" id="{FAC5D117-C530-428B-944D-F828103268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632C3F95-26F4-4253-BDF5-4CFE73140EB1}"/>
              </a:ext>
            </a:extLst>
          </p:cNvPr>
          <p:cNvCxnSpPr>
            <a:cxnSpLocks/>
          </p:cNvCxnSpPr>
          <p:nvPr/>
        </p:nvCxnSpPr>
        <p:spPr>
          <a:xfrm flipH="1">
            <a:off x="359227" y="176893"/>
            <a:ext cx="324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79067C-610D-4C36-B916-864CFF7795A2}"/>
              </a:ext>
            </a:extLst>
          </p:cNvPr>
          <p:cNvSpPr txBox="1"/>
          <p:nvPr/>
        </p:nvSpPr>
        <p:spPr>
          <a:xfrm>
            <a:off x="3593206" y="69171"/>
            <a:ext cx="1283315"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ХӨДӨЛМӨР ЭРХЛЭЛТ</a:t>
            </a:r>
          </a:p>
        </p:txBody>
      </p:sp>
      <p:grpSp>
        <p:nvGrpSpPr>
          <p:cNvPr id="11" name="Group 10">
            <a:extLst>
              <a:ext uri="{FF2B5EF4-FFF2-40B4-BE49-F238E27FC236}">
                <a16:creationId xmlns:a16="http://schemas.microsoft.com/office/drawing/2014/main" id="{6BA58F52-6D08-4189-9B68-8AABFA546157}"/>
              </a:ext>
            </a:extLst>
          </p:cNvPr>
          <p:cNvGrpSpPr/>
          <p:nvPr/>
        </p:nvGrpSpPr>
        <p:grpSpPr>
          <a:xfrm>
            <a:off x="159171" y="3181417"/>
            <a:ext cx="4778477" cy="180000"/>
            <a:chOff x="159171" y="3181417"/>
            <a:chExt cx="4778477" cy="180000"/>
          </a:xfrm>
        </p:grpSpPr>
        <p:sp>
          <p:nvSpPr>
            <p:cNvPr id="20" name="Rectangle: Rounded Corners 19">
              <a:extLst>
                <a:ext uri="{FF2B5EF4-FFF2-40B4-BE49-F238E27FC236}">
                  <a16:creationId xmlns:a16="http://schemas.microsoft.com/office/drawing/2014/main" id="{947789C4-BB06-462B-9088-038A6DA3D9F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30</a:t>
              </a:r>
              <a:endParaRPr lang="mn-MN" sz="900" dirty="0">
                <a:solidFill>
                  <a:srgbClr val="002060"/>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5C43B513-C7CD-42CA-8DCC-A75928B6FA8B}"/>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6A1C20-949E-4A73-8713-B87C3BA017A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2110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708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4035380" y="69171"/>
            <a:ext cx="841141"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БОЛОВСРОЛ</a:t>
            </a:r>
          </a:p>
        </p:txBody>
      </p:sp>
      <p:sp>
        <p:nvSpPr>
          <p:cNvPr id="10" name="TextBox 9">
            <a:extLst>
              <a:ext uri="{FF2B5EF4-FFF2-40B4-BE49-F238E27FC236}">
                <a16:creationId xmlns:a16="http://schemas.microsoft.com/office/drawing/2014/main" id="{4BAD6027-B1DB-4710-B516-D21997F6FCC7}"/>
              </a:ext>
            </a:extLst>
          </p:cNvPr>
          <p:cNvSpPr txBox="1"/>
          <p:nvPr/>
        </p:nvSpPr>
        <p:spPr>
          <a:xfrm>
            <a:off x="359227" y="229178"/>
            <a:ext cx="1422184"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Боловсролын үзүүлэлт</a:t>
            </a:r>
          </a:p>
        </p:txBody>
      </p:sp>
      <p:graphicFrame>
        <p:nvGraphicFramePr>
          <p:cNvPr id="9" name="Table 8">
            <a:extLst>
              <a:ext uri="{FF2B5EF4-FFF2-40B4-BE49-F238E27FC236}">
                <a16:creationId xmlns:a16="http://schemas.microsoft.com/office/drawing/2014/main" id="{685E09B2-FD07-4CEA-990D-DC4C663ADA02}"/>
              </a:ext>
            </a:extLst>
          </p:cNvPr>
          <p:cNvGraphicFramePr>
            <a:graphicFrameLocks noGrp="1"/>
          </p:cNvGraphicFramePr>
          <p:nvPr>
            <p:extLst>
              <p:ext uri="{D42A27DB-BD31-4B8C-83A1-F6EECF244321}">
                <p14:modId xmlns:p14="http://schemas.microsoft.com/office/powerpoint/2010/main" val="3735026361"/>
              </p:ext>
            </p:extLst>
          </p:nvPr>
        </p:nvGraphicFramePr>
        <p:xfrm>
          <a:off x="166598" y="511493"/>
          <a:ext cx="4619803" cy="2532273"/>
        </p:xfrm>
        <a:graphic>
          <a:graphicData uri="http://schemas.openxmlformats.org/drawingml/2006/table">
            <a:tbl>
              <a:tblPr>
                <a:tableStyleId>{2D5ABB26-0587-4C30-8999-92F81FD0307C}</a:tableStyleId>
              </a:tblPr>
              <a:tblGrid>
                <a:gridCol w="1421478">
                  <a:extLst>
                    <a:ext uri="{9D8B030D-6E8A-4147-A177-3AD203B41FA5}">
                      <a16:colId xmlns:a16="http://schemas.microsoft.com/office/drawing/2014/main" val="20000"/>
                    </a:ext>
                  </a:extLst>
                </a:gridCol>
                <a:gridCol w="639665">
                  <a:extLst>
                    <a:ext uri="{9D8B030D-6E8A-4147-A177-3AD203B41FA5}">
                      <a16:colId xmlns:a16="http://schemas.microsoft.com/office/drawing/2014/main" val="20001"/>
                    </a:ext>
                  </a:extLst>
                </a:gridCol>
                <a:gridCol w="639665">
                  <a:extLst>
                    <a:ext uri="{9D8B030D-6E8A-4147-A177-3AD203B41FA5}">
                      <a16:colId xmlns:a16="http://schemas.microsoft.com/office/drawing/2014/main" val="20002"/>
                    </a:ext>
                  </a:extLst>
                </a:gridCol>
                <a:gridCol w="639665">
                  <a:extLst>
                    <a:ext uri="{9D8B030D-6E8A-4147-A177-3AD203B41FA5}">
                      <a16:colId xmlns:a16="http://schemas.microsoft.com/office/drawing/2014/main" val="20003"/>
                    </a:ext>
                  </a:extLst>
                </a:gridCol>
                <a:gridCol w="639665">
                  <a:extLst>
                    <a:ext uri="{9D8B030D-6E8A-4147-A177-3AD203B41FA5}">
                      <a16:colId xmlns:a16="http://schemas.microsoft.com/office/drawing/2014/main" val="20004"/>
                    </a:ext>
                  </a:extLst>
                </a:gridCol>
                <a:gridCol w="639665">
                  <a:extLst>
                    <a:ext uri="{9D8B030D-6E8A-4147-A177-3AD203B41FA5}">
                      <a16:colId xmlns:a16="http://schemas.microsoft.com/office/drawing/2014/main" val="1763376583"/>
                    </a:ext>
                  </a:extLst>
                </a:gridCol>
              </a:tblGrid>
              <a:tr h="346887">
                <a:tc>
                  <a:txBody>
                    <a:bodyPr/>
                    <a:lstStyle/>
                    <a:p>
                      <a:pPr algn="ctr" fontAlgn="ctr"/>
                      <a:r>
                        <a:rPr lang="mn-MN" sz="1050" b="0" u="none" strike="noStrike" dirty="0">
                          <a:solidFill>
                            <a:schemeClr val="bg1"/>
                          </a:solidFill>
                          <a:effectLst/>
                          <a:latin typeface="Arial" panose="020B0604020202020204" pitchFamily="34" charset="0"/>
                          <a:cs typeface="Arial" panose="020B0604020202020204" pitchFamily="34" charset="0"/>
                        </a:rPr>
                        <a:t>Үзүүлэлт</a:t>
                      </a:r>
                      <a:endParaRPr lang="en-US" sz="105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2015/2016</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2016/2017</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2017/2018</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2018/2019</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2019/2020</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extLst>
                  <a:ext uri="{0D108BD9-81ED-4DB2-BD59-A6C34878D82A}">
                    <a16:rowId xmlns:a16="http://schemas.microsoft.com/office/drawing/2014/main" val="10000"/>
                  </a:ext>
                </a:extLst>
              </a:tr>
              <a:tr h="312198">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ЕБСургуулийн тоо</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20</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20</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21</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22</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22</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1"/>
                  </a:ext>
                </a:extLst>
              </a:tr>
              <a:tr h="312198">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ЕБС-д өдрийн ангид суралцагчдын тоо (1000 хүн)</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11.0</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11.4</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11.8</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12.1</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13.4</a:t>
                      </a:r>
                    </a:p>
                  </a:txBody>
                  <a:tcPr marL="9525" marR="9525" marT="9525" marB="0" anchor="ctr"/>
                </a:tc>
                <a:extLst>
                  <a:ext uri="{0D108BD9-81ED-4DB2-BD59-A6C34878D82A}">
                    <a16:rowId xmlns:a16="http://schemas.microsoft.com/office/drawing/2014/main" val="10002"/>
                  </a:ext>
                </a:extLst>
              </a:tr>
              <a:tr h="312198">
                <a:tc>
                  <a:txBody>
                    <a:bodyPr/>
                    <a:lstStyle/>
                    <a:p>
                      <a:pPr algn="l" rtl="0" fontAlgn="ctr"/>
                      <a:r>
                        <a:rPr lang="ru-RU" sz="800" b="0" u="none" strike="noStrike" dirty="0">
                          <a:solidFill>
                            <a:srgbClr val="002060"/>
                          </a:solidFill>
                          <a:effectLst/>
                          <a:latin typeface="Arial" panose="020B0604020202020204" pitchFamily="34" charset="0"/>
                          <a:cs typeface="Arial" panose="020B0604020202020204" pitchFamily="34" charset="0"/>
                        </a:rPr>
                        <a:t>ЕБС-ийн хамран сургалтын бохир жин (1-9 р анги)</a:t>
                      </a:r>
                      <a:endParaRPr lang="ru-RU"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92.2</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97.6</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96.9</a:t>
                      </a:r>
                    </a:p>
                  </a:txBody>
                  <a:tcPr marL="9525" marR="9525" marT="9525" marB="0" anchor="ctr">
                    <a:solidFill>
                      <a:schemeClr val="accent1">
                        <a:lumMod val="20000"/>
                        <a:lumOff val="80000"/>
                      </a:schemeClr>
                    </a:solidFill>
                  </a:tcPr>
                </a:tc>
                <a:tc>
                  <a:txBody>
                    <a:bodyPr/>
                    <a:lstStyle/>
                    <a:p>
                      <a:pPr algn="ctr" rtl="0" fontAlgn="ctr"/>
                      <a:r>
                        <a:rPr lang="mn-MN" sz="1000" b="0" i="0" u="none" strike="noStrike" dirty="0">
                          <a:solidFill>
                            <a:schemeClr val="tx2">
                              <a:lumMod val="50000"/>
                            </a:schemeClr>
                          </a:solidFill>
                          <a:effectLst/>
                          <a:latin typeface="Arial" panose="020B0604020202020204" pitchFamily="34" charset="0"/>
                          <a:cs typeface="Arial" panose="020B0604020202020204" pitchFamily="34" charset="0"/>
                        </a:rPr>
                        <a:t>82.9</a:t>
                      </a:r>
                      <a:endParaRPr lang="en-US" sz="1000" b="0" i="0" u="none" strike="noStrike" dirty="0">
                        <a:solidFill>
                          <a:schemeClr val="tx2">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chemeClr val="tx2">
                              <a:lumMod val="50000"/>
                            </a:schemeClr>
                          </a:solidFill>
                          <a:effectLst/>
                          <a:latin typeface="Arial" panose="020B0604020202020204" pitchFamily="34" charset="0"/>
                          <a:cs typeface="Arial" panose="020B0604020202020204" pitchFamily="34" charset="0"/>
                        </a:rPr>
                        <a:t>89.6</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3"/>
                  </a:ext>
                </a:extLst>
              </a:tr>
              <a:tr h="312198">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ЕБС-ийн суралцагч-багшийн харьцаа</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18.4</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18.8</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18.9</a:t>
                      </a:r>
                    </a:p>
                  </a:txBody>
                  <a:tcPr marL="9525" marR="9525" marT="9525" marB="0" anchor="ctr"/>
                </a:tc>
                <a:tc>
                  <a:txBody>
                    <a:bodyPr/>
                    <a:lstStyle/>
                    <a:p>
                      <a:pPr algn="ctr" rtl="0" fontAlgn="ctr"/>
                      <a:r>
                        <a:rPr lang="en-US" sz="1000" b="0" i="0" u="none" strike="noStrike" dirty="0">
                          <a:solidFill>
                            <a:schemeClr val="accent5">
                              <a:lumMod val="50000"/>
                            </a:schemeClr>
                          </a:solidFill>
                          <a:effectLst/>
                          <a:latin typeface="Arial" panose="020B0604020202020204" pitchFamily="34" charset="0"/>
                          <a:cs typeface="Arial" panose="020B0604020202020204" pitchFamily="34" charset="0"/>
                        </a:rPr>
                        <a:t>19.1</a:t>
                      </a:r>
                    </a:p>
                  </a:txBody>
                  <a:tcPr marL="9525" marR="9525" marT="9525" marB="0" anchor="ctr"/>
                </a:tc>
                <a:tc>
                  <a:txBody>
                    <a:bodyPr/>
                    <a:lstStyle/>
                    <a:p>
                      <a:pPr algn="ctr" rtl="0" fontAlgn="ctr"/>
                      <a:r>
                        <a:rPr lang="en-US" sz="1000" b="0" i="0" u="none" strike="noStrike" dirty="0">
                          <a:solidFill>
                            <a:schemeClr val="accent5">
                              <a:lumMod val="50000"/>
                            </a:schemeClr>
                          </a:solidFill>
                          <a:effectLst/>
                          <a:latin typeface="Arial" panose="020B0604020202020204" pitchFamily="34" charset="0"/>
                          <a:cs typeface="Arial" panose="020B0604020202020204" pitchFamily="34" charset="0"/>
                        </a:rPr>
                        <a:t>19.4</a:t>
                      </a:r>
                    </a:p>
                  </a:txBody>
                  <a:tcPr marL="9525" marR="9525" marT="9525" marB="0" anchor="ctr"/>
                </a:tc>
                <a:extLst>
                  <a:ext uri="{0D108BD9-81ED-4DB2-BD59-A6C34878D82A}">
                    <a16:rowId xmlns:a16="http://schemas.microsoft.com/office/drawing/2014/main" val="10004"/>
                  </a:ext>
                </a:extLst>
              </a:tr>
              <a:tr h="312198">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СӨБ-ийн байгууллагын тоо</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27</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27</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28</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29</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29</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5"/>
                  </a:ext>
                </a:extLst>
              </a:tr>
              <a:tr h="312198">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СӨБ-д хамрагдсан хүүхдийн тоо (1000 хүүхэд)</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4.7</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5.2</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5.5</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5.4</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5.7</a:t>
                      </a:r>
                    </a:p>
                  </a:txBody>
                  <a:tcPr marL="9525" marR="9525" marT="9525" marB="0" anchor="ctr"/>
                </a:tc>
                <a:extLst>
                  <a:ext uri="{0D108BD9-81ED-4DB2-BD59-A6C34878D82A}">
                    <a16:rowId xmlns:a16="http://schemas.microsoft.com/office/drawing/2014/main" val="10006"/>
                  </a:ext>
                </a:extLst>
              </a:tr>
              <a:tr h="312198">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СӨБ-д ажиллаж байгаа нэг багшид ногдох хүүхэд</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30.6</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31.6</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32.2</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32.2</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30.3</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7"/>
                  </a:ext>
                </a:extLst>
              </a:tr>
            </a:tbl>
          </a:graphicData>
        </a:graphic>
      </p:graphicFrame>
      <p:grpSp>
        <p:nvGrpSpPr>
          <p:cNvPr id="8" name="Group 7">
            <a:extLst>
              <a:ext uri="{FF2B5EF4-FFF2-40B4-BE49-F238E27FC236}">
                <a16:creationId xmlns:a16="http://schemas.microsoft.com/office/drawing/2014/main" id="{7491C040-E574-4CD1-9213-170E08DA9118}"/>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a16="http://schemas.microsoft.com/office/drawing/2014/main" id="{859B76A1-7DDE-4FBC-9CCB-D2F17E49B7A9}"/>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31</a:t>
              </a:r>
              <a:endParaRPr lang="mn-MN" sz="900" dirty="0">
                <a:solidFill>
                  <a:srgbClr val="00206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D65E1063-E8ED-47F9-840F-4F24ED4D666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5ABC9F-D985-4B74-922B-68B15BD9059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6325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708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4035380" y="69171"/>
            <a:ext cx="841141"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БОЛОВСРОЛ</a:t>
            </a:r>
          </a:p>
        </p:txBody>
      </p:sp>
      <p:pic>
        <p:nvPicPr>
          <p:cNvPr id="8" name="Picture 7">
            <a:extLst>
              <a:ext uri="{FF2B5EF4-FFF2-40B4-BE49-F238E27FC236}">
                <a16:creationId xmlns:a16="http://schemas.microsoft.com/office/drawing/2014/main" id="{5BBB5EA2-BE57-4F2D-9AB0-EBFFA3D529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048" t="64948" r="59109" b="30338"/>
          <a:stretch/>
        </p:blipFill>
        <p:spPr>
          <a:xfrm>
            <a:off x="2213227" y="870671"/>
            <a:ext cx="466513" cy="432000"/>
          </a:xfrm>
          <a:prstGeom prst="rect">
            <a:avLst/>
          </a:prstGeom>
        </p:spPr>
      </p:pic>
      <p:pic>
        <p:nvPicPr>
          <p:cNvPr id="11" name="Picture 10">
            <a:extLst>
              <a:ext uri="{FF2B5EF4-FFF2-40B4-BE49-F238E27FC236}">
                <a16:creationId xmlns:a16="http://schemas.microsoft.com/office/drawing/2014/main" id="{4A4AEDD8-EE99-4581-8DD2-842FFED5EA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081" t="56965" r="59760" b="37830"/>
          <a:stretch/>
        </p:blipFill>
        <p:spPr>
          <a:xfrm>
            <a:off x="441620" y="337367"/>
            <a:ext cx="358955" cy="360000"/>
          </a:xfrm>
          <a:prstGeom prst="rect">
            <a:avLst/>
          </a:prstGeom>
        </p:spPr>
      </p:pic>
      <p:pic>
        <p:nvPicPr>
          <p:cNvPr id="15" name="Picture 14">
            <a:extLst>
              <a:ext uri="{FF2B5EF4-FFF2-40B4-BE49-F238E27FC236}">
                <a16:creationId xmlns:a16="http://schemas.microsoft.com/office/drawing/2014/main" id="{D9145303-EE96-4AC5-8D50-1ED884D538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7270" y="406362"/>
            <a:ext cx="1135108" cy="828000"/>
          </a:xfrm>
          <a:prstGeom prst="rect">
            <a:avLst/>
          </a:prstGeom>
        </p:spPr>
      </p:pic>
      <p:sp>
        <p:nvSpPr>
          <p:cNvPr id="20" name="TextBox 19">
            <a:extLst>
              <a:ext uri="{FF2B5EF4-FFF2-40B4-BE49-F238E27FC236}">
                <a16:creationId xmlns:a16="http://schemas.microsoft.com/office/drawing/2014/main" id="{A690A178-9320-4F0C-962B-B48409144BA8}"/>
              </a:ext>
            </a:extLst>
          </p:cNvPr>
          <p:cNvSpPr txBox="1"/>
          <p:nvPr/>
        </p:nvSpPr>
        <p:spPr>
          <a:xfrm>
            <a:off x="882967" y="347223"/>
            <a:ext cx="1844499" cy="400110"/>
          </a:xfrm>
          <a:prstGeom prst="rect">
            <a:avLst/>
          </a:prstGeom>
          <a:noFill/>
          <a:ln>
            <a:solidFill>
              <a:schemeClr val="accent1"/>
            </a:solidFill>
          </a:ln>
        </p:spPr>
        <p:txBody>
          <a:bodyPr wrap="square" rtlCol="0">
            <a:spAutoFit/>
          </a:bodyPr>
          <a:lstStyle/>
          <a:p>
            <a:pPr algn="just"/>
            <a:r>
              <a:rPr lang="mn-MN" sz="800" dirty="0">
                <a:solidFill>
                  <a:srgbClr val="F15A29"/>
                </a:solidFill>
                <a:latin typeface="Arial" panose="020B0604020202020204" pitchFamily="34" charset="0"/>
                <a:cs typeface="Arial" panose="020B0604020202020204" pitchFamily="34" charset="0"/>
              </a:rPr>
              <a:t>Сургуулийн өмнөх боловсролын байгууллагын үндсэн багш</a:t>
            </a:r>
            <a:r>
              <a:rPr lang="mn-MN" sz="1000" dirty="0">
                <a:solidFill>
                  <a:schemeClr val="accent1"/>
                </a:solidFill>
                <a:latin typeface="Arial" panose="020B0604020202020204" pitchFamily="34" charset="0"/>
                <a:cs typeface="Arial" panose="020B0604020202020204" pitchFamily="34" charset="0"/>
              </a:rPr>
              <a:t>  </a:t>
            </a:r>
            <a:r>
              <a:rPr lang="en-US" sz="1200" dirty="0">
                <a:solidFill>
                  <a:schemeClr val="accent1">
                    <a:lumMod val="50000"/>
                  </a:schemeClr>
                </a:solidFill>
                <a:latin typeface="Arial" panose="020B0604020202020204" pitchFamily="34" charset="0"/>
                <a:cs typeface="Arial" panose="020B0604020202020204" pitchFamily="34" charset="0"/>
              </a:rPr>
              <a:t>188</a:t>
            </a:r>
            <a:endParaRPr lang="mn-MN" sz="1400" dirty="0">
              <a:solidFill>
                <a:schemeClr val="accent1">
                  <a:lumMod val="50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111F042-C7A1-428E-AB5A-56A63787F454}"/>
              </a:ext>
            </a:extLst>
          </p:cNvPr>
          <p:cNvSpPr txBox="1"/>
          <p:nvPr/>
        </p:nvSpPr>
        <p:spPr>
          <a:xfrm>
            <a:off x="386736" y="810103"/>
            <a:ext cx="1766153" cy="538609"/>
          </a:xfrm>
          <a:prstGeom prst="rect">
            <a:avLst/>
          </a:prstGeom>
          <a:noFill/>
        </p:spPr>
        <p:txBody>
          <a:bodyPr wrap="square" rtlCol="0">
            <a:spAutoFit/>
          </a:bodyPr>
          <a:lstStyle/>
          <a:p>
            <a:pPr algn="r"/>
            <a:r>
              <a:rPr lang="mn-MN" sz="800" dirty="0">
                <a:solidFill>
                  <a:srgbClr val="DA1AAF"/>
                </a:solidFill>
                <a:latin typeface="Arial" panose="020B0604020202020204" pitchFamily="34" charset="0"/>
                <a:cs typeface="Arial" panose="020B0604020202020204" pitchFamily="34" charset="0"/>
              </a:rPr>
              <a:t>Сургуулийн өмнөх боловсролын байгууллагад хамрагдсан хүүхэд</a:t>
            </a:r>
            <a:r>
              <a:rPr lang="mn-MN" sz="900" dirty="0">
                <a:solidFill>
                  <a:schemeClr val="accent1"/>
                </a:solidFill>
                <a:latin typeface="Arial" panose="020B0604020202020204" pitchFamily="34" charset="0"/>
                <a:cs typeface="Arial" panose="020B0604020202020204" pitchFamily="34" charset="0"/>
              </a:rPr>
              <a:t>     </a:t>
            </a:r>
            <a:r>
              <a:rPr lang="en-US" sz="1200" dirty="0">
                <a:solidFill>
                  <a:srgbClr val="002060"/>
                </a:solidFill>
                <a:latin typeface="Arial" panose="020B0604020202020204" pitchFamily="34" charset="0"/>
                <a:cs typeface="Arial" panose="020B0604020202020204" pitchFamily="34" charset="0"/>
              </a:rPr>
              <a:t>5711</a:t>
            </a:r>
            <a:endParaRPr lang="mn-MN" sz="1400" dirty="0">
              <a:solidFill>
                <a:srgbClr val="00206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220990D-01A5-4972-A4F0-BF21F345DA5B}"/>
              </a:ext>
            </a:extLst>
          </p:cNvPr>
          <p:cNvSpPr txBox="1"/>
          <p:nvPr/>
        </p:nvSpPr>
        <p:spPr>
          <a:xfrm>
            <a:off x="2956667" y="401186"/>
            <a:ext cx="640603" cy="830997"/>
          </a:xfrm>
          <a:prstGeom prst="rect">
            <a:avLst/>
          </a:prstGeom>
          <a:noFill/>
        </p:spPr>
        <p:txBody>
          <a:bodyPr wrap="square" rtlCol="0">
            <a:spAutoFit/>
          </a:bodyPr>
          <a:lstStyle/>
          <a:p>
            <a:pPr algn="just"/>
            <a:r>
              <a:rPr lang="mn-MN" sz="800" dirty="0">
                <a:solidFill>
                  <a:schemeClr val="accent1"/>
                </a:solidFill>
                <a:latin typeface="Arial" panose="020B0604020202020204" pitchFamily="34" charset="0"/>
                <a:cs typeface="Arial" panose="020B0604020202020204" pitchFamily="34" charset="0"/>
              </a:rPr>
              <a:t>ЕБС-ийн </a:t>
            </a:r>
            <a:r>
              <a:rPr lang="mn-MN" sz="1200" dirty="0">
                <a:solidFill>
                  <a:srgbClr val="002060"/>
                </a:solidFill>
                <a:latin typeface="Arial" panose="020B0604020202020204" pitchFamily="34" charset="0"/>
                <a:cs typeface="Arial" panose="020B0604020202020204" pitchFamily="34" charset="0"/>
              </a:rPr>
              <a:t>1</a:t>
            </a:r>
            <a:r>
              <a:rPr lang="mn-MN" sz="800" dirty="0">
                <a:solidFill>
                  <a:schemeClr val="accent1"/>
                </a:solidFill>
                <a:latin typeface="Arial" panose="020B0604020202020204" pitchFamily="34" charset="0"/>
                <a:cs typeface="Arial" panose="020B0604020202020204" pitchFamily="34" charset="0"/>
              </a:rPr>
              <a:t> дүгээр ангид элсэгчид </a:t>
            </a:r>
            <a:r>
              <a:rPr lang="en-US" sz="1200" dirty="0">
                <a:solidFill>
                  <a:srgbClr val="002060"/>
                </a:solidFill>
                <a:latin typeface="Arial" panose="020B0604020202020204" pitchFamily="34" charset="0"/>
                <a:cs typeface="Arial" panose="020B0604020202020204" pitchFamily="34" charset="0"/>
              </a:rPr>
              <a:t>1730</a:t>
            </a:r>
            <a:endParaRPr lang="mn-MN" sz="1200" dirty="0">
              <a:solidFill>
                <a:srgbClr val="002060"/>
              </a:solidFill>
              <a:latin typeface="Arial" panose="020B0604020202020204" pitchFamily="34" charset="0"/>
              <a:cs typeface="Arial" panose="020B0604020202020204" pitchFamily="34" charset="0"/>
            </a:endParaRPr>
          </a:p>
        </p:txBody>
      </p:sp>
      <p:graphicFrame>
        <p:nvGraphicFramePr>
          <p:cNvPr id="30" name="Chart 29">
            <a:extLst>
              <a:ext uri="{FF2B5EF4-FFF2-40B4-BE49-F238E27FC236}">
                <a16:creationId xmlns:a16="http://schemas.microsoft.com/office/drawing/2014/main" id="{401938B5-F40B-42B3-A31A-96AFD80BEAB4}"/>
              </a:ext>
            </a:extLst>
          </p:cNvPr>
          <p:cNvGraphicFramePr/>
          <p:nvPr>
            <p:extLst>
              <p:ext uri="{D42A27DB-BD31-4B8C-83A1-F6EECF244321}">
                <p14:modId xmlns:p14="http://schemas.microsoft.com/office/powerpoint/2010/main" val="3284018009"/>
              </p:ext>
            </p:extLst>
          </p:nvPr>
        </p:nvGraphicFramePr>
        <p:xfrm>
          <a:off x="246587" y="2018693"/>
          <a:ext cx="1440000" cy="135027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Chart 31">
            <a:extLst>
              <a:ext uri="{FF2B5EF4-FFF2-40B4-BE49-F238E27FC236}">
                <a16:creationId xmlns:a16="http://schemas.microsoft.com/office/drawing/2014/main" id="{2F815F44-F066-4501-A020-A83E5CCB09FD}"/>
              </a:ext>
            </a:extLst>
          </p:cNvPr>
          <p:cNvGraphicFramePr/>
          <p:nvPr>
            <p:extLst>
              <p:ext uri="{D42A27DB-BD31-4B8C-83A1-F6EECF244321}">
                <p14:modId xmlns:p14="http://schemas.microsoft.com/office/powerpoint/2010/main" val="1174060748"/>
              </p:ext>
            </p:extLst>
          </p:nvPr>
        </p:nvGraphicFramePr>
        <p:xfrm>
          <a:off x="3255026" y="1814665"/>
          <a:ext cx="1656000" cy="1152000"/>
        </p:xfrm>
        <a:graphic>
          <a:graphicData uri="http://schemas.openxmlformats.org/drawingml/2006/chart">
            <c:chart xmlns:c="http://schemas.openxmlformats.org/drawingml/2006/chart" xmlns:r="http://schemas.openxmlformats.org/officeDocument/2006/relationships" r:id="rId7"/>
          </a:graphicData>
        </a:graphic>
      </p:graphicFrame>
      <p:pic>
        <p:nvPicPr>
          <p:cNvPr id="36" name="Picture 35">
            <a:extLst>
              <a:ext uri="{FF2B5EF4-FFF2-40B4-BE49-F238E27FC236}">
                <a16:creationId xmlns:a16="http://schemas.microsoft.com/office/drawing/2014/main" id="{D2C2D6D2-F04C-4060-BEE1-E86CA3F8D8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253" y="1271029"/>
            <a:ext cx="1078457" cy="720000"/>
          </a:xfrm>
          <a:prstGeom prst="rect">
            <a:avLst/>
          </a:prstGeom>
        </p:spPr>
      </p:pic>
      <p:grpSp>
        <p:nvGrpSpPr>
          <p:cNvPr id="40" name="Group 39">
            <a:extLst>
              <a:ext uri="{FF2B5EF4-FFF2-40B4-BE49-F238E27FC236}">
                <a16:creationId xmlns:a16="http://schemas.microsoft.com/office/drawing/2014/main" id="{DA61C652-97E7-4957-84B0-8264938A88CA}"/>
              </a:ext>
            </a:extLst>
          </p:cNvPr>
          <p:cNvGrpSpPr/>
          <p:nvPr/>
        </p:nvGrpSpPr>
        <p:grpSpPr>
          <a:xfrm>
            <a:off x="1696365" y="1641345"/>
            <a:ext cx="1488335" cy="1620014"/>
            <a:chOff x="1849112" y="2022822"/>
            <a:chExt cx="1371407" cy="1337501"/>
          </a:xfrm>
        </p:grpSpPr>
        <p:pic>
          <p:nvPicPr>
            <p:cNvPr id="38" name="Picture 37">
              <a:extLst>
                <a:ext uri="{FF2B5EF4-FFF2-40B4-BE49-F238E27FC236}">
                  <a16:creationId xmlns:a16="http://schemas.microsoft.com/office/drawing/2014/main" id="{0B3408A1-EF0B-4B82-A6B2-6C361B45126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6638" b="86436" l="6462" r="93538">
                          <a14:foregroundMark x1="52000" y1="49062" x2="52000" y2="49062"/>
                        </a14:backgroundRemoval>
                      </a14:imgEffect>
                    </a14:imgLayer>
                  </a14:imgProps>
                </a:ext>
                <a:ext uri="{28A0092B-C50C-407E-A947-70E740481C1C}">
                  <a14:useLocalDpi xmlns:a14="http://schemas.microsoft.com/office/drawing/2010/main" val="0"/>
                </a:ext>
              </a:extLst>
            </a:blip>
            <a:srcRect l="7190" t="7008" r="6490" b="14031"/>
            <a:stretch/>
          </p:blipFill>
          <p:spPr>
            <a:xfrm>
              <a:off x="1849112" y="2022822"/>
              <a:ext cx="1371407" cy="1337501"/>
            </a:xfrm>
            <a:prstGeom prst="rect">
              <a:avLst/>
            </a:prstGeom>
          </p:spPr>
        </p:pic>
        <p:sp>
          <p:nvSpPr>
            <p:cNvPr id="39" name="TextBox 38">
              <a:extLst>
                <a:ext uri="{FF2B5EF4-FFF2-40B4-BE49-F238E27FC236}">
                  <a16:creationId xmlns:a16="http://schemas.microsoft.com/office/drawing/2014/main" id="{0FF508BE-B15C-4904-8E44-962A3339E338}"/>
                </a:ext>
              </a:extLst>
            </p:cNvPr>
            <p:cNvSpPr txBox="1"/>
            <p:nvPr/>
          </p:nvSpPr>
          <p:spPr>
            <a:xfrm>
              <a:off x="1928533" y="2306045"/>
              <a:ext cx="524654" cy="304924"/>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692</a:t>
              </a:r>
              <a:endParaRPr lang="mn-MN" dirty="0">
                <a:solidFill>
                  <a:schemeClr val="bg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2CC810C0-2D23-40C9-9E46-82ED325A0A52}"/>
                </a:ext>
              </a:extLst>
            </p:cNvPr>
            <p:cNvSpPr txBox="1"/>
            <p:nvPr/>
          </p:nvSpPr>
          <p:spPr>
            <a:xfrm>
              <a:off x="1916908" y="2832823"/>
              <a:ext cx="1093493" cy="330335"/>
            </a:xfrm>
            <a:prstGeom prst="rect">
              <a:avLst/>
            </a:prstGeom>
            <a:noFill/>
          </p:spPr>
          <p:txBody>
            <a:bodyPr wrap="square" rtlCol="0">
              <a:spAutoFit/>
            </a:bodyPr>
            <a:lstStyle/>
            <a:p>
              <a:pPr algn="just"/>
              <a:r>
                <a:rPr lang="mn-MN" sz="1000" dirty="0">
                  <a:solidFill>
                    <a:schemeClr val="accent1"/>
                  </a:solidFill>
                  <a:latin typeface="Arial" panose="020B0604020202020204" pitchFamily="34" charset="0"/>
                  <a:cs typeface="Arial" panose="020B0604020202020204" pitchFamily="34" charset="0"/>
                </a:rPr>
                <a:t>ЕБС-ийн </a:t>
              </a:r>
              <a:endParaRPr lang="en-US" sz="1000" dirty="0">
                <a:solidFill>
                  <a:schemeClr val="accent1"/>
                </a:solidFill>
                <a:latin typeface="Arial" panose="020B0604020202020204" pitchFamily="34" charset="0"/>
                <a:cs typeface="Arial" panose="020B0604020202020204" pitchFamily="34" charset="0"/>
              </a:endParaRPr>
            </a:p>
            <a:p>
              <a:pPr algn="just"/>
              <a:r>
                <a:rPr lang="mn-MN" sz="1000" dirty="0">
                  <a:solidFill>
                    <a:schemeClr val="accent1"/>
                  </a:solidFill>
                  <a:latin typeface="Arial" panose="020B0604020202020204" pitchFamily="34" charset="0"/>
                  <a:cs typeface="Arial" panose="020B0604020202020204" pitchFamily="34" charset="0"/>
                </a:rPr>
                <a:t>үндсэн багш</a:t>
              </a:r>
              <a:endParaRPr lang="mn-MN" sz="1000" dirty="0">
                <a:solidFill>
                  <a:srgbClr val="002060"/>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78CA7188-3289-4980-BEA3-2FCAC6EE4080}"/>
              </a:ext>
            </a:extLst>
          </p:cNvPr>
          <p:cNvGrpSpPr/>
          <p:nvPr/>
        </p:nvGrpSpPr>
        <p:grpSpPr>
          <a:xfrm>
            <a:off x="159171" y="3181417"/>
            <a:ext cx="4778477" cy="180000"/>
            <a:chOff x="159171" y="3181417"/>
            <a:chExt cx="4778477" cy="180000"/>
          </a:xfrm>
        </p:grpSpPr>
        <p:sp>
          <p:nvSpPr>
            <p:cNvPr id="25" name="Rectangle: Rounded Corners 24">
              <a:extLst>
                <a:ext uri="{FF2B5EF4-FFF2-40B4-BE49-F238E27FC236}">
                  <a16:creationId xmlns:a16="http://schemas.microsoft.com/office/drawing/2014/main" id="{EE36F2F1-AAC7-4A3B-8E41-770D6300D99C}"/>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32</a:t>
              </a:r>
              <a:endParaRPr lang="mn-MN" sz="900" dirty="0">
                <a:solidFill>
                  <a:srgbClr val="002060"/>
                </a:solidFill>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2B35330D-950A-40B4-841C-45AED5EE0BBB}"/>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513EA57-F275-4E5E-B0EF-73E0AFF9D49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9543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AD6027-B1DB-4710-B516-D21997F6FCC7}"/>
              </a:ext>
            </a:extLst>
          </p:cNvPr>
          <p:cNvSpPr txBox="1"/>
          <p:nvPr/>
        </p:nvSpPr>
        <p:spPr>
          <a:xfrm>
            <a:off x="359227" y="234207"/>
            <a:ext cx="3977371"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ЕБС, СӨБ-ийн байгууллагын тоо, сумдаар, 2019/2020 хичээлийн жилд</a:t>
            </a:r>
          </a:p>
        </p:txBody>
      </p:sp>
      <p:graphicFrame>
        <p:nvGraphicFramePr>
          <p:cNvPr id="11" name="Chart 10">
            <a:extLst>
              <a:ext uri="{FF2B5EF4-FFF2-40B4-BE49-F238E27FC236}">
                <a16:creationId xmlns:a16="http://schemas.microsoft.com/office/drawing/2014/main" id="{CDF2EBE9-FEFB-4241-A6D8-F6D185BBFF30}"/>
              </a:ext>
            </a:extLst>
          </p:cNvPr>
          <p:cNvGraphicFramePr/>
          <p:nvPr>
            <p:extLst>
              <p:ext uri="{D42A27DB-BD31-4B8C-83A1-F6EECF244321}">
                <p14:modId xmlns:p14="http://schemas.microsoft.com/office/powerpoint/2010/main" val="2552212067"/>
              </p:ext>
            </p:extLst>
          </p:nvPr>
        </p:nvGraphicFramePr>
        <p:xfrm>
          <a:off x="13551" y="450801"/>
          <a:ext cx="4925897" cy="2622895"/>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6" descr="http://ekhoron21.mn/uploads/aimag_logos/umnugobi.jpg">
            <a:extLst>
              <a:ext uri="{FF2B5EF4-FFF2-40B4-BE49-F238E27FC236}">
                <a16:creationId xmlns:a16="http://schemas.microsoft.com/office/drawing/2014/main" id="{314CB493-627D-4B7E-976D-CF3B428462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0EFF6599-C539-4D79-BE4F-64D043AAB9D6}"/>
              </a:ext>
            </a:extLst>
          </p:cNvPr>
          <p:cNvCxnSpPr>
            <a:cxnSpLocks/>
          </p:cNvCxnSpPr>
          <p:nvPr/>
        </p:nvCxnSpPr>
        <p:spPr>
          <a:xfrm flipH="1">
            <a:off x="359227" y="176893"/>
            <a:ext cx="3708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F902521-7543-4433-81FE-508E269F29DF}"/>
              </a:ext>
            </a:extLst>
          </p:cNvPr>
          <p:cNvSpPr txBox="1"/>
          <p:nvPr/>
        </p:nvSpPr>
        <p:spPr>
          <a:xfrm>
            <a:off x="4035380" y="69171"/>
            <a:ext cx="841141"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БОЛОВСРОЛ</a:t>
            </a:r>
          </a:p>
        </p:txBody>
      </p:sp>
      <p:grpSp>
        <p:nvGrpSpPr>
          <p:cNvPr id="8" name="Group 7">
            <a:extLst>
              <a:ext uri="{FF2B5EF4-FFF2-40B4-BE49-F238E27FC236}">
                <a16:creationId xmlns:a16="http://schemas.microsoft.com/office/drawing/2014/main" id="{CBF7A12E-E1D0-4414-B4CB-1AC484F95798}"/>
              </a:ext>
            </a:extLst>
          </p:cNvPr>
          <p:cNvGrpSpPr/>
          <p:nvPr/>
        </p:nvGrpSpPr>
        <p:grpSpPr>
          <a:xfrm>
            <a:off x="159171" y="3181417"/>
            <a:ext cx="4778477" cy="180000"/>
            <a:chOff x="159171" y="3181417"/>
            <a:chExt cx="4778477" cy="180000"/>
          </a:xfrm>
        </p:grpSpPr>
        <p:sp>
          <p:nvSpPr>
            <p:cNvPr id="15" name="Rectangle: Rounded Corners 14">
              <a:extLst>
                <a:ext uri="{FF2B5EF4-FFF2-40B4-BE49-F238E27FC236}">
                  <a16:creationId xmlns:a16="http://schemas.microsoft.com/office/drawing/2014/main" id="{41F4526D-3EC5-4A97-8BD6-17A479E33D10}"/>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33</a:t>
              </a:r>
              <a:endParaRPr lang="mn-MN" sz="900" dirty="0">
                <a:solidFill>
                  <a:srgbClr val="00206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37CF3BA1-27CC-4A6C-AEF0-3A7176DDFDD8}"/>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0660A2C-8CD9-483E-AA77-0422A195E56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9395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sp>
        <p:nvSpPr>
          <p:cNvPr id="10" name="TextBox 9">
            <a:extLst>
              <a:ext uri="{FF2B5EF4-FFF2-40B4-BE49-F238E27FC236}">
                <a16:creationId xmlns:a16="http://schemas.microsoft.com/office/drawing/2014/main" id="{4BAD6027-B1DB-4710-B516-D21997F6FCC7}"/>
              </a:ext>
            </a:extLst>
          </p:cNvPr>
          <p:cNvSpPr txBox="1"/>
          <p:nvPr/>
        </p:nvSpPr>
        <p:spPr>
          <a:xfrm>
            <a:off x="359227" y="230756"/>
            <a:ext cx="772969"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Малын тоо</a:t>
            </a:r>
          </a:p>
        </p:txBody>
      </p:sp>
      <p:sp>
        <p:nvSpPr>
          <p:cNvPr id="13" name="TextBox 12">
            <a:extLst>
              <a:ext uri="{FF2B5EF4-FFF2-40B4-BE49-F238E27FC236}">
                <a16:creationId xmlns:a16="http://schemas.microsoft.com/office/drawing/2014/main" id="{CB14F97C-6AA4-4C3A-8763-DD588CA9A103}"/>
              </a:ext>
            </a:extLst>
          </p:cNvPr>
          <p:cNvSpPr txBox="1"/>
          <p:nvPr/>
        </p:nvSpPr>
        <p:spPr>
          <a:xfrm>
            <a:off x="366713" y="2471198"/>
            <a:ext cx="4324350" cy="553998"/>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cs typeface="Arial" panose="020B0604020202020204" pitchFamily="34" charset="0"/>
              </a:rPr>
              <a:t>201</a:t>
            </a:r>
            <a:r>
              <a:rPr lang="en-US" sz="1000" dirty="0">
                <a:solidFill>
                  <a:srgbClr val="002060"/>
                </a:solidFill>
                <a:latin typeface="Arial" panose="020B0604020202020204" pitchFamily="34" charset="0"/>
                <a:cs typeface="Arial" panose="020B0604020202020204" pitchFamily="34" charset="0"/>
              </a:rPr>
              <a:t>9</a:t>
            </a:r>
            <a:r>
              <a:rPr lang="mn-MN" sz="1000" dirty="0">
                <a:solidFill>
                  <a:schemeClr val="accent1"/>
                </a:solidFill>
                <a:latin typeface="Arial" panose="020B0604020202020204" pitchFamily="34" charset="0"/>
                <a:cs typeface="Arial" panose="020B0604020202020204" pitchFamily="34" charset="0"/>
              </a:rPr>
              <a:t> оны </a:t>
            </a:r>
            <a:r>
              <a:rPr lang="mn-MN" sz="1000" dirty="0">
                <a:solidFill>
                  <a:srgbClr val="002060"/>
                </a:solidFill>
                <a:latin typeface="Arial" panose="020B0604020202020204" pitchFamily="34" charset="0"/>
                <a:cs typeface="Arial" panose="020B0604020202020204" pitchFamily="34" charset="0"/>
              </a:rPr>
              <a:t>жилийн эцсийн</a:t>
            </a:r>
            <a:r>
              <a:rPr lang="mn-MN" sz="1000" dirty="0">
                <a:solidFill>
                  <a:schemeClr val="accent1"/>
                </a:solidFill>
                <a:latin typeface="Arial" panose="020B0604020202020204" pitchFamily="34" charset="0"/>
                <a:cs typeface="Arial" panose="020B0604020202020204" pitchFamily="34" charset="0"/>
              </a:rPr>
              <a:t> мал тооллогын дүнгээр </a:t>
            </a:r>
            <a:r>
              <a:rPr lang="mn-MN" sz="1000" dirty="0">
                <a:solidFill>
                  <a:srgbClr val="002060"/>
                </a:solidFill>
                <a:latin typeface="Arial" panose="020B0604020202020204" pitchFamily="34" charset="0"/>
                <a:cs typeface="Arial" panose="020B0604020202020204" pitchFamily="34" charset="0"/>
              </a:rPr>
              <a:t>Өмнөговь</a:t>
            </a:r>
            <a:r>
              <a:rPr lang="mn-MN" sz="1000" dirty="0">
                <a:solidFill>
                  <a:schemeClr val="accent1"/>
                </a:solidFill>
                <a:latin typeface="Arial" panose="020B0604020202020204" pitchFamily="34" charset="0"/>
                <a:cs typeface="Arial" panose="020B0604020202020204" pitchFamily="34" charset="0"/>
              </a:rPr>
              <a:t> аймгийн </a:t>
            </a:r>
            <a:r>
              <a:rPr lang="mn-MN" sz="1000" dirty="0">
                <a:solidFill>
                  <a:srgbClr val="002060"/>
                </a:solidFill>
                <a:latin typeface="Arial" panose="020B0604020202020204" pitchFamily="34" charset="0"/>
                <a:cs typeface="Arial" panose="020B0604020202020204" pitchFamily="34" charset="0"/>
              </a:rPr>
              <a:t>15</a:t>
            </a:r>
            <a:r>
              <a:rPr lang="mn-MN" sz="1000" dirty="0">
                <a:solidFill>
                  <a:schemeClr val="accent1"/>
                </a:solidFill>
                <a:latin typeface="Arial" panose="020B0604020202020204" pitchFamily="34" charset="0"/>
                <a:cs typeface="Arial" panose="020B0604020202020204" pitchFamily="34" charset="0"/>
              </a:rPr>
              <a:t> сумын </a:t>
            </a:r>
            <a:r>
              <a:rPr lang="mn-MN" sz="1000" dirty="0">
                <a:solidFill>
                  <a:srgbClr val="002060"/>
                </a:solidFill>
                <a:latin typeface="Arial" panose="020B0604020202020204" pitchFamily="34" charset="0"/>
                <a:cs typeface="Arial" panose="020B0604020202020204" pitchFamily="34" charset="0"/>
              </a:rPr>
              <a:t>5</a:t>
            </a:r>
            <a:r>
              <a:rPr lang="en-US" sz="1000" dirty="0">
                <a:solidFill>
                  <a:srgbClr val="002060"/>
                </a:solidFill>
                <a:latin typeface="Arial" panose="020B0604020202020204" pitchFamily="34" charset="0"/>
                <a:cs typeface="Arial" panose="020B0604020202020204" pitchFamily="34" charset="0"/>
              </a:rPr>
              <a:t>9</a:t>
            </a:r>
            <a:r>
              <a:rPr lang="mn-MN" sz="1000" dirty="0">
                <a:solidFill>
                  <a:schemeClr val="accent1"/>
                </a:solidFill>
                <a:latin typeface="Arial" panose="020B0604020202020204" pitchFamily="34" charset="0"/>
                <a:cs typeface="Arial" panose="020B0604020202020204" pitchFamily="34" charset="0"/>
              </a:rPr>
              <a:t> багт </a:t>
            </a:r>
            <a:r>
              <a:rPr lang="en-US" sz="1000" dirty="0">
                <a:solidFill>
                  <a:srgbClr val="002060"/>
                </a:solidFill>
                <a:latin typeface="Arial" panose="020B0604020202020204" pitchFamily="34" charset="0"/>
                <a:cs typeface="Arial" panose="020B0604020202020204" pitchFamily="34" charset="0"/>
              </a:rPr>
              <a:t>3.0</a:t>
            </a:r>
            <a:r>
              <a:rPr lang="mn-MN" sz="1000" dirty="0">
                <a:solidFill>
                  <a:schemeClr val="accent1"/>
                </a:solidFill>
                <a:latin typeface="Arial" panose="020B0604020202020204" pitchFamily="34" charset="0"/>
                <a:cs typeface="Arial" panose="020B0604020202020204" pitchFamily="34" charset="0"/>
              </a:rPr>
              <a:t> сая толгой мал тоолуулж </a:t>
            </a:r>
            <a:r>
              <a:rPr lang="mn-MN" sz="1000" dirty="0">
                <a:solidFill>
                  <a:srgbClr val="002060"/>
                </a:solidFill>
                <a:latin typeface="Arial" panose="020B0604020202020204" pitchFamily="34" charset="0"/>
                <a:cs typeface="Arial" panose="020B0604020202020204" pitchFamily="34" charset="0"/>
              </a:rPr>
              <a:t>201</a:t>
            </a:r>
            <a:r>
              <a:rPr lang="en-US" sz="1000" dirty="0">
                <a:solidFill>
                  <a:srgbClr val="002060"/>
                </a:solidFill>
                <a:latin typeface="Arial" panose="020B0604020202020204" pitchFamily="34" charset="0"/>
                <a:cs typeface="Arial" panose="020B0604020202020204" pitchFamily="34" charset="0"/>
              </a:rPr>
              <a:t>8</a:t>
            </a:r>
            <a:r>
              <a:rPr lang="mn-MN" sz="1000" dirty="0">
                <a:solidFill>
                  <a:schemeClr val="accent1"/>
                </a:solidFill>
                <a:latin typeface="Arial" panose="020B0604020202020204" pitchFamily="34" charset="0"/>
                <a:cs typeface="Arial" panose="020B0604020202020204" pitchFamily="34" charset="0"/>
              </a:rPr>
              <a:t> оныхоос </a:t>
            </a:r>
            <a:r>
              <a:rPr lang="en-US" sz="1000" dirty="0">
                <a:solidFill>
                  <a:srgbClr val="002060"/>
                </a:solidFill>
                <a:latin typeface="Arial" panose="020B0604020202020204" pitchFamily="34" charset="0"/>
                <a:cs typeface="Arial" panose="020B0604020202020204" pitchFamily="34" charset="0"/>
              </a:rPr>
              <a:t>401.8</a:t>
            </a:r>
            <a:r>
              <a:rPr lang="mn-MN" sz="1000" dirty="0">
                <a:solidFill>
                  <a:schemeClr val="accent1"/>
                </a:solidFill>
                <a:latin typeface="Arial" panose="020B0604020202020204" pitchFamily="34" charset="0"/>
                <a:cs typeface="Arial" panose="020B0604020202020204" pitchFamily="34" charset="0"/>
              </a:rPr>
              <a:t> мянган толгой малаар буюу </a:t>
            </a:r>
            <a:r>
              <a:rPr lang="en-US" sz="1000" dirty="0">
                <a:solidFill>
                  <a:srgbClr val="002060"/>
                </a:solidFill>
                <a:latin typeface="Arial" panose="020B0604020202020204" pitchFamily="34" charset="0"/>
                <a:cs typeface="Arial" panose="020B0604020202020204" pitchFamily="34" charset="0"/>
              </a:rPr>
              <a:t>15.5</a:t>
            </a:r>
            <a:r>
              <a:rPr lang="mn-MN" sz="1000" dirty="0">
                <a:solidFill>
                  <a:schemeClr val="accent1"/>
                </a:solidFill>
                <a:latin typeface="Arial" panose="020B0604020202020204" pitchFamily="34" charset="0"/>
                <a:cs typeface="Arial" panose="020B0604020202020204" pitchFamily="34" charset="0"/>
              </a:rPr>
              <a:t> хувиар өссөн байна. </a:t>
            </a:r>
          </a:p>
        </p:txBody>
      </p:sp>
      <p:grpSp>
        <p:nvGrpSpPr>
          <p:cNvPr id="9" name="Group 8">
            <a:extLst>
              <a:ext uri="{FF2B5EF4-FFF2-40B4-BE49-F238E27FC236}">
                <a16:creationId xmlns:a16="http://schemas.microsoft.com/office/drawing/2014/main" id="{1486FDA7-72D1-477F-8638-0915209DD953}"/>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a16="http://schemas.microsoft.com/office/drawing/2014/main" id="{4AD1A1B4-9C58-47A7-A79B-89D405BFCA3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35</a:t>
              </a:r>
              <a:endParaRPr lang="mn-MN" sz="900"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BE94B3A8-8027-46FB-A460-C2CD41CA209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7ABED6-2714-4CC6-9E0B-89DACB2064E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2" name="Table 11">
            <a:extLst>
              <a:ext uri="{FF2B5EF4-FFF2-40B4-BE49-F238E27FC236}">
                <a16:creationId xmlns:a16="http://schemas.microsoft.com/office/drawing/2014/main" id="{4CABE08F-ABDB-4B6E-B0AD-7BE5DB399A07}"/>
              </a:ext>
            </a:extLst>
          </p:cNvPr>
          <p:cNvGraphicFramePr>
            <a:graphicFrameLocks noGrp="1"/>
          </p:cNvGraphicFramePr>
          <p:nvPr>
            <p:extLst>
              <p:ext uri="{D42A27DB-BD31-4B8C-83A1-F6EECF244321}">
                <p14:modId xmlns:p14="http://schemas.microsoft.com/office/powerpoint/2010/main" val="3378975044"/>
              </p:ext>
            </p:extLst>
          </p:nvPr>
        </p:nvGraphicFramePr>
        <p:xfrm>
          <a:off x="316197" y="464893"/>
          <a:ext cx="4369452" cy="2019716"/>
        </p:xfrm>
        <a:graphic>
          <a:graphicData uri="http://schemas.openxmlformats.org/drawingml/2006/table">
            <a:tbl>
              <a:tblPr>
                <a:tableStyleId>{2D5ABB26-0587-4C30-8999-92F81FD0307C}</a:tableStyleId>
              </a:tblPr>
              <a:tblGrid>
                <a:gridCol w="919884">
                  <a:extLst>
                    <a:ext uri="{9D8B030D-6E8A-4147-A177-3AD203B41FA5}">
                      <a16:colId xmlns:a16="http://schemas.microsoft.com/office/drawing/2014/main" val="20000"/>
                    </a:ext>
                  </a:extLst>
                </a:gridCol>
                <a:gridCol w="862392">
                  <a:extLst>
                    <a:ext uri="{9D8B030D-6E8A-4147-A177-3AD203B41FA5}">
                      <a16:colId xmlns:a16="http://schemas.microsoft.com/office/drawing/2014/main" val="20001"/>
                    </a:ext>
                  </a:extLst>
                </a:gridCol>
                <a:gridCol w="862392">
                  <a:extLst>
                    <a:ext uri="{9D8B030D-6E8A-4147-A177-3AD203B41FA5}">
                      <a16:colId xmlns:a16="http://schemas.microsoft.com/office/drawing/2014/main" val="20002"/>
                    </a:ext>
                  </a:extLst>
                </a:gridCol>
                <a:gridCol w="862392">
                  <a:extLst>
                    <a:ext uri="{9D8B030D-6E8A-4147-A177-3AD203B41FA5}">
                      <a16:colId xmlns:a16="http://schemas.microsoft.com/office/drawing/2014/main" val="20003"/>
                    </a:ext>
                  </a:extLst>
                </a:gridCol>
                <a:gridCol w="862392">
                  <a:extLst>
                    <a:ext uri="{9D8B030D-6E8A-4147-A177-3AD203B41FA5}">
                      <a16:colId xmlns:a16="http://schemas.microsoft.com/office/drawing/2014/main" val="20004"/>
                    </a:ext>
                  </a:extLst>
                </a:gridCol>
              </a:tblGrid>
              <a:tr h="328276">
                <a:tc>
                  <a:txBody>
                    <a:bodyPr/>
                    <a:lstStyle/>
                    <a:p>
                      <a:pPr algn="ctr" fontAlgn="ctr"/>
                      <a:r>
                        <a:rPr lang="mn-MN" sz="1000" b="0" i="0" u="none" strike="noStrike" dirty="0">
                          <a:solidFill>
                            <a:schemeClr val="bg1"/>
                          </a:solidFill>
                          <a:latin typeface="Arial" pitchFamily="34" charset="0"/>
                          <a:cs typeface="Arial" pitchFamily="34" charset="0"/>
                        </a:rPr>
                        <a:t>Төрөл</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2016</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b="0" i="0" u="none" strike="noStrike" dirty="0">
                          <a:solidFill>
                            <a:schemeClr val="bg1"/>
                          </a:solidFill>
                          <a:latin typeface="Arial" pitchFamily="34" charset="0"/>
                          <a:cs typeface="Arial" pitchFamily="34" charset="0"/>
                        </a:rPr>
                        <a:t>2017</a:t>
                      </a:r>
                    </a:p>
                  </a:txBody>
                  <a:tcPr marL="9525" marR="9525" marT="9525" marB="0" anchor="ctr">
                    <a:solidFill>
                      <a:schemeClr val="accent1"/>
                    </a:solidFill>
                  </a:tcPr>
                </a:tc>
                <a:tc>
                  <a:txBody>
                    <a:bodyPr/>
                    <a:lstStyle/>
                    <a:p>
                      <a:pPr algn="ctr" rtl="0" fontAlgn="ctr"/>
                      <a:r>
                        <a:rPr lang="en-US" sz="900" b="0" i="0" u="none" strike="noStrike" dirty="0">
                          <a:solidFill>
                            <a:schemeClr val="bg1"/>
                          </a:solidFill>
                          <a:latin typeface="Arial" pitchFamily="34" charset="0"/>
                          <a:cs typeface="Arial" pitchFamily="34" charset="0"/>
                        </a:rPr>
                        <a:t>2018</a:t>
                      </a:r>
                    </a:p>
                  </a:txBody>
                  <a:tcPr marL="9525" marR="9525" marT="9525" marB="0" anchor="ctr">
                    <a:solidFill>
                      <a:schemeClr val="accent1"/>
                    </a:solidFill>
                  </a:tcPr>
                </a:tc>
                <a:tc>
                  <a:txBody>
                    <a:bodyPr/>
                    <a:lstStyle/>
                    <a:p>
                      <a:pPr algn="ctr" rtl="0" fontAlgn="ctr"/>
                      <a:r>
                        <a:rPr lang="en-US" sz="900" b="0" i="0" u="none" strike="noStrike" dirty="0">
                          <a:solidFill>
                            <a:schemeClr val="bg1"/>
                          </a:solidFill>
                          <a:latin typeface="Arial" pitchFamily="34" charset="0"/>
                          <a:cs typeface="Arial" pitchFamily="34" charset="0"/>
                        </a:rPr>
                        <a:t>2019</a:t>
                      </a:r>
                    </a:p>
                  </a:txBody>
                  <a:tcPr marL="9525" marR="9525" marT="9525" marB="0" anchor="ctr">
                    <a:solidFill>
                      <a:schemeClr val="accent1"/>
                    </a:solidFill>
                  </a:tcPr>
                </a:tc>
                <a:extLst>
                  <a:ext uri="{0D108BD9-81ED-4DB2-BD59-A6C34878D82A}">
                    <a16:rowId xmlns:a16="http://schemas.microsoft.com/office/drawing/2014/main" val="10000"/>
                  </a:ext>
                </a:extLst>
              </a:tr>
              <a:tr h="236015">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Бодоор</a:t>
                      </a:r>
                      <a:r>
                        <a:rPr lang="en-US" sz="1000" dirty="0">
                          <a:solidFill>
                            <a:srgbClr val="002060"/>
                          </a:solidFill>
                          <a:effectLst/>
                          <a:latin typeface="Arial" panose="020B0604020202020204" pitchFamily="34" charset="0"/>
                          <a:cs typeface="Arial" panose="020B0604020202020204" pitchFamily="34" charset="0"/>
                        </a:rPr>
                        <a:t> *</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584 394</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661 517</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668 482</a:t>
                      </a: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745 557</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001"/>
                  </a:ext>
                </a:extLst>
              </a:tr>
              <a:tr h="275350">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Толгойн</a:t>
                      </a:r>
                      <a:r>
                        <a:rPr lang="en-US" sz="1000" dirty="0">
                          <a:solidFill>
                            <a:srgbClr val="002060"/>
                          </a:solidFill>
                          <a:effectLst/>
                          <a:latin typeface="Arial" panose="020B0604020202020204" pitchFamily="34" charset="0"/>
                          <a:cs typeface="Arial" panose="020B0604020202020204" pitchFamily="34" charset="0"/>
                        </a:rPr>
                        <a:t> </a:t>
                      </a:r>
                      <a:r>
                        <a:rPr lang="en-US" sz="1000" dirty="0" err="1">
                          <a:solidFill>
                            <a:srgbClr val="002060"/>
                          </a:solidFill>
                          <a:effectLst/>
                          <a:latin typeface="Arial" panose="020B0604020202020204" pitchFamily="34" charset="0"/>
                          <a:cs typeface="Arial" panose="020B0604020202020204" pitchFamily="34" charset="0"/>
                        </a:rPr>
                        <a:t>тоо</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2 313 963</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2 654 388</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2 598 440</a:t>
                      </a:r>
                    </a:p>
                  </a:txBody>
                  <a:tcPr marL="68580" marR="68580" marT="0" marB="0" anchor="ct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3 000 303</a:t>
                      </a:r>
                    </a:p>
                  </a:txBody>
                  <a:tcPr marL="68580" marR="68580" marT="0" marB="0" anchor="ctr"/>
                </a:tc>
                <a:extLst>
                  <a:ext uri="{0D108BD9-81ED-4DB2-BD59-A6C34878D82A}">
                    <a16:rowId xmlns:a16="http://schemas.microsoft.com/office/drawing/2014/main" val="10002"/>
                  </a:ext>
                </a:extLst>
              </a:tr>
              <a:tr h="236015">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Тэмээ</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130 493</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141 232</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152 281</a:t>
                      </a: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157 863</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003"/>
                  </a:ext>
                </a:extLst>
              </a:tr>
              <a:tr h="236015">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Адуу</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85 298</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98 651</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96 544</a:t>
                      </a:r>
                    </a:p>
                  </a:txBody>
                  <a:tcPr marL="68580" marR="68580" marT="0" marB="0" anchor="ct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109 526</a:t>
                      </a:r>
                    </a:p>
                  </a:txBody>
                  <a:tcPr marL="68580" marR="68580" marT="0" marB="0" anchor="ctr"/>
                </a:tc>
                <a:extLst>
                  <a:ext uri="{0D108BD9-81ED-4DB2-BD59-A6C34878D82A}">
                    <a16:rowId xmlns:a16="http://schemas.microsoft.com/office/drawing/2014/main" val="10004"/>
                  </a:ext>
                </a:extLst>
              </a:tr>
              <a:tr h="236015">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Үхэр</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22 149</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26 997</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26 864</a:t>
                      </a: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31 653</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005"/>
                  </a:ext>
                </a:extLst>
              </a:tr>
              <a:tr h="236015">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Хонь</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520 905</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613 980</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631 412</a:t>
                      </a:r>
                    </a:p>
                  </a:txBody>
                  <a:tcPr marL="68580" marR="68580" marT="0" marB="0" anchor="ct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718 216</a:t>
                      </a:r>
                    </a:p>
                  </a:txBody>
                  <a:tcPr marL="68580" marR="68580" marT="0" marB="0" anchor="ctr"/>
                </a:tc>
                <a:extLst>
                  <a:ext uri="{0D108BD9-81ED-4DB2-BD59-A6C34878D82A}">
                    <a16:rowId xmlns:a16="http://schemas.microsoft.com/office/drawing/2014/main" val="10006"/>
                  </a:ext>
                </a:extLst>
              </a:tr>
              <a:tr h="236015">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Ямаа</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1 555 118</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1 773 528</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1 691 339</a:t>
                      </a: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1 983 045</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96196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AD6027-B1DB-4710-B516-D21997F6FCC7}"/>
              </a:ext>
            </a:extLst>
          </p:cNvPr>
          <p:cNvSpPr txBox="1"/>
          <p:nvPr/>
        </p:nvSpPr>
        <p:spPr>
          <a:xfrm>
            <a:off x="359227" y="225697"/>
            <a:ext cx="3409908"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Өрх, малчдын тоо, насны бүтэц, тэдний соёл, ахуйн байдал</a:t>
            </a:r>
          </a:p>
        </p:txBody>
      </p:sp>
      <p:graphicFrame>
        <p:nvGraphicFramePr>
          <p:cNvPr id="9" name="Table 8">
            <a:extLst>
              <a:ext uri="{FF2B5EF4-FFF2-40B4-BE49-F238E27FC236}">
                <a16:creationId xmlns:a16="http://schemas.microsoft.com/office/drawing/2014/main" id="{9B060875-FA4B-4153-B9F7-BD0765AF4014}"/>
              </a:ext>
            </a:extLst>
          </p:cNvPr>
          <p:cNvGraphicFramePr>
            <a:graphicFrameLocks noGrp="1"/>
          </p:cNvGraphicFramePr>
          <p:nvPr>
            <p:extLst>
              <p:ext uri="{D42A27DB-BD31-4B8C-83A1-F6EECF244321}">
                <p14:modId xmlns:p14="http://schemas.microsoft.com/office/powerpoint/2010/main" val="865956570"/>
              </p:ext>
            </p:extLst>
          </p:nvPr>
        </p:nvGraphicFramePr>
        <p:xfrm>
          <a:off x="73015" y="457345"/>
          <a:ext cx="4788000" cy="2642006"/>
        </p:xfrm>
        <a:graphic>
          <a:graphicData uri="http://schemas.openxmlformats.org/drawingml/2006/table">
            <a:tbl>
              <a:tblPr>
                <a:tableStyleId>{2D5ABB26-0587-4C30-8999-92F81FD0307C}</a:tableStyleId>
              </a:tblPr>
              <a:tblGrid>
                <a:gridCol w="2088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gridCol w="5400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540000">
                  <a:extLst>
                    <a:ext uri="{9D8B030D-6E8A-4147-A177-3AD203B41FA5}">
                      <a16:colId xmlns:a16="http://schemas.microsoft.com/office/drawing/2014/main" val="1763376583"/>
                    </a:ext>
                  </a:extLst>
                </a:gridCol>
              </a:tblGrid>
              <a:tr h="180000">
                <a:tc>
                  <a:txBody>
                    <a:bodyPr/>
                    <a:lstStyle/>
                    <a:p>
                      <a:pPr algn="ctr" fontAlgn="ctr"/>
                      <a:r>
                        <a:rPr lang="mn-MN" sz="1000" b="0" i="0" u="none" strike="noStrike" dirty="0">
                          <a:solidFill>
                            <a:schemeClr val="bg1"/>
                          </a:solidFill>
                          <a:latin typeface="Arial" pitchFamily="34" charset="0"/>
                          <a:cs typeface="Arial" pitchFamily="34" charset="0"/>
                        </a:rPr>
                        <a:t>Төрөл</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2015</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2016</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2017</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mn-MN" sz="1000" dirty="0">
                          <a:solidFill>
                            <a:schemeClr val="bg1"/>
                          </a:solidFill>
                          <a:effectLst/>
                          <a:latin typeface="Arial" panose="020B0604020202020204" pitchFamily="34" charset="0"/>
                          <a:cs typeface="Arial" panose="020B0604020202020204" pitchFamily="34" charset="0"/>
                        </a:rPr>
                        <a:t>2018</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mn-MN"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2019</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extLst>
                  <a:ext uri="{0D108BD9-81ED-4DB2-BD59-A6C34878D82A}">
                    <a16:rowId xmlns:a16="http://schemas.microsoft.com/office/drawing/2014/main" val="10000"/>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Малтай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6 963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7 172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7 418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7 4</a:t>
                      </a:r>
                      <a:r>
                        <a:rPr lang="mn-MN" sz="900" dirty="0">
                          <a:solidFill>
                            <a:srgbClr val="002060"/>
                          </a:solidFill>
                          <a:effectLst/>
                          <a:latin typeface="Arial" panose="020B0604020202020204" pitchFamily="34" charset="0"/>
                          <a:cs typeface="Arial" panose="020B0604020202020204" pitchFamily="34" charset="0"/>
                        </a:rPr>
                        <a:t>96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7707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10001"/>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Малчин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5 417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5 647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5 819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5 </a:t>
                      </a:r>
                      <a:r>
                        <a:rPr lang="mn-MN" sz="900" dirty="0">
                          <a:solidFill>
                            <a:srgbClr val="002060"/>
                          </a:solidFill>
                          <a:effectLst/>
                          <a:latin typeface="Arial" panose="020B0604020202020204" pitchFamily="34" charset="0"/>
                          <a:cs typeface="Arial" panose="020B0604020202020204" pitchFamily="34" charset="0"/>
                        </a:rPr>
                        <a:t>951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6108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a16="http://schemas.microsoft.com/office/drawing/2014/main" val="10002"/>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Малчдын тоо</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9 588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9 846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9 594</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9 59</a:t>
                      </a:r>
                      <a:r>
                        <a:rPr lang="mn-MN" sz="900" dirty="0">
                          <a:solidFill>
                            <a:srgbClr val="002060"/>
                          </a:solidFill>
                          <a:effectLst/>
                          <a:latin typeface="Arial" panose="020B0604020202020204" pitchFamily="34" charset="0"/>
                          <a:cs typeface="Arial" panose="020B0604020202020204" pitchFamily="34" charset="0"/>
                        </a:rPr>
                        <a:t>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9671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10003"/>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15-34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3 473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3 408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3 084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3 0</a:t>
                      </a:r>
                      <a:r>
                        <a:rPr lang="mn-MN" sz="800" dirty="0">
                          <a:solidFill>
                            <a:schemeClr val="accent1"/>
                          </a:solidFill>
                          <a:effectLst/>
                          <a:latin typeface="Arial" panose="020B0604020202020204" pitchFamily="34" charset="0"/>
                          <a:cs typeface="Arial" panose="020B0604020202020204" pitchFamily="34" charset="0"/>
                        </a:rPr>
                        <a:t>12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2898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a16="http://schemas.microsoft.com/office/drawing/2014/main" val="10004"/>
                  </a:ext>
                </a:extLst>
              </a:tr>
              <a:tr h="180000">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 </a:t>
                      </a:r>
                      <a:r>
                        <a:rPr lang="mn-MN" sz="800" dirty="0">
                          <a:solidFill>
                            <a:schemeClr val="accent1"/>
                          </a:solidFill>
                          <a:effectLst/>
                          <a:latin typeface="Arial" panose="020B0604020202020204" pitchFamily="34" charset="0"/>
                          <a:cs typeface="Arial" panose="020B0604020202020204" pitchFamily="34" charset="0"/>
                        </a:rPr>
                        <a:t>тэтгэвэрт 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5 135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5 353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5 079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5 </a:t>
                      </a:r>
                      <a:r>
                        <a:rPr lang="mn-MN" sz="800" dirty="0">
                          <a:solidFill>
                            <a:schemeClr val="accent1"/>
                          </a:solidFill>
                          <a:effectLst/>
                          <a:latin typeface="Arial" panose="020B0604020202020204" pitchFamily="34" charset="0"/>
                          <a:cs typeface="Arial" panose="020B0604020202020204" pitchFamily="34" charset="0"/>
                        </a:rPr>
                        <a:t>151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5290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10005"/>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980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1 085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1 431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1 4</a:t>
                      </a:r>
                      <a:r>
                        <a:rPr lang="mn-MN" sz="800" dirty="0">
                          <a:solidFill>
                            <a:schemeClr val="accent1"/>
                          </a:solidFill>
                          <a:effectLst/>
                          <a:latin typeface="Arial" panose="020B0604020202020204" pitchFamily="34" charset="0"/>
                          <a:cs typeface="Arial" panose="020B0604020202020204" pitchFamily="34" charset="0"/>
                        </a:rPr>
                        <a:t>30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1483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a16="http://schemas.microsoft.com/office/drawing/2014/main" val="10006"/>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4 378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4 503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4 315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 </a:t>
                      </a:r>
                      <a:r>
                        <a:rPr lang="mn-MN" sz="900" dirty="0">
                          <a:solidFill>
                            <a:srgbClr val="002060"/>
                          </a:solidFill>
                          <a:effectLst/>
                          <a:latin typeface="Arial" panose="020B0604020202020204" pitchFamily="34" charset="0"/>
                          <a:cs typeface="Arial" panose="020B0604020202020204" pitchFamily="34" charset="0"/>
                        </a:rPr>
                        <a:t>269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4237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10007"/>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Насны бүрэлдэхүүн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a16="http://schemas.microsoft.com/office/drawing/2014/main" val="1995020768"/>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16-34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36.2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34.6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32.2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31.4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30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856677675"/>
                  </a:ext>
                </a:extLst>
              </a:tr>
              <a:tr h="180000">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a:t>
                      </a:r>
                      <a:r>
                        <a:rPr lang="mn-MN" sz="800" dirty="0">
                          <a:solidFill>
                            <a:schemeClr val="accent1"/>
                          </a:solidFill>
                          <a:effectLst/>
                          <a:latin typeface="Arial" panose="020B0604020202020204" pitchFamily="34" charset="0"/>
                          <a:cs typeface="Arial" panose="020B0604020202020204" pitchFamily="34" charset="0"/>
                        </a:rPr>
                        <a:t> тэтгэвэрт</a:t>
                      </a:r>
                      <a:r>
                        <a:rPr lang="en-US" sz="800" dirty="0">
                          <a:solidFill>
                            <a:schemeClr val="accent1"/>
                          </a:solidFill>
                          <a:effectLst/>
                          <a:latin typeface="Arial" panose="020B0604020202020204" pitchFamily="34" charset="0"/>
                          <a:cs typeface="Arial" panose="020B0604020202020204" pitchFamily="34" charset="0"/>
                        </a:rPr>
                        <a:t> </a:t>
                      </a:r>
                      <a:r>
                        <a:rPr lang="mn-MN" sz="800" dirty="0">
                          <a:solidFill>
                            <a:schemeClr val="accent1"/>
                          </a:solidFill>
                          <a:effectLst/>
                          <a:latin typeface="Arial" panose="020B0604020202020204" pitchFamily="34" charset="0"/>
                          <a:cs typeface="Arial" panose="020B0604020202020204" pitchFamily="34" charset="0"/>
                        </a:rPr>
                        <a:t>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53.6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54.4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52.9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53.6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mn-MN" sz="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54.7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a16="http://schemas.microsoft.com/office/drawing/2014/main" val="3101333369"/>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10.2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14.9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15.0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15.3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2748571552"/>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45.7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45.7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44.8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44.5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43.8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a16="http://schemas.microsoft.com/office/drawing/2014/main" val="2141136491"/>
                  </a:ext>
                </a:extLst>
              </a:tr>
              <a:tr h="288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Нэг малчин өрхөд ногдох малын тоо /толгойгоор/</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a:solidFill>
                            <a:srgbClr val="002060"/>
                          </a:solidFill>
                          <a:effectLst/>
                          <a:latin typeface="Arial" panose="020B0604020202020204" pitchFamily="34" charset="0"/>
                          <a:cs typeface="Arial" panose="020B0604020202020204" pitchFamily="34" charset="0"/>
                        </a:rPr>
                        <a:t>379</a:t>
                      </a:r>
                      <a:endParaRPr lang="en-US" sz="9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409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456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436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491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4138427758"/>
                  </a:ext>
                </a:extLst>
              </a:tr>
            </a:tbl>
          </a:graphicData>
        </a:graphic>
      </p:graphicFrame>
      <p:pic>
        <p:nvPicPr>
          <p:cNvPr id="11" name="Picture 6" descr="http://ekhoron21.mn/uploads/aimag_logos/umnugobi.jpg">
            <a:extLst>
              <a:ext uri="{FF2B5EF4-FFF2-40B4-BE49-F238E27FC236}">
                <a16:creationId xmlns:a16="http://schemas.microsoft.com/office/drawing/2014/main" id="{3947E611-1EE9-42FA-9910-AE8A4B0512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A6D98119-5ABB-4FFB-B9B7-7CB4F67E9B50}"/>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F402725-5E71-42ED-A28F-DD7AA8A3CCFC}"/>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a16="http://schemas.microsoft.com/office/drawing/2014/main" id="{7D452B19-84EA-4601-97B1-781EE8390D94}"/>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a16="http://schemas.microsoft.com/office/drawing/2014/main" id="{B98E44E5-CB61-4C68-B775-A30610E8C28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3</a:t>
              </a:r>
              <a:r>
                <a:rPr lang="en-US" sz="900" dirty="0">
                  <a:solidFill>
                    <a:srgbClr val="002060"/>
                  </a:solidFill>
                  <a:latin typeface="Arial" panose="020B0604020202020204" pitchFamily="34" charset="0"/>
                  <a:cs typeface="Arial" panose="020B0604020202020204" pitchFamily="34" charset="0"/>
                </a:rPr>
                <a:t>7</a:t>
              </a:r>
              <a:endParaRPr lang="mn-MN" sz="900" dirty="0">
                <a:solidFill>
                  <a:srgbClr val="00206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90272A0-BDAC-443C-A48E-FC94A162C6C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07537C-FF73-4764-8712-02E6FE784FE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7723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3E0B56D-0067-4B93-9DE2-18C785E161DA}"/>
              </a:ext>
            </a:extLst>
          </p:cNvPr>
          <p:cNvSpPr txBox="1"/>
          <p:nvPr/>
        </p:nvSpPr>
        <p:spPr>
          <a:xfrm>
            <a:off x="835635" y="261385"/>
            <a:ext cx="3015592" cy="276999"/>
          </a:xfrm>
          <a:prstGeom prst="rect">
            <a:avLst/>
          </a:prstGeom>
          <a:noFill/>
        </p:spPr>
        <p:txBody>
          <a:bodyPr wrap="square" rtlCol="0">
            <a:spAutoFit/>
          </a:bodyPr>
          <a:lstStyle/>
          <a:p>
            <a:pPr algn="ctr"/>
            <a:r>
              <a:rPr lang="mn-MN" sz="1200" cap="all" dirty="0">
                <a:solidFill>
                  <a:srgbClr val="002060"/>
                </a:solidFill>
                <a:latin typeface="Arial" panose="020B0604020202020204" pitchFamily="34" charset="0"/>
                <a:cs typeface="Arial" panose="020B0604020202020204" pitchFamily="34" charset="0"/>
              </a:rPr>
              <a:t>Малын тоо, сумдаар</a:t>
            </a:r>
          </a:p>
        </p:txBody>
      </p:sp>
      <p:pic>
        <p:nvPicPr>
          <p:cNvPr id="14" name="Picture 6" descr="http://ekhoron21.mn/uploads/aimag_logos/umnugobi.jpg">
            <a:extLst>
              <a:ext uri="{FF2B5EF4-FFF2-40B4-BE49-F238E27FC236}">
                <a16:creationId xmlns:a16="http://schemas.microsoft.com/office/drawing/2014/main" id="{2E1351F0-56CC-41EA-BC46-B560F7C6EB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F0BEABD4-32BC-4FE0-84AF-F65C4C93DCF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98D21B4-44C0-45C9-973C-A569E5E66A4F}"/>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a16="http://schemas.microsoft.com/office/drawing/2014/main" id="{BF340823-8BE1-4E51-8051-A14330276BD6}"/>
              </a:ext>
            </a:extLst>
          </p:cNvPr>
          <p:cNvGrpSpPr/>
          <p:nvPr/>
        </p:nvGrpSpPr>
        <p:grpSpPr>
          <a:xfrm>
            <a:off x="174523" y="3206409"/>
            <a:ext cx="4778477" cy="180000"/>
            <a:chOff x="159171" y="3181417"/>
            <a:chExt cx="4778477" cy="180000"/>
          </a:xfrm>
        </p:grpSpPr>
        <p:sp>
          <p:nvSpPr>
            <p:cNvPr id="9" name="Rectangle: Rounded Corners 8">
              <a:extLst>
                <a:ext uri="{FF2B5EF4-FFF2-40B4-BE49-F238E27FC236}">
                  <a16:creationId xmlns:a16="http://schemas.microsoft.com/office/drawing/2014/main" id="{F5F39310-55B5-406C-AE67-0A1F6F27125C}"/>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3</a:t>
              </a:r>
              <a:r>
                <a:rPr lang="en-US" sz="900" dirty="0">
                  <a:solidFill>
                    <a:srgbClr val="002060"/>
                  </a:solidFill>
                  <a:latin typeface="Arial" panose="020B0604020202020204" pitchFamily="34" charset="0"/>
                  <a:cs typeface="Arial" panose="020B0604020202020204" pitchFamily="34" charset="0"/>
                </a:rPr>
                <a:t>8</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D8CC1EA4-0B8F-4343-9F0E-7A1AB14B2BC9}"/>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4A96E1-7264-49D2-B19C-1B956A9F8E6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1" name="Chart 10"/>
          <p:cNvGraphicFramePr>
            <a:graphicFrameLocks/>
          </p:cNvGraphicFramePr>
          <p:nvPr>
            <p:extLst>
              <p:ext uri="{D42A27DB-BD31-4B8C-83A1-F6EECF244321}">
                <p14:modId xmlns:p14="http://schemas.microsoft.com/office/powerpoint/2010/main" val="705441162"/>
              </p:ext>
            </p:extLst>
          </p:nvPr>
        </p:nvGraphicFramePr>
        <p:xfrm>
          <a:off x="143854" y="434114"/>
          <a:ext cx="46482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4372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0BB7EED-AF79-450E-A31A-3B7EFB7D8C73}"/>
              </a:ext>
            </a:extLst>
          </p:cNvPr>
          <p:cNvSpPr txBox="1"/>
          <p:nvPr/>
        </p:nvSpPr>
        <p:spPr>
          <a:xfrm>
            <a:off x="359227" y="225697"/>
            <a:ext cx="1672253"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Мал сүргийн бүтэц, 2019 он</a:t>
            </a:r>
          </a:p>
        </p:txBody>
      </p:sp>
      <p:pic>
        <p:nvPicPr>
          <p:cNvPr id="16" name="Picture 6" descr="http://ekhoron21.mn/uploads/aimag_logos/umnugobi.jpg">
            <a:extLst>
              <a:ext uri="{FF2B5EF4-FFF2-40B4-BE49-F238E27FC236}">
                <a16:creationId xmlns:a16="http://schemas.microsoft.com/office/drawing/2014/main" id="{6E9B4918-0888-45F2-9453-25EFACD8E7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0E26C38C-FA70-42B0-AC7D-CEE8456DF53B}"/>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FE90570-5FA7-406A-8789-A110D5A7152E}"/>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1" name="Group 10">
            <a:extLst>
              <a:ext uri="{FF2B5EF4-FFF2-40B4-BE49-F238E27FC236}">
                <a16:creationId xmlns:a16="http://schemas.microsoft.com/office/drawing/2014/main" id="{1A99EC02-A0BF-41A1-836A-F9A365B6B033}"/>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id="{07E256B8-BA27-4FD9-84EB-3BF1EF44D6F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39</a:t>
              </a:r>
              <a:endParaRPr lang="mn-MN" sz="900"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2C59BACB-517E-4C67-BBA3-A76A0B8211F6}"/>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988CE16-B8B9-4457-AB5F-812F5794955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E24AFF0D-CD42-4D92-9134-8B51765E21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338" t="30678" r="8912" b="65168"/>
          <a:stretch/>
        </p:blipFill>
        <p:spPr>
          <a:xfrm flipH="1">
            <a:off x="1942515" y="2248124"/>
            <a:ext cx="1281891" cy="1008000"/>
          </a:xfrm>
          <a:prstGeom prst="rect">
            <a:avLst/>
          </a:prstGeom>
        </p:spPr>
      </p:pic>
      <p:pic>
        <p:nvPicPr>
          <p:cNvPr id="20" name="Picture 19">
            <a:extLst>
              <a:ext uri="{FF2B5EF4-FFF2-40B4-BE49-F238E27FC236}">
                <a16:creationId xmlns:a16="http://schemas.microsoft.com/office/drawing/2014/main" id="{84E1A584-C3DB-4EA4-B512-1D2AE016D7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711" t="4333" r="9548" b="89457"/>
          <a:stretch/>
        </p:blipFill>
        <p:spPr>
          <a:xfrm>
            <a:off x="370536" y="460597"/>
            <a:ext cx="1411867" cy="1080000"/>
          </a:xfrm>
          <a:prstGeom prst="rect">
            <a:avLst/>
          </a:prstGeom>
        </p:spPr>
      </p:pic>
      <p:pic>
        <p:nvPicPr>
          <p:cNvPr id="21" name="Picture 20">
            <a:extLst>
              <a:ext uri="{FF2B5EF4-FFF2-40B4-BE49-F238E27FC236}">
                <a16:creationId xmlns:a16="http://schemas.microsoft.com/office/drawing/2014/main" id="{2DEB1E92-2E19-47B0-8D32-4B7D5F723C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736" t="13830" r="2523" b="81145"/>
          <a:stretch/>
        </p:blipFill>
        <p:spPr>
          <a:xfrm flipH="1">
            <a:off x="276832" y="1635623"/>
            <a:ext cx="1462475" cy="900000"/>
          </a:xfrm>
          <a:prstGeom prst="rect">
            <a:avLst/>
          </a:prstGeom>
        </p:spPr>
      </p:pic>
      <p:pic>
        <p:nvPicPr>
          <p:cNvPr id="22" name="Picture 21">
            <a:extLst>
              <a:ext uri="{FF2B5EF4-FFF2-40B4-BE49-F238E27FC236}">
                <a16:creationId xmlns:a16="http://schemas.microsoft.com/office/drawing/2014/main" id="{741876BC-E471-47B7-9539-23AB3E2C49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013" t="18559" r="14583" b="73433"/>
          <a:stretch/>
        </p:blipFill>
        <p:spPr>
          <a:xfrm>
            <a:off x="3519928" y="601623"/>
            <a:ext cx="1030588" cy="1080000"/>
          </a:xfrm>
          <a:prstGeom prst="rect">
            <a:avLst/>
          </a:prstGeom>
        </p:spPr>
      </p:pic>
      <p:grpSp>
        <p:nvGrpSpPr>
          <p:cNvPr id="23" name="Group 22">
            <a:extLst>
              <a:ext uri="{FF2B5EF4-FFF2-40B4-BE49-F238E27FC236}">
                <a16:creationId xmlns:a16="http://schemas.microsoft.com/office/drawing/2014/main" id="{B91D4D43-EC0F-4E7F-A284-EE102066643A}"/>
              </a:ext>
            </a:extLst>
          </p:cNvPr>
          <p:cNvGrpSpPr/>
          <p:nvPr/>
        </p:nvGrpSpPr>
        <p:grpSpPr>
          <a:xfrm>
            <a:off x="3425648" y="1907714"/>
            <a:ext cx="1260000" cy="900000"/>
            <a:chOff x="-1092010" y="1868325"/>
            <a:chExt cx="1092010" cy="720000"/>
          </a:xfrm>
        </p:grpSpPr>
        <p:pic>
          <p:nvPicPr>
            <p:cNvPr id="24" name="Picture 2" descr="hurgat honi">
              <a:extLst>
                <a:ext uri="{FF2B5EF4-FFF2-40B4-BE49-F238E27FC236}">
                  <a16:creationId xmlns:a16="http://schemas.microsoft.com/office/drawing/2014/main" id="{C76AE2B9-FF00-4346-A411-5D5FDEF7C790}"/>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2010" y="1868325"/>
              <a:ext cx="1090505"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5" name="Rectangle: Rounded Corners 24">
              <a:extLst>
                <a:ext uri="{FF2B5EF4-FFF2-40B4-BE49-F238E27FC236}">
                  <a16:creationId xmlns:a16="http://schemas.microsoft.com/office/drawing/2014/main" id="{2F5F659D-3AC8-42C7-8F40-9D78CA749E44}"/>
                </a:ext>
              </a:extLst>
            </p:cNvPr>
            <p:cNvSpPr/>
            <p:nvPr/>
          </p:nvSpPr>
          <p:spPr>
            <a:xfrm>
              <a:off x="-373487" y="2210874"/>
              <a:ext cx="373487" cy="37348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sp>
        <p:nvSpPr>
          <p:cNvPr id="10" name="TextBox 9">
            <a:extLst>
              <a:ext uri="{FF2B5EF4-FFF2-40B4-BE49-F238E27FC236}">
                <a16:creationId xmlns:a16="http://schemas.microsoft.com/office/drawing/2014/main" id="{316C386F-F634-4BC0-8FEA-1176350B0639}"/>
              </a:ext>
            </a:extLst>
          </p:cNvPr>
          <p:cNvSpPr txBox="1"/>
          <p:nvPr/>
        </p:nvSpPr>
        <p:spPr>
          <a:xfrm>
            <a:off x="1862417" y="489944"/>
            <a:ext cx="1577496" cy="1538883"/>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cs typeface="Arial" panose="020B0604020202020204" pitchFamily="34" charset="0"/>
              </a:rPr>
              <a:t>Бог малын</a:t>
            </a:r>
            <a:r>
              <a:rPr lang="mn-MN" sz="1000" dirty="0">
                <a:solidFill>
                  <a:schemeClr val="accent1"/>
                </a:solidFill>
                <a:latin typeface="Arial" panose="020B0604020202020204" pitchFamily="34" charset="0"/>
                <a:cs typeface="Arial" panose="020B0604020202020204" pitchFamily="34" charset="0"/>
              </a:rPr>
              <a:t> дотор хонин сүрэг </a:t>
            </a:r>
            <a:r>
              <a:rPr lang="mn-MN" sz="1200" dirty="0">
                <a:solidFill>
                  <a:srgbClr val="002060"/>
                </a:solidFill>
                <a:latin typeface="Arial" panose="020B0604020202020204" pitchFamily="34" charset="0"/>
                <a:cs typeface="Arial" panose="020B0604020202020204" pitchFamily="34" charset="0"/>
              </a:rPr>
              <a:t>2</a:t>
            </a:r>
            <a:r>
              <a:rPr lang="en-US" sz="1200" dirty="0">
                <a:solidFill>
                  <a:srgbClr val="002060"/>
                </a:solidFill>
                <a:latin typeface="Arial" panose="020B0604020202020204" pitchFamily="34" charset="0"/>
                <a:cs typeface="Arial" panose="020B0604020202020204" pitchFamily="34" charset="0"/>
              </a:rPr>
              <a:t>6</a:t>
            </a:r>
            <a:r>
              <a:rPr lang="mn-MN" sz="1200" dirty="0">
                <a:solidFill>
                  <a:srgbClr val="002060"/>
                </a:solidFill>
                <a:latin typeface="Arial" panose="020B0604020202020204" pitchFamily="34" charset="0"/>
                <a:cs typeface="Arial" panose="020B0604020202020204" pitchFamily="34" charset="0"/>
              </a:rPr>
              <a:t>.</a:t>
            </a:r>
            <a:r>
              <a:rPr lang="en-US" sz="1200" dirty="0">
                <a:solidFill>
                  <a:srgbClr val="002060"/>
                </a:solidFill>
                <a:latin typeface="Arial" panose="020B0604020202020204" pitchFamily="34" charset="0"/>
                <a:cs typeface="Arial" panose="020B0604020202020204" pitchFamily="34" charset="0"/>
              </a:rPr>
              <a:t>6%</a:t>
            </a:r>
            <a:r>
              <a:rPr lang="mn-MN" sz="1000" dirty="0">
                <a:solidFill>
                  <a:schemeClr val="accent1"/>
                </a:solidFill>
                <a:latin typeface="Arial" panose="020B0604020202020204" pitchFamily="34" charset="0"/>
                <a:cs typeface="Arial" panose="020B0604020202020204" pitchFamily="34" charset="0"/>
              </a:rPr>
              <a:t>, ямаан сүрэг </a:t>
            </a:r>
            <a:r>
              <a:rPr lang="en-US" sz="1200" dirty="0">
                <a:solidFill>
                  <a:srgbClr val="002060"/>
                </a:solidFill>
                <a:latin typeface="Arial" panose="020B0604020202020204" pitchFamily="34" charset="0"/>
                <a:cs typeface="Arial" panose="020B0604020202020204" pitchFamily="34" charset="0"/>
              </a:rPr>
              <a:t>73.4%</a:t>
            </a:r>
            <a:r>
              <a:rPr lang="en-US" sz="1000" dirty="0">
                <a:solidFill>
                  <a:schemeClr val="accent1"/>
                </a:solidFill>
                <a:latin typeface="Arial" panose="020B0604020202020204" pitchFamily="34" charset="0"/>
                <a:cs typeface="Arial" panose="020B0604020202020204" pitchFamily="34" charset="0"/>
              </a:rPr>
              <a:t>-</a:t>
            </a:r>
            <a:r>
              <a:rPr lang="mn-MN" sz="1000" dirty="0">
                <a:solidFill>
                  <a:schemeClr val="accent1"/>
                </a:solidFill>
                <a:latin typeface="Arial" panose="020B0604020202020204" pitchFamily="34" charset="0"/>
                <a:cs typeface="Arial" panose="020B0604020202020204" pitchFamily="34" charset="0"/>
              </a:rPr>
              <a:t>ийг тус тус эзэлж байгаа нь </a:t>
            </a:r>
            <a:r>
              <a:rPr lang="mn-MN" sz="1000" dirty="0">
                <a:solidFill>
                  <a:srgbClr val="002060"/>
                </a:solidFill>
                <a:latin typeface="Arial" panose="020B0604020202020204" pitchFamily="34" charset="0"/>
                <a:cs typeface="Arial" panose="020B0604020202020204" pitchFamily="34" charset="0"/>
              </a:rPr>
              <a:t>уламжлалт харьцаа</a:t>
            </a:r>
            <a:r>
              <a:rPr lang="mn-MN" sz="1000" dirty="0">
                <a:solidFill>
                  <a:schemeClr val="accent1"/>
                </a:solidFill>
                <a:latin typeface="Arial" panose="020B0604020202020204" pitchFamily="34" charset="0"/>
                <a:cs typeface="Arial" panose="020B0604020202020204" pitchFamily="34" charset="0"/>
              </a:rPr>
              <a:t> сүүлийн жилүүдэд </a:t>
            </a:r>
            <a:r>
              <a:rPr lang="mn-MN" sz="1000" dirty="0">
                <a:solidFill>
                  <a:srgbClr val="002060"/>
                </a:solidFill>
                <a:latin typeface="Arial" panose="020B0604020202020204" pitchFamily="34" charset="0"/>
                <a:cs typeface="Arial" panose="020B0604020202020204" pitchFamily="34" charset="0"/>
              </a:rPr>
              <a:t>ихээхэн алдагдаж</a:t>
            </a:r>
            <a:r>
              <a:rPr lang="mn-MN" sz="1000" dirty="0">
                <a:solidFill>
                  <a:schemeClr val="accent1"/>
                </a:solidFill>
                <a:latin typeface="Arial" panose="020B0604020202020204" pitchFamily="34" charset="0"/>
                <a:cs typeface="Arial" panose="020B0604020202020204" pitchFamily="34" charset="0"/>
              </a:rPr>
              <a:t> байгааг илэрхийлж байна. </a:t>
            </a:r>
          </a:p>
        </p:txBody>
      </p:sp>
      <p:sp>
        <p:nvSpPr>
          <p:cNvPr id="2" name="Rectangle: Rounded Corners 1">
            <a:extLst>
              <a:ext uri="{FF2B5EF4-FFF2-40B4-BE49-F238E27FC236}">
                <a16:creationId xmlns:a16="http://schemas.microsoft.com/office/drawing/2014/main" id="{4AF7E69D-7BFE-4060-BDA0-BBD0A7489283}"/>
              </a:ext>
            </a:extLst>
          </p:cNvPr>
          <p:cNvSpPr/>
          <p:nvPr/>
        </p:nvSpPr>
        <p:spPr>
          <a:xfrm>
            <a:off x="3706307" y="876409"/>
            <a:ext cx="643501" cy="288000"/>
          </a:xfrm>
          <a:prstGeom prst="round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latin typeface="Arial" panose="020B0604020202020204" pitchFamily="34" charset="0"/>
                <a:cs typeface="Arial" panose="020B0604020202020204" pitchFamily="34" charset="0"/>
              </a:rPr>
              <a:t>5.3%</a:t>
            </a:r>
            <a:endParaRPr lang="mn-MN" sz="1400" dirty="0">
              <a:solidFill>
                <a:srgbClr val="002060"/>
              </a:solidFill>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F5E21853-ADC2-493C-957F-8B972647E3D8}"/>
              </a:ext>
            </a:extLst>
          </p:cNvPr>
          <p:cNvSpPr/>
          <p:nvPr/>
        </p:nvSpPr>
        <p:spPr>
          <a:xfrm>
            <a:off x="708547" y="750382"/>
            <a:ext cx="637415" cy="288000"/>
          </a:xfrm>
          <a:prstGeom prst="round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dirty="0">
                <a:solidFill>
                  <a:srgbClr val="002060"/>
                </a:solidFill>
                <a:latin typeface="Arial" panose="020B0604020202020204" pitchFamily="34" charset="0"/>
                <a:cs typeface="Arial" panose="020B0604020202020204" pitchFamily="34" charset="0"/>
              </a:rPr>
              <a:t>3</a:t>
            </a:r>
            <a:r>
              <a:rPr lang="en-US" sz="1400" dirty="0">
                <a:solidFill>
                  <a:srgbClr val="002060"/>
                </a:solidFill>
                <a:latin typeface="Arial" panose="020B0604020202020204" pitchFamily="34" charset="0"/>
                <a:cs typeface="Arial" panose="020B0604020202020204" pitchFamily="34" charset="0"/>
              </a:rPr>
              <a:t>.6%</a:t>
            </a:r>
            <a:endParaRPr lang="mn-MN" sz="1400" dirty="0">
              <a:solidFill>
                <a:srgbClr val="002060"/>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FA787E8C-A756-4DF1-A9F3-84F735061CAD}"/>
              </a:ext>
            </a:extLst>
          </p:cNvPr>
          <p:cNvSpPr/>
          <p:nvPr/>
        </p:nvSpPr>
        <p:spPr>
          <a:xfrm>
            <a:off x="897796" y="1774176"/>
            <a:ext cx="636174" cy="288000"/>
          </a:xfrm>
          <a:prstGeom prst="round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latin typeface="Arial" panose="020B0604020202020204" pitchFamily="34" charset="0"/>
                <a:cs typeface="Arial" panose="020B0604020202020204" pitchFamily="34" charset="0"/>
              </a:rPr>
              <a:t>1.1%</a:t>
            </a:r>
            <a:endParaRPr lang="mn-MN" sz="1400" dirty="0">
              <a:solidFill>
                <a:srgbClr val="002060"/>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E38E41D0-9765-4E9B-AAAA-C4A12654BE90}"/>
              </a:ext>
            </a:extLst>
          </p:cNvPr>
          <p:cNvSpPr/>
          <p:nvPr/>
        </p:nvSpPr>
        <p:spPr>
          <a:xfrm>
            <a:off x="3620457" y="2123799"/>
            <a:ext cx="576000" cy="288000"/>
          </a:xfrm>
          <a:prstGeom prst="round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latin typeface="Arial" panose="020B0604020202020204" pitchFamily="34" charset="0"/>
                <a:cs typeface="Arial" panose="020B0604020202020204" pitchFamily="34" charset="0"/>
              </a:rPr>
              <a:t>24%</a:t>
            </a:r>
            <a:endParaRPr lang="mn-MN" sz="1400" dirty="0">
              <a:solidFill>
                <a:srgbClr val="002060"/>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7A96D623-6865-4FFC-A20F-F8276EF11DF5}"/>
              </a:ext>
            </a:extLst>
          </p:cNvPr>
          <p:cNvSpPr/>
          <p:nvPr/>
        </p:nvSpPr>
        <p:spPr>
          <a:xfrm>
            <a:off x="2295460" y="2535623"/>
            <a:ext cx="576000" cy="288000"/>
          </a:xfrm>
          <a:prstGeom prst="round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latin typeface="Arial" panose="020B0604020202020204" pitchFamily="34" charset="0"/>
                <a:cs typeface="Arial" panose="020B0604020202020204" pitchFamily="34" charset="0"/>
              </a:rPr>
              <a:t>66%</a:t>
            </a:r>
            <a:endParaRPr lang="mn-MN"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4832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6E0EC16-3339-4241-8BE4-3FCEC6E3A3B1}"/>
              </a:ext>
            </a:extLst>
          </p:cNvPr>
          <p:cNvSpPr txBox="1"/>
          <p:nvPr/>
        </p:nvSpPr>
        <p:spPr>
          <a:xfrm>
            <a:off x="221000" y="293767"/>
            <a:ext cx="4732000" cy="461665"/>
          </a:xfrm>
          <a:prstGeom prst="rect">
            <a:avLst/>
          </a:prstGeom>
          <a:noFill/>
        </p:spPr>
        <p:txBody>
          <a:bodyPr wrap="square" rtlCol="0">
            <a:spAutoFit/>
          </a:bodyPr>
          <a:lstStyle/>
          <a:p>
            <a:pPr algn="just"/>
            <a:r>
              <a:rPr lang="en-US" sz="1200" dirty="0">
                <a:solidFill>
                  <a:srgbClr val="002060"/>
                </a:solidFill>
                <a:latin typeface="Arial" panose="020B0604020202020204" pitchFamily="34" charset="0"/>
                <a:cs typeface="Arial" panose="020B0604020202020204" pitchFamily="34" charset="0"/>
              </a:rPr>
              <a:t>2019</a:t>
            </a:r>
            <a:r>
              <a:rPr lang="en-US" sz="1000" dirty="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оны </a:t>
            </a:r>
            <a:r>
              <a:rPr lang="mn-MN" sz="1000" dirty="0">
                <a:solidFill>
                  <a:srgbClr val="002060"/>
                </a:solidFill>
                <a:latin typeface="Arial" panose="020B0604020202020204" pitchFamily="34" charset="0"/>
                <a:cs typeface="Arial" panose="020B0604020202020204" pitchFamily="34" charset="0"/>
              </a:rPr>
              <a:t>жилийн эцсийн мал тооллогын</a:t>
            </a:r>
            <a:r>
              <a:rPr lang="mn-MN" sz="1000" dirty="0">
                <a:solidFill>
                  <a:schemeClr val="accent1"/>
                </a:solidFill>
                <a:latin typeface="Arial" panose="020B0604020202020204" pitchFamily="34" charset="0"/>
                <a:cs typeface="Arial" panose="020B0604020202020204" pitchFamily="34" charset="0"/>
              </a:rPr>
              <a:t> дүнгээр </a:t>
            </a:r>
            <a:r>
              <a:rPr lang="mn-MN" sz="1000" dirty="0">
                <a:solidFill>
                  <a:srgbClr val="002060"/>
                </a:solidFill>
                <a:latin typeface="Arial" panose="020B0604020202020204" pitchFamily="34" charset="0"/>
                <a:cs typeface="Arial" panose="020B0604020202020204" pitchFamily="34" charset="0"/>
              </a:rPr>
              <a:t>Өмнөговь</a:t>
            </a:r>
            <a:r>
              <a:rPr lang="mn-MN" sz="1000" dirty="0">
                <a:solidFill>
                  <a:schemeClr val="accent1"/>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аймгийн</a:t>
            </a:r>
            <a:r>
              <a:rPr lang="mn-MN" sz="1000" dirty="0">
                <a:solidFill>
                  <a:schemeClr val="accent1"/>
                </a:solidFill>
                <a:latin typeface="Arial" panose="020B0604020202020204" pitchFamily="34" charset="0"/>
                <a:cs typeface="Arial" panose="020B0604020202020204" pitchFamily="34" charset="0"/>
              </a:rPr>
              <a:t> хэмжээнд </a:t>
            </a:r>
            <a:r>
              <a:rPr lang="en-US" sz="1200" dirty="0">
                <a:solidFill>
                  <a:srgbClr val="002060"/>
                </a:solidFill>
                <a:latin typeface="Arial" panose="020B0604020202020204" pitchFamily="34" charset="0"/>
                <a:cs typeface="Arial" panose="020B0604020202020204" pitchFamily="34" charset="0"/>
              </a:rPr>
              <a:t>3 000 303 </a:t>
            </a:r>
            <a:r>
              <a:rPr lang="mn-MN" sz="1000" dirty="0">
                <a:solidFill>
                  <a:srgbClr val="002060"/>
                </a:solidFill>
                <a:latin typeface="Arial" panose="020B0604020202020204" pitchFamily="34" charset="0"/>
                <a:cs typeface="Arial" panose="020B0604020202020204" pitchFamily="34" charset="0"/>
              </a:rPr>
              <a:t>толгой мал</a:t>
            </a:r>
            <a:r>
              <a:rPr lang="mn-MN" sz="1000" dirty="0">
                <a:solidFill>
                  <a:schemeClr val="accent1"/>
                </a:solidFill>
                <a:latin typeface="Arial" panose="020B0604020202020204" pitchFamily="34" charset="0"/>
                <a:cs typeface="Arial" panose="020B0604020202020204" pitchFamily="34" charset="0"/>
              </a:rPr>
              <a:t> тоологдсон байна.</a:t>
            </a:r>
          </a:p>
        </p:txBody>
      </p:sp>
      <p:pic>
        <p:nvPicPr>
          <p:cNvPr id="14" name="Picture 2" descr="hurgat honi">
            <a:extLst>
              <a:ext uri="{FF2B5EF4-FFF2-40B4-BE49-F238E27FC236}">
                <a16:creationId xmlns:a16="http://schemas.microsoft.com/office/drawing/2014/main" id="{9EB823B7-0E4B-4DDA-9D81-E42ABFE317D8}"/>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6121" y="2012890"/>
            <a:ext cx="1090505"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6" name="Picture 3" descr="images (2)">
            <a:extLst>
              <a:ext uri="{FF2B5EF4-FFF2-40B4-BE49-F238E27FC236}">
                <a16:creationId xmlns:a16="http://schemas.microsoft.com/office/drawing/2014/main" id="{33F6800C-AECB-4616-AA4E-04C54BBA02D9}"/>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6439" y="624352"/>
            <a:ext cx="864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 name="Picture 4" descr="temee">
            <a:extLst>
              <a:ext uri="{FF2B5EF4-FFF2-40B4-BE49-F238E27FC236}">
                <a16:creationId xmlns:a16="http://schemas.microsoft.com/office/drawing/2014/main" id="{4ECE54E4-9EC2-4A67-9EDF-823532E774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72561" y="872305"/>
            <a:ext cx="903593"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8" name="Picture 5" descr="uher">
            <a:extLst>
              <a:ext uri="{FF2B5EF4-FFF2-40B4-BE49-F238E27FC236}">
                <a16:creationId xmlns:a16="http://schemas.microsoft.com/office/drawing/2014/main" id="{4FD3758E-6B69-4113-BCF0-7DA1473357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0582" y="1652890"/>
            <a:ext cx="855713"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9" name="Picture 6" descr="ymaa">
            <a:extLst>
              <a:ext uri="{FF2B5EF4-FFF2-40B4-BE49-F238E27FC236}">
                <a16:creationId xmlns:a16="http://schemas.microsoft.com/office/drawing/2014/main" id="{16B0C252-9909-4704-AB77-218F453691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9171" y="2496464"/>
            <a:ext cx="863999"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 name="Rectangle: Rounded Corners 19">
            <a:extLst>
              <a:ext uri="{FF2B5EF4-FFF2-40B4-BE49-F238E27FC236}">
                <a16:creationId xmlns:a16="http://schemas.microsoft.com/office/drawing/2014/main" id="{3221F338-A764-4DCE-8AA9-45130300D2C4}"/>
              </a:ext>
            </a:extLst>
          </p:cNvPr>
          <p:cNvSpPr/>
          <p:nvPr/>
        </p:nvSpPr>
        <p:spPr>
          <a:xfrm>
            <a:off x="1071886" y="1239006"/>
            <a:ext cx="1332000" cy="360000"/>
          </a:xfrm>
          <a:prstGeom prst="roundRect">
            <a:avLst/>
          </a:prstGeom>
          <a:solidFill>
            <a:srgbClr val="B25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157 863</a:t>
            </a:r>
            <a:endParaRPr lang="mn-MN" sz="2400"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6A04B195-DB81-46FE-A339-F5E0D1B24870}"/>
              </a:ext>
            </a:extLst>
          </p:cNvPr>
          <p:cNvSpPr/>
          <p:nvPr/>
        </p:nvSpPr>
        <p:spPr>
          <a:xfrm>
            <a:off x="2499091" y="984352"/>
            <a:ext cx="1352136" cy="360000"/>
          </a:xfrm>
          <a:prstGeom prst="roundRect">
            <a:avLst/>
          </a:prstGeom>
          <a:solidFill>
            <a:schemeClr val="bg1"/>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D4999"/>
                </a:solidFill>
                <a:latin typeface="Arial" panose="020B0604020202020204" pitchFamily="34" charset="0"/>
                <a:cs typeface="Arial" panose="020B0604020202020204" pitchFamily="34" charset="0"/>
              </a:rPr>
              <a:t>109 526</a:t>
            </a:r>
            <a:endParaRPr lang="mn-MN" sz="2400" dirty="0">
              <a:solidFill>
                <a:srgbClr val="1D4999"/>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710209E4-DDC2-416E-9547-E242DC5FEF43}"/>
              </a:ext>
            </a:extLst>
          </p:cNvPr>
          <p:cNvSpPr/>
          <p:nvPr/>
        </p:nvSpPr>
        <p:spPr>
          <a:xfrm>
            <a:off x="2499091" y="1653959"/>
            <a:ext cx="1188000" cy="360000"/>
          </a:xfrm>
          <a:prstGeom prst="roundRect">
            <a:avLst/>
          </a:prstGeom>
          <a:solidFill>
            <a:srgbClr val="B01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31 653</a:t>
            </a:r>
            <a:endParaRPr lang="mn-MN" sz="2400" dirty="0">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932065BD-76FB-4815-9B55-D9E8FE7B7446}"/>
              </a:ext>
            </a:extLst>
          </p:cNvPr>
          <p:cNvSpPr/>
          <p:nvPr/>
        </p:nvSpPr>
        <p:spPr>
          <a:xfrm>
            <a:off x="1350428" y="2128166"/>
            <a:ext cx="1332000" cy="360000"/>
          </a:xfrm>
          <a:prstGeom prst="round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718 216</a:t>
            </a:r>
            <a:endParaRPr lang="mn-MN" sz="2400" dirty="0">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D041FFB9-2820-42D4-93AE-B34758B2B5ED}"/>
              </a:ext>
            </a:extLst>
          </p:cNvPr>
          <p:cNvSpPr/>
          <p:nvPr/>
        </p:nvSpPr>
        <p:spPr>
          <a:xfrm>
            <a:off x="3227648" y="2676464"/>
            <a:ext cx="1584000" cy="360000"/>
          </a:xfrm>
          <a:prstGeom prst="roundRect">
            <a:avLst/>
          </a:prstGeom>
          <a:solidFill>
            <a:srgbClr val="FF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400" dirty="0">
                <a:latin typeface="Arial" panose="020B0604020202020204" pitchFamily="34" charset="0"/>
                <a:cs typeface="Arial" panose="020B0604020202020204" pitchFamily="34" charset="0"/>
              </a:rPr>
              <a:t>1 </a:t>
            </a:r>
            <a:r>
              <a:rPr lang="en-US" sz="2400" dirty="0">
                <a:latin typeface="Arial" panose="020B0604020202020204" pitchFamily="34" charset="0"/>
                <a:cs typeface="Arial" panose="020B0604020202020204" pitchFamily="34" charset="0"/>
              </a:rPr>
              <a:t>983 045</a:t>
            </a:r>
            <a:endParaRPr lang="mn-MN" sz="2400" dirty="0">
              <a:latin typeface="Arial" panose="020B0604020202020204" pitchFamily="34" charset="0"/>
              <a:cs typeface="Arial" panose="020B0604020202020204" pitchFamily="34" charset="0"/>
            </a:endParaRPr>
          </a:p>
        </p:txBody>
      </p:sp>
      <p:pic>
        <p:nvPicPr>
          <p:cNvPr id="25" name="Picture 6" descr="http://ekhoron21.mn/uploads/aimag_logos/umnugobi.jpg">
            <a:extLst>
              <a:ext uri="{FF2B5EF4-FFF2-40B4-BE49-F238E27FC236}">
                <a16:creationId xmlns:a16="http://schemas.microsoft.com/office/drawing/2014/main" id="{58DE5D7D-4B35-4BA6-BA7F-0649E49F70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C6BA2C73-BDFB-4A15-82AE-CBFF12C72F0C}"/>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A17E024-9D54-4185-97A1-41AABB2977D7}"/>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28" name="Group 27">
            <a:extLst>
              <a:ext uri="{FF2B5EF4-FFF2-40B4-BE49-F238E27FC236}">
                <a16:creationId xmlns:a16="http://schemas.microsoft.com/office/drawing/2014/main" id="{E6E8DDA2-8C22-4DBB-ABE3-8015F8FC42F0}"/>
              </a:ext>
            </a:extLst>
          </p:cNvPr>
          <p:cNvGrpSpPr/>
          <p:nvPr/>
        </p:nvGrpSpPr>
        <p:grpSpPr>
          <a:xfrm>
            <a:off x="159171" y="3181417"/>
            <a:ext cx="4778477" cy="180000"/>
            <a:chOff x="159171" y="3181417"/>
            <a:chExt cx="4778477" cy="180000"/>
          </a:xfrm>
        </p:grpSpPr>
        <p:sp>
          <p:nvSpPr>
            <p:cNvPr id="29" name="Rectangle: Rounded Corners 28">
              <a:extLst>
                <a:ext uri="{FF2B5EF4-FFF2-40B4-BE49-F238E27FC236}">
                  <a16:creationId xmlns:a16="http://schemas.microsoft.com/office/drawing/2014/main" id="{B1482988-C06D-4BA5-804F-3FF1A8C900E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40</a:t>
              </a:r>
              <a:endParaRPr lang="mn-MN" sz="900" dirty="0">
                <a:solidFill>
                  <a:srgbClr val="002060"/>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D7913793-DDC7-475C-9CC4-34EFF078274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A0FC01E-F349-4CAF-9F57-F5BA36379C4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8867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452EC6-C814-4204-AF37-E42FEB6888A7}"/>
              </a:ext>
            </a:extLst>
          </p:cNvPr>
          <p:cNvGrpSpPr/>
          <p:nvPr/>
        </p:nvGrpSpPr>
        <p:grpSpPr>
          <a:xfrm>
            <a:off x="73015" y="61623"/>
            <a:ext cx="4864633" cy="3299794"/>
            <a:chOff x="73015" y="61623"/>
            <a:chExt cx="4864633" cy="3299794"/>
          </a:xfrm>
        </p:grpSpPr>
        <p:grpSp>
          <p:nvGrpSpPr>
            <p:cNvPr id="3" name="Group 2">
              <a:extLst>
                <a:ext uri="{FF2B5EF4-FFF2-40B4-BE49-F238E27FC236}">
                  <a16:creationId xmlns:a16="http://schemas.microsoft.com/office/drawing/2014/main" id="{6DA05852-6DE2-46BF-8510-417C8DD11220}"/>
                </a:ext>
              </a:extLst>
            </p:cNvPr>
            <p:cNvGrpSpPr/>
            <p:nvPr/>
          </p:nvGrpSpPr>
          <p:grpSpPr>
            <a:xfrm>
              <a:off x="73015" y="61623"/>
              <a:ext cx="4805694" cy="288000"/>
              <a:chOff x="73015" y="61623"/>
              <a:chExt cx="4805694"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id="{A65FBAC5-8C31-4ED1-A844-DAA93BB8E762}"/>
                </a:ext>
              </a:extLst>
            </p:cNvPr>
            <p:cNvSpPr txBox="1"/>
            <p:nvPr/>
          </p:nvSpPr>
          <p:spPr>
            <a:xfrm>
              <a:off x="216121" y="349623"/>
              <a:ext cx="4662588" cy="2769989"/>
            </a:xfrm>
            <a:prstGeom prst="rect">
              <a:avLst/>
            </a:prstGeom>
            <a:noFill/>
          </p:spPr>
          <p:txBody>
            <a:bodyPr wrap="square" rtlCol="0">
              <a:spAutoFit/>
            </a:bodyPr>
            <a:lstStyle/>
            <a:p>
              <a:pPr algn="just"/>
              <a:r>
                <a:rPr lang="mn-MN"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ЁС ЗАНШИЛ, ӨВ УЛАМЖЛАЛ</a:t>
              </a:r>
            </a:p>
            <a:p>
              <a:pPr algn="just"/>
              <a:endParaRPr lang="en-US" sz="8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Өмнөговь аймгийн онцлог соёлын биет бус өв</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Бэлэн цэцлэх, ерөөл</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Аялгуут магтаал</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Уулган шарын явдал, Ноён Сэврэйн Жонон, Цэцээ гүний Жонон, Аргалын хурга майлах, Өрөөлт халтар зэрэг морин хуурын татлагууд</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Төмөр, хулсан, аман хуурын </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Тэмээн жонжоо</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татлага</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Жонон бүжиг</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Монгол үндэсний уран хатгамал Зээгт наамал</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Ардын хөгжмийн зэмсгийн урлал</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Битүү амьсгаагаар лимбэ тоглох</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Монгол үндэсний хээ угалз гэх зэрэг онцлог өв олонтой</a:t>
              </a:r>
            </a:p>
            <a:p>
              <a:pPr algn="just"/>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Өмнөговь аймгийн хэмжээнд соёлын биет бус </a:t>
              </a:r>
              <a:r>
                <a:rPr lang="mn-MN" sz="1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204 өв уламжлагч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нэгдсэн бүртгэлтэй. Соёлын биет бус өвийг ур чадварын өндөр түвшинд өвлөсөн билэг авьяастан, </a:t>
              </a:r>
              <a:r>
                <a:rPr lang="mn-MN" sz="1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өвлөгч улсын жагсаалтад Өмнөговь аймгаас 7 байдаг.</a:t>
              </a:r>
            </a:p>
          </p:txBody>
        </p:sp>
        <p:grpSp>
          <p:nvGrpSpPr>
            <p:cNvPr id="8" name="Group 7">
              <a:extLst>
                <a:ext uri="{FF2B5EF4-FFF2-40B4-BE49-F238E27FC236}">
                  <a16:creationId xmlns:a16="http://schemas.microsoft.com/office/drawing/2014/main" id="{78ED0CC2-641C-498F-88EF-3413954906E2}"/>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CBE01A6C-648E-44D9-BF69-94CCB876827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CCF9D89B-8DE0-4F36-803E-F1F25FD6E81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2731EC-4A15-4748-93C7-2BC7DCF2FFA8}"/>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87446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131A10F1-0901-4184-B904-D4638D4CF890}"/>
              </a:ext>
            </a:extLst>
          </p:cNvPr>
          <p:cNvSpPr txBox="1"/>
          <p:nvPr/>
        </p:nvSpPr>
        <p:spPr>
          <a:xfrm>
            <a:off x="1337821" y="1350411"/>
            <a:ext cx="2361217" cy="1631216"/>
          </a:xfrm>
          <a:prstGeom prst="rect">
            <a:avLst/>
          </a:prstGeom>
          <a:noFill/>
        </p:spPr>
        <p:txBody>
          <a:bodyPr wrap="square" rtlCol="0">
            <a:spAutoFit/>
          </a:bodyPr>
          <a:lstStyle/>
          <a:p>
            <a:pPr algn="just"/>
            <a:r>
              <a:rPr lang="mn-MN" sz="1400" dirty="0">
                <a:solidFill>
                  <a:schemeClr val="accent1"/>
                </a:solidFill>
                <a:latin typeface="Arial" panose="020B0604020202020204" pitchFamily="34" charset="0"/>
                <a:cs typeface="Arial" panose="020B0604020202020204" pitchFamily="34" charset="0"/>
              </a:rPr>
              <a:t>Номгон           </a:t>
            </a:r>
            <a:r>
              <a:rPr lang="en-US" sz="2000" dirty="0">
                <a:solidFill>
                  <a:srgbClr val="002060"/>
                </a:solidFill>
                <a:latin typeface="Arial" panose="020B0604020202020204" pitchFamily="34" charset="0"/>
                <a:cs typeface="Arial" panose="020B0604020202020204" pitchFamily="34" charset="0"/>
              </a:rPr>
              <a:t>302 862</a:t>
            </a:r>
            <a:endParaRPr lang="mn-MN" sz="1400" dirty="0">
              <a:solidFill>
                <a:srgbClr val="002060"/>
              </a:solidFill>
              <a:latin typeface="Arial" panose="020B0604020202020204" pitchFamily="34" charset="0"/>
              <a:cs typeface="Arial" panose="020B0604020202020204" pitchFamily="34" charset="0"/>
            </a:endParaRPr>
          </a:p>
          <a:p>
            <a:pPr algn="just"/>
            <a:r>
              <a:rPr lang="mn-MN" sz="1400" dirty="0">
                <a:solidFill>
                  <a:schemeClr val="accent1"/>
                </a:solidFill>
                <a:latin typeface="Arial" panose="020B0604020202020204" pitchFamily="34" charset="0"/>
                <a:cs typeface="Arial" panose="020B0604020202020204" pitchFamily="34" charset="0"/>
              </a:rPr>
              <a:t>Ханхонгор      </a:t>
            </a:r>
            <a:r>
              <a:rPr lang="en-US" sz="2000" dirty="0">
                <a:solidFill>
                  <a:srgbClr val="002060"/>
                </a:solidFill>
                <a:latin typeface="Arial" panose="020B0604020202020204" pitchFamily="34" charset="0"/>
                <a:cs typeface="Arial" panose="020B0604020202020204" pitchFamily="34" charset="0"/>
              </a:rPr>
              <a:t>280 532</a:t>
            </a:r>
            <a:endParaRPr lang="mn-MN" sz="1400" dirty="0">
              <a:solidFill>
                <a:srgbClr val="002060"/>
              </a:solidFill>
              <a:latin typeface="Arial" panose="020B0604020202020204" pitchFamily="34" charset="0"/>
              <a:cs typeface="Arial" panose="020B0604020202020204" pitchFamily="34" charset="0"/>
            </a:endParaRPr>
          </a:p>
          <a:p>
            <a:pPr algn="just"/>
            <a:r>
              <a:rPr lang="mn-MN" sz="1400" dirty="0">
                <a:solidFill>
                  <a:schemeClr val="accent1"/>
                </a:solidFill>
                <a:latin typeface="Arial" panose="020B0604020202020204" pitchFamily="34" charset="0"/>
                <a:cs typeface="Arial" panose="020B0604020202020204" pitchFamily="34" charset="0"/>
              </a:rPr>
              <a:t>Булган            </a:t>
            </a:r>
            <a:r>
              <a:rPr lang="mn-MN" sz="2000" dirty="0">
                <a:solidFill>
                  <a:srgbClr val="002060"/>
                </a:solidFill>
                <a:latin typeface="Arial" panose="020B0604020202020204" pitchFamily="34" charset="0"/>
                <a:cs typeface="Arial" panose="020B0604020202020204" pitchFamily="34" charset="0"/>
              </a:rPr>
              <a:t>236 711</a:t>
            </a:r>
          </a:p>
          <a:p>
            <a:pPr algn="just"/>
            <a:r>
              <a:rPr lang="mn-MN" sz="1400" dirty="0">
                <a:solidFill>
                  <a:schemeClr val="accent1"/>
                </a:solidFill>
                <a:latin typeface="Arial" panose="020B0604020202020204" pitchFamily="34" charset="0"/>
                <a:cs typeface="Arial" panose="020B0604020202020204" pitchFamily="34" charset="0"/>
              </a:rPr>
              <a:t>Мандал-Овоо </a:t>
            </a:r>
            <a:r>
              <a:rPr lang="mn-MN" sz="2000" dirty="0">
                <a:solidFill>
                  <a:schemeClr val="accent1">
                    <a:lumMod val="50000"/>
                  </a:schemeClr>
                </a:solidFill>
                <a:latin typeface="Arial" panose="020B0604020202020204" pitchFamily="34" charset="0"/>
                <a:cs typeface="Arial" panose="020B0604020202020204" pitchFamily="34" charset="0"/>
              </a:rPr>
              <a:t>234 072</a:t>
            </a:r>
          </a:p>
          <a:p>
            <a:pPr algn="just"/>
            <a:r>
              <a:rPr lang="mn-MN" sz="1400" dirty="0">
                <a:solidFill>
                  <a:schemeClr val="accent1"/>
                </a:solidFill>
                <a:latin typeface="Arial" panose="020B0604020202020204" pitchFamily="34" charset="0"/>
                <a:cs typeface="Arial" panose="020B0604020202020204" pitchFamily="34" charset="0"/>
              </a:rPr>
              <a:t>Гурвантэс        </a:t>
            </a:r>
            <a:r>
              <a:rPr lang="mn-MN" sz="2000" dirty="0">
                <a:solidFill>
                  <a:schemeClr val="accent1">
                    <a:lumMod val="50000"/>
                  </a:schemeClr>
                </a:solidFill>
                <a:latin typeface="Arial" panose="020B0604020202020204" pitchFamily="34" charset="0"/>
                <a:cs typeface="Arial" panose="020B0604020202020204" pitchFamily="34" charset="0"/>
              </a:rPr>
              <a:t>225 294</a:t>
            </a:r>
            <a:endParaRPr lang="mn-MN" sz="1600" dirty="0">
              <a:solidFill>
                <a:schemeClr val="accent1">
                  <a:lumMod val="50000"/>
                </a:schemeClr>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FE4AF250-07DD-4791-9FB8-5315C9E69D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7338" t="30678" r="8912" b="65168"/>
          <a:stretch/>
        </p:blipFill>
        <p:spPr>
          <a:xfrm>
            <a:off x="144709" y="2443417"/>
            <a:ext cx="1097535" cy="828000"/>
          </a:xfrm>
          <a:prstGeom prst="rect">
            <a:avLst/>
          </a:prstGeom>
        </p:spPr>
      </p:pic>
      <p:pic>
        <p:nvPicPr>
          <p:cNvPr id="26" name="Picture 25">
            <a:extLst>
              <a:ext uri="{FF2B5EF4-FFF2-40B4-BE49-F238E27FC236}">
                <a16:creationId xmlns:a16="http://schemas.microsoft.com/office/drawing/2014/main" id="{581E6B08-F3D5-4A3B-8C48-CCA594A5F3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711" t="4333" r="9548" b="89457"/>
          <a:stretch/>
        </p:blipFill>
        <p:spPr>
          <a:xfrm>
            <a:off x="236642" y="522411"/>
            <a:ext cx="1082433" cy="828000"/>
          </a:xfrm>
          <a:prstGeom prst="rect">
            <a:avLst/>
          </a:prstGeom>
        </p:spPr>
      </p:pic>
      <p:pic>
        <p:nvPicPr>
          <p:cNvPr id="27" name="Picture 26">
            <a:extLst>
              <a:ext uri="{FF2B5EF4-FFF2-40B4-BE49-F238E27FC236}">
                <a16:creationId xmlns:a16="http://schemas.microsoft.com/office/drawing/2014/main" id="{CF062BE3-8F32-45D3-9D59-967719952F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736" t="13830" r="2523" b="81145"/>
          <a:stretch/>
        </p:blipFill>
        <p:spPr>
          <a:xfrm>
            <a:off x="276959" y="1610984"/>
            <a:ext cx="1102006" cy="648000"/>
          </a:xfrm>
          <a:prstGeom prst="rect">
            <a:avLst/>
          </a:prstGeom>
        </p:spPr>
      </p:pic>
      <p:pic>
        <p:nvPicPr>
          <p:cNvPr id="28" name="Picture 27">
            <a:extLst>
              <a:ext uri="{FF2B5EF4-FFF2-40B4-BE49-F238E27FC236}">
                <a16:creationId xmlns:a16="http://schemas.microsoft.com/office/drawing/2014/main" id="{7E396699-9559-4714-81DD-2E9273A50F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013" t="18559" r="14583" b="73433"/>
          <a:stretch/>
        </p:blipFill>
        <p:spPr>
          <a:xfrm flipH="1">
            <a:off x="3732950" y="734156"/>
            <a:ext cx="959496" cy="900000"/>
          </a:xfrm>
          <a:prstGeom prst="rect">
            <a:avLst/>
          </a:prstGeom>
        </p:spPr>
      </p:pic>
      <p:sp>
        <p:nvSpPr>
          <p:cNvPr id="31" name="Rectangle: Rounded Corners 30">
            <a:extLst>
              <a:ext uri="{FF2B5EF4-FFF2-40B4-BE49-F238E27FC236}">
                <a16:creationId xmlns:a16="http://schemas.microsoft.com/office/drawing/2014/main" id="{74EB2729-A5B5-4391-A241-C70CFBC5E451}"/>
              </a:ext>
            </a:extLst>
          </p:cNvPr>
          <p:cNvSpPr/>
          <p:nvPr/>
        </p:nvSpPr>
        <p:spPr>
          <a:xfrm>
            <a:off x="1504542" y="524034"/>
            <a:ext cx="1943916" cy="54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solidFill>
                  <a:schemeClr val="accent2"/>
                </a:solidFill>
                <a:latin typeface="Arial" panose="020B0604020202020204" pitchFamily="34" charset="0"/>
                <a:cs typeface="Arial" panose="020B0604020202020204" pitchFamily="34" charset="0"/>
              </a:rPr>
              <a:t>Хамгийн олон малтай сумд</a:t>
            </a:r>
          </a:p>
        </p:txBody>
      </p:sp>
      <p:pic>
        <p:nvPicPr>
          <p:cNvPr id="32" name="Picture 6" descr="http://ekhoron21.mn/uploads/aimag_logos/umnugobi.jpg">
            <a:extLst>
              <a:ext uri="{FF2B5EF4-FFF2-40B4-BE49-F238E27FC236}">
                <a16:creationId xmlns:a16="http://schemas.microsoft.com/office/drawing/2014/main" id="{36DFA93C-0B63-4906-9AE5-9A28BD7C16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a:extLst>
              <a:ext uri="{FF2B5EF4-FFF2-40B4-BE49-F238E27FC236}">
                <a16:creationId xmlns:a16="http://schemas.microsoft.com/office/drawing/2014/main" id="{FC933342-DF62-4835-B596-B98925A600C1}"/>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E7DC3F1-7D52-451D-9376-02D77AA1C8D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3" name="Group 12">
            <a:extLst>
              <a:ext uri="{FF2B5EF4-FFF2-40B4-BE49-F238E27FC236}">
                <a16:creationId xmlns:a16="http://schemas.microsoft.com/office/drawing/2014/main" id="{6AF4C571-ACA2-4387-BFFF-EAAD90927288}"/>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a16="http://schemas.microsoft.com/office/drawing/2014/main" id="{7AE31954-17D5-431B-968F-95B2EE57FDD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41</a:t>
              </a:r>
              <a:endParaRPr lang="mn-MN" sz="900"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D896503C-505D-4809-9D2B-F78663635488}"/>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733DB6E-8823-444A-9C4D-20CF2595F034}"/>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A495CDF4-4626-4CEF-AF37-B97A6ED7D85B}"/>
              </a:ext>
            </a:extLst>
          </p:cNvPr>
          <p:cNvGrpSpPr/>
          <p:nvPr/>
        </p:nvGrpSpPr>
        <p:grpSpPr>
          <a:xfrm flipH="1">
            <a:off x="3636351" y="1888075"/>
            <a:ext cx="1049297" cy="720000"/>
            <a:chOff x="-1092010" y="1868325"/>
            <a:chExt cx="1092010" cy="720000"/>
          </a:xfrm>
        </p:grpSpPr>
        <p:pic>
          <p:nvPicPr>
            <p:cNvPr id="22" name="Picture 2" descr="hurgat honi">
              <a:extLst>
                <a:ext uri="{FF2B5EF4-FFF2-40B4-BE49-F238E27FC236}">
                  <a16:creationId xmlns:a16="http://schemas.microsoft.com/office/drawing/2014/main" id="{EB6CB7FC-E94B-417C-A08E-D4CD7BAA5AEC}"/>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2010" y="1868325"/>
              <a:ext cx="1090505"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Rectangle: Rounded Corners 7">
              <a:extLst>
                <a:ext uri="{FF2B5EF4-FFF2-40B4-BE49-F238E27FC236}">
                  <a16:creationId xmlns:a16="http://schemas.microsoft.com/office/drawing/2014/main" id="{6918D4B9-FECB-4A79-A74A-8E9310250424}"/>
                </a:ext>
              </a:extLst>
            </p:cNvPr>
            <p:cNvSpPr/>
            <p:nvPr/>
          </p:nvSpPr>
          <p:spPr>
            <a:xfrm>
              <a:off x="-373487" y="2210874"/>
              <a:ext cx="373487" cy="37348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spTree>
    <p:extLst>
      <p:ext uri="{BB962C8B-B14F-4D97-AF65-F5344CB8AC3E}">
        <p14:creationId xmlns:p14="http://schemas.microsoft.com/office/powerpoint/2010/main" val="3395379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C49B5141-8EDB-4EC9-AC8E-2CE41D15CF92}"/>
              </a:ext>
            </a:extLst>
          </p:cNvPr>
          <p:cNvGraphicFramePr>
            <a:graphicFrameLocks/>
          </p:cNvGraphicFramePr>
          <p:nvPr>
            <p:extLst>
              <p:ext uri="{D42A27DB-BD31-4B8C-83A1-F6EECF244321}">
                <p14:modId xmlns:p14="http://schemas.microsoft.com/office/powerpoint/2010/main" val="1459423114"/>
              </p:ext>
            </p:extLst>
          </p:nvPr>
        </p:nvGraphicFramePr>
        <p:xfrm>
          <a:off x="73015" y="5815"/>
          <a:ext cx="5095295" cy="3174210"/>
        </p:xfrm>
        <a:graphic>
          <a:graphicData uri="http://schemas.openxmlformats.org/drawingml/2006/chart">
            <c:chart xmlns:c="http://schemas.openxmlformats.org/drawingml/2006/chart" xmlns:r="http://schemas.openxmlformats.org/officeDocument/2006/relationships" r:id="rId2"/>
          </a:graphicData>
        </a:graphic>
      </p:graphicFrame>
      <p:pic>
        <p:nvPicPr>
          <p:cNvPr id="24" name="Picture 23">
            <a:extLst>
              <a:ext uri="{FF2B5EF4-FFF2-40B4-BE49-F238E27FC236}">
                <a16:creationId xmlns:a16="http://schemas.microsoft.com/office/drawing/2014/main" id="{F35D22E6-C7D1-4011-A123-9B5712E2D5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711" t="4333" r="9548" b="89457"/>
          <a:stretch/>
        </p:blipFill>
        <p:spPr>
          <a:xfrm flipH="1">
            <a:off x="996094" y="347972"/>
            <a:ext cx="847981" cy="720000"/>
          </a:xfrm>
          <a:prstGeom prst="rect">
            <a:avLst/>
          </a:prstGeom>
        </p:spPr>
      </p:pic>
      <p:sp>
        <p:nvSpPr>
          <p:cNvPr id="25" name="Rectangle: Rounded Corners 24">
            <a:extLst>
              <a:ext uri="{FF2B5EF4-FFF2-40B4-BE49-F238E27FC236}">
                <a16:creationId xmlns:a16="http://schemas.microsoft.com/office/drawing/2014/main" id="{3EE684E5-2B40-4C69-A293-192AB7DDC693}"/>
              </a:ext>
            </a:extLst>
          </p:cNvPr>
          <p:cNvSpPr/>
          <p:nvPr/>
        </p:nvSpPr>
        <p:spPr>
          <a:xfrm>
            <a:off x="2977178" y="1599384"/>
            <a:ext cx="252000" cy="14350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6" name="Rectangle: Rounded Corners 25">
            <a:extLst>
              <a:ext uri="{FF2B5EF4-FFF2-40B4-BE49-F238E27FC236}">
                <a16:creationId xmlns:a16="http://schemas.microsoft.com/office/drawing/2014/main" id="{2205068C-3E37-4104-AAD3-66533C18DBFD}"/>
              </a:ext>
            </a:extLst>
          </p:cNvPr>
          <p:cNvSpPr/>
          <p:nvPr/>
        </p:nvSpPr>
        <p:spPr>
          <a:xfrm>
            <a:off x="137187" y="1075911"/>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4C6C8C1E-BEDD-4EDC-A5DE-8975EB1E5745}"/>
              </a:ext>
            </a:extLst>
          </p:cNvPr>
          <p:cNvSpPr/>
          <p:nvPr/>
        </p:nvSpPr>
        <p:spPr>
          <a:xfrm>
            <a:off x="3609097" y="1155652"/>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6B7834C6-6768-4C33-BEB5-22FA6CF7E8B9}"/>
              </a:ext>
            </a:extLst>
          </p:cNvPr>
          <p:cNvSpPr/>
          <p:nvPr/>
        </p:nvSpPr>
        <p:spPr>
          <a:xfrm>
            <a:off x="2733465" y="1363837"/>
            <a:ext cx="304981"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6E488CE1-A87E-4B6D-ACDB-9FE7E0D8F300}"/>
              </a:ext>
            </a:extLst>
          </p:cNvPr>
          <p:cNvSpPr/>
          <p:nvPr/>
        </p:nvSpPr>
        <p:spPr>
          <a:xfrm>
            <a:off x="4463116" y="1070784"/>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C1B6D12A-25ED-47E9-BC54-7D0466FECF5A}"/>
              </a:ext>
            </a:extLst>
          </p:cNvPr>
          <p:cNvSpPr/>
          <p:nvPr/>
        </p:nvSpPr>
        <p:spPr>
          <a:xfrm>
            <a:off x="3155597" y="1071303"/>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462F63E1-98A4-4E56-BB49-D8B38584ABE2}"/>
              </a:ext>
            </a:extLst>
          </p:cNvPr>
          <p:cNvSpPr/>
          <p:nvPr/>
        </p:nvSpPr>
        <p:spPr>
          <a:xfrm>
            <a:off x="2907243" y="2061733"/>
            <a:ext cx="396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XVI</a:t>
            </a:r>
            <a:endParaRPr lang="mn-MN" sz="800" dirty="0">
              <a:solidFill>
                <a:schemeClr val="accent2"/>
              </a:solidFill>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EAF7E03E-FFF1-4D6E-A1B0-36558A0A810A}"/>
              </a:ext>
            </a:extLst>
          </p:cNvPr>
          <p:cNvGrpSpPr/>
          <p:nvPr/>
        </p:nvGrpSpPr>
        <p:grpSpPr>
          <a:xfrm>
            <a:off x="2539670" y="1380242"/>
            <a:ext cx="252000" cy="1498588"/>
            <a:chOff x="1358523" y="1567952"/>
            <a:chExt cx="252000" cy="1728000"/>
          </a:xfrm>
        </p:grpSpPr>
        <p:sp>
          <p:nvSpPr>
            <p:cNvPr id="33" name="Rectangle: Rounded Corners 32">
              <a:extLst>
                <a:ext uri="{FF2B5EF4-FFF2-40B4-BE49-F238E27FC236}">
                  <a16:creationId xmlns:a16="http://schemas.microsoft.com/office/drawing/2014/main" id="{C55CCBCB-5556-496E-8F33-8BD4A77560D6}"/>
                </a:ext>
              </a:extLst>
            </p:cNvPr>
            <p:cNvSpPr/>
            <p:nvPr/>
          </p:nvSpPr>
          <p:spPr>
            <a:xfrm>
              <a:off x="1358523" y="1567952"/>
              <a:ext cx="252000" cy="1728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90A9F36C-BE70-4A44-90C9-E2C95CBD568C}"/>
                </a:ext>
              </a:extLst>
            </p:cNvPr>
            <p:cNvSpPr txBox="1"/>
            <p:nvPr/>
          </p:nvSpPr>
          <p:spPr>
            <a:xfrm rot="16200000">
              <a:off x="1072656" y="1968078"/>
              <a:ext cx="830677"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grpSp>
      <p:pic>
        <p:nvPicPr>
          <p:cNvPr id="35" name="Picture 6" descr="http://ekhoron21.mn/uploads/aimag_logos/umnugobi.jpg">
            <a:extLst>
              <a:ext uri="{FF2B5EF4-FFF2-40B4-BE49-F238E27FC236}">
                <a16:creationId xmlns:a16="http://schemas.microsoft.com/office/drawing/2014/main" id="{889CE6E2-ADB8-4365-8917-319E41015C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Connector 35">
            <a:extLst>
              <a:ext uri="{FF2B5EF4-FFF2-40B4-BE49-F238E27FC236}">
                <a16:creationId xmlns:a16="http://schemas.microsoft.com/office/drawing/2014/main" id="{ADDFF59D-4702-4FE7-B4E9-272D14FC063D}"/>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7EBBEDB-05B7-439E-8ED1-576DF5954548}"/>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8" name="Group 17">
            <a:extLst>
              <a:ext uri="{FF2B5EF4-FFF2-40B4-BE49-F238E27FC236}">
                <a16:creationId xmlns:a16="http://schemas.microsoft.com/office/drawing/2014/main" id="{FDAA5CC5-C932-4AC6-B50C-6BED54FDD4A6}"/>
              </a:ext>
            </a:extLst>
          </p:cNvPr>
          <p:cNvGrpSpPr/>
          <p:nvPr/>
        </p:nvGrpSpPr>
        <p:grpSpPr>
          <a:xfrm>
            <a:off x="159171" y="3181417"/>
            <a:ext cx="4778477" cy="180000"/>
            <a:chOff x="159171" y="3181417"/>
            <a:chExt cx="4778477" cy="180000"/>
          </a:xfrm>
        </p:grpSpPr>
        <p:sp>
          <p:nvSpPr>
            <p:cNvPr id="19" name="Rectangle: Rounded Corners 18">
              <a:extLst>
                <a:ext uri="{FF2B5EF4-FFF2-40B4-BE49-F238E27FC236}">
                  <a16:creationId xmlns:a16="http://schemas.microsoft.com/office/drawing/2014/main" id="{48BE2D69-C436-4216-8547-DBEA35F72F81}"/>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4</a:t>
              </a:r>
              <a:r>
                <a:rPr lang="en-US" sz="900" dirty="0">
                  <a:solidFill>
                    <a:srgbClr val="002060"/>
                  </a:solidFill>
                  <a:latin typeface="Arial" panose="020B0604020202020204" pitchFamily="34" charset="0"/>
                  <a:cs typeface="Arial" panose="020B0604020202020204" pitchFamily="34" charset="0"/>
                </a:rPr>
                <a:t>2</a:t>
              </a:r>
              <a:endParaRPr lang="mn-MN" sz="900" dirty="0">
                <a:solidFill>
                  <a:srgbClr val="002060"/>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E97DFBFF-8977-4D2D-A49F-B10CDA7A075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EE7E4F1-E38A-4317-9F29-E3CFA3712CB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07209DB0-5E2A-4093-8303-4B6966F2B66F}"/>
              </a:ext>
            </a:extLst>
          </p:cNvPr>
          <p:cNvSpPr txBox="1"/>
          <p:nvPr/>
        </p:nvSpPr>
        <p:spPr>
          <a:xfrm>
            <a:off x="1497941" y="171473"/>
            <a:ext cx="1805302" cy="230832"/>
          </a:xfrm>
          <a:prstGeom prst="rect">
            <a:avLst/>
          </a:prstGeom>
          <a:noFill/>
        </p:spPr>
        <p:txBody>
          <a:bodyPr wrap="none" rtlCol="0">
            <a:spAutoFit/>
          </a:bodyPr>
          <a:lstStyle/>
          <a:p>
            <a:pPr algn="ctr"/>
            <a:r>
              <a:rPr lang="mn-MN" sz="900" i="1" dirty="0">
                <a:latin typeface="Arial" panose="020B0604020202020204" pitchFamily="34" charset="0"/>
                <a:cs typeface="Arial" panose="020B0604020202020204" pitchFamily="34" charset="0"/>
              </a:rPr>
              <a:t>Малын төрлөөр нь авч үзвэл:</a:t>
            </a:r>
          </a:p>
        </p:txBody>
      </p:sp>
    </p:spTree>
    <p:extLst>
      <p:ext uri="{BB962C8B-B14F-4D97-AF65-F5344CB8AC3E}">
        <p14:creationId xmlns:p14="http://schemas.microsoft.com/office/powerpoint/2010/main" val="2600880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35D22E6-C7D1-4011-A123-9B5712E2D5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711" t="4333" r="9548" b="89457"/>
          <a:stretch/>
        </p:blipFill>
        <p:spPr>
          <a:xfrm flipH="1">
            <a:off x="996094" y="347972"/>
            <a:ext cx="847981" cy="720000"/>
          </a:xfrm>
          <a:prstGeom prst="rect">
            <a:avLst/>
          </a:prstGeom>
        </p:spPr>
      </p:pic>
      <p:pic>
        <p:nvPicPr>
          <p:cNvPr id="35" name="Picture 6" descr="http://ekhoron21.mn/uploads/aimag_logos/umnugobi.jpg">
            <a:extLst>
              <a:ext uri="{FF2B5EF4-FFF2-40B4-BE49-F238E27FC236}">
                <a16:creationId xmlns:a16="http://schemas.microsoft.com/office/drawing/2014/main" id="{889CE6E2-ADB8-4365-8917-319E41015C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Connector 35">
            <a:extLst>
              <a:ext uri="{FF2B5EF4-FFF2-40B4-BE49-F238E27FC236}">
                <a16:creationId xmlns:a16="http://schemas.microsoft.com/office/drawing/2014/main" id="{ADDFF59D-4702-4FE7-B4E9-272D14FC063D}"/>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7EBBEDB-05B7-439E-8ED1-576DF5954548}"/>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8" name="Group 17">
            <a:extLst>
              <a:ext uri="{FF2B5EF4-FFF2-40B4-BE49-F238E27FC236}">
                <a16:creationId xmlns:a16="http://schemas.microsoft.com/office/drawing/2014/main" id="{FDAA5CC5-C932-4AC6-B50C-6BED54FDD4A6}"/>
              </a:ext>
            </a:extLst>
          </p:cNvPr>
          <p:cNvGrpSpPr/>
          <p:nvPr/>
        </p:nvGrpSpPr>
        <p:grpSpPr>
          <a:xfrm>
            <a:off x="174523" y="3207305"/>
            <a:ext cx="4778477" cy="180000"/>
            <a:chOff x="159171" y="3181417"/>
            <a:chExt cx="4778477" cy="180000"/>
          </a:xfrm>
        </p:grpSpPr>
        <p:sp>
          <p:nvSpPr>
            <p:cNvPr id="19" name="Rectangle: Rounded Corners 18">
              <a:extLst>
                <a:ext uri="{FF2B5EF4-FFF2-40B4-BE49-F238E27FC236}">
                  <a16:creationId xmlns:a16="http://schemas.microsoft.com/office/drawing/2014/main" id="{48BE2D69-C436-4216-8547-DBEA35F72F81}"/>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43</a:t>
              </a:r>
              <a:endParaRPr lang="mn-MN" sz="900" dirty="0">
                <a:solidFill>
                  <a:srgbClr val="002060"/>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E97DFBFF-8977-4D2D-A49F-B10CDA7A075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EE7E4F1-E38A-4317-9F29-E3CFA3712CB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07209DB0-5E2A-4093-8303-4B6966F2B66F}"/>
              </a:ext>
            </a:extLst>
          </p:cNvPr>
          <p:cNvSpPr txBox="1"/>
          <p:nvPr/>
        </p:nvSpPr>
        <p:spPr>
          <a:xfrm>
            <a:off x="1637019" y="186860"/>
            <a:ext cx="1805302" cy="230832"/>
          </a:xfrm>
          <a:prstGeom prst="rect">
            <a:avLst/>
          </a:prstGeom>
          <a:noFill/>
        </p:spPr>
        <p:txBody>
          <a:bodyPr wrap="none" rtlCol="0">
            <a:spAutoFit/>
          </a:bodyPr>
          <a:lstStyle/>
          <a:p>
            <a:pPr algn="ctr"/>
            <a:r>
              <a:rPr lang="mn-MN" sz="900" i="1" dirty="0">
                <a:latin typeface="Arial" panose="020B0604020202020204" pitchFamily="34" charset="0"/>
                <a:cs typeface="Arial" panose="020B0604020202020204" pitchFamily="34" charset="0"/>
              </a:rPr>
              <a:t>Малын төрлөөр нь авч үзвэл:</a:t>
            </a:r>
          </a:p>
        </p:txBody>
      </p:sp>
      <p:graphicFrame>
        <p:nvGraphicFramePr>
          <p:cNvPr id="12" name="Chart 11"/>
          <p:cNvGraphicFramePr>
            <a:graphicFrameLocks/>
          </p:cNvGraphicFramePr>
          <p:nvPr>
            <p:extLst>
              <p:ext uri="{D42A27DB-BD31-4B8C-83A1-F6EECF244321}">
                <p14:modId xmlns:p14="http://schemas.microsoft.com/office/powerpoint/2010/main" val="801142301"/>
              </p:ext>
            </p:extLst>
          </p:nvPr>
        </p:nvGraphicFramePr>
        <p:xfrm>
          <a:off x="190500" y="34369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84644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51E1554F-EF7A-4484-84E5-645A64B8A01A}"/>
              </a:ext>
            </a:extLst>
          </p:cNvPr>
          <p:cNvGraphicFramePr>
            <a:graphicFrameLocks/>
          </p:cNvGraphicFramePr>
          <p:nvPr>
            <p:extLst>
              <p:ext uri="{D42A27DB-BD31-4B8C-83A1-F6EECF244321}">
                <p14:modId xmlns:p14="http://schemas.microsoft.com/office/powerpoint/2010/main" val="2542938609"/>
              </p:ext>
            </p:extLst>
          </p:nvPr>
        </p:nvGraphicFramePr>
        <p:xfrm>
          <a:off x="62564" y="194755"/>
          <a:ext cx="5095295" cy="317421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Rounded Corners 10">
            <a:extLst>
              <a:ext uri="{FF2B5EF4-FFF2-40B4-BE49-F238E27FC236}">
                <a16:creationId xmlns:a16="http://schemas.microsoft.com/office/drawing/2014/main" id="{9FEE195C-9C0E-4809-A327-37DCE6424204}"/>
              </a:ext>
            </a:extLst>
          </p:cNvPr>
          <p:cNvSpPr/>
          <p:nvPr/>
        </p:nvSpPr>
        <p:spPr>
          <a:xfrm>
            <a:off x="2942215" y="349812"/>
            <a:ext cx="252000" cy="265470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14" name="Rectangle: Rounded Corners 13">
            <a:extLst>
              <a:ext uri="{FF2B5EF4-FFF2-40B4-BE49-F238E27FC236}">
                <a16:creationId xmlns:a16="http://schemas.microsoft.com/office/drawing/2014/main" id="{D713627D-C321-4682-AB18-118C035FCD5A}"/>
              </a:ext>
            </a:extLst>
          </p:cNvPr>
          <p:cNvSpPr/>
          <p:nvPr/>
        </p:nvSpPr>
        <p:spPr>
          <a:xfrm>
            <a:off x="2906215" y="995340"/>
            <a:ext cx="288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a:t>
            </a:r>
            <a:endParaRPr lang="mn-MN" sz="800" dirty="0">
              <a:solidFill>
                <a:srgbClr val="002060"/>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8B129FB2-1C44-4415-9BE5-01F6BB40640B}"/>
              </a:ext>
            </a:extLst>
          </p:cNvPr>
          <p:cNvSpPr/>
          <p:nvPr/>
        </p:nvSpPr>
        <p:spPr>
          <a:xfrm>
            <a:off x="532177" y="1964373"/>
            <a:ext cx="288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II</a:t>
            </a:r>
            <a:endParaRPr lang="mn-MN" sz="800" dirty="0">
              <a:solidFill>
                <a:srgbClr val="002060"/>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F134B38C-7FD3-415C-9AAE-EABDC78AA287}"/>
              </a:ext>
            </a:extLst>
          </p:cNvPr>
          <p:cNvSpPr/>
          <p:nvPr/>
        </p:nvSpPr>
        <p:spPr>
          <a:xfrm>
            <a:off x="1621987" y="1964373"/>
            <a:ext cx="301165"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IV</a:t>
            </a:r>
            <a:endParaRPr lang="mn-MN" sz="800" dirty="0">
              <a:solidFill>
                <a:srgbClr val="002060"/>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CBFF109F-837C-41F9-BAF3-EF0A5090CBBA}"/>
              </a:ext>
            </a:extLst>
          </p:cNvPr>
          <p:cNvSpPr/>
          <p:nvPr/>
        </p:nvSpPr>
        <p:spPr>
          <a:xfrm>
            <a:off x="953466" y="1968413"/>
            <a:ext cx="324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III</a:t>
            </a:r>
            <a:endParaRPr lang="mn-MN" sz="800" dirty="0">
              <a:solidFill>
                <a:srgbClr val="002060"/>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39231A6C-4EB0-4185-B491-D9B2E12EB838}"/>
              </a:ext>
            </a:extLst>
          </p:cNvPr>
          <p:cNvSpPr/>
          <p:nvPr/>
        </p:nvSpPr>
        <p:spPr>
          <a:xfrm>
            <a:off x="2056877" y="1970072"/>
            <a:ext cx="288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V</a:t>
            </a:r>
            <a:endParaRPr lang="mn-MN" sz="800" dirty="0">
              <a:solidFill>
                <a:srgbClr val="002060"/>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2F6CDD3B-8EA1-4569-8C3C-5F70F174064F}"/>
              </a:ext>
            </a:extLst>
          </p:cNvPr>
          <p:cNvGrpSpPr/>
          <p:nvPr/>
        </p:nvGrpSpPr>
        <p:grpSpPr>
          <a:xfrm>
            <a:off x="1421087" y="1338284"/>
            <a:ext cx="252000" cy="1728000"/>
            <a:chOff x="1358523" y="1567952"/>
            <a:chExt cx="252000" cy="1728000"/>
          </a:xfrm>
        </p:grpSpPr>
        <p:sp>
          <p:nvSpPr>
            <p:cNvPr id="20" name="Rectangle: Rounded Corners 19">
              <a:extLst>
                <a:ext uri="{FF2B5EF4-FFF2-40B4-BE49-F238E27FC236}">
                  <a16:creationId xmlns:a16="http://schemas.microsoft.com/office/drawing/2014/main" id="{A5D0CE23-F573-4C03-B3E5-6F5828DA3728}"/>
                </a:ext>
              </a:extLst>
            </p:cNvPr>
            <p:cNvSpPr/>
            <p:nvPr/>
          </p:nvSpPr>
          <p:spPr>
            <a:xfrm>
              <a:off x="1358523" y="1567952"/>
              <a:ext cx="252000" cy="1728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37A4B82-93FD-4AB7-92D1-3AD21369EEB4}"/>
                </a:ext>
              </a:extLst>
            </p:cNvPr>
            <p:cNvSpPr txBox="1"/>
            <p:nvPr/>
          </p:nvSpPr>
          <p:spPr>
            <a:xfrm rot="16200000">
              <a:off x="1072355" y="1907199"/>
              <a:ext cx="830677"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grpSp>
      <p:pic>
        <p:nvPicPr>
          <p:cNvPr id="22" name="Picture 21">
            <a:extLst>
              <a:ext uri="{FF2B5EF4-FFF2-40B4-BE49-F238E27FC236}">
                <a16:creationId xmlns:a16="http://schemas.microsoft.com/office/drawing/2014/main" id="{14815809-CA4C-49E2-B696-3213EA203B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013" t="18559" r="14583" b="73433"/>
          <a:stretch/>
        </p:blipFill>
        <p:spPr>
          <a:xfrm>
            <a:off x="1923153" y="537063"/>
            <a:ext cx="687058" cy="720000"/>
          </a:xfrm>
          <a:prstGeom prst="rect">
            <a:avLst/>
          </a:prstGeom>
        </p:spPr>
      </p:pic>
      <p:pic>
        <p:nvPicPr>
          <p:cNvPr id="23" name="Picture 6" descr="http://ekhoron21.mn/uploads/aimag_logos/umnugobi.jpg">
            <a:extLst>
              <a:ext uri="{FF2B5EF4-FFF2-40B4-BE49-F238E27FC236}">
                <a16:creationId xmlns:a16="http://schemas.microsoft.com/office/drawing/2014/main" id="{0820637A-64F4-4549-BEAD-4CE842F44E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CD848B91-2259-4538-8D72-7455BF26E958}"/>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A032641-14BD-4EF4-931C-E2C1AE7FF051}"/>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26" name="Group 25">
            <a:extLst>
              <a:ext uri="{FF2B5EF4-FFF2-40B4-BE49-F238E27FC236}">
                <a16:creationId xmlns:a16="http://schemas.microsoft.com/office/drawing/2014/main" id="{2FBC1CD1-993F-4609-9F28-1821F55C922B}"/>
              </a:ext>
            </a:extLst>
          </p:cNvPr>
          <p:cNvGrpSpPr/>
          <p:nvPr/>
        </p:nvGrpSpPr>
        <p:grpSpPr>
          <a:xfrm>
            <a:off x="159171" y="3181417"/>
            <a:ext cx="4778477" cy="180000"/>
            <a:chOff x="159171" y="3181417"/>
            <a:chExt cx="4778477" cy="180000"/>
          </a:xfrm>
        </p:grpSpPr>
        <p:sp>
          <p:nvSpPr>
            <p:cNvPr id="27" name="Rectangle: Rounded Corners 26">
              <a:extLst>
                <a:ext uri="{FF2B5EF4-FFF2-40B4-BE49-F238E27FC236}">
                  <a16:creationId xmlns:a16="http://schemas.microsoft.com/office/drawing/2014/main" id="{1405B73A-7D0D-458A-81B9-C2EC691848E7}"/>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4</a:t>
              </a:r>
              <a:r>
                <a:rPr lang="en-US" sz="900" dirty="0">
                  <a:solidFill>
                    <a:srgbClr val="002060"/>
                  </a:solidFill>
                  <a:latin typeface="Arial" panose="020B0604020202020204" pitchFamily="34" charset="0"/>
                  <a:cs typeface="Arial" panose="020B0604020202020204" pitchFamily="34" charset="0"/>
                </a:rPr>
                <a:t>4</a:t>
              </a:r>
              <a:endParaRPr lang="mn-MN" sz="900" dirty="0">
                <a:solidFill>
                  <a:srgbClr val="002060"/>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EC806878-FDB9-4A65-B9A9-F4DE075BF06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88EDE5B-DBB7-4BF7-9C2C-DE79C2CB985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106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4815809-CA4C-49E2-B696-3213EA203B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013" t="18559" r="14583" b="73433"/>
          <a:stretch/>
        </p:blipFill>
        <p:spPr>
          <a:xfrm>
            <a:off x="1923153" y="537063"/>
            <a:ext cx="687058" cy="720000"/>
          </a:xfrm>
          <a:prstGeom prst="rect">
            <a:avLst/>
          </a:prstGeom>
        </p:spPr>
      </p:pic>
      <p:pic>
        <p:nvPicPr>
          <p:cNvPr id="23" name="Picture 6" descr="http://ekhoron21.mn/uploads/aimag_logos/umnugobi.jpg">
            <a:extLst>
              <a:ext uri="{FF2B5EF4-FFF2-40B4-BE49-F238E27FC236}">
                <a16:creationId xmlns:a16="http://schemas.microsoft.com/office/drawing/2014/main" id="{0820637A-64F4-4549-BEAD-4CE842F44E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CD848B91-2259-4538-8D72-7455BF26E958}"/>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A032641-14BD-4EF4-931C-E2C1AE7FF051}"/>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26" name="Group 25">
            <a:extLst>
              <a:ext uri="{FF2B5EF4-FFF2-40B4-BE49-F238E27FC236}">
                <a16:creationId xmlns:a16="http://schemas.microsoft.com/office/drawing/2014/main" id="{2FBC1CD1-993F-4609-9F28-1821F55C922B}"/>
              </a:ext>
            </a:extLst>
          </p:cNvPr>
          <p:cNvGrpSpPr/>
          <p:nvPr/>
        </p:nvGrpSpPr>
        <p:grpSpPr>
          <a:xfrm>
            <a:off x="159171" y="3181417"/>
            <a:ext cx="4778477" cy="180000"/>
            <a:chOff x="159171" y="3181417"/>
            <a:chExt cx="4778477" cy="180000"/>
          </a:xfrm>
        </p:grpSpPr>
        <p:sp>
          <p:nvSpPr>
            <p:cNvPr id="27" name="Rectangle: Rounded Corners 26">
              <a:extLst>
                <a:ext uri="{FF2B5EF4-FFF2-40B4-BE49-F238E27FC236}">
                  <a16:creationId xmlns:a16="http://schemas.microsoft.com/office/drawing/2014/main" id="{1405B73A-7D0D-458A-81B9-C2EC691848E7}"/>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45</a:t>
              </a:r>
              <a:endParaRPr lang="mn-MN" sz="900" dirty="0">
                <a:solidFill>
                  <a:srgbClr val="002060"/>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EC806878-FDB9-4A65-B9A9-F4DE075BF06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88EDE5B-DBB7-4BF7-9C2C-DE79C2CB985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1" name="Chart 10"/>
          <p:cNvGraphicFramePr>
            <a:graphicFrameLocks/>
          </p:cNvGraphicFramePr>
          <p:nvPr>
            <p:extLst>
              <p:ext uri="{D42A27DB-BD31-4B8C-83A1-F6EECF244321}">
                <p14:modId xmlns:p14="http://schemas.microsoft.com/office/powerpoint/2010/main" val="3720101406"/>
              </p:ext>
            </p:extLst>
          </p:nvPr>
        </p:nvGraphicFramePr>
        <p:xfrm>
          <a:off x="190500" y="34369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37039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1355A8C5-53D4-4B5A-BD72-FDDA88F8D2C0}"/>
              </a:ext>
            </a:extLst>
          </p:cNvPr>
          <p:cNvGraphicFramePr>
            <a:graphicFrameLocks/>
          </p:cNvGraphicFramePr>
          <p:nvPr>
            <p:extLst>
              <p:ext uri="{D42A27DB-BD31-4B8C-83A1-F6EECF244321}">
                <p14:modId xmlns:p14="http://schemas.microsoft.com/office/powerpoint/2010/main" val="1106515244"/>
              </p:ext>
            </p:extLst>
          </p:nvPr>
        </p:nvGraphicFramePr>
        <p:xfrm>
          <a:off x="62564" y="194755"/>
          <a:ext cx="5095295" cy="3174210"/>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Rounded Corners 19">
            <a:extLst>
              <a:ext uri="{FF2B5EF4-FFF2-40B4-BE49-F238E27FC236}">
                <a16:creationId xmlns:a16="http://schemas.microsoft.com/office/drawing/2014/main" id="{CF595E5F-E847-48A9-BF2B-A1D10DBC1F29}"/>
              </a:ext>
            </a:extLst>
          </p:cNvPr>
          <p:cNvSpPr/>
          <p:nvPr/>
        </p:nvSpPr>
        <p:spPr>
          <a:xfrm>
            <a:off x="2942215" y="1772183"/>
            <a:ext cx="252000" cy="12227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1" name="Rectangle: Rounded Corners 20">
            <a:extLst>
              <a:ext uri="{FF2B5EF4-FFF2-40B4-BE49-F238E27FC236}">
                <a16:creationId xmlns:a16="http://schemas.microsoft.com/office/drawing/2014/main" id="{5583D7BA-9B05-4A15-ADC8-B45D46644BA6}"/>
              </a:ext>
            </a:extLst>
          </p:cNvPr>
          <p:cNvSpPr/>
          <p:nvPr/>
        </p:nvSpPr>
        <p:spPr>
          <a:xfrm>
            <a:off x="108896" y="994769"/>
            <a:ext cx="288000" cy="16928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02A62B1C-2B4D-415E-8DDB-4E3F14466015}"/>
              </a:ext>
            </a:extLst>
          </p:cNvPr>
          <p:cNvSpPr/>
          <p:nvPr/>
        </p:nvSpPr>
        <p:spPr>
          <a:xfrm>
            <a:off x="4227602" y="1181078"/>
            <a:ext cx="288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II</a:t>
            </a:r>
            <a:endParaRPr lang="mn-MN" sz="800" dirty="0">
              <a:solidFill>
                <a:srgbClr val="002060"/>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C0414305-7894-4AEC-A088-2057FC35059B}"/>
              </a:ext>
            </a:extLst>
          </p:cNvPr>
          <p:cNvSpPr/>
          <p:nvPr/>
        </p:nvSpPr>
        <p:spPr>
          <a:xfrm>
            <a:off x="4442731" y="1533800"/>
            <a:ext cx="288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III</a:t>
            </a:r>
            <a:endParaRPr lang="mn-MN" sz="800" dirty="0">
              <a:solidFill>
                <a:srgbClr val="002060"/>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FA7E3962-DDD2-4D00-A508-A3A57EEABB22}"/>
              </a:ext>
            </a:extLst>
          </p:cNvPr>
          <p:cNvSpPr/>
          <p:nvPr/>
        </p:nvSpPr>
        <p:spPr>
          <a:xfrm>
            <a:off x="2692416" y="1533800"/>
            <a:ext cx="324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V</a:t>
            </a:r>
            <a:endParaRPr lang="mn-MN" sz="800" dirty="0">
              <a:solidFill>
                <a:srgbClr val="002060"/>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3C23E406-78E1-48DC-B6B6-3ACB99F91DDE}"/>
              </a:ext>
            </a:extLst>
          </p:cNvPr>
          <p:cNvSpPr/>
          <p:nvPr/>
        </p:nvSpPr>
        <p:spPr>
          <a:xfrm>
            <a:off x="3546083" y="1562022"/>
            <a:ext cx="305144"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IV</a:t>
            </a:r>
            <a:endParaRPr lang="mn-MN" sz="800" dirty="0">
              <a:solidFill>
                <a:srgbClr val="002060"/>
              </a:solidFill>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a16="http://schemas.microsoft.com/office/drawing/2014/main" id="{A2E84254-BE1C-4A1D-88C7-659BF42373B4}"/>
              </a:ext>
            </a:extLst>
          </p:cNvPr>
          <p:cNvSpPr/>
          <p:nvPr/>
        </p:nvSpPr>
        <p:spPr>
          <a:xfrm>
            <a:off x="2887534" y="1828050"/>
            <a:ext cx="360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XX</a:t>
            </a:r>
            <a:endParaRPr lang="mn-MN" sz="800" dirty="0">
              <a:solidFill>
                <a:srgbClr val="002060"/>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E7F85422-1FE2-48FD-811F-AA6CDBBBE200}"/>
              </a:ext>
            </a:extLst>
          </p:cNvPr>
          <p:cNvGrpSpPr/>
          <p:nvPr/>
        </p:nvGrpSpPr>
        <p:grpSpPr>
          <a:xfrm>
            <a:off x="1201143" y="1213219"/>
            <a:ext cx="252000" cy="1863083"/>
            <a:chOff x="1358523" y="1532494"/>
            <a:chExt cx="252000" cy="1763458"/>
          </a:xfrm>
        </p:grpSpPr>
        <p:sp>
          <p:nvSpPr>
            <p:cNvPr id="40" name="Rectangle: Rounded Corners 39">
              <a:extLst>
                <a:ext uri="{FF2B5EF4-FFF2-40B4-BE49-F238E27FC236}">
                  <a16:creationId xmlns:a16="http://schemas.microsoft.com/office/drawing/2014/main" id="{1C44B6E4-5948-4D14-B3D8-64FA5D92DAC3}"/>
                </a:ext>
              </a:extLst>
            </p:cNvPr>
            <p:cNvSpPr/>
            <p:nvPr/>
          </p:nvSpPr>
          <p:spPr>
            <a:xfrm>
              <a:off x="1358523" y="1567952"/>
              <a:ext cx="252000" cy="1728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149948EC-0C67-48A0-BA18-23EDD802960A}"/>
                </a:ext>
              </a:extLst>
            </p:cNvPr>
            <p:cNvSpPr txBox="1"/>
            <p:nvPr/>
          </p:nvSpPr>
          <p:spPr>
            <a:xfrm rot="16200000">
              <a:off x="1069184" y="1840111"/>
              <a:ext cx="830677"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grpSp>
      <p:pic>
        <p:nvPicPr>
          <p:cNvPr id="42" name="Picture 41">
            <a:extLst>
              <a:ext uri="{FF2B5EF4-FFF2-40B4-BE49-F238E27FC236}">
                <a16:creationId xmlns:a16="http://schemas.microsoft.com/office/drawing/2014/main" id="{2CB425E1-20F4-4884-B757-943807E681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736" t="13830" r="2523" b="81145"/>
          <a:stretch/>
        </p:blipFill>
        <p:spPr>
          <a:xfrm flipH="1">
            <a:off x="1814931" y="539412"/>
            <a:ext cx="877485" cy="540000"/>
          </a:xfrm>
          <a:prstGeom prst="rect">
            <a:avLst/>
          </a:prstGeom>
        </p:spPr>
      </p:pic>
      <p:pic>
        <p:nvPicPr>
          <p:cNvPr id="46" name="Picture 6" descr="http://ekhoron21.mn/uploads/aimag_logos/umnugobi.jpg">
            <a:extLst>
              <a:ext uri="{FF2B5EF4-FFF2-40B4-BE49-F238E27FC236}">
                <a16:creationId xmlns:a16="http://schemas.microsoft.com/office/drawing/2014/main" id="{51CC550C-F645-4480-A8FB-D4B9B8F1EF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Connector 46">
            <a:extLst>
              <a:ext uri="{FF2B5EF4-FFF2-40B4-BE49-F238E27FC236}">
                <a16:creationId xmlns:a16="http://schemas.microsoft.com/office/drawing/2014/main" id="{A11D1FF5-258C-4F56-A45D-42DAC738019A}"/>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959E529-D5E2-43F0-8037-D737FE845CC7}"/>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8" name="Group 17">
            <a:extLst>
              <a:ext uri="{FF2B5EF4-FFF2-40B4-BE49-F238E27FC236}">
                <a16:creationId xmlns:a16="http://schemas.microsoft.com/office/drawing/2014/main" id="{398319A8-BB1B-4347-A89D-76894117FE1A}"/>
              </a:ext>
            </a:extLst>
          </p:cNvPr>
          <p:cNvGrpSpPr/>
          <p:nvPr/>
        </p:nvGrpSpPr>
        <p:grpSpPr>
          <a:xfrm>
            <a:off x="159171" y="3181417"/>
            <a:ext cx="4778477" cy="180000"/>
            <a:chOff x="159171" y="3181417"/>
            <a:chExt cx="4778477" cy="180000"/>
          </a:xfrm>
        </p:grpSpPr>
        <p:sp>
          <p:nvSpPr>
            <p:cNvPr id="23" name="Rectangle: Rounded Corners 22">
              <a:extLst>
                <a:ext uri="{FF2B5EF4-FFF2-40B4-BE49-F238E27FC236}">
                  <a16:creationId xmlns:a16="http://schemas.microsoft.com/office/drawing/2014/main" id="{6A79FE3E-1F4C-443A-912D-C18A17B7F5BF}"/>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4</a:t>
              </a:r>
              <a:r>
                <a:rPr lang="en-US" sz="900" dirty="0">
                  <a:solidFill>
                    <a:srgbClr val="002060"/>
                  </a:solidFill>
                  <a:latin typeface="Arial" panose="020B0604020202020204" pitchFamily="34" charset="0"/>
                  <a:cs typeface="Arial" panose="020B0604020202020204" pitchFamily="34" charset="0"/>
                </a:rPr>
                <a:t>6</a:t>
              </a:r>
              <a:endParaRPr lang="mn-MN" sz="900" dirty="0">
                <a:solidFill>
                  <a:srgbClr val="002060"/>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DF5E0348-B17A-4D06-869D-6720AAC367D5}"/>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14C50B8-5294-4407-8895-65108C50EE9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1636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2CB425E1-20F4-4884-B757-943807E681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736" t="13830" r="2523" b="81145"/>
          <a:stretch/>
        </p:blipFill>
        <p:spPr>
          <a:xfrm flipH="1">
            <a:off x="1814931" y="539412"/>
            <a:ext cx="877485" cy="540000"/>
          </a:xfrm>
          <a:prstGeom prst="rect">
            <a:avLst/>
          </a:prstGeom>
        </p:spPr>
      </p:pic>
      <p:pic>
        <p:nvPicPr>
          <p:cNvPr id="46" name="Picture 6" descr="http://ekhoron21.mn/uploads/aimag_logos/umnugobi.jpg">
            <a:extLst>
              <a:ext uri="{FF2B5EF4-FFF2-40B4-BE49-F238E27FC236}">
                <a16:creationId xmlns:a16="http://schemas.microsoft.com/office/drawing/2014/main" id="{51CC550C-F645-4480-A8FB-D4B9B8F1EF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Connector 46">
            <a:extLst>
              <a:ext uri="{FF2B5EF4-FFF2-40B4-BE49-F238E27FC236}">
                <a16:creationId xmlns:a16="http://schemas.microsoft.com/office/drawing/2014/main" id="{A11D1FF5-258C-4F56-A45D-42DAC738019A}"/>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959E529-D5E2-43F0-8037-D737FE845CC7}"/>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8" name="Group 17">
            <a:extLst>
              <a:ext uri="{FF2B5EF4-FFF2-40B4-BE49-F238E27FC236}">
                <a16:creationId xmlns:a16="http://schemas.microsoft.com/office/drawing/2014/main" id="{398319A8-BB1B-4347-A89D-76894117FE1A}"/>
              </a:ext>
            </a:extLst>
          </p:cNvPr>
          <p:cNvGrpSpPr/>
          <p:nvPr/>
        </p:nvGrpSpPr>
        <p:grpSpPr>
          <a:xfrm>
            <a:off x="159171" y="3181417"/>
            <a:ext cx="4778477" cy="180000"/>
            <a:chOff x="159171" y="3181417"/>
            <a:chExt cx="4778477" cy="180000"/>
          </a:xfrm>
        </p:grpSpPr>
        <p:sp>
          <p:nvSpPr>
            <p:cNvPr id="23" name="Rectangle: Rounded Corners 22">
              <a:extLst>
                <a:ext uri="{FF2B5EF4-FFF2-40B4-BE49-F238E27FC236}">
                  <a16:creationId xmlns:a16="http://schemas.microsoft.com/office/drawing/2014/main" id="{6A79FE3E-1F4C-443A-912D-C18A17B7F5BF}"/>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47</a:t>
              </a:r>
              <a:endParaRPr lang="mn-MN" sz="900" dirty="0">
                <a:solidFill>
                  <a:srgbClr val="002060"/>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DF5E0348-B17A-4D06-869D-6720AAC367D5}"/>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14C50B8-5294-4407-8895-65108C50EE9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1" name="Chart 10"/>
          <p:cNvGraphicFramePr>
            <a:graphicFrameLocks/>
          </p:cNvGraphicFramePr>
          <p:nvPr>
            <p:extLst>
              <p:ext uri="{D42A27DB-BD31-4B8C-83A1-F6EECF244321}">
                <p14:modId xmlns:p14="http://schemas.microsoft.com/office/powerpoint/2010/main" val="4051296892"/>
              </p:ext>
            </p:extLst>
          </p:nvPr>
        </p:nvGraphicFramePr>
        <p:xfrm>
          <a:off x="190500" y="34369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13847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5C86633C-B04F-4187-A957-877414D25892}"/>
              </a:ext>
            </a:extLst>
          </p:cNvPr>
          <p:cNvGrpSpPr/>
          <p:nvPr/>
        </p:nvGrpSpPr>
        <p:grpSpPr>
          <a:xfrm>
            <a:off x="1137161" y="284615"/>
            <a:ext cx="1092010" cy="720000"/>
            <a:chOff x="-1092010" y="1868325"/>
            <a:chExt cx="1092010" cy="720000"/>
          </a:xfrm>
        </p:grpSpPr>
        <p:pic>
          <p:nvPicPr>
            <p:cNvPr id="22" name="Picture 2" descr="hurgat honi">
              <a:extLst>
                <a:ext uri="{FF2B5EF4-FFF2-40B4-BE49-F238E27FC236}">
                  <a16:creationId xmlns:a16="http://schemas.microsoft.com/office/drawing/2014/main" id="{816137F9-BDB8-4B19-9DE4-20CFB2CE8477}"/>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2010" y="1868325"/>
              <a:ext cx="1090505"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5" name="Rectangle: Rounded Corners 34">
              <a:extLst>
                <a:ext uri="{FF2B5EF4-FFF2-40B4-BE49-F238E27FC236}">
                  <a16:creationId xmlns:a16="http://schemas.microsoft.com/office/drawing/2014/main" id="{D514E6E3-AE16-49CC-983B-7D8AD82D968E}"/>
                </a:ext>
              </a:extLst>
            </p:cNvPr>
            <p:cNvSpPr/>
            <p:nvPr/>
          </p:nvSpPr>
          <p:spPr>
            <a:xfrm>
              <a:off x="-373487" y="2210874"/>
              <a:ext cx="373487" cy="37348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graphicFrame>
        <p:nvGraphicFramePr>
          <p:cNvPr id="23" name="Chart 22">
            <a:extLst>
              <a:ext uri="{FF2B5EF4-FFF2-40B4-BE49-F238E27FC236}">
                <a16:creationId xmlns:a16="http://schemas.microsoft.com/office/drawing/2014/main" id="{2D1C647A-EF7F-4DF0-8F88-47B2481FEB1A}"/>
              </a:ext>
            </a:extLst>
          </p:cNvPr>
          <p:cNvGraphicFramePr>
            <a:graphicFrameLocks/>
          </p:cNvGraphicFramePr>
          <p:nvPr>
            <p:extLst>
              <p:ext uri="{D42A27DB-BD31-4B8C-83A1-F6EECF244321}">
                <p14:modId xmlns:p14="http://schemas.microsoft.com/office/powerpoint/2010/main" val="1562003384"/>
              </p:ext>
            </p:extLst>
          </p:nvPr>
        </p:nvGraphicFramePr>
        <p:xfrm>
          <a:off x="73015" y="176893"/>
          <a:ext cx="5095295" cy="3174210"/>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Rounded Corners 23">
            <a:extLst>
              <a:ext uri="{FF2B5EF4-FFF2-40B4-BE49-F238E27FC236}">
                <a16:creationId xmlns:a16="http://schemas.microsoft.com/office/drawing/2014/main" id="{22D9E54B-1780-4D6A-849C-F50CC75EEFC6}"/>
              </a:ext>
            </a:extLst>
          </p:cNvPr>
          <p:cNvSpPr/>
          <p:nvPr/>
        </p:nvSpPr>
        <p:spPr>
          <a:xfrm>
            <a:off x="2954074" y="1390744"/>
            <a:ext cx="252000" cy="15837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6" name="Rectangle: Rounded Corners 25">
            <a:extLst>
              <a:ext uri="{FF2B5EF4-FFF2-40B4-BE49-F238E27FC236}">
                <a16:creationId xmlns:a16="http://schemas.microsoft.com/office/drawing/2014/main" id="{FCF9D023-452E-4F8F-9445-EB90D8F46711}"/>
              </a:ext>
            </a:extLst>
          </p:cNvPr>
          <p:cNvSpPr/>
          <p:nvPr/>
        </p:nvSpPr>
        <p:spPr>
          <a:xfrm>
            <a:off x="84312" y="1112927"/>
            <a:ext cx="288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a:t>
            </a:r>
            <a:endParaRPr lang="mn-MN" sz="800" dirty="0">
              <a:solidFill>
                <a:srgbClr val="002060"/>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8C7939AA-7BE7-4A60-9530-35F67C66028C}"/>
              </a:ext>
            </a:extLst>
          </p:cNvPr>
          <p:cNvSpPr/>
          <p:nvPr/>
        </p:nvSpPr>
        <p:spPr>
          <a:xfrm>
            <a:off x="2720073" y="1292927"/>
            <a:ext cx="313861"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IV</a:t>
            </a:r>
            <a:endParaRPr lang="mn-MN" sz="800" dirty="0">
              <a:solidFill>
                <a:srgbClr val="002060"/>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3E2FC952-6342-44CA-9177-04F96272AE0D}"/>
              </a:ext>
            </a:extLst>
          </p:cNvPr>
          <p:cNvSpPr/>
          <p:nvPr/>
        </p:nvSpPr>
        <p:spPr>
          <a:xfrm>
            <a:off x="4242184" y="1186445"/>
            <a:ext cx="288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II</a:t>
            </a:r>
            <a:endParaRPr lang="mn-MN" sz="800" dirty="0">
              <a:solidFill>
                <a:srgbClr val="002060"/>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84C677D2-7B5D-4CA4-90E3-E2B3162D4FBA}"/>
              </a:ext>
            </a:extLst>
          </p:cNvPr>
          <p:cNvSpPr/>
          <p:nvPr/>
        </p:nvSpPr>
        <p:spPr>
          <a:xfrm>
            <a:off x="3563739" y="1472927"/>
            <a:ext cx="324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III</a:t>
            </a:r>
            <a:endParaRPr lang="mn-MN" sz="800" dirty="0">
              <a:solidFill>
                <a:srgbClr val="002060"/>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D0538C3A-87F2-4904-8AC5-B3A6EA7D3283}"/>
              </a:ext>
            </a:extLst>
          </p:cNvPr>
          <p:cNvSpPr/>
          <p:nvPr/>
        </p:nvSpPr>
        <p:spPr>
          <a:xfrm>
            <a:off x="4436336" y="1653964"/>
            <a:ext cx="324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V</a:t>
            </a:r>
            <a:endParaRPr lang="mn-MN" sz="800" dirty="0">
              <a:solidFill>
                <a:srgbClr val="002060"/>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4F45B5A0-C2A8-4A05-8CC7-48B811775AE0}"/>
              </a:ext>
            </a:extLst>
          </p:cNvPr>
          <p:cNvSpPr/>
          <p:nvPr/>
        </p:nvSpPr>
        <p:spPr>
          <a:xfrm>
            <a:off x="2864074" y="1485840"/>
            <a:ext cx="432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XVIII</a:t>
            </a:r>
            <a:endParaRPr lang="mn-MN" sz="800" dirty="0">
              <a:solidFill>
                <a:srgbClr val="002060"/>
              </a:solidFill>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EC25C782-5B0F-4A0A-AA9B-D7E54D7186FC}"/>
              </a:ext>
            </a:extLst>
          </p:cNvPr>
          <p:cNvSpPr/>
          <p:nvPr/>
        </p:nvSpPr>
        <p:spPr>
          <a:xfrm>
            <a:off x="2514270" y="1390743"/>
            <a:ext cx="252000" cy="144923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BE9ABEE9-9EBA-46F7-96BA-072F4636E1A0}"/>
              </a:ext>
            </a:extLst>
          </p:cNvPr>
          <p:cNvSpPr txBox="1"/>
          <p:nvPr/>
        </p:nvSpPr>
        <p:spPr>
          <a:xfrm rot="16200000">
            <a:off x="2201468" y="1595172"/>
            <a:ext cx="877605"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pic>
        <p:nvPicPr>
          <p:cNvPr id="34" name="Picture 6" descr="http://ekhoron21.mn/uploads/aimag_logos/umnugobi.jpg">
            <a:extLst>
              <a:ext uri="{FF2B5EF4-FFF2-40B4-BE49-F238E27FC236}">
                <a16:creationId xmlns:a16="http://schemas.microsoft.com/office/drawing/2014/main" id="{D9FB5585-3754-4E57-A389-BDDD9BC804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a:extLst>
              <a:ext uri="{FF2B5EF4-FFF2-40B4-BE49-F238E27FC236}">
                <a16:creationId xmlns:a16="http://schemas.microsoft.com/office/drawing/2014/main" id="{1C4641CD-951E-43A2-BC27-9748FCCB590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CD0B5AF-A17F-4C82-9E51-8810059141D1}"/>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7" name="Group 16">
            <a:extLst>
              <a:ext uri="{FF2B5EF4-FFF2-40B4-BE49-F238E27FC236}">
                <a16:creationId xmlns:a16="http://schemas.microsoft.com/office/drawing/2014/main" id="{4F54A7A5-812D-4DE8-AD14-32CF75CA08B5}"/>
              </a:ext>
            </a:extLst>
          </p:cNvPr>
          <p:cNvGrpSpPr/>
          <p:nvPr/>
        </p:nvGrpSpPr>
        <p:grpSpPr>
          <a:xfrm>
            <a:off x="159171" y="3181417"/>
            <a:ext cx="4778477" cy="180000"/>
            <a:chOff x="159171" y="3181417"/>
            <a:chExt cx="4778477" cy="180000"/>
          </a:xfrm>
        </p:grpSpPr>
        <p:sp>
          <p:nvSpPr>
            <p:cNvPr id="18" name="Rectangle: Rounded Corners 17">
              <a:extLst>
                <a:ext uri="{FF2B5EF4-FFF2-40B4-BE49-F238E27FC236}">
                  <a16:creationId xmlns:a16="http://schemas.microsoft.com/office/drawing/2014/main" id="{FB985F4A-6FD1-41B1-A4EF-9300634FD9A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4</a:t>
              </a:r>
              <a:r>
                <a:rPr lang="en-US" sz="900" dirty="0">
                  <a:solidFill>
                    <a:srgbClr val="002060"/>
                  </a:solidFill>
                  <a:latin typeface="Arial" panose="020B0604020202020204" pitchFamily="34" charset="0"/>
                  <a:cs typeface="Arial" panose="020B0604020202020204" pitchFamily="34" charset="0"/>
                </a:rPr>
                <a:t>8</a:t>
              </a:r>
              <a:endParaRPr lang="mn-MN" sz="900" dirty="0">
                <a:solidFill>
                  <a:srgbClr val="002060"/>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1B58D118-F7EE-4BA4-A989-244091ACC0B6}"/>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0568878-FDFD-43BC-A255-6BB70411ACFA}"/>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7551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5C86633C-B04F-4187-A957-877414D25892}"/>
              </a:ext>
            </a:extLst>
          </p:cNvPr>
          <p:cNvGrpSpPr/>
          <p:nvPr/>
        </p:nvGrpSpPr>
        <p:grpSpPr>
          <a:xfrm>
            <a:off x="1410111" y="349623"/>
            <a:ext cx="1092010" cy="720000"/>
            <a:chOff x="-1092010" y="1868325"/>
            <a:chExt cx="1092010" cy="720000"/>
          </a:xfrm>
        </p:grpSpPr>
        <p:pic>
          <p:nvPicPr>
            <p:cNvPr id="22" name="Picture 2" descr="hurgat honi">
              <a:extLst>
                <a:ext uri="{FF2B5EF4-FFF2-40B4-BE49-F238E27FC236}">
                  <a16:creationId xmlns:a16="http://schemas.microsoft.com/office/drawing/2014/main" id="{816137F9-BDB8-4B19-9DE4-20CFB2CE8477}"/>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2010" y="1868325"/>
              <a:ext cx="1090505"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5" name="Rectangle: Rounded Corners 34">
              <a:extLst>
                <a:ext uri="{FF2B5EF4-FFF2-40B4-BE49-F238E27FC236}">
                  <a16:creationId xmlns:a16="http://schemas.microsoft.com/office/drawing/2014/main" id="{D514E6E3-AE16-49CC-983B-7D8AD82D968E}"/>
                </a:ext>
              </a:extLst>
            </p:cNvPr>
            <p:cNvSpPr/>
            <p:nvPr/>
          </p:nvSpPr>
          <p:spPr>
            <a:xfrm>
              <a:off x="-373487" y="2210874"/>
              <a:ext cx="373487" cy="37348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pic>
        <p:nvPicPr>
          <p:cNvPr id="34" name="Picture 6" descr="http://ekhoron21.mn/uploads/aimag_logos/umnugobi.jpg">
            <a:extLst>
              <a:ext uri="{FF2B5EF4-FFF2-40B4-BE49-F238E27FC236}">
                <a16:creationId xmlns:a16="http://schemas.microsoft.com/office/drawing/2014/main" id="{D9FB5585-3754-4E57-A389-BDDD9BC804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a:extLst>
              <a:ext uri="{FF2B5EF4-FFF2-40B4-BE49-F238E27FC236}">
                <a16:creationId xmlns:a16="http://schemas.microsoft.com/office/drawing/2014/main" id="{1C4641CD-951E-43A2-BC27-9748FCCB590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CD0B5AF-A17F-4C82-9E51-8810059141D1}"/>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7" name="Group 16">
            <a:extLst>
              <a:ext uri="{FF2B5EF4-FFF2-40B4-BE49-F238E27FC236}">
                <a16:creationId xmlns:a16="http://schemas.microsoft.com/office/drawing/2014/main" id="{4F54A7A5-812D-4DE8-AD14-32CF75CA08B5}"/>
              </a:ext>
            </a:extLst>
          </p:cNvPr>
          <p:cNvGrpSpPr/>
          <p:nvPr/>
        </p:nvGrpSpPr>
        <p:grpSpPr>
          <a:xfrm>
            <a:off x="159171" y="3181417"/>
            <a:ext cx="4778477" cy="180000"/>
            <a:chOff x="159171" y="3181417"/>
            <a:chExt cx="4778477" cy="180000"/>
          </a:xfrm>
        </p:grpSpPr>
        <p:sp>
          <p:nvSpPr>
            <p:cNvPr id="18" name="Rectangle: Rounded Corners 17">
              <a:extLst>
                <a:ext uri="{FF2B5EF4-FFF2-40B4-BE49-F238E27FC236}">
                  <a16:creationId xmlns:a16="http://schemas.microsoft.com/office/drawing/2014/main" id="{FB985F4A-6FD1-41B1-A4EF-9300634FD9A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49</a:t>
              </a:r>
              <a:endParaRPr lang="mn-MN" sz="900" dirty="0">
                <a:solidFill>
                  <a:srgbClr val="002060"/>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1B58D118-F7EE-4BA4-A989-244091ACC0B6}"/>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0568878-FDFD-43BC-A255-6BB70411ACFA}"/>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3" name="Chart 12"/>
          <p:cNvGraphicFramePr>
            <a:graphicFrameLocks/>
          </p:cNvGraphicFramePr>
          <p:nvPr>
            <p:extLst>
              <p:ext uri="{D42A27DB-BD31-4B8C-83A1-F6EECF244321}">
                <p14:modId xmlns:p14="http://schemas.microsoft.com/office/powerpoint/2010/main" val="1190566530"/>
              </p:ext>
            </p:extLst>
          </p:nvPr>
        </p:nvGraphicFramePr>
        <p:xfrm>
          <a:off x="190500" y="34369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6073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9E9BC050-8A6D-4E74-997C-16620A11F889}"/>
              </a:ext>
            </a:extLst>
          </p:cNvPr>
          <p:cNvGraphicFramePr>
            <a:graphicFrameLocks/>
          </p:cNvGraphicFramePr>
          <p:nvPr>
            <p:extLst>
              <p:ext uri="{D42A27DB-BD31-4B8C-83A1-F6EECF244321}">
                <p14:modId xmlns:p14="http://schemas.microsoft.com/office/powerpoint/2010/main" val="1292854355"/>
              </p:ext>
            </p:extLst>
          </p:nvPr>
        </p:nvGraphicFramePr>
        <p:xfrm>
          <a:off x="62564" y="128189"/>
          <a:ext cx="5095295" cy="3174210"/>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Rounded Corners 18">
            <a:extLst>
              <a:ext uri="{FF2B5EF4-FFF2-40B4-BE49-F238E27FC236}">
                <a16:creationId xmlns:a16="http://schemas.microsoft.com/office/drawing/2014/main" id="{D3923382-7C50-4851-8623-7907AC053A9B}"/>
              </a:ext>
            </a:extLst>
          </p:cNvPr>
          <p:cNvSpPr/>
          <p:nvPr/>
        </p:nvSpPr>
        <p:spPr>
          <a:xfrm>
            <a:off x="2942215" y="860250"/>
            <a:ext cx="252000" cy="21491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20" name="Picture 19">
            <a:extLst>
              <a:ext uri="{FF2B5EF4-FFF2-40B4-BE49-F238E27FC236}">
                <a16:creationId xmlns:a16="http://schemas.microsoft.com/office/drawing/2014/main" id="{EA7D366F-3F10-49E2-9FD7-381D944424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338" t="30678" r="8912" b="65168"/>
          <a:stretch/>
        </p:blipFill>
        <p:spPr>
          <a:xfrm>
            <a:off x="1254362" y="291289"/>
            <a:ext cx="870092" cy="648000"/>
          </a:xfrm>
          <a:prstGeom prst="rect">
            <a:avLst/>
          </a:prstGeom>
        </p:spPr>
      </p:pic>
      <p:sp>
        <p:nvSpPr>
          <p:cNvPr id="21" name="Rectangle: Rounded Corners 20">
            <a:extLst>
              <a:ext uri="{FF2B5EF4-FFF2-40B4-BE49-F238E27FC236}">
                <a16:creationId xmlns:a16="http://schemas.microsoft.com/office/drawing/2014/main" id="{51B40D5E-2942-40F9-89D6-47F87D33CBB0}"/>
              </a:ext>
            </a:extLst>
          </p:cNvPr>
          <p:cNvSpPr/>
          <p:nvPr/>
        </p:nvSpPr>
        <p:spPr>
          <a:xfrm>
            <a:off x="2505640" y="1116641"/>
            <a:ext cx="252000" cy="172605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4AD34E4-6883-4D11-8ADA-12F28B680CB4}"/>
              </a:ext>
            </a:extLst>
          </p:cNvPr>
          <p:cNvSpPr txBox="1"/>
          <p:nvPr/>
        </p:nvSpPr>
        <p:spPr>
          <a:xfrm rot="16200000">
            <a:off x="2192838" y="1384766"/>
            <a:ext cx="877605"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sp>
        <p:nvSpPr>
          <p:cNvPr id="34" name="Rectangle: Rounded Corners 33">
            <a:extLst>
              <a:ext uri="{FF2B5EF4-FFF2-40B4-BE49-F238E27FC236}">
                <a16:creationId xmlns:a16="http://schemas.microsoft.com/office/drawing/2014/main" id="{7474D800-E344-481A-81C2-3869F0E95105}"/>
              </a:ext>
            </a:extLst>
          </p:cNvPr>
          <p:cNvSpPr/>
          <p:nvPr/>
        </p:nvSpPr>
        <p:spPr>
          <a:xfrm>
            <a:off x="530530" y="339906"/>
            <a:ext cx="288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a:t>
            </a:r>
            <a:endParaRPr lang="mn-MN" sz="800" dirty="0">
              <a:solidFill>
                <a:srgbClr val="002060"/>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DC6911F6-BDD7-40E9-8A08-2290D7AAB573}"/>
              </a:ext>
            </a:extLst>
          </p:cNvPr>
          <p:cNvSpPr/>
          <p:nvPr/>
        </p:nvSpPr>
        <p:spPr>
          <a:xfrm>
            <a:off x="2704956" y="489489"/>
            <a:ext cx="288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II</a:t>
            </a:r>
            <a:endParaRPr lang="mn-MN" sz="800" dirty="0">
              <a:solidFill>
                <a:srgbClr val="002060"/>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36402E4F-4F4F-443E-AA2B-195D536BA230}"/>
              </a:ext>
            </a:extLst>
          </p:cNvPr>
          <p:cNvSpPr/>
          <p:nvPr/>
        </p:nvSpPr>
        <p:spPr>
          <a:xfrm>
            <a:off x="966361" y="579489"/>
            <a:ext cx="324053"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IV</a:t>
            </a:r>
            <a:endParaRPr lang="mn-MN" sz="800" dirty="0">
              <a:solidFill>
                <a:srgbClr val="002060"/>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0A3776B0-7365-4957-ABE1-9B75954AFCF7}"/>
              </a:ext>
            </a:extLst>
          </p:cNvPr>
          <p:cNvSpPr/>
          <p:nvPr/>
        </p:nvSpPr>
        <p:spPr>
          <a:xfrm>
            <a:off x="4216814" y="712584"/>
            <a:ext cx="324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III</a:t>
            </a:r>
            <a:endParaRPr lang="mn-MN" sz="800" dirty="0">
              <a:solidFill>
                <a:srgbClr val="002060"/>
              </a:solidFill>
              <a:latin typeface="Arial" panose="020B0604020202020204" pitchFamily="34" charset="0"/>
              <a:cs typeface="Arial" panose="020B0604020202020204" pitchFamily="34" charset="0"/>
            </a:endParaRPr>
          </a:p>
        </p:txBody>
      </p:sp>
      <p:pic>
        <p:nvPicPr>
          <p:cNvPr id="39" name="Picture 6" descr="http://ekhoron21.mn/uploads/aimag_logos/umnugobi.jpg">
            <a:extLst>
              <a:ext uri="{FF2B5EF4-FFF2-40B4-BE49-F238E27FC236}">
                <a16:creationId xmlns:a16="http://schemas.microsoft.com/office/drawing/2014/main" id="{4307344B-6464-4BF8-BB2F-6742AE74E7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Connector 39">
            <a:extLst>
              <a:ext uri="{FF2B5EF4-FFF2-40B4-BE49-F238E27FC236}">
                <a16:creationId xmlns:a16="http://schemas.microsoft.com/office/drawing/2014/main" id="{D748CEA9-65F9-406E-8798-E53C9374731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FF0A0DC-28AD-44F1-B926-C982D7322645}"/>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6" name="Group 15">
            <a:extLst>
              <a:ext uri="{FF2B5EF4-FFF2-40B4-BE49-F238E27FC236}">
                <a16:creationId xmlns:a16="http://schemas.microsoft.com/office/drawing/2014/main" id="{021E2B3F-4B04-4DC1-9EC9-2E1CEB3E662C}"/>
              </a:ext>
            </a:extLst>
          </p:cNvPr>
          <p:cNvGrpSpPr/>
          <p:nvPr/>
        </p:nvGrpSpPr>
        <p:grpSpPr>
          <a:xfrm>
            <a:off x="159171" y="3181417"/>
            <a:ext cx="4778477" cy="180000"/>
            <a:chOff x="159171" y="3181417"/>
            <a:chExt cx="4778477" cy="180000"/>
          </a:xfrm>
        </p:grpSpPr>
        <p:sp>
          <p:nvSpPr>
            <p:cNvPr id="17" name="Rectangle: Rounded Corners 16">
              <a:extLst>
                <a:ext uri="{FF2B5EF4-FFF2-40B4-BE49-F238E27FC236}">
                  <a16:creationId xmlns:a16="http://schemas.microsoft.com/office/drawing/2014/main" id="{B0A13B39-E5F1-4444-9A3C-C2F7B3F8801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50</a:t>
              </a:r>
              <a:endParaRPr lang="mn-MN" sz="900" dirty="0">
                <a:solidFill>
                  <a:srgbClr val="002060"/>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C7EAC68E-87A3-463E-B5C6-E68BBDD9521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40C2BA-EE58-4392-8F3B-6CEF106EF6B4}"/>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8530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1F3F65B-EDE4-4824-8135-6CE13FC113DE}"/>
              </a:ext>
            </a:extLst>
          </p:cNvPr>
          <p:cNvGrpSpPr/>
          <p:nvPr/>
        </p:nvGrpSpPr>
        <p:grpSpPr>
          <a:xfrm>
            <a:off x="73015" y="61623"/>
            <a:ext cx="4864633" cy="3299794"/>
            <a:chOff x="73015" y="61623"/>
            <a:chExt cx="4864633" cy="3299794"/>
          </a:xfrm>
        </p:grpSpPr>
        <p:grpSp>
          <p:nvGrpSpPr>
            <p:cNvPr id="3" name="Group 2">
              <a:extLst>
                <a:ext uri="{FF2B5EF4-FFF2-40B4-BE49-F238E27FC236}">
                  <a16:creationId xmlns:a16="http://schemas.microsoft.com/office/drawing/2014/main" id="{6DA05852-6DE2-46BF-8510-417C8DD11220}"/>
                </a:ext>
              </a:extLst>
            </p:cNvPr>
            <p:cNvGrpSpPr/>
            <p:nvPr/>
          </p:nvGrpSpPr>
          <p:grpSpPr>
            <a:xfrm>
              <a:off x="73015" y="61623"/>
              <a:ext cx="4805694" cy="288000"/>
              <a:chOff x="73015" y="61623"/>
              <a:chExt cx="4805694"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id="{A65FBAC5-8C31-4ED1-A844-DAA93BB8E762}"/>
                </a:ext>
              </a:extLst>
            </p:cNvPr>
            <p:cNvSpPr txBox="1"/>
            <p:nvPr/>
          </p:nvSpPr>
          <p:spPr>
            <a:xfrm>
              <a:off x="216121" y="349623"/>
              <a:ext cx="4455240" cy="1846659"/>
            </a:xfrm>
            <a:prstGeom prst="rect">
              <a:avLst/>
            </a:prstGeom>
            <a:noFill/>
          </p:spPr>
          <p:txBody>
            <a:bodyPr wrap="square" rtlCol="0">
              <a:spAutoFit/>
            </a:bodyPr>
            <a:lstStyle/>
            <a:p>
              <a:pPr algn="just"/>
              <a:r>
                <a:rPr lang="mn-MN"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АЛДАР ЦУУТАЙ ХҮМҮҮС</a:t>
              </a:r>
            </a:p>
            <a:p>
              <a:pPr algn="just"/>
              <a:endPar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Ардын жүжигчин, Төрийн хан хуурч Ц.Цэрэндорж</a:t>
              </a:r>
            </a:p>
            <a:p>
              <a:pPr marL="628650" lvl="1"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Соёлын гавьяат зүтгэлтэн, ерөөлч, магтаалч Г.Оргой</a:t>
              </a:r>
            </a:p>
            <a:p>
              <a:pPr marL="628650" lvl="1"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Морин хуур урлаач, МУСГЗ П.Байгальжав</a:t>
              </a:r>
            </a:p>
            <a:p>
              <a:pPr marL="628650" lvl="1"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МУУГЗ Д.Нанжид</a:t>
              </a:r>
            </a:p>
            <a:p>
              <a:pPr marL="628650" lvl="1"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Монгол Улсын баатар</a:t>
              </a:r>
              <a:r>
                <a:rPr lang="en-US"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Т.Бор</a:t>
              </a:r>
              <a:endParaRPr lang="en-US" sz="11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Ардын багш</a:t>
              </a:r>
              <a:r>
                <a:rPr lang="en-US"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О.Отгонсүрэн</a:t>
              </a:r>
            </a:p>
            <a:p>
              <a:pPr marL="628650" lvl="1"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Хөдөлмөрийн баатар - </a:t>
              </a:r>
              <a:r>
                <a:rPr lang="en-US"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10</a:t>
              </a:r>
            </a:p>
            <a:p>
              <a:pPr marL="628650" lvl="1"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Монгол Улсын гавьяат цолтон -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73</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a16="http://schemas.microsoft.com/office/drawing/2014/main" id="{9ADB6D0F-7A20-4CD6-9887-695814BD8EB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758BDA23-FF7C-46F8-94A0-07720805515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8300301A-DC2E-4D75-9A74-FB553C1604E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24DDF81-1219-42AB-821A-D7B80832F38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42390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A7D366F-3F10-49E2-9FD7-381D944424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7338" t="30678" r="8912" b="65168"/>
          <a:stretch/>
        </p:blipFill>
        <p:spPr>
          <a:xfrm>
            <a:off x="1254362" y="291289"/>
            <a:ext cx="870092" cy="648000"/>
          </a:xfrm>
          <a:prstGeom prst="rect">
            <a:avLst/>
          </a:prstGeom>
        </p:spPr>
      </p:pic>
      <p:pic>
        <p:nvPicPr>
          <p:cNvPr id="39" name="Picture 6" descr="http://ekhoron21.mn/uploads/aimag_logos/umnugobi.jpg">
            <a:extLst>
              <a:ext uri="{FF2B5EF4-FFF2-40B4-BE49-F238E27FC236}">
                <a16:creationId xmlns:a16="http://schemas.microsoft.com/office/drawing/2014/main" id="{4307344B-6464-4BF8-BB2F-6742AE74E7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Connector 39">
            <a:extLst>
              <a:ext uri="{FF2B5EF4-FFF2-40B4-BE49-F238E27FC236}">
                <a16:creationId xmlns:a16="http://schemas.microsoft.com/office/drawing/2014/main" id="{D748CEA9-65F9-406E-8798-E53C9374731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FF0A0DC-28AD-44F1-B926-C982D7322645}"/>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6" name="Group 15">
            <a:extLst>
              <a:ext uri="{FF2B5EF4-FFF2-40B4-BE49-F238E27FC236}">
                <a16:creationId xmlns:a16="http://schemas.microsoft.com/office/drawing/2014/main" id="{021E2B3F-4B04-4DC1-9EC9-2E1CEB3E662C}"/>
              </a:ext>
            </a:extLst>
          </p:cNvPr>
          <p:cNvGrpSpPr/>
          <p:nvPr/>
        </p:nvGrpSpPr>
        <p:grpSpPr>
          <a:xfrm>
            <a:off x="159171" y="3181417"/>
            <a:ext cx="4778477" cy="180000"/>
            <a:chOff x="159171" y="3181417"/>
            <a:chExt cx="4778477" cy="180000"/>
          </a:xfrm>
        </p:grpSpPr>
        <p:sp>
          <p:nvSpPr>
            <p:cNvPr id="17" name="Rectangle: Rounded Corners 16">
              <a:extLst>
                <a:ext uri="{FF2B5EF4-FFF2-40B4-BE49-F238E27FC236}">
                  <a16:creationId xmlns:a16="http://schemas.microsoft.com/office/drawing/2014/main" id="{B0A13B39-E5F1-4444-9A3C-C2F7B3F8801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51</a:t>
              </a:r>
              <a:endParaRPr lang="mn-MN" sz="900" dirty="0">
                <a:solidFill>
                  <a:srgbClr val="002060"/>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C7EAC68E-87A3-463E-B5C6-E68BBDD9521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40C2BA-EE58-4392-8F3B-6CEF106EF6B4}"/>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1" name="Chart 10"/>
          <p:cNvGraphicFramePr>
            <a:graphicFrameLocks/>
          </p:cNvGraphicFramePr>
          <p:nvPr>
            <p:extLst>
              <p:ext uri="{D42A27DB-BD31-4B8C-83A1-F6EECF244321}">
                <p14:modId xmlns:p14="http://schemas.microsoft.com/office/powerpoint/2010/main" val="882667957"/>
              </p:ext>
            </p:extLst>
          </p:nvPr>
        </p:nvGraphicFramePr>
        <p:xfrm>
          <a:off x="190500" y="34369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2404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52</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9B4BA05D-5D87-4D88-9F1F-51744B3EA618}"/>
              </a:ext>
            </a:extLst>
          </p:cNvPr>
          <p:cNvGrpSpPr/>
          <p:nvPr/>
        </p:nvGrpSpPr>
        <p:grpSpPr>
          <a:xfrm>
            <a:off x="73015" y="61623"/>
            <a:ext cx="4803506" cy="288000"/>
            <a:chOff x="73015" y="61623"/>
            <a:chExt cx="4803506" cy="288000"/>
          </a:xfrm>
        </p:grpSpPr>
        <p:pic>
          <p:nvPicPr>
            <p:cNvPr id="12" name="Picture 6" descr="http://ekhoron21.mn/uploads/aimag_logos/umnugobi.jpg">
              <a:extLst>
                <a:ext uri="{FF2B5EF4-FFF2-40B4-BE49-F238E27FC236}">
                  <a16:creationId xmlns:a16="http://schemas.microsoft.com/office/drawing/2014/main" id="{0E1ED118-1FC9-4C26-A4B6-6FD2475B8C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A362C82A-036C-4AA5-A475-A55FDDFE50E0}"/>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D4D2F4A-FAD8-4295-8C41-24F4D4781D87}"/>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sp>
        <p:nvSpPr>
          <p:cNvPr id="3" name="TextBox 2">
            <a:extLst>
              <a:ext uri="{FF2B5EF4-FFF2-40B4-BE49-F238E27FC236}">
                <a16:creationId xmlns:a16="http://schemas.microsoft.com/office/drawing/2014/main" id="{8260A903-7AFC-4C14-A039-8BC4BD499D57}"/>
              </a:ext>
            </a:extLst>
          </p:cNvPr>
          <p:cNvSpPr txBox="1"/>
          <p:nvPr/>
        </p:nvSpPr>
        <p:spPr>
          <a:xfrm>
            <a:off x="160713" y="3073695"/>
            <a:ext cx="2363147" cy="215444"/>
          </a:xfrm>
          <a:prstGeom prst="rect">
            <a:avLst/>
          </a:prstGeom>
          <a:noFill/>
        </p:spPr>
        <p:txBody>
          <a:bodyPr wrap="none" rtlCol="0">
            <a:spAutoFit/>
          </a:bodyPr>
          <a:lstStyle/>
          <a:p>
            <a:r>
              <a:rPr lang="mn-MN" sz="800" i="1" dirty="0">
                <a:latin typeface="Arial" panose="020B0604020202020204" pitchFamily="34" charset="0"/>
                <a:cs typeface="Arial" panose="020B0604020202020204" pitchFamily="34" charset="0"/>
              </a:rPr>
              <a:t>Эх үүсвэр: Өмнөговь Статистикийн хэлтэс</a:t>
            </a:r>
          </a:p>
        </p:txBody>
      </p:sp>
      <p:graphicFrame>
        <p:nvGraphicFramePr>
          <p:cNvPr id="14" name="Table 13">
            <a:extLst>
              <a:ext uri="{FF2B5EF4-FFF2-40B4-BE49-F238E27FC236}">
                <a16:creationId xmlns:a16="http://schemas.microsoft.com/office/drawing/2014/main" id="{78EA88DE-A9C5-4761-A8A5-6B4C0C5E4B99}"/>
              </a:ext>
            </a:extLst>
          </p:cNvPr>
          <p:cNvGraphicFramePr>
            <a:graphicFrameLocks noGrp="1"/>
          </p:cNvGraphicFramePr>
          <p:nvPr>
            <p:extLst>
              <p:ext uri="{D42A27DB-BD31-4B8C-83A1-F6EECF244321}">
                <p14:modId xmlns:p14="http://schemas.microsoft.com/office/powerpoint/2010/main" val="2720117932"/>
              </p:ext>
            </p:extLst>
          </p:nvPr>
        </p:nvGraphicFramePr>
        <p:xfrm>
          <a:off x="359833" y="480801"/>
          <a:ext cx="4327894" cy="2597985"/>
        </p:xfrm>
        <a:graphic>
          <a:graphicData uri="http://schemas.openxmlformats.org/drawingml/2006/table">
            <a:tbl>
              <a:tblPr>
                <a:tableStyleId>{2D5ABB26-0587-4C30-8999-92F81FD0307C}</a:tableStyleId>
              </a:tblPr>
              <a:tblGrid>
                <a:gridCol w="2710549">
                  <a:extLst>
                    <a:ext uri="{9D8B030D-6E8A-4147-A177-3AD203B41FA5}">
                      <a16:colId xmlns:a16="http://schemas.microsoft.com/office/drawing/2014/main" val="20000"/>
                    </a:ext>
                  </a:extLst>
                </a:gridCol>
                <a:gridCol w="476584">
                  <a:extLst>
                    <a:ext uri="{9D8B030D-6E8A-4147-A177-3AD203B41FA5}">
                      <a16:colId xmlns:a16="http://schemas.microsoft.com/office/drawing/2014/main" val="20003"/>
                    </a:ext>
                  </a:extLst>
                </a:gridCol>
                <a:gridCol w="1140761">
                  <a:extLst>
                    <a:ext uri="{9D8B030D-6E8A-4147-A177-3AD203B41FA5}">
                      <a16:colId xmlns:a16="http://schemas.microsoft.com/office/drawing/2014/main" val="2994027631"/>
                    </a:ext>
                  </a:extLst>
                </a:gridCol>
              </a:tblGrid>
              <a:tr h="180000">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gridSpan="2">
                  <a:txBody>
                    <a:bodyPr/>
                    <a:lstStyle/>
                    <a:p>
                      <a:pPr algn="ctr" rtl="0" fontAlgn="ctr"/>
                      <a:r>
                        <a:rPr lang="en-US" sz="1400" b="1" u="none" strike="noStrike" dirty="0">
                          <a:solidFill>
                            <a:schemeClr val="bg1"/>
                          </a:solidFill>
                          <a:latin typeface="Arial" pitchFamily="34" charset="0"/>
                          <a:cs typeface="Arial" pitchFamily="34" charset="0"/>
                        </a:rPr>
                        <a:t>20</a:t>
                      </a:r>
                      <a:r>
                        <a:rPr lang="mn-MN" sz="1400" b="1" u="none" strike="noStrike" dirty="0">
                          <a:solidFill>
                            <a:schemeClr val="bg1"/>
                          </a:solidFill>
                          <a:latin typeface="Arial" pitchFamily="34" charset="0"/>
                          <a:cs typeface="Arial" pitchFamily="34" charset="0"/>
                        </a:rPr>
                        <a:t>1</a:t>
                      </a:r>
                      <a:r>
                        <a:rPr lang="en-US" sz="1400" b="1" u="none" strike="noStrike" dirty="0">
                          <a:solidFill>
                            <a:schemeClr val="bg1"/>
                          </a:solidFill>
                          <a:latin typeface="Arial" pitchFamily="34" charset="0"/>
                          <a:cs typeface="Arial" pitchFamily="34" charset="0"/>
                        </a:rPr>
                        <a:t>9</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hMerge="1">
                  <a:txBody>
                    <a:bodyPr/>
                    <a:lstStyle/>
                    <a:p>
                      <a:pPr algn="ctr" rtl="0" fontAlgn="ct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a16="http://schemas.microsoft.com/office/drawing/2014/main" val="10000"/>
                  </a:ext>
                </a:extLst>
              </a:tr>
              <a:tr h="216000">
                <a:tc gridSpan="3">
                  <a:txBody>
                    <a:bodyPr/>
                    <a:lstStyle/>
                    <a:p>
                      <a:pPr algn="l" rtl="0" fontAlgn="ctr"/>
                      <a:r>
                        <a:rPr lang="mn-MN" sz="800" b="1" i="0" u="none" strike="noStrike" dirty="0">
                          <a:solidFill>
                            <a:srgbClr val="002060"/>
                          </a:solidFill>
                          <a:latin typeface="Arial" pitchFamily="34" charset="0"/>
                          <a:cs typeface="Arial" pitchFamily="34" charset="0"/>
                        </a:rPr>
                        <a:t>ГОЛ НЭРИЙН ЗАРИМ БАРААНЫ ЖИЛИЙН ДУНДАЖ ҮНЭ</a:t>
                      </a:r>
                      <a:r>
                        <a:rPr lang="en-US" sz="800" b="1" i="0" u="none" strike="noStrike" baseline="0" dirty="0">
                          <a:solidFill>
                            <a:srgbClr val="002060"/>
                          </a:solidFill>
                          <a:latin typeface="Arial" pitchFamily="34" charset="0"/>
                          <a:cs typeface="Arial" pitchFamily="34" charset="0"/>
                        </a:rPr>
                        <a:t> /</a:t>
                      </a:r>
                      <a:r>
                        <a:rPr lang="mn-MN" sz="800" b="1" i="0" u="none" strike="noStrike" baseline="0" dirty="0">
                          <a:solidFill>
                            <a:srgbClr val="002060"/>
                          </a:solidFill>
                          <a:latin typeface="Arial" pitchFamily="34" charset="0"/>
                          <a:cs typeface="Arial" pitchFamily="34" charset="0"/>
                        </a:rPr>
                        <a:t>төг/</a:t>
                      </a:r>
                      <a:endParaRPr lang="mn-MN" sz="800" b="1" i="0" u="none" strike="noStrike" dirty="0">
                        <a:solidFill>
                          <a:srgbClr val="002060"/>
                        </a:solidFill>
                        <a:latin typeface="Arial" pitchFamily="34" charset="0"/>
                        <a:cs typeface="Arial" pitchFamily="34" charset="0"/>
                      </a:endParaRPr>
                    </a:p>
                  </a:txBody>
                  <a:tcPr marL="9525" marR="9525" marT="9525" marB="0" anchor="ctr">
                    <a:noFill/>
                  </a:tcPr>
                </a:tc>
                <a:tc hMerge="1">
                  <a:txBody>
                    <a:bodyPr/>
                    <a:lstStyle/>
                    <a:p>
                      <a:pPr algn="r" rtl="0" fontAlgn="ct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tc hMerge="1">
                  <a:txBody>
                    <a:bodyPr/>
                    <a:lstStyle/>
                    <a:p>
                      <a:pPr algn="l" rtl="0" fontAlgn="ctr"/>
                      <a:endParaRPr lang="mn-MN" sz="800" b="1"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396200046"/>
                  </a:ext>
                </a:extLst>
              </a:tr>
              <a:tr h="0">
                <a:tc gridSpan="2">
                  <a:txBody>
                    <a:bodyPr/>
                    <a:lstStyle/>
                    <a:p>
                      <a:pPr algn="l" rtl="0" fontAlgn="ct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Хонины мах</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hMerge="1">
                  <a:txBody>
                    <a:bodyPr/>
                    <a:lstStyle/>
                    <a:p>
                      <a:pPr algn="r" rtl="0" fontAlgn="ctr"/>
                      <a:r>
                        <a:rPr lang="mn-MN" sz="1000" u="none" strike="noStrike" dirty="0">
                          <a:solidFill>
                            <a:srgbClr val="002060"/>
                          </a:solidFill>
                          <a:latin typeface="Arial" pitchFamily="34" charset="0"/>
                          <a:cs typeface="Arial" pitchFamily="34" charset="0"/>
                        </a:rPr>
                        <a:t>5 299 </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mn-MN" sz="1000" u="none" strike="noStrike" dirty="0">
                          <a:solidFill>
                            <a:srgbClr val="002060"/>
                          </a:solidFill>
                          <a:latin typeface="Arial" pitchFamily="34" charset="0"/>
                          <a:cs typeface="Arial" pitchFamily="34" charset="0"/>
                        </a:rPr>
                        <a:t>65</a:t>
                      </a:r>
                      <a:r>
                        <a:rPr lang="en-US" sz="1000" u="none" strike="noStrike" dirty="0">
                          <a:solidFill>
                            <a:srgbClr val="002060"/>
                          </a:solidFill>
                          <a:latin typeface="Arial" pitchFamily="34" charset="0"/>
                          <a:cs typeface="Arial" pitchFamily="34" charset="0"/>
                        </a:rPr>
                        <a:t>00</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1"/>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Гурил</a:t>
                      </a:r>
                    </a:p>
                  </a:txBody>
                  <a:tcPr marL="9525" marR="9525" marT="9525" marB="0" anchor="ctr">
                    <a:noFill/>
                  </a:tcPr>
                </a:tc>
                <a:tc hMerge="1">
                  <a:txBody>
                    <a:bodyPr/>
                    <a:lstStyle/>
                    <a:p>
                      <a:pPr algn="r" rtl="0" fontAlgn="ctr"/>
                      <a:r>
                        <a:rPr lang="mn-MN" sz="1000" b="0" i="0" u="none" strike="noStrike" dirty="0">
                          <a:solidFill>
                            <a:srgbClr val="002060"/>
                          </a:solidFill>
                          <a:latin typeface="Arial" pitchFamily="34" charset="0"/>
                          <a:cs typeface="Arial" pitchFamily="34" charset="0"/>
                        </a:rPr>
                        <a:t>1 297 </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en-US" sz="1000" b="0" i="0" u="none" strike="noStrike" dirty="0">
                          <a:solidFill>
                            <a:srgbClr val="002060"/>
                          </a:solidFill>
                          <a:latin typeface="Arial" pitchFamily="34" charset="0"/>
                          <a:cs typeface="Arial" pitchFamily="34" charset="0"/>
                        </a:rPr>
                        <a:t>1360</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2"/>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Цагаан будаа</a:t>
                      </a:r>
                    </a:p>
                  </a:txBody>
                  <a:tcPr marL="9525" marR="9525" marT="9525" marB="0" anchor="ctr">
                    <a:solidFill>
                      <a:schemeClr val="accent1">
                        <a:lumMod val="20000"/>
                        <a:lumOff val="80000"/>
                      </a:schemeClr>
                    </a:solidFill>
                  </a:tcPr>
                </a:tc>
                <a:tc hMerge="1">
                  <a:txBody>
                    <a:bodyPr/>
                    <a:lstStyle/>
                    <a:p>
                      <a:pPr algn="r" rtl="0" fontAlgn="ctr"/>
                      <a:r>
                        <a:rPr lang="mn-MN" sz="1000" b="0" i="0" u="none" strike="noStrike" dirty="0">
                          <a:solidFill>
                            <a:srgbClr val="002060"/>
                          </a:solidFill>
                          <a:latin typeface="Arial" pitchFamily="34" charset="0"/>
                          <a:cs typeface="Arial" pitchFamily="34" charset="0"/>
                        </a:rPr>
                        <a:t>2 310 </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a:solidFill>
                            <a:srgbClr val="002060"/>
                          </a:solidFill>
                          <a:latin typeface="Arial" pitchFamily="34" charset="0"/>
                          <a:cs typeface="Arial" pitchFamily="34" charset="0"/>
                        </a:rPr>
                        <a:t>2266</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3"/>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Шингэн сүү</a:t>
                      </a:r>
                    </a:p>
                  </a:txBody>
                  <a:tcPr marL="9525" marR="9525" marT="9525" marB="0" anchor="ctr">
                    <a:noFill/>
                  </a:tcPr>
                </a:tc>
                <a:tc hMerge="1">
                  <a:txBody>
                    <a:bodyPr/>
                    <a:lstStyle/>
                    <a:p>
                      <a:pPr algn="r" rtl="0" fontAlgn="ctr"/>
                      <a:r>
                        <a:rPr lang="mn-MN" sz="1000" b="0" i="0" u="none" strike="noStrike" dirty="0">
                          <a:solidFill>
                            <a:srgbClr val="002060"/>
                          </a:solidFill>
                          <a:latin typeface="Arial" pitchFamily="34" charset="0"/>
                          <a:cs typeface="Arial" pitchFamily="34" charset="0"/>
                        </a:rPr>
                        <a:t>2 568 </a:t>
                      </a:r>
                      <a:r>
                        <a:rPr lang="en-US" sz="10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литр</a:t>
                      </a:r>
                      <a:r>
                        <a:rPr lang="en-US" sz="1000" b="0" i="0" u="none" strike="noStrike" dirty="0">
                          <a:solidFill>
                            <a:srgbClr val="002060"/>
                          </a:solidFill>
                          <a:latin typeface="Arial" pitchFamily="34" charset="0"/>
                          <a:cs typeface="Arial" pitchFamily="34" charset="0"/>
                        </a:rPr>
                        <a:t>)</a:t>
                      </a:r>
                    </a:p>
                  </a:txBody>
                  <a:tcPr marL="9525" marR="9525" marT="9525" marB="0" anchor="ctr">
                    <a:noFill/>
                  </a:tcPr>
                </a:tc>
                <a:tc>
                  <a:txBody>
                    <a:bodyPr/>
                    <a:lstStyle/>
                    <a:p>
                      <a:pPr algn="r" rtl="0" fontAlgn="ctr"/>
                      <a:r>
                        <a:rPr lang="en-US" sz="1000" b="0" i="0" u="none" strike="noStrike" dirty="0">
                          <a:solidFill>
                            <a:srgbClr val="002060"/>
                          </a:solidFill>
                          <a:latin typeface="Arial" pitchFamily="34" charset="0"/>
                          <a:cs typeface="Arial" pitchFamily="34" charset="0"/>
                        </a:rPr>
                        <a:t>4000(</a:t>
                      </a:r>
                      <a:r>
                        <a:rPr lang="mn-MN" sz="800" b="0" i="0" u="none" strike="noStrike" dirty="0">
                          <a:solidFill>
                            <a:srgbClr val="002060"/>
                          </a:solidFill>
                          <a:latin typeface="Arial" pitchFamily="34" charset="0"/>
                          <a:cs typeface="Arial" pitchFamily="34" charset="0"/>
                        </a:rPr>
                        <a:t>литр</a:t>
                      </a:r>
                      <a:r>
                        <a:rPr lang="en-US" sz="1000" b="0" i="0" u="none" strike="noStrike" dirty="0">
                          <a:solidFill>
                            <a:srgbClr val="002060"/>
                          </a:solidFill>
                          <a:latin typeface="Arial" pitchFamily="34" charset="0"/>
                          <a:cs typeface="Arial" pitchFamily="34" charset="0"/>
                        </a:rPr>
                        <a:t>)</a:t>
                      </a:r>
                    </a:p>
                  </a:txBody>
                  <a:tcPr marL="9525" marR="9525" marT="9525" marB="0" anchor="ctr">
                    <a:noFill/>
                  </a:tcPr>
                </a:tc>
                <a:extLst>
                  <a:ext uri="{0D108BD9-81ED-4DB2-BD59-A6C34878D82A}">
                    <a16:rowId xmlns:a16="http://schemas.microsoft.com/office/drawing/2014/main" val="10004"/>
                  </a:ext>
                </a:extLst>
              </a:tr>
              <a:tr h="0">
                <a:tc gridSpan="2">
                  <a:txBody>
                    <a:bodyPr/>
                    <a:lstStyle/>
                    <a:p>
                      <a:pPr algn="l" rtl="0" fontAlgn="ctr"/>
                      <a:r>
                        <a:rPr lang="mn-MN" sz="800" b="0" i="0" u="none" strike="noStrike" dirty="0">
                          <a:solidFill>
                            <a:srgbClr val="002060"/>
                          </a:solidFill>
                          <a:latin typeface="Arial" pitchFamily="34" charset="0"/>
                          <a:cs typeface="Arial" pitchFamily="34" charset="0"/>
                        </a:rPr>
                        <a:t>Элсэн чихэр</a:t>
                      </a:r>
                    </a:p>
                  </a:txBody>
                  <a:tcPr marL="9525" marR="9525" marT="9525" marB="0" anchor="ctr">
                    <a:solidFill>
                      <a:schemeClr val="accent1">
                        <a:lumMod val="20000"/>
                        <a:lumOff val="80000"/>
                      </a:schemeClr>
                    </a:solidFill>
                  </a:tcPr>
                </a:tc>
                <a:tc hMerge="1">
                  <a:txBody>
                    <a:bodyPr/>
                    <a:lstStyle/>
                    <a:p>
                      <a:pPr algn="r" rtl="0" fontAlgn="ctr"/>
                      <a:r>
                        <a:rPr lang="mn-MN" sz="1000" b="0" i="0" u="none" strike="noStrike" dirty="0">
                          <a:solidFill>
                            <a:srgbClr val="002060"/>
                          </a:solidFill>
                          <a:latin typeface="Arial" pitchFamily="34" charset="0"/>
                          <a:cs typeface="Arial" pitchFamily="34" charset="0"/>
                        </a:rPr>
                        <a:t>2 299 </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mn-MN" sz="1000" b="0" i="0" u="none" strike="noStrike" dirty="0">
                          <a:solidFill>
                            <a:srgbClr val="002060"/>
                          </a:solidFill>
                          <a:latin typeface="Arial" pitchFamily="34" charset="0"/>
                          <a:cs typeface="Arial" pitchFamily="34" charset="0"/>
                        </a:rPr>
                        <a:t>2</a:t>
                      </a:r>
                      <a:r>
                        <a:rPr lang="en-US" sz="1000" b="0" i="0" u="none" strike="noStrike" dirty="0">
                          <a:solidFill>
                            <a:srgbClr val="002060"/>
                          </a:solidFill>
                          <a:latin typeface="Arial" pitchFamily="34" charset="0"/>
                          <a:cs typeface="Arial" pitchFamily="34" charset="0"/>
                        </a:rPr>
                        <a:t>10</a:t>
                      </a:r>
                      <a:r>
                        <a:rPr lang="mn-MN" sz="1000" b="0" i="0" u="none" strike="noStrike" dirty="0">
                          <a:solidFill>
                            <a:srgbClr val="002060"/>
                          </a:solidFill>
                          <a:latin typeface="Arial" pitchFamily="34" charset="0"/>
                          <a:cs typeface="Arial" pitchFamily="34" charset="0"/>
                        </a:rPr>
                        <a:t>0 </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5"/>
                  </a:ext>
                </a:extLst>
              </a:tr>
              <a:tr h="0">
                <a:tc gridSpan="2">
                  <a:txBody>
                    <a:bodyPr/>
                    <a:lstStyle/>
                    <a:p>
                      <a:pPr algn="l" rtl="0" fontAlgn="ctr"/>
                      <a:r>
                        <a:rPr lang="mn-MN" sz="800" b="0" i="0" u="none" strike="noStrike" dirty="0">
                          <a:solidFill>
                            <a:srgbClr val="002060"/>
                          </a:solidFill>
                          <a:latin typeface="Arial" pitchFamily="34" charset="0"/>
                          <a:cs typeface="Arial" pitchFamily="34" charset="0"/>
                        </a:rPr>
                        <a:t>Цахилгаан</a:t>
                      </a:r>
                    </a:p>
                  </a:txBody>
                  <a:tcPr marL="9525" marR="9525" marT="9525" marB="0" anchor="ctr">
                    <a:noFill/>
                  </a:tcPr>
                </a:tc>
                <a:tc hMerge="1">
                  <a:txBody>
                    <a:bodyPr/>
                    <a:lstStyle/>
                    <a:p>
                      <a:pPr algn="r" rtl="0" fontAlgn="ctr"/>
                      <a:r>
                        <a:rPr lang="mn-MN" sz="1000" b="0" i="0" u="none" strike="noStrike" dirty="0">
                          <a:solidFill>
                            <a:srgbClr val="002060"/>
                          </a:solidFill>
                          <a:latin typeface="Arial" pitchFamily="34" charset="0"/>
                          <a:cs typeface="Arial" pitchFamily="34" charset="0"/>
                        </a:rPr>
                        <a:t>116 </a:t>
                      </a:r>
                      <a:r>
                        <a:rPr lang="en-US" sz="1000" b="0" i="0" u="none" strike="noStrike" dirty="0">
                          <a:solidFill>
                            <a:srgbClr val="002060"/>
                          </a:solidFill>
                          <a:latin typeface="Arial" pitchFamily="34" charset="0"/>
                          <a:cs typeface="Arial" pitchFamily="34" charset="0"/>
                        </a:rPr>
                        <a:t>(</a:t>
                      </a:r>
                      <a:r>
                        <a:rPr lang="en-US" sz="800" b="0" i="0" u="none" strike="noStrike" dirty="0">
                          <a:solidFill>
                            <a:srgbClr val="002060"/>
                          </a:solidFill>
                          <a:latin typeface="Arial" pitchFamily="34" charset="0"/>
                          <a:cs typeface="Arial" pitchFamily="34" charset="0"/>
                        </a:rPr>
                        <a:t>1</a:t>
                      </a:r>
                      <a:r>
                        <a:rPr lang="mn-MN" sz="800" b="0" i="0" u="none" strike="noStrike" dirty="0">
                          <a:solidFill>
                            <a:srgbClr val="002060"/>
                          </a:solidFill>
                          <a:latin typeface="Arial" pitchFamily="34" charset="0"/>
                          <a:cs typeface="Arial" pitchFamily="34" charset="0"/>
                        </a:rPr>
                        <a:t>квтц</a:t>
                      </a:r>
                      <a:r>
                        <a:rPr lang="en-US" sz="1000" b="0" i="0" u="none" strike="noStrike" dirty="0">
                          <a:solidFill>
                            <a:srgbClr val="002060"/>
                          </a:solidFill>
                          <a:latin typeface="Arial" pitchFamily="34" charset="0"/>
                          <a:cs typeface="Arial" pitchFamily="34" charset="0"/>
                        </a:rPr>
                        <a:t>)</a:t>
                      </a:r>
                    </a:p>
                  </a:txBody>
                  <a:tcPr marL="9525" marR="9525" marT="9525" marB="0" anchor="ctr">
                    <a:noFill/>
                  </a:tcPr>
                </a:tc>
                <a:tc>
                  <a:txBody>
                    <a:bodyPr/>
                    <a:lstStyle/>
                    <a:p>
                      <a:pPr algn="r" rtl="0" fontAlgn="ctr"/>
                      <a:r>
                        <a:rPr lang="en-US" sz="1000" b="0" i="0" u="none" strike="noStrike" dirty="0">
                          <a:solidFill>
                            <a:srgbClr val="002060"/>
                          </a:solidFill>
                          <a:latin typeface="Arial" pitchFamily="34" charset="0"/>
                          <a:cs typeface="Arial" pitchFamily="34" charset="0"/>
                        </a:rPr>
                        <a:t>119.7(</a:t>
                      </a:r>
                      <a:r>
                        <a:rPr lang="en-US" sz="800" b="0" i="0" u="none" strike="noStrike" dirty="0">
                          <a:solidFill>
                            <a:srgbClr val="002060"/>
                          </a:solidFill>
                          <a:latin typeface="Arial" pitchFamily="34" charset="0"/>
                          <a:cs typeface="Arial" pitchFamily="34" charset="0"/>
                        </a:rPr>
                        <a:t>1</a:t>
                      </a:r>
                      <a:r>
                        <a:rPr lang="mn-MN" sz="800" b="0" i="0" u="none" strike="noStrike" dirty="0">
                          <a:solidFill>
                            <a:srgbClr val="002060"/>
                          </a:solidFill>
                          <a:latin typeface="Arial" pitchFamily="34" charset="0"/>
                          <a:cs typeface="Arial" pitchFamily="34" charset="0"/>
                        </a:rPr>
                        <a:t>квтц</a:t>
                      </a:r>
                      <a:r>
                        <a:rPr lang="en-US" sz="1000" b="0" i="0" u="none" strike="noStrike" dirty="0">
                          <a:solidFill>
                            <a:srgbClr val="002060"/>
                          </a:solidFill>
                          <a:latin typeface="Arial" pitchFamily="34" charset="0"/>
                          <a:cs typeface="Arial" pitchFamily="34" charset="0"/>
                        </a:rPr>
                        <a:t>)</a:t>
                      </a:r>
                    </a:p>
                  </a:txBody>
                  <a:tcPr marL="9525" marR="9525" marT="9525" marB="0" anchor="ctr">
                    <a:noFill/>
                  </a:tcPr>
                </a:tc>
                <a:extLst>
                  <a:ext uri="{0D108BD9-81ED-4DB2-BD59-A6C34878D82A}">
                    <a16:rowId xmlns:a16="http://schemas.microsoft.com/office/drawing/2014/main" val="3873362691"/>
                  </a:ext>
                </a:extLst>
              </a:tr>
              <a:tr h="0">
                <a:tc gridSpan="2">
                  <a:txBody>
                    <a:bodyPr/>
                    <a:lstStyle/>
                    <a:p>
                      <a:pPr lvl="0" algn="l" rtl="0" fontAlgn="ctr"/>
                      <a:r>
                        <a:rPr lang="mn-MN" sz="800" b="0" i="0" u="none" strike="noStrike" dirty="0">
                          <a:solidFill>
                            <a:srgbClr val="002060"/>
                          </a:solidFill>
                          <a:latin typeface="Arial" pitchFamily="34" charset="0"/>
                          <a:cs typeface="Arial" pitchFamily="34" charset="0"/>
                        </a:rPr>
                        <a:t>Халаалт</a:t>
                      </a:r>
                    </a:p>
                  </a:txBody>
                  <a:tcPr marL="9525" marR="9525" marT="9525" marB="0" anchor="ctr">
                    <a:solidFill>
                      <a:schemeClr val="accent1">
                        <a:lumMod val="20000"/>
                        <a:lumOff val="80000"/>
                      </a:schemeClr>
                    </a:solidFill>
                  </a:tcPr>
                </a:tc>
                <a:tc hMerge="1">
                  <a:txBody>
                    <a:bodyPr/>
                    <a:lstStyle/>
                    <a:p>
                      <a:pPr algn="r" rtl="0" fontAlgn="ctr"/>
                      <a:r>
                        <a:rPr lang="mn-MN" sz="1000" b="0" i="0" u="none" strike="noStrike" dirty="0">
                          <a:solidFill>
                            <a:srgbClr val="002060"/>
                          </a:solidFill>
                          <a:latin typeface="Arial" pitchFamily="34" charset="0"/>
                          <a:cs typeface="Arial" pitchFamily="34" charset="0"/>
                        </a:rPr>
                        <a:t>334 </a:t>
                      </a:r>
                      <a:r>
                        <a:rPr lang="en-US" sz="10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м2</a:t>
                      </a:r>
                      <a:r>
                        <a:rPr lang="en-US" sz="1000" b="0" i="0" u="none" strike="noStrike" dirty="0">
                          <a:solidFill>
                            <a:srgbClr val="002060"/>
                          </a:solidFill>
                          <a:latin typeface="Arial" pitchFamily="34" charset="0"/>
                          <a:cs typeface="Arial" pitchFamily="34" charset="0"/>
                        </a:rPr>
                        <a:t>)</a:t>
                      </a:r>
                    </a:p>
                  </a:txBody>
                  <a:tcPr marL="9525" marR="9525" marT="9525" marB="0" anchor="ctr">
                    <a:solidFill>
                      <a:schemeClr val="accent1">
                        <a:lumMod val="20000"/>
                        <a:lumOff val="80000"/>
                      </a:schemeClr>
                    </a:solidFill>
                  </a:tcPr>
                </a:tc>
                <a:tc>
                  <a:txBody>
                    <a:bodyPr/>
                    <a:lstStyle/>
                    <a:p>
                      <a:pPr algn="r" rtl="0" fontAlgn="ctr"/>
                      <a:r>
                        <a:rPr lang="mn-MN" sz="1000" b="0" i="0" u="none" strike="noStrike" dirty="0">
                          <a:solidFill>
                            <a:srgbClr val="002060"/>
                          </a:solidFill>
                          <a:latin typeface="Arial" pitchFamily="34" charset="0"/>
                          <a:cs typeface="Arial" pitchFamily="34" charset="0"/>
                        </a:rPr>
                        <a:t>334.4 </a:t>
                      </a:r>
                      <a:r>
                        <a:rPr lang="en-US" sz="10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м2</a:t>
                      </a:r>
                      <a:r>
                        <a:rPr lang="en-US" sz="1000" b="0" i="0" u="none" strike="noStrike" dirty="0">
                          <a:solidFill>
                            <a:srgbClr val="002060"/>
                          </a:solidFill>
                          <a:latin typeface="Arial" pitchFamily="34" charset="0"/>
                          <a:cs typeface="Arial" pitchFamily="34" charset="0"/>
                        </a:rPr>
                        <a:t>)</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7"/>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Бензин АИ-80</a:t>
                      </a:r>
                    </a:p>
                  </a:txBody>
                  <a:tcPr marL="9525" marR="9525" marT="9525" marB="0" anchor="ctr">
                    <a:noFill/>
                  </a:tcPr>
                </a:tc>
                <a:tc hMerge="1">
                  <a:txBody>
                    <a:bodyPr/>
                    <a:lstStyle/>
                    <a:p>
                      <a:pPr algn="r" rtl="0" fontAlgn="ctr"/>
                      <a:r>
                        <a:rPr lang="mn-MN" sz="1000" b="0" i="0" u="none" strike="noStrike" dirty="0">
                          <a:solidFill>
                            <a:srgbClr val="002060"/>
                          </a:solidFill>
                          <a:latin typeface="Arial" pitchFamily="34" charset="0"/>
                          <a:cs typeface="Arial" pitchFamily="34" charset="0"/>
                        </a:rPr>
                        <a:t>1 573 </a:t>
                      </a:r>
                      <a:r>
                        <a:rPr lang="en-US" sz="10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литр</a:t>
                      </a:r>
                      <a:r>
                        <a:rPr lang="en-US" sz="1000" b="0" i="0" u="none" strike="noStrike" dirty="0">
                          <a:solidFill>
                            <a:srgbClr val="002060"/>
                          </a:solidFill>
                          <a:latin typeface="Arial" pitchFamily="34" charset="0"/>
                          <a:cs typeface="Arial" pitchFamily="34" charset="0"/>
                        </a:rPr>
                        <a:t>)</a:t>
                      </a:r>
                      <a:r>
                        <a:rPr lang="mn-MN" sz="1000" b="0" i="0" u="none" strike="noStrike" dirty="0">
                          <a:solidFill>
                            <a:srgbClr val="002060"/>
                          </a:solidFill>
                          <a:latin typeface="Arial" pitchFamily="34" charset="0"/>
                          <a:cs typeface="Arial" pitchFamily="34" charset="0"/>
                        </a:rPr>
                        <a:t> </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mn-MN" sz="1000" b="0" i="0" u="none" strike="noStrike" dirty="0">
                          <a:solidFill>
                            <a:srgbClr val="002060"/>
                          </a:solidFill>
                          <a:latin typeface="Arial" pitchFamily="34" charset="0"/>
                          <a:cs typeface="Arial" pitchFamily="34" charset="0"/>
                        </a:rPr>
                        <a:t>1</a:t>
                      </a:r>
                      <a:r>
                        <a:rPr lang="en-US" sz="1000" b="0" i="0" u="none" strike="noStrike" dirty="0">
                          <a:solidFill>
                            <a:srgbClr val="002060"/>
                          </a:solidFill>
                          <a:latin typeface="Arial" pitchFamily="34" charset="0"/>
                          <a:cs typeface="Arial" pitchFamily="34" charset="0"/>
                        </a:rPr>
                        <a:t>8</a:t>
                      </a:r>
                      <a:r>
                        <a:rPr lang="mn-MN" sz="1000" b="0" i="0" u="none" strike="noStrike" dirty="0">
                          <a:solidFill>
                            <a:srgbClr val="002060"/>
                          </a:solidFill>
                          <a:latin typeface="Arial" pitchFamily="34" charset="0"/>
                          <a:cs typeface="Arial" pitchFamily="34" charset="0"/>
                        </a:rPr>
                        <a:t>50</a:t>
                      </a:r>
                      <a:r>
                        <a:rPr lang="en-US" sz="10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литр</a:t>
                      </a:r>
                      <a:r>
                        <a:rPr lang="en-US" sz="1000" b="0" i="0" u="none" strike="noStrike" dirty="0">
                          <a:solidFill>
                            <a:srgbClr val="002060"/>
                          </a:solidFill>
                          <a:latin typeface="Arial" pitchFamily="34" charset="0"/>
                          <a:cs typeface="Arial" pitchFamily="34" charset="0"/>
                        </a:rPr>
                        <a:t>)</a:t>
                      </a:r>
                      <a:r>
                        <a:rPr lang="mn-MN" sz="1000" b="0" i="0" u="none" strike="noStrike" dirty="0">
                          <a:solidFill>
                            <a:srgbClr val="002060"/>
                          </a:solidFill>
                          <a:latin typeface="Arial" pitchFamily="34" charset="0"/>
                          <a:cs typeface="Arial" pitchFamily="34" charset="0"/>
                        </a:rPr>
                        <a:t> </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8"/>
                  </a:ext>
                </a:extLst>
              </a:tr>
              <a:tr h="21600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1" i="0" u="none" strike="noStrike" dirty="0">
                          <a:solidFill>
                            <a:srgbClr val="002060"/>
                          </a:solidFill>
                          <a:latin typeface="Arial" pitchFamily="34" charset="0"/>
                          <a:cs typeface="Arial" pitchFamily="34" charset="0"/>
                        </a:rPr>
                        <a:t>ХАА-Н ЗАРИМ БҮТЭЭГДЭХҮҮНИЙ ЗАХ ЗЭЭЛИЙН ДУНДАЖ ҮНЭ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hMerge="1">
                  <a:txBody>
                    <a:bodyPr/>
                    <a:lstStyle/>
                    <a:p>
                      <a:pPr algn="r" rtl="0" fontAlgn="ctr"/>
                      <a:r>
                        <a:rPr lang="en-US" sz="1000" b="1" i="0" u="none" strike="noStrike" dirty="0">
                          <a:solidFill>
                            <a:srgbClr val="002060"/>
                          </a:solidFill>
                          <a:latin typeface="Arial" pitchFamily="34" charset="0"/>
                          <a:cs typeface="Arial" pitchFamily="34" charset="0"/>
                        </a:rPr>
                        <a:t>(</a:t>
                      </a:r>
                      <a:r>
                        <a:rPr lang="mn-MN" sz="800" b="1" i="0" u="none" strike="noStrike" dirty="0">
                          <a:solidFill>
                            <a:srgbClr val="002060"/>
                          </a:solidFill>
                          <a:latin typeface="Arial" pitchFamily="34" charset="0"/>
                          <a:cs typeface="Arial" pitchFamily="34" charset="0"/>
                        </a:rPr>
                        <a:t>МЯН.ТӨГ</a:t>
                      </a:r>
                      <a:r>
                        <a:rPr lang="en-US" sz="1000" b="1" i="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мян.төг</a:t>
                      </a:r>
                      <a:r>
                        <a:rPr lang="en-US" sz="800" b="0" i="0" u="none" strike="noStrike" dirty="0">
                          <a:solidFill>
                            <a:srgbClr val="002060"/>
                          </a:solidFill>
                          <a:latin typeface="Arial" pitchFamily="34" charset="0"/>
                          <a:cs typeface="Arial" pitchFamily="34" charset="0"/>
                        </a:rPr>
                        <a:t>)</a:t>
                      </a:r>
                    </a:p>
                  </a:txBody>
                  <a:tcPr marL="9525" marR="9525" marT="9525" marB="0" anchor="ctr">
                    <a:solidFill>
                      <a:schemeClr val="accent1">
                        <a:lumMod val="20000"/>
                        <a:lumOff val="80000"/>
                      </a:schemeClr>
                    </a:solidFill>
                  </a:tcPr>
                </a:tc>
                <a:extLst>
                  <a:ext uri="{0D108BD9-81ED-4DB2-BD59-A6C34878D82A}">
                    <a16:rowId xmlns:a16="http://schemas.microsoft.com/office/drawing/2014/main" val="2752633598"/>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Ямааны цагаан ноолуур</a:t>
                      </a:r>
                    </a:p>
                  </a:txBody>
                  <a:tcPr marL="9525" marR="9525" marT="9525" marB="0" anchor="ctr">
                    <a:noFill/>
                  </a:tcPr>
                </a:tc>
                <a:tc hMerge="1">
                  <a:txBody>
                    <a:bodyPr/>
                    <a:lstStyle/>
                    <a:p>
                      <a:pPr algn="r" rtl="0" fontAlgn="ctr"/>
                      <a:r>
                        <a:rPr lang="mn-MN" sz="1000" b="0" i="0" u="none" strike="noStrike" dirty="0">
                          <a:solidFill>
                            <a:srgbClr val="002060"/>
                          </a:solidFill>
                          <a:latin typeface="Arial" pitchFamily="34" charset="0"/>
                          <a:cs typeface="Arial" pitchFamily="34" charset="0"/>
                        </a:rPr>
                        <a:t>63 000</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en-US" sz="1000" b="0" i="0" u="none" strike="noStrike" dirty="0">
                          <a:solidFill>
                            <a:srgbClr val="002060"/>
                          </a:solidFill>
                          <a:latin typeface="Arial" pitchFamily="34" charset="0"/>
                          <a:cs typeface="Arial" pitchFamily="34" charset="0"/>
                        </a:rPr>
                        <a:t>60000</a:t>
                      </a:r>
                    </a:p>
                  </a:txBody>
                  <a:tcPr marL="9525" marR="9525" marT="9525" marB="0" anchor="ctr">
                    <a:noFill/>
                  </a:tcPr>
                </a:tc>
                <a:extLst>
                  <a:ext uri="{0D108BD9-81ED-4DB2-BD59-A6C34878D82A}">
                    <a16:rowId xmlns:a16="http://schemas.microsoft.com/office/drawing/2014/main" val="3085406086"/>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Ямааны бор ноолуур</a:t>
                      </a:r>
                    </a:p>
                  </a:txBody>
                  <a:tcPr marL="9525" marR="9525" marT="9525" marB="0" anchor="ctr">
                    <a:solidFill>
                      <a:schemeClr val="accent1">
                        <a:lumMod val="20000"/>
                        <a:lumOff val="80000"/>
                      </a:schemeClr>
                    </a:solidFill>
                  </a:tcPr>
                </a:tc>
                <a:tc hMerge="1">
                  <a:txBody>
                    <a:bodyPr/>
                    <a:lstStyle/>
                    <a:p>
                      <a:pPr algn="r" rtl="0" fontAlgn="ctr"/>
                      <a:r>
                        <a:rPr lang="mn-MN" sz="1000" b="0" i="0" u="none" strike="noStrike" dirty="0">
                          <a:solidFill>
                            <a:srgbClr val="002060"/>
                          </a:solidFill>
                          <a:latin typeface="Arial" pitchFamily="34" charset="0"/>
                          <a:cs typeface="Arial" pitchFamily="34" charset="0"/>
                        </a:rPr>
                        <a:t>63 000</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a:solidFill>
                            <a:srgbClr val="002060"/>
                          </a:solidFill>
                          <a:latin typeface="Arial" pitchFamily="34" charset="0"/>
                          <a:cs typeface="Arial" pitchFamily="34" charset="0"/>
                        </a:rPr>
                        <a:t>60000</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920613877"/>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Хонины ноостой нэхий</a:t>
                      </a:r>
                    </a:p>
                  </a:txBody>
                  <a:tcPr marL="9525" marR="9525" marT="9525" marB="0" anchor="ctr">
                    <a:noFill/>
                  </a:tcPr>
                </a:tc>
                <a:tc hMerge="1">
                  <a:txBody>
                    <a:bodyPr/>
                    <a:lstStyle/>
                    <a:p>
                      <a:pPr algn="r" rtl="0" fontAlgn="ctr"/>
                      <a:r>
                        <a:rPr lang="mn-MN" sz="1000" b="0" i="0" u="none" strike="noStrike" dirty="0">
                          <a:solidFill>
                            <a:srgbClr val="002060"/>
                          </a:solidFill>
                          <a:latin typeface="Arial" pitchFamily="34" charset="0"/>
                          <a:cs typeface="Arial" pitchFamily="34" charset="0"/>
                        </a:rPr>
                        <a:t>3 000</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en-US" sz="1000" b="0" i="0" u="none" strike="noStrike" dirty="0">
                          <a:solidFill>
                            <a:srgbClr val="002060"/>
                          </a:solidFill>
                          <a:latin typeface="Arial" pitchFamily="34" charset="0"/>
                          <a:cs typeface="Arial" pitchFamily="34" charset="0"/>
                        </a:rPr>
                        <a:t>2250</a:t>
                      </a:r>
                    </a:p>
                  </a:txBody>
                  <a:tcPr marL="9525" marR="9525" marT="9525" marB="0" anchor="ctr">
                    <a:noFill/>
                  </a:tcPr>
                </a:tc>
                <a:extLst>
                  <a:ext uri="{0D108BD9-81ED-4DB2-BD59-A6C34878D82A}">
                    <a16:rowId xmlns:a16="http://schemas.microsoft.com/office/drawing/2014/main" val="2769664353"/>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Ямааны ноолууртай арьс</a:t>
                      </a:r>
                    </a:p>
                  </a:txBody>
                  <a:tcPr marL="9525" marR="9525" marT="9525" marB="0" anchor="ctr">
                    <a:solidFill>
                      <a:schemeClr val="accent1">
                        <a:lumMod val="20000"/>
                        <a:lumOff val="80000"/>
                      </a:schemeClr>
                    </a:solidFill>
                  </a:tcPr>
                </a:tc>
                <a:tc hMerge="1">
                  <a:txBody>
                    <a:bodyPr/>
                    <a:lstStyle/>
                    <a:p>
                      <a:pPr algn="r" rtl="0" fontAlgn="ctr"/>
                      <a:r>
                        <a:rPr lang="mn-MN" sz="1000" b="0" i="0" u="none" strike="noStrike" dirty="0">
                          <a:solidFill>
                            <a:srgbClr val="002060"/>
                          </a:solidFill>
                          <a:latin typeface="Arial" pitchFamily="34" charset="0"/>
                          <a:cs typeface="Arial" pitchFamily="34" charset="0"/>
                        </a:rPr>
                        <a:t>33 500</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a:solidFill>
                            <a:srgbClr val="002060"/>
                          </a:solidFill>
                          <a:latin typeface="Arial" pitchFamily="34" charset="0"/>
                          <a:cs typeface="Arial" pitchFamily="34" charset="0"/>
                        </a:rPr>
                        <a:t>314</a:t>
                      </a:r>
                      <a:r>
                        <a:rPr lang="mn-MN" sz="1000" b="0" i="0" u="none" strike="noStrike" dirty="0">
                          <a:solidFill>
                            <a:srgbClr val="002060"/>
                          </a:solidFill>
                          <a:latin typeface="Arial" pitchFamily="34" charset="0"/>
                          <a:cs typeface="Arial" pitchFamily="34" charset="0"/>
                        </a:rPr>
                        <a:t>30</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501680248"/>
                  </a:ext>
                </a:extLst>
              </a:tr>
            </a:tbl>
          </a:graphicData>
        </a:graphic>
      </p:graphicFrame>
      <p:sp>
        <p:nvSpPr>
          <p:cNvPr id="16" name="TextBox 15">
            <a:extLst>
              <a:ext uri="{FF2B5EF4-FFF2-40B4-BE49-F238E27FC236}">
                <a16:creationId xmlns:a16="http://schemas.microsoft.com/office/drawing/2014/main" id="{D2155F1B-12B0-480C-B6A3-1BF7C4E03C34}"/>
              </a:ext>
            </a:extLst>
          </p:cNvPr>
          <p:cNvSpPr txBox="1"/>
          <p:nvPr/>
        </p:nvSpPr>
        <p:spPr>
          <a:xfrm>
            <a:off x="359227" y="203802"/>
            <a:ext cx="3241223" cy="276999"/>
          </a:xfrm>
          <a:prstGeom prst="rect">
            <a:avLst/>
          </a:prstGeom>
          <a:noFill/>
        </p:spPr>
        <p:txBody>
          <a:bodyPr wrap="square" rtlCol="0">
            <a:spAutoFit/>
          </a:bodyPr>
          <a:lstStyle/>
          <a:p>
            <a:pPr algn="just"/>
            <a:r>
              <a:rPr lang="mn-MN" sz="1200"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Хэрэглээний барааны үнэ</a:t>
            </a:r>
            <a:endParaRPr lang="en-US" sz="800" cap="al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03286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53</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13BDDBFC-B9FD-4939-A8B2-946F3DE87BCA}"/>
              </a:ext>
            </a:extLst>
          </p:cNvPr>
          <p:cNvGrpSpPr/>
          <p:nvPr/>
        </p:nvGrpSpPr>
        <p:grpSpPr>
          <a:xfrm>
            <a:off x="73015" y="61623"/>
            <a:ext cx="4803506" cy="288000"/>
            <a:chOff x="73015" y="61623"/>
            <a:chExt cx="4803506" cy="288000"/>
          </a:xfrm>
        </p:grpSpPr>
        <p:pic>
          <p:nvPicPr>
            <p:cNvPr id="18" name="Picture 6" descr="http://ekhoron21.mn/uploads/aimag_logos/umnugobi.jpg">
              <a:extLst>
                <a:ext uri="{FF2B5EF4-FFF2-40B4-BE49-F238E27FC236}">
                  <a16:creationId xmlns:a16="http://schemas.microsoft.com/office/drawing/2014/main" id="{C5F17500-E1A9-4AAA-B0A6-17A77370EE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64A65496-CAF8-4723-BD2C-FCE57AD88F10}"/>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B0532AA-51A0-44F2-A2F1-A3509BBD067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graphicFrame>
        <p:nvGraphicFramePr>
          <p:cNvPr id="17" name="Table 16">
            <a:extLst>
              <a:ext uri="{FF2B5EF4-FFF2-40B4-BE49-F238E27FC236}">
                <a16:creationId xmlns:a16="http://schemas.microsoft.com/office/drawing/2014/main" id="{594ABEF2-09F7-425D-9152-0E86AC27B68F}"/>
              </a:ext>
            </a:extLst>
          </p:cNvPr>
          <p:cNvGraphicFramePr>
            <a:graphicFrameLocks noGrp="1"/>
          </p:cNvGraphicFramePr>
          <p:nvPr>
            <p:extLst>
              <p:ext uri="{D42A27DB-BD31-4B8C-83A1-F6EECF244321}">
                <p14:modId xmlns:p14="http://schemas.microsoft.com/office/powerpoint/2010/main" val="923051158"/>
              </p:ext>
            </p:extLst>
          </p:nvPr>
        </p:nvGraphicFramePr>
        <p:xfrm>
          <a:off x="312250" y="586573"/>
          <a:ext cx="4328500" cy="2556090"/>
        </p:xfrm>
        <a:graphic>
          <a:graphicData uri="http://schemas.openxmlformats.org/drawingml/2006/table">
            <a:tbl>
              <a:tblPr>
                <a:tableStyleId>{2D5ABB26-0587-4C30-8999-92F81FD0307C}</a:tableStyleId>
              </a:tblPr>
              <a:tblGrid>
                <a:gridCol w="2596050">
                  <a:extLst>
                    <a:ext uri="{9D8B030D-6E8A-4147-A177-3AD203B41FA5}">
                      <a16:colId xmlns:a16="http://schemas.microsoft.com/office/drawing/2014/main" val="20000"/>
                    </a:ext>
                  </a:extLst>
                </a:gridCol>
                <a:gridCol w="1732450">
                  <a:extLst>
                    <a:ext uri="{9D8B030D-6E8A-4147-A177-3AD203B41FA5}">
                      <a16:colId xmlns:a16="http://schemas.microsoft.com/office/drawing/2014/main" val="20003"/>
                    </a:ext>
                  </a:extLst>
                </a:gridCol>
              </a:tblGrid>
              <a:tr h="180000">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a:txBody>
                    <a:bodyPr/>
                    <a:lstStyle/>
                    <a:p>
                      <a:pPr algn="ctr" rtl="0" fontAlgn="ctr"/>
                      <a:r>
                        <a:rPr lang="mn-MN" sz="1400" b="1" u="none" strike="noStrike" dirty="0">
                          <a:solidFill>
                            <a:schemeClr val="bg1"/>
                          </a:solidFill>
                          <a:latin typeface="Arial" pitchFamily="34" charset="0"/>
                          <a:cs typeface="Arial" pitchFamily="34" charset="0"/>
                        </a:rPr>
                        <a:t>                  </a:t>
                      </a:r>
                      <a:r>
                        <a:rPr lang="en-US" sz="1400" b="1" u="none" strike="noStrike" dirty="0">
                          <a:solidFill>
                            <a:schemeClr val="bg1"/>
                          </a:solidFill>
                          <a:latin typeface="Arial" pitchFamily="34" charset="0"/>
                          <a:cs typeface="Arial" pitchFamily="34" charset="0"/>
                        </a:rPr>
                        <a:t>2019</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a16="http://schemas.microsoft.com/office/drawing/2014/main" val="10000"/>
                  </a:ext>
                </a:extLst>
              </a:tr>
              <a:tr h="324000">
                <a:tc>
                  <a:txBody>
                    <a:bodyPr/>
                    <a:lstStyle/>
                    <a:p>
                      <a:pPr algn="l" rtl="0" fontAlgn="ctr"/>
                      <a:r>
                        <a:rPr lang="mn-MN" sz="1000" b="1" i="0" u="none" strike="noStrike" dirty="0">
                          <a:solidFill>
                            <a:srgbClr val="002060"/>
                          </a:solidFill>
                          <a:latin typeface="Arial" pitchFamily="34" charset="0"/>
                          <a:cs typeface="Arial" pitchFamily="34" charset="0"/>
                        </a:rPr>
                        <a:t>ТАРИАЛСАН ТАЛБАЙ нийт</a:t>
                      </a:r>
                      <a:r>
                        <a:rPr lang="en-US" sz="1000" b="0" i="0" u="none" strike="noStrike" dirty="0">
                          <a:solidFill>
                            <a:srgbClr val="002060"/>
                          </a:solidFill>
                          <a:latin typeface="Arial" pitchFamily="34" charset="0"/>
                          <a:cs typeface="Arial" pitchFamily="34" charset="0"/>
                        </a:rPr>
                        <a:t>(</a:t>
                      </a:r>
                      <a:r>
                        <a:rPr lang="mn-MN" sz="1000" b="0" i="0" u="none" strike="noStrike" dirty="0">
                          <a:solidFill>
                            <a:srgbClr val="002060"/>
                          </a:solidFill>
                          <a:latin typeface="Arial" pitchFamily="34" charset="0"/>
                          <a:cs typeface="Arial" pitchFamily="34" charset="0"/>
                        </a:rPr>
                        <a:t>га</a:t>
                      </a:r>
                      <a:r>
                        <a:rPr lang="en-US" sz="1000" b="0" i="0" u="none" strike="noStrike" dirty="0">
                          <a:solidFill>
                            <a:srgbClr val="002060"/>
                          </a:solidFill>
                          <a:latin typeface="Arial" pitchFamily="34" charset="0"/>
                          <a:cs typeface="Arial" pitchFamily="34" charset="0"/>
                        </a:rPr>
                        <a:t>)</a:t>
                      </a:r>
                      <a:endParaRPr lang="mn-MN" sz="1000" b="1"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a:r>
                        <a:rPr lang="mn-MN" sz="1600" b="0" i="0" u="none" strike="noStrike" dirty="0">
                          <a:solidFill>
                            <a:srgbClr val="002060"/>
                          </a:solidFill>
                          <a:latin typeface="Arial" pitchFamily="34" charset="0"/>
                          <a:cs typeface="Arial" pitchFamily="34" charset="0"/>
                        </a:rPr>
                        <a:t>                             </a:t>
                      </a:r>
                      <a:r>
                        <a:rPr lang="en-US" sz="1600" b="0" i="0" u="none" strike="noStrike" dirty="0">
                          <a:solidFill>
                            <a:schemeClr val="tx1">
                              <a:lumMod val="85000"/>
                              <a:lumOff val="15000"/>
                            </a:schemeClr>
                          </a:solidFill>
                          <a:latin typeface="Arial" pitchFamily="34" charset="0"/>
                          <a:cs typeface="Arial" pitchFamily="34" charset="0"/>
                        </a:rPr>
                        <a:t>243.4</a:t>
                      </a:r>
                      <a:r>
                        <a:rPr lang="mn-MN" sz="1600" b="0" i="0" u="none" strike="noStrike" dirty="0">
                          <a:solidFill>
                            <a:srgbClr val="002060"/>
                          </a:solidFill>
                          <a:latin typeface="Arial" pitchFamily="34" charset="0"/>
                          <a:cs typeface="Arial" pitchFamily="34" charset="0"/>
                        </a:rPr>
                        <a:t> </a:t>
                      </a:r>
                      <a:endParaRPr lang="mn-MN" sz="1600" dirty="0"/>
                    </a:p>
                  </a:txBody>
                  <a:tcPr marL="9525" marR="9525" marT="9525" marB="0" anchor="ctr">
                    <a:noFill/>
                  </a:tcPr>
                </a:tc>
                <a:extLst>
                  <a:ext uri="{0D108BD9-81ED-4DB2-BD59-A6C34878D82A}">
                    <a16:rowId xmlns:a16="http://schemas.microsoft.com/office/drawing/2014/main" val="3222765203"/>
                  </a:ext>
                </a:extLst>
              </a:tr>
              <a:tr h="252000">
                <a:tc>
                  <a:txBody>
                    <a:bodyPr/>
                    <a:lstStyle/>
                    <a:p>
                      <a:pPr algn="l" rtl="0" fontAlgn="ct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Хүнсний ногоо </a:t>
                      </a:r>
                      <a:endParaRPr lang="mn-MN"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a:solidFill>
                            <a:srgbClr val="002060"/>
                          </a:solidFill>
                          <a:latin typeface="Arial" pitchFamily="34" charset="0"/>
                          <a:cs typeface="Arial" pitchFamily="34" charset="0"/>
                        </a:rPr>
                        <a:t>120.2</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1"/>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Төмс </a:t>
                      </a:r>
                    </a:p>
                  </a:txBody>
                  <a:tcPr marL="9525" marR="9525" marT="9525" marB="0" anchor="ctr">
                    <a:noFill/>
                  </a:tcPr>
                </a:tc>
                <a:tc>
                  <a:txBody>
                    <a:bodyPr/>
                    <a:lstStyle/>
                    <a:p>
                      <a:pPr algn="r" rtl="0" fontAlgn="ctr"/>
                      <a:r>
                        <a:rPr lang="en-US" sz="1400" b="0" i="0" u="none" strike="noStrike" dirty="0">
                          <a:solidFill>
                            <a:srgbClr val="002060"/>
                          </a:solidFill>
                          <a:latin typeface="Arial" pitchFamily="34" charset="0"/>
                          <a:cs typeface="Arial" pitchFamily="34" charset="0"/>
                        </a:rPr>
                        <a:t>59.2</a:t>
                      </a:r>
                    </a:p>
                  </a:txBody>
                  <a:tcPr marL="9525" marR="9525" marT="9525" marB="0" anchor="ctr">
                    <a:noFill/>
                  </a:tcPr>
                </a:tc>
                <a:extLst>
                  <a:ext uri="{0D108BD9-81ED-4DB2-BD59-A6C34878D82A}">
                    <a16:rowId xmlns:a16="http://schemas.microsoft.com/office/drawing/2014/main" val="10002"/>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Тэжээлийн ургамал </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a:solidFill>
                            <a:srgbClr val="002060"/>
                          </a:solidFill>
                          <a:latin typeface="Arial" pitchFamily="34" charset="0"/>
                          <a:cs typeface="Arial" pitchFamily="34" charset="0"/>
                        </a:rPr>
                        <a:t>64</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3"/>
                  </a:ext>
                </a:extLst>
              </a:tr>
              <a:tr h="324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1" i="0" u="none" strike="noStrike" dirty="0">
                          <a:solidFill>
                            <a:srgbClr val="002060"/>
                          </a:solidFill>
                          <a:latin typeface="Arial" pitchFamily="34" charset="0"/>
                          <a:cs typeface="Arial" pitchFamily="34" charset="0"/>
                        </a:rPr>
                        <a:t>ХУРААСАН </a:t>
                      </a:r>
                      <a:r>
                        <a:rPr lang="mn-MN" sz="1000" b="1" i="0" u="none" strike="noStrike">
                          <a:solidFill>
                            <a:srgbClr val="002060"/>
                          </a:solidFill>
                          <a:latin typeface="Arial" pitchFamily="34" charset="0"/>
                          <a:cs typeface="Arial" pitchFamily="34" charset="0"/>
                        </a:rPr>
                        <a:t>УРГАЦ  нийт </a:t>
                      </a:r>
                      <a:r>
                        <a:rPr lang="en-US" sz="1000" b="0" i="0" u="none" strike="noStrike">
                          <a:solidFill>
                            <a:srgbClr val="002060"/>
                          </a:solidFill>
                          <a:latin typeface="Arial" pitchFamily="34" charset="0"/>
                          <a:cs typeface="Arial" pitchFamily="34" charset="0"/>
                        </a:rPr>
                        <a:t>(</a:t>
                      </a:r>
                      <a:r>
                        <a:rPr lang="mn-MN" sz="1000" b="0" i="0" u="none" strike="noStrike" dirty="0">
                          <a:solidFill>
                            <a:srgbClr val="002060"/>
                          </a:solidFill>
                          <a:latin typeface="Arial" pitchFamily="34" charset="0"/>
                          <a:cs typeface="Arial" pitchFamily="34" charset="0"/>
                        </a:rPr>
                        <a:t>тонн</a:t>
                      </a:r>
                      <a:r>
                        <a:rPr lang="en-US" sz="1000" b="0" i="0" u="none" strike="noStrike" dirty="0">
                          <a:solidFill>
                            <a:srgbClr val="002060"/>
                          </a:solidFill>
                          <a:latin typeface="Arial" pitchFamily="34" charset="0"/>
                          <a:cs typeface="Arial" pitchFamily="34" charset="0"/>
                        </a:rPr>
                        <a:t>)</a:t>
                      </a:r>
                      <a:endParaRPr lang="mn-MN" sz="10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l" rtl="0" fontAlgn="ctr"/>
                      <a:r>
                        <a:rPr lang="mn-MN" sz="1200" b="0" i="0" u="none" strike="noStrike" dirty="0">
                          <a:solidFill>
                            <a:schemeClr val="tx1">
                              <a:lumMod val="85000"/>
                              <a:lumOff val="15000"/>
                            </a:schemeClr>
                          </a:solidFill>
                          <a:latin typeface="Arial" pitchFamily="34" charset="0"/>
                          <a:cs typeface="Arial" pitchFamily="34" charset="0"/>
                        </a:rPr>
                        <a:t>                           </a:t>
                      </a:r>
                      <a:r>
                        <a:rPr lang="en-US" sz="1200" b="0" i="0" u="none" strike="noStrike" dirty="0">
                          <a:solidFill>
                            <a:schemeClr val="tx1">
                              <a:lumMod val="85000"/>
                              <a:lumOff val="15000"/>
                            </a:schemeClr>
                          </a:solidFill>
                          <a:latin typeface="Arial" pitchFamily="34" charset="0"/>
                          <a:cs typeface="Arial" pitchFamily="34" charset="0"/>
                        </a:rPr>
                        <a:t>1</a:t>
                      </a:r>
                      <a:r>
                        <a:rPr lang="en-US" sz="1200" b="0" i="0" u="none" strike="noStrike" baseline="0" dirty="0">
                          <a:solidFill>
                            <a:schemeClr val="tx1">
                              <a:lumMod val="85000"/>
                              <a:lumOff val="15000"/>
                            </a:schemeClr>
                          </a:solidFill>
                          <a:latin typeface="Arial" pitchFamily="34" charset="0"/>
                          <a:cs typeface="Arial" pitchFamily="34" charset="0"/>
                        </a:rPr>
                        <a:t> 915.2</a:t>
                      </a:r>
                      <a:endParaRPr lang="en-US" sz="1200" b="0" i="0" u="none" strike="noStrike" dirty="0">
                        <a:solidFill>
                          <a:schemeClr val="tx1">
                            <a:lumMod val="85000"/>
                            <a:lumOff val="15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2752633598"/>
                  </a:ext>
                </a:extLst>
              </a:tr>
              <a:tr h="252000">
                <a:tc>
                  <a:txBody>
                    <a:bodyPr/>
                    <a:lstStyle/>
                    <a:p>
                      <a:pPr algn="l" rtl="0" fontAlgn="ct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Хүнсний ногоо</a:t>
                      </a:r>
                      <a:endParaRPr lang="mn-MN"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1200" b="0" i="0" u="none" strike="noStrike" dirty="0">
                          <a:solidFill>
                            <a:srgbClr val="002060"/>
                          </a:solidFill>
                          <a:latin typeface="Arial" pitchFamily="34" charset="0"/>
                          <a:cs typeface="Arial" pitchFamily="34" charset="0"/>
                        </a:rPr>
                        <a:t>881.8</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085406086"/>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Төмс</a:t>
                      </a:r>
                    </a:p>
                  </a:txBody>
                  <a:tcPr marL="9525" marR="9525" marT="9525" marB="0" anchor="ctr">
                    <a:noFill/>
                  </a:tcPr>
                </a:tc>
                <a:tc>
                  <a:txBody>
                    <a:bodyPr/>
                    <a:lstStyle/>
                    <a:p>
                      <a:pPr algn="r" rtl="0" fontAlgn="ctr"/>
                      <a:r>
                        <a:rPr lang="en-US" sz="1200" b="0" i="0" u="none" strike="noStrike">
                          <a:solidFill>
                            <a:srgbClr val="002060"/>
                          </a:solidFill>
                          <a:latin typeface="Arial" pitchFamily="34" charset="0"/>
                          <a:cs typeface="Arial" pitchFamily="34" charset="0"/>
                        </a:rPr>
                        <a:t>451.8</a:t>
                      </a:r>
                      <a:endParaRPr lang="en-US" sz="12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3920613877"/>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Тэжээлийн ургамал</a:t>
                      </a:r>
                    </a:p>
                  </a:txBody>
                  <a:tcPr marL="9525" marR="9525" marT="9525" marB="0" anchor="ctr">
                    <a:solidFill>
                      <a:schemeClr val="accent1">
                        <a:lumMod val="20000"/>
                        <a:lumOff val="80000"/>
                      </a:schemeClr>
                    </a:solidFill>
                  </a:tcPr>
                </a:tc>
                <a:tc>
                  <a:txBody>
                    <a:bodyPr/>
                    <a:lstStyle/>
                    <a:p>
                      <a:pPr algn="r" rtl="0" fontAlgn="ctr"/>
                      <a:r>
                        <a:rPr lang="en-US" sz="1200" b="0" i="0" u="none" strike="noStrike" dirty="0">
                          <a:solidFill>
                            <a:srgbClr val="002060"/>
                          </a:solidFill>
                          <a:latin typeface="Arial" pitchFamily="34" charset="0"/>
                          <a:cs typeface="Arial" pitchFamily="34" charset="0"/>
                        </a:rPr>
                        <a:t>581.6</a:t>
                      </a:r>
                    </a:p>
                  </a:txBody>
                  <a:tcPr marL="9525" marR="9525" marT="9525" marB="0" anchor="ctr">
                    <a:solidFill>
                      <a:schemeClr val="accent1">
                        <a:lumMod val="20000"/>
                        <a:lumOff val="80000"/>
                      </a:schemeClr>
                    </a:solidFill>
                  </a:tcPr>
                </a:tc>
                <a:extLst>
                  <a:ext uri="{0D108BD9-81ED-4DB2-BD59-A6C34878D82A}">
                    <a16:rowId xmlns:a16="http://schemas.microsoft.com/office/drawing/2014/main" val="2769664353"/>
                  </a:ext>
                </a:extLst>
              </a:tr>
            </a:tbl>
          </a:graphicData>
        </a:graphic>
      </p:graphicFrame>
      <p:sp>
        <p:nvSpPr>
          <p:cNvPr id="21" name="TextBox 20">
            <a:extLst>
              <a:ext uri="{FF2B5EF4-FFF2-40B4-BE49-F238E27FC236}">
                <a16:creationId xmlns:a16="http://schemas.microsoft.com/office/drawing/2014/main" id="{201AC535-D396-4EEB-94AF-04DDFD21319B}"/>
              </a:ext>
            </a:extLst>
          </p:cNvPr>
          <p:cNvSpPr txBox="1"/>
          <p:nvPr/>
        </p:nvSpPr>
        <p:spPr>
          <a:xfrm>
            <a:off x="359227" y="244304"/>
            <a:ext cx="3241223" cy="276999"/>
          </a:xfrm>
          <a:prstGeom prst="rect">
            <a:avLst/>
          </a:prstGeom>
          <a:noFill/>
        </p:spPr>
        <p:txBody>
          <a:bodyPr wrap="square" rtlCol="0">
            <a:spAutoFit/>
          </a:bodyPr>
          <a:lstStyle/>
          <a:p>
            <a:pPr algn="just"/>
            <a:r>
              <a:rPr lang="mn-MN" sz="1200"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Тариалсан талбай, Хураасан ургац</a:t>
            </a:r>
            <a:endParaRPr lang="en-US" sz="800" cap="al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783692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54</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13BDDBFC-B9FD-4939-A8B2-946F3DE87BCA}"/>
              </a:ext>
            </a:extLst>
          </p:cNvPr>
          <p:cNvGrpSpPr/>
          <p:nvPr/>
        </p:nvGrpSpPr>
        <p:grpSpPr>
          <a:xfrm>
            <a:off x="73015" y="61623"/>
            <a:ext cx="4803506" cy="288000"/>
            <a:chOff x="73015" y="61623"/>
            <a:chExt cx="4803506" cy="288000"/>
          </a:xfrm>
        </p:grpSpPr>
        <p:pic>
          <p:nvPicPr>
            <p:cNvPr id="18" name="Picture 6" descr="http://ekhoron21.mn/uploads/aimag_logos/umnugobi.jpg">
              <a:extLst>
                <a:ext uri="{FF2B5EF4-FFF2-40B4-BE49-F238E27FC236}">
                  <a16:creationId xmlns:a16="http://schemas.microsoft.com/office/drawing/2014/main" id="{C5F17500-E1A9-4AAA-B0A6-17A77370EE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64A65496-CAF8-4723-BD2C-FCE57AD88F10}"/>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B0532AA-51A0-44F2-A2F1-A3509BBD067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sp>
        <p:nvSpPr>
          <p:cNvPr id="14" name="TextBox 13">
            <a:extLst>
              <a:ext uri="{FF2B5EF4-FFF2-40B4-BE49-F238E27FC236}">
                <a16:creationId xmlns:a16="http://schemas.microsoft.com/office/drawing/2014/main" id="{CD6CA8C3-9B42-42F0-BC77-90D45862C291}"/>
              </a:ext>
            </a:extLst>
          </p:cNvPr>
          <p:cNvSpPr txBox="1"/>
          <p:nvPr/>
        </p:nvSpPr>
        <p:spPr>
          <a:xfrm>
            <a:off x="160713" y="3073695"/>
            <a:ext cx="915635" cy="215444"/>
          </a:xfrm>
          <a:prstGeom prst="rect">
            <a:avLst/>
          </a:prstGeom>
          <a:noFill/>
        </p:spPr>
        <p:txBody>
          <a:bodyPr wrap="none" rtlCol="0">
            <a:spAutoFit/>
          </a:bodyPr>
          <a:lstStyle/>
          <a:p>
            <a:r>
              <a:rPr lang="mn-MN" sz="800" i="1" dirty="0">
                <a:latin typeface="Arial" panose="020B0604020202020204" pitchFamily="34" charset="0"/>
                <a:cs typeface="Arial" panose="020B0604020202020204" pitchFamily="34" charset="0"/>
              </a:rPr>
              <a:t>Эх үүсвэр: ҮСХ</a:t>
            </a:r>
          </a:p>
        </p:txBody>
      </p:sp>
      <p:sp>
        <p:nvSpPr>
          <p:cNvPr id="15" name="Rectangle: Rounded Corners 14">
            <a:extLst>
              <a:ext uri="{FF2B5EF4-FFF2-40B4-BE49-F238E27FC236}">
                <a16:creationId xmlns:a16="http://schemas.microsoft.com/office/drawing/2014/main" id="{94ACDD29-B179-4824-ACD9-BD8724BB1CB0}"/>
              </a:ext>
            </a:extLst>
          </p:cNvPr>
          <p:cNvSpPr/>
          <p:nvPr/>
        </p:nvSpPr>
        <p:spPr>
          <a:xfrm>
            <a:off x="467227" y="284614"/>
            <a:ext cx="3276000" cy="3491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800" dirty="0">
                <a:solidFill>
                  <a:schemeClr val="bg1"/>
                </a:solidFill>
                <a:latin typeface="Arial" pitchFamily="34" charset="0"/>
                <a:cs typeface="Arial" pitchFamily="34" charset="0"/>
              </a:rPr>
              <a:t>НЭГ ХҮНД НООГДОХ ХҮНСНИЙ ЗАРИМ НЭР ТӨРЛИЙН БҮТЭЭГДЭХҮҮНИЙ ДУНДАЖ ХЭРЭГЛЭЭ / ХӨДӨӨ/</a:t>
            </a:r>
          </a:p>
        </p:txBody>
      </p:sp>
      <p:sp>
        <p:nvSpPr>
          <p:cNvPr id="22" name="TextBox 21">
            <a:extLst>
              <a:ext uri="{FF2B5EF4-FFF2-40B4-BE49-F238E27FC236}">
                <a16:creationId xmlns:a16="http://schemas.microsoft.com/office/drawing/2014/main" id="{F47674CA-94A4-49A5-B43C-FC2456715837}"/>
              </a:ext>
            </a:extLst>
          </p:cNvPr>
          <p:cNvSpPr txBox="1"/>
          <p:nvPr/>
        </p:nvSpPr>
        <p:spPr>
          <a:xfrm>
            <a:off x="2411296" y="2244817"/>
            <a:ext cx="976746" cy="461665"/>
          </a:xfrm>
          <a:prstGeom prst="rect">
            <a:avLst/>
          </a:prstGeom>
          <a:noFill/>
        </p:spPr>
        <p:txBody>
          <a:bodyPr wrap="square" rtlCol="0">
            <a:spAutoFit/>
          </a:bodyPr>
          <a:lstStyle/>
          <a:p>
            <a:pPr algn="ctr"/>
            <a:r>
              <a:rPr lang="mn-MN" sz="1000" dirty="0">
                <a:solidFill>
                  <a:schemeClr val="accent1">
                    <a:lumMod val="50000"/>
                  </a:schemeClr>
                </a:solidFill>
                <a:latin typeface="Arial" pitchFamily="34" charset="0"/>
                <a:cs typeface="Arial" pitchFamily="34" charset="0"/>
              </a:rPr>
              <a:t>Нүүрс</a:t>
            </a:r>
            <a:r>
              <a:rPr lang="mn-MN" sz="800" dirty="0">
                <a:solidFill>
                  <a:schemeClr val="accent1">
                    <a:lumMod val="50000"/>
                  </a:schemeClr>
                </a:solidFill>
                <a:latin typeface="Arial" pitchFamily="34" charset="0"/>
                <a:cs typeface="Arial" pitchFamily="34" charset="0"/>
              </a:rPr>
              <a:t>  </a:t>
            </a:r>
            <a:endParaRPr lang="en-US" sz="800" dirty="0">
              <a:solidFill>
                <a:schemeClr val="accent1">
                  <a:lumMod val="50000"/>
                </a:schemeClr>
              </a:solidFill>
              <a:latin typeface="Arial" pitchFamily="34" charset="0"/>
              <a:cs typeface="Arial" pitchFamily="34" charset="0"/>
            </a:endParaRPr>
          </a:p>
          <a:p>
            <a:pPr algn="ctr"/>
            <a:r>
              <a:rPr lang="mn-MN" sz="1400" b="1" dirty="0">
                <a:solidFill>
                  <a:schemeClr val="accent1">
                    <a:lumMod val="50000"/>
                  </a:schemeClr>
                </a:solidFill>
                <a:latin typeface="Arial" pitchFamily="34" charset="0"/>
                <a:cs typeface="Arial" pitchFamily="34" charset="0"/>
              </a:rPr>
              <a:t>8.5 тн</a:t>
            </a:r>
            <a:endParaRPr lang="en-US" sz="800" b="1" dirty="0">
              <a:solidFill>
                <a:schemeClr val="accent1">
                  <a:lumMod val="50000"/>
                </a:schemeClr>
              </a:solidFill>
              <a:latin typeface="Arial" pitchFamily="34" charset="0"/>
              <a:cs typeface="Arial" pitchFamily="34" charset="0"/>
            </a:endParaRPr>
          </a:p>
        </p:txBody>
      </p:sp>
      <p:sp>
        <p:nvSpPr>
          <p:cNvPr id="24" name="TextBox 23">
            <a:extLst>
              <a:ext uri="{FF2B5EF4-FFF2-40B4-BE49-F238E27FC236}">
                <a16:creationId xmlns:a16="http://schemas.microsoft.com/office/drawing/2014/main" id="{13029B01-9A22-4713-8D3B-27C9B0257199}"/>
              </a:ext>
            </a:extLst>
          </p:cNvPr>
          <p:cNvSpPr txBox="1"/>
          <p:nvPr/>
        </p:nvSpPr>
        <p:spPr>
          <a:xfrm>
            <a:off x="3031581" y="1982219"/>
            <a:ext cx="2031423" cy="461665"/>
          </a:xfrm>
          <a:prstGeom prst="rect">
            <a:avLst/>
          </a:prstGeom>
          <a:noFill/>
        </p:spPr>
        <p:txBody>
          <a:bodyPr wrap="square" rtlCol="0">
            <a:spAutoFit/>
          </a:bodyPr>
          <a:lstStyle/>
          <a:p>
            <a:pPr algn="ctr"/>
            <a:r>
              <a:rPr lang="mn-MN" sz="1000" dirty="0">
                <a:solidFill>
                  <a:schemeClr val="accent1">
                    <a:lumMod val="50000"/>
                  </a:schemeClr>
                </a:solidFill>
                <a:latin typeface="Arial" pitchFamily="34" charset="0"/>
                <a:cs typeface="Arial" pitchFamily="34" charset="0"/>
              </a:rPr>
              <a:t>Төмрийн хүдрийн баяжмал </a:t>
            </a:r>
            <a:r>
              <a:rPr lang="mn-MN" sz="1400" b="1" dirty="0">
                <a:solidFill>
                  <a:schemeClr val="accent1">
                    <a:lumMod val="50000"/>
                  </a:schemeClr>
                </a:solidFill>
                <a:latin typeface="Arial" pitchFamily="34" charset="0"/>
                <a:cs typeface="Arial" pitchFamily="34" charset="0"/>
              </a:rPr>
              <a:t>18.8 тн</a:t>
            </a:r>
            <a:endParaRPr lang="en-US" sz="1000" b="1" dirty="0">
              <a:solidFill>
                <a:schemeClr val="accent1">
                  <a:lumMod val="50000"/>
                </a:schemeClr>
              </a:solidFill>
              <a:latin typeface="Arial" pitchFamily="34" charset="0"/>
              <a:cs typeface="Arial" pitchFamily="34" charset="0"/>
            </a:endParaRPr>
          </a:p>
        </p:txBody>
      </p:sp>
      <p:sp>
        <p:nvSpPr>
          <p:cNvPr id="26" name="TextBox 25">
            <a:extLst>
              <a:ext uri="{FF2B5EF4-FFF2-40B4-BE49-F238E27FC236}">
                <a16:creationId xmlns:a16="http://schemas.microsoft.com/office/drawing/2014/main" id="{44C2E0A2-3F5D-4E34-869C-0E3828A5C129}"/>
              </a:ext>
            </a:extLst>
          </p:cNvPr>
          <p:cNvSpPr txBox="1"/>
          <p:nvPr/>
        </p:nvSpPr>
        <p:spPr>
          <a:xfrm>
            <a:off x="1193407" y="633792"/>
            <a:ext cx="1605760" cy="461665"/>
          </a:xfrm>
          <a:prstGeom prst="rect">
            <a:avLst/>
          </a:prstGeom>
          <a:noFill/>
        </p:spPr>
        <p:txBody>
          <a:bodyPr wrap="square" rtlCol="0">
            <a:spAutoFit/>
          </a:bodyPr>
          <a:lstStyle/>
          <a:p>
            <a:pPr algn="ctr"/>
            <a:r>
              <a:rPr lang="mn-MN" sz="1000" dirty="0">
                <a:solidFill>
                  <a:schemeClr val="accent1">
                    <a:lumMod val="50000"/>
                  </a:schemeClr>
                </a:solidFill>
                <a:latin typeface="Arial" pitchFamily="34" charset="0"/>
                <a:cs typeface="Arial" pitchFamily="34" charset="0"/>
              </a:rPr>
              <a:t>Сүү, сүүн бүтээгдэхүүн</a:t>
            </a:r>
            <a:r>
              <a:rPr lang="en-US" sz="1000" dirty="0">
                <a:solidFill>
                  <a:schemeClr val="accent1">
                    <a:lumMod val="50000"/>
                  </a:schemeClr>
                </a:solidFill>
                <a:latin typeface="Arial" pitchFamily="34" charset="0"/>
                <a:cs typeface="Arial" pitchFamily="34" charset="0"/>
              </a:rPr>
              <a:t> </a:t>
            </a:r>
          </a:p>
          <a:p>
            <a:pPr algn="ctr"/>
            <a:r>
              <a:rPr lang="mn-MN" sz="1400" b="1" dirty="0">
                <a:solidFill>
                  <a:schemeClr val="accent1">
                    <a:lumMod val="50000"/>
                  </a:schemeClr>
                </a:solidFill>
                <a:latin typeface="Arial" pitchFamily="34" charset="0"/>
                <a:cs typeface="Arial" pitchFamily="34" charset="0"/>
              </a:rPr>
              <a:t>15.5 л</a:t>
            </a:r>
          </a:p>
        </p:txBody>
      </p:sp>
      <p:sp>
        <p:nvSpPr>
          <p:cNvPr id="28" name="TextBox 27">
            <a:extLst>
              <a:ext uri="{FF2B5EF4-FFF2-40B4-BE49-F238E27FC236}">
                <a16:creationId xmlns:a16="http://schemas.microsoft.com/office/drawing/2014/main" id="{E1A2E7E1-8F85-4151-9A57-B4019E7955B0}"/>
              </a:ext>
            </a:extLst>
          </p:cNvPr>
          <p:cNvSpPr txBox="1"/>
          <p:nvPr/>
        </p:nvSpPr>
        <p:spPr>
          <a:xfrm>
            <a:off x="2902951" y="633792"/>
            <a:ext cx="1056433" cy="461665"/>
          </a:xfrm>
          <a:prstGeom prst="rect">
            <a:avLst/>
          </a:prstGeom>
          <a:noFill/>
        </p:spPr>
        <p:txBody>
          <a:bodyPr wrap="square" rtlCol="0">
            <a:spAutoFit/>
          </a:bodyPr>
          <a:lstStyle/>
          <a:p>
            <a:pPr algn="ctr"/>
            <a:r>
              <a:rPr lang="mn-MN" sz="1000" dirty="0">
                <a:solidFill>
                  <a:schemeClr val="accent1">
                    <a:lumMod val="50000"/>
                  </a:schemeClr>
                </a:solidFill>
                <a:latin typeface="Arial" pitchFamily="34" charset="0"/>
                <a:cs typeface="Arial" pitchFamily="34" charset="0"/>
              </a:rPr>
              <a:t>Малын мах</a:t>
            </a:r>
            <a:r>
              <a:rPr lang="en-US" sz="1000" dirty="0">
                <a:solidFill>
                  <a:schemeClr val="accent1">
                    <a:lumMod val="50000"/>
                  </a:schemeClr>
                </a:solidFill>
                <a:latin typeface="Arial" pitchFamily="34" charset="0"/>
                <a:cs typeface="Arial" pitchFamily="34" charset="0"/>
              </a:rPr>
              <a:t> </a:t>
            </a:r>
          </a:p>
          <a:p>
            <a:pPr algn="ctr"/>
            <a:r>
              <a:rPr lang="mn-MN" sz="1400" b="1" dirty="0">
                <a:solidFill>
                  <a:schemeClr val="accent1">
                    <a:lumMod val="50000"/>
                  </a:schemeClr>
                </a:solidFill>
                <a:latin typeface="Arial" pitchFamily="34" charset="0"/>
                <a:cs typeface="Arial" pitchFamily="34" charset="0"/>
              </a:rPr>
              <a:t>10.4 кг</a:t>
            </a:r>
            <a:endParaRPr lang="en-US" sz="1400" b="1" dirty="0">
              <a:solidFill>
                <a:schemeClr val="accent1">
                  <a:lumMod val="50000"/>
                </a:schemeClr>
              </a:solidFill>
              <a:latin typeface="Arial" pitchFamily="34" charset="0"/>
              <a:cs typeface="Arial" pitchFamily="34" charset="0"/>
            </a:endParaRPr>
          </a:p>
        </p:txBody>
      </p:sp>
      <p:sp>
        <p:nvSpPr>
          <p:cNvPr id="30" name="TextBox 29">
            <a:extLst>
              <a:ext uri="{FF2B5EF4-FFF2-40B4-BE49-F238E27FC236}">
                <a16:creationId xmlns:a16="http://schemas.microsoft.com/office/drawing/2014/main" id="{D5413E51-97BA-493C-A602-F352EF66F618}"/>
              </a:ext>
            </a:extLst>
          </p:cNvPr>
          <p:cNvSpPr txBox="1"/>
          <p:nvPr/>
        </p:nvSpPr>
        <p:spPr>
          <a:xfrm>
            <a:off x="1198179" y="1994137"/>
            <a:ext cx="1314450" cy="461665"/>
          </a:xfrm>
          <a:prstGeom prst="rect">
            <a:avLst/>
          </a:prstGeom>
          <a:noFill/>
        </p:spPr>
        <p:txBody>
          <a:bodyPr wrap="square" rtlCol="0">
            <a:spAutoFit/>
          </a:bodyPr>
          <a:lstStyle/>
          <a:p>
            <a:pPr algn="ctr"/>
            <a:r>
              <a:rPr lang="mn-MN" sz="1000" dirty="0">
                <a:solidFill>
                  <a:schemeClr val="accent1">
                    <a:lumMod val="50000"/>
                  </a:schemeClr>
                </a:solidFill>
                <a:latin typeface="Arial" pitchFamily="34" charset="0"/>
                <a:cs typeface="Arial" pitchFamily="34" charset="0"/>
              </a:rPr>
              <a:t>Ургамлын тос </a:t>
            </a:r>
            <a:endParaRPr lang="en-US" sz="1000" dirty="0">
              <a:solidFill>
                <a:schemeClr val="accent1">
                  <a:lumMod val="50000"/>
                </a:schemeClr>
              </a:solidFill>
              <a:latin typeface="Arial" pitchFamily="34" charset="0"/>
              <a:cs typeface="Arial" pitchFamily="34" charset="0"/>
            </a:endParaRPr>
          </a:p>
          <a:p>
            <a:pPr algn="ctr"/>
            <a:r>
              <a:rPr lang="mn-MN" sz="1400" b="1" dirty="0">
                <a:solidFill>
                  <a:schemeClr val="accent1">
                    <a:lumMod val="50000"/>
                  </a:schemeClr>
                </a:solidFill>
                <a:latin typeface="Arial" pitchFamily="34" charset="0"/>
                <a:cs typeface="Arial" pitchFamily="34" charset="0"/>
              </a:rPr>
              <a:t>0.5 л</a:t>
            </a:r>
            <a:endParaRPr lang="en-US" sz="800" b="1" dirty="0">
              <a:solidFill>
                <a:schemeClr val="accent1">
                  <a:lumMod val="50000"/>
                </a:schemeClr>
              </a:solidFill>
              <a:latin typeface="Arial" pitchFamily="34" charset="0"/>
              <a:cs typeface="Arial" pitchFamily="34" charset="0"/>
            </a:endParaRPr>
          </a:p>
        </p:txBody>
      </p:sp>
      <p:sp>
        <p:nvSpPr>
          <p:cNvPr id="32" name="TextBox 31">
            <a:extLst>
              <a:ext uri="{FF2B5EF4-FFF2-40B4-BE49-F238E27FC236}">
                <a16:creationId xmlns:a16="http://schemas.microsoft.com/office/drawing/2014/main" id="{5190D577-CEB9-4D6B-A12D-61826318D314}"/>
              </a:ext>
            </a:extLst>
          </p:cNvPr>
          <p:cNvSpPr txBox="1"/>
          <p:nvPr/>
        </p:nvSpPr>
        <p:spPr>
          <a:xfrm>
            <a:off x="2448622" y="1391272"/>
            <a:ext cx="1294605" cy="461665"/>
          </a:xfrm>
          <a:prstGeom prst="rect">
            <a:avLst/>
          </a:prstGeom>
          <a:noFill/>
        </p:spPr>
        <p:txBody>
          <a:bodyPr wrap="square" rtlCol="0">
            <a:spAutoFit/>
          </a:bodyPr>
          <a:lstStyle/>
          <a:p>
            <a:pPr algn="ctr"/>
            <a:r>
              <a:rPr lang="mn-MN" sz="1000" dirty="0">
                <a:solidFill>
                  <a:schemeClr val="accent1">
                    <a:lumMod val="50000"/>
                  </a:schemeClr>
                </a:solidFill>
                <a:latin typeface="Arial" pitchFamily="34" charset="0"/>
                <a:cs typeface="Arial" pitchFamily="34" charset="0"/>
              </a:rPr>
              <a:t>Талх, нарийн боов  </a:t>
            </a:r>
            <a:endParaRPr lang="en-US" sz="1000" dirty="0">
              <a:solidFill>
                <a:schemeClr val="accent1">
                  <a:lumMod val="50000"/>
                </a:schemeClr>
              </a:solidFill>
              <a:latin typeface="Arial" pitchFamily="34" charset="0"/>
              <a:cs typeface="Arial" pitchFamily="34" charset="0"/>
            </a:endParaRPr>
          </a:p>
          <a:p>
            <a:pPr algn="ctr"/>
            <a:r>
              <a:rPr lang="mn-MN" sz="1400" b="1" dirty="0">
                <a:solidFill>
                  <a:schemeClr val="accent1">
                    <a:lumMod val="50000"/>
                  </a:schemeClr>
                </a:solidFill>
                <a:latin typeface="Arial" pitchFamily="34" charset="0"/>
                <a:cs typeface="Arial" pitchFamily="34" charset="0"/>
              </a:rPr>
              <a:t>11.6</a:t>
            </a:r>
            <a:endParaRPr lang="en-US" sz="800" b="1" dirty="0">
              <a:solidFill>
                <a:schemeClr val="accent1">
                  <a:lumMod val="50000"/>
                </a:schemeClr>
              </a:solidFill>
              <a:latin typeface="Arial" pitchFamily="34" charset="0"/>
              <a:cs typeface="Arial" pitchFamily="34" charset="0"/>
            </a:endParaRPr>
          </a:p>
        </p:txBody>
      </p:sp>
      <p:pic>
        <p:nvPicPr>
          <p:cNvPr id="33" name="Picture 4" descr="cartoon man png Ð·ÑÑÐ³Ð°Ð½ Ð¸Ð»ÑÑÑÒ¯Ò¯Ð´">
            <a:extLst>
              <a:ext uri="{FF2B5EF4-FFF2-40B4-BE49-F238E27FC236}">
                <a16:creationId xmlns:a16="http://schemas.microsoft.com/office/drawing/2014/main" id="{2E741FBD-87EA-41C9-9F05-3F6C47A6BA5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87" t="13891" r="18589" b="13714"/>
          <a:stretch/>
        </p:blipFill>
        <p:spPr bwMode="auto">
          <a:xfrm>
            <a:off x="140356" y="642020"/>
            <a:ext cx="1394291" cy="234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3D347A90-4746-4746-8354-6C1FB300C7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030"/>
          <a:stretch/>
        </p:blipFill>
        <p:spPr>
          <a:xfrm>
            <a:off x="4015326" y="654728"/>
            <a:ext cx="567690" cy="432000"/>
          </a:xfrm>
          <a:prstGeom prst="rect">
            <a:avLst/>
          </a:prstGeom>
        </p:spPr>
      </p:pic>
      <p:pic>
        <p:nvPicPr>
          <p:cNvPr id="36" name="Picture 16" descr="Ð¥Ð¾Ð»Ð±Ð¾Ð¾ÑÐ¾Ð¹ ÐÑÑÐ°Ð³">
            <a:extLst>
              <a:ext uri="{FF2B5EF4-FFF2-40B4-BE49-F238E27FC236}">
                <a16:creationId xmlns:a16="http://schemas.microsoft.com/office/drawing/2014/main" id="{026A6BD3-6E9F-4FB8-B56B-7AC557199629}"/>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5364" b="96552" l="7692" r="97308"/>
                    </a14:imgEffect>
                  </a14:imgLayer>
                </a14:imgProps>
              </a:ext>
              <a:ext uri="{28A0092B-C50C-407E-A947-70E740481C1C}">
                <a14:useLocalDpi xmlns:a14="http://schemas.microsoft.com/office/drawing/2010/main" val="0"/>
              </a:ext>
            </a:extLst>
          </a:blip>
          <a:srcRect/>
          <a:stretch>
            <a:fillRect/>
          </a:stretch>
        </p:blipFill>
        <p:spPr bwMode="auto">
          <a:xfrm>
            <a:off x="1638431" y="1095457"/>
            <a:ext cx="645518" cy="64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Ð¥Ð¾Ð»Ð±Ð¾Ð¾ÑÐ¾Ð¹ ÐÑÑÐ°Ð³">
            <a:extLst>
              <a:ext uri="{FF2B5EF4-FFF2-40B4-BE49-F238E27FC236}">
                <a16:creationId xmlns:a16="http://schemas.microsoft.com/office/drawing/2014/main" id="{31454BB3-547B-47A6-A6E1-5D24028CE7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0888" y="2365720"/>
            <a:ext cx="276476" cy="64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Ð¥Ð¾Ð»Ð±Ð¾Ð¾ÑÐ¾Ð¹ ÐÑÑÐ°Ð³">
            <a:extLst>
              <a:ext uri="{FF2B5EF4-FFF2-40B4-BE49-F238E27FC236}">
                <a16:creationId xmlns:a16="http://schemas.microsoft.com/office/drawing/2014/main" id="{FC51612E-6E96-46DB-8E1A-E934051537A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9393" y="2473720"/>
            <a:ext cx="575935"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Ð¥Ð¾Ð»Ð±Ð¾Ð¾ÑÐ¾Ð¹ ÐÑÑÐ°Ð³">
            <a:extLst>
              <a:ext uri="{FF2B5EF4-FFF2-40B4-BE49-F238E27FC236}">
                <a16:creationId xmlns:a16="http://schemas.microsoft.com/office/drawing/2014/main" id="{C445F0B0-2DBE-48F8-99C1-D6202DB3973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7263"/>
          <a:stretch/>
        </p:blipFill>
        <p:spPr bwMode="auto">
          <a:xfrm>
            <a:off x="3032600" y="2645287"/>
            <a:ext cx="50523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artoon bakery png Ð·ÑÑÐ³Ð°Ð½ Ð¸Ð»ÑÑÑÒ¯Ò¯Ð´">
            <a:extLst>
              <a:ext uri="{FF2B5EF4-FFF2-40B4-BE49-F238E27FC236}">
                <a16:creationId xmlns:a16="http://schemas.microsoft.com/office/drawing/2014/main" id="{93C76671-0DDC-4512-A20B-26E57731BFE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23538" y="1328179"/>
            <a:ext cx="576000"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3820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id="{7851E4C0-AD77-4457-A474-B0D7753B0E60}"/>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id="{02620B8F-6D43-4F36-9BA1-0FCF4D760CA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55</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6DF20DEB-C9E9-40EA-BB07-1A48DC746A4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9D9F0B7-0888-49D1-9024-76D30ED994C5}"/>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026C9571-553B-4803-BC7F-15DD99F65C92}"/>
              </a:ext>
            </a:extLst>
          </p:cNvPr>
          <p:cNvSpPr txBox="1"/>
          <p:nvPr/>
        </p:nvSpPr>
        <p:spPr>
          <a:xfrm>
            <a:off x="1532525" y="262829"/>
            <a:ext cx="1962717" cy="707886"/>
          </a:xfrm>
          <a:prstGeom prst="rect">
            <a:avLst/>
          </a:prstGeom>
          <a:noFill/>
        </p:spPr>
        <p:txBody>
          <a:bodyPr wrap="none" rtlCol="0">
            <a:spAutoFit/>
          </a:bodyPr>
          <a:lstStyle/>
          <a:p>
            <a:pPr algn="ctr"/>
            <a:r>
              <a:rPr lang="mn-MN" sz="1600" dirty="0">
                <a:solidFill>
                  <a:srgbClr val="002060"/>
                </a:solidFill>
                <a:latin typeface="Arial" panose="020B0604020202020204" pitchFamily="34" charset="0"/>
                <a:cs typeface="Arial" panose="020B0604020202020204" pitchFamily="34" charset="0"/>
              </a:rPr>
              <a:t>Өмнөговь аймгийн</a:t>
            </a:r>
          </a:p>
          <a:p>
            <a:pPr algn="ctr"/>
            <a:r>
              <a:rPr lang="mn-MN" sz="2400" b="1" dirty="0">
                <a:solidFill>
                  <a:schemeClr val="accent2"/>
                </a:solidFill>
                <a:latin typeface="Arial" panose="020B0604020202020204" pitchFamily="34" charset="0"/>
                <a:cs typeface="Arial" panose="020B0604020202020204" pitchFamily="34" charset="0"/>
              </a:rPr>
              <a:t>9</a:t>
            </a:r>
            <a:r>
              <a:rPr lang="mn-MN" sz="1600" dirty="0">
                <a:solidFill>
                  <a:schemeClr val="accent2"/>
                </a:solidFill>
                <a:latin typeface="Arial" panose="020B0604020202020204" pitchFamily="34" charset="0"/>
                <a:cs typeface="Arial" panose="020B0604020202020204" pitchFamily="34" charset="0"/>
              </a:rPr>
              <a:t> гайхамшиг</a:t>
            </a:r>
          </a:p>
        </p:txBody>
      </p:sp>
      <p:sp>
        <p:nvSpPr>
          <p:cNvPr id="5" name="TextBox 4">
            <a:extLst>
              <a:ext uri="{FF2B5EF4-FFF2-40B4-BE49-F238E27FC236}">
                <a16:creationId xmlns:a16="http://schemas.microsoft.com/office/drawing/2014/main" id="{1D9A01C5-8F19-4A60-8568-D75A1B01566F}"/>
              </a:ext>
            </a:extLst>
          </p:cNvPr>
          <p:cNvSpPr txBox="1"/>
          <p:nvPr/>
        </p:nvSpPr>
        <p:spPr>
          <a:xfrm>
            <a:off x="187289" y="965861"/>
            <a:ext cx="4578421" cy="1754326"/>
          </a:xfrm>
          <a:prstGeom prst="rect">
            <a:avLst/>
          </a:prstGeom>
          <a:noFill/>
        </p:spPr>
        <p:txBody>
          <a:bodyPr wrap="square" rtlCol="0">
            <a:spAutoFit/>
          </a:bodyPr>
          <a:lstStyle/>
          <a:p>
            <a:r>
              <a:rPr lang="mn-MN" sz="1200" dirty="0">
                <a:solidFill>
                  <a:srgbClr val="002060"/>
                </a:solidFill>
                <a:latin typeface="Arial" panose="020B0604020202020204" pitchFamily="34" charset="0"/>
                <a:cs typeface="Arial" panose="020B0604020202020204" pitchFamily="34" charset="0"/>
              </a:rPr>
              <a:t>Өмнөговь аймгийн иргэдийн төлөөлөгчдийн хурлын</a:t>
            </a:r>
          </a:p>
          <a:p>
            <a:r>
              <a:rPr lang="mn-MN" sz="1200" dirty="0">
                <a:solidFill>
                  <a:srgbClr val="002060"/>
                </a:solidFill>
                <a:latin typeface="Arial" panose="020B0604020202020204" pitchFamily="34" charset="0"/>
                <a:cs typeface="Arial" panose="020B0604020202020204" pitchFamily="34" charset="0"/>
              </a:rPr>
              <a:t>тэргүүлэгчдийн 2009 оны 7 дугаар сарын 6-ны өдрийн 67 тоот</a:t>
            </a:r>
          </a:p>
          <a:p>
            <a:r>
              <a:rPr lang="mn-MN" sz="1200" dirty="0">
                <a:solidFill>
                  <a:srgbClr val="002060"/>
                </a:solidFill>
                <a:latin typeface="Arial" panose="020B0604020202020204" pitchFamily="34" charset="0"/>
                <a:cs typeface="Arial" panose="020B0604020202020204" pitchFamily="34" charset="0"/>
              </a:rPr>
              <a:t>тогтоолоор “</a:t>
            </a:r>
            <a:r>
              <a:rPr lang="mn-MN" sz="1200" dirty="0">
                <a:solidFill>
                  <a:schemeClr val="accent2"/>
                </a:solidFill>
                <a:latin typeface="Arial" panose="020B0604020202020204" pitchFamily="34" charset="0"/>
                <a:cs typeface="Arial" panose="020B0604020202020204" pitchFamily="34" charset="0"/>
              </a:rPr>
              <a:t>ӨМНӨГОВЬ АЙМГИЙН ЕСӨН ГАЙХАМШИГ</a:t>
            </a:r>
            <a:r>
              <a:rPr lang="mn-MN" sz="1200" dirty="0">
                <a:solidFill>
                  <a:srgbClr val="002060"/>
                </a:solidFill>
                <a:latin typeface="Arial" panose="020B0604020202020204" pitchFamily="34" charset="0"/>
                <a:cs typeface="Arial" panose="020B0604020202020204" pitchFamily="34" charset="0"/>
              </a:rPr>
              <a:t>”-ийг тодруулан баталжээ. </a:t>
            </a:r>
          </a:p>
          <a:p>
            <a:r>
              <a:rPr lang="mn-MN" sz="1200" dirty="0">
                <a:solidFill>
                  <a:srgbClr val="002060"/>
                </a:solidFill>
                <a:latin typeface="Arial" panose="020B0604020202020204" pitchFamily="34" charset="0"/>
                <a:cs typeface="Arial" panose="020B0604020202020204" pitchFamily="34" charset="0"/>
              </a:rPr>
              <a:t>Эдгээрээс: 	Булган сумын </a:t>
            </a:r>
            <a:r>
              <a:rPr lang="mn-MN" sz="1200" dirty="0">
                <a:solidFill>
                  <a:schemeClr val="accent2"/>
                </a:solidFill>
                <a:latin typeface="Arial" panose="020B0604020202020204" pitchFamily="34" charset="0"/>
                <a:cs typeface="Arial" panose="020B0604020202020204" pitchFamily="34" charset="0"/>
              </a:rPr>
              <a:t>Баян заг</a:t>
            </a:r>
          </a:p>
          <a:p>
            <a:r>
              <a:rPr lang="mn-MN" sz="1200" dirty="0">
                <a:solidFill>
                  <a:srgbClr val="002060"/>
                </a:solidFill>
                <a:latin typeface="Arial" panose="020B0604020202020204" pitchFamily="34" charset="0"/>
                <a:cs typeface="Arial" panose="020B0604020202020204" pitchFamily="34" charset="0"/>
              </a:rPr>
              <a:t>		Сэврэй сумын </a:t>
            </a:r>
            <a:r>
              <a:rPr lang="mn-MN" sz="1200" dirty="0">
                <a:solidFill>
                  <a:schemeClr val="accent2"/>
                </a:solidFill>
                <a:latin typeface="Arial" panose="020B0604020202020204" pitchFamily="34" charset="0"/>
                <a:cs typeface="Arial" panose="020B0604020202020204" pitchFamily="34" charset="0"/>
              </a:rPr>
              <a:t>Хонгорын элс</a:t>
            </a:r>
          </a:p>
          <a:p>
            <a:r>
              <a:rPr lang="mn-MN" sz="1200" dirty="0">
                <a:solidFill>
                  <a:srgbClr val="002060"/>
                </a:solidFill>
                <a:latin typeface="Arial" panose="020B0604020202020204" pitchFamily="34" charset="0"/>
                <a:cs typeface="Arial" panose="020B0604020202020204" pitchFamily="34" charset="0"/>
              </a:rPr>
              <a:t>		Гурвантэс сумын </a:t>
            </a:r>
            <a:r>
              <a:rPr lang="mn-MN" sz="1200" dirty="0">
                <a:solidFill>
                  <a:schemeClr val="accent2"/>
                </a:solidFill>
                <a:latin typeface="Arial" panose="020B0604020202020204" pitchFamily="34" charset="0"/>
                <a:cs typeface="Arial" panose="020B0604020202020204" pitchFamily="34" charset="0"/>
              </a:rPr>
              <a:t>Хэрмэн цав</a:t>
            </a:r>
            <a:r>
              <a:rPr lang="mn-MN" sz="1200" dirty="0">
                <a:solidFill>
                  <a:srgbClr val="002060"/>
                </a:solidFill>
                <a:latin typeface="Arial" panose="020B0604020202020204" pitchFamily="34" charset="0"/>
                <a:cs typeface="Arial" panose="020B0604020202020204" pitchFamily="34" charset="0"/>
              </a:rPr>
              <a:t> нь 2010 онд “</a:t>
            </a:r>
            <a:r>
              <a:rPr lang="mn-MN" sz="1200" dirty="0">
                <a:solidFill>
                  <a:schemeClr val="accent2"/>
                </a:solidFill>
                <a:latin typeface="Arial" panose="020B0604020202020204" pitchFamily="34" charset="0"/>
                <a:cs typeface="Arial" panose="020B0604020202020204" pitchFamily="34" charset="0"/>
              </a:rPr>
              <a:t>Монголын говь</a:t>
            </a:r>
            <a:r>
              <a:rPr lang="mn-MN" sz="1200" dirty="0">
                <a:solidFill>
                  <a:srgbClr val="002060"/>
                </a:solidFill>
                <a:latin typeface="Arial" panose="020B0604020202020204" pitchFamily="34" charset="0"/>
                <a:cs typeface="Arial" panose="020B0604020202020204" pitchFamily="34" charset="0"/>
              </a:rPr>
              <a:t>” нэрээр аймгаа төлөөлөн </a:t>
            </a:r>
          </a:p>
          <a:p>
            <a:r>
              <a:rPr lang="mn-MN" sz="1200" dirty="0">
                <a:solidFill>
                  <a:srgbClr val="002060"/>
                </a:solidFill>
                <a:latin typeface="Arial" panose="020B0604020202020204" pitchFamily="34" charset="0"/>
                <a:cs typeface="Arial" panose="020B0604020202020204" pitchFamily="34" charset="0"/>
              </a:rPr>
              <a:t>“</a:t>
            </a:r>
            <a:r>
              <a:rPr lang="mn-MN" sz="1200" dirty="0">
                <a:solidFill>
                  <a:schemeClr val="accent2"/>
                </a:solidFill>
                <a:latin typeface="Arial" panose="020B0604020202020204" pitchFamily="34" charset="0"/>
                <a:cs typeface="Arial" panose="020B0604020202020204" pitchFamily="34" charset="0"/>
              </a:rPr>
              <a:t>МОНГОЛ УЛСЫН ЕСӨН ГАЙХАМШИГ</a:t>
            </a:r>
            <a:r>
              <a:rPr lang="mn-MN" sz="1200" dirty="0">
                <a:solidFill>
                  <a:srgbClr val="002060"/>
                </a:solidFill>
                <a:latin typeface="Arial" panose="020B0604020202020204" pitchFamily="34" charset="0"/>
                <a:cs typeface="Arial" panose="020B0604020202020204" pitchFamily="34" charset="0"/>
              </a:rPr>
              <a:t>”-аар тодорсон билээ.</a:t>
            </a:r>
          </a:p>
        </p:txBody>
      </p:sp>
    </p:spTree>
    <p:extLst>
      <p:ext uri="{BB962C8B-B14F-4D97-AF65-F5344CB8AC3E}">
        <p14:creationId xmlns:p14="http://schemas.microsoft.com/office/powerpoint/2010/main" val="952517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sp>
        <p:nvSpPr>
          <p:cNvPr id="17" name="TextBox 16">
            <a:extLst>
              <a:ext uri="{FF2B5EF4-FFF2-40B4-BE49-F238E27FC236}">
                <a16:creationId xmlns:a16="http://schemas.microsoft.com/office/drawing/2014/main" id="{379F5347-9EC7-4397-8718-FB3E30492FAE}"/>
              </a:ext>
            </a:extLst>
          </p:cNvPr>
          <p:cNvSpPr txBox="1"/>
          <p:nvPr/>
        </p:nvSpPr>
        <p:spPr>
          <a:xfrm>
            <a:off x="359227" y="211124"/>
            <a:ext cx="2015783" cy="246221"/>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10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Говь гурван</a:t>
            </a:r>
            <a:r>
              <a:rPr lang="en-US" altLang="en-US" sz="10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altLang="en-US" sz="10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сайхан</a:t>
            </a:r>
            <a:endParaRPr lang="en-US" altLang="en-US" sz="1000" cap="all" dirty="0">
              <a:solidFill>
                <a:srgbClr val="002060"/>
              </a:solidFill>
            </a:endParaRPr>
          </a:p>
        </p:txBody>
      </p:sp>
      <p:sp>
        <p:nvSpPr>
          <p:cNvPr id="23" name="TextBox 22">
            <a:extLst>
              <a:ext uri="{FF2B5EF4-FFF2-40B4-BE49-F238E27FC236}">
                <a16:creationId xmlns:a16="http://schemas.microsoft.com/office/drawing/2014/main" id="{34E10185-A99B-4A57-B83F-09D0BB0CECB0}"/>
              </a:ext>
            </a:extLst>
          </p:cNvPr>
          <p:cNvSpPr txBox="1"/>
          <p:nvPr/>
        </p:nvSpPr>
        <p:spPr>
          <a:xfrm>
            <a:off x="368750" y="2116016"/>
            <a:ext cx="4215497" cy="1061829"/>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900" dirty="0">
                <a:solidFill>
                  <a:srgbClr val="002060"/>
                </a:solidFill>
                <a:latin typeface="Arial" panose="020B0604020202020204" pitchFamily="34" charset="0"/>
                <a:ea typeface="Times New Roman" panose="02020603050405020304" pitchFamily="18" charset="0"/>
                <a:cs typeface="Arial" panose="020B0604020202020204" pitchFamily="34" charset="0"/>
              </a:rPr>
              <a:t>Ёлын ам нь аймгийн төвөөс баруун тийш 56 км-т Зүүнсайхан ууланд байрлалтай Говь гурван сайханы байгалийн цогцолборт газрын аялал жуулчлалын бүсэд багтдаг байгалийн үзэсгэлэнтэй газар нутаг юм.  Ёлын амыг 1965 онд дархан цаазат газар болгох </a:t>
            </a:r>
            <a:r>
              <a:rPr lang="mn-MN" altLang="en-US" sz="9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АИТХ-ын</a:t>
            </a:r>
            <a:r>
              <a:rPr lang="mn-MN" altLang="en-US" sz="900" dirty="0">
                <a:solidFill>
                  <a:srgbClr val="002060"/>
                </a:solidFill>
                <a:latin typeface="Arial" panose="020B0604020202020204" pitchFamily="34" charset="0"/>
                <a:ea typeface="Times New Roman" panose="02020603050405020304" pitchFamily="18" charset="0"/>
                <a:cs typeface="Arial" panose="020B0604020202020204" pitchFamily="34" charset="0"/>
              </a:rPr>
              <a:t> Тэргүүлэгчдийн тогтоол гарснаар Говийн экосистемийг хамгаалах асуудлын үндэс тавигдсан  бөгөөд 1993 онд Ёлын амны дархан цаазат газрыг өргөжүүлж,</a:t>
            </a:r>
            <a:r>
              <a:rPr lang="en-US" altLang="en-US" sz="9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altLang="en-US" sz="900" dirty="0">
                <a:solidFill>
                  <a:srgbClr val="002060"/>
                </a:solidFill>
                <a:latin typeface="Arial" panose="020B0604020202020204" pitchFamily="34" charset="0"/>
                <a:ea typeface="Times New Roman" panose="02020603050405020304" pitchFamily="18" charset="0"/>
                <a:cs typeface="Arial" panose="020B0604020202020204" pitchFamily="34" charset="0"/>
              </a:rPr>
              <a:t>1993 онд ГГСБЦГ болгосон.</a:t>
            </a:r>
            <a:endParaRPr lang="mn-MN" altLang="en-US" sz="900" dirty="0">
              <a:solidFill>
                <a:srgbClr val="002060"/>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7851E4C0-AD77-4457-A474-B0D7753B0E60}"/>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id="{02620B8F-6D43-4F36-9BA1-0FCF4D760CA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56</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6DF20DEB-C9E9-40EA-BB07-1A48DC746A4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9D9F0B7-0888-49D1-9024-76D30ED994C5}"/>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050" name="Picture 2" descr="C:\Users\khorolmaa.NSO\Desktop\58- s hoish slaid nemeh, zurag solih ni\9 гайхамшиг зураг.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943" y="439994"/>
            <a:ext cx="4321113"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396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79F5347-9EC7-4397-8718-FB3E30492FAE}"/>
              </a:ext>
            </a:extLst>
          </p:cNvPr>
          <p:cNvSpPr txBox="1"/>
          <p:nvPr/>
        </p:nvSpPr>
        <p:spPr>
          <a:xfrm>
            <a:off x="359227" y="205623"/>
            <a:ext cx="2015783" cy="246221"/>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10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ХОНГОРЫН ЭЛС</a:t>
            </a:r>
            <a:endParaRPr lang="en-US" altLang="en-US" sz="1000" cap="all" dirty="0">
              <a:solidFill>
                <a:srgbClr val="002060"/>
              </a:solidFill>
            </a:endParaRPr>
          </a:p>
        </p:txBody>
      </p:sp>
      <p:sp>
        <p:nvSpPr>
          <p:cNvPr id="11" name="TextBox 10">
            <a:extLst>
              <a:ext uri="{FF2B5EF4-FFF2-40B4-BE49-F238E27FC236}">
                <a16:creationId xmlns:a16="http://schemas.microsoft.com/office/drawing/2014/main" id="{85C14790-AC02-4B7B-A046-9273BD3AC3F1}"/>
              </a:ext>
            </a:extLst>
          </p:cNvPr>
          <p:cNvSpPr txBox="1"/>
          <p:nvPr/>
        </p:nvSpPr>
        <p:spPr>
          <a:xfrm>
            <a:off x="111213" y="2033468"/>
            <a:ext cx="4779223" cy="1277273"/>
          </a:xfrm>
          <a:prstGeom prst="rect">
            <a:avLst/>
          </a:prstGeom>
          <a:noFill/>
        </p:spPr>
        <p:txBody>
          <a:bodyPr wrap="square" rtlCol="0">
            <a:spAutoFit/>
          </a:bodyPr>
          <a:lstStyle/>
          <a:p>
            <a:pPr algn="just" defTabSz="914400" eaLnBrk="0" fontAlgn="base" hangingPunct="0">
              <a:spcBef>
                <a:spcPct val="0"/>
              </a:spcBef>
              <a:spcAft>
                <a:spcPct val="0"/>
              </a:spcAft>
            </a:pPr>
            <a:r>
              <a:rPr lang="mn-MN" altLang="en-US" sz="700" dirty="0">
                <a:solidFill>
                  <a:srgbClr val="002060"/>
                </a:solidFill>
                <a:latin typeface="Arial" panose="020B0604020202020204" pitchFamily="34" charset="0"/>
                <a:cs typeface="Arial" panose="020B0604020202020204" pitchFamily="34" charset="0"/>
              </a:rPr>
              <a:t>Өмнөговь аймагт элсэн нуруу, </a:t>
            </a:r>
            <a:r>
              <a:rPr lang="mn-MN" altLang="en-US" sz="700" dirty="0">
                <a:solidFill>
                  <a:srgbClr val="002060"/>
                </a:solidFill>
                <a:latin typeface="Arial" panose="020B0604020202020204" pitchFamily="34" charset="0"/>
                <a:ea typeface="Times New Roman" panose="02020603050405020304" pitchFamily="18" charset="0"/>
                <a:cs typeface="Arial" panose="020B0604020202020204" pitchFamily="34" charset="0"/>
              </a:rPr>
              <a:t>манхан, тармаг элс аймгийн бүх нутгийн 3 орчим хувийг эзэлдэг. Үүний дотор Сэврэй, Номгон, Зөөлөн </a:t>
            </a:r>
            <a:r>
              <a:rPr lang="mn-MN" altLang="en-US" sz="7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уулын</a:t>
            </a:r>
            <a:r>
              <a:rPr lang="mn-MN" altLang="en-US" sz="700" dirty="0">
                <a:solidFill>
                  <a:srgbClr val="002060"/>
                </a:solidFill>
                <a:latin typeface="Arial" panose="020B0604020202020204" pitchFamily="34" charset="0"/>
                <a:ea typeface="Times New Roman" panose="02020603050405020304" pitchFamily="18" charset="0"/>
                <a:cs typeface="Arial" panose="020B0604020202020204" pitchFamily="34" charset="0"/>
              </a:rPr>
              <a:t> ар хоолойг дагаж баруунаас зүүн тийш 185 км үргэлжлэн 925 ам дөрвөлжин км талбай эзлэх Хонгорын элс хамгийн том бөгөөд Монгол улсын томоохон баянбүрдийн нэгэнд тооцогдох юм. Хонгорын элсний баруун үзүүрт орших баруун зүүн Шургуул, Тал гашуун, Адаг гашуун, Талын цүнхэл, Хоохорын тээг, Хун нуурын шал, Харын боом, Шар хулсан зэрэг хиаг, хулс,</a:t>
            </a:r>
            <a:r>
              <a:rPr lang="en-US" altLang="en-US" sz="7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altLang="en-US" sz="700" dirty="0">
                <a:solidFill>
                  <a:srgbClr val="002060"/>
                </a:solidFill>
                <a:latin typeface="Arial" panose="020B0604020202020204" pitchFamily="34" charset="0"/>
                <a:ea typeface="Times New Roman" panose="02020603050405020304" pitchFamily="18" charset="0"/>
                <a:cs typeface="Arial" panose="020B0604020202020204" pitchFamily="34" charset="0"/>
              </a:rPr>
              <a:t>ширэг, заг, сондуул, хужир бүхий сонин тогтоцтой хонхор хотгор газар юм. Элсэн манхан нь ёроолоосоо дээд оргил хүртэл 10-195метр хүртэл цавчим өндөр бөгөөд салхитай үед янз бүрийн хөгжим эгшиглэх мэт дуу авиа гардаг. Хонгорын элс нь шовх оройтой үргэлжилсэн алтан шаргал уул бий болгож ар ёроолоосоо урсгал булаг, ногоон зүлэгтэй, түүний хөвөөгөөр мал сүрэг налайн бэлчиж адаг цагаан нууранд нь усны шувууд ганганалдан чухам нүдийг хужирласан нутаг юм. 2010 онд Монголын говь нэрээр аймгаа төлөөлөн </a:t>
            </a:r>
            <a:r>
              <a:rPr lang="mn-MN" altLang="en-US" sz="700" dirty="0">
                <a:solidFill>
                  <a:srgbClr val="002060"/>
                </a:solidFill>
                <a:latin typeface="Calibri" panose="020F0502020204030204" pitchFamily="34" charset="0"/>
                <a:ea typeface="Times New Roman" panose="02020603050405020304" pitchFamily="18" charset="0"/>
                <a:cs typeface="Arial" panose="020B0604020202020204" pitchFamily="34" charset="0"/>
              </a:rPr>
              <a:t>“</a:t>
            </a:r>
            <a:r>
              <a:rPr lang="mn-MN" altLang="en-US" sz="700" dirty="0">
                <a:solidFill>
                  <a:srgbClr val="002060"/>
                </a:solidFill>
                <a:latin typeface="Arial" panose="020B0604020202020204" pitchFamily="34" charset="0"/>
                <a:ea typeface="Times New Roman" panose="02020603050405020304" pitchFamily="18" charset="0"/>
                <a:cs typeface="Arial" panose="020B0604020202020204" pitchFamily="34" charset="0"/>
              </a:rPr>
              <a:t>Монгол улсын есөн гайхамшиг</a:t>
            </a:r>
            <a:r>
              <a:rPr lang="mn-MN" altLang="en-US" sz="700" dirty="0">
                <a:solidFill>
                  <a:srgbClr val="002060"/>
                </a:solidFill>
                <a:latin typeface="Calibri" panose="020F0502020204030204" pitchFamily="34" charset="0"/>
                <a:ea typeface="Times New Roman" panose="02020603050405020304" pitchFamily="18" charset="0"/>
                <a:cs typeface="Arial" panose="020B0604020202020204" pitchFamily="34" charset="0"/>
              </a:rPr>
              <a:t>”</a:t>
            </a:r>
            <a:r>
              <a:rPr lang="mn-MN" altLang="en-US" sz="700" dirty="0">
                <a:solidFill>
                  <a:srgbClr val="002060"/>
                </a:solidFill>
                <a:latin typeface="Arial" panose="020B0604020202020204" pitchFamily="34" charset="0"/>
                <a:ea typeface="Times New Roman" panose="02020603050405020304" pitchFamily="18" charset="0"/>
                <a:cs typeface="Arial" panose="020B0604020202020204" pitchFamily="34" charset="0"/>
              </a:rPr>
              <a:t>-аар тодорсон.</a:t>
            </a:r>
            <a:endParaRPr lang="mn-MN" altLang="en-US" sz="700" dirty="0">
              <a:solidFill>
                <a:srgbClr val="002060"/>
              </a:solidFill>
              <a:latin typeface="Arial" panose="020B0604020202020204" pitchFamily="34" charset="0"/>
            </a:endParaRPr>
          </a:p>
        </p:txBody>
      </p:sp>
      <p:pic>
        <p:nvPicPr>
          <p:cNvPr id="13" name="Picture 6" descr="http://ekhoron21.mn/uploads/aimag_logos/umnugobi.jpg">
            <a:extLst>
              <a:ext uri="{FF2B5EF4-FFF2-40B4-BE49-F238E27FC236}">
                <a16:creationId xmlns:a16="http://schemas.microsoft.com/office/drawing/2014/main" id="{FB2E8948-CA51-4369-B0B6-CA57C98B8A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1037B17D-224A-4E74-A5CE-40AF19A42D8D}"/>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020F467-2333-41EC-8588-4A379A0F36FA}"/>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id="{66A7E0A9-F85B-450B-9FBF-C46FADE18ECB}"/>
              </a:ext>
            </a:extLst>
          </p:cNvPr>
          <p:cNvGrpSpPr/>
          <p:nvPr/>
        </p:nvGrpSpPr>
        <p:grpSpPr>
          <a:xfrm>
            <a:off x="159171" y="3181417"/>
            <a:ext cx="4778477" cy="180000"/>
            <a:chOff x="159171" y="3181417"/>
            <a:chExt cx="4778477" cy="180000"/>
          </a:xfrm>
        </p:grpSpPr>
        <p:sp>
          <p:nvSpPr>
            <p:cNvPr id="16" name="Rectangle: Rounded Corners 15">
              <a:extLst>
                <a:ext uri="{FF2B5EF4-FFF2-40B4-BE49-F238E27FC236}">
                  <a16:creationId xmlns:a16="http://schemas.microsoft.com/office/drawing/2014/main" id="{CA93D93B-2760-4BE2-B897-F12FEF59962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57</a:t>
              </a:r>
              <a:endParaRPr lang="mn-MN" sz="900" dirty="0">
                <a:solidFill>
                  <a:srgbClr val="002060"/>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CB2E3DC6-459D-4EC6-9615-0FD4DF2EDB24}"/>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604178E-98B8-45A8-985A-74316666AC51}"/>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074" name="Picture 2" descr="C:\Users\khorolmaa.NSO\Desktop\58- s hoish slaid nemeh, zurag solih ni\hongoriin e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500" y="419395"/>
            <a:ext cx="4310424"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064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79F5347-9EC7-4397-8718-FB3E30492FAE}"/>
              </a:ext>
            </a:extLst>
          </p:cNvPr>
          <p:cNvSpPr txBox="1"/>
          <p:nvPr/>
        </p:nvSpPr>
        <p:spPr>
          <a:xfrm>
            <a:off x="359227" y="205623"/>
            <a:ext cx="2015783" cy="246221"/>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10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САНГИЙН ДАЛАЙ ХИЙД</a:t>
            </a:r>
            <a:endParaRPr lang="en-US" altLang="en-US" sz="1000" cap="all" dirty="0">
              <a:solidFill>
                <a:srgbClr val="002060"/>
              </a:solidFill>
            </a:endParaRPr>
          </a:p>
        </p:txBody>
      </p:sp>
      <p:sp>
        <p:nvSpPr>
          <p:cNvPr id="14" name="TextBox 13">
            <a:extLst>
              <a:ext uri="{FF2B5EF4-FFF2-40B4-BE49-F238E27FC236}">
                <a16:creationId xmlns:a16="http://schemas.microsoft.com/office/drawing/2014/main" id="{7B478864-3FD6-4C49-B160-FF9713ED0C65}"/>
              </a:ext>
            </a:extLst>
          </p:cNvPr>
          <p:cNvSpPr txBox="1"/>
          <p:nvPr/>
        </p:nvSpPr>
        <p:spPr>
          <a:xfrm>
            <a:off x="216121" y="2071089"/>
            <a:ext cx="4508280" cy="1200329"/>
          </a:xfrm>
          <a:prstGeom prst="rect">
            <a:avLst/>
          </a:prstGeom>
          <a:noFill/>
        </p:spPr>
        <p:txBody>
          <a:bodyPr wrap="square" rtlCol="0">
            <a:spAutoFit/>
          </a:bodyPr>
          <a:lstStyle/>
          <a:p>
            <a:pPr algn="just"/>
            <a:r>
              <a:rPr lang="en-US" sz="900" dirty="0" err="1">
                <a:solidFill>
                  <a:srgbClr val="002060"/>
                </a:solidFill>
                <a:latin typeface="Arial" panose="020B0604020202020204" pitchFamily="34" charset="0"/>
                <a:cs typeface="Arial" panose="020B0604020202020204" pitchFamily="34" charset="0"/>
              </a:rPr>
              <a:t>Өмнөговь</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аймгийн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Номгон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сумын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нутагт</a:t>
            </a:r>
            <a:r>
              <a:rPr lang="en-US" sz="900" dirty="0">
                <a:solidFill>
                  <a:srgbClr val="002060"/>
                </a:solidFill>
                <a:latin typeface="Arial" panose="020B0604020202020204" pitchFamily="34" charset="0"/>
                <a:cs typeface="Arial" panose="020B0604020202020204" pitchFamily="34" charset="0"/>
              </a:rPr>
              <a:t> 1707 </a:t>
            </a:r>
            <a:r>
              <a:rPr lang="en-US" sz="900" dirty="0" err="1">
                <a:solidFill>
                  <a:srgbClr val="002060"/>
                </a:solidFill>
                <a:latin typeface="Arial" panose="020B0604020202020204" pitchFamily="34" charset="0"/>
                <a:cs typeface="Arial" panose="020B0604020202020204" pitchFamily="34" charset="0"/>
              </a:rPr>
              <a:t>онд</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Тал</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хүйтний</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хөндий</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хэмээх</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газарт</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байгуулагджээ</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Түвдээс</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ирсэн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бадарчин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лам</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Үйзэн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Саарав</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гэдэг</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булгийн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дэргэд</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буудаллаж</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сан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тавьж</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ард</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талд</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нь</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жижиг</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шавар</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байшин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бариулснаар</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эхлэл</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нь</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тавигдсан</a:t>
            </a:r>
            <a:r>
              <a:rPr lang="en-US" sz="900" dirty="0">
                <a:solidFill>
                  <a:srgbClr val="002060"/>
                </a:solidFill>
                <a:latin typeface="Arial" panose="020B0604020202020204" pitchFamily="34" charset="0"/>
                <a:cs typeface="Arial" panose="020B0604020202020204" pitchFamily="34" charset="0"/>
              </a:rPr>
              <a:t> гэдэг.1707 </a:t>
            </a:r>
            <a:r>
              <a:rPr lang="en-US" sz="900" dirty="0" err="1">
                <a:solidFill>
                  <a:srgbClr val="002060"/>
                </a:solidFill>
                <a:latin typeface="Arial" panose="020B0604020202020204" pitchFamily="34" charset="0"/>
                <a:cs typeface="Arial" panose="020B0604020202020204" pitchFamily="34" charset="0"/>
              </a:rPr>
              <a:t>онд</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Үйзэнсаарав</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гэлэнгийн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суурийг</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тавьсан</a:t>
            </a:r>
            <a:r>
              <a:rPr lang="en-US" sz="900" dirty="0">
                <a:solidFill>
                  <a:srgbClr val="002060"/>
                </a:solidFill>
                <a:latin typeface="Arial" panose="020B0604020202020204" pitchFamily="34" charset="0"/>
                <a:cs typeface="Arial" panose="020B0604020202020204" pitchFamily="34" charset="0"/>
              </a:rPr>
              <a:t> 1772, 1835 </a:t>
            </a:r>
            <a:r>
              <a:rPr lang="en-US" sz="900" dirty="0" err="1">
                <a:solidFill>
                  <a:srgbClr val="002060"/>
                </a:solidFill>
                <a:latin typeface="Arial" panose="020B0604020202020204" pitchFamily="34" charset="0"/>
                <a:cs typeface="Arial" panose="020B0604020202020204" pitchFamily="34" charset="0"/>
              </a:rPr>
              <a:t>онуудад</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баригдсан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Чогчин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сүм</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Дүйнхэр</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дуган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зэрэг</a:t>
            </a:r>
            <a:r>
              <a:rPr lang="en-US" sz="900" dirty="0">
                <a:solidFill>
                  <a:srgbClr val="002060"/>
                </a:solidFill>
                <a:latin typeface="Arial" panose="020B0604020202020204" pitchFamily="34" charset="0"/>
                <a:cs typeface="Arial" panose="020B0604020202020204" pitchFamily="34" charset="0"/>
              </a:rPr>
              <a:t> 9-н </a:t>
            </a:r>
            <a:r>
              <a:rPr lang="en-US" sz="900" dirty="0" err="1">
                <a:solidFill>
                  <a:srgbClr val="002060"/>
                </a:solidFill>
                <a:latin typeface="Arial" panose="020B0604020202020204" pitchFamily="34" charset="0"/>
                <a:cs typeface="Arial" panose="020B0604020202020204" pitchFamily="34" charset="0"/>
              </a:rPr>
              <a:t>гол</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дугантай</a:t>
            </a:r>
            <a:r>
              <a:rPr lang="en-US" sz="900" dirty="0">
                <a:solidFill>
                  <a:srgbClr val="002060"/>
                </a:solidFill>
                <a:latin typeface="Arial" panose="020B0604020202020204" pitchFamily="34" charset="0"/>
                <a:cs typeface="Arial" panose="020B0604020202020204" pitchFamily="34" charset="0"/>
              </a:rPr>
              <a:t>, 70:90 </a:t>
            </a:r>
            <a:r>
              <a:rPr lang="en-US" sz="900" dirty="0" err="1">
                <a:solidFill>
                  <a:srgbClr val="002060"/>
                </a:solidFill>
                <a:latin typeface="Arial" panose="020B0604020202020204" pitchFamily="34" charset="0"/>
                <a:cs typeface="Arial" panose="020B0604020202020204" pitchFamily="34" charset="0"/>
              </a:rPr>
              <a:t>метр</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хэмжээтэй</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хөх</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тоосгон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хэрэмтэй</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энэхүү</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хийд</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нь</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тухайн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үедээ</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Монголын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говь</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дахь</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томоохон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хийдийн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нэг</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байсан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бөгөөд</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манай</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аймагт</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өнөөг</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хүртэл</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бүрэн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бүтэн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хадгалагдан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үлдсэн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цорын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ганц</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хийд</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юм</a:t>
            </a:r>
            <a:r>
              <a:rPr lang="en-US" sz="900" dirty="0">
                <a:solidFill>
                  <a:srgbClr val="002060"/>
                </a:solidFill>
                <a:latin typeface="Arial" panose="020B0604020202020204" pitchFamily="34" charset="0"/>
                <a:cs typeface="Arial" panose="020B0604020202020204" pitchFamily="34" charset="0"/>
              </a:rPr>
              <a:t>. </a:t>
            </a:r>
          </a:p>
        </p:txBody>
      </p:sp>
      <p:pic>
        <p:nvPicPr>
          <p:cNvPr id="15" name="Picture 6" descr="http://ekhoron21.mn/uploads/aimag_logos/umnugobi.jpg">
            <a:extLst>
              <a:ext uri="{FF2B5EF4-FFF2-40B4-BE49-F238E27FC236}">
                <a16:creationId xmlns:a16="http://schemas.microsoft.com/office/drawing/2014/main" id="{A3123060-ABCD-4B1A-8DD3-075B64B4FC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243F7387-DD9C-43DD-AD5D-F0545D06412C}"/>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343CA11-010E-4EDE-B6CB-7809302D0E75}"/>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id="{6F64C7C5-F7FE-45B0-80E5-15725C6A2599}"/>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id="{BA9DA2D3-655D-4190-881C-E9FC6A86B19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5</a:t>
              </a:r>
              <a:r>
                <a:rPr lang="en-US" sz="900" dirty="0">
                  <a:solidFill>
                    <a:srgbClr val="002060"/>
                  </a:solidFill>
                  <a:latin typeface="Arial" panose="020B0604020202020204" pitchFamily="34" charset="0"/>
                  <a:cs typeface="Arial" panose="020B0604020202020204" pitchFamily="34" charset="0"/>
                </a:rPr>
                <a:t>8</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864046ED-8AC7-4487-9312-919196F41C3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3F1CD3-721B-4B1D-852D-F07BD234CC3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4099" name="Picture 3" descr="C:\Users\khorolmaa.NSO\Desktop\58- s hoish slaid nemeh, zurag solih ni\9 гайхамшиг зураг - Cop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49"/>
          <a:stretch/>
        </p:blipFill>
        <p:spPr bwMode="auto">
          <a:xfrm>
            <a:off x="310261" y="440885"/>
            <a:ext cx="4320000" cy="163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5080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79F5347-9EC7-4397-8718-FB3E30492FAE}"/>
              </a:ext>
            </a:extLst>
          </p:cNvPr>
          <p:cNvSpPr txBox="1"/>
          <p:nvPr/>
        </p:nvSpPr>
        <p:spPr>
          <a:xfrm>
            <a:off x="359227" y="211124"/>
            <a:ext cx="2015783" cy="246221"/>
          </a:xfrm>
          <a:prstGeom prst="rect">
            <a:avLst/>
          </a:prstGeom>
          <a:noFill/>
        </p:spPr>
        <p:txBody>
          <a:bodyPr wrap="square" rtlCol="0">
            <a:spAutoFit/>
          </a:bodyPr>
          <a:lstStyle/>
          <a:p>
            <a:pPr algn="just"/>
            <a:r>
              <a:rPr lang="mn-MN" sz="1000" b="1" dirty="0">
                <a:solidFill>
                  <a:srgbClr val="002060"/>
                </a:solidFill>
                <a:latin typeface="Arial" panose="020B0604020202020204" pitchFamily="34" charset="0"/>
                <a:cs typeface="Arial" panose="020B0604020202020204" pitchFamily="34" charset="0"/>
              </a:rPr>
              <a:t>БАЯНЗАГ</a:t>
            </a:r>
          </a:p>
        </p:txBody>
      </p:sp>
      <p:pic>
        <p:nvPicPr>
          <p:cNvPr id="13" name="Picture 12" descr="галбын говь.jpg">
            <a:extLst>
              <a:ext uri="{FF2B5EF4-FFF2-40B4-BE49-F238E27FC236}">
                <a16:creationId xmlns:a16="http://schemas.microsoft.com/office/drawing/2014/main" id="{AEC9FCDC-7135-42BF-9BED-A89CE1AB32DC}"/>
              </a:ext>
            </a:extLst>
          </p:cNvPr>
          <p:cNvPicPr/>
          <p:nvPr/>
        </p:nvPicPr>
        <p:blipFill rotWithShape="1">
          <a:blip r:embed="rId2" cstate="print"/>
          <a:srcRect l="2281" t="3292" r="4215" b="8290"/>
          <a:stretch/>
        </p:blipFill>
        <p:spPr>
          <a:xfrm>
            <a:off x="216121" y="464893"/>
            <a:ext cx="4526477" cy="1619993"/>
          </a:xfrm>
          <a:prstGeom prst="rect">
            <a:avLst/>
          </a:prstGeom>
          <a:effectLst>
            <a:glow rad="63500">
              <a:schemeClr val="accent1">
                <a:satMod val="175000"/>
                <a:alpha val="40000"/>
              </a:schemeClr>
            </a:glow>
          </a:effectLst>
        </p:spPr>
      </p:pic>
      <p:sp>
        <p:nvSpPr>
          <p:cNvPr id="3" name="TextBox 2">
            <a:extLst>
              <a:ext uri="{FF2B5EF4-FFF2-40B4-BE49-F238E27FC236}">
                <a16:creationId xmlns:a16="http://schemas.microsoft.com/office/drawing/2014/main" id="{CD356FFA-831B-4819-91CB-D15E66662563}"/>
              </a:ext>
            </a:extLst>
          </p:cNvPr>
          <p:cNvSpPr txBox="1"/>
          <p:nvPr/>
        </p:nvSpPr>
        <p:spPr>
          <a:xfrm>
            <a:off x="185465" y="2198632"/>
            <a:ext cx="4584479" cy="954107"/>
          </a:xfrm>
          <a:prstGeom prst="rect">
            <a:avLst/>
          </a:prstGeom>
          <a:noFill/>
        </p:spPr>
        <p:txBody>
          <a:bodyPr wrap="square" rtlCol="0">
            <a:spAutoFit/>
          </a:bodyPr>
          <a:lstStyle/>
          <a:p>
            <a:pPr algn="just"/>
            <a:r>
              <a:rPr lang="mn-MN" sz="700" dirty="0">
                <a:solidFill>
                  <a:srgbClr val="002060"/>
                </a:solidFill>
                <a:latin typeface="Arial" panose="020B0604020202020204" pitchFamily="34" charset="0"/>
                <a:cs typeface="Arial" panose="020B0604020202020204" pitchFamily="34" charset="0"/>
              </a:rPr>
              <a:t>Баянзаг нь </a:t>
            </a:r>
            <a:r>
              <a:rPr lang="mn-MN" altLang="en-US" sz="700" dirty="0">
                <a:solidFill>
                  <a:srgbClr val="002060"/>
                </a:solidFill>
                <a:latin typeface="Arial" panose="020B0604020202020204" pitchFamily="34" charset="0"/>
                <a:ea typeface="Times New Roman" panose="02020603050405020304" pitchFamily="18" charset="0"/>
                <a:cs typeface="Arial" panose="020B0604020202020204" pitchFamily="34" charset="0"/>
              </a:rPr>
              <a:t>Монголын цаашлаад дэлхийн байгалийн түүх, археологи, шинжлэх ухааны нэн чухал дурсгал, ул мөр олдворуудыг харьцангуй сайнаар хадгалах үлдсэн алдарт Арц богдын уулсын дагуух уудам хөндийд орших бөгөөд Баянзагаас өнөөг хүртэл хүн төрөлхтөний эртний түүх, археологи палентологын нэн чухал, ховор олдворууд олдсоор байгаа түүхэн чухал газар орон юм. Иймээс Монгол орон төдийгүй дэлхий нийтэд алдаршсан нэн чухал газар нутгийнх нь хувьд “Баянзаг – Flaming Cliffs” –ийг  2010 онд Монголын говь нэрээр аймгаа төлөөлөн “Монгол улсын есөн гайхамшиг”-аар тодорсон. Эндээс дэлхийд хамгийн анхны доторхи хөврөл нь дөнгөж гараад царцаж үлдсэн үлэг гүрвэлийн өндөгнүүд олдсон нь дэлхийн шинжлэх ухааны түүхэнд томоохон нээлт болсон юм.</a:t>
            </a:r>
            <a:endParaRPr lang="mn-MN" altLang="en-US" sz="700" dirty="0">
              <a:solidFill>
                <a:srgbClr val="002060"/>
              </a:solidFill>
              <a:latin typeface="Arial" panose="020B0604020202020204" pitchFamily="34" charset="0"/>
              <a:cs typeface="Arial" panose="020B0604020202020204" pitchFamily="34" charset="0"/>
            </a:endParaRPr>
          </a:p>
        </p:txBody>
      </p:sp>
      <p:pic>
        <p:nvPicPr>
          <p:cNvPr id="18" name="Picture 6" descr="http://ekhoron21.mn/uploads/aimag_logos/umnugobi.jpg">
            <a:extLst>
              <a:ext uri="{FF2B5EF4-FFF2-40B4-BE49-F238E27FC236}">
                <a16:creationId xmlns:a16="http://schemas.microsoft.com/office/drawing/2014/main" id="{EA29C028-38F9-4899-8445-11948E9944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FC577D43-3C80-466D-BA16-34EA7FB7CFB0}"/>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17FB941-4122-4AD0-A01A-EAA12594897C}"/>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id="{9CD6EE21-C53F-409A-BD41-24D0B17F8807}"/>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id="{607A1A83-8831-4ED9-B779-76017CF5F67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59</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05873860-9CF7-4A45-B187-0086EF96ECF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A0BCE5-BDF1-4DD9-ACF5-4F8AE772CBB4}"/>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40207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79F5347-9EC7-4397-8718-FB3E30492FAE}"/>
              </a:ext>
            </a:extLst>
          </p:cNvPr>
          <p:cNvSpPr txBox="1"/>
          <p:nvPr/>
        </p:nvSpPr>
        <p:spPr>
          <a:xfrm>
            <a:off x="359227" y="205623"/>
            <a:ext cx="2015783" cy="246221"/>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10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НОЁН БОГД, ТОЛЬ ХАД</a:t>
            </a:r>
            <a:endParaRPr lang="en-US" altLang="en-US" sz="1000" cap="all" dirty="0">
              <a:solidFill>
                <a:srgbClr val="002060"/>
              </a:solidFill>
            </a:endParaRPr>
          </a:p>
        </p:txBody>
      </p:sp>
      <p:pic>
        <p:nvPicPr>
          <p:cNvPr id="13" name="Picture 0" descr="хийд.jpg">
            <a:extLst>
              <a:ext uri="{FF2B5EF4-FFF2-40B4-BE49-F238E27FC236}">
                <a16:creationId xmlns:a16="http://schemas.microsoft.com/office/drawing/2014/main" id="{0DD58DA9-0855-4727-A655-FE141E7E0F2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8" t="2382" r="2471" b="3970"/>
          <a:stretch/>
        </p:blipFill>
        <p:spPr bwMode="auto">
          <a:xfrm>
            <a:off x="135599" y="502487"/>
            <a:ext cx="4681802" cy="161999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B478864-3FD6-4C49-B160-FF9713ED0C65}"/>
              </a:ext>
            </a:extLst>
          </p:cNvPr>
          <p:cNvSpPr txBox="1"/>
          <p:nvPr/>
        </p:nvSpPr>
        <p:spPr>
          <a:xfrm>
            <a:off x="359227" y="2173123"/>
            <a:ext cx="4140000" cy="369332"/>
          </a:xfrm>
          <a:prstGeom prst="rect">
            <a:avLst/>
          </a:prstGeom>
          <a:noFill/>
        </p:spPr>
        <p:txBody>
          <a:bodyPr wrap="square" rtlCol="0">
            <a:spAutoFit/>
          </a:bodyPr>
          <a:lstStyle/>
          <a:p>
            <a:pPr algn="just" defTabSz="914400" eaLnBrk="0" fontAlgn="base" hangingPunct="0">
              <a:spcBef>
                <a:spcPct val="0"/>
              </a:spcBef>
              <a:spcAft>
                <a:spcPct val="0"/>
              </a:spcAft>
            </a:pPr>
            <a:r>
              <a:rPr lang="mn-MN" sz="9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Толь хад, Саран хөндий, Гурван түшмэл, Ханын хэц, Цагаан ханын агуй гэх мэт Ноён сумын нутагт орших байгалийн үзэсгэлэнт газрууд орно</a:t>
            </a:r>
            <a:r>
              <a:rPr lang="en-US" sz="9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t>
            </a:r>
            <a:endParaRPr lang="en-US" sz="9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6" descr="http://ekhoron21.mn/uploads/aimag_logos/umnugobi.jpg">
            <a:extLst>
              <a:ext uri="{FF2B5EF4-FFF2-40B4-BE49-F238E27FC236}">
                <a16:creationId xmlns:a16="http://schemas.microsoft.com/office/drawing/2014/main" id="{A3123060-ABCD-4B1A-8DD3-075B64B4FC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243F7387-DD9C-43DD-AD5D-F0545D06412C}"/>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343CA11-010E-4EDE-B6CB-7809302D0E75}"/>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id="{6F64C7C5-F7FE-45B0-80E5-15725C6A2599}"/>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id="{BA9DA2D3-655D-4190-881C-E9FC6A86B19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60</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864046ED-8AC7-4487-9312-919196F41C3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3F1CD3-721B-4B1D-852D-F07BD234CC3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467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F83967D-A5B4-44DF-BC8E-D52E3228D901}"/>
              </a:ext>
            </a:extLst>
          </p:cNvPr>
          <p:cNvGrpSpPr/>
          <p:nvPr/>
        </p:nvGrpSpPr>
        <p:grpSpPr>
          <a:xfrm>
            <a:off x="524572" y="372308"/>
            <a:ext cx="3930922" cy="233892"/>
            <a:chOff x="73015" y="61623"/>
            <a:chExt cx="4840297"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39744" y="69655"/>
              <a:ext cx="1873568" cy="236860"/>
            </a:xfrm>
            <a:prstGeom prst="rect">
              <a:avLst/>
            </a:prstGeom>
            <a:noFill/>
          </p:spPr>
          <p:txBody>
            <a:bodyPr wrap="none" rtlCol="0">
              <a:spAutoFit/>
            </a:bodyPr>
            <a:lstStyle/>
            <a:p>
              <a:r>
                <a:rPr lang="mn-MN" sz="65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id="{A65FBAC5-8C31-4ED1-A844-DAA93BB8E762}"/>
              </a:ext>
            </a:extLst>
          </p:cNvPr>
          <p:cNvSpPr txBox="1"/>
          <p:nvPr/>
        </p:nvSpPr>
        <p:spPr>
          <a:xfrm>
            <a:off x="640793" y="559536"/>
            <a:ext cx="2293132" cy="292388"/>
          </a:xfrm>
          <a:prstGeom prst="rect">
            <a:avLst/>
          </a:prstGeom>
          <a:noFill/>
        </p:spPr>
        <p:txBody>
          <a:bodyPr wrap="square" rtlCol="0">
            <a:spAutoFit/>
          </a:bodyPr>
          <a:lstStyle/>
          <a:p>
            <a:pPr algn="just"/>
            <a:r>
              <a:rPr lang="mn-MN" sz="1300" dirty="0">
                <a:solidFill>
                  <a:srgbClr val="002060"/>
                </a:solidFill>
                <a:latin typeface="Arial" panose="020B0604020202020204" pitchFamily="34" charset="0"/>
                <a:ea typeface="Times New Roman" panose="02020603050405020304" pitchFamily="18" charset="0"/>
                <a:cs typeface="Arial" panose="020B0604020202020204" pitchFamily="34" charset="0"/>
              </a:rPr>
              <a:t>БИЕИЙН ТАМИР, СПОРТ</a:t>
            </a:r>
          </a:p>
        </p:txBody>
      </p:sp>
      <p:grpSp>
        <p:nvGrpSpPr>
          <p:cNvPr id="5" name="Group 4">
            <a:extLst>
              <a:ext uri="{FF2B5EF4-FFF2-40B4-BE49-F238E27FC236}">
                <a16:creationId xmlns:a16="http://schemas.microsoft.com/office/drawing/2014/main" id="{1A3A77FA-4B34-4482-BB6B-67544A2C8CD1}"/>
              </a:ext>
            </a:extLst>
          </p:cNvPr>
          <p:cNvGrpSpPr/>
          <p:nvPr/>
        </p:nvGrpSpPr>
        <p:grpSpPr>
          <a:xfrm>
            <a:off x="594542" y="2905968"/>
            <a:ext cx="3880716" cy="146182"/>
            <a:chOff x="159171" y="3181417"/>
            <a:chExt cx="4778477" cy="180000"/>
          </a:xfrm>
        </p:grpSpPr>
        <p:sp>
          <p:nvSpPr>
            <p:cNvPr id="9" name="Rectangle: Rounded Corners 8">
              <a:extLst>
                <a:ext uri="{FF2B5EF4-FFF2-40B4-BE49-F238E27FC236}">
                  <a16:creationId xmlns:a16="http://schemas.microsoft.com/office/drawing/2014/main" id="{F433CA81-4E5D-4357-8DED-D3B951AC09E6}"/>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31" dirty="0">
                  <a:solidFill>
                    <a:srgbClr val="002060"/>
                  </a:solidFill>
                  <a:latin typeface="Arial" panose="020B0604020202020204" pitchFamily="34" charset="0"/>
                  <a:cs typeface="Arial" panose="020B0604020202020204" pitchFamily="34" charset="0"/>
                </a:rPr>
                <a:t>5</a:t>
              </a:r>
              <a:endParaRPr lang="mn-MN" sz="731"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3340DE8C-5A4A-4174-9228-FC9A145738C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2A2F7DA-0472-4B1E-BE08-F5C17B1443A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4" name="Table 13">
            <a:extLst>
              <a:ext uri="{FF2B5EF4-FFF2-40B4-BE49-F238E27FC236}">
                <a16:creationId xmlns:a16="http://schemas.microsoft.com/office/drawing/2014/main" id="{13DEC1FC-D785-4CA8-8288-E9656014AE35}"/>
              </a:ext>
            </a:extLst>
          </p:cNvPr>
          <p:cNvGraphicFramePr>
            <a:graphicFrameLocks noGrp="1"/>
          </p:cNvGraphicFramePr>
          <p:nvPr>
            <p:extLst>
              <p:ext uri="{D42A27DB-BD31-4B8C-83A1-F6EECF244321}">
                <p14:modId xmlns:p14="http://schemas.microsoft.com/office/powerpoint/2010/main" val="856249922"/>
              </p:ext>
            </p:extLst>
          </p:nvPr>
        </p:nvGraphicFramePr>
        <p:xfrm>
          <a:off x="474292" y="830798"/>
          <a:ext cx="4103424" cy="2044925"/>
        </p:xfrm>
        <a:graphic>
          <a:graphicData uri="http://schemas.openxmlformats.org/drawingml/2006/table">
            <a:tbl>
              <a:tblPr>
                <a:tableStyleId>{2D5ABB26-0587-4C30-8999-92F81FD0307C}</a:tableStyleId>
              </a:tblPr>
              <a:tblGrid>
                <a:gridCol w="2618654">
                  <a:extLst>
                    <a:ext uri="{9D8B030D-6E8A-4147-A177-3AD203B41FA5}">
                      <a16:colId xmlns:a16="http://schemas.microsoft.com/office/drawing/2014/main" val="20000"/>
                    </a:ext>
                  </a:extLst>
                </a:gridCol>
                <a:gridCol w="1484770">
                  <a:extLst>
                    <a:ext uri="{9D8B030D-6E8A-4147-A177-3AD203B41FA5}">
                      <a16:colId xmlns:a16="http://schemas.microsoft.com/office/drawing/2014/main" val="20003"/>
                    </a:ext>
                  </a:extLst>
                </a:gridCol>
              </a:tblGrid>
              <a:tr h="178910">
                <a:tc>
                  <a:txBody>
                    <a:bodyPr/>
                    <a:lstStyle/>
                    <a:p>
                      <a:pPr algn="ctr" fontAlgn="ctr"/>
                      <a:r>
                        <a:rPr lang="mn-MN" sz="1100" b="0" i="0" u="none" strike="noStrike" dirty="0">
                          <a:solidFill>
                            <a:schemeClr val="bg1"/>
                          </a:solidFill>
                          <a:latin typeface="Arial" pitchFamily="34" charset="0"/>
                          <a:cs typeface="Arial" pitchFamily="34" charset="0"/>
                        </a:rPr>
                        <a:t>Төрөл</a:t>
                      </a:r>
                      <a:endParaRPr lang="en-US" sz="1100" b="0" i="0" u="none" strike="noStrike" dirty="0">
                        <a:solidFill>
                          <a:schemeClr val="bg1"/>
                        </a:solidFill>
                        <a:latin typeface="Arial" pitchFamily="34" charset="0"/>
                        <a:cs typeface="Arial" pitchFamily="34" charset="0"/>
                      </a:endParaRPr>
                    </a:p>
                  </a:txBody>
                  <a:tcPr marL="7735" marR="7735" marT="7735" marB="0" anchor="ctr">
                    <a:solidFill>
                      <a:srgbClr val="002060"/>
                    </a:solidFill>
                  </a:tcPr>
                </a:tc>
                <a:tc>
                  <a:txBody>
                    <a:bodyPr/>
                    <a:lstStyle/>
                    <a:p>
                      <a:pPr algn="r" rtl="0" fontAlgn="ctr"/>
                      <a:r>
                        <a:rPr lang="mn-MN" sz="1100" b="1" i="0" u="none" strike="noStrike" dirty="0">
                          <a:solidFill>
                            <a:schemeClr val="bg1"/>
                          </a:solidFill>
                          <a:latin typeface="Arial" pitchFamily="34" charset="0"/>
                          <a:cs typeface="Arial" pitchFamily="34" charset="0"/>
                        </a:rPr>
                        <a:t>2019</a:t>
                      </a:r>
                      <a:endParaRPr lang="en-US" sz="1100" b="1" i="0" u="none" strike="noStrike" dirty="0">
                        <a:solidFill>
                          <a:schemeClr val="bg1"/>
                        </a:solidFill>
                        <a:latin typeface="Arial" pitchFamily="34" charset="0"/>
                        <a:cs typeface="Arial" pitchFamily="34" charset="0"/>
                      </a:endParaRPr>
                    </a:p>
                  </a:txBody>
                  <a:tcPr marL="7735" marR="7735" marT="7735" marB="0" anchor="ctr">
                    <a:solidFill>
                      <a:srgbClr val="002060"/>
                    </a:solidFill>
                  </a:tcPr>
                </a:tc>
                <a:extLst>
                  <a:ext uri="{0D108BD9-81ED-4DB2-BD59-A6C34878D82A}">
                    <a16:rowId xmlns:a16="http://schemas.microsoft.com/office/drawing/2014/main" val="10000"/>
                  </a:ext>
                </a:extLst>
              </a:tr>
              <a:tr h="158206">
                <a:tc>
                  <a:txBody>
                    <a:bodyPr/>
                    <a:lstStyle/>
                    <a:p>
                      <a:pPr algn="l" rtl="0" fontAlgn="ctr"/>
                      <a:r>
                        <a:rPr lang="mn-MN" sz="800" b="0" i="0" u="none" strike="noStrike" dirty="0">
                          <a:solidFill>
                            <a:srgbClr val="002060"/>
                          </a:solidFill>
                          <a:latin typeface="Arial" pitchFamily="34" charset="0"/>
                          <a:cs typeface="Arial" pitchFamily="34" charset="0"/>
                        </a:rPr>
                        <a:t>Биеийн тамир, спортын байгууллага</a:t>
                      </a:r>
                    </a:p>
                  </a:txBody>
                  <a:tcPr marL="7735" marR="7735" marT="7735" marB="0" anchor="ctr">
                    <a:noFill/>
                  </a:tcPr>
                </a:tc>
                <a:tc>
                  <a:txBody>
                    <a:bodyPr/>
                    <a:lstStyle/>
                    <a:p>
                      <a:pPr algn="r" rtl="0" fontAlgn="ctr"/>
                      <a:r>
                        <a:rPr lang="mn-MN" sz="1000" b="0" i="0" u="none" strike="noStrike" dirty="0">
                          <a:solidFill>
                            <a:srgbClr val="002060"/>
                          </a:solidFill>
                          <a:latin typeface="Arial" pitchFamily="34" charset="0"/>
                          <a:cs typeface="Arial" pitchFamily="34" charset="0"/>
                        </a:rPr>
                        <a:t>1</a:t>
                      </a:r>
                      <a:endParaRPr lang="en-US" sz="1000" b="0" i="0" u="none" strike="noStrike" dirty="0">
                        <a:solidFill>
                          <a:srgbClr val="002060"/>
                        </a:solidFill>
                        <a:latin typeface="Arial" pitchFamily="34" charset="0"/>
                        <a:cs typeface="Arial" pitchFamily="34" charset="0"/>
                      </a:endParaRPr>
                    </a:p>
                  </a:txBody>
                  <a:tcPr marL="7735" marR="7735" marT="7735" marB="0" anchor="ctr">
                    <a:noFill/>
                  </a:tcPr>
                </a:tc>
                <a:extLst>
                  <a:ext uri="{0D108BD9-81ED-4DB2-BD59-A6C34878D82A}">
                    <a16:rowId xmlns:a16="http://schemas.microsoft.com/office/drawing/2014/main" val="10001"/>
                  </a:ext>
                </a:extLst>
              </a:tr>
              <a:tr h="170588">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Нийт ажиллагчид</a:t>
                      </a:r>
                    </a:p>
                  </a:txBody>
                  <a:tcPr marL="7735" marR="7735" marT="7735" marB="0" anchor="ctr">
                    <a:solidFill>
                      <a:schemeClr val="accent1">
                        <a:lumMod val="20000"/>
                        <a:lumOff val="80000"/>
                      </a:schemeClr>
                    </a:solidFill>
                  </a:tcPr>
                </a:tc>
                <a:tc>
                  <a:txBody>
                    <a:bodyPr/>
                    <a:lstStyle/>
                    <a:p>
                      <a:pPr algn="r" rtl="0" fontAlgn="ctr"/>
                      <a:r>
                        <a:rPr lang="mn-MN" sz="1000" b="0" i="0" u="none" strike="noStrike" dirty="0">
                          <a:solidFill>
                            <a:srgbClr val="002060"/>
                          </a:solidFill>
                          <a:latin typeface="Arial" pitchFamily="34" charset="0"/>
                          <a:cs typeface="Arial" pitchFamily="34" charset="0"/>
                        </a:rPr>
                        <a:t>15</a:t>
                      </a:r>
                      <a:endParaRPr lang="en-US" sz="1000" b="0" i="0" u="none" strike="noStrike" dirty="0">
                        <a:solidFill>
                          <a:srgbClr val="002060"/>
                        </a:solidFill>
                        <a:latin typeface="Arial" pitchFamily="34" charset="0"/>
                        <a:cs typeface="Arial" pitchFamily="34" charset="0"/>
                      </a:endParaRPr>
                    </a:p>
                  </a:txBody>
                  <a:tcPr marL="7735" marR="7735" marT="7735" marB="0" anchor="ctr">
                    <a:solidFill>
                      <a:schemeClr val="accent1">
                        <a:lumMod val="20000"/>
                        <a:lumOff val="80000"/>
                      </a:schemeClr>
                    </a:solidFill>
                  </a:tcPr>
                </a:tc>
                <a:extLst>
                  <a:ext uri="{0D108BD9-81ED-4DB2-BD59-A6C34878D82A}">
                    <a16:rowId xmlns:a16="http://schemas.microsoft.com/office/drawing/2014/main" val="10002"/>
                  </a:ext>
                </a:extLst>
              </a:tr>
              <a:tr h="170588">
                <a:tc>
                  <a:txBody>
                    <a:bodyPr/>
                    <a:lstStyle/>
                    <a:p>
                      <a:pPr marL="457383" marR="0" lvl="2" indent="0" algn="l" defTabSz="457383" rtl="0" eaLnBrk="1" fontAlgn="ctr" latinLnBrk="0" hangingPunct="1">
                        <a:lnSpc>
                          <a:spcPct val="100000"/>
                        </a:lnSpc>
                        <a:spcBef>
                          <a:spcPts val="0"/>
                        </a:spcBef>
                        <a:spcAft>
                          <a:spcPts val="0"/>
                        </a:spcAft>
                        <a:buClrTx/>
                        <a:buSzTx/>
                        <a:buFontTx/>
                        <a:buNone/>
                        <a:tabLst/>
                        <a:defRPr/>
                      </a:pP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Эмэгтэй</a:t>
                      </a:r>
                    </a:p>
                  </a:txBody>
                  <a:tcPr marL="7735" marR="7735" marT="7735" marB="0" anchor="ctr">
                    <a:noFill/>
                  </a:tcPr>
                </a:tc>
                <a:tc>
                  <a:txBody>
                    <a:bodyPr/>
                    <a:lstStyle/>
                    <a:p>
                      <a:pPr algn="r" rtl="0" fontAlgn="ctr"/>
                      <a:r>
                        <a:rPr lang="mn-MN" sz="1000" b="0" i="0" u="none" strike="noStrike" dirty="0">
                          <a:solidFill>
                            <a:srgbClr val="002060"/>
                          </a:solidFill>
                          <a:latin typeface="Arial" pitchFamily="34" charset="0"/>
                          <a:cs typeface="Arial" pitchFamily="34" charset="0"/>
                        </a:rPr>
                        <a:t>5</a:t>
                      </a:r>
                      <a:endParaRPr lang="en-US" sz="1000" b="0" i="0" u="none" strike="noStrike" dirty="0">
                        <a:solidFill>
                          <a:srgbClr val="002060"/>
                        </a:solidFill>
                        <a:latin typeface="Arial" pitchFamily="34" charset="0"/>
                        <a:cs typeface="Arial" pitchFamily="34" charset="0"/>
                      </a:endParaRPr>
                    </a:p>
                  </a:txBody>
                  <a:tcPr marL="7735" marR="7735" marT="7735" marB="0" anchor="ctr">
                    <a:noFill/>
                  </a:tcPr>
                </a:tc>
                <a:extLst>
                  <a:ext uri="{0D108BD9-81ED-4DB2-BD59-A6C34878D82A}">
                    <a16:rowId xmlns:a16="http://schemas.microsoft.com/office/drawing/2014/main" val="10003"/>
                  </a:ext>
                </a:extLst>
              </a:tr>
              <a:tr h="170588">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Биеийн тамир, спортоор хичээллэгчид</a:t>
                      </a:r>
                    </a:p>
                  </a:txBody>
                  <a:tcPr marL="7735" marR="7735" marT="7735" marB="0" anchor="ctr">
                    <a:solidFill>
                      <a:schemeClr val="accent1">
                        <a:lumMod val="20000"/>
                        <a:lumOff val="80000"/>
                      </a:schemeClr>
                    </a:solidFill>
                  </a:tcPr>
                </a:tc>
                <a:tc>
                  <a:txBody>
                    <a:bodyPr/>
                    <a:lstStyle/>
                    <a:p>
                      <a:pPr algn="r" rtl="0" fontAlgn="ctr"/>
                      <a:r>
                        <a:rPr lang="mn-MN" sz="1000" b="0" i="0" u="none" strike="noStrike" dirty="0">
                          <a:solidFill>
                            <a:srgbClr val="002060"/>
                          </a:solidFill>
                          <a:latin typeface="Arial" pitchFamily="34" charset="0"/>
                          <a:cs typeface="Arial" pitchFamily="34" charset="0"/>
                        </a:rPr>
                        <a:t>30418</a:t>
                      </a:r>
                      <a:endParaRPr lang="en-US" sz="1000" b="0" i="0" u="none" strike="noStrike" dirty="0">
                        <a:solidFill>
                          <a:srgbClr val="002060"/>
                        </a:solidFill>
                        <a:latin typeface="Arial" pitchFamily="34" charset="0"/>
                        <a:cs typeface="Arial" pitchFamily="34" charset="0"/>
                      </a:endParaRPr>
                    </a:p>
                  </a:txBody>
                  <a:tcPr marL="7735" marR="7735" marT="7735" marB="0" anchor="ctr">
                    <a:solidFill>
                      <a:schemeClr val="accent1">
                        <a:lumMod val="20000"/>
                        <a:lumOff val="80000"/>
                      </a:schemeClr>
                    </a:solidFill>
                  </a:tcPr>
                </a:tc>
                <a:extLst>
                  <a:ext uri="{0D108BD9-81ED-4DB2-BD59-A6C34878D82A}">
                    <a16:rowId xmlns:a16="http://schemas.microsoft.com/office/drawing/2014/main" val="10004"/>
                  </a:ext>
                </a:extLst>
              </a:tr>
              <a:tr h="170588">
                <a:tc>
                  <a:txBody>
                    <a:bodyPr/>
                    <a:lstStyle/>
                    <a:p>
                      <a:pPr algn="l" rtl="0" fontAlgn="ctr"/>
                      <a:r>
                        <a:rPr lang="mn-MN" sz="800" b="0" i="0" u="none" strike="noStrike" dirty="0">
                          <a:solidFill>
                            <a:srgbClr val="002060"/>
                          </a:solidFill>
                          <a:latin typeface="Arial" pitchFamily="34" charset="0"/>
                          <a:cs typeface="Arial" pitchFamily="34" charset="0"/>
                        </a:rPr>
                        <a:t>Спорт заал</a:t>
                      </a:r>
                    </a:p>
                  </a:txBody>
                  <a:tcPr marL="7735" marR="7735" marT="7735" marB="0" anchor="ctr">
                    <a:noFill/>
                  </a:tcPr>
                </a:tc>
                <a:tc>
                  <a:txBody>
                    <a:bodyPr/>
                    <a:lstStyle/>
                    <a:p>
                      <a:pPr algn="r" rtl="0" fontAlgn="ctr"/>
                      <a:r>
                        <a:rPr lang="mn-MN" sz="1000" b="0" i="0" u="none" strike="noStrike" dirty="0">
                          <a:solidFill>
                            <a:srgbClr val="002060"/>
                          </a:solidFill>
                          <a:latin typeface="Arial" pitchFamily="34" charset="0"/>
                          <a:cs typeface="Arial" pitchFamily="34" charset="0"/>
                        </a:rPr>
                        <a:t>40</a:t>
                      </a:r>
                      <a:endParaRPr lang="en-US" sz="1000" b="0" i="0" u="none" strike="noStrike" dirty="0">
                        <a:solidFill>
                          <a:srgbClr val="002060"/>
                        </a:solidFill>
                        <a:latin typeface="Arial" pitchFamily="34" charset="0"/>
                        <a:cs typeface="Arial" pitchFamily="34" charset="0"/>
                      </a:endParaRPr>
                    </a:p>
                  </a:txBody>
                  <a:tcPr marL="7735" marR="7735" marT="7735" marB="0" anchor="ctr">
                    <a:noFill/>
                  </a:tcPr>
                </a:tc>
                <a:extLst>
                  <a:ext uri="{0D108BD9-81ED-4DB2-BD59-A6C34878D82A}">
                    <a16:rowId xmlns:a16="http://schemas.microsoft.com/office/drawing/2014/main" val="10005"/>
                  </a:ext>
                </a:extLst>
              </a:tr>
              <a:tr h="170588">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Дасгалжуулагчид</a:t>
                      </a:r>
                    </a:p>
                  </a:txBody>
                  <a:tcPr marL="7735" marR="7735" marT="7735" marB="0" anchor="ctr">
                    <a:solidFill>
                      <a:schemeClr val="accent1">
                        <a:lumMod val="20000"/>
                        <a:lumOff val="80000"/>
                      </a:schemeClr>
                    </a:solidFill>
                  </a:tcPr>
                </a:tc>
                <a:tc>
                  <a:txBody>
                    <a:bodyPr/>
                    <a:lstStyle/>
                    <a:p>
                      <a:pPr algn="r" rtl="0" fontAlgn="ctr"/>
                      <a:r>
                        <a:rPr lang="mn-MN" sz="1000" b="0" i="0" u="none" strike="noStrike" dirty="0">
                          <a:solidFill>
                            <a:schemeClr val="accent1">
                              <a:lumMod val="50000"/>
                            </a:schemeClr>
                          </a:solidFill>
                          <a:latin typeface="Arial" pitchFamily="34" charset="0"/>
                          <a:cs typeface="Arial" pitchFamily="34" charset="0"/>
                        </a:rPr>
                        <a:t>42</a:t>
                      </a:r>
                      <a:endParaRPr lang="en-US" sz="1000" b="0" i="0" u="none" strike="noStrike" dirty="0">
                        <a:solidFill>
                          <a:schemeClr val="accent1">
                            <a:lumMod val="50000"/>
                          </a:schemeClr>
                        </a:solidFill>
                        <a:latin typeface="Arial" pitchFamily="34" charset="0"/>
                        <a:cs typeface="Arial" pitchFamily="34" charset="0"/>
                      </a:endParaRPr>
                    </a:p>
                  </a:txBody>
                  <a:tcPr marL="7735" marR="7735" marT="7735" marB="0" anchor="ctr">
                    <a:solidFill>
                      <a:schemeClr val="accent1">
                        <a:lumMod val="20000"/>
                        <a:lumOff val="80000"/>
                      </a:schemeClr>
                    </a:solidFill>
                  </a:tcPr>
                </a:tc>
                <a:extLst>
                  <a:ext uri="{0D108BD9-81ED-4DB2-BD59-A6C34878D82A}">
                    <a16:rowId xmlns:a16="http://schemas.microsoft.com/office/drawing/2014/main" val="10007"/>
                  </a:ext>
                </a:extLst>
              </a:tr>
              <a:tr h="170588">
                <a:tc>
                  <a:txBody>
                    <a:bodyPr/>
                    <a:lstStyle/>
                    <a:p>
                      <a:pPr marL="457383" marR="0" lvl="2"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Эмэгтэй</a:t>
                      </a:r>
                    </a:p>
                  </a:txBody>
                  <a:tcPr marL="7735" marR="7735" marT="7735" marB="0" anchor="ctr">
                    <a:noFill/>
                  </a:tcPr>
                </a:tc>
                <a:tc>
                  <a:txBody>
                    <a:bodyPr/>
                    <a:lstStyle/>
                    <a:p>
                      <a:pPr algn="r" rtl="0" fontAlgn="ctr"/>
                      <a:r>
                        <a:rPr lang="en-US" sz="1000" b="0" i="0" u="none" strike="noStrike" dirty="0">
                          <a:solidFill>
                            <a:schemeClr val="accent1">
                              <a:lumMod val="50000"/>
                            </a:schemeClr>
                          </a:solidFill>
                          <a:latin typeface="Arial" pitchFamily="34" charset="0"/>
                          <a:cs typeface="Arial" pitchFamily="34" charset="0"/>
                        </a:rPr>
                        <a:t>1</a:t>
                      </a:r>
                      <a:r>
                        <a:rPr lang="mn-MN" sz="1000" b="0" i="0" u="none" strike="noStrike" dirty="0">
                          <a:solidFill>
                            <a:schemeClr val="accent1">
                              <a:lumMod val="50000"/>
                            </a:schemeClr>
                          </a:solidFill>
                          <a:latin typeface="Arial" pitchFamily="34" charset="0"/>
                          <a:cs typeface="Arial" pitchFamily="34" charset="0"/>
                        </a:rPr>
                        <a:t>8</a:t>
                      </a:r>
                      <a:endParaRPr lang="en-US" sz="1000" b="0" i="0" u="none" strike="noStrike" dirty="0">
                        <a:solidFill>
                          <a:schemeClr val="accent1">
                            <a:lumMod val="50000"/>
                          </a:schemeClr>
                        </a:solidFill>
                        <a:latin typeface="Arial" pitchFamily="34" charset="0"/>
                        <a:cs typeface="Arial" pitchFamily="34" charset="0"/>
                      </a:endParaRPr>
                    </a:p>
                  </a:txBody>
                  <a:tcPr marL="7735" marR="7735" marT="7735" marB="0" anchor="ctr">
                    <a:noFill/>
                  </a:tcPr>
                </a:tc>
                <a:extLst>
                  <a:ext uri="{0D108BD9-81ED-4DB2-BD59-A6C34878D82A}">
                    <a16:rowId xmlns:a16="http://schemas.microsoft.com/office/drawing/2014/main" val="10008"/>
                  </a:ext>
                </a:extLst>
              </a:tr>
              <a:tr h="170588">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Олон улсын мастер</a:t>
                      </a:r>
                    </a:p>
                  </a:txBody>
                  <a:tcPr marL="7735" marR="7735" marT="7735" marB="0" anchor="ctr">
                    <a:solidFill>
                      <a:schemeClr val="accent1">
                        <a:lumMod val="20000"/>
                        <a:lumOff val="80000"/>
                      </a:schemeClr>
                    </a:solidFill>
                  </a:tcPr>
                </a:tc>
                <a:tc>
                  <a:txBody>
                    <a:bodyPr/>
                    <a:lstStyle/>
                    <a:p>
                      <a:pPr algn="r" rtl="0" fontAlgn="ctr"/>
                      <a:r>
                        <a:rPr lang="mn-MN" sz="1000" b="0" i="0" u="none" strike="noStrike" dirty="0">
                          <a:solidFill>
                            <a:schemeClr val="accent1">
                              <a:lumMod val="50000"/>
                            </a:schemeClr>
                          </a:solidFill>
                          <a:latin typeface="Arial" pitchFamily="34" charset="0"/>
                          <a:cs typeface="Arial" pitchFamily="34" charset="0"/>
                        </a:rPr>
                        <a:t>21</a:t>
                      </a:r>
                      <a:endParaRPr lang="en-US" sz="1000" b="0" i="0" u="none" strike="noStrike" dirty="0">
                        <a:solidFill>
                          <a:schemeClr val="accent1">
                            <a:lumMod val="50000"/>
                          </a:schemeClr>
                        </a:solidFill>
                        <a:latin typeface="Arial" pitchFamily="34" charset="0"/>
                        <a:cs typeface="Arial" pitchFamily="34" charset="0"/>
                      </a:endParaRPr>
                    </a:p>
                  </a:txBody>
                  <a:tcPr marL="7735" marR="7735" marT="7735" marB="0" anchor="ctr">
                    <a:solidFill>
                      <a:schemeClr val="accent1">
                        <a:lumMod val="20000"/>
                        <a:lumOff val="80000"/>
                      </a:schemeClr>
                    </a:solidFill>
                  </a:tcPr>
                </a:tc>
                <a:extLst>
                  <a:ext uri="{0D108BD9-81ED-4DB2-BD59-A6C34878D82A}">
                    <a16:rowId xmlns:a16="http://schemas.microsoft.com/office/drawing/2014/main" val="10009"/>
                  </a:ext>
                </a:extLst>
              </a:tr>
              <a:tr h="170588">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Спортын мастер</a:t>
                      </a:r>
                    </a:p>
                  </a:txBody>
                  <a:tcPr marL="7735" marR="7735" marT="7735" marB="0" anchor="ctr">
                    <a:noFill/>
                  </a:tcPr>
                </a:tc>
                <a:tc>
                  <a:txBody>
                    <a:bodyPr/>
                    <a:lstStyle/>
                    <a:p>
                      <a:pPr algn="r" rtl="0" fontAlgn="ctr"/>
                      <a:r>
                        <a:rPr lang="mn-MN" sz="1000" b="0" i="0" u="none" strike="noStrike" dirty="0">
                          <a:solidFill>
                            <a:srgbClr val="002060"/>
                          </a:solidFill>
                          <a:latin typeface="Arial" pitchFamily="34" charset="0"/>
                          <a:cs typeface="Arial" pitchFamily="34" charset="0"/>
                        </a:rPr>
                        <a:t>18</a:t>
                      </a:r>
                      <a:endParaRPr lang="en-US" sz="1000" b="0" i="0" u="none" strike="noStrike" dirty="0">
                        <a:solidFill>
                          <a:srgbClr val="002060"/>
                        </a:solidFill>
                        <a:latin typeface="Arial" pitchFamily="34" charset="0"/>
                        <a:cs typeface="Arial" pitchFamily="34" charset="0"/>
                      </a:endParaRPr>
                    </a:p>
                  </a:txBody>
                  <a:tcPr marL="7735" marR="7735" marT="7735" marB="0" anchor="ctr">
                    <a:noFill/>
                  </a:tcPr>
                </a:tc>
                <a:extLst>
                  <a:ext uri="{0D108BD9-81ED-4DB2-BD59-A6C34878D82A}">
                    <a16:rowId xmlns:a16="http://schemas.microsoft.com/office/drawing/2014/main" val="671407375"/>
                  </a:ext>
                </a:extLst>
              </a:tr>
              <a:tr h="170588">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Цол зэрэгтэй шүүгчид</a:t>
                      </a:r>
                    </a:p>
                  </a:txBody>
                  <a:tcPr marL="7735" marR="7735" marT="7735" marB="0" anchor="ctr">
                    <a:solidFill>
                      <a:schemeClr val="accent1">
                        <a:lumMod val="20000"/>
                        <a:lumOff val="80000"/>
                      </a:schemeClr>
                    </a:solidFill>
                  </a:tcPr>
                </a:tc>
                <a:tc>
                  <a:txBody>
                    <a:bodyPr/>
                    <a:lstStyle/>
                    <a:p>
                      <a:pPr algn="r" rtl="0" fontAlgn="ctr"/>
                      <a:r>
                        <a:rPr lang="mn-MN" sz="1000" b="0" i="0" u="none" strike="noStrike" dirty="0">
                          <a:solidFill>
                            <a:srgbClr val="002060"/>
                          </a:solidFill>
                          <a:latin typeface="Arial" pitchFamily="34" charset="0"/>
                          <a:cs typeface="Arial" pitchFamily="34" charset="0"/>
                        </a:rPr>
                        <a:t>3</a:t>
                      </a:r>
                      <a:endParaRPr lang="en-US" sz="1000" b="0" i="0" u="none" strike="noStrike" dirty="0">
                        <a:solidFill>
                          <a:srgbClr val="002060"/>
                        </a:solidFill>
                        <a:latin typeface="Arial" pitchFamily="34" charset="0"/>
                        <a:cs typeface="Arial" pitchFamily="34" charset="0"/>
                      </a:endParaRPr>
                    </a:p>
                  </a:txBody>
                  <a:tcPr marL="7735" marR="7735" marT="7735" marB="0" anchor="ctr">
                    <a:solidFill>
                      <a:schemeClr val="accent1">
                        <a:lumMod val="20000"/>
                        <a:lumOff val="80000"/>
                      </a:schemeClr>
                    </a:solidFill>
                  </a:tcPr>
                </a:tc>
                <a:extLst>
                  <a:ext uri="{0D108BD9-81ED-4DB2-BD59-A6C34878D82A}">
                    <a16:rowId xmlns:a16="http://schemas.microsoft.com/office/drawing/2014/main" val="1281844867"/>
                  </a:ext>
                </a:extLst>
              </a:tr>
              <a:tr h="170588">
                <a:tc>
                  <a:txBody>
                    <a:bodyPr/>
                    <a:lstStyle/>
                    <a:p>
                      <a:pPr marL="457383" marR="0" lvl="2"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Эрэгтэй</a:t>
                      </a:r>
                    </a:p>
                  </a:txBody>
                  <a:tcPr marL="7735" marR="7735" marT="7735" marB="0" anchor="ctr">
                    <a:noFill/>
                  </a:tcPr>
                </a:tc>
                <a:tc>
                  <a:txBody>
                    <a:bodyPr/>
                    <a:lstStyle/>
                    <a:p>
                      <a:pPr algn="r" rtl="0" fontAlgn="ctr"/>
                      <a:r>
                        <a:rPr lang="mn-MN" sz="1000" b="0" i="0" u="none" strike="noStrike" dirty="0">
                          <a:solidFill>
                            <a:srgbClr val="002060"/>
                          </a:solidFill>
                          <a:latin typeface="Arial" pitchFamily="34" charset="0"/>
                          <a:cs typeface="Arial" pitchFamily="34" charset="0"/>
                        </a:rPr>
                        <a:t>2</a:t>
                      </a:r>
                      <a:endParaRPr lang="en-US" sz="1000" b="0" i="0" u="none" strike="noStrike" dirty="0">
                        <a:solidFill>
                          <a:srgbClr val="002060"/>
                        </a:solidFill>
                        <a:latin typeface="Arial" pitchFamily="34" charset="0"/>
                        <a:cs typeface="Arial" pitchFamily="34" charset="0"/>
                      </a:endParaRPr>
                    </a:p>
                  </a:txBody>
                  <a:tcPr marL="7735" marR="7735" marT="7735" marB="0" anchor="ctr">
                    <a:noFill/>
                  </a:tcPr>
                </a:tc>
                <a:extLst>
                  <a:ext uri="{0D108BD9-81ED-4DB2-BD59-A6C34878D82A}">
                    <a16:rowId xmlns:a16="http://schemas.microsoft.com/office/drawing/2014/main" val="2538241608"/>
                  </a:ext>
                </a:extLst>
              </a:tr>
            </a:tbl>
          </a:graphicData>
        </a:graphic>
      </p:graphicFrame>
    </p:spTree>
    <p:extLst>
      <p:ext uri="{BB962C8B-B14F-4D97-AF65-F5344CB8AC3E}">
        <p14:creationId xmlns:p14="http://schemas.microsoft.com/office/powerpoint/2010/main" val="1738639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79F5347-9EC7-4397-8718-FB3E30492FAE}"/>
              </a:ext>
            </a:extLst>
          </p:cNvPr>
          <p:cNvSpPr txBox="1"/>
          <p:nvPr/>
        </p:nvSpPr>
        <p:spPr>
          <a:xfrm>
            <a:off x="359227" y="188119"/>
            <a:ext cx="2015783" cy="246221"/>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10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НЭМЭГТ, ХЭРМЭН ЦАВ</a:t>
            </a:r>
            <a:endParaRPr lang="en-US" altLang="en-US" sz="1000" cap="all" dirty="0">
              <a:solidFill>
                <a:srgbClr val="002060"/>
              </a:solidFill>
            </a:endParaRPr>
          </a:p>
        </p:txBody>
      </p:sp>
      <p:sp>
        <p:nvSpPr>
          <p:cNvPr id="11" name="TextBox 10">
            <a:extLst>
              <a:ext uri="{FF2B5EF4-FFF2-40B4-BE49-F238E27FC236}">
                <a16:creationId xmlns:a16="http://schemas.microsoft.com/office/drawing/2014/main" id="{083117ED-E02C-4613-85A1-79A09464EAA9}"/>
              </a:ext>
            </a:extLst>
          </p:cNvPr>
          <p:cNvSpPr txBox="1"/>
          <p:nvPr/>
        </p:nvSpPr>
        <p:spPr>
          <a:xfrm>
            <a:off x="111214" y="2140997"/>
            <a:ext cx="4730572" cy="954107"/>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800" dirty="0">
                <a:solidFill>
                  <a:srgbClr val="002060"/>
                </a:solidFill>
                <a:latin typeface="Arial" panose="020B0604020202020204" pitchFamily="34" charset="0"/>
                <a:ea typeface="Times New Roman" panose="02020603050405020304" pitchFamily="18" charset="0"/>
                <a:cs typeface="Arial" panose="020B0604020202020204" pitchFamily="34" charset="0"/>
              </a:rPr>
              <a:t>Гурван тэс сумаас баруун хойш Тостын</a:t>
            </a:r>
            <a:r>
              <a:rPr lang="mn-MN" altLang="en-US" sz="800" dirty="0">
                <a:solidFill>
                  <a:srgbClr val="002060"/>
                </a:solidFill>
                <a:latin typeface="Calibri" panose="020F0502020204030204" pitchFamily="34" charset="0"/>
                <a:ea typeface="Times New Roman" panose="02020603050405020304" pitchFamily="18" charset="0"/>
                <a:cs typeface="Arial" panose="020B0604020202020204" pitchFamily="34" charset="0"/>
              </a:rPr>
              <a:t> </a:t>
            </a:r>
            <a:r>
              <a:rPr lang="mn-MN" altLang="en-US"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уулын ар хоолойд сумаас 150 км-т орших маш үзэсгэлэнтэй хайлаас, тоорой, сухай бүхий баянбүрдтэй мөн </a:t>
            </a:r>
            <a:r>
              <a:rPr lang="mn-MN" altLang="en-US" sz="8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палентлогийн</a:t>
            </a:r>
            <a:r>
              <a:rPr lang="mn-MN" altLang="en-US" sz="800" dirty="0">
                <a:solidFill>
                  <a:srgbClr val="002060"/>
                </a:solidFill>
                <a:latin typeface="Arial" panose="020B0604020202020204" pitchFamily="34" charset="0"/>
                <a:ea typeface="Times New Roman" panose="02020603050405020304" pitchFamily="18" charset="0"/>
                <a:cs typeface="Arial" panose="020B0604020202020204" pitchFamily="34" charset="0"/>
              </a:rPr>
              <a:t> ховор олдворт дээд цэрдийн хурдасаас тогтсон газар нутаг юм. Энэ газар нутгаас Теризинозавар, забролож, тарбазабр, эвэрт үлэг гүрвэл, пинакозабр гэх мэт үлэг гүрвэлийн яс олдсон. </a:t>
            </a:r>
          </a:p>
          <a:p>
            <a:pPr lvl="0" algn="just" defTabSz="914400" eaLnBrk="0" fontAlgn="base" hangingPunct="0">
              <a:spcBef>
                <a:spcPct val="0"/>
              </a:spcBef>
              <a:spcAft>
                <a:spcPct val="0"/>
              </a:spcAft>
            </a:pPr>
            <a:r>
              <a:rPr lang="mn-MN" altLang="en-US" sz="8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Зулагнайн гол: </a:t>
            </a:r>
            <a:r>
              <a:rPr lang="mn-MN" altLang="en-US" sz="800" dirty="0">
                <a:solidFill>
                  <a:srgbClr val="002060"/>
                </a:solidFill>
                <a:latin typeface="Arial" panose="020B0604020202020204" pitchFamily="34" charset="0"/>
                <a:ea typeface="Times New Roman" panose="02020603050405020304" pitchFamily="18" charset="0"/>
                <a:cs typeface="Arial" panose="020B0604020202020204" pitchFamily="34" charset="0"/>
              </a:rPr>
              <a:t>Алтан уулын баруун суганд орших Талын хайрганы адгаас эх авсан үзэсгэлэнт баянбүрд юм. Голын голдиролд зэгс, сухай, чихэр өвс элбэг ургана. Заг товцог, жигд, тоорой, хайлаас зэрэг элсэн манхануудаар хүрээлэгдсэн байгалийн үзэсгэлэнт газар юм.</a:t>
            </a:r>
            <a:endParaRPr lang="en-US" altLang="en-US" sz="800" dirty="0">
              <a:solidFill>
                <a:srgbClr val="002060"/>
              </a:solidFill>
              <a:latin typeface="Arial" panose="020B0604020202020204" pitchFamily="34" charset="0"/>
            </a:endParaRPr>
          </a:p>
        </p:txBody>
      </p:sp>
      <p:pic>
        <p:nvPicPr>
          <p:cNvPr id="14" name="Picture 6" descr="http://ekhoron21.mn/uploads/aimag_logos/umnugobi.jpg">
            <a:extLst>
              <a:ext uri="{FF2B5EF4-FFF2-40B4-BE49-F238E27FC236}">
                <a16:creationId xmlns:a16="http://schemas.microsoft.com/office/drawing/2014/main" id="{F9791516-5988-463E-8113-61740E9814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5A40951D-1AFA-46BC-BAF4-F54B71FB6432}"/>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67D5FB3-D30F-46A3-B811-84D359400F24}"/>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id="{E0E7929F-C1EE-4445-B653-40405656C256}"/>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id="{B0EF9E71-93BD-49D4-B6DF-C3A0F863A5C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61</a:t>
              </a:r>
              <a:endParaRPr lang="mn-MN" sz="900" dirty="0">
                <a:solidFill>
                  <a:srgbClr val="002060"/>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1E8D3A95-0C9C-464D-87B4-29348443D5F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CCB91C-2AAE-4756-91FE-0D6CE6FC9F6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074" name="Picture 2" descr="C:\Users\khorolmaa.NSO\Desktop\9 гайхамшиг зураг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428065"/>
            <a:ext cx="4476750" cy="163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29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B478864-3FD6-4C49-B160-FF9713ED0C65}"/>
              </a:ext>
            </a:extLst>
          </p:cNvPr>
          <p:cNvSpPr txBox="1"/>
          <p:nvPr/>
        </p:nvSpPr>
        <p:spPr>
          <a:xfrm>
            <a:off x="281639" y="2123223"/>
            <a:ext cx="4353005" cy="1061829"/>
          </a:xfrm>
          <a:prstGeom prst="rect">
            <a:avLst/>
          </a:prstGeom>
          <a:noFill/>
        </p:spPr>
        <p:txBody>
          <a:bodyPr wrap="square" rtlCol="0">
            <a:spAutoFit/>
          </a:bodyPr>
          <a:lstStyle/>
          <a:p>
            <a:pPr algn="just"/>
            <a:r>
              <a:rPr lang="en-US" sz="700" dirty="0" err="1">
                <a:solidFill>
                  <a:srgbClr val="002060"/>
                </a:solidFill>
                <a:latin typeface="Arial" panose="020B0604020202020204" pitchFamily="34" charset="0"/>
                <a:cs typeface="Arial" panose="020B0604020202020204" pitchFamily="34" charset="0"/>
              </a:rPr>
              <a:t>Энэхүү</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халхад</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алдартай</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хийц</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нь</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өнөөг</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хүртэл</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үе</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дамжин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уламжлагдан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хадгалагдаж</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ирсэн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юм</a:t>
            </a:r>
            <a:r>
              <a:rPr lang="en-US" sz="700" dirty="0">
                <a:solidFill>
                  <a:srgbClr val="002060"/>
                </a:solidFill>
                <a:latin typeface="Arial" panose="020B0604020202020204" pitchFamily="34" charset="0"/>
                <a:cs typeface="Arial" panose="020B0604020202020204" pitchFamily="34" charset="0"/>
              </a:rPr>
              <a:t>. 1938 </a:t>
            </a:r>
            <a:r>
              <a:rPr lang="en-US" sz="700" dirty="0" err="1">
                <a:solidFill>
                  <a:srgbClr val="002060"/>
                </a:solidFill>
                <a:latin typeface="Arial" panose="020B0604020202020204" pitchFamily="34" charset="0"/>
                <a:cs typeface="Arial" panose="020B0604020202020204" pitchFamily="34" charset="0"/>
              </a:rPr>
              <a:t>онд</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гарсан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судалгаагаар</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Пагамын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Мөнх</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Чулууны</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Балжир</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Чулууны</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Ёндон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Долгорын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Данзан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Магсарын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Гончиг</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Моломын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Бадарч</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нарыг</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уран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дархан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хүмүүсээр</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бүртгэжээ.Ноён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Сэврэйн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хийц</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нь</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Монгол</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улсын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зохиогчийн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эрхийн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хорооноос</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зохиогчийн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эрхийн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баталгааг</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Сономшааравын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Эрдэнээ</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нь</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авсан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давтагдашгүй</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бүтээл</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болно</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Монгол</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улсын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хэмжээнд</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Дарьганга</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Ноён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Сэврэйн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хийц</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гэсэн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хоёр</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төрлийн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мөнгөн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аяга</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байдаг</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Ноён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Сэврэйн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хийцийн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мөнгөн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аягыг</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утас</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сувималын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аргаар</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хийдэг</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Гол</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онцлог</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нь</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зузаан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орц</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арвинтай</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эдэлгээ</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удаантай</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дээр</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үеийн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уламжлалт</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гар</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аргаар</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хийснээрээ</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улсад</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алдартай</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байдаг</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Ноён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Сэврэй</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хийцийн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их</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гарын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аяганд</a:t>
            </a:r>
            <a:r>
              <a:rPr lang="en-US" sz="700" dirty="0">
                <a:solidFill>
                  <a:srgbClr val="002060"/>
                </a:solidFill>
                <a:latin typeface="Arial" panose="020B0604020202020204" pitchFamily="34" charset="0"/>
                <a:cs typeface="Arial" panose="020B0604020202020204" pitchFamily="34" charset="0"/>
              </a:rPr>
              <a:t> 32-35 </a:t>
            </a:r>
            <a:r>
              <a:rPr lang="en-US" sz="700" dirty="0" err="1">
                <a:solidFill>
                  <a:srgbClr val="002060"/>
                </a:solidFill>
                <a:latin typeface="Arial" panose="020B0604020202020204" pitchFamily="34" charset="0"/>
                <a:cs typeface="Arial" panose="020B0604020202020204" pitchFamily="34" charset="0"/>
              </a:rPr>
              <a:t>лан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дунд</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гарын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аяганд</a:t>
            </a:r>
            <a:r>
              <a:rPr lang="en-US" sz="700" dirty="0">
                <a:solidFill>
                  <a:srgbClr val="002060"/>
                </a:solidFill>
                <a:latin typeface="Arial" panose="020B0604020202020204" pitchFamily="34" charset="0"/>
                <a:cs typeface="Arial" panose="020B0604020202020204" pitchFamily="34" charset="0"/>
              </a:rPr>
              <a:t> 17-20 </a:t>
            </a:r>
            <a:r>
              <a:rPr lang="en-US" sz="700" dirty="0" err="1">
                <a:solidFill>
                  <a:srgbClr val="002060"/>
                </a:solidFill>
                <a:latin typeface="Arial" panose="020B0604020202020204" pitchFamily="34" charset="0"/>
                <a:cs typeface="Arial" panose="020B0604020202020204" pitchFamily="34" charset="0"/>
              </a:rPr>
              <a:t>лан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жижиг</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аяганд</a:t>
            </a:r>
            <a:r>
              <a:rPr lang="en-US" sz="700" dirty="0">
                <a:solidFill>
                  <a:srgbClr val="002060"/>
                </a:solidFill>
                <a:latin typeface="Arial" panose="020B0604020202020204" pitchFamily="34" charset="0"/>
                <a:cs typeface="Arial" panose="020B0604020202020204" pitchFamily="34" charset="0"/>
              </a:rPr>
              <a:t> 8-10 </a:t>
            </a:r>
            <a:r>
              <a:rPr lang="en-US" sz="700" dirty="0" err="1">
                <a:solidFill>
                  <a:srgbClr val="002060"/>
                </a:solidFill>
                <a:latin typeface="Arial" panose="020B0604020202020204" pitchFamily="34" charset="0"/>
                <a:cs typeface="Arial" panose="020B0604020202020204" pitchFamily="34" charset="0"/>
              </a:rPr>
              <a:t>лан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мөнгө</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ордог</a:t>
            </a:r>
            <a:r>
              <a:rPr lang="en-US" sz="700" dirty="0">
                <a:solidFill>
                  <a:srgbClr val="002060"/>
                </a:solidFill>
                <a:latin typeface="Arial" panose="020B0604020202020204" pitchFamily="34" charset="0"/>
                <a:cs typeface="Arial" panose="020B0604020202020204" pitchFamily="34" charset="0"/>
              </a:rPr>
              <a:t>.</a:t>
            </a:r>
          </a:p>
        </p:txBody>
      </p:sp>
      <p:pic>
        <p:nvPicPr>
          <p:cNvPr id="15" name="Picture 6" descr="http://ekhoron21.mn/uploads/aimag_logos/umnugobi.jpg">
            <a:extLst>
              <a:ext uri="{FF2B5EF4-FFF2-40B4-BE49-F238E27FC236}">
                <a16:creationId xmlns:a16="http://schemas.microsoft.com/office/drawing/2014/main" id="{A3123060-ABCD-4B1A-8DD3-075B64B4FC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243F7387-DD9C-43DD-AD5D-F0545D06412C}"/>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343CA11-010E-4EDE-B6CB-7809302D0E75}"/>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id="{6F64C7C5-F7FE-45B0-80E5-15725C6A2599}"/>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id="{BA9DA2D3-655D-4190-881C-E9FC6A86B19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62</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864046ED-8AC7-4487-9312-919196F41C3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3F1CD3-721B-4B1D-852D-F07BD234CC3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32"/>
          <a:stretch/>
        </p:blipFill>
        <p:spPr bwMode="auto">
          <a:xfrm>
            <a:off x="438791" y="449780"/>
            <a:ext cx="4075417" cy="1587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2A32203A-E2A0-43FE-9A91-9CF58D1F7BF4}"/>
              </a:ext>
            </a:extLst>
          </p:cNvPr>
          <p:cNvSpPr txBox="1"/>
          <p:nvPr/>
        </p:nvSpPr>
        <p:spPr>
          <a:xfrm>
            <a:off x="359227" y="188119"/>
            <a:ext cx="3041198" cy="246221"/>
          </a:xfrm>
          <a:prstGeom prst="rect">
            <a:avLst/>
          </a:prstGeom>
          <a:noFill/>
        </p:spPr>
        <p:txBody>
          <a:bodyPr wrap="square" rtlCol="0">
            <a:spAutoFit/>
          </a:bodyPr>
          <a:lstStyle/>
          <a:p>
            <a:pPr lvl="0" defTabSz="914400" eaLnBrk="0" fontAlgn="base" hangingPunct="0">
              <a:spcBef>
                <a:spcPct val="0"/>
              </a:spcBef>
              <a:spcAft>
                <a:spcPct val="0"/>
              </a:spcAft>
            </a:pPr>
            <a:r>
              <a:rPr lang="mn-MN" altLang="en-US" sz="10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НОЁН, сэврэй хийцийн мөнгөн эдлэл</a:t>
            </a:r>
            <a:endParaRPr lang="en-US" altLang="en-US" sz="1000" cap="all" dirty="0">
              <a:solidFill>
                <a:srgbClr val="002060"/>
              </a:solidFill>
            </a:endParaRPr>
          </a:p>
        </p:txBody>
      </p:sp>
    </p:spTree>
    <p:extLst>
      <p:ext uri="{BB962C8B-B14F-4D97-AF65-F5344CB8AC3E}">
        <p14:creationId xmlns:p14="http://schemas.microsoft.com/office/powerpoint/2010/main" val="30051937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83117ED-E02C-4613-85A1-79A09464EAA9}"/>
              </a:ext>
            </a:extLst>
          </p:cNvPr>
          <p:cNvSpPr txBox="1"/>
          <p:nvPr/>
        </p:nvSpPr>
        <p:spPr>
          <a:xfrm>
            <a:off x="430530" y="2140997"/>
            <a:ext cx="4096838" cy="1015663"/>
          </a:xfrm>
          <a:prstGeom prst="rect">
            <a:avLst/>
          </a:prstGeom>
          <a:noFill/>
        </p:spPr>
        <p:txBody>
          <a:bodyPr wrap="square" rtlCol="0">
            <a:spAutoFit/>
          </a:bodyPr>
          <a:lstStyle/>
          <a:p>
            <a:pPr algn="just"/>
            <a:r>
              <a:rPr lang="en-US" sz="1000" dirty="0" err="1">
                <a:solidFill>
                  <a:srgbClr val="002060"/>
                </a:solidFill>
                <a:latin typeface="Arial" panose="020B0604020202020204" pitchFamily="34" charset="0"/>
                <a:cs typeface="Arial" panose="020B0604020202020204" pitchFamily="34" charset="0"/>
              </a:rPr>
              <a:t>Өмнөговь</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аймгийн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Мандал-Овоо</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суманд</a:t>
            </a:r>
            <a:r>
              <a:rPr lang="en-US" sz="1000" dirty="0">
                <a:solidFill>
                  <a:srgbClr val="002060"/>
                </a:solidFill>
                <a:latin typeface="Arial" panose="020B0604020202020204" pitchFamily="34" charset="0"/>
                <a:cs typeface="Arial" panose="020B0604020202020204" pitchFamily="34" charset="0"/>
              </a:rPr>
              <a:t> 40-60 </a:t>
            </a:r>
            <a:r>
              <a:rPr lang="en-US" sz="1000" dirty="0" err="1">
                <a:solidFill>
                  <a:srgbClr val="002060"/>
                </a:solidFill>
                <a:latin typeface="Arial" panose="020B0604020202020204" pitchFamily="34" charset="0"/>
                <a:cs typeface="Arial" panose="020B0604020202020204" pitchFamily="34" charset="0"/>
              </a:rPr>
              <a:t>км</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урт</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үргэлжилсэн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өндөр</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нь</a:t>
            </a:r>
            <a:r>
              <a:rPr lang="en-US" sz="1000" dirty="0">
                <a:solidFill>
                  <a:srgbClr val="002060"/>
                </a:solidFill>
                <a:latin typeface="Arial" panose="020B0604020202020204" pitchFamily="34" charset="0"/>
                <a:cs typeface="Arial" panose="020B0604020202020204" pitchFamily="34" charset="0"/>
              </a:rPr>
              <a:t> 1375-1695м </a:t>
            </a:r>
            <a:r>
              <a:rPr lang="en-US" sz="1000" dirty="0" err="1">
                <a:solidFill>
                  <a:srgbClr val="002060"/>
                </a:solidFill>
                <a:latin typeface="Arial" panose="020B0604020202020204" pitchFamily="34" charset="0"/>
                <a:cs typeface="Arial" panose="020B0604020202020204" pitchFamily="34" charset="0"/>
              </a:rPr>
              <a:t>уул</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хярууд</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байх</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бөгөөд</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түүний</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нэг</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нь</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Алгуйн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улаан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цав</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юм</a:t>
            </a:r>
            <a:r>
              <a:rPr lang="en-US" sz="1000" dirty="0">
                <a:solidFill>
                  <a:srgbClr val="002060"/>
                </a:solidFill>
                <a:latin typeface="Arial" panose="020B0604020202020204" pitchFamily="34" charset="0"/>
                <a:cs typeface="Arial" panose="020B0604020202020204" pitchFamily="34" charset="0"/>
              </a:rPr>
              <a:t>.</a:t>
            </a:r>
            <a:r>
              <a:rPr lang="mn-MN"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Сэврэй</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хайрхан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Тогоонтөмөр</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хааны</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ордны</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суурь</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Яшил</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зандан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мод</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гэх</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мэт</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Цогт</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овоо</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Мандал</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овоо</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сумын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нутагт</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орших</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түүх</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соёлын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дурсгалт</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газрууд</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үлэг</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гүрвэлийн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олдворт</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газар</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нутаг</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юм</a:t>
            </a:r>
            <a:r>
              <a:rPr lang="en-US" sz="1000" dirty="0">
                <a:solidFill>
                  <a:srgbClr val="002060"/>
                </a:solidFill>
                <a:latin typeface="Arial" panose="020B0604020202020204" pitchFamily="34" charset="0"/>
                <a:cs typeface="Arial" panose="020B0604020202020204" pitchFamily="34" charset="0"/>
              </a:rPr>
              <a:t>.</a:t>
            </a:r>
          </a:p>
        </p:txBody>
      </p:sp>
      <p:pic>
        <p:nvPicPr>
          <p:cNvPr id="14" name="Picture 6" descr="http://ekhoron21.mn/uploads/aimag_logos/umnugobi.jpg">
            <a:extLst>
              <a:ext uri="{FF2B5EF4-FFF2-40B4-BE49-F238E27FC236}">
                <a16:creationId xmlns:a16="http://schemas.microsoft.com/office/drawing/2014/main" id="{F9791516-5988-463E-8113-61740E9814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5A40951D-1AFA-46BC-BAF4-F54B71FB6432}"/>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67D5FB3-D30F-46A3-B811-84D359400F24}"/>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id="{E0E7929F-C1EE-4445-B653-40405656C256}"/>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id="{B0EF9E71-93BD-49D4-B6DF-C3A0F863A5C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63</a:t>
              </a:r>
              <a:endParaRPr lang="mn-MN" sz="900" dirty="0">
                <a:solidFill>
                  <a:srgbClr val="002060"/>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1E8D3A95-0C9C-464D-87B4-29348443D5F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CCB91C-2AAE-4756-91FE-0D6CE6FC9F6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6146" name="Picture 2" descr="C:\Users\khorolmaa.NSO\Desktop\58- s hoish slaid nemeh, zurag solih ni\alguin ulaan tsa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530" y="434340"/>
            <a:ext cx="4096838" cy="16265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FBAFE84-F32A-4CB1-ABFF-DD3F02A3EF52}"/>
              </a:ext>
            </a:extLst>
          </p:cNvPr>
          <p:cNvSpPr txBox="1"/>
          <p:nvPr/>
        </p:nvSpPr>
        <p:spPr>
          <a:xfrm>
            <a:off x="359227" y="188119"/>
            <a:ext cx="1545773" cy="246221"/>
          </a:xfrm>
          <a:prstGeom prst="rect">
            <a:avLst/>
          </a:prstGeom>
          <a:noFill/>
        </p:spPr>
        <p:txBody>
          <a:bodyPr wrap="square" rtlCol="0">
            <a:spAutoFit/>
          </a:bodyPr>
          <a:lstStyle/>
          <a:p>
            <a:pPr lvl="0" defTabSz="914400" eaLnBrk="0" fontAlgn="base" hangingPunct="0">
              <a:spcBef>
                <a:spcPct val="0"/>
              </a:spcBef>
              <a:spcAft>
                <a:spcPct val="0"/>
              </a:spcAft>
            </a:pPr>
            <a:r>
              <a:rPr lang="mn-MN" altLang="en-US" sz="10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Алгуйн улаан ЦАВ</a:t>
            </a:r>
            <a:endParaRPr lang="en-US" altLang="en-US" sz="1000" cap="all" dirty="0">
              <a:solidFill>
                <a:srgbClr val="002060"/>
              </a:solidFill>
            </a:endParaRPr>
          </a:p>
        </p:txBody>
      </p:sp>
    </p:spTree>
    <p:extLst>
      <p:ext uri="{BB962C8B-B14F-4D97-AF65-F5344CB8AC3E}">
        <p14:creationId xmlns:p14="http://schemas.microsoft.com/office/powerpoint/2010/main" val="40228870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B478864-3FD6-4C49-B160-FF9713ED0C65}"/>
              </a:ext>
            </a:extLst>
          </p:cNvPr>
          <p:cNvSpPr txBox="1"/>
          <p:nvPr/>
        </p:nvSpPr>
        <p:spPr>
          <a:xfrm>
            <a:off x="495914" y="2227147"/>
            <a:ext cx="3961169" cy="707886"/>
          </a:xfrm>
          <a:prstGeom prst="rect">
            <a:avLst/>
          </a:prstGeom>
          <a:noFill/>
        </p:spPr>
        <p:txBody>
          <a:bodyPr wrap="square" rtlCol="0">
            <a:spAutoFit/>
          </a:bodyPr>
          <a:lstStyle/>
          <a:p>
            <a:pPr algn="just"/>
            <a:r>
              <a:rPr lang="en-US" sz="1000" dirty="0" err="1">
                <a:solidFill>
                  <a:srgbClr val="002060"/>
                </a:solidFill>
                <a:latin typeface="Arial" panose="020B0604020202020204" pitchFamily="34" charset="0"/>
                <a:cs typeface="Arial" panose="020B0604020202020204" pitchFamily="34" charset="0"/>
              </a:rPr>
              <a:t>Галбын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гурван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хийд</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Ханбогд</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хайрхан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Ундайн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гол</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Хөдөлдөг</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цохио</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Ловон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чомбын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агуй</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Мэлхий</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цохио</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Гурван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зээрдийн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агуй</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Шар</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цавын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үлэг</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гүрвэлийн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мөр</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зэрэг</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Ханбогд</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Манлай</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сумын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нутагт</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орших</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нутгууд</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орно</a:t>
            </a:r>
            <a:r>
              <a:rPr lang="en-US" sz="1000" dirty="0">
                <a:solidFill>
                  <a:srgbClr val="002060"/>
                </a:solidFill>
                <a:latin typeface="Arial" panose="020B0604020202020204" pitchFamily="34" charset="0"/>
                <a:cs typeface="Arial" panose="020B0604020202020204" pitchFamily="34" charset="0"/>
              </a:rPr>
              <a:t>.</a:t>
            </a:r>
          </a:p>
        </p:txBody>
      </p:sp>
      <p:pic>
        <p:nvPicPr>
          <p:cNvPr id="15" name="Picture 6" descr="http://ekhoron21.mn/uploads/aimag_logos/umnugobi.jpg">
            <a:extLst>
              <a:ext uri="{FF2B5EF4-FFF2-40B4-BE49-F238E27FC236}">
                <a16:creationId xmlns:a16="http://schemas.microsoft.com/office/drawing/2014/main" id="{A3123060-ABCD-4B1A-8DD3-075B64B4FC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243F7387-DD9C-43DD-AD5D-F0545D06412C}"/>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343CA11-010E-4EDE-B6CB-7809302D0E75}"/>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id="{6F64C7C5-F7FE-45B0-80E5-15725C6A2599}"/>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id="{BA9DA2D3-655D-4190-881C-E9FC6A86B19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64</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864046ED-8AC7-4487-9312-919196F41C3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3F1CD3-721B-4B1D-852D-F07BD234CC3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descr="C:\Users\khorolmaa.NSO\Desktop\9 гайхамшиг зураг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915" y="445565"/>
            <a:ext cx="3961169" cy="1620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93957A0-C462-4E54-BB94-3CB4A10154F1}"/>
              </a:ext>
            </a:extLst>
          </p:cNvPr>
          <p:cNvSpPr txBox="1"/>
          <p:nvPr/>
        </p:nvSpPr>
        <p:spPr>
          <a:xfrm>
            <a:off x="359228" y="188119"/>
            <a:ext cx="1154528" cy="246221"/>
          </a:xfrm>
          <a:prstGeom prst="rect">
            <a:avLst/>
          </a:prstGeom>
          <a:noFill/>
        </p:spPr>
        <p:txBody>
          <a:bodyPr wrap="square" rtlCol="0">
            <a:spAutoFit/>
          </a:bodyPr>
          <a:lstStyle/>
          <a:p>
            <a:pPr lvl="0" defTabSz="914400" eaLnBrk="0" fontAlgn="base" hangingPunct="0">
              <a:spcBef>
                <a:spcPct val="0"/>
              </a:spcBef>
              <a:spcAft>
                <a:spcPct val="0"/>
              </a:spcAft>
            </a:pPr>
            <a:r>
              <a:rPr lang="mn-MN" altLang="en-US" sz="10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ГАЛБЫН ГОВЬ</a:t>
            </a:r>
            <a:endParaRPr lang="en-US" altLang="en-US" sz="1000" cap="all" dirty="0">
              <a:solidFill>
                <a:srgbClr val="002060"/>
              </a:solidFill>
            </a:endParaRPr>
          </a:p>
        </p:txBody>
      </p:sp>
    </p:spTree>
    <p:extLst>
      <p:ext uri="{BB962C8B-B14F-4D97-AF65-F5344CB8AC3E}">
        <p14:creationId xmlns:p14="http://schemas.microsoft.com/office/powerpoint/2010/main" val="36637567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5BD47E9-F592-4804-8F63-82B386D54426}"/>
              </a:ext>
            </a:extLst>
          </p:cNvPr>
          <p:cNvGrpSpPr/>
          <p:nvPr/>
        </p:nvGrpSpPr>
        <p:grpSpPr>
          <a:xfrm>
            <a:off x="216121" y="493426"/>
            <a:ext cx="4656228" cy="2560880"/>
            <a:chOff x="5173084" y="4062513"/>
            <a:chExt cx="4656228" cy="2560880"/>
          </a:xfrm>
        </p:grpSpPr>
        <p:sp>
          <p:nvSpPr>
            <p:cNvPr id="11" name="TextBox 10">
              <a:extLst>
                <a:ext uri="{FF2B5EF4-FFF2-40B4-BE49-F238E27FC236}">
                  <a16:creationId xmlns:a16="http://schemas.microsoft.com/office/drawing/2014/main" id="{582E0D42-62F9-4251-AEC6-921CC381EC7F}"/>
                </a:ext>
              </a:extLst>
            </p:cNvPr>
            <p:cNvSpPr txBox="1"/>
            <p:nvPr/>
          </p:nvSpPr>
          <p:spPr>
            <a:xfrm>
              <a:off x="5173084" y="4062513"/>
              <a:ext cx="4656228" cy="707886"/>
            </a:xfrm>
            <a:prstGeom prst="rect">
              <a:avLst/>
            </a:prstGeom>
            <a:noFill/>
          </p:spPr>
          <p:txBody>
            <a:bodyPr wrap="square" rtlCol="0">
              <a:spAutoFit/>
            </a:bodyPr>
            <a:lstStyle/>
            <a:p>
              <a:pPr algn="ctr"/>
              <a:r>
                <a:rPr lang="mn-MN" sz="2000" dirty="0">
                  <a:solidFill>
                    <a:srgbClr val="002060"/>
                  </a:solidFill>
                  <a:latin typeface="Arial" panose="020B0604020202020204" pitchFamily="34" charset="0"/>
                  <a:cs typeface="Arial" panose="020B0604020202020204" pitchFamily="34" charset="0"/>
                </a:rPr>
                <a:t>Өмнөговь аймагтай</a:t>
              </a:r>
              <a:r>
                <a:rPr lang="mn-MN" sz="2000" dirty="0">
                  <a:solidFill>
                    <a:schemeClr val="accent1"/>
                  </a:solidFill>
                  <a:latin typeface="Arial" panose="020B0604020202020204" pitchFamily="34" charset="0"/>
                  <a:cs typeface="Arial" panose="020B0604020202020204" pitchFamily="34" charset="0"/>
                </a:rPr>
                <a:t> холбоотой </a:t>
              </a:r>
              <a:r>
                <a:rPr lang="mn-MN" sz="2000" dirty="0">
                  <a:solidFill>
                    <a:srgbClr val="002060"/>
                  </a:solidFill>
                  <a:latin typeface="Arial" panose="020B0604020202020204" pitchFamily="34" charset="0"/>
                  <a:cs typeface="Arial" panose="020B0604020202020204" pitchFamily="34" charset="0"/>
                </a:rPr>
                <a:t>ВЭБ</a:t>
              </a:r>
              <a:r>
                <a:rPr lang="mn-MN" sz="2000" dirty="0">
                  <a:solidFill>
                    <a:schemeClr val="accent1"/>
                  </a:solidFill>
                  <a:latin typeface="Arial" panose="020B0604020202020204" pitchFamily="34" charset="0"/>
                  <a:cs typeface="Arial" panose="020B0604020202020204" pitchFamily="34" charset="0"/>
                </a:rPr>
                <a:t> хуудсууд</a:t>
              </a:r>
            </a:p>
          </p:txBody>
        </p:sp>
        <p:sp>
          <p:nvSpPr>
            <p:cNvPr id="14" name="TextBox 13">
              <a:extLst>
                <a:ext uri="{FF2B5EF4-FFF2-40B4-BE49-F238E27FC236}">
                  <a16:creationId xmlns:a16="http://schemas.microsoft.com/office/drawing/2014/main" id="{A180871B-BBAC-4266-9EDF-F2916756B1D6}"/>
                </a:ext>
              </a:extLst>
            </p:cNvPr>
            <p:cNvSpPr txBox="1"/>
            <p:nvPr/>
          </p:nvSpPr>
          <p:spPr>
            <a:xfrm>
              <a:off x="5760792" y="4807511"/>
              <a:ext cx="3801385" cy="1815882"/>
            </a:xfrm>
            <a:prstGeom prst="rect">
              <a:avLst/>
            </a:prstGeom>
            <a:noFill/>
          </p:spPr>
          <p:txBody>
            <a:bodyPr wrap="square" rtlCol="0">
              <a:spAutoFit/>
            </a:bodyPr>
            <a:lstStyle/>
            <a:p>
              <a:pPr marL="342900" indent="-342900">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http://</a:t>
              </a:r>
              <a:r>
                <a:rPr lang="en-US" sz="1600" dirty="0">
                  <a:solidFill>
                    <a:schemeClr val="accent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www.umnugovi.mn</a:t>
              </a:r>
              <a:endParaRPr lang="en-US" sz="1600" dirty="0">
                <a:solidFill>
                  <a:schemeClr val="accent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http://</a:t>
              </a:r>
              <a:r>
                <a:rPr lang="en-US" sz="1600" dirty="0">
                  <a:solidFill>
                    <a:schemeClr val="accent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www.omnogovi.gov.mn</a:t>
              </a:r>
              <a:endParaRPr lang="en-US" sz="1600" dirty="0">
                <a:solidFill>
                  <a:schemeClr val="accent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http://www.om.mne.gov.mn</a:t>
              </a:r>
            </a:p>
            <a:p>
              <a:pPr marL="342900" indent="-342900">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http://</a:t>
              </a:r>
              <a:r>
                <a:rPr lang="en-US" sz="1600" dirty="0">
                  <a:solidFill>
                    <a:schemeClr val="accent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www.hhaa.om.gov.mn</a:t>
              </a:r>
              <a:endParaRPr lang="en-US" sz="1600" dirty="0">
                <a:solidFill>
                  <a:schemeClr val="accent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http://</a:t>
              </a:r>
              <a:r>
                <a:rPr lang="en-US" sz="1600" dirty="0">
                  <a:solidFill>
                    <a:schemeClr val="accent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www.gobiwater.mn</a:t>
              </a:r>
              <a:endParaRPr lang="en-US" sz="1600" dirty="0">
                <a:solidFill>
                  <a:schemeClr val="accent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hlinkClick r:id="rId6"/>
                </a:rPr>
                <a:t>http://www.umnugovi.nso.mn</a:t>
              </a:r>
              <a:endParaRPr lang="mn-MN" sz="1600" dirty="0">
                <a:solidFill>
                  <a:schemeClr val="accent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http://urgudul.omnogovi.gov.mn</a:t>
              </a:r>
            </a:p>
          </p:txBody>
        </p:sp>
      </p:grpSp>
      <p:pic>
        <p:nvPicPr>
          <p:cNvPr id="15" name="Picture 6" descr="http://ekhoron21.mn/uploads/aimag_logos/umnugobi.jpg">
            <a:extLst>
              <a:ext uri="{FF2B5EF4-FFF2-40B4-BE49-F238E27FC236}">
                <a16:creationId xmlns:a16="http://schemas.microsoft.com/office/drawing/2014/main" id="{6DF9DA16-89B0-4EE5-9718-126E15A64FF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98EC9CFC-3F79-43D4-BD85-A9F962ACCD76}"/>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FE33833-6994-4C0C-B78A-2CFD74C2E960}"/>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id="{6633C753-03B1-47CD-BE0B-01F40D3F1B0E}"/>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id="{084920CE-7284-4024-9AD5-C3CAF436765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65</a:t>
              </a:r>
              <a:endParaRPr lang="mn-MN" sz="900" dirty="0">
                <a:solidFill>
                  <a:srgbClr val="002060"/>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FC9766E5-F428-47DA-91F0-DC4D84C2B68D}"/>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6650F1-D75B-4049-9475-0E2C1AAD1E6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131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A74918A-7EF2-463B-95F0-9B5B07835CDD}"/>
              </a:ext>
            </a:extLst>
          </p:cNvPr>
          <p:cNvGrpSpPr/>
          <p:nvPr/>
        </p:nvGrpSpPr>
        <p:grpSpPr>
          <a:xfrm>
            <a:off x="524573" y="372308"/>
            <a:ext cx="3939082" cy="2834714"/>
            <a:chOff x="73015" y="61623"/>
            <a:chExt cx="4850346" cy="3490494"/>
          </a:xfrm>
        </p:grpSpPr>
        <p:grpSp>
          <p:nvGrpSpPr>
            <p:cNvPr id="3" name="Group 2">
              <a:extLst>
                <a:ext uri="{FF2B5EF4-FFF2-40B4-BE49-F238E27FC236}">
                  <a16:creationId xmlns:a16="http://schemas.microsoft.com/office/drawing/2014/main" id="{6DA05852-6DE2-46BF-8510-417C8DD11220}"/>
                </a:ext>
              </a:extLst>
            </p:cNvPr>
            <p:cNvGrpSpPr/>
            <p:nvPr/>
          </p:nvGrpSpPr>
          <p:grpSpPr>
            <a:xfrm>
              <a:off x="73015" y="61623"/>
              <a:ext cx="4840297" cy="288000"/>
              <a:chOff x="73015" y="61623"/>
              <a:chExt cx="4840297"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39743" y="69655"/>
                <a:ext cx="1873569" cy="236860"/>
              </a:xfrm>
              <a:prstGeom prst="rect">
                <a:avLst/>
              </a:prstGeom>
              <a:noFill/>
            </p:spPr>
            <p:txBody>
              <a:bodyPr wrap="none" rtlCol="0">
                <a:spAutoFit/>
              </a:bodyPr>
              <a:lstStyle/>
              <a:p>
                <a:r>
                  <a:rPr lang="mn-MN" sz="65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id="{A65FBAC5-8C31-4ED1-A844-DAA93BB8E762}"/>
                </a:ext>
              </a:extLst>
            </p:cNvPr>
            <p:cNvSpPr txBox="1"/>
            <p:nvPr/>
          </p:nvSpPr>
          <p:spPr>
            <a:xfrm>
              <a:off x="73015" y="349623"/>
              <a:ext cx="4840297" cy="2766534"/>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БИЕИЙН ТАМИР, СПОРТ</a:t>
              </a:r>
            </a:p>
            <a:p>
              <a:pPr algn="just"/>
              <a:endParaRPr lang="en-US" sz="8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800" dirty="0">
                  <a:latin typeface="Arial" panose="020B0604020202020204" pitchFamily="34" charset="0"/>
                  <a:cs typeface="Arial" panose="020B0604020202020204" pitchFamily="34" charset="0"/>
                </a:rPr>
                <a:t>Өмнөговь аймгаас төрөн гарсан улсын цолтой бөхчүүд 11, спортын гавьяат цолтон 5, олон улсын хэмжээний мастер 1</a:t>
              </a:r>
              <a:r>
                <a:rPr lang="en-US" sz="800" dirty="0">
                  <a:latin typeface="Arial" panose="020B0604020202020204" pitchFamily="34" charset="0"/>
                  <a:cs typeface="Arial" panose="020B0604020202020204" pitchFamily="34" charset="0"/>
                </a:rPr>
                <a:t>8</a:t>
              </a:r>
              <a:r>
                <a:rPr lang="mn-MN" sz="800" dirty="0">
                  <a:latin typeface="Arial" panose="020B0604020202020204" pitchFamily="34" charset="0"/>
                  <a:cs typeface="Arial" panose="020B0604020202020204" pitchFamily="34" charset="0"/>
                </a:rPr>
                <a:t>, спортын мастер 271, спортын дэд мастер 133, спортын зэрэг цолтон 70</a:t>
              </a:r>
              <a:r>
                <a:rPr lang="en-US" sz="800" dirty="0">
                  <a:latin typeface="Arial" panose="020B0604020202020204" pitchFamily="34" charset="0"/>
                  <a:cs typeface="Arial" panose="020B0604020202020204" pitchFamily="34" charset="0"/>
                </a:rPr>
                <a:t>91</a:t>
              </a:r>
              <a:r>
                <a:rPr lang="mn-MN" sz="800" dirty="0">
                  <a:latin typeface="Arial" panose="020B0604020202020204" pitchFamily="34" charset="0"/>
                  <a:cs typeface="Arial" panose="020B0604020202020204" pitchFamily="34" charset="0"/>
                </a:rPr>
                <a:t>, улсын шүүгч 43, зэрэгтэй шүүгч 2053 байна. </a:t>
              </a:r>
              <a:endParaRPr lang="en-US" sz="800" dirty="0">
                <a:latin typeface="Arial" panose="020B0604020202020204" pitchFamily="34" charset="0"/>
                <a:cs typeface="Arial" panose="020B0604020202020204" pitchFamily="34" charset="0"/>
              </a:endParaRPr>
            </a:p>
            <a:p>
              <a:pPr algn="just"/>
              <a:r>
                <a:rPr lang="mn-MN" sz="800" dirty="0">
                  <a:latin typeface="Arial" panose="020B0604020202020204" pitchFamily="34" charset="0"/>
                  <a:cs typeface="Arial" panose="020B0604020202020204" pitchFamily="34" charset="0"/>
                </a:rPr>
                <a:t>Сүүлийн 10 гаруй жилд тус аймгийн биеийн тамир, спортын салбар ажлаараа улсад тогтмол эхний гурван байрт шалгарч байгаа нь орон нутгаас хэрэгжүүлж байгаа бодлого шийдвэр, хамтран ажилладаг байгууллага, спортын холбоод, багш дасгалжуулагч, тамирчдын хичээл зүтгэлийн үр шим юм.</a:t>
              </a:r>
              <a:endParaRPr lang="en-US" sz="800" dirty="0">
                <a:latin typeface="Arial" panose="020B0604020202020204" pitchFamily="34" charset="0"/>
                <a:cs typeface="Arial" panose="020B0604020202020204" pitchFamily="34" charset="0"/>
              </a:endParaRPr>
            </a:p>
            <a:p>
              <a:pPr algn="just"/>
              <a:r>
                <a:rPr lang="mn-MN" sz="800" dirty="0">
                  <a:latin typeface="Arial" panose="020B0604020202020204" pitchFamily="34" charset="0"/>
                  <a:cs typeface="Arial" panose="020B0604020202020204" pitchFamily="34" charset="0"/>
                </a:rPr>
                <a:t>Манай тамирчид тив, дэлхий, олон улс, Монголын бүх ард түмний спартикад, хүүхдийн спортын наадам, улсын аварга шалгаруулах тэмцээнээс жилд 550-650 гаруй медаль хүртэж үндэсний сур, хөнгөн атлетик, гар бөмбөг, сагсан бөмбөг, бадминтон, шатар, жудо, 100-н буудалт даам, спорт бүжиг, шагайн харваа, явган аялал, дугуй, чөлөөт бөхийн спортын төрлийн тамирчдын амжилт өндөр түвшинд хүрч байна.</a:t>
              </a:r>
              <a:endParaRPr lang="en-US" sz="8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DBCC620B-6966-417C-9AF2-A3E3D93C1909}"/>
                </a:ext>
              </a:extLst>
            </p:cNvPr>
            <p:cNvGrpSpPr/>
            <p:nvPr/>
          </p:nvGrpSpPr>
          <p:grpSpPr>
            <a:xfrm>
              <a:off x="159171" y="3382151"/>
              <a:ext cx="4764190" cy="169966"/>
              <a:chOff x="159171" y="3382151"/>
              <a:chExt cx="4764190" cy="169966"/>
            </a:xfrm>
          </p:grpSpPr>
          <p:sp>
            <p:nvSpPr>
              <p:cNvPr id="9" name="Rectangle: Rounded Corners 8">
                <a:extLst>
                  <a:ext uri="{FF2B5EF4-FFF2-40B4-BE49-F238E27FC236}">
                    <a16:creationId xmlns:a16="http://schemas.microsoft.com/office/drawing/2014/main" id="{89D3C490-3793-490D-BF9E-088C69D4FE0E}"/>
                  </a:ext>
                </a:extLst>
              </p:cNvPr>
              <p:cNvSpPr/>
              <p:nvPr/>
            </p:nvSpPr>
            <p:spPr>
              <a:xfrm>
                <a:off x="4311361" y="3382151"/>
                <a:ext cx="360000" cy="169966"/>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31" dirty="0">
                    <a:solidFill>
                      <a:srgbClr val="002060"/>
                    </a:solidFill>
                    <a:latin typeface="Arial" panose="020B0604020202020204" pitchFamily="34" charset="0"/>
                    <a:cs typeface="Arial" panose="020B0604020202020204" pitchFamily="34" charset="0"/>
                  </a:rPr>
                  <a:t>6</a:t>
                </a:r>
                <a:endParaRPr lang="mn-MN" sz="731"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92CA6386-201E-4253-9F60-5CA62DFA2453}"/>
                  </a:ext>
                </a:extLst>
              </p:cNvPr>
              <p:cNvCxnSpPr>
                <a:cxnSpLocks/>
              </p:cNvCxnSpPr>
              <p:nvPr/>
            </p:nvCxnSpPr>
            <p:spPr>
              <a:xfrm flipV="1">
                <a:off x="159171" y="3471350"/>
                <a:ext cx="4139999"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AE6A70-7E9D-4067-B757-BD1AA400F85E}"/>
                  </a:ext>
                </a:extLst>
              </p:cNvPr>
              <p:cNvCxnSpPr>
                <a:cxnSpLocks/>
              </p:cNvCxnSpPr>
              <p:nvPr/>
            </p:nvCxnSpPr>
            <p:spPr>
              <a:xfrm flipV="1">
                <a:off x="4671361" y="3467134"/>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A6961A9F-7F85-43CA-930E-D05FBFADCE29}"/>
                </a:ext>
              </a:extLst>
            </p:cNvPr>
            <p:cNvPicPr>
              <a:picLocks noChangeAspect="1"/>
            </p:cNvPicPr>
            <p:nvPr/>
          </p:nvPicPr>
          <p:blipFill rotWithShape="1">
            <a:blip r:embed="rId3" cstate="print">
              <a:duotone>
                <a:prstClr val="black"/>
                <a:schemeClr val="bg1">
                  <a:tint val="45000"/>
                  <a:satMod val="400000"/>
                </a:schemeClr>
              </a:duotone>
              <a:extLst>
                <a:ext uri="{BEBA8EAE-BF5A-486C-A8C5-ECC9F3942E4B}">
                  <a14:imgProps xmlns:a14="http://schemas.microsoft.com/office/drawing/2010/main">
                    <a14:imgLayer r:embed="rId4">
                      <a14:imgEffect>
                        <a14:backgroundRemoval t="71869" b="91551" l="77000" r="100000">
                          <a14:foregroundMark x1="80400" y1="81610" x2="80400" y2="81610"/>
                          <a14:foregroundMark x1="81200" y1="80318" x2="81200" y2="80318"/>
                          <a14:foregroundMark x1="89000" y1="76243" x2="89000" y2="76243"/>
                          <a14:foregroundMark x1="89800" y1="78330" x2="89800" y2="78330"/>
                          <a14:foregroundMark x1="94000" y1="77932" x2="94000" y2="77932"/>
                          <a14:foregroundMark x1="91900" y1="75746" x2="91900" y2="75746"/>
                        </a14:backgroundRemoval>
                      </a14:imgEffect>
                    </a14:imgLayer>
                  </a14:imgProps>
                </a:ext>
                <a:ext uri="{28A0092B-C50C-407E-A947-70E740481C1C}">
                  <a14:useLocalDpi xmlns:a14="http://schemas.microsoft.com/office/drawing/2010/main" val="0"/>
                </a:ext>
              </a:extLst>
            </a:blip>
            <a:srcRect l="78129" t="72294" b="8869"/>
            <a:stretch/>
          </p:blipFill>
          <p:spPr>
            <a:xfrm>
              <a:off x="3792407" y="2487403"/>
              <a:ext cx="747844" cy="648000"/>
            </a:xfrm>
            <a:prstGeom prst="rect">
              <a:avLst/>
            </a:prstGeom>
          </p:spPr>
        </p:pic>
        <p:pic>
          <p:nvPicPr>
            <p:cNvPr id="14" name="Picture 13">
              <a:extLst>
                <a:ext uri="{FF2B5EF4-FFF2-40B4-BE49-F238E27FC236}">
                  <a16:creationId xmlns:a16="http://schemas.microsoft.com/office/drawing/2014/main" id="{66E7F3C4-993A-43A2-B0A0-9462F03E8F60}"/>
                </a:ext>
              </a:extLst>
            </p:cNvPr>
            <p:cNvPicPr>
              <a:picLocks noChangeAspect="1"/>
            </p:cNvPicPr>
            <p:nvPr/>
          </p:nvPicPr>
          <p:blipFill rotWithShape="1">
            <a:blip r:embed="rId5" cstate="print">
              <a:duotone>
                <a:prstClr val="black"/>
                <a:schemeClr val="bg1">
                  <a:tint val="45000"/>
                  <a:satMod val="400000"/>
                </a:schemeClr>
              </a:duotone>
              <a:extLst>
                <a:ext uri="{BEBA8EAE-BF5A-486C-A8C5-ECC9F3942E4B}">
                  <a14:imgProps xmlns:a14="http://schemas.microsoft.com/office/drawing/2010/main">
                    <a14:imgLayer r:embed="rId6">
                      <a14:imgEffect>
                        <a14:backgroundRemoval t="0" b="20378" l="24500" r="43600">
                          <a14:foregroundMark x1="29500" y1="1093" x2="29500" y2="1093"/>
                          <a14:foregroundMark x1="32400" y1="4175" x2="32400" y2="4175"/>
                          <a14:foregroundMark x1="36300" y1="6660" x2="36300" y2="6660"/>
                          <a14:foregroundMark x1="33900" y1="14115" x2="33900" y2="14115"/>
                          <a14:foregroundMark x1="37100" y1="1392" x2="37100" y2="1392"/>
                        </a14:backgroundRemoval>
                      </a14:imgEffect>
                    </a14:imgLayer>
                  </a14:imgProps>
                </a:ext>
                <a:ext uri="{28A0092B-C50C-407E-A947-70E740481C1C}">
                  <a14:useLocalDpi xmlns:a14="http://schemas.microsoft.com/office/drawing/2010/main" val="0"/>
                </a:ext>
              </a:extLst>
            </a:blip>
            <a:srcRect l="25091" r="56819" b="80020"/>
            <a:stretch/>
          </p:blipFill>
          <p:spPr>
            <a:xfrm>
              <a:off x="216121" y="2537454"/>
              <a:ext cx="583201" cy="648000"/>
            </a:xfrm>
            <a:prstGeom prst="rect">
              <a:avLst/>
            </a:prstGeom>
          </p:spPr>
        </p:pic>
        <p:pic>
          <p:nvPicPr>
            <p:cNvPr id="15" name="Picture 14">
              <a:extLst>
                <a:ext uri="{FF2B5EF4-FFF2-40B4-BE49-F238E27FC236}">
                  <a16:creationId xmlns:a16="http://schemas.microsoft.com/office/drawing/2014/main" id="{4EAD49DA-701A-413C-9943-600E8D8BBDFC}"/>
                </a:ext>
              </a:extLst>
            </p:cNvPr>
            <p:cNvPicPr>
              <a:picLocks noChangeAspect="1"/>
            </p:cNvPicPr>
            <p:nvPr/>
          </p:nvPicPr>
          <p:blipFill rotWithShape="1">
            <a:blip r:embed="rId7" cstate="print">
              <a:duotone>
                <a:prstClr val="black"/>
                <a:schemeClr val="bg1">
                  <a:tint val="45000"/>
                  <a:satMod val="400000"/>
                </a:schemeClr>
              </a:duotone>
              <a:extLst>
                <a:ext uri="{BEBA8EAE-BF5A-486C-A8C5-ECC9F3942E4B}">
                  <a14:imgProps xmlns:a14="http://schemas.microsoft.com/office/drawing/2010/main">
                    <a14:imgLayer r:embed="rId8">
                      <a14:imgEffect>
                        <a14:backgroundRemoval t="35388" b="54871" l="20800" r="39200">
                          <a14:foregroundMark x1="31300" y1="38270" x2="31300" y2="38270"/>
                          <a14:foregroundMark x1="30100" y1="52187" x2="30100" y2="52187"/>
                          <a14:foregroundMark x1="29400" y1="53579" x2="29400" y2="53579"/>
                          <a14:foregroundMark x1="28700" y1="53082" x2="28700" y2="53082"/>
                        </a14:backgroundRemoval>
                      </a14:imgEffect>
                    </a14:imgLayer>
                  </a14:imgProps>
                </a:ext>
                <a:ext uri="{28A0092B-C50C-407E-A947-70E740481C1C}">
                  <a14:useLocalDpi xmlns:a14="http://schemas.microsoft.com/office/drawing/2010/main" val="0"/>
                </a:ext>
              </a:extLst>
            </a:blip>
            <a:srcRect l="21645" t="35841" r="61127" b="45321"/>
            <a:stretch/>
          </p:blipFill>
          <p:spPr>
            <a:xfrm>
              <a:off x="2229171" y="2537454"/>
              <a:ext cx="589090" cy="648000"/>
            </a:xfrm>
            <a:prstGeom prst="rect">
              <a:avLst/>
            </a:prstGeom>
          </p:spPr>
        </p:pic>
      </p:grpSp>
    </p:spTree>
    <p:extLst>
      <p:ext uri="{BB962C8B-B14F-4D97-AF65-F5344CB8AC3E}">
        <p14:creationId xmlns:p14="http://schemas.microsoft.com/office/powerpoint/2010/main" val="277978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B0F8EF7-620A-4C51-8C52-59EEFD346990}"/>
              </a:ext>
            </a:extLst>
          </p:cNvPr>
          <p:cNvGrpSpPr/>
          <p:nvPr/>
        </p:nvGrpSpPr>
        <p:grpSpPr>
          <a:xfrm>
            <a:off x="524573" y="372308"/>
            <a:ext cx="3950685" cy="2679842"/>
            <a:chOff x="73015" y="61623"/>
            <a:chExt cx="4864633" cy="3299794"/>
          </a:xfrm>
        </p:grpSpPr>
        <p:grpSp>
          <p:nvGrpSpPr>
            <p:cNvPr id="3" name="Group 2">
              <a:extLst>
                <a:ext uri="{FF2B5EF4-FFF2-40B4-BE49-F238E27FC236}">
                  <a16:creationId xmlns:a16="http://schemas.microsoft.com/office/drawing/2014/main" id="{6DA05852-6DE2-46BF-8510-417C8DD11220}"/>
                </a:ext>
              </a:extLst>
            </p:cNvPr>
            <p:cNvGrpSpPr/>
            <p:nvPr/>
          </p:nvGrpSpPr>
          <p:grpSpPr>
            <a:xfrm>
              <a:off x="73015" y="61623"/>
              <a:ext cx="4471189" cy="288000"/>
              <a:chOff x="73015" y="61623"/>
              <a:chExt cx="4471189"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39743" y="69655"/>
                <a:ext cx="1504461" cy="208437"/>
              </a:xfrm>
              <a:prstGeom prst="rect">
                <a:avLst/>
              </a:prstGeom>
              <a:noFill/>
            </p:spPr>
            <p:txBody>
              <a:bodyPr wrap="none" rtlCol="0">
                <a:spAutoFit/>
              </a:bodyPr>
              <a:lstStyle/>
              <a:p>
                <a:r>
                  <a:rPr lang="mn-MN" sz="5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id="{A65FBAC5-8C31-4ED1-A844-DAA93BB8E762}"/>
                </a:ext>
              </a:extLst>
            </p:cNvPr>
            <p:cNvSpPr txBox="1"/>
            <p:nvPr/>
          </p:nvSpPr>
          <p:spPr>
            <a:xfrm>
              <a:off x="216121" y="349623"/>
              <a:ext cx="4662587" cy="2974972"/>
            </a:xfrm>
            <a:prstGeom prst="rect">
              <a:avLst/>
            </a:prstGeom>
            <a:noFill/>
          </p:spPr>
          <p:txBody>
            <a:bodyPr wrap="square" rtlCol="0">
              <a:spAutoFit/>
            </a:bodyPr>
            <a:lstStyle/>
            <a:p>
              <a:pPr algn="just"/>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БИЕИЙН ТАМИР, СПОРТ</a:t>
              </a:r>
            </a:p>
            <a:p>
              <a:pPr algn="just"/>
              <a:endParaRPr lang="en-US" sz="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020762" lvl="1" indent="-278391" algn="just">
                <a:buFont typeface="Arial" panose="020B0604020202020204" pitchFamily="34" charset="0"/>
                <a:buChar char="•"/>
              </a:pP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2019 онд Өсвөрийн улсын аварга шалгаруулах, Олон улс, тив, дэлхийн аварга шалгаруулах тэмцээнд хөнгөн атлетик, жудо бөх, чөлөөт бөх, үндэсний бөх, үндэсний сур, волейбол, сагсан бөмбөг, байт харваа, таеквондо, спорт бүжиг, теннис, дугуй, бадминтон, шагай харваа, бокс, хөлбөмбөг, спорт аялал гэсэн </a:t>
              </a:r>
              <a:r>
                <a:rPr lang="mn-MN" sz="700" dirty="0">
                  <a:solidFill>
                    <a:srgbClr val="002060"/>
                  </a:solidFill>
                  <a:latin typeface="Arial" panose="020B0604020202020204" pitchFamily="34" charset="0"/>
                  <a:ea typeface="Times New Roman" panose="02020603050405020304" pitchFamily="18" charset="0"/>
                  <a:cs typeface="Arial" panose="020B0604020202020204" pitchFamily="34" charset="0"/>
                </a:rPr>
                <a:t>17</a:t>
              </a: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 төрлөөр </a:t>
              </a:r>
              <a:r>
                <a:rPr lang="mn-MN" sz="700" dirty="0">
                  <a:solidFill>
                    <a:srgbClr val="002060"/>
                  </a:solidFill>
                  <a:latin typeface="Arial" panose="020B0604020202020204" pitchFamily="34" charset="0"/>
                  <a:ea typeface="Times New Roman" panose="02020603050405020304" pitchFamily="18" charset="0"/>
                  <a:cs typeface="Arial" panose="020B0604020202020204" pitchFamily="34" charset="0"/>
                </a:rPr>
                <a:t>600 </a:t>
              </a: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гаруй тамирчин </a:t>
              </a:r>
              <a:r>
                <a:rPr lang="mn-MN" sz="7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амжилттай </a:t>
              </a: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оролцож </a:t>
              </a:r>
              <a:r>
                <a:rPr lang="mn-MN" sz="700" dirty="0">
                  <a:solidFill>
                    <a:srgbClr val="002060"/>
                  </a:solidFill>
                  <a:latin typeface="Arial" panose="020B0604020202020204" pitchFamily="34" charset="0"/>
                  <a:ea typeface="Times New Roman" panose="02020603050405020304" pitchFamily="18" charset="0"/>
                  <a:cs typeface="Arial" panose="020B0604020202020204" pitchFamily="34" charset="0"/>
                </a:rPr>
                <a:t>алт-137</a:t>
              </a: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700" dirty="0">
                  <a:solidFill>
                    <a:srgbClr val="002060"/>
                  </a:solidFill>
                  <a:latin typeface="Arial" panose="020B0604020202020204" pitchFamily="34" charset="0"/>
                  <a:ea typeface="Times New Roman" panose="02020603050405020304" pitchFamily="18" charset="0"/>
                  <a:cs typeface="Arial" panose="020B0604020202020204" pitchFamily="34" charset="0"/>
                </a:rPr>
                <a:t>мөнгө-130</a:t>
              </a: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700" dirty="0">
                  <a:solidFill>
                    <a:srgbClr val="002060"/>
                  </a:solidFill>
                  <a:latin typeface="Arial" panose="020B0604020202020204" pitchFamily="34" charset="0"/>
                  <a:ea typeface="Times New Roman" panose="02020603050405020304" pitchFamily="18" charset="0"/>
                  <a:cs typeface="Arial" panose="020B0604020202020204" pitchFamily="34" charset="0"/>
                </a:rPr>
                <a:t>хүрэл-179 нийт- 446</a:t>
              </a: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700" dirty="0">
                  <a:solidFill>
                    <a:srgbClr val="002060"/>
                  </a:solidFill>
                  <a:latin typeface="Arial" panose="020B0604020202020204" pitchFamily="34" charset="0"/>
                  <a:ea typeface="Times New Roman" panose="02020603050405020304" pitchFamily="18" charset="0"/>
                  <a:cs typeface="Arial" panose="020B0604020202020204" pitchFamily="34" charset="0"/>
                </a:rPr>
                <a:t>медаль</a:t>
              </a: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хүртсэн</a:t>
              </a:r>
            </a:p>
            <a:p>
              <a:pPr marL="1020762" lvl="1" indent="-278391" algn="just">
                <a:buFont typeface="Arial" panose="020B0604020202020204" pitchFamily="34" charset="0"/>
                <a:buChar char="•"/>
              </a:pP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Насанд хүрэгчдийн улсын аварга шалгаруулах тэмцээнд спортын </a:t>
              </a:r>
              <a:r>
                <a:rPr lang="mn-MN" sz="700" dirty="0">
                  <a:solidFill>
                    <a:srgbClr val="002060"/>
                  </a:solidFill>
                  <a:latin typeface="Arial" panose="020B0604020202020204" pitchFamily="34" charset="0"/>
                  <a:ea typeface="Times New Roman" panose="02020603050405020304" pitchFamily="18" charset="0"/>
                  <a:cs typeface="Arial" panose="020B0604020202020204" pitchFamily="34" charset="0"/>
                </a:rPr>
                <a:t>19</a:t>
              </a: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төрлөөр насанд хүрэгчдийн аймгийн аваргаас шалгарсан баг тамирчид Улсын аварга шалгаруулах тэмцээнд шагай харваа, үндэсний бөх, үндэсний сур, волейбол, сагсан бөмбөг, хөнгөн атлетик, явган аялал, теннис, бүстэй бөх, Бочи, пара хөнгөн атлетик, софт волейбол, кик бокс, мото спорт гэсэн спортын </a:t>
              </a:r>
              <a:r>
                <a:rPr lang="mn-MN" sz="700" dirty="0">
                  <a:solidFill>
                    <a:srgbClr val="002060"/>
                  </a:solidFill>
                  <a:latin typeface="Arial" panose="020B0604020202020204" pitchFamily="34" charset="0"/>
                  <a:ea typeface="Times New Roman" panose="02020603050405020304" pitchFamily="18" charset="0"/>
                  <a:cs typeface="Arial" panose="020B0604020202020204" pitchFamily="34" charset="0"/>
                </a:rPr>
                <a:t>19</a:t>
              </a: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 төрлөөр </a:t>
              </a:r>
              <a:r>
                <a:rPr lang="mn-MN" sz="700" dirty="0">
                  <a:solidFill>
                    <a:srgbClr val="002060"/>
                  </a:solidFill>
                  <a:latin typeface="Arial" panose="020B0604020202020204" pitchFamily="34" charset="0"/>
                  <a:ea typeface="Times New Roman" panose="02020603050405020304" pitchFamily="18" charset="0"/>
                  <a:cs typeface="Arial" panose="020B0604020202020204" pitchFamily="34" charset="0"/>
                </a:rPr>
                <a:t>400 гаруй </a:t>
              </a: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тамирчин амжилттай оролцож </a:t>
              </a:r>
              <a:r>
                <a:rPr lang="mn-MN" sz="700" dirty="0">
                  <a:solidFill>
                    <a:srgbClr val="002060"/>
                  </a:solidFill>
                  <a:latin typeface="Arial" panose="020B0604020202020204" pitchFamily="34" charset="0"/>
                  <a:ea typeface="Times New Roman" panose="02020603050405020304" pitchFamily="18" charset="0"/>
                  <a:cs typeface="Arial" panose="020B0604020202020204" pitchFamily="34" charset="0"/>
                </a:rPr>
                <a:t>алт-93</a:t>
              </a: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700" dirty="0">
                  <a:solidFill>
                    <a:srgbClr val="002060"/>
                  </a:solidFill>
                  <a:latin typeface="Arial" panose="020B0604020202020204" pitchFamily="34" charset="0"/>
                  <a:ea typeface="Times New Roman" panose="02020603050405020304" pitchFamily="18" charset="0"/>
                  <a:cs typeface="Arial" panose="020B0604020202020204" pitchFamily="34" charset="0"/>
                </a:rPr>
                <a:t>мөнгө-60</a:t>
              </a: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700" dirty="0">
                  <a:solidFill>
                    <a:srgbClr val="002060"/>
                  </a:solidFill>
                  <a:latin typeface="Arial" panose="020B0604020202020204" pitchFamily="34" charset="0"/>
                  <a:ea typeface="Times New Roman" panose="02020603050405020304" pitchFamily="18" charset="0"/>
                  <a:cs typeface="Arial" panose="020B0604020202020204" pitchFamily="34" charset="0"/>
                </a:rPr>
                <a:t>хүрэл- 130 нийт- 283 медаль</a:t>
              </a: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авсан байна.</a:t>
              </a:r>
            </a:p>
            <a:p>
              <a:pPr marL="1020762" lvl="1" indent="-278391" algn="just">
                <a:buFont typeface="Arial" panose="020B0604020202020204" pitchFamily="34" charset="0"/>
                <a:buChar char="•"/>
              </a:pP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Нийт </a:t>
              </a:r>
              <a:r>
                <a:rPr lang="mn-MN" sz="700" dirty="0">
                  <a:solidFill>
                    <a:srgbClr val="002060"/>
                  </a:solidFill>
                  <a:latin typeface="Arial" panose="020B0604020202020204" pitchFamily="34" charset="0"/>
                  <a:ea typeface="Times New Roman" panose="02020603050405020304" pitchFamily="18" charset="0"/>
                  <a:cs typeface="Arial" panose="020B0604020202020204" pitchFamily="34" charset="0"/>
                </a:rPr>
                <a:t>2019</a:t>
              </a: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700" dirty="0">
                  <a:solidFill>
                    <a:srgbClr val="002060"/>
                  </a:solidFill>
                  <a:latin typeface="Arial" panose="020B0604020202020204" pitchFamily="34" charset="0"/>
                  <a:ea typeface="Times New Roman" panose="02020603050405020304" pitchFamily="18" charset="0"/>
                  <a:cs typeface="Arial" panose="020B0604020202020204" pitchFamily="34" charset="0"/>
                </a:rPr>
                <a:t>УАШТ</a:t>
              </a: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700" dirty="0">
                  <a:solidFill>
                    <a:srgbClr val="002060"/>
                  </a:solidFill>
                  <a:latin typeface="Arial" panose="020B0604020202020204" pitchFamily="34" charset="0"/>
                  <a:ea typeface="Times New Roman" panose="02020603050405020304" pitchFamily="18" charset="0"/>
                  <a:cs typeface="Arial" panose="020B0604020202020204" pitchFamily="34" charset="0"/>
                </a:rPr>
                <a:t>Олон улс</a:t>
              </a: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700" dirty="0">
                  <a:solidFill>
                    <a:srgbClr val="002060"/>
                  </a:solidFill>
                  <a:latin typeface="Arial" panose="020B0604020202020204" pitchFamily="34" charset="0"/>
                  <a:ea typeface="Times New Roman" panose="02020603050405020304" pitchFamily="18" charset="0"/>
                  <a:cs typeface="Arial" panose="020B0604020202020204" pitchFamily="34" charset="0"/>
                </a:rPr>
                <a:t>Тив</a:t>
              </a: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700" dirty="0">
                  <a:solidFill>
                    <a:srgbClr val="002060"/>
                  </a:solidFill>
                  <a:latin typeface="Arial" panose="020B0604020202020204" pitchFamily="34" charset="0"/>
                  <a:ea typeface="Times New Roman" panose="02020603050405020304" pitchFamily="18" charset="0"/>
                  <a:cs typeface="Arial" panose="020B0604020202020204" pitchFamily="34" charset="0"/>
                </a:rPr>
                <a:t>дэлхийгээс 729 медаль</a:t>
              </a:r>
              <a:r>
                <a:rPr lang="mn-MN" sz="7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хүртсэн амжилттай.</a:t>
              </a:r>
            </a:p>
          </p:txBody>
        </p:sp>
        <p:grpSp>
          <p:nvGrpSpPr>
            <p:cNvPr id="8" name="Group 7">
              <a:extLst>
                <a:ext uri="{FF2B5EF4-FFF2-40B4-BE49-F238E27FC236}">
                  <a16:creationId xmlns:a16="http://schemas.microsoft.com/office/drawing/2014/main" id="{96F12EEB-A6B4-417F-81D9-31B5E9C7321E}"/>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50030BD5-552C-4E20-83CB-2BF599491CF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solidFill>
                      <a:srgbClr val="002060"/>
                    </a:solidFill>
                    <a:latin typeface="Arial" panose="020B0604020202020204" pitchFamily="34" charset="0"/>
                    <a:cs typeface="Arial" panose="020B0604020202020204" pitchFamily="34" charset="0"/>
                  </a:rPr>
                  <a:t>7</a:t>
                </a:r>
                <a:endParaRPr lang="mn-MN" sz="5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0D710F18-8E2C-4003-9BF3-8FE8237AD9E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C345F9-A584-4AF7-8F33-478C376141D7}"/>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502B5737-EBC7-4D77-B306-E8FB522DC817}"/>
                </a:ext>
              </a:extLst>
            </p:cNvPr>
            <p:cNvPicPr>
              <a:picLocks noChangeAspect="1"/>
            </p:cNvPicPr>
            <p:nvPr/>
          </p:nvPicPr>
          <p:blipFill rotWithShape="1">
            <a:blip r:embed="rId3" cstate="print">
              <a:duotone>
                <a:prstClr val="black"/>
                <a:schemeClr val="bg1">
                  <a:tint val="45000"/>
                  <a:satMod val="400000"/>
                </a:schemeClr>
              </a:duotone>
              <a:extLst>
                <a:ext uri="{BEBA8EAE-BF5A-486C-A8C5-ECC9F3942E4B}">
                  <a14:imgProps xmlns:a14="http://schemas.microsoft.com/office/drawing/2010/main">
                    <a14:imgLayer r:embed="rId4">
                      <a14:imgEffect>
                        <a14:backgroundRemoval t="69682" b="92346" l="63600" r="79700">
                          <a14:foregroundMark x1="67500" y1="76541" x2="67500" y2="76541"/>
                          <a14:foregroundMark x1="69100" y1="77137" x2="69100" y2="77137"/>
                          <a14:foregroundMark x1="71800" y1="77435" x2="71800" y2="77435"/>
                          <a14:foregroundMark x1="71800" y1="72266" x2="71800" y2="72266"/>
                        </a14:backgroundRemoval>
                      </a14:imgEffect>
                    </a14:imgLayer>
                  </a14:imgProps>
                </a:ext>
                <a:ext uri="{28A0092B-C50C-407E-A947-70E740481C1C}">
                  <a14:useLocalDpi xmlns:a14="http://schemas.microsoft.com/office/drawing/2010/main" val="0"/>
                </a:ext>
              </a:extLst>
            </a:blip>
            <a:srcRect l="65085" t="70886" r="21010" b="8012"/>
            <a:stretch/>
          </p:blipFill>
          <p:spPr>
            <a:xfrm>
              <a:off x="237594" y="1038000"/>
              <a:ext cx="424488" cy="648000"/>
            </a:xfrm>
            <a:prstGeom prst="rect">
              <a:avLst/>
            </a:prstGeom>
          </p:spPr>
        </p:pic>
        <p:pic>
          <p:nvPicPr>
            <p:cNvPr id="17" name="Picture 16">
              <a:extLst>
                <a:ext uri="{FF2B5EF4-FFF2-40B4-BE49-F238E27FC236}">
                  <a16:creationId xmlns:a16="http://schemas.microsoft.com/office/drawing/2014/main" id="{26FA1757-9D16-496D-B899-D9B6E05038C7}"/>
                </a:ext>
              </a:extLst>
            </p:cNvPr>
            <p:cNvPicPr>
              <a:picLocks noChangeAspect="1"/>
            </p:cNvPicPr>
            <p:nvPr/>
          </p:nvPicPr>
          <p:blipFill rotWithShape="1">
            <a:blip r:embed="rId5" cstate="print">
              <a:duotone>
                <a:prstClr val="black"/>
                <a:schemeClr val="bg1">
                  <a:tint val="45000"/>
                  <a:satMod val="400000"/>
                </a:schemeClr>
              </a:duotone>
              <a:extLst>
                <a:ext uri="{BEBA8EAE-BF5A-486C-A8C5-ECC9F3942E4B}">
                  <a14:imgProps xmlns:a14="http://schemas.microsoft.com/office/drawing/2010/main">
                    <a14:imgLayer r:embed="rId6">
                      <a14:imgEffect>
                        <a14:backgroundRemoval t="0" b="17396" l="42400" r="61700">
                          <a14:foregroundMark x1="53400" y1="1690" x2="53400" y2="1690"/>
                          <a14:foregroundMark x1="55800" y1="4771" x2="55800" y2="4771"/>
                        </a14:backgroundRemoval>
                      </a14:imgEffect>
                    </a14:imgLayer>
                  </a14:imgProps>
                </a:ext>
                <a:ext uri="{28A0092B-C50C-407E-A947-70E740481C1C}">
                  <a14:useLocalDpi xmlns:a14="http://schemas.microsoft.com/office/drawing/2010/main" val="0"/>
                </a:ext>
              </a:extLst>
            </a:blip>
            <a:srcRect l="42442" r="38484" b="82508"/>
            <a:stretch/>
          </p:blipFill>
          <p:spPr>
            <a:xfrm>
              <a:off x="118160" y="2187355"/>
              <a:ext cx="663357" cy="612000"/>
            </a:xfrm>
            <a:prstGeom prst="rect">
              <a:avLst/>
            </a:prstGeom>
          </p:spPr>
        </p:pic>
      </p:grpSp>
    </p:spTree>
    <p:extLst>
      <p:ext uri="{BB962C8B-B14F-4D97-AF65-F5344CB8AC3E}">
        <p14:creationId xmlns:p14="http://schemas.microsoft.com/office/powerpoint/2010/main" val="2359164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639F364-A849-4AF6-8C93-A1367869DE0A}"/>
              </a:ext>
            </a:extLst>
          </p:cNvPr>
          <p:cNvGrpSpPr/>
          <p:nvPr/>
        </p:nvGrpSpPr>
        <p:grpSpPr>
          <a:xfrm>
            <a:off x="73015" y="61623"/>
            <a:ext cx="4864633" cy="3299794"/>
            <a:chOff x="73015" y="61623"/>
            <a:chExt cx="4864633" cy="3299794"/>
          </a:xfrm>
        </p:grpSpPr>
        <p:grpSp>
          <p:nvGrpSpPr>
            <p:cNvPr id="3" name="Group 2">
              <a:extLst>
                <a:ext uri="{FF2B5EF4-FFF2-40B4-BE49-F238E27FC236}">
                  <a16:creationId xmlns:a16="http://schemas.microsoft.com/office/drawing/2014/main" id="{6DA05852-6DE2-46BF-8510-417C8DD11220}"/>
                </a:ext>
              </a:extLst>
            </p:cNvPr>
            <p:cNvGrpSpPr/>
            <p:nvPr/>
          </p:nvGrpSpPr>
          <p:grpSpPr>
            <a:xfrm>
              <a:off x="73015" y="61623"/>
              <a:ext cx="4805694" cy="288000"/>
              <a:chOff x="73015" y="61623"/>
              <a:chExt cx="4805694"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9" name="TextBox 8">
              <a:extLst>
                <a:ext uri="{FF2B5EF4-FFF2-40B4-BE49-F238E27FC236}">
                  <a16:creationId xmlns:a16="http://schemas.microsoft.com/office/drawing/2014/main" id="{6EBBFB55-229C-4616-8483-AE78D47ED3CC}"/>
                </a:ext>
              </a:extLst>
            </p:cNvPr>
            <p:cNvSpPr txBox="1"/>
            <p:nvPr/>
          </p:nvSpPr>
          <p:spPr>
            <a:xfrm>
              <a:off x="216121" y="349623"/>
              <a:ext cx="4662588" cy="1969770"/>
            </a:xfrm>
            <a:prstGeom prst="rect">
              <a:avLst/>
            </a:prstGeom>
            <a:noFill/>
          </p:spPr>
          <p:txBody>
            <a:bodyPr wrap="square" rtlCol="0">
              <a:spAutoFit/>
            </a:bodyPr>
            <a:lstStyle/>
            <a:p>
              <a:pPr algn="just"/>
              <a:r>
                <a:rPr lang="mn-MN"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СОЁЛ, СҮМ ХИЙД</a:t>
              </a:r>
            </a:p>
            <a:p>
              <a:pPr algn="just"/>
              <a:endPar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Мэргэжлийн урлагийн байгууллагын тоглолт -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73</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Мэргэжлийн урлагийн байгууллагын үзэгчид -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19263</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Нийтийн номын сан -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1</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4</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Нийтийн номын сангийн суудал -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365</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Номын сангийн байнгын уншигчид -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5266</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Сүм хийд -             </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12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3</a:t>
              </a:r>
              <a:endParaRPr lang="mn-MN" sz="12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Будда -      </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Христ -      </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1</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a16="http://schemas.microsoft.com/office/drawing/2014/main" id="{E196353D-33CD-4243-8B8B-4D853EDC9804}"/>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id="{1815C599-B467-40A7-A2B5-C9088AAE175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8</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50F40AEC-A40D-4257-8B9B-008B1D28DBD4}"/>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7EA86A5-A14F-4A00-A0E9-50D3954D1BA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9B687026-4E67-40B4-B6B9-9743515891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3317" y="2035873"/>
              <a:ext cx="1044219" cy="823689"/>
            </a:xfrm>
            <a:prstGeom prst="rect">
              <a:avLst/>
            </a:prstGeom>
          </p:spPr>
        </p:pic>
        <p:pic>
          <p:nvPicPr>
            <p:cNvPr id="14" name="Picture 4" descr="Ð¥Ð¾Ð»Ð±Ð¾Ð¾ÑÐ¾Ð¹ ÐÑÑÐ°Ð³">
              <a:extLst>
                <a:ext uri="{FF2B5EF4-FFF2-40B4-BE49-F238E27FC236}">
                  <a16:creationId xmlns:a16="http://schemas.microsoft.com/office/drawing/2014/main" id="{61AB5909-5099-4B65-972A-67BA38B2317D}"/>
                </a:ext>
              </a:extLst>
            </p:cNvPr>
            <p:cNvPicPr>
              <a:picLocks noChangeAspect="1" noChangeArrowheads="1"/>
            </p:cNvPicPr>
            <p:nvPr/>
          </p:nvPicPr>
          <p:blipFill>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517120">
              <a:off x="4006366" y="457243"/>
              <a:ext cx="58561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Ð¥Ð¾Ð»Ð±Ð¾Ð¾ÑÐ¾Ð¹ ÐÑÑÐ°Ð³">
              <a:extLst>
                <a:ext uri="{FF2B5EF4-FFF2-40B4-BE49-F238E27FC236}">
                  <a16:creationId xmlns:a16="http://schemas.microsoft.com/office/drawing/2014/main" id="{040DE4FA-F3D2-48D8-86FC-9389ADD3E35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588" t="14965" r="9024" b="23477"/>
            <a:stretch/>
          </p:blipFill>
          <p:spPr bwMode="auto">
            <a:xfrm>
              <a:off x="359227" y="2319393"/>
              <a:ext cx="1008395" cy="8236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76989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2870</TotalTime>
  <Words>4641</Words>
  <Application>Microsoft Office PowerPoint</Application>
  <PresentationFormat>Custom</PresentationFormat>
  <Paragraphs>1540</Paragraphs>
  <Slides>64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Munkhjargal_B</dc:creator>
  <cp:lastModifiedBy>Khorolmaa</cp:lastModifiedBy>
  <cp:revision>427</cp:revision>
  <cp:lastPrinted>2019-04-10T02:03:27Z</cp:lastPrinted>
  <dcterms:created xsi:type="dcterms:W3CDTF">2018-08-21T10:26:30Z</dcterms:created>
  <dcterms:modified xsi:type="dcterms:W3CDTF">2020-05-13T01:31:48Z</dcterms:modified>
</cp:coreProperties>
</file>