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charts/chart17.xml" ContentType="application/vnd.openxmlformats-officedocument.drawingml.char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charts/chart13.xml" ContentType="application/vnd.openxmlformats-officedocument.drawingml.chart+xml"/>
  <Override PartName="/ppt/theme/themeOverride1.xml" ContentType="application/vnd.openxmlformats-officedocument.themeOverride+xml"/>
  <Override PartName="/ppt/charts/chart14.xml" ContentType="application/vnd.openxmlformats-officedocument.drawingml.chart+xml"/>
  <Override PartName="/ppt/theme/themeOverride2.xml" ContentType="application/vnd.openxmlformats-officedocument.themeOverride+xml"/>
  <Override PartName="/ppt/charts/chart15.xml" ContentType="application/vnd.openxmlformats-officedocument.drawingml.char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charts/chart16.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17" r:id="rId3"/>
    <p:sldId id="337" r:id="rId4"/>
    <p:sldId id="331" r:id="rId5"/>
    <p:sldId id="345" r:id="rId6"/>
    <p:sldId id="332" r:id="rId7"/>
    <p:sldId id="338" r:id="rId8"/>
    <p:sldId id="339" r:id="rId9"/>
    <p:sldId id="333" r:id="rId10"/>
    <p:sldId id="335" r:id="rId11"/>
    <p:sldId id="348" r:id="rId12"/>
    <p:sldId id="321" r:id="rId13"/>
    <p:sldId id="346" r:id="rId14"/>
    <p:sldId id="347" r:id="rId15"/>
    <p:sldId id="349" r:id="rId16"/>
    <p:sldId id="318" r:id="rId17"/>
    <p:sldId id="350" r:id="rId18"/>
    <p:sldId id="351" r:id="rId19"/>
    <p:sldId id="340" r:id="rId20"/>
    <p:sldId id="314" r:id="rId21"/>
    <p:sldId id="30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2" d="100"/>
          <a:sy n="82" d="100"/>
        </p:scale>
        <p:origin x="-1212" y="-18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h\Desktop\10%20sariin%20taniltsuulga%20kh\taniltsuulga.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Documents%20and%20Settings\h\Desktop\10%20sariin%20taniltsuulga%20kh\taniltsuulga.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C:\Documents%20and%20Settings\h\Desktop\10%20sariin%20taniltsuulga%20kh\46%20Une_Grafic.xlsx" TargetMode="External"/><Relationship Id="rId2" Type="http://schemas.openxmlformats.org/officeDocument/2006/relationships/image" Target="../media/image10.jpeg"/><Relationship Id="rId1" Type="http://schemas.openxmlformats.org/officeDocument/2006/relationships/image" Target="../media/image9.jpeg"/></Relationships>
</file>

<file path=ppt/charts/_rels/chart13.xml.rels><?xml version="1.0" encoding="UTF-8" standalone="yes"?>
<Relationships xmlns="http://schemas.openxmlformats.org/package/2006/relationships"><Relationship Id="rId3" Type="http://schemas.openxmlformats.org/officeDocument/2006/relationships/oleObject" Target="file:///C:\Documents%20and%20Settings\h\Desktop\10%20sariin%20taniltsuulga%20kh\46%20Une_Grafic.xlsx" TargetMode="External"/><Relationship Id="rId2" Type="http://schemas.openxmlformats.org/officeDocument/2006/relationships/image" Target="../media/image11.jpeg"/><Relationship Id="rId1" Type="http://schemas.openxmlformats.org/officeDocument/2006/relationships/themeOverride" Target="../theme/themeOverride1.xml"/></Relationships>
</file>

<file path=ppt/charts/_rels/chart14.xml.rels><?xml version="1.0" encoding="UTF-8" standalone="yes"?>
<Relationships xmlns="http://schemas.openxmlformats.org/package/2006/relationships"><Relationship Id="rId3" Type="http://schemas.openxmlformats.org/officeDocument/2006/relationships/oleObject" Target="file:///C:\Documents%20and%20Settings\h\Desktop\10%20sariin%20taniltsuulga%20kh\46%20Une_Grafic.xlsx" TargetMode="External"/><Relationship Id="rId2" Type="http://schemas.openxmlformats.org/officeDocument/2006/relationships/image" Target="../media/image12.jpeg"/><Relationship Id="rId1" Type="http://schemas.openxmlformats.org/officeDocument/2006/relationships/themeOverride" Target="../theme/themeOverride2.xml"/></Relationships>
</file>

<file path=ppt/charts/_rels/chart15.xml.rels><?xml version="1.0" encoding="UTF-8" standalone="yes"?>
<Relationships xmlns="http://schemas.openxmlformats.org/package/2006/relationships"><Relationship Id="rId3" Type="http://schemas.openxmlformats.org/officeDocument/2006/relationships/oleObject" Target="file:///C:\Documents%20and%20Settings\h\Desktop\10%20sariin%20taniltsuulga%20kh\46%20Une_Grafic.xlsx" TargetMode="External"/><Relationship Id="rId2" Type="http://schemas.openxmlformats.org/officeDocument/2006/relationships/image" Target="../media/image13.jpeg"/><Relationship Id="rId1" Type="http://schemas.openxmlformats.org/officeDocument/2006/relationships/themeOverride" Target="../theme/themeOverride3.xml"/></Relationships>
</file>

<file path=ppt/charts/_rels/chart16.xml.rels><?xml version="1.0" encoding="UTF-8" standalone="yes"?>
<Relationships xmlns="http://schemas.openxmlformats.org/package/2006/relationships"><Relationship Id="rId2" Type="http://schemas.openxmlformats.org/officeDocument/2006/relationships/oleObject" Target="file:///C:\Documents%20and%20Settings\h\Desktop\10%20sariin%20taniltsuulga%20kh\46%20Une_Grafic.xlsx" TargetMode="External"/><Relationship Id="rId1" Type="http://schemas.openxmlformats.org/officeDocument/2006/relationships/image" Target="../media/image14.jpeg"/></Relationships>
</file>

<file path=ppt/charts/_rels/chart17.xml.rels><?xml version="1.0" encoding="UTF-8" standalone="yes"?>
<Relationships xmlns="http://schemas.openxmlformats.org/package/2006/relationships"><Relationship Id="rId1" Type="http://schemas.openxmlformats.org/officeDocument/2006/relationships/oleObject" Target="file:///C:\Users\nomio\Desktop\2014.10sariin%20taniltsuulga%20nomio\2014.10%20MEDEE.11.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nomio\Desktop\2014.10sariin%20taniltsuulga%20nomio\2014.10%20MEDEE.11.XLS"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FILESERVER\share\Munkhjargal\taniltsuulga\11%20sar\tosow%209sar%20bank.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ILESERVER\share\Munkhjargal\taniltsuulga\2014%20on\2014.10%20sariin%20taniltsuulga\bank.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h\Desktop\10%20sariin%20taniltsuulga%20kh\taniltsuulg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h\Desktop\10%20sariin%20taniltsuulga%20kh\taniltsuulg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h\Desktop\10%20sariin%20taniltsuulga%20kh\taniltsuulg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h\Desktop\10%20sariin%20taniltsuulga%20kh\taniltsuulg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h\Desktop\10%20sariin%20taniltsuulga%20kh\taniltsuulg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h\Desktop\10%20sariin%20taniltsuulga%20kh\taniltsuulg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h\Desktop\10%20sariin%20taniltsuulga%20kh\taniltsuulg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3"/>
  <c:chart>
    <c:autoTitleDeleted val="1"/>
    <c:plotArea>
      <c:layout>
        <c:manualLayout>
          <c:layoutTarget val="inner"/>
          <c:xMode val="edge"/>
          <c:yMode val="edge"/>
          <c:x val="0.33333333333333331"/>
          <c:y val="0.11979166666666667"/>
          <c:w val="0.39269406392694062"/>
          <c:h val="0.88020833333333337"/>
        </c:manualLayout>
      </c:layout>
      <c:pieChart>
        <c:varyColors val="1"/>
        <c:ser>
          <c:idx val="0"/>
          <c:order val="0"/>
          <c:explosion val="25"/>
          <c:dLbls>
            <c:dLbl>
              <c:idx val="0"/>
              <c:layout>
                <c:manualLayout>
                  <c:x val="0.12606200787401575"/>
                  <c:y val="-0.29671296296296318"/>
                </c:manualLayout>
              </c:layout>
              <c:showCatName val="1"/>
              <c:showPercent val="1"/>
            </c:dLbl>
            <c:dLbl>
              <c:idx val="1"/>
              <c:layout>
                <c:manualLayout>
                  <c:x val="-9.2787725164491422E-2"/>
                  <c:y val="0.34281332020997374"/>
                </c:manualLayout>
              </c:layout>
              <c:tx>
                <c:rich>
                  <a:bodyPr/>
                  <a:lstStyle/>
                  <a:p>
                    <a:r>
                      <a:rPr lang="mn-MN" sz="1200" b="1"/>
                      <a:t>Хөрөнгийн орлого 
0</a:t>
                    </a:r>
                    <a:r>
                      <a:rPr lang="en-US" sz="1200" b="1"/>
                      <a:t>.1</a:t>
                    </a:r>
                    <a:r>
                      <a:rPr lang="mn-MN" sz="1200" b="1"/>
                      <a:t>%</a:t>
                    </a:r>
                  </a:p>
                </c:rich>
              </c:tx>
              <c:showCatName val="1"/>
              <c:showPercent val="1"/>
            </c:dLbl>
            <c:dLbl>
              <c:idx val="2"/>
              <c:layout/>
              <c:tx>
                <c:rich>
                  <a:bodyPr/>
                  <a:lstStyle/>
                  <a:p>
                    <a:r>
                      <a:rPr lang="mn-MN" sz="1200"/>
                      <a:t>Улсын төсвийн орлого </a:t>
                    </a:r>
                    <a:r>
                      <a:rPr lang="mn-MN" sz="1200"/>
                      <a:t>
</a:t>
                    </a:r>
                    <a:r>
                      <a:rPr lang="mn-MN" sz="1200" smtClean="0"/>
                      <a:t>6.9%</a:t>
                    </a:r>
                    <a:endParaRPr lang="mn-MN" sz="1200"/>
                  </a:p>
                </c:rich>
              </c:tx>
              <c:showCatName val="1"/>
              <c:showPercent val="1"/>
            </c:dLbl>
            <c:txPr>
              <a:bodyPr/>
              <a:lstStyle/>
              <a:p>
                <a:pPr>
                  <a:defRPr sz="1200" b="1"/>
                </a:pPr>
                <a:endParaRPr lang="en-US"/>
              </a:p>
            </c:txPr>
            <c:showCatName val="1"/>
            <c:showPercent val="1"/>
            <c:showLeaderLines val="1"/>
          </c:dLbls>
          <c:cat>
            <c:strRef>
              <c:f>Sheet1!$B$4:$B$6</c:f>
              <c:strCache>
                <c:ptCount val="3"/>
                <c:pt idx="0">
                  <c:v>Урсгал орлого </c:v>
                </c:pt>
                <c:pt idx="1">
                  <c:v>Хөрөнгийн орлого </c:v>
                </c:pt>
                <c:pt idx="2">
                  <c:v>Улсын төсвийн орлого </c:v>
                </c:pt>
              </c:strCache>
            </c:strRef>
          </c:cat>
          <c:val>
            <c:numRef>
              <c:f>Sheet1!$C$4:$C$6</c:f>
              <c:numCache>
                <c:formatCode>General</c:formatCode>
                <c:ptCount val="3"/>
                <c:pt idx="0">
                  <c:v>56893004</c:v>
                </c:pt>
                <c:pt idx="1">
                  <c:v>46825</c:v>
                </c:pt>
                <c:pt idx="2">
                  <c:v>4225193</c:v>
                </c:pt>
              </c:numCache>
            </c:numRef>
          </c:val>
        </c:ser>
        <c:dLbls>
          <c:showCatName val="1"/>
          <c:showPercent val="1"/>
        </c:dLbls>
        <c:firstSliceAng val="0"/>
      </c:pieChart>
    </c:plotArea>
    <c:plotVisOnly val="1"/>
  </c:chart>
  <c:spPr>
    <a:ln>
      <a:noFill/>
    </a:ln>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00"/>
            </a:pPr>
            <a:r>
              <a:rPr lang="en-US" sz="1000">
                <a:latin typeface="Arial" pitchFamily="34" charset="0"/>
                <a:cs typeface="Arial" pitchFamily="34" charset="0"/>
              </a:rPr>
              <a:t>10</a:t>
            </a:r>
            <a:r>
              <a:rPr lang="mn-MN" sz="1000">
                <a:latin typeface="Arial" pitchFamily="34" charset="0"/>
                <a:cs typeface="Arial" pitchFamily="34" charset="0"/>
              </a:rPr>
              <a:t> сард үйлдэгдсэн гэмт</a:t>
            </a:r>
            <a:r>
              <a:rPr lang="mn-MN" sz="1000" baseline="0">
                <a:latin typeface="Arial" pitchFamily="34" charset="0"/>
                <a:cs typeface="Arial" pitchFamily="34" charset="0"/>
              </a:rPr>
              <a:t> хэрэг, хувиар</a:t>
            </a:r>
            <a:endParaRPr lang="en-US" sz="1000">
              <a:latin typeface="Arial" pitchFamily="34" charset="0"/>
              <a:cs typeface="Arial" pitchFamily="34" charset="0"/>
            </a:endParaRPr>
          </a:p>
        </c:rich>
      </c:tx>
      <c:layout>
        <c:manualLayout>
          <c:xMode val="edge"/>
          <c:yMode val="edge"/>
          <c:x val="0.28603281913502648"/>
          <c:y val="4.4975209558171534E-3"/>
        </c:manualLayout>
      </c:layout>
    </c:title>
    <c:plotArea>
      <c:layout/>
      <c:pieChart>
        <c:varyColors val="1"/>
        <c:ser>
          <c:idx val="0"/>
          <c:order val="0"/>
          <c:dLbls>
            <c:dLbl>
              <c:idx val="0"/>
              <c:layout>
                <c:manualLayout>
                  <c:x val="-7.5588503156444803E-2"/>
                  <c:y val="3.8358161964830974E-2"/>
                </c:manualLayout>
              </c:layout>
              <c:showCatName val="1"/>
              <c:showPercent val="1"/>
            </c:dLbl>
            <c:dLbl>
              <c:idx val="1"/>
              <c:layout>
                <c:manualLayout>
                  <c:x val="9.1150021188391564E-2"/>
                  <c:y val="4.0795273890960583E-2"/>
                </c:manualLayout>
              </c:layout>
              <c:showCatName val="1"/>
              <c:showPercent val="1"/>
            </c:dLbl>
            <c:dLbl>
              <c:idx val="2"/>
              <c:layout>
                <c:manualLayout>
                  <c:x val="-2.8793744531933592E-3"/>
                  <c:y val="5.8330417031204534E-2"/>
                </c:manualLayout>
              </c:layout>
              <c:showCatName val="1"/>
              <c:showPercent val="1"/>
            </c:dLbl>
            <c:dLbl>
              <c:idx val="3"/>
              <c:layout>
                <c:manualLayout>
                  <c:x val="4.4300655347312923E-2"/>
                  <c:y val="-7.3942837397707123E-3"/>
                </c:manualLayout>
              </c:layout>
              <c:showCatName val="1"/>
              <c:showPercent val="1"/>
            </c:dLbl>
            <c:dLbl>
              <c:idx val="4"/>
              <c:layout>
                <c:manualLayout>
                  <c:x val="2.2833552055993478E-3"/>
                  <c:y val="-4.4965733449985534E-3"/>
                </c:manualLayout>
              </c:layout>
              <c:showCatName val="1"/>
              <c:showPercent val="1"/>
            </c:dLbl>
            <c:dLbl>
              <c:idx val="6"/>
              <c:layout>
                <c:manualLayout>
                  <c:x val="3.4015748031496211E-3"/>
                  <c:y val="2.0030256634587344E-2"/>
                </c:manualLayout>
              </c:layout>
              <c:showCatName val="1"/>
              <c:showPercent val="1"/>
            </c:dLbl>
            <c:showCatName val="1"/>
            <c:showPercent val="1"/>
            <c:showLeaderLines val="1"/>
          </c:dLbls>
          <c:cat>
            <c:strRef>
              <c:f>'gemt hereg'!$A$25:$A$31</c:f>
              <c:strCache>
                <c:ptCount val="7"/>
                <c:pt idx="0">
                  <c:v>хүчин</c:v>
                </c:pt>
                <c:pt idx="1">
                  <c:v>танхай</c:v>
                </c:pt>
                <c:pt idx="2">
                  <c:v>ИЭЧЭМЭ</c:v>
                </c:pt>
                <c:pt idx="3">
                  <c:v>хулгай</c:v>
                </c:pt>
                <c:pt idx="4">
                  <c:v>ХАБ эсрэг гэмт хэрэг</c:v>
                </c:pt>
                <c:pt idx="5">
                  <c:v>Залилан</c:v>
                </c:pt>
                <c:pt idx="6">
                  <c:v>Бусад гэмт хэрэг</c:v>
                </c:pt>
              </c:strCache>
            </c:strRef>
          </c:cat>
          <c:val>
            <c:numRef>
              <c:f>'gemt hereg'!$B$25:$B$31</c:f>
              <c:numCache>
                <c:formatCode>General</c:formatCode>
                <c:ptCount val="7"/>
                <c:pt idx="0">
                  <c:v>6</c:v>
                </c:pt>
                <c:pt idx="1">
                  <c:v>9</c:v>
                </c:pt>
                <c:pt idx="2">
                  <c:v>123</c:v>
                </c:pt>
                <c:pt idx="3">
                  <c:v>67</c:v>
                </c:pt>
                <c:pt idx="4">
                  <c:v>68</c:v>
                </c:pt>
                <c:pt idx="5">
                  <c:v>4</c:v>
                </c:pt>
                <c:pt idx="6">
                  <c:v>74</c:v>
                </c:pt>
              </c:numCache>
            </c:numRef>
          </c:val>
        </c:ser>
        <c:dLbls>
          <c:showCatName val="1"/>
          <c:showPercent val="1"/>
        </c:dLbls>
        <c:firstSliceAng val="0"/>
      </c:pieChart>
    </c:plotArea>
    <c:plotVisOnly val="1"/>
    <c:dispBlanksAs val="zero"/>
  </c:chart>
  <c:spPr>
    <a:ln>
      <a:noFill/>
    </a:ln>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9855420127278753"/>
          <c:y val="0.21066455234762321"/>
          <c:w val="0.65144743182163389"/>
          <c:h val="0.68545682868287161"/>
        </c:manualLayout>
      </c:layout>
      <c:barChart>
        <c:barDir val="bar"/>
        <c:grouping val="clustered"/>
        <c:ser>
          <c:idx val="0"/>
          <c:order val="0"/>
          <c:tx>
            <c:strRef>
              <c:f>'gemt hereg'!$B$37</c:f>
              <c:strCache>
                <c:ptCount val="1"/>
                <c:pt idx="0">
                  <c:v>Сэжигтэн, холбогдогчдын мэдээлэл, насны байдлаар</c:v>
                </c:pt>
              </c:strCache>
            </c:strRef>
          </c:tx>
          <c:dLbls>
            <c:showVal val="1"/>
          </c:dLbls>
          <c:cat>
            <c:strRef>
              <c:f>'gemt hereg'!$A$38:$A$41</c:f>
              <c:strCache>
                <c:ptCount val="4"/>
                <c:pt idx="0">
                  <c:v>18 хүртэл</c:v>
                </c:pt>
                <c:pt idx="1">
                  <c:v>18-30 нас</c:v>
                </c:pt>
                <c:pt idx="2">
                  <c:v>31-35 нас</c:v>
                </c:pt>
                <c:pt idx="3">
                  <c:v>35- с дээш нас</c:v>
                </c:pt>
              </c:strCache>
            </c:strRef>
          </c:cat>
          <c:val>
            <c:numRef>
              <c:f>'gemt hereg'!$B$38:$B$41</c:f>
              <c:numCache>
                <c:formatCode>General</c:formatCode>
                <c:ptCount val="4"/>
                <c:pt idx="0">
                  <c:v>15</c:v>
                </c:pt>
                <c:pt idx="1">
                  <c:v>147</c:v>
                </c:pt>
                <c:pt idx="2">
                  <c:v>50</c:v>
                </c:pt>
                <c:pt idx="3">
                  <c:v>112</c:v>
                </c:pt>
              </c:numCache>
            </c:numRef>
          </c:val>
        </c:ser>
        <c:dLbls>
          <c:showVal val="1"/>
        </c:dLbls>
        <c:overlap val="-25"/>
        <c:axId val="66137472"/>
        <c:axId val="66143360"/>
      </c:barChart>
      <c:catAx>
        <c:axId val="66137472"/>
        <c:scaling>
          <c:orientation val="minMax"/>
        </c:scaling>
        <c:axPos val="l"/>
        <c:majorTickMark val="none"/>
        <c:tickLblPos val="nextTo"/>
        <c:crossAx val="66143360"/>
        <c:crosses val="autoZero"/>
        <c:auto val="1"/>
        <c:lblAlgn val="ctr"/>
        <c:lblOffset val="100"/>
      </c:catAx>
      <c:valAx>
        <c:axId val="66143360"/>
        <c:scaling>
          <c:orientation val="minMax"/>
        </c:scaling>
        <c:delete val="1"/>
        <c:axPos val="b"/>
        <c:numFmt formatCode="General" sourceLinked="1"/>
        <c:tickLblPos val="none"/>
        <c:crossAx val="66137472"/>
        <c:crosses val="autoZero"/>
        <c:crossBetween val="between"/>
      </c:valAx>
    </c:plotArea>
    <c:legend>
      <c:legendPos val="t"/>
      <c:layout/>
      <c:txPr>
        <a:bodyPr/>
        <a:lstStyle/>
        <a:p>
          <a:pPr>
            <a:defRPr sz="1000">
              <a:latin typeface="Arial" pitchFamily="34" charset="0"/>
              <a:cs typeface="Arial" pitchFamily="34" charset="0"/>
            </a:defRPr>
          </a:pPr>
          <a:endParaRPr lang="en-US"/>
        </a:p>
      </c:txPr>
    </c:legend>
    <c:plotVisOnly val="1"/>
    <c:dispBlanksAs val="gap"/>
  </c:chart>
  <c:spPr>
    <a:ln>
      <a:noFill/>
    </a:ln>
  </c:sp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0015507436570428"/>
          <c:y val="5.1400554097404488E-2"/>
          <c:w val="0.861601924759407"/>
          <c:h val="0.69567444423876479"/>
        </c:manualLayout>
      </c:layout>
      <c:barChart>
        <c:barDir val="col"/>
        <c:grouping val="clustered"/>
        <c:ser>
          <c:idx val="0"/>
          <c:order val="0"/>
          <c:tx>
            <c:strRef>
              <c:f>Sheet1!$B$67</c:f>
              <c:strCache>
                <c:ptCount val="1"/>
                <c:pt idx="0">
                  <c:v>Алтан Тариа гурил</c:v>
                </c:pt>
              </c:strCache>
            </c:strRef>
          </c:tx>
          <c:spPr>
            <a:blipFill>
              <a:blip xmlns:r="http://schemas.openxmlformats.org/officeDocument/2006/relationships" r:embed="rId1"/>
              <a:stretch>
                <a:fillRect/>
              </a:stretch>
            </a:blipFill>
          </c:spPr>
          <c:dLbls>
            <c:spPr>
              <a:noFill/>
              <a:ln>
                <a:noFill/>
              </a:ln>
              <a:effectLst/>
            </c:spPr>
            <c:showVal val="1"/>
            <c:extLst>
              <c:ext xmlns:c15="http://schemas.microsoft.com/office/drawing/2012/chart" uri="{CE6537A1-D6FC-4f65-9D91-7224C49458BB}">
                <c15:layout/>
                <c15:showLeaderLines val="0"/>
              </c:ext>
            </c:extLst>
          </c:dLbls>
          <c:cat>
            <c:strRef>
              <c:f>Sheet1!$C$66:$H$66</c:f>
              <c:strCache>
                <c:ptCount val="6"/>
                <c:pt idx="0">
                  <c:v>Гурвантэс</c:v>
                </c:pt>
                <c:pt idx="1">
                  <c:v>Манлай</c:v>
                </c:pt>
                <c:pt idx="2">
                  <c:v>Номгон</c:v>
                </c:pt>
                <c:pt idx="3">
                  <c:v>Ханбогд</c:v>
                </c:pt>
                <c:pt idx="4">
                  <c:v>Ханхонгор</c:v>
                </c:pt>
                <c:pt idx="5">
                  <c:v>Цогтцэций</c:v>
                </c:pt>
              </c:strCache>
            </c:strRef>
          </c:cat>
          <c:val>
            <c:numRef>
              <c:f>Sheet1!$C$67:$H$67</c:f>
              <c:numCache>
                <c:formatCode>General</c:formatCode>
                <c:ptCount val="6"/>
                <c:pt idx="0">
                  <c:v>1750</c:v>
                </c:pt>
                <c:pt idx="1">
                  <c:v>2000</c:v>
                </c:pt>
                <c:pt idx="2">
                  <c:v>1750</c:v>
                </c:pt>
                <c:pt idx="3">
                  <c:v>1500</c:v>
                </c:pt>
                <c:pt idx="4">
                  <c:v>1475</c:v>
                </c:pt>
                <c:pt idx="5">
                  <c:v>1500</c:v>
                </c:pt>
              </c:numCache>
            </c:numRef>
          </c:val>
        </c:ser>
        <c:ser>
          <c:idx val="1"/>
          <c:order val="1"/>
          <c:tx>
            <c:strRef>
              <c:f>Sheet1!#REF!</c:f>
              <c:strCache>
                <c:ptCount val="1"/>
                <c:pt idx="0">
                  <c:v>#REF!</c:v>
                </c:pt>
              </c:strCache>
            </c:strRef>
          </c:tx>
          <c:spPr>
            <a:blipFill>
              <a:blip xmlns:r="http://schemas.openxmlformats.org/officeDocument/2006/relationships" r:embed="rId2"/>
              <a:stretch>
                <a:fillRect/>
              </a:stretch>
            </a:blipFill>
          </c:spPr>
          <c:dLbls>
            <c:spPr>
              <a:noFill/>
              <a:ln>
                <a:noFill/>
              </a:ln>
              <a:effectLst/>
            </c:spPr>
            <c:txPr>
              <a:bodyPr wrap="square" lIns="38100" tIns="19050" rIns="38100" bIns="19050" anchor="ctr">
                <a:spAutoFit/>
              </a:bodyPr>
              <a:lstStyle/>
              <a:p>
                <a:pPr>
                  <a:defRPr b="1"/>
                </a:pPr>
                <a:endParaRPr lang="en-US"/>
              </a:p>
            </c:txPr>
            <c:dLblPos val="inEnd"/>
            <c:showVal val="1"/>
            <c:extLst>
              <c:ext xmlns:c15="http://schemas.microsoft.com/office/drawing/2012/chart" uri="{CE6537A1-D6FC-4f65-9D91-7224C49458BB}">
                <c15:layout/>
                <c15:showLeaderLines val="0"/>
              </c:ext>
            </c:extLst>
          </c:dLbls>
          <c:cat>
            <c:strRef>
              <c:f>Sheet1!$C$66:$H$66</c:f>
              <c:strCache>
                <c:ptCount val="6"/>
                <c:pt idx="0">
                  <c:v>Гурвантэс</c:v>
                </c:pt>
                <c:pt idx="1">
                  <c:v>Манлай</c:v>
                </c:pt>
                <c:pt idx="2">
                  <c:v>Номгон</c:v>
                </c:pt>
                <c:pt idx="3">
                  <c:v>Ханбогд</c:v>
                </c:pt>
                <c:pt idx="4">
                  <c:v>Ханхонгор</c:v>
                </c:pt>
                <c:pt idx="5">
                  <c:v>Цогтцэций</c:v>
                </c:pt>
              </c:strCache>
            </c:strRef>
          </c:cat>
          <c:val>
            <c:numRef>
              <c:f>Sheet1!#REF!</c:f>
              <c:numCache>
                <c:formatCode>General</c:formatCode>
                <c:ptCount val="1"/>
                <c:pt idx="0">
                  <c:v>1</c:v>
                </c:pt>
              </c:numCache>
            </c:numRef>
          </c:val>
        </c:ser>
        <c:gapWidth val="20"/>
        <c:overlap val="10"/>
        <c:axId val="67195648"/>
        <c:axId val="67197184"/>
      </c:barChart>
      <c:catAx>
        <c:axId val="67195648"/>
        <c:scaling>
          <c:orientation val="minMax"/>
        </c:scaling>
        <c:axPos val="b"/>
        <c:numFmt formatCode="General" sourceLinked="1"/>
        <c:tickLblPos val="nextTo"/>
        <c:spPr>
          <a:ln>
            <a:solidFill>
              <a:schemeClr val="accent1">
                <a:lumMod val="40000"/>
                <a:lumOff val="60000"/>
              </a:schemeClr>
            </a:solidFill>
          </a:ln>
        </c:spPr>
        <c:crossAx val="67197184"/>
        <c:crosses val="autoZero"/>
        <c:auto val="1"/>
        <c:lblAlgn val="ctr"/>
        <c:lblOffset val="100"/>
      </c:catAx>
      <c:valAx>
        <c:axId val="67197184"/>
        <c:scaling>
          <c:orientation val="minMax"/>
          <c:max val="2000"/>
          <c:min val="1400"/>
        </c:scaling>
        <c:axPos val="l"/>
        <c:numFmt formatCode="General" sourceLinked="1"/>
        <c:tickLblPos val="nextTo"/>
        <c:spPr>
          <a:ln>
            <a:solidFill>
              <a:schemeClr val="accent1">
                <a:lumMod val="40000"/>
                <a:lumOff val="60000"/>
              </a:schemeClr>
            </a:solidFill>
          </a:ln>
        </c:spPr>
        <c:crossAx val="67195648"/>
        <c:crosses val="autoZero"/>
        <c:crossBetween val="between"/>
        <c:majorUnit val="150"/>
      </c:valAx>
    </c:plotArea>
    <c:legend>
      <c:legendPos val="r"/>
      <c:legendEntry>
        <c:idx val="1"/>
        <c:delete val="1"/>
      </c:legendEntry>
      <c:layout>
        <c:manualLayout>
          <c:xMode val="edge"/>
          <c:yMode val="edge"/>
          <c:x val="0.33008586378384536"/>
          <c:y val="3.0041259863147041E-2"/>
          <c:w val="0.57731193135031"/>
          <c:h val="0.12955084839747191"/>
        </c:manualLayout>
      </c:layout>
    </c:legend>
    <c:plotVisOnly val="1"/>
    <c:dispBlanksAs val="gap"/>
  </c:chart>
  <c:spPr>
    <a:ln>
      <a:noFill/>
    </a:ln>
  </c:spPr>
  <c:txPr>
    <a:bodyPr/>
    <a:lstStyle/>
    <a:p>
      <a:pPr>
        <a:defRPr sz="900">
          <a:solidFill>
            <a:srgbClr val="002060"/>
          </a:solidFill>
          <a:latin typeface="Tahoma" pitchFamily="34" charset="0"/>
          <a:ea typeface="Tahoma" pitchFamily="34" charset="0"/>
          <a:cs typeface="Tahoma" pitchFamily="34" charset="0"/>
        </a:defRPr>
      </a:pPr>
      <a:endParaRPr lang="en-US"/>
    </a:p>
  </c:txPr>
  <c:externalData r:id="rId3"/>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21600811983208E-2"/>
          <c:y val="9.4490305647278228E-2"/>
          <c:w val="0.92270856843314464"/>
          <c:h val="0.56248702468315015"/>
        </c:manualLayout>
      </c:layout>
      <c:barChart>
        <c:barDir val="col"/>
        <c:grouping val="clustered"/>
        <c:ser>
          <c:idx val="0"/>
          <c:order val="0"/>
          <c:tx>
            <c:strRef>
              <c:f>Sheet1!$J$75</c:f>
              <c:strCache>
                <c:ptCount val="1"/>
                <c:pt idx="0">
                  <c:v>Төмс</c:v>
                </c:pt>
              </c:strCache>
            </c:strRef>
          </c:tx>
          <c:spPr>
            <a:blipFill>
              <a:blip xmlns:r="http://schemas.openxmlformats.org/officeDocument/2006/relationships" r:embed="rId2"/>
              <a:stretch>
                <a:fillRect/>
              </a:stretch>
            </a:blipFill>
            <a:ln w="25400">
              <a:noFill/>
            </a:ln>
          </c:spPr>
          <c:dLbls>
            <c:spPr>
              <a:noFill/>
              <a:ln>
                <a:noFill/>
              </a:ln>
              <a:effectLst/>
            </c:spPr>
            <c:txPr>
              <a:bodyPr wrap="square" lIns="38100" tIns="19050" rIns="38100" bIns="19050" anchor="ctr">
                <a:spAutoFit/>
              </a:bodyPr>
              <a:lstStyle/>
              <a:p>
                <a:pPr>
                  <a:defRPr sz="800">
                    <a:solidFill>
                      <a:schemeClr val="accent2"/>
                    </a:solidFill>
                  </a:defRPr>
                </a:pPr>
                <a:endParaRPr lang="en-US"/>
              </a:p>
            </c:txPr>
            <c:showVal val="1"/>
            <c:extLst>
              <c:ext xmlns:c15="http://schemas.microsoft.com/office/drawing/2012/chart" uri="{CE6537A1-D6FC-4f65-9D91-7224C49458BB}">
                <c15:layout/>
                <c15:showLeaderLines val="1"/>
              </c:ext>
            </c:extLst>
          </c:dLbls>
          <c:cat>
            <c:numRef>
              <c:f>Sheet1!$K$74:$O$74</c:f>
              <c:numCache>
                <c:formatCode>0.00</c:formatCode>
                <c:ptCount val="5"/>
                <c:pt idx="0">
                  <c:v>2010.1</c:v>
                </c:pt>
                <c:pt idx="1">
                  <c:v>2011.1</c:v>
                </c:pt>
                <c:pt idx="2">
                  <c:v>2012.1</c:v>
                </c:pt>
                <c:pt idx="3">
                  <c:v>2013.1</c:v>
                </c:pt>
                <c:pt idx="4">
                  <c:v>2014.1</c:v>
                </c:pt>
              </c:numCache>
            </c:numRef>
          </c:cat>
          <c:val>
            <c:numRef>
              <c:f>Sheet1!$K$75:$O$75</c:f>
              <c:numCache>
                <c:formatCode>General</c:formatCode>
                <c:ptCount val="5"/>
                <c:pt idx="0">
                  <c:v>1000</c:v>
                </c:pt>
                <c:pt idx="1">
                  <c:v>1000</c:v>
                </c:pt>
                <c:pt idx="2">
                  <c:v>1000</c:v>
                </c:pt>
                <c:pt idx="3">
                  <c:v>800</c:v>
                </c:pt>
                <c:pt idx="4">
                  <c:v>1000</c:v>
                </c:pt>
              </c:numCache>
            </c:numRef>
          </c:val>
        </c:ser>
        <c:gapWidth val="10"/>
        <c:axId val="67225856"/>
        <c:axId val="67129344"/>
      </c:barChart>
      <c:catAx>
        <c:axId val="67225856"/>
        <c:scaling>
          <c:orientation val="minMax"/>
        </c:scaling>
        <c:axPos val="b"/>
        <c:numFmt formatCode="0.00" sourceLinked="1"/>
        <c:tickLblPos val="nextTo"/>
        <c:spPr>
          <a:ln>
            <a:solidFill>
              <a:schemeClr val="accent1">
                <a:lumMod val="40000"/>
                <a:lumOff val="60000"/>
              </a:schemeClr>
            </a:solidFill>
          </a:ln>
        </c:spPr>
        <c:txPr>
          <a:bodyPr rot="-5400000" vert="horz"/>
          <a:lstStyle/>
          <a:p>
            <a:pPr>
              <a:defRPr sz="800"/>
            </a:pPr>
            <a:endParaRPr lang="en-US"/>
          </a:p>
        </c:txPr>
        <c:crossAx val="67129344"/>
        <c:crosses val="autoZero"/>
        <c:auto val="1"/>
        <c:lblAlgn val="ctr"/>
        <c:lblOffset val="100"/>
      </c:catAx>
      <c:valAx>
        <c:axId val="67129344"/>
        <c:scaling>
          <c:orientation val="minMax"/>
          <c:max val="1400"/>
          <c:min val="0"/>
        </c:scaling>
        <c:delete val="1"/>
        <c:axPos val="l"/>
        <c:numFmt formatCode="General" sourceLinked="1"/>
        <c:tickLblPos val="none"/>
        <c:crossAx val="67225856"/>
        <c:crosses val="autoZero"/>
        <c:crossBetween val="between"/>
        <c:majorUnit val="500"/>
      </c:valAx>
      <c:spPr>
        <a:noFill/>
        <a:ln w="25400">
          <a:noFill/>
        </a:ln>
      </c:spPr>
    </c:plotArea>
    <c:plotVisOnly val="1"/>
    <c:dispBlanksAs val="gap"/>
  </c:chart>
  <c:spPr>
    <a:solidFill>
      <a:schemeClr val="bg1"/>
    </a:solidFill>
    <a:ln>
      <a:noFill/>
    </a:ln>
  </c:spPr>
  <c:txPr>
    <a:bodyPr/>
    <a:lstStyle/>
    <a:p>
      <a:pPr>
        <a:defRPr>
          <a:solidFill>
            <a:srgbClr val="002060"/>
          </a:solidFill>
          <a:latin typeface="Tahoma" pitchFamily="34" charset="0"/>
          <a:cs typeface="Tahoma" pitchFamily="34" charset="0"/>
        </a:defRPr>
      </a:pPr>
      <a:endParaRPr lang="en-US"/>
    </a:p>
  </c:txPr>
  <c:externalData r:id="rId3"/>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940298507462763E-2"/>
          <c:y val="4.1666666666666664E-2"/>
          <c:w val="0.92063091458089985"/>
          <c:h val="0.68276676122089253"/>
        </c:manualLayout>
      </c:layout>
      <c:lineChart>
        <c:grouping val="standard"/>
        <c:ser>
          <c:idx val="0"/>
          <c:order val="0"/>
          <c:tx>
            <c:strRef>
              <c:f>Sheet1!$A$125</c:f>
              <c:strCache>
                <c:ptCount val="1"/>
                <c:pt idx="0">
                  <c:v>Лууван</c:v>
                </c:pt>
              </c:strCache>
            </c:strRef>
          </c:tx>
          <c:spPr>
            <a:ln>
              <a:noFill/>
            </a:ln>
            <a:effectLst>
              <a:outerShdw blurRad="40000" dist="23000" dir="5400000" rotWithShape="0">
                <a:srgbClr val="000000">
                  <a:alpha val="35000"/>
                </a:srgbClr>
              </a:outerShdw>
            </a:effectLst>
          </c:spPr>
          <c:marker>
            <c:symbol val="circle"/>
            <c:size val="45"/>
            <c:spPr>
              <a:blipFill dpi="0" rotWithShape="1">
                <a:blip xmlns:r="http://schemas.openxmlformats.org/officeDocument/2006/relationships" r:embed="rId2"/>
                <a:srcRect/>
                <a:stretch>
                  <a:fillRect/>
                </a:stretch>
              </a:blipFill>
              <a:ln>
                <a:noFill/>
              </a:ln>
            </c:spPr>
          </c:marker>
          <c:dLbls>
            <c:dLbl>
              <c:idx val="3"/>
              <c:layout>
                <c:manualLayout>
                  <c:x val="-9.2901464736637226E-2"/>
                  <c:y val="4.3613664372002481E-2"/>
                </c:manualLayout>
              </c:layout>
              <c:dLblPos val="r"/>
              <c:showVal val="1"/>
            </c:dLbl>
            <c:spPr>
              <a:noFill/>
              <a:ln>
                <a:noFill/>
              </a:ln>
              <a:effectLst/>
            </c:spPr>
            <c:dLblPos val="t"/>
            <c:showVal val="1"/>
            <c:extLst>
              <c:ext xmlns:c15="http://schemas.microsoft.com/office/drawing/2012/chart" uri="{CE6537A1-D6FC-4f65-9D91-7224C49458BB}">
                <c15:layout/>
                <c15:showLeaderLines val="1"/>
              </c:ext>
            </c:extLst>
          </c:dLbls>
          <c:cat>
            <c:numRef>
              <c:f>Sheet1!$B$124:$F$124</c:f>
              <c:numCache>
                <c:formatCode>0.00</c:formatCode>
                <c:ptCount val="5"/>
                <c:pt idx="0">
                  <c:v>2010.1</c:v>
                </c:pt>
                <c:pt idx="1">
                  <c:v>2011.1</c:v>
                </c:pt>
                <c:pt idx="2">
                  <c:v>2012.1</c:v>
                </c:pt>
                <c:pt idx="3">
                  <c:v>2013.1</c:v>
                </c:pt>
                <c:pt idx="4">
                  <c:v>2014.1</c:v>
                </c:pt>
              </c:numCache>
            </c:numRef>
          </c:cat>
          <c:val>
            <c:numRef>
              <c:f>Sheet1!$B$125:$F$125</c:f>
              <c:numCache>
                <c:formatCode>General</c:formatCode>
                <c:ptCount val="5"/>
                <c:pt idx="0">
                  <c:v>1000</c:v>
                </c:pt>
                <c:pt idx="1">
                  <c:v>1200</c:v>
                </c:pt>
                <c:pt idx="2">
                  <c:v>1300</c:v>
                </c:pt>
                <c:pt idx="3">
                  <c:v>1500</c:v>
                </c:pt>
                <c:pt idx="4">
                  <c:v>1300</c:v>
                </c:pt>
              </c:numCache>
            </c:numRef>
          </c:val>
          <c:smooth val="1"/>
        </c:ser>
        <c:marker val="1"/>
        <c:axId val="67152896"/>
        <c:axId val="67158784"/>
      </c:lineChart>
      <c:catAx>
        <c:axId val="67152896"/>
        <c:scaling>
          <c:orientation val="minMax"/>
        </c:scaling>
        <c:axPos val="b"/>
        <c:numFmt formatCode="0.00" sourceLinked="1"/>
        <c:tickLblPos val="nextTo"/>
        <c:spPr>
          <a:ln>
            <a:solidFill>
              <a:srgbClr val="4F81BD">
                <a:lumMod val="40000"/>
                <a:lumOff val="60000"/>
              </a:srgbClr>
            </a:solidFill>
          </a:ln>
        </c:spPr>
        <c:txPr>
          <a:bodyPr rot="-5400000" vert="horz"/>
          <a:lstStyle/>
          <a:p>
            <a:pPr>
              <a:defRPr sz="900"/>
            </a:pPr>
            <a:endParaRPr lang="en-US"/>
          </a:p>
        </c:txPr>
        <c:crossAx val="67158784"/>
        <c:crosses val="autoZero"/>
        <c:auto val="1"/>
        <c:lblAlgn val="ctr"/>
        <c:lblOffset val="100"/>
      </c:catAx>
      <c:valAx>
        <c:axId val="67158784"/>
        <c:scaling>
          <c:orientation val="minMax"/>
          <c:max val="1500"/>
          <c:min val="500"/>
        </c:scaling>
        <c:delete val="1"/>
        <c:axPos val="l"/>
        <c:numFmt formatCode="General" sourceLinked="1"/>
        <c:majorTickMark val="none"/>
        <c:tickLblPos val="none"/>
        <c:crossAx val="67152896"/>
        <c:crosses val="autoZero"/>
        <c:crossBetween val="between"/>
        <c:majorUnit val="500"/>
      </c:valAx>
      <c:spPr>
        <a:noFill/>
        <a:ln w="25400">
          <a:noFill/>
        </a:ln>
      </c:spPr>
    </c:plotArea>
    <c:plotVisOnly val="1"/>
    <c:dispBlanksAs val="gap"/>
  </c:chart>
  <c:spPr>
    <a:solidFill>
      <a:schemeClr val="bg1"/>
    </a:solidFill>
    <a:ln>
      <a:noFill/>
    </a:ln>
  </c:spPr>
  <c:txPr>
    <a:bodyPr/>
    <a:lstStyle/>
    <a:p>
      <a:pPr>
        <a:defRPr>
          <a:solidFill>
            <a:srgbClr val="002060"/>
          </a:solidFill>
          <a:latin typeface="Tahoma" pitchFamily="34" charset="0"/>
          <a:cs typeface="Tahoma" pitchFamily="34" charset="0"/>
        </a:defRPr>
      </a:pPr>
      <a:endParaRPr lang="en-US"/>
    </a:p>
  </c:txPr>
  <c:externalData r:id="rId3"/>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80078922388867"/>
          <c:y val="4.8774626063308422E-2"/>
          <c:w val="0.8099786191486783"/>
          <c:h val="0.59273766454868815"/>
        </c:manualLayout>
      </c:layout>
      <c:lineChart>
        <c:grouping val="standard"/>
        <c:ser>
          <c:idx val="0"/>
          <c:order val="0"/>
          <c:tx>
            <c:strRef>
              <c:f>Sheet1!$R$88</c:f>
              <c:strCache>
                <c:ptCount val="1"/>
                <c:pt idx="0">
                  <c:v>Байцаа</c:v>
                </c:pt>
              </c:strCache>
            </c:strRef>
          </c:tx>
          <c:spPr>
            <a:ln w="25400">
              <a:solidFill>
                <a:srgbClr val="00B050"/>
              </a:solidFill>
            </a:ln>
          </c:spPr>
          <c:marker>
            <c:symbol val="square"/>
            <c:size val="35"/>
            <c:spPr>
              <a:blipFill>
                <a:blip xmlns:r="http://schemas.openxmlformats.org/officeDocument/2006/relationships" r:embed="rId2"/>
                <a:stretch>
                  <a:fillRect/>
                </a:stretch>
              </a:blipFill>
              <a:ln>
                <a:noFill/>
              </a:ln>
            </c:spPr>
          </c:marker>
          <c:dLbls>
            <c:spPr>
              <a:noFill/>
              <a:ln>
                <a:noFill/>
              </a:ln>
              <a:effectLst/>
            </c:spPr>
            <c:txPr>
              <a:bodyPr wrap="square" lIns="38100" tIns="19050" rIns="38100" bIns="19050" anchor="ctr">
                <a:spAutoFit/>
              </a:bodyPr>
              <a:lstStyle/>
              <a:p>
                <a:pPr>
                  <a:defRPr>
                    <a:solidFill>
                      <a:srgbClr val="00B050"/>
                    </a:solidFill>
                  </a:defRPr>
                </a:pPr>
                <a:endParaRPr lang="en-US"/>
              </a:p>
            </c:txPr>
            <c:dLblPos val="b"/>
            <c:showVal val="1"/>
            <c:extLst>
              <c:ext xmlns:c15="http://schemas.microsoft.com/office/drawing/2012/chart" uri="{CE6537A1-D6FC-4f65-9D91-7224C49458BB}">
                <c15:layout/>
                <c15:showLeaderLines val="1"/>
              </c:ext>
            </c:extLst>
          </c:dLbls>
          <c:cat>
            <c:numRef>
              <c:f>Sheet1!$S$87:$W$87</c:f>
              <c:numCache>
                <c:formatCode>0.00</c:formatCode>
                <c:ptCount val="5"/>
                <c:pt idx="0">
                  <c:v>2010.1</c:v>
                </c:pt>
                <c:pt idx="1">
                  <c:v>2011.1</c:v>
                </c:pt>
                <c:pt idx="2">
                  <c:v>2012.1</c:v>
                </c:pt>
                <c:pt idx="3">
                  <c:v>2013.1</c:v>
                </c:pt>
                <c:pt idx="4">
                  <c:v>2014.1</c:v>
                </c:pt>
              </c:numCache>
            </c:numRef>
          </c:cat>
          <c:val>
            <c:numRef>
              <c:f>Sheet1!$S$88:$W$88</c:f>
              <c:numCache>
                <c:formatCode>General</c:formatCode>
                <c:ptCount val="5"/>
                <c:pt idx="0">
                  <c:v>900</c:v>
                </c:pt>
                <c:pt idx="1">
                  <c:v>1000</c:v>
                </c:pt>
                <c:pt idx="2">
                  <c:v>1000</c:v>
                </c:pt>
                <c:pt idx="3">
                  <c:v>1200</c:v>
                </c:pt>
                <c:pt idx="4">
                  <c:v>1000</c:v>
                </c:pt>
              </c:numCache>
            </c:numRef>
          </c:val>
          <c:smooth val="1"/>
        </c:ser>
        <c:marker val="1"/>
        <c:axId val="68912640"/>
        <c:axId val="68914176"/>
      </c:lineChart>
      <c:catAx>
        <c:axId val="68912640"/>
        <c:scaling>
          <c:orientation val="minMax"/>
        </c:scaling>
        <c:axPos val="b"/>
        <c:numFmt formatCode="0.00" sourceLinked="1"/>
        <c:tickLblPos val="nextTo"/>
        <c:spPr>
          <a:ln>
            <a:solidFill>
              <a:schemeClr val="accent1">
                <a:lumMod val="40000"/>
                <a:lumOff val="60000"/>
              </a:schemeClr>
            </a:solidFill>
          </a:ln>
        </c:spPr>
        <c:txPr>
          <a:bodyPr rot="-5400000" vert="horz"/>
          <a:lstStyle/>
          <a:p>
            <a:pPr>
              <a:defRPr/>
            </a:pPr>
            <a:endParaRPr lang="en-US"/>
          </a:p>
        </c:txPr>
        <c:crossAx val="68914176"/>
        <c:crosses val="autoZero"/>
        <c:auto val="1"/>
        <c:lblAlgn val="ctr"/>
        <c:lblOffset val="100"/>
      </c:catAx>
      <c:valAx>
        <c:axId val="68914176"/>
        <c:scaling>
          <c:orientation val="minMax"/>
          <c:max val="2000"/>
          <c:min val="0"/>
        </c:scaling>
        <c:axPos val="l"/>
        <c:numFmt formatCode="General" sourceLinked="1"/>
        <c:tickLblPos val="nextTo"/>
        <c:spPr>
          <a:ln>
            <a:solidFill>
              <a:schemeClr val="accent1">
                <a:lumMod val="40000"/>
                <a:lumOff val="60000"/>
              </a:schemeClr>
            </a:solidFill>
          </a:ln>
        </c:spPr>
        <c:crossAx val="68912640"/>
        <c:crosses val="autoZero"/>
        <c:crossBetween val="between"/>
        <c:majorUnit val="500"/>
      </c:valAx>
    </c:plotArea>
    <c:legend>
      <c:legendPos val="r"/>
      <c:layout>
        <c:manualLayout>
          <c:xMode val="edge"/>
          <c:yMode val="edge"/>
          <c:x val="0.15769060879585173"/>
          <c:y val="7.6737395777337668E-5"/>
          <c:w val="0.55154503552909995"/>
          <c:h val="0.10406290677080045"/>
        </c:manualLayout>
      </c:layout>
    </c:legend>
    <c:plotVisOnly val="1"/>
    <c:dispBlanksAs val="gap"/>
  </c:chart>
  <c:spPr>
    <a:ln>
      <a:noFill/>
    </a:ln>
  </c:spPr>
  <c:txPr>
    <a:bodyPr/>
    <a:lstStyle/>
    <a:p>
      <a:pPr>
        <a:defRPr>
          <a:solidFill>
            <a:srgbClr val="002060"/>
          </a:solidFill>
          <a:latin typeface="Tahoma" pitchFamily="34" charset="0"/>
          <a:cs typeface="Tahoma" pitchFamily="34" charset="0"/>
        </a:defRPr>
      </a:pPr>
      <a:endParaRPr lang="en-US"/>
    </a:p>
  </c:txPr>
  <c:externalData r:id="rId3"/>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manualLayout>
          <c:layoutTarget val="inner"/>
          <c:xMode val="edge"/>
          <c:yMode val="edge"/>
          <c:x val="9.4599518810148733E-2"/>
          <c:y val="0.19586413351161588"/>
          <c:w val="0.86928937007874063"/>
          <c:h val="0.66722205107278465"/>
        </c:manualLayout>
      </c:layout>
      <c:barChart>
        <c:barDir val="col"/>
        <c:grouping val="clustered"/>
        <c:varyColors val="1"/>
        <c:ser>
          <c:idx val="0"/>
          <c:order val="0"/>
          <c:tx>
            <c:strRef>
              <c:f>Sheet1!$A$145</c:f>
              <c:strCache>
                <c:ptCount val="1"/>
                <c:pt idx="0">
                  <c:v>Сонгино</c:v>
                </c:pt>
              </c:strCache>
            </c:strRef>
          </c:tx>
          <c:spPr>
            <a:blipFill dpi="0" rotWithShape="1">
              <a:blip xmlns:r="http://schemas.openxmlformats.org/officeDocument/2006/relationships" r:embed="rId1"/>
              <a:srcRect/>
              <a:stretch>
                <a:fillRect/>
              </a:stretch>
            </a:blipFill>
          </c:spPr>
          <c:pictureOptions>
            <c:pictureFormat val="stretch"/>
          </c:pictureOptions>
          <c:cat>
            <c:numRef>
              <c:f>Sheet1!$B$144:$F$144</c:f>
              <c:numCache>
                <c:formatCode>0.00</c:formatCode>
                <c:ptCount val="5"/>
                <c:pt idx="0">
                  <c:v>2010.1</c:v>
                </c:pt>
                <c:pt idx="1">
                  <c:v>2011.1</c:v>
                </c:pt>
                <c:pt idx="2">
                  <c:v>2012.1</c:v>
                </c:pt>
                <c:pt idx="3">
                  <c:v>2013.1</c:v>
                </c:pt>
                <c:pt idx="4">
                  <c:v>2014.1</c:v>
                </c:pt>
              </c:numCache>
            </c:numRef>
          </c:cat>
          <c:val>
            <c:numRef>
              <c:f>Sheet1!$B$145:$F$145</c:f>
              <c:numCache>
                <c:formatCode>General</c:formatCode>
                <c:ptCount val="5"/>
                <c:pt idx="0">
                  <c:v>1000</c:v>
                </c:pt>
                <c:pt idx="1">
                  <c:v>1000</c:v>
                </c:pt>
                <c:pt idx="2">
                  <c:v>1300</c:v>
                </c:pt>
                <c:pt idx="3">
                  <c:v>1500</c:v>
                </c:pt>
                <c:pt idx="4">
                  <c:v>1300</c:v>
                </c:pt>
              </c:numCache>
            </c:numRef>
          </c:val>
        </c:ser>
        <c:gapWidth val="44"/>
        <c:overlap val="10"/>
        <c:axId val="68932736"/>
        <c:axId val="68934272"/>
      </c:barChart>
      <c:catAx>
        <c:axId val="68932736"/>
        <c:scaling>
          <c:orientation val="minMax"/>
        </c:scaling>
        <c:axPos val="b"/>
        <c:numFmt formatCode="0.00" sourceLinked="1"/>
        <c:tickLblPos val="nextTo"/>
        <c:crossAx val="68934272"/>
        <c:crosses val="autoZero"/>
        <c:auto val="1"/>
        <c:lblAlgn val="ctr"/>
        <c:lblOffset val="100"/>
      </c:catAx>
      <c:valAx>
        <c:axId val="68934272"/>
        <c:scaling>
          <c:orientation val="minMax"/>
          <c:max val="1600"/>
          <c:min val="900"/>
        </c:scaling>
        <c:axPos val="l"/>
        <c:majorGridlines/>
        <c:numFmt formatCode="General" sourceLinked="1"/>
        <c:tickLblPos val="nextTo"/>
        <c:crossAx val="68932736"/>
        <c:crosses val="autoZero"/>
        <c:crossBetween val="between"/>
        <c:majorUnit val="200"/>
      </c:valAx>
    </c:plotArea>
    <c:plotVisOnly val="1"/>
    <c:dispBlanksAs val="gap"/>
  </c:chart>
  <c:spPr>
    <a:ln>
      <a:noFill/>
    </a:ln>
  </c:spPr>
  <c:externalData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b="1" i="0" u="none" strike="noStrike" baseline="0">
                <a:solidFill>
                  <a:srgbClr val="000000"/>
                </a:solidFill>
                <a:latin typeface="Arial Mon"/>
                <a:ea typeface="Arial Mon"/>
                <a:cs typeface="Arial Mon"/>
              </a:defRPr>
            </a:pPr>
            <a:r>
              <a:rPr lang="en-US" sz="1400"/>
              <a:t>Òºë áîéæèëò</a:t>
            </a:r>
            <a:r>
              <a:rPr lang="mn-MN" sz="1400"/>
              <a:t>ын</a:t>
            </a:r>
            <a:r>
              <a:rPr lang="mn-MN" sz="1400" baseline="0"/>
              <a:t> хувь</a:t>
            </a:r>
            <a:r>
              <a:rPr lang="en-US" sz="1400"/>
              <a:t> /ñóìäààð/ </a:t>
            </a:r>
          </a:p>
        </c:rich>
      </c:tx>
      <c:layout/>
    </c:title>
    <c:plotArea>
      <c:layout/>
      <c:lineChart>
        <c:grouping val="standard"/>
        <c:ser>
          <c:idx val="0"/>
          <c:order val="0"/>
          <c:tx>
            <c:strRef>
              <c:f>'Mal tullult'!$W$125</c:f>
              <c:strCache>
                <c:ptCount val="1"/>
                <c:pt idx="0">
                  <c:v>2014 оны 08 сар</c:v>
                </c:pt>
              </c:strCache>
            </c:strRef>
          </c:tx>
          <c:spPr>
            <a:ln w="60325" cap="rnd" cmpd="sng">
              <a:gradFill flip="none" rotWithShape="1">
                <a:gsLst>
                  <a:gs pos="0">
                    <a:srgbClr val="000000"/>
                  </a:gs>
                  <a:gs pos="39999">
                    <a:srgbClr val="0A128C"/>
                  </a:gs>
                  <a:gs pos="70000">
                    <a:srgbClr val="181CC7"/>
                  </a:gs>
                  <a:gs pos="88000">
                    <a:srgbClr val="7005D4"/>
                  </a:gs>
                  <a:gs pos="100000">
                    <a:srgbClr val="8C3D91"/>
                  </a:gs>
                </a:gsLst>
                <a:lin ang="1200000" scaled="0"/>
                <a:tileRect/>
              </a:gradFill>
              <a:prstDash val="solid"/>
              <a:round/>
              <a:headEnd type="none" w="sm" len="sm"/>
            </a:ln>
          </c:spPr>
          <c:marker>
            <c:symbol val="none"/>
          </c:marker>
          <c:dPt>
            <c:idx val="10"/>
            <c:spPr>
              <a:ln w="60325" cap="rnd" cmpd="sng">
                <a:gradFill flip="none" rotWithShape="1">
                  <a:gsLst>
                    <a:gs pos="0">
                      <a:srgbClr val="000000"/>
                    </a:gs>
                    <a:gs pos="39999">
                      <a:srgbClr val="0A128C"/>
                    </a:gs>
                    <a:gs pos="70000">
                      <a:srgbClr val="181CC7"/>
                    </a:gs>
                    <a:gs pos="88000">
                      <a:srgbClr val="7005D4"/>
                    </a:gs>
                    <a:gs pos="100000">
                      <a:srgbClr val="8C3D91"/>
                    </a:gs>
                  </a:gsLst>
                  <a:lin ang="1200000" scaled="0"/>
                  <a:tileRect/>
                </a:gradFill>
                <a:prstDash val="solid"/>
                <a:round/>
                <a:headEnd type="none" w="sm" len="sm"/>
              </a:ln>
              <a:effectLst>
                <a:innerShdw blurRad="63500" dist="50800">
                  <a:prstClr val="black">
                    <a:alpha val="50000"/>
                  </a:prstClr>
                </a:innerShdw>
              </a:effectLst>
            </c:spPr>
          </c:dPt>
          <c:dLbls>
            <c:dLbl>
              <c:idx val="0"/>
              <c:layout>
                <c:manualLayout>
                  <c:x val="1.9914596326517771E-2"/>
                  <c:y val="7.9049431321084884E-2"/>
                </c:manualLayout>
              </c:layout>
              <c:dLblPos val="r"/>
              <c:showVal val="1"/>
            </c:dLbl>
            <c:dLbl>
              <c:idx val="1"/>
              <c:layout>
                <c:manualLayout>
                  <c:x val="-9.0476190476190502E-2"/>
                  <c:y val="-5.6224899598393545E-2"/>
                </c:manualLayout>
              </c:layout>
              <c:dLblPos val="r"/>
              <c:showVal val="1"/>
            </c:dLbl>
            <c:dLbl>
              <c:idx val="2"/>
              <c:layout>
                <c:manualLayout>
                  <c:x val="-2.4875621890547265E-2"/>
                  <c:y val="-9.4444444444444525E-2"/>
                </c:manualLayout>
              </c:layout>
              <c:dLblPos val="r"/>
              <c:showVal val="1"/>
            </c:dLbl>
            <c:dLbl>
              <c:idx val="3"/>
              <c:layout>
                <c:manualLayout>
                  <c:x val="-1.7412931912694028E-2"/>
                  <c:y val="2.7777777777777877E-2"/>
                </c:manualLayout>
              </c:layout>
              <c:dLblPos val="r"/>
              <c:showVal val="1"/>
            </c:dLbl>
            <c:dLbl>
              <c:idx val="4"/>
              <c:layout>
                <c:manualLayout>
                  <c:x val="4.5604771036373375E-17"/>
                  <c:y val="-3.333333333333334E-2"/>
                </c:manualLayout>
              </c:layout>
              <c:dLblPos val="r"/>
              <c:showVal val="1"/>
            </c:dLbl>
            <c:dLbl>
              <c:idx val="5"/>
              <c:layout>
                <c:manualLayout>
                  <c:x val="7.4626851054403094E-3"/>
                  <c:y val="-5.5555555555555455E-2"/>
                </c:manualLayout>
              </c:layout>
              <c:dLblPos val="r"/>
              <c:showVal val="1"/>
            </c:dLbl>
            <c:dLbl>
              <c:idx val="6"/>
              <c:layout>
                <c:manualLayout>
                  <c:x val="-2.487561701813443E-3"/>
                  <c:y val="3.333333333333334E-2"/>
                </c:manualLayout>
              </c:layout>
              <c:dLblPos val="r"/>
              <c:showVal val="1"/>
            </c:dLbl>
            <c:dLbl>
              <c:idx val="9"/>
              <c:layout>
                <c:manualLayout>
                  <c:x val="-1.2437808509067184E-2"/>
                  <c:y val="-3.888888888888889E-2"/>
                </c:manualLayout>
              </c:layout>
              <c:dLblPos val="r"/>
              <c:showVal val="1"/>
            </c:dLbl>
            <c:dLbl>
              <c:idx val="11"/>
              <c:layout>
                <c:manualLayout>
                  <c:x val="-1.1904843517678561E-2"/>
                  <c:y val="3.3935695538057746E-2"/>
                </c:manualLayout>
              </c:layout>
              <c:dLblPos val="r"/>
              <c:showVal val="1"/>
            </c:dLbl>
            <c:dLbl>
              <c:idx val="12"/>
              <c:layout>
                <c:manualLayout>
                  <c:x val="-1.2316172617978401E-2"/>
                  <c:y val="-7.0080489938757734E-2"/>
                </c:manualLayout>
              </c:layout>
              <c:dLblPos val="r"/>
              <c:showVal val="1"/>
            </c:dLbl>
            <c:dLbl>
              <c:idx val="13"/>
              <c:layout>
                <c:manualLayout>
                  <c:x val="-4.9751234036268842E-3"/>
                  <c:y val="-4.1968066491688515E-2"/>
                </c:manualLayout>
              </c:layout>
              <c:dLblPos val="r"/>
              <c:showVal val="1"/>
            </c:dLbl>
            <c:dLbl>
              <c:idx val="14"/>
              <c:layout>
                <c:manualLayout>
                  <c:x val="0"/>
                  <c:y val="2.5903762029746338E-2"/>
                </c:manualLayout>
              </c:layout>
              <c:dLblPos val="r"/>
              <c:showVal val="1"/>
            </c:dLbl>
            <c:txPr>
              <a:bodyPr/>
              <a:lstStyle/>
              <a:p>
                <a:pPr>
                  <a:defRPr sz="1000" b="0" i="0" u="none" strike="noStrike" baseline="0">
                    <a:solidFill>
                      <a:srgbClr val="000000"/>
                    </a:solidFill>
                    <a:latin typeface="Calibri"/>
                    <a:ea typeface="Calibri"/>
                    <a:cs typeface="Calibri"/>
                  </a:defRPr>
                </a:pPr>
                <a:endParaRPr lang="en-US"/>
              </a:p>
            </c:txPr>
            <c:showVal val="1"/>
          </c:dLbls>
          <c:cat>
            <c:strRef>
              <c:f>'Mal tullult'!$V$126:$V$140</c:f>
              <c:strCache>
                <c:ptCount val="15"/>
                <c:pt idx="0">
                  <c:v>Áàÿíäàëàé</c:v>
                </c:pt>
                <c:pt idx="1">
                  <c:v>Áàÿíîâîî</c:v>
                </c:pt>
                <c:pt idx="2">
                  <c:v>Áóëãàí</c:v>
                </c:pt>
                <c:pt idx="3">
                  <c:v>Ãóðâàíòýñ</c:v>
                </c:pt>
                <c:pt idx="4">
                  <c:v>Ìàíäàëîâîî</c:v>
                </c:pt>
                <c:pt idx="5">
                  <c:v>Ìàíëàé</c:v>
                </c:pt>
                <c:pt idx="6">
                  <c:v>Íîìãîí</c:v>
                </c:pt>
                <c:pt idx="7">
                  <c:v>Íî¸í</c:v>
                </c:pt>
                <c:pt idx="8">
                  <c:v>Ñýâðýé</c:v>
                </c:pt>
                <c:pt idx="9">
                  <c:v>Õàíáîãä</c:v>
                </c:pt>
                <c:pt idx="10">
                  <c:v>Õàíõîíãîð</c:v>
                </c:pt>
                <c:pt idx="11">
                  <c:v>Õ¿ðìýí</c:v>
                </c:pt>
                <c:pt idx="12">
                  <c:v>Öîãòîâîî</c:v>
                </c:pt>
                <c:pt idx="13">
                  <c:v>Öîãòöýöèé</c:v>
                </c:pt>
                <c:pt idx="14">
                  <c:v>Äàëàíçàäãàä</c:v>
                </c:pt>
              </c:strCache>
            </c:strRef>
          </c:cat>
          <c:val>
            <c:numRef>
              <c:f>'Mal tullult'!$W$126:$W$140</c:f>
              <c:numCache>
                <c:formatCode>0.0</c:formatCode>
                <c:ptCount val="15"/>
                <c:pt idx="0">
                  <c:v>98.348148500261388</c:v>
                </c:pt>
                <c:pt idx="1">
                  <c:v>99.658300930835239</c:v>
                </c:pt>
                <c:pt idx="2">
                  <c:v>92.740676274093232</c:v>
                </c:pt>
                <c:pt idx="3">
                  <c:v>96.608199492814848</c:v>
                </c:pt>
                <c:pt idx="4">
                  <c:v>100</c:v>
                </c:pt>
                <c:pt idx="5">
                  <c:v>99.838240051763179</c:v>
                </c:pt>
                <c:pt idx="6">
                  <c:v>99.965358967697242</c:v>
                </c:pt>
                <c:pt idx="7">
                  <c:v>100</c:v>
                </c:pt>
                <c:pt idx="8">
                  <c:v>97.539343825020012</c:v>
                </c:pt>
                <c:pt idx="9">
                  <c:v>100</c:v>
                </c:pt>
                <c:pt idx="10">
                  <c:v>100</c:v>
                </c:pt>
                <c:pt idx="11">
                  <c:v>98.10528840388524</c:v>
                </c:pt>
                <c:pt idx="12">
                  <c:v>100</c:v>
                </c:pt>
                <c:pt idx="13">
                  <c:v>100</c:v>
                </c:pt>
                <c:pt idx="14">
                  <c:v>99.109826149807887</c:v>
                </c:pt>
              </c:numCache>
            </c:numRef>
          </c:val>
        </c:ser>
        <c:marker val="1"/>
        <c:axId val="68942080"/>
        <c:axId val="67104768"/>
      </c:lineChart>
      <c:catAx>
        <c:axId val="68942080"/>
        <c:scaling>
          <c:orientation val="minMax"/>
        </c:scaling>
        <c:axPos val="b"/>
        <c:numFmt formatCode="General" sourceLinked="1"/>
        <c:tickLblPos val="nextTo"/>
        <c:txPr>
          <a:bodyPr rot="-5400000" vert="horz"/>
          <a:lstStyle/>
          <a:p>
            <a:pPr>
              <a:defRPr sz="900" b="1" i="0" u="none" strike="noStrike" baseline="0">
                <a:solidFill>
                  <a:srgbClr val="000000"/>
                </a:solidFill>
                <a:latin typeface="Arial Mon"/>
                <a:ea typeface="Arial Mon"/>
                <a:cs typeface="Arial Mon"/>
              </a:defRPr>
            </a:pPr>
            <a:endParaRPr lang="en-US"/>
          </a:p>
        </c:txPr>
        <c:crossAx val="67104768"/>
        <c:crosses val="autoZero"/>
        <c:auto val="1"/>
        <c:lblAlgn val="ctr"/>
        <c:lblOffset val="100"/>
      </c:catAx>
      <c:valAx>
        <c:axId val="67104768"/>
        <c:scaling>
          <c:orientation val="minMax"/>
        </c:scaling>
        <c:delete val="1"/>
        <c:axPos val="l"/>
        <c:majorGridlines>
          <c:spPr>
            <a:ln>
              <a:solidFill>
                <a:schemeClr val="bg1"/>
              </a:solidFill>
            </a:ln>
          </c:spPr>
        </c:majorGridlines>
        <c:numFmt formatCode="0.0" sourceLinked="1"/>
        <c:tickLblPos val="nextTo"/>
        <c:crossAx val="68942080"/>
        <c:crosses val="autoZero"/>
        <c:crossBetween val="between"/>
      </c:valAx>
      <c:spPr>
        <a:ln>
          <a:noFill/>
        </a:ln>
      </c:spPr>
    </c:plotArea>
    <c:plotVisOnly val="1"/>
    <c:dispBlanksAs val="gap"/>
  </c:chart>
  <c:spPr>
    <a:noFill/>
    <a:ln w="9525">
      <a:noFill/>
    </a:ln>
  </c:spPr>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view3D>
      <c:rotY val="350"/>
      <c:perspective val="0"/>
    </c:view3D>
    <c:plotArea>
      <c:layout>
        <c:manualLayout>
          <c:layoutTarget val="inner"/>
          <c:xMode val="edge"/>
          <c:yMode val="edge"/>
          <c:x val="0.10831247578577102"/>
          <c:y val="0.35548230423702365"/>
          <c:w val="0.70025275042893753"/>
          <c:h val="0.36877136233934238"/>
        </c:manualLayout>
      </c:layout>
      <c:pie3DChart>
        <c:varyColors val="1"/>
        <c:ser>
          <c:idx val="0"/>
          <c:order val="0"/>
          <c:spPr>
            <a:solidFill>
              <a:srgbClr val="9999FF"/>
            </a:solidFill>
            <a:ln w="12700">
              <a:solidFill>
                <a:srgbClr val="000000"/>
              </a:solidFill>
              <a:prstDash val="solid"/>
            </a:ln>
          </c:spPr>
          <c:explosion val="11"/>
          <c:dPt>
            <c:idx val="0"/>
            <c:spPr>
              <a:solidFill>
                <a:srgbClr val="993300"/>
              </a:solidFill>
              <a:ln w="12700">
                <a:solidFill>
                  <a:srgbClr val="000000"/>
                </a:solidFill>
                <a:prstDash val="solid"/>
              </a:ln>
            </c:spPr>
          </c:dPt>
          <c:dPt>
            <c:idx val="1"/>
            <c:spPr>
              <a:solidFill>
                <a:srgbClr val="FFCC00"/>
              </a:solidFill>
              <a:ln w="12700">
                <a:solidFill>
                  <a:srgbClr val="000000"/>
                </a:solidFill>
                <a:prstDash val="solid"/>
              </a:ln>
            </c:spPr>
          </c:dPt>
          <c:dPt>
            <c:idx val="2"/>
            <c:spPr>
              <a:solidFill>
                <a:srgbClr val="FF00FF"/>
              </a:solidFill>
              <a:ln w="12700">
                <a:solidFill>
                  <a:srgbClr val="000000"/>
                </a:solidFill>
                <a:prstDash val="solid"/>
              </a:ln>
            </c:spPr>
          </c:dPt>
          <c:dPt>
            <c:idx val="3"/>
            <c:spPr>
              <a:solidFill>
                <a:srgbClr val="FFFFFF"/>
              </a:solidFill>
              <a:ln w="12700">
                <a:solidFill>
                  <a:srgbClr val="000000"/>
                </a:solidFill>
                <a:prstDash val="solid"/>
              </a:ln>
            </c:spPr>
          </c:dPt>
          <c:dPt>
            <c:idx val="4"/>
            <c:spPr>
              <a:solidFill>
                <a:srgbClr val="99CC00"/>
              </a:solidFill>
              <a:ln w="12700">
                <a:solidFill>
                  <a:srgbClr val="000000"/>
                </a:solidFill>
                <a:prstDash val="solid"/>
              </a:ln>
            </c:spPr>
          </c:dPt>
          <c:dLbls>
            <c:dLbl>
              <c:idx val="0"/>
              <c:layout>
                <c:manualLayout>
                  <c:x val="-0.17536329730581121"/>
                  <c:y val="-7.600214229387596E-2"/>
                </c:manualLayout>
              </c:layout>
              <c:dLblPos val="bestFit"/>
              <c:showCatName val="1"/>
              <c:showPercent val="1"/>
            </c:dLbl>
            <c:dLbl>
              <c:idx val="1"/>
              <c:layout>
                <c:manualLayout>
                  <c:x val="-9.1554659613178005E-2"/>
                  <c:y val="-0.13248063922873007"/>
                </c:manualLayout>
              </c:layout>
              <c:dLblPos val="bestFit"/>
              <c:showCatName val="1"/>
              <c:showPercent val="1"/>
            </c:dLbl>
            <c:dLbl>
              <c:idx val="2"/>
              <c:layout>
                <c:manualLayout>
                  <c:x val="0.11814197028897858"/>
                  <c:y val="-0.16099999128015974"/>
                </c:manualLayout>
              </c:layout>
              <c:tx>
                <c:rich>
                  <a:bodyPr/>
                  <a:lstStyle/>
                  <a:p>
                    <a:pPr>
                      <a:defRPr sz="800" b="0" i="0" u="none" strike="noStrike" baseline="0">
                        <a:solidFill>
                          <a:srgbClr val="000000"/>
                        </a:solidFill>
                        <a:latin typeface="Arial Mon"/>
                        <a:ea typeface="Arial Mon"/>
                        <a:cs typeface="Arial Mon"/>
                      </a:defRPr>
                    </a:pPr>
                    <a:r>
                      <a:rPr lang="en-US"/>
                      <a:t>¯õýð 
0,4%</a:t>
                    </a:r>
                  </a:p>
                </c:rich>
              </c:tx>
              <c:spPr>
                <a:noFill/>
                <a:ln w="25400">
                  <a:noFill/>
                </a:ln>
              </c:spPr>
              <c:dLblPos val="bestFit"/>
            </c:dLbl>
            <c:dLbl>
              <c:idx val="3"/>
              <c:layout>
                <c:manualLayout>
                  <c:x val="0.10930036089238833"/>
                  <c:y val="-4.0016044506064684E-2"/>
                </c:manualLayout>
              </c:layout>
              <c:dLblPos val="bestFit"/>
              <c:showCatName val="1"/>
              <c:showPercent val="1"/>
            </c:dLbl>
            <c:dLbl>
              <c:idx val="4"/>
              <c:layout>
                <c:manualLayout>
                  <c:x val="0.13429265247259237"/>
                  <c:y val="0.13460877308669947"/>
                </c:manualLayout>
              </c:layout>
              <c:dLblPos val="bestFit"/>
              <c:showCatName val="1"/>
              <c:showPercent val="1"/>
            </c:dLbl>
            <c:numFmt formatCode="0.0%" sourceLinked="0"/>
            <c:spPr>
              <a:noFill/>
              <a:ln w="25400">
                <a:noFill/>
              </a:ln>
            </c:spPr>
            <c:txPr>
              <a:bodyPr/>
              <a:lstStyle/>
              <a:p>
                <a:pPr algn="ctr" rtl="1">
                  <a:defRPr sz="800" b="0" i="0" u="none" strike="noStrike" baseline="0">
                    <a:solidFill>
                      <a:srgbClr val="000000"/>
                    </a:solidFill>
                    <a:latin typeface="Arial Mon"/>
                    <a:ea typeface="Arial Mon"/>
                    <a:cs typeface="Arial Mon"/>
                  </a:defRPr>
                </a:pPr>
                <a:endParaRPr lang="en-US"/>
              </a:p>
            </c:txPr>
            <c:showCatName val="1"/>
            <c:showPercent val="1"/>
            <c:showLeaderLines val="1"/>
          </c:dLbls>
          <c:cat>
            <c:strRef>
              <c:f>'Mal xorogdol'!$S$89:$S$93</c:f>
              <c:strCache>
                <c:ptCount val="5"/>
                <c:pt idx="0">
                  <c:v>Òýìýý</c:v>
                </c:pt>
                <c:pt idx="1">
                  <c:v>Àäóó</c:v>
                </c:pt>
                <c:pt idx="2">
                  <c:v>¯õýð</c:v>
                </c:pt>
                <c:pt idx="3">
                  <c:v>Õîíü</c:v>
                </c:pt>
                <c:pt idx="4">
                  <c:v>ßìàà</c:v>
                </c:pt>
              </c:strCache>
            </c:strRef>
          </c:cat>
          <c:val>
            <c:numRef>
              <c:f>'Mal xorogdol'!$T$89:$T$93</c:f>
              <c:numCache>
                <c:formatCode>General</c:formatCode>
                <c:ptCount val="5"/>
                <c:pt idx="0">
                  <c:v>205</c:v>
                </c:pt>
                <c:pt idx="1">
                  <c:v>274</c:v>
                </c:pt>
                <c:pt idx="2">
                  <c:v>54</c:v>
                </c:pt>
                <c:pt idx="3">
                  <c:v>1810</c:v>
                </c:pt>
                <c:pt idx="4">
                  <c:v>5991</c:v>
                </c:pt>
              </c:numCache>
            </c:numRef>
          </c:val>
        </c:ser>
      </c:pie3DChart>
      <c:spPr>
        <a:noFill/>
        <a:ln w="25400">
          <a:noFill/>
        </a:ln>
      </c:spPr>
    </c:plotArea>
    <c:plotVisOnly val="1"/>
    <c:dispBlanksAs val="zero"/>
  </c:chart>
  <c:spPr>
    <a:solidFill>
      <a:srgbClr val="FFFFFF"/>
    </a:solidFill>
    <a:ln w="9525">
      <a:noFill/>
    </a:ln>
  </c:spPr>
  <c:txPr>
    <a:bodyPr/>
    <a:lstStyle/>
    <a:p>
      <a:pPr>
        <a:defRPr sz="975" b="0" i="0" u="none" strike="noStrike" baseline="0">
          <a:solidFill>
            <a:srgbClr val="000000"/>
          </a:solidFill>
          <a:latin typeface="Arial Mon"/>
          <a:ea typeface="Arial Mon"/>
          <a:cs typeface="Arial Mon"/>
        </a:defRPr>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hart>
    <c:title>
      <c:layout>
        <c:manualLayout>
          <c:xMode val="edge"/>
          <c:yMode val="edge"/>
          <c:x val="0.30754855643044632"/>
          <c:y val="2.7777777777777832E-2"/>
        </c:manualLayout>
      </c:layout>
    </c:title>
    <c:plotArea>
      <c:layout/>
      <c:barChart>
        <c:barDir val="col"/>
        <c:grouping val="clustered"/>
        <c:ser>
          <c:idx val="0"/>
          <c:order val="0"/>
          <c:tx>
            <c:strRef>
              <c:f>Sheet1!$I$24</c:f>
              <c:strCache>
                <c:ptCount val="1"/>
                <c:pt idx="0">
                  <c:v>Нүүрс олборлолт</c:v>
                </c:pt>
              </c:strCache>
            </c:strRef>
          </c:tx>
          <c:cat>
            <c:multiLvlStrRef>
              <c:f>Sheet1!$J$22:$M$23</c:f>
              <c:multiLvlStrCache>
                <c:ptCount val="4"/>
                <c:lvl>
                  <c:pt idx="0">
                    <c:v>ЖЭ</c:v>
                  </c:pt>
                  <c:pt idx="1">
                    <c:v>Сар</c:v>
                  </c:pt>
                  <c:pt idx="2">
                    <c:v>ЖЭ</c:v>
                  </c:pt>
                  <c:pt idx="3">
                    <c:v>Сар</c:v>
                  </c:pt>
                </c:lvl>
                <c:lvl>
                  <c:pt idx="0">
                    <c:v>2013</c:v>
                  </c:pt>
                  <c:pt idx="2">
                    <c:v>2014</c:v>
                  </c:pt>
                </c:lvl>
              </c:multiLvlStrCache>
            </c:multiLvlStrRef>
          </c:cat>
          <c:val>
            <c:numRef>
              <c:f>Sheet1!$J$24:$M$24</c:f>
              <c:numCache>
                <c:formatCode>General</c:formatCode>
                <c:ptCount val="4"/>
                <c:pt idx="0">
                  <c:v>344198445.39999974</c:v>
                </c:pt>
                <c:pt idx="1">
                  <c:v>71559966.200000003</c:v>
                </c:pt>
                <c:pt idx="2">
                  <c:v>271889889.19999999</c:v>
                </c:pt>
                <c:pt idx="3">
                  <c:v>35709785</c:v>
                </c:pt>
              </c:numCache>
            </c:numRef>
          </c:val>
        </c:ser>
        <c:axId val="68860544"/>
        <c:axId val="69927296"/>
      </c:barChart>
      <c:catAx>
        <c:axId val="68860544"/>
        <c:scaling>
          <c:orientation val="minMax"/>
        </c:scaling>
        <c:axPos val="b"/>
        <c:tickLblPos val="nextTo"/>
        <c:crossAx val="69927296"/>
        <c:crosses val="autoZero"/>
        <c:auto val="1"/>
        <c:lblAlgn val="ctr"/>
        <c:lblOffset val="100"/>
      </c:catAx>
      <c:valAx>
        <c:axId val="69927296"/>
        <c:scaling>
          <c:orientation val="minMax"/>
        </c:scaling>
        <c:axPos val="l"/>
        <c:majorGridlines/>
        <c:numFmt formatCode="General" sourceLinked="1"/>
        <c:tickLblPos val="nextTo"/>
        <c:crossAx val="68860544"/>
        <c:crosses val="autoZero"/>
        <c:crossBetween val="between"/>
      </c:valAx>
    </c:plotArea>
    <c:plotVisOnly val="1"/>
    <c:dispBlanksAs val="gap"/>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100"/>
            </a:pPr>
            <a:r>
              <a:rPr lang="mn-MN" sz="1400" b="1" i="0" baseline="0">
                <a:effectLst/>
              </a:rPr>
              <a:t>Банкинд байршиж байгаа хадгаламж /мян.төг/</a:t>
            </a:r>
            <a:endParaRPr lang="en-US" sz="1100">
              <a:effectLst/>
            </a:endParaRPr>
          </a:p>
        </c:rich>
      </c:tx>
      <c:layout>
        <c:manualLayout>
          <c:xMode val="edge"/>
          <c:yMode val="edge"/>
          <c:x val="0.35551574211957182"/>
          <c:y val="3.8742689562929582E-2"/>
        </c:manualLayout>
      </c:layout>
    </c:title>
    <c:plotArea>
      <c:layout>
        <c:manualLayout>
          <c:layoutTarget val="inner"/>
          <c:xMode val="edge"/>
          <c:yMode val="edge"/>
          <c:x val="0.22888419056206352"/>
          <c:y val="5.4627403846153937E-2"/>
          <c:w val="0.70928372511813853"/>
          <c:h val="0.79507116898849195"/>
        </c:manualLayout>
      </c:layout>
      <c:barChart>
        <c:barDir val="bar"/>
        <c:grouping val="clustered"/>
        <c:ser>
          <c:idx val="0"/>
          <c:order val="0"/>
          <c:tx>
            <c:strRef>
              <c:f>'[bank.xlsx]Sheet1 (2)'!$C$50</c:f>
              <c:strCache>
                <c:ptCount val="1"/>
                <c:pt idx="0">
                  <c:v>Нийт хадгаламжийн үлдэгдэл, мян төг</c:v>
                </c:pt>
              </c:strCache>
            </c:strRef>
          </c:tx>
          <c:cat>
            <c:strRef>
              <c:f>'[bank.xlsx]Sheet1 (2)'!$B$51:$B$59</c:f>
              <c:strCache>
                <c:ptCount val="9"/>
                <c:pt idx="0">
                  <c:v>ХААН</c:v>
                </c:pt>
                <c:pt idx="1">
                  <c:v>Төрийн банк</c:v>
                </c:pt>
                <c:pt idx="2">
                  <c:v>Капитал</c:v>
                </c:pt>
                <c:pt idx="3">
                  <c:v>ХАС-Өмнөговь</c:v>
                </c:pt>
                <c:pt idx="4">
                  <c:v>Голомт </c:v>
                </c:pt>
                <c:pt idx="5">
                  <c:v>ҮХО банк</c:v>
                </c:pt>
                <c:pt idx="6">
                  <c:v>ХХБанк</c:v>
                </c:pt>
                <c:pt idx="7">
                  <c:v>ХАС-Цогтцэций</c:v>
                </c:pt>
                <c:pt idx="8">
                  <c:v>Капитрон</c:v>
                </c:pt>
              </c:strCache>
            </c:strRef>
          </c:cat>
          <c:val>
            <c:numRef>
              <c:f>'[bank.xlsx]Sheet1 (2)'!$C$51:$C$59</c:f>
              <c:numCache>
                <c:formatCode>General</c:formatCode>
                <c:ptCount val="9"/>
                <c:pt idx="0">
                  <c:v>40671732.299000055</c:v>
                </c:pt>
                <c:pt idx="1">
                  <c:v>15746884.947000001</c:v>
                </c:pt>
                <c:pt idx="2">
                  <c:v>494843.08199999999</c:v>
                </c:pt>
                <c:pt idx="3">
                  <c:v>4779335.574</c:v>
                </c:pt>
                <c:pt idx="4">
                  <c:v>6551643.0950000007</c:v>
                </c:pt>
                <c:pt idx="5">
                  <c:v>92943.000999999989</c:v>
                </c:pt>
                <c:pt idx="6">
                  <c:v>439222.67599999986</c:v>
                </c:pt>
                <c:pt idx="7">
                  <c:v>3037097.298</c:v>
                </c:pt>
                <c:pt idx="8">
                  <c:v>787794.92299999937</c:v>
                </c:pt>
              </c:numCache>
            </c:numRef>
          </c:val>
        </c:ser>
        <c:axId val="62609280"/>
        <c:axId val="62610816"/>
      </c:barChart>
      <c:catAx>
        <c:axId val="62609280"/>
        <c:scaling>
          <c:orientation val="minMax"/>
        </c:scaling>
        <c:axPos val="l"/>
        <c:tickLblPos val="nextTo"/>
        <c:txPr>
          <a:bodyPr/>
          <a:lstStyle/>
          <a:p>
            <a:pPr>
              <a:defRPr sz="1050"/>
            </a:pPr>
            <a:endParaRPr lang="en-US"/>
          </a:p>
        </c:txPr>
        <c:crossAx val="62610816"/>
        <c:crosses val="autoZero"/>
        <c:auto val="1"/>
        <c:lblAlgn val="ctr"/>
        <c:lblOffset val="100"/>
      </c:catAx>
      <c:valAx>
        <c:axId val="62610816"/>
        <c:scaling>
          <c:orientation val="minMax"/>
        </c:scaling>
        <c:axPos val="b"/>
        <c:numFmt formatCode="General" sourceLinked="1"/>
        <c:tickLblPos val="nextTo"/>
        <c:txPr>
          <a:bodyPr/>
          <a:lstStyle/>
          <a:p>
            <a:pPr>
              <a:defRPr sz="900"/>
            </a:pPr>
            <a:endParaRPr lang="en-US"/>
          </a:p>
        </c:txPr>
        <c:crossAx val="62609280"/>
        <c:crosses val="autoZero"/>
        <c:crossBetween val="between"/>
      </c:valAx>
    </c:plotArea>
    <c:plotVisOnly val="1"/>
    <c:dispBlanksAs val="gap"/>
  </c:chart>
  <c:txPr>
    <a:bodyPr/>
    <a:lstStyle/>
    <a:p>
      <a:pPr>
        <a:defRPr sz="10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3.0555555555555582E-2"/>
          <c:y val="0.16242089530475357"/>
          <c:w val="0.88055555555555554"/>
          <c:h val="0.54370334361105388"/>
        </c:manualLayout>
      </c:layout>
      <c:barChart>
        <c:barDir val="col"/>
        <c:grouping val="clustered"/>
        <c:ser>
          <c:idx val="0"/>
          <c:order val="0"/>
          <c:tx>
            <c:strRef>
              <c:f>'eruul mend '!$J$13</c:f>
              <c:strCache>
                <c:ptCount val="1"/>
                <c:pt idx="0">
                  <c:v>Амаржсан эхийн тоо</c:v>
                </c:pt>
              </c:strCache>
            </c:strRef>
          </c:tx>
          <c:dLbls>
            <c:showVal val="1"/>
          </c:dLbls>
          <c:cat>
            <c:strRef>
              <c:f>'eruul mend '!$K$12:$M$12</c:f>
              <c:strCache>
                <c:ptCount val="3"/>
                <c:pt idx="0">
                  <c:v>2012.10 сар</c:v>
                </c:pt>
                <c:pt idx="1">
                  <c:v>2013.10 сар</c:v>
                </c:pt>
                <c:pt idx="2">
                  <c:v>2014.10 сар</c:v>
                </c:pt>
              </c:strCache>
            </c:strRef>
          </c:cat>
          <c:val>
            <c:numRef>
              <c:f>'eruul mend '!$K$13:$M$13</c:f>
              <c:numCache>
                <c:formatCode>General</c:formatCode>
                <c:ptCount val="3"/>
                <c:pt idx="0">
                  <c:v>1075</c:v>
                </c:pt>
                <c:pt idx="1">
                  <c:v>1309</c:v>
                </c:pt>
                <c:pt idx="2">
                  <c:v>1197</c:v>
                </c:pt>
              </c:numCache>
            </c:numRef>
          </c:val>
        </c:ser>
        <c:ser>
          <c:idx val="1"/>
          <c:order val="1"/>
          <c:tx>
            <c:strRef>
              <c:f>'eruul mend '!$J$14</c:f>
              <c:strCache>
                <c:ptCount val="1"/>
                <c:pt idx="0">
                  <c:v>Амьд төрсөн хүүхдийн тоо</c:v>
                </c:pt>
              </c:strCache>
            </c:strRef>
          </c:tx>
          <c:dLbls>
            <c:showVal val="1"/>
          </c:dLbls>
          <c:cat>
            <c:strRef>
              <c:f>'eruul mend '!$K$12:$M$12</c:f>
              <c:strCache>
                <c:ptCount val="3"/>
                <c:pt idx="0">
                  <c:v>2012.10 сар</c:v>
                </c:pt>
                <c:pt idx="1">
                  <c:v>2013.10 сар</c:v>
                </c:pt>
                <c:pt idx="2">
                  <c:v>2014.10 сар</c:v>
                </c:pt>
              </c:strCache>
            </c:strRef>
          </c:cat>
          <c:val>
            <c:numRef>
              <c:f>'eruul mend '!$K$14:$M$14</c:f>
              <c:numCache>
                <c:formatCode>General</c:formatCode>
                <c:ptCount val="3"/>
                <c:pt idx="0">
                  <c:v>1082</c:v>
                </c:pt>
                <c:pt idx="1">
                  <c:v>1313</c:v>
                </c:pt>
                <c:pt idx="2">
                  <c:v>1197</c:v>
                </c:pt>
              </c:numCache>
            </c:numRef>
          </c:val>
        </c:ser>
        <c:dLbls>
          <c:showVal val="1"/>
        </c:dLbls>
        <c:overlap val="-25"/>
        <c:axId val="64108800"/>
        <c:axId val="64114688"/>
      </c:barChart>
      <c:catAx>
        <c:axId val="64108800"/>
        <c:scaling>
          <c:orientation val="minMax"/>
        </c:scaling>
        <c:axPos val="b"/>
        <c:majorTickMark val="none"/>
        <c:tickLblPos val="nextTo"/>
        <c:crossAx val="64114688"/>
        <c:crosses val="autoZero"/>
        <c:auto val="1"/>
        <c:lblAlgn val="ctr"/>
        <c:lblOffset val="100"/>
      </c:catAx>
      <c:valAx>
        <c:axId val="64114688"/>
        <c:scaling>
          <c:orientation val="minMax"/>
        </c:scaling>
        <c:delete val="1"/>
        <c:axPos val="l"/>
        <c:numFmt formatCode="General" sourceLinked="1"/>
        <c:majorTickMark val="none"/>
        <c:tickLblPos val="none"/>
        <c:crossAx val="64108800"/>
        <c:crosses val="autoZero"/>
        <c:crossBetween val="between"/>
      </c:valAx>
    </c:plotArea>
    <c:legend>
      <c:legendPos val="t"/>
      <c:layout>
        <c:manualLayout>
          <c:xMode val="edge"/>
          <c:yMode val="edge"/>
          <c:x val="0.1350487751531059"/>
          <c:y val="0.8611111111111116"/>
          <c:w val="0.74101334208223957"/>
          <c:h val="0.1004606299212603"/>
        </c:manualLayout>
      </c:layout>
    </c:legend>
    <c:plotVisOnly val="1"/>
    <c:dispBlanksAs val="gap"/>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mn-MN" sz="1400"/>
              <a:t>Хүүхдийн</a:t>
            </a:r>
            <a:r>
              <a:rPr lang="mn-MN" sz="1400" baseline="0"/>
              <a:t> эндэгдэл </a:t>
            </a:r>
            <a:r>
              <a:rPr lang="mn-MN" sz="1000" baseline="0"/>
              <a:t>/ насны байдлаар /</a:t>
            </a:r>
            <a:endParaRPr lang="en-US" sz="1000"/>
          </a:p>
        </c:rich>
      </c:tx>
      <c:layout>
        <c:manualLayout>
          <c:xMode val="edge"/>
          <c:yMode val="edge"/>
          <c:x val="0.21257006880504314"/>
          <c:y val="0"/>
        </c:manualLayout>
      </c:layout>
    </c:title>
    <c:plotArea>
      <c:layout>
        <c:manualLayout>
          <c:layoutTarget val="inner"/>
          <c:xMode val="edge"/>
          <c:yMode val="edge"/>
          <c:x val="3.333333333333334E-2"/>
          <c:y val="0.13775845727617447"/>
          <c:w val="0.89053431077877554"/>
          <c:h val="0.4801648581328759"/>
        </c:manualLayout>
      </c:layout>
      <c:barChart>
        <c:barDir val="col"/>
        <c:grouping val="stacked"/>
        <c:ser>
          <c:idx val="0"/>
          <c:order val="0"/>
          <c:tx>
            <c:strRef>
              <c:f>'eruul mend '!$Q$9</c:f>
              <c:strCache>
                <c:ptCount val="1"/>
                <c:pt idx="0">
                  <c:v>0-1 хүртэл насны хүүхдийн эндэгдэл</c:v>
                </c:pt>
              </c:strCache>
            </c:strRef>
          </c:tx>
          <c:dLbls>
            <c:showVal val="1"/>
          </c:dLbls>
          <c:cat>
            <c:strRef>
              <c:f>'eruul mend '!$R$8:$T$8</c:f>
              <c:strCache>
                <c:ptCount val="3"/>
                <c:pt idx="0">
                  <c:v>2012.10 сар</c:v>
                </c:pt>
                <c:pt idx="1">
                  <c:v>2013.10 сар</c:v>
                </c:pt>
                <c:pt idx="2">
                  <c:v>2014.10 сар</c:v>
                </c:pt>
              </c:strCache>
            </c:strRef>
          </c:cat>
          <c:val>
            <c:numRef>
              <c:f>'eruul mend '!$R$9:$T$9</c:f>
              <c:numCache>
                <c:formatCode>0</c:formatCode>
                <c:ptCount val="3"/>
                <c:pt idx="0" formatCode="General">
                  <c:v>21</c:v>
                </c:pt>
                <c:pt idx="1">
                  <c:v>24</c:v>
                </c:pt>
                <c:pt idx="2">
                  <c:v>26</c:v>
                </c:pt>
              </c:numCache>
            </c:numRef>
          </c:val>
        </c:ser>
        <c:ser>
          <c:idx val="1"/>
          <c:order val="1"/>
          <c:tx>
            <c:strRef>
              <c:f>'eruul mend '!$Q$10</c:f>
              <c:strCache>
                <c:ptCount val="1"/>
                <c:pt idx="0">
                  <c:v>1-5 хүртэл насны хүүхдийн эндэгдэл</c:v>
                </c:pt>
              </c:strCache>
            </c:strRef>
          </c:tx>
          <c:dLbls>
            <c:showVal val="1"/>
          </c:dLbls>
          <c:cat>
            <c:strRef>
              <c:f>'eruul mend '!$R$8:$T$8</c:f>
              <c:strCache>
                <c:ptCount val="3"/>
                <c:pt idx="0">
                  <c:v>2012.10 сар</c:v>
                </c:pt>
                <c:pt idx="1">
                  <c:v>2013.10 сар</c:v>
                </c:pt>
                <c:pt idx="2">
                  <c:v>2014.10 сар</c:v>
                </c:pt>
              </c:strCache>
            </c:strRef>
          </c:cat>
          <c:val>
            <c:numRef>
              <c:f>'eruul mend '!$R$10:$T$10</c:f>
              <c:numCache>
                <c:formatCode>0</c:formatCode>
                <c:ptCount val="3"/>
                <c:pt idx="0" formatCode="General">
                  <c:v>4</c:v>
                </c:pt>
                <c:pt idx="1">
                  <c:v>3</c:v>
                </c:pt>
                <c:pt idx="2">
                  <c:v>6</c:v>
                </c:pt>
              </c:numCache>
            </c:numRef>
          </c:val>
        </c:ser>
        <c:dLbls>
          <c:showVal val="1"/>
        </c:dLbls>
        <c:gapWidth val="95"/>
        <c:overlap val="100"/>
        <c:axId val="65876736"/>
        <c:axId val="65878272"/>
      </c:barChart>
      <c:catAx>
        <c:axId val="65876736"/>
        <c:scaling>
          <c:orientation val="minMax"/>
        </c:scaling>
        <c:axPos val="b"/>
        <c:majorTickMark val="none"/>
        <c:tickLblPos val="nextTo"/>
        <c:crossAx val="65878272"/>
        <c:crosses val="autoZero"/>
        <c:auto val="1"/>
        <c:lblAlgn val="ctr"/>
        <c:lblOffset val="100"/>
      </c:catAx>
      <c:valAx>
        <c:axId val="65878272"/>
        <c:scaling>
          <c:orientation val="minMax"/>
        </c:scaling>
        <c:delete val="1"/>
        <c:axPos val="l"/>
        <c:numFmt formatCode="General" sourceLinked="1"/>
        <c:majorTickMark val="none"/>
        <c:tickLblPos val="none"/>
        <c:crossAx val="65876736"/>
        <c:crosses val="autoZero"/>
        <c:crossBetween val="between"/>
      </c:valAx>
    </c:plotArea>
    <c:legend>
      <c:legendPos val="t"/>
      <c:layout>
        <c:manualLayout>
          <c:xMode val="edge"/>
          <c:yMode val="edge"/>
          <c:x val="0.15155621172353459"/>
          <c:y val="0.77356481481481565"/>
          <c:w val="0.68603004668052803"/>
          <c:h val="0.17302552971606833"/>
        </c:manualLayout>
      </c:layout>
    </c:legend>
    <c:plotVisOnly val="1"/>
    <c:dispBlanksAs val="gap"/>
  </c:chart>
  <c:spPr>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2.2222222222222251E-2"/>
          <c:y val="3.8866530050630475E-2"/>
          <c:w val="0.91237649288862077"/>
          <c:h val="0.66604858396809441"/>
        </c:manualLayout>
      </c:layout>
      <c:barChart>
        <c:barDir val="col"/>
        <c:grouping val="clustered"/>
        <c:ser>
          <c:idx val="0"/>
          <c:order val="0"/>
          <c:tx>
            <c:strRef>
              <c:f>'eruul mend 2'!$E$44</c:f>
              <c:strCache>
                <c:ptCount val="1"/>
                <c:pt idx="0">
                  <c:v>Цочмог халдварт өвчин</c:v>
                </c:pt>
              </c:strCache>
            </c:strRef>
          </c:tx>
          <c:dLbls>
            <c:showVal val="1"/>
          </c:dLbls>
          <c:cat>
            <c:strRef>
              <c:f>'eruul mend 2'!$D$45:$D$47</c:f>
              <c:strCache>
                <c:ptCount val="3"/>
                <c:pt idx="0">
                  <c:v>Шим билэг өрхийн эмнэлэг</c:v>
                </c:pt>
                <c:pt idx="1">
                  <c:v>Энхийн хүслэн өрхийн эмнэлэг</c:v>
                </c:pt>
                <c:pt idx="2">
                  <c:v>Өнө Орших өрхийн эмнэлэг</c:v>
                </c:pt>
              </c:strCache>
            </c:strRef>
          </c:cat>
          <c:val>
            <c:numRef>
              <c:f>'eruul mend 2'!$E$45:$E$47</c:f>
              <c:numCache>
                <c:formatCode>General</c:formatCode>
                <c:ptCount val="3"/>
                <c:pt idx="0">
                  <c:v>33</c:v>
                </c:pt>
                <c:pt idx="1">
                  <c:v>28</c:v>
                </c:pt>
                <c:pt idx="2">
                  <c:v>23</c:v>
                </c:pt>
              </c:numCache>
            </c:numRef>
          </c:val>
        </c:ser>
        <c:ser>
          <c:idx val="1"/>
          <c:order val="1"/>
          <c:tx>
            <c:strRef>
              <c:f>'eruul mend 2'!$F$44</c:f>
              <c:strCache>
                <c:ptCount val="1"/>
                <c:pt idx="0">
                  <c:v>Нийгмийн халдварт өвчин</c:v>
                </c:pt>
              </c:strCache>
            </c:strRef>
          </c:tx>
          <c:dLbls>
            <c:showVal val="1"/>
          </c:dLbls>
          <c:cat>
            <c:strRef>
              <c:f>'eruul mend 2'!$D$45:$D$47</c:f>
              <c:strCache>
                <c:ptCount val="3"/>
                <c:pt idx="0">
                  <c:v>Шим билэг өрхийн эмнэлэг</c:v>
                </c:pt>
                <c:pt idx="1">
                  <c:v>Энхийн хүслэн өрхийн эмнэлэг</c:v>
                </c:pt>
                <c:pt idx="2">
                  <c:v>Өнө Орших өрхийн эмнэлэг</c:v>
                </c:pt>
              </c:strCache>
            </c:strRef>
          </c:cat>
          <c:val>
            <c:numRef>
              <c:f>'eruul mend 2'!$F$45:$F$47</c:f>
              <c:numCache>
                <c:formatCode>General</c:formatCode>
                <c:ptCount val="3"/>
                <c:pt idx="0">
                  <c:v>16</c:v>
                </c:pt>
                <c:pt idx="1">
                  <c:v>38</c:v>
                </c:pt>
                <c:pt idx="2">
                  <c:v>42</c:v>
                </c:pt>
              </c:numCache>
            </c:numRef>
          </c:val>
        </c:ser>
        <c:dLbls>
          <c:showVal val="1"/>
        </c:dLbls>
        <c:overlap val="-25"/>
        <c:axId val="65894272"/>
        <c:axId val="65895808"/>
      </c:barChart>
      <c:catAx>
        <c:axId val="65894272"/>
        <c:scaling>
          <c:orientation val="minMax"/>
        </c:scaling>
        <c:axPos val="b"/>
        <c:majorTickMark val="none"/>
        <c:tickLblPos val="nextTo"/>
        <c:crossAx val="65895808"/>
        <c:crosses val="autoZero"/>
        <c:auto val="1"/>
        <c:lblAlgn val="ctr"/>
        <c:lblOffset val="100"/>
      </c:catAx>
      <c:valAx>
        <c:axId val="65895808"/>
        <c:scaling>
          <c:orientation val="minMax"/>
        </c:scaling>
        <c:delete val="1"/>
        <c:axPos val="l"/>
        <c:numFmt formatCode="General" sourceLinked="1"/>
        <c:tickLblPos val="none"/>
        <c:crossAx val="65894272"/>
        <c:crosses val="autoZero"/>
        <c:crossBetween val="between"/>
      </c:valAx>
    </c:plotArea>
    <c:legend>
      <c:legendPos val="t"/>
      <c:layout>
        <c:manualLayout>
          <c:xMode val="edge"/>
          <c:yMode val="edge"/>
          <c:x val="0.13739610673665792"/>
          <c:y val="0.87403432784596358"/>
          <c:w val="0.78076334208223241"/>
          <c:h val="6.3116608781902464E-2"/>
        </c:manualLayout>
      </c:layout>
    </c:legend>
    <c:plotVisOnly val="1"/>
    <c:dispBlanksAs val="gap"/>
  </c:chart>
  <c:spPr>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050"/>
            </a:pPr>
            <a:r>
              <a:rPr lang="mn-MN" sz="1050"/>
              <a:t>Бүртгэлтэй</a:t>
            </a:r>
            <a:r>
              <a:rPr lang="mn-MN" sz="1050" baseline="0"/>
              <a:t> ажилгүйчүүд, боловсролын байдлаар</a:t>
            </a:r>
            <a:endParaRPr lang="en-US" sz="1050"/>
          </a:p>
        </c:rich>
      </c:tx>
      <c:layout>
        <c:manualLayout>
          <c:xMode val="edge"/>
          <c:yMode val="edge"/>
          <c:x val="0.21423165576972614"/>
          <c:y val="2.8758167961287405E-2"/>
        </c:manualLayout>
      </c:layout>
    </c:title>
    <c:plotArea>
      <c:layout>
        <c:manualLayout>
          <c:layoutTarget val="inner"/>
          <c:xMode val="edge"/>
          <c:yMode val="edge"/>
          <c:x val="0.35309951881014878"/>
          <c:y val="0.14909740449110861"/>
          <c:w val="0.5246782589676291"/>
          <c:h val="0.71664333624964316"/>
        </c:manualLayout>
      </c:layout>
      <c:barChart>
        <c:barDir val="bar"/>
        <c:grouping val="clustered"/>
        <c:ser>
          <c:idx val="0"/>
          <c:order val="0"/>
          <c:dLbls>
            <c:showVal val="1"/>
          </c:dLbls>
          <c:cat>
            <c:strRef>
              <c:f>ajilguichuud!$B$24:$B$31</c:f>
              <c:strCache>
                <c:ptCount val="8"/>
                <c:pt idx="0">
                  <c:v>магистр, доктор</c:v>
                </c:pt>
                <c:pt idx="1">
                  <c:v>дээд</c:v>
                </c:pt>
                <c:pt idx="2">
                  <c:v>Тусгай дунд</c:v>
                </c:pt>
                <c:pt idx="3">
                  <c:v>Мэргэжлийн анхан шатны</c:v>
                </c:pt>
                <c:pt idx="4">
                  <c:v>Бүрэн дунд</c:v>
                </c:pt>
                <c:pt idx="5">
                  <c:v>суурь</c:v>
                </c:pt>
                <c:pt idx="6">
                  <c:v>Бага</c:v>
                </c:pt>
                <c:pt idx="7">
                  <c:v>Боловсролгүй</c:v>
                </c:pt>
              </c:strCache>
            </c:strRef>
          </c:cat>
          <c:val>
            <c:numRef>
              <c:f>ajilguichuud!$C$24:$C$31</c:f>
              <c:numCache>
                <c:formatCode>General</c:formatCode>
                <c:ptCount val="8"/>
                <c:pt idx="0">
                  <c:v>5</c:v>
                </c:pt>
                <c:pt idx="1">
                  <c:v>119</c:v>
                </c:pt>
                <c:pt idx="2">
                  <c:v>19</c:v>
                </c:pt>
                <c:pt idx="3">
                  <c:v>37</c:v>
                </c:pt>
                <c:pt idx="4">
                  <c:v>277</c:v>
                </c:pt>
                <c:pt idx="5">
                  <c:v>66</c:v>
                </c:pt>
                <c:pt idx="6">
                  <c:v>21</c:v>
                </c:pt>
                <c:pt idx="7">
                  <c:v>5</c:v>
                </c:pt>
              </c:numCache>
            </c:numRef>
          </c:val>
        </c:ser>
        <c:dLbls>
          <c:showVal val="1"/>
        </c:dLbls>
        <c:overlap val="-25"/>
        <c:axId val="66000384"/>
        <c:axId val="66001920"/>
      </c:barChart>
      <c:catAx>
        <c:axId val="66000384"/>
        <c:scaling>
          <c:orientation val="minMax"/>
        </c:scaling>
        <c:axPos val="l"/>
        <c:majorTickMark val="none"/>
        <c:tickLblPos val="nextTo"/>
        <c:crossAx val="66001920"/>
        <c:crosses val="autoZero"/>
        <c:auto val="1"/>
        <c:lblAlgn val="ctr"/>
        <c:lblOffset val="100"/>
      </c:catAx>
      <c:valAx>
        <c:axId val="66001920"/>
        <c:scaling>
          <c:orientation val="minMax"/>
        </c:scaling>
        <c:delete val="1"/>
        <c:axPos val="b"/>
        <c:numFmt formatCode="General" sourceLinked="1"/>
        <c:tickLblPos val="none"/>
        <c:crossAx val="66000384"/>
        <c:crosses val="autoZero"/>
        <c:crossBetween val="between"/>
      </c:valAx>
    </c:plotArea>
    <c:plotVisOnly val="1"/>
    <c:dispBlanksAs val="gap"/>
  </c:chart>
  <c:spPr>
    <a:ln>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pPr>
            <a:r>
              <a:rPr lang="mn-MN" sz="1400"/>
              <a:t>Ажил хайгч иргэд,</a:t>
            </a:r>
            <a:r>
              <a:rPr lang="mn-MN" sz="1400" baseline="0"/>
              <a:t> насны ангиллаар</a:t>
            </a:r>
            <a:endParaRPr lang="en-US" sz="1400"/>
          </a:p>
        </c:rich>
      </c:tx>
      <c:layout/>
    </c:title>
    <c:plotArea>
      <c:layout>
        <c:manualLayout>
          <c:layoutTarget val="inner"/>
          <c:xMode val="edge"/>
          <c:yMode val="edge"/>
          <c:x val="2.6620472440944891E-2"/>
          <c:y val="0.13284051664594557"/>
          <c:w val="0.79518032877469258"/>
          <c:h val="0.54788541234977384"/>
        </c:manualLayout>
      </c:layout>
      <c:barChart>
        <c:barDir val="col"/>
        <c:grouping val="clustered"/>
        <c:ser>
          <c:idx val="0"/>
          <c:order val="0"/>
          <c:tx>
            <c:strRef>
              <c:f>ajilguichuud!$D$38</c:f>
              <c:strCache>
                <c:ptCount val="1"/>
                <c:pt idx="0">
                  <c:v>Бүгд</c:v>
                </c:pt>
              </c:strCache>
            </c:strRef>
          </c:tx>
          <c:dLbls>
            <c:showVal val="1"/>
          </c:dLbls>
          <c:cat>
            <c:strRef>
              <c:f>ajilguichuud!$C$39:$C$44</c:f>
              <c:strCache>
                <c:ptCount val="6"/>
                <c:pt idx="0">
                  <c:v>15-24 нас</c:v>
                </c:pt>
                <c:pt idx="1">
                  <c:v>25-34 нас</c:v>
                </c:pt>
                <c:pt idx="2">
                  <c:v>35-44 нас</c:v>
                </c:pt>
                <c:pt idx="3">
                  <c:v>45-54 нас</c:v>
                </c:pt>
                <c:pt idx="4">
                  <c:v>55-59 нас</c:v>
                </c:pt>
                <c:pt idx="5">
                  <c:v>60 + нас</c:v>
                </c:pt>
              </c:strCache>
            </c:strRef>
          </c:cat>
          <c:val>
            <c:numRef>
              <c:f>ajilguichuud!$D$39:$D$44</c:f>
              <c:numCache>
                <c:formatCode>General</c:formatCode>
                <c:ptCount val="6"/>
                <c:pt idx="0">
                  <c:v>156</c:v>
                </c:pt>
                <c:pt idx="1">
                  <c:v>208</c:v>
                </c:pt>
                <c:pt idx="2">
                  <c:v>115</c:v>
                </c:pt>
                <c:pt idx="3">
                  <c:v>63</c:v>
                </c:pt>
                <c:pt idx="4">
                  <c:v>6</c:v>
                </c:pt>
                <c:pt idx="5">
                  <c:v>1</c:v>
                </c:pt>
              </c:numCache>
            </c:numRef>
          </c:val>
        </c:ser>
        <c:ser>
          <c:idx val="1"/>
          <c:order val="1"/>
          <c:tx>
            <c:strRef>
              <c:f>ajilguichuud!$E$38</c:f>
              <c:strCache>
                <c:ptCount val="1"/>
                <c:pt idx="0">
                  <c:v> эмэгтэй</c:v>
                </c:pt>
              </c:strCache>
            </c:strRef>
          </c:tx>
          <c:dLbls>
            <c:showVal val="1"/>
          </c:dLbls>
          <c:cat>
            <c:strRef>
              <c:f>ajilguichuud!$C$39:$C$44</c:f>
              <c:strCache>
                <c:ptCount val="6"/>
                <c:pt idx="0">
                  <c:v>15-24 нас</c:v>
                </c:pt>
                <c:pt idx="1">
                  <c:v>25-34 нас</c:v>
                </c:pt>
                <c:pt idx="2">
                  <c:v>35-44 нас</c:v>
                </c:pt>
                <c:pt idx="3">
                  <c:v>45-54 нас</c:v>
                </c:pt>
                <c:pt idx="4">
                  <c:v>55-59 нас</c:v>
                </c:pt>
                <c:pt idx="5">
                  <c:v>60 + нас</c:v>
                </c:pt>
              </c:strCache>
            </c:strRef>
          </c:cat>
          <c:val>
            <c:numRef>
              <c:f>ajilguichuud!$E$39:$E$44</c:f>
              <c:numCache>
                <c:formatCode>General</c:formatCode>
                <c:ptCount val="6"/>
                <c:pt idx="0">
                  <c:v>91</c:v>
                </c:pt>
                <c:pt idx="1">
                  <c:v>119</c:v>
                </c:pt>
                <c:pt idx="2">
                  <c:v>68</c:v>
                </c:pt>
                <c:pt idx="3">
                  <c:v>31</c:v>
                </c:pt>
                <c:pt idx="4">
                  <c:v>2</c:v>
                </c:pt>
              </c:numCache>
            </c:numRef>
          </c:val>
        </c:ser>
        <c:dLbls>
          <c:showVal val="1"/>
        </c:dLbls>
        <c:overlap val="-25"/>
        <c:axId val="66035712"/>
        <c:axId val="66037248"/>
      </c:barChart>
      <c:catAx>
        <c:axId val="66035712"/>
        <c:scaling>
          <c:orientation val="minMax"/>
        </c:scaling>
        <c:axPos val="b"/>
        <c:majorTickMark val="none"/>
        <c:tickLblPos val="nextTo"/>
        <c:crossAx val="66037248"/>
        <c:crosses val="autoZero"/>
        <c:auto val="1"/>
        <c:lblAlgn val="ctr"/>
        <c:lblOffset val="100"/>
      </c:catAx>
      <c:valAx>
        <c:axId val="66037248"/>
        <c:scaling>
          <c:orientation val="minMax"/>
        </c:scaling>
        <c:delete val="1"/>
        <c:axPos val="l"/>
        <c:numFmt formatCode="General" sourceLinked="1"/>
        <c:tickLblPos val="none"/>
        <c:crossAx val="66035712"/>
        <c:crosses val="autoZero"/>
        <c:crossBetween val="between"/>
      </c:valAx>
    </c:plotArea>
    <c:legend>
      <c:legendPos val="t"/>
      <c:layout>
        <c:manualLayout>
          <c:xMode val="edge"/>
          <c:yMode val="edge"/>
          <c:x val="0.34122547313165175"/>
          <c:y val="0.90635964912280698"/>
          <c:w val="0.30912800110512789"/>
          <c:h val="7.9311023622048171E-2"/>
        </c:manualLayout>
      </c:layout>
    </c:legend>
    <c:plotVisOnly val="1"/>
    <c:dispBlanksAs val="gap"/>
  </c:chart>
  <c:spPr>
    <a:ln>
      <a:noFill/>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4.3937552092315396E-2"/>
          <c:y val="0.21727835067744752"/>
          <c:w val="0.86295607228244564"/>
          <c:h val="0.57490506319790968"/>
        </c:manualLayout>
      </c:layout>
      <c:barChart>
        <c:barDir val="col"/>
        <c:grouping val="clustered"/>
        <c:ser>
          <c:idx val="0"/>
          <c:order val="0"/>
          <c:tx>
            <c:strRef>
              <c:f>'niigmiin daatgal'!$A$29</c:f>
              <c:strCache>
                <c:ptCount val="1"/>
                <c:pt idx="0">
                  <c:v>Сайн дураар даатгуулагчдын тоо</c:v>
                </c:pt>
              </c:strCache>
            </c:strRef>
          </c:tx>
          <c:dLbls>
            <c:showVal val="1"/>
          </c:dLbls>
          <c:cat>
            <c:strRef>
              <c:f>'niigmiin daatgal'!$B$28:$D$28</c:f>
              <c:strCache>
                <c:ptCount val="3"/>
                <c:pt idx="0">
                  <c:v>2012.X</c:v>
                </c:pt>
                <c:pt idx="1">
                  <c:v>2013.X</c:v>
                </c:pt>
                <c:pt idx="2">
                  <c:v>2014.X</c:v>
                </c:pt>
              </c:strCache>
            </c:strRef>
          </c:cat>
          <c:val>
            <c:numRef>
              <c:f>'niigmiin daatgal'!$B$29:$D$29</c:f>
              <c:numCache>
                <c:formatCode>General</c:formatCode>
                <c:ptCount val="3"/>
                <c:pt idx="0">
                  <c:v>1270</c:v>
                </c:pt>
                <c:pt idx="1">
                  <c:v>2618</c:v>
                </c:pt>
                <c:pt idx="2">
                  <c:v>3352</c:v>
                </c:pt>
              </c:numCache>
            </c:numRef>
          </c:val>
        </c:ser>
        <c:dLbls>
          <c:showVal val="1"/>
        </c:dLbls>
        <c:overlap val="-25"/>
        <c:axId val="65954560"/>
        <c:axId val="65956096"/>
      </c:barChart>
      <c:catAx>
        <c:axId val="65954560"/>
        <c:scaling>
          <c:orientation val="minMax"/>
        </c:scaling>
        <c:axPos val="b"/>
        <c:majorTickMark val="none"/>
        <c:tickLblPos val="nextTo"/>
        <c:crossAx val="65956096"/>
        <c:crosses val="autoZero"/>
        <c:auto val="1"/>
        <c:lblAlgn val="ctr"/>
        <c:lblOffset val="100"/>
      </c:catAx>
      <c:valAx>
        <c:axId val="65956096"/>
        <c:scaling>
          <c:orientation val="minMax"/>
        </c:scaling>
        <c:delete val="1"/>
        <c:axPos val="l"/>
        <c:numFmt formatCode="General" sourceLinked="1"/>
        <c:tickLblPos val="none"/>
        <c:crossAx val="65954560"/>
        <c:crosses val="autoZero"/>
        <c:crossBetween val="between"/>
      </c:valAx>
    </c:plotArea>
    <c:legend>
      <c:legendPos val="t"/>
      <c:layout>
        <c:manualLayout>
          <c:xMode val="edge"/>
          <c:yMode val="edge"/>
          <c:x val="4.9999841944934516E-2"/>
          <c:y val="0"/>
          <c:w val="0.89999996487665157"/>
          <c:h val="0.12785657398687417"/>
        </c:manualLayout>
      </c:layout>
      <c:txPr>
        <a:bodyPr/>
        <a:lstStyle/>
        <a:p>
          <a:pPr>
            <a:defRPr sz="1200"/>
          </a:pPr>
          <a:endParaRPr lang="en-US"/>
        </a:p>
      </c:txPr>
    </c:legend>
    <c:plotVisOnly val="1"/>
    <c:dispBlanksAs val="gap"/>
  </c:chart>
  <c:spPr>
    <a:ln>
      <a:no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manualLayout>
          <c:layoutTarget val="inner"/>
          <c:xMode val="edge"/>
          <c:yMode val="edge"/>
          <c:x val="8.6387020887851829E-2"/>
          <c:y val="0.1992298090610192"/>
          <c:w val="0.81690344602330711"/>
          <c:h val="0.58305934243141133"/>
        </c:manualLayout>
      </c:layout>
      <c:bar3DChart>
        <c:barDir val="col"/>
        <c:grouping val="clustered"/>
        <c:ser>
          <c:idx val="0"/>
          <c:order val="0"/>
          <c:tx>
            <c:strRef>
              <c:f>'niigmiin daatgal'!$A$25</c:f>
              <c:strCache>
                <c:ptCount val="1"/>
                <c:pt idx="0">
                  <c:v>Нийгмийн даатгалын орлого / сая.төг /</c:v>
                </c:pt>
              </c:strCache>
            </c:strRef>
          </c:tx>
          <c:dLbls>
            <c:showVal val="1"/>
          </c:dLbls>
          <c:cat>
            <c:strRef>
              <c:f>'niigmiin daatgal'!$B$24:$D$24</c:f>
              <c:strCache>
                <c:ptCount val="3"/>
                <c:pt idx="0">
                  <c:v>2012.X</c:v>
                </c:pt>
                <c:pt idx="1">
                  <c:v>2013.X</c:v>
                </c:pt>
                <c:pt idx="2">
                  <c:v>2014.X</c:v>
                </c:pt>
              </c:strCache>
            </c:strRef>
          </c:cat>
          <c:val>
            <c:numRef>
              <c:f>'niigmiin daatgal'!$B$25:$D$25</c:f>
              <c:numCache>
                <c:formatCode>0.0</c:formatCode>
                <c:ptCount val="3"/>
                <c:pt idx="0" formatCode="General">
                  <c:v>13201.4</c:v>
                </c:pt>
                <c:pt idx="1">
                  <c:v>18669.7</c:v>
                </c:pt>
                <c:pt idx="2">
                  <c:v>18402.2</c:v>
                </c:pt>
              </c:numCache>
            </c:numRef>
          </c:val>
        </c:ser>
        <c:dLbls>
          <c:showVal val="1"/>
        </c:dLbls>
        <c:shape val="cone"/>
        <c:axId val="65975424"/>
        <c:axId val="65976960"/>
        <c:axId val="0"/>
      </c:bar3DChart>
      <c:catAx>
        <c:axId val="65975424"/>
        <c:scaling>
          <c:orientation val="minMax"/>
        </c:scaling>
        <c:axPos val="b"/>
        <c:majorTickMark val="none"/>
        <c:tickLblPos val="nextTo"/>
        <c:crossAx val="65976960"/>
        <c:crosses val="autoZero"/>
        <c:auto val="1"/>
        <c:lblAlgn val="ctr"/>
        <c:lblOffset val="100"/>
      </c:catAx>
      <c:valAx>
        <c:axId val="65976960"/>
        <c:scaling>
          <c:orientation val="minMax"/>
        </c:scaling>
        <c:delete val="1"/>
        <c:axPos val="l"/>
        <c:numFmt formatCode="General" sourceLinked="1"/>
        <c:tickLblPos val="none"/>
        <c:crossAx val="65975424"/>
        <c:crosses val="autoZero"/>
        <c:crossBetween val="between"/>
      </c:valAx>
    </c:plotArea>
    <c:legend>
      <c:legendPos val="t"/>
      <c:layout/>
    </c:legend>
    <c:plotVisOnly val="1"/>
    <c:dispBlanksAs val="gap"/>
  </c:chart>
  <c:spPr>
    <a:ln>
      <a:noFill/>
    </a:ln>
  </c:sp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CD23B5-61EC-40DE-B821-EE7DA7C8E502}"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xmlns="" val="363620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CD23B5-61EC-40DE-B821-EE7DA7C8E502}"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xmlns="" val="1340254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CD23B5-61EC-40DE-B821-EE7DA7C8E502}"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xmlns="" val="2627974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CD23B5-61EC-40DE-B821-EE7DA7C8E502}"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xmlns="" val="1701370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CD23B5-61EC-40DE-B821-EE7DA7C8E502}"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xmlns="" val="1953242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CD23B5-61EC-40DE-B821-EE7DA7C8E502}" type="datetimeFigureOut">
              <a:rPr lang="en-US" smtClean="0"/>
              <a:pPr/>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xmlns="" val="417697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CD23B5-61EC-40DE-B821-EE7DA7C8E502}" type="datetimeFigureOut">
              <a:rPr lang="en-US" smtClean="0"/>
              <a:pPr/>
              <a:t>11/10/2014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xmlns="" val="1655003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CD23B5-61EC-40DE-B821-EE7DA7C8E502}" type="datetimeFigureOut">
              <a:rPr lang="en-US" smtClean="0"/>
              <a:pPr/>
              <a:t>11/10/2014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xmlns="" val="1389593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D23B5-61EC-40DE-B821-EE7DA7C8E502}" type="datetimeFigureOut">
              <a:rPr lang="en-US" smtClean="0"/>
              <a:pPr/>
              <a:t>11/10/2014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xmlns="" val="362869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D23B5-61EC-40DE-B821-EE7DA7C8E502}" type="datetimeFigureOut">
              <a:rPr lang="en-US" smtClean="0"/>
              <a:pPr/>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xmlns="" val="123027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D23B5-61EC-40DE-B821-EE7DA7C8E502}" type="datetimeFigureOut">
              <a:rPr lang="en-US" smtClean="0"/>
              <a:pPr/>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xmlns="" val="2282493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D23B5-61EC-40DE-B821-EE7DA7C8E502}" type="datetimeFigureOut">
              <a:rPr lang="en-US" smtClean="0"/>
              <a:pPr/>
              <a:t>11/10/2014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A7CE6-DDAA-403E-92AD-C7BCFF93C691}" type="slidenum">
              <a:rPr lang="en-US" smtClean="0"/>
              <a:pPr/>
              <a:t>‹#›</a:t>
            </a:fld>
            <a:endParaRPr lang="en-US"/>
          </a:p>
        </p:txBody>
      </p:sp>
    </p:spTree>
    <p:extLst>
      <p:ext uri="{BB962C8B-B14F-4D97-AF65-F5344CB8AC3E}">
        <p14:creationId xmlns:p14="http://schemas.microsoft.com/office/powerpoint/2010/main" xmlns="" val="2744489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chart" Target="../charts/chart14.xml"/><Relationship Id="rId4" Type="http://schemas.openxmlformats.org/officeDocument/2006/relationships/chart" Target="../charts/char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www.nso.mn/" TargetMode="External"/><Relationship Id="rId5" Type="http://schemas.openxmlformats.org/officeDocument/2006/relationships/hyperlink" Target="http://1212.mn/" TargetMode="External"/><Relationship Id="rId4" Type="http://schemas.openxmlformats.org/officeDocument/2006/relationships/hyperlink" Target="http://umnugovi.nso.m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hyperlink" Target="mailto:umnugobi_stat@yahoo.com"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chart" Target="../charts/chart9.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chart" Target="../charts/chart11.xml"/><Relationship Id="rId4" Type="http://schemas.openxmlformats.org/officeDocument/2006/relationships/chart" Target="../charts/chart10.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 y="0"/>
            <a:ext cx="9144000" cy="6873756"/>
          </a:xfrm>
          <a:prstGeom prst="rect">
            <a:avLst/>
          </a:prstGeom>
        </p:spPr>
      </p:pic>
      <p:sp>
        <p:nvSpPr>
          <p:cNvPr id="6" name="Rectangle 5"/>
          <p:cNvSpPr/>
          <p:nvPr/>
        </p:nvSpPr>
        <p:spPr>
          <a:xfrm>
            <a:off x="1143000" y="1828800"/>
            <a:ext cx="7391400" cy="3207032"/>
          </a:xfrm>
          <a:prstGeom prst="rect">
            <a:avLst/>
          </a:prstGeom>
        </p:spPr>
        <p:txBody>
          <a:bodyPr wrap="square">
            <a:spAutoFit/>
          </a:bodyPr>
          <a:lstStyle/>
          <a:p>
            <a:pPr algn="ctr">
              <a:spcBef>
                <a:spcPct val="20000"/>
              </a:spcBef>
              <a:buClr>
                <a:schemeClr val="accent2"/>
              </a:buClr>
              <a:defRPr/>
            </a:pPr>
            <a:r>
              <a:rPr lang="mn-MN" sz="40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Хэвлэлийн бага хурал</a:t>
            </a:r>
            <a:endParaRPr lang="en-US" sz="40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ctr">
              <a:spcBef>
                <a:spcPct val="20000"/>
              </a:spcBef>
              <a:buClr>
                <a:schemeClr val="accent2"/>
              </a:buClr>
              <a:defRPr/>
            </a:pPr>
            <a:endPar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ctr">
              <a:spcBef>
                <a:spcPct val="20000"/>
              </a:spcBef>
              <a:buClr>
                <a:schemeClr val="accent2"/>
              </a:buClr>
              <a:defRPr/>
            </a:pPr>
            <a:r>
              <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Өмнөговь аймгийн Нийгэм, эдийн засгийн байдал</a:t>
            </a:r>
            <a:r>
              <a:rPr lang="en-US"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 </a:t>
            </a:r>
            <a:endPar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ctr">
              <a:spcBef>
                <a:spcPct val="20000"/>
              </a:spcBef>
              <a:buClr>
                <a:schemeClr val="accent2"/>
              </a:buClr>
              <a:defRPr/>
            </a:pPr>
            <a:r>
              <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 201</a:t>
            </a:r>
            <a:r>
              <a:rPr lang="en-US"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4</a:t>
            </a:r>
            <a:r>
              <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 оны </a:t>
            </a:r>
            <a:r>
              <a:rPr lang="en-US"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10</a:t>
            </a:r>
            <a:r>
              <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-р </a:t>
            </a:r>
            <a:r>
              <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сарын байдлаар/</a:t>
            </a:r>
            <a:endParaRPr lang="en-US"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ctr">
              <a:spcBef>
                <a:spcPct val="20000"/>
              </a:spcBef>
              <a:buClr>
                <a:schemeClr val="accent2"/>
              </a:buClr>
              <a:defRPr/>
            </a:pPr>
            <a:endParaRPr lang="en-US"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8" name="Rectangle 7"/>
          <p:cNvSpPr/>
          <p:nvPr/>
        </p:nvSpPr>
        <p:spPr>
          <a:xfrm>
            <a:off x="2286000" y="5715000"/>
            <a:ext cx="4572000" cy="369332"/>
          </a:xfrm>
          <a:prstGeom prst="rect">
            <a:avLst/>
          </a:prstGeom>
        </p:spPr>
        <p:txBody>
          <a:bodyPr wrap="square">
            <a:spAutoFit/>
          </a:bodyPr>
          <a:lstStyle/>
          <a:p>
            <a:pPr marL="374650" algn="ctr">
              <a:buFont typeface="Wingdings" panose="05000000000000000000" pitchFamily="2" charset="2"/>
              <a:buNone/>
            </a:pPr>
            <a:r>
              <a:rPr lang="en-US" dirty="0" smtClean="0">
                <a:solidFill>
                  <a:srgbClr val="948A30"/>
                </a:solidFill>
                <a:latin typeface="Times New Roman" panose="02020603050405020304" pitchFamily="18" charset="0"/>
                <a:cs typeface="Times New Roman" panose="02020603050405020304" pitchFamily="18" charset="0"/>
              </a:rPr>
              <a:t>201</a:t>
            </a:r>
            <a:r>
              <a:rPr lang="mn-MN" dirty="0" smtClean="0">
                <a:solidFill>
                  <a:srgbClr val="948A30"/>
                </a:solidFill>
                <a:latin typeface="Times New Roman" panose="02020603050405020304" pitchFamily="18" charset="0"/>
                <a:cs typeface="Times New Roman" panose="02020603050405020304" pitchFamily="18" charset="0"/>
              </a:rPr>
              <a:t>4 оны  </a:t>
            </a:r>
            <a:r>
              <a:rPr lang="en-US" dirty="0" smtClean="0">
                <a:solidFill>
                  <a:srgbClr val="948A30"/>
                </a:solidFill>
                <a:latin typeface="Times New Roman" panose="02020603050405020304" pitchFamily="18" charset="0"/>
                <a:cs typeface="Times New Roman" panose="02020603050405020304" pitchFamily="18" charset="0"/>
              </a:rPr>
              <a:t>11</a:t>
            </a:r>
            <a:r>
              <a:rPr lang="en-US" dirty="0" smtClean="0">
                <a:solidFill>
                  <a:srgbClr val="948A30"/>
                </a:solidFill>
                <a:latin typeface="Times New Roman" panose="02020603050405020304" pitchFamily="18" charset="0"/>
                <a:cs typeface="Times New Roman" panose="02020603050405020304" pitchFamily="18" charset="0"/>
              </a:rPr>
              <a:t> </a:t>
            </a:r>
            <a:r>
              <a:rPr lang="mn-MN" dirty="0" smtClean="0">
                <a:solidFill>
                  <a:srgbClr val="948A30"/>
                </a:solidFill>
                <a:latin typeface="Times New Roman" panose="02020603050405020304" pitchFamily="18" charset="0"/>
                <a:cs typeface="Times New Roman" panose="02020603050405020304" pitchFamily="18" charset="0"/>
              </a:rPr>
              <a:t>сарын</a:t>
            </a:r>
            <a:r>
              <a:rPr lang="en-US" dirty="0" smtClean="0">
                <a:solidFill>
                  <a:srgbClr val="948A30"/>
                </a:solidFill>
                <a:latin typeface="Times New Roman" panose="02020603050405020304" pitchFamily="18" charset="0"/>
                <a:cs typeface="Times New Roman" panose="02020603050405020304" pitchFamily="18" charset="0"/>
              </a:rPr>
              <a:t> </a:t>
            </a:r>
            <a:r>
              <a:rPr lang="en-US" dirty="0" smtClean="0">
                <a:solidFill>
                  <a:srgbClr val="948A30"/>
                </a:solidFill>
                <a:latin typeface="Times New Roman" panose="02020603050405020304" pitchFamily="18" charset="0"/>
                <a:cs typeface="Times New Roman" panose="02020603050405020304" pitchFamily="18" charset="0"/>
              </a:rPr>
              <a:t>10</a:t>
            </a:r>
            <a:endParaRPr lang="en-US" dirty="0" smtClean="0">
              <a:solidFill>
                <a:srgbClr val="948A3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15573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5756"/>
            <a:ext cx="9144000" cy="6873756"/>
          </a:xfrm>
          <a:prstGeom prst="rect">
            <a:avLst/>
          </a:prstGeom>
        </p:spPr>
      </p:pic>
      <p:sp>
        <p:nvSpPr>
          <p:cNvPr id="5121" name="Rectangle 1"/>
          <p:cNvSpPr>
            <a:spLocks noChangeArrowheads="1"/>
          </p:cNvSpPr>
          <p:nvPr/>
        </p:nvSpPr>
        <p:spPr bwMode="auto">
          <a:xfrm>
            <a:off x="2057400" y="454981"/>
            <a:ext cx="525780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mn-MN" sz="1600" dirty="0" smtClean="0"/>
              <a:t>Нэг кг алтан тариан гурилын үнэ, сумдаар, 10 дугаар сард,төгрөгөөр</a:t>
            </a:r>
            <a:endParaRPr lang="en-US" sz="1600" dirty="0" smtClean="0"/>
          </a:p>
          <a:p>
            <a:r>
              <a:rPr lang="en-US" sz="1600" dirty="0" smtClean="0"/>
              <a:t> </a:t>
            </a:r>
            <a:endParaRPr lang="en-US" sz="1600" dirty="0"/>
          </a:p>
        </p:txBody>
      </p:sp>
      <p:sp>
        <p:nvSpPr>
          <p:cNvPr id="6" name="Rectangle 3"/>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mn-MN" altLang="en-US" sz="12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        </a:t>
            </a:r>
            <a:endParaRPr kumimoji="0" lang="mn-MN"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37" name="Rectangle 1"/>
          <p:cNvSpPr>
            <a:spLocks noChangeArrowheads="1"/>
          </p:cNvSpPr>
          <p:nvPr/>
        </p:nvSpPr>
        <p:spPr bwMode="auto">
          <a:xfrm>
            <a:off x="3200400" y="4725144"/>
            <a:ext cx="35814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676650" algn="l"/>
              </a:tabLst>
            </a:pPr>
            <a:r>
              <a:rPr kumimoji="0" lang="mn-MN" sz="10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graphicFrame>
        <p:nvGraphicFramePr>
          <p:cNvPr id="15" name="Chart 14"/>
          <p:cNvGraphicFramePr/>
          <p:nvPr/>
        </p:nvGraphicFramePr>
        <p:xfrm>
          <a:off x="1600200" y="1295401"/>
          <a:ext cx="5791200" cy="12191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nvGraphicFramePr>
        <p:xfrm>
          <a:off x="1600200" y="2540577"/>
          <a:ext cx="5943600" cy="16504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p:nvPr/>
        </p:nvGraphicFramePr>
        <p:xfrm>
          <a:off x="1524000" y="4191000"/>
          <a:ext cx="6095999" cy="2209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3405359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73756"/>
          </a:xfrm>
          <a:prstGeom prst="rect">
            <a:avLst/>
          </a:prstGeom>
        </p:spPr>
      </p:pic>
      <p:sp>
        <p:nvSpPr>
          <p:cNvPr id="6" name="Rectangle 3"/>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mn-MN" altLang="en-US" sz="12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        </a:t>
            </a:r>
            <a:endParaRPr kumimoji="0" lang="mn-MN"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1" name="Chart 10"/>
          <p:cNvGraphicFramePr/>
          <p:nvPr/>
        </p:nvGraphicFramePr>
        <p:xfrm>
          <a:off x="1295400" y="762001"/>
          <a:ext cx="7162800" cy="198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nvGraphicFramePr>
        <p:xfrm>
          <a:off x="1447800" y="2895600"/>
          <a:ext cx="6858000" cy="2209800"/>
        </p:xfrm>
        <a:graphic>
          <a:graphicData uri="http://schemas.openxmlformats.org/drawingml/2006/chart">
            <c:chart xmlns:c="http://schemas.openxmlformats.org/drawingml/2006/chart" xmlns:r="http://schemas.openxmlformats.org/officeDocument/2006/relationships" r:id="rId4"/>
          </a:graphicData>
        </a:graphic>
      </p:graphicFrame>
      <p:sp>
        <p:nvSpPr>
          <p:cNvPr id="12289" name="Rectangle 1"/>
          <p:cNvSpPr>
            <a:spLocks noChangeArrowheads="1"/>
          </p:cNvSpPr>
          <p:nvPr/>
        </p:nvSpPr>
        <p:spPr bwMode="auto">
          <a:xfrm>
            <a:off x="1600200" y="5486400"/>
            <a:ext cx="65532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0363" algn="just" defTabSz="914400" rtl="0" eaLnBrk="1" fontAlgn="base" latinLnBrk="0" hangingPunct="1">
              <a:lnSpc>
                <a:spcPct val="100000"/>
              </a:lnSpc>
              <a:spcBef>
                <a:spcPct val="0"/>
              </a:spcBef>
              <a:spcAft>
                <a:spcPct val="0"/>
              </a:spcAft>
              <a:buClrTx/>
              <a:buSzTx/>
              <a:buFontTx/>
              <a:buNone/>
              <a:tabLst/>
            </a:pPr>
            <a:r>
              <a:rPr kumimoji="0" lang="eu-ES"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Жижиглэн худалдаалах бараа гүйлгээ </a:t>
            </a:r>
            <a:r>
              <a:rPr kumimoji="0" lang="en-US"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6286.9</a:t>
            </a:r>
            <a:r>
              <a:rPr kumimoji="0" lang="mn-MN"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u-ES"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сая төгрөгт хүрч өнгөрсөн оны мөн үеэс </a:t>
            </a:r>
            <a:r>
              <a:rPr kumimoji="0" lang="en-US"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55.9</a:t>
            </a:r>
            <a:r>
              <a:rPr kumimoji="0" lang="mn-MN"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хувиар</a:t>
            </a:r>
            <a:r>
              <a:rPr kumimoji="0" lang="eu-ES"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буюу </a:t>
            </a:r>
            <a:r>
              <a:rPr kumimoji="0" lang="en-US"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2254.6</a:t>
            </a:r>
            <a:r>
              <a:rPr kumimoji="0" lang="eu-ES"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сая төгрөгөөр </a:t>
            </a:r>
            <a:r>
              <a:rPr kumimoji="0" lang="mn-MN"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өссөн</a:t>
            </a:r>
            <a:r>
              <a:rPr kumimoji="0" lang="eu-ES"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байна. </a:t>
            </a:r>
            <a:endParaRPr kumimoji="0" lang="eu-E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405359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5756"/>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cxnSp>
        <p:nvCxnSpPr>
          <p:cNvPr id="25" name="Straight Connector 24"/>
          <p:cNvCxnSpPr/>
          <p:nvPr/>
        </p:nvCxnSpPr>
        <p:spPr>
          <a:xfrm>
            <a:off x="1143000" y="2667000"/>
            <a:ext cx="76581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26" name="Picture 2" descr="\\exchange_server\MCCT\PUBLIC\Tserendejid\Information icon\1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609600"/>
            <a:ext cx="8382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1" name="Rectangle 1"/>
          <p:cNvSpPr>
            <a:spLocks noChangeArrowheads="1"/>
          </p:cNvSpPr>
          <p:nvPr/>
        </p:nvSpPr>
        <p:spPr bwMode="auto">
          <a:xfrm>
            <a:off x="1828800" y="694982"/>
            <a:ext cx="6781800"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mn-MN" sz="1400" dirty="0" smtClean="0"/>
              <a:t>         </a:t>
            </a:r>
            <a:r>
              <a:rPr lang="eu-ES" sz="1400" dirty="0" smtClean="0"/>
              <a:t>Аймгийн хэмжээ</a:t>
            </a:r>
            <a:r>
              <a:rPr lang="mn-MN" sz="1400" dirty="0" smtClean="0"/>
              <a:t>нд</a:t>
            </a:r>
            <a:r>
              <a:rPr lang="eu-ES" sz="1400" dirty="0" smtClean="0"/>
              <a:t> оны эхний төллөвөл зохих 660.8 мянган хээлтэгчийн </a:t>
            </a:r>
            <a:r>
              <a:rPr lang="en-US" sz="1400" dirty="0" smtClean="0"/>
              <a:t>65.5 </a:t>
            </a:r>
            <a:r>
              <a:rPr lang="eu-ES" sz="1400" dirty="0" smtClean="0"/>
              <a:t>хувь нь буюу </a:t>
            </a:r>
            <a:r>
              <a:rPr lang="en-US" sz="1400" dirty="0" smtClean="0"/>
              <a:t>432.7</a:t>
            </a:r>
            <a:r>
              <a:rPr lang="mn-MN" sz="1400" dirty="0" smtClean="0"/>
              <a:t>мянган</a:t>
            </a:r>
            <a:r>
              <a:rPr lang="eu-ES" sz="1400" dirty="0" smtClean="0"/>
              <a:t> хээлтэгч төллөж, гарсан төл  </a:t>
            </a:r>
            <a:r>
              <a:rPr lang="mn-MN" sz="1400" dirty="0" smtClean="0"/>
              <a:t>9</a:t>
            </a:r>
            <a:r>
              <a:rPr lang="en-US" sz="1400" dirty="0" smtClean="0"/>
              <a:t>8.6</a:t>
            </a:r>
            <a:r>
              <a:rPr lang="eu-ES" sz="1400" dirty="0" smtClean="0"/>
              <a:t>  хувь  бойжиж байна. Урьд оны энэ үеийн мал төллөлтөөс </a:t>
            </a:r>
            <a:r>
              <a:rPr lang="en-US" sz="1400" dirty="0" smtClean="0"/>
              <a:t>3357</a:t>
            </a:r>
            <a:r>
              <a:rPr lang="eu-ES" sz="1400" dirty="0" smtClean="0"/>
              <a:t> толгой мал</a:t>
            </a:r>
            <a:r>
              <a:rPr lang="mn-MN" sz="1400" dirty="0" smtClean="0"/>
              <a:t> буюу </a:t>
            </a:r>
            <a:r>
              <a:rPr lang="en-US" sz="1400" dirty="0" smtClean="0"/>
              <a:t>0.8</a:t>
            </a:r>
            <a:r>
              <a:rPr lang="mn-MN" sz="1400" dirty="0" smtClean="0"/>
              <a:t> хувиар буурсан </a:t>
            </a:r>
            <a:r>
              <a:rPr lang="eu-ES" sz="1400" dirty="0" smtClean="0"/>
              <a:t> байна.</a:t>
            </a:r>
            <a:r>
              <a:rPr lang="mn-MN" sz="1400" dirty="0" smtClean="0"/>
              <a:t> Төл бойжилт 9</a:t>
            </a:r>
            <a:r>
              <a:rPr lang="en-US" sz="1400" dirty="0" smtClean="0"/>
              <a:t>8</a:t>
            </a:r>
            <a:r>
              <a:rPr lang="mn-MN" sz="1400" dirty="0" smtClean="0"/>
              <a:t>.</a:t>
            </a:r>
            <a:r>
              <a:rPr lang="en-US" sz="1400" dirty="0" smtClean="0"/>
              <a:t>6</a:t>
            </a:r>
            <a:r>
              <a:rPr lang="mn-MN" sz="1400" dirty="0" smtClean="0"/>
              <a:t> хувьтай,  сумдын хувьд мал төллөлт урьд мөн үетэй харьцуулахад Баяндалай, Баяновоо, Булган, Мандал-овоо, Хүрмэн,Ханхонгор, Цогт-овоо, Даланзадгад сумдуудад </a:t>
            </a:r>
            <a:r>
              <a:rPr lang="en-US" sz="1400" dirty="0" smtClean="0"/>
              <a:t>9.83</a:t>
            </a:r>
            <a:r>
              <a:rPr lang="mn-MN" sz="1400" dirty="0" smtClean="0"/>
              <a:t>-</a:t>
            </a:r>
            <a:r>
              <a:rPr lang="en-US" sz="1400" dirty="0" smtClean="0"/>
              <a:t>36.51</a:t>
            </a:r>
            <a:r>
              <a:rPr lang="mn-MN" sz="1400" dirty="0" smtClean="0"/>
              <a:t> хүртэл хувиар өсч, бусад сумдуудад </a:t>
            </a:r>
            <a:r>
              <a:rPr lang="en-US" sz="1400" dirty="0" smtClean="0"/>
              <a:t>0.66</a:t>
            </a:r>
            <a:r>
              <a:rPr lang="mn-MN" sz="1400" dirty="0" smtClean="0"/>
              <a:t>-</a:t>
            </a:r>
            <a:r>
              <a:rPr lang="en-US" sz="1400" dirty="0" smtClean="0"/>
              <a:t>49.7</a:t>
            </a:r>
            <a:r>
              <a:rPr lang="mn-MN" sz="1400" dirty="0" smtClean="0"/>
              <a:t>  хувь хүртэл буурсан үзүүлэлттэй байна.</a:t>
            </a:r>
            <a:endParaRPr lang="en-US" sz="1400" dirty="0" smtClean="0"/>
          </a:p>
          <a:p>
            <a:endParaRPr lang="en-US" sz="1600" dirty="0" smtClean="0"/>
          </a:p>
          <a:p>
            <a:r>
              <a:rPr lang="eu-ES" sz="1600" dirty="0" smtClean="0"/>
              <a:t> </a:t>
            </a:r>
            <a:endParaRPr lang="en-US" sz="1600" dirty="0" smtClean="0"/>
          </a:p>
          <a:p>
            <a:pPr algn="just"/>
            <a:endParaRPr lang="en-US" sz="1500" dirty="0" smtClean="0"/>
          </a:p>
          <a:p>
            <a:pPr algn="just"/>
            <a:r>
              <a:rPr lang="mn-MN" sz="1500" dirty="0" smtClean="0"/>
              <a:t>         </a:t>
            </a:r>
            <a:endParaRPr lang="en-US" sz="1500" dirty="0" smtClean="0"/>
          </a:p>
          <a:p>
            <a:pPr algn="just"/>
            <a:endParaRPr kumimoji="0" lang="eu-ES" sz="12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1752600" y="228600"/>
            <a:ext cx="1331070" cy="307777"/>
          </a:xfrm>
          <a:prstGeom prst="rect">
            <a:avLst/>
          </a:prstGeom>
        </p:spPr>
        <p:txBody>
          <a:bodyPr wrap="none">
            <a:spAutoFit/>
          </a:bodyPr>
          <a:lstStyle/>
          <a:p>
            <a:r>
              <a:rPr lang="mn-MN" sz="1400" b="1" dirty="0" smtClean="0"/>
              <a:t>Хөдөө аж ахуй</a:t>
            </a:r>
            <a:endParaRPr lang="en-US" sz="1400" dirty="0"/>
          </a:p>
        </p:txBody>
      </p:sp>
      <p:sp>
        <p:nvSpPr>
          <p:cNvPr id="19" name="Rectangle 18"/>
          <p:cNvSpPr/>
          <p:nvPr/>
        </p:nvSpPr>
        <p:spPr>
          <a:xfrm>
            <a:off x="1676400" y="2895600"/>
            <a:ext cx="1981200" cy="338554"/>
          </a:xfrm>
          <a:prstGeom prst="rect">
            <a:avLst/>
          </a:prstGeom>
        </p:spPr>
        <p:txBody>
          <a:bodyPr wrap="square">
            <a:spAutoFit/>
          </a:bodyPr>
          <a:lstStyle/>
          <a:p>
            <a:r>
              <a:rPr lang="en-US" sz="1600" i="1" dirty="0" err="1" smtClean="0"/>
              <a:t>Мал</a:t>
            </a:r>
            <a:r>
              <a:rPr lang="en-US" sz="1600" i="1" dirty="0" smtClean="0"/>
              <a:t> </a:t>
            </a:r>
            <a:r>
              <a:rPr lang="en-US" sz="1600" i="1" dirty="0" err="1" smtClean="0"/>
              <a:t>төллөлт</a:t>
            </a:r>
            <a:endParaRPr lang="en-US" sz="1600" dirty="0"/>
          </a:p>
        </p:txBody>
      </p:sp>
      <p:graphicFrame>
        <p:nvGraphicFramePr>
          <p:cNvPr id="15" name="Table 14"/>
          <p:cNvGraphicFramePr>
            <a:graphicFrameLocks noGrp="1"/>
          </p:cNvGraphicFramePr>
          <p:nvPr/>
        </p:nvGraphicFramePr>
        <p:xfrm>
          <a:off x="1219200" y="3505199"/>
          <a:ext cx="3200399" cy="2523744"/>
        </p:xfrm>
        <a:graphic>
          <a:graphicData uri="http://schemas.openxmlformats.org/drawingml/2006/table">
            <a:tbl>
              <a:tblPr/>
              <a:tblGrid>
                <a:gridCol w="692261"/>
                <a:gridCol w="598113"/>
                <a:gridCol w="625804"/>
                <a:gridCol w="691645"/>
                <a:gridCol w="592576"/>
              </a:tblGrid>
              <a:tr h="159206">
                <a:tc gridSpan="3">
                  <a:txBody>
                    <a:bodyPr/>
                    <a:lstStyle/>
                    <a:p>
                      <a:pPr marL="0" marR="0">
                        <a:lnSpc>
                          <a:spcPct val="115000"/>
                        </a:lnSpc>
                        <a:spcBef>
                          <a:spcPts val="0"/>
                        </a:spcBef>
                        <a:spcAft>
                          <a:spcPts val="0"/>
                        </a:spcAft>
                      </a:pPr>
                      <a:endParaRPr lang="en-US" sz="1000" dirty="0">
                        <a:latin typeface="Times New Roman"/>
                        <a:ea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400" i="1">
                          <a:latin typeface="Arial"/>
                          <a:ea typeface="Times New Roman"/>
                          <a:cs typeface="Times New Roman"/>
                        </a:rPr>
                        <a:t> </a:t>
                      </a:r>
                      <a:endParaRPr lang="en-US" sz="1000">
                        <a:latin typeface="Times New Roman"/>
                        <a:ea typeface="Times New Roman"/>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i="1">
                          <a:latin typeface="Arial"/>
                          <a:ea typeface="Times New Roman"/>
                          <a:cs typeface="Times New Roman"/>
                        </a:rPr>
                        <a:t> </a:t>
                      </a:r>
                      <a:endParaRPr lang="en-US" sz="1000">
                        <a:latin typeface="Times New Roman"/>
                        <a:ea typeface="Times New Roman"/>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13699">
                <a:tc gridSpan="2">
                  <a:txBody>
                    <a:bodyPr/>
                    <a:lstStyle/>
                    <a:p>
                      <a:pPr marL="0" marR="0">
                        <a:lnSpc>
                          <a:spcPct val="115000"/>
                        </a:lnSpc>
                        <a:spcBef>
                          <a:spcPts val="0"/>
                        </a:spcBef>
                        <a:spcAft>
                          <a:spcPts val="0"/>
                        </a:spcAft>
                      </a:pPr>
                      <a:r>
                        <a:rPr lang="en-US" sz="1000" b="1" i="1">
                          <a:latin typeface="Arial"/>
                          <a:ea typeface="Times New Roman"/>
                          <a:cs typeface="Times New Roman"/>
                        </a:rPr>
                        <a:t>Малын төрлөөр</a:t>
                      </a:r>
                      <a:endParaRPr lang="en-US" sz="1000">
                        <a:latin typeface="Times New Roman"/>
                        <a:ea typeface="Times New Roman"/>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c hMerge="1">
                  <a:txBody>
                    <a:bodyPr/>
                    <a:lstStyle/>
                    <a:p>
                      <a:endParaRPr lang="en-US"/>
                    </a:p>
                  </a:txBody>
                  <a:tcPr/>
                </a:tc>
                <a:tc>
                  <a:txBody>
                    <a:bodyPr/>
                    <a:lstStyle/>
                    <a:p>
                      <a:pPr marL="0" marR="0">
                        <a:lnSpc>
                          <a:spcPct val="115000"/>
                        </a:lnSpc>
                        <a:spcBef>
                          <a:spcPts val="0"/>
                        </a:spcBef>
                        <a:spcAft>
                          <a:spcPts val="0"/>
                        </a:spcAft>
                      </a:pPr>
                      <a:r>
                        <a:rPr lang="en-US" sz="1000">
                          <a:latin typeface="Arial"/>
                          <a:ea typeface="Times New Roman"/>
                          <a:cs typeface="Times New Roman"/>
                        </a:rPr>
                        <a:t> </a:t>
                      </a:r>
                      <a:endParaRPr lang="en-US" sz="1000">
                        <a:latin typeface="Times New Roman"/>
                        <a:ea typeface="Times New Roman"/>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c gridSpan="2">
                  <a:txBody>
                    <a:bodyPr/>
                    <a:lstStyle/>
                    <a:p>
                      <a:pPr marL="0" marR="0" algn="ctr">
                        <a:lnSpc>
                          <a:spcPct val="115000"/>
                        </a:lnSpc>
                        <a:spcBef>
                          <a:spcPts val="0"/>
                        </a:spcBef>
                        <a:spcAft>
                          <a:spcPts val="0"/>
                        </a:spcAft>
                      </a:pPr>
                      <a:r>
                        <a:rPr lang="en-US" sz="1000">
                          <a:latin typeface="Arial"/>
                          <a:ea typeface="Times New Roman"/>
                          <a:cs typeface="Times New Roman"/>
                        </a:rPr>
                        <a:t>Хувь</a:t>
                      </a:r>
                      <a:endParaRPr lang="en-US" sz="1000">
                        <a:latin typeface="Times New Roman"/>
                        <a:ea typeface="Times New Roman"/>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c hMerge="1">
                  <a:txBody>
                    <a:bodyPr/>
                    <a:lstStyle/>
                    <a:p>
                      <a:endParaRPr lang="en-US"/>
                    </a:p>
                  </a:txBody>
                  <a:tcPr/>
                </a:tc>
              </a:tr>
              <a:tr h="237441">
                <a:tc>
                  <a:txBody>
                    <a:bodyPr/>
                    <a:lstStyle/>
                    <a:p>
                      <a:pPr marL="0" marR="0">
                        <a:lnSpc>
                          <a:spcPct val="115000"/>
                        </a:lnSpc>
                        <a:spcBef>
                          <a:spcPts val="0"/>
                        </a:spcBef>
                        <a:spcAft>
                          <a:spcPts val="0"/>
                        </a:spcAft>
                      </a:pPr>
                      <a:r>
                        <a:rPr lang="en-US" sz="1000">
                          <a:latin typeface="Times New Roman"/>
                          <a:ea typeface="Times New Roman"/>
                          <a:cs typeface="Times New Roman"/>
                        </a:rPr>
                        <a:t> </a:t>
                      </a:r>
                    </a:p>
                  </a:txBody>
                  <a:tcPr marL="68580" marR="68580" marT="0" marB="0">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dirty="0" err="1">
                          <a:latin typeface="Arial"/>
                          <a:ea typeface="Times New Roman"/>
                          <a:cs typeface="Times New Roman"/>
                        </a:rPr>
                        <a:t>Урьд</a:t>
                      </a:r>
                      <a:r>
                        <a:rPr lang="en-US" sz="1000" dirty="0">
                          <a:latin typeface="Arial"/>
                          <a:ea typeface="Times New Roman"/>
                          <a:cs typeface="Times New Roman"/>
                        </a:rPr>
                        <a:t> </a:t>
                      </a:r>
                      <a:r>
                        <a:rPr lang="en-US" sz="1000" dirty="0" err="1">
                          <a:latin typeface="Arial"/>
                          <a:ea typeface="Times New Roman"/>
                          <a:cs typeface="Times New Roman"/>
                        </a:rPr>
                        <a:t>оны</a:t>
                      </a:r>
                      <a:endParaRPr lang="en-US" sz="1000" dirty="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2014 он</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Төллөл-</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2014</a:t>
                      </a:r>
                      <a:endParaRPr lang="en-US" sz="1000">
                        <a:latin typeface="Times New Roman"/>
                        <a:ea typeface="Times New Roman"/>
                        <a:cs typeface="Times New Roman"/>
                      </a:endParaRPr>
                    </a:p>
                  </a:txBody>
                  <a:tcPr marL="68580" marR="68580" marT="0" marB="0" anchor="ctr">
                    <a:lnL>
                      <a:noFill/>
                    </a:lnL>
                    <a:lnR>
                      <a:noFill/>
                    </a:lnR>
                    <a:lnT>
                      <a:noFill/>
                    </a:lnT>
                    <a:lnB>
                      <a:noFill/>
                    </a:lnB>
                  </a:tcPr>
                </a:tc>
              </a:tr>
              <a:tr h="237441">
                <a:tc>
                  <a:txBody>
                    <a:bodyPr/>
                    <a:lstStyle/>
                    <a:p>
                      <a:pPr>
                        <a:lnSpc>
                          <a:spcPct val="115000"/>
                        </a:lnSpc>
                      </a:pPr>
                      <a:endParaRPr lang="en-US" sz="110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энэ үеийн</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төллө-</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тийн</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2013</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237441">
                <a:tc>
                  <a:txBody>
                    <a:bodyPr/>
                    <a:lstStyle/>
                    <a:p>
                      <a:pPr marL="0" marR="0">
                        <a:lnSpc>
                          <a:spcPct val="115000"/>
                        </a:lnSpc>
                        <a:spcBef>
                          <a:spcPts val="0"/>
                        </a:spcBef>
                        <a:spcAft>
                          <a:spcPts val="0"/>
                        </a:spcAft>
                      </a:pPr>
                      <a:r>
                        <a:rPr lang="en-US" sz="1000" b="1">
                          <a:latin typeface="Arial"/>
                          <a:ea typeface="Times New Roman"/>
                          <a:cs typeface="Times New Roman"/>
                        </a:rPr>
                        <a:t> </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төллөлт</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сөн</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хувь</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 </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13699">
                <a:tc>
                  <a:txBody>
                    <a:bodyPr/>
                    <a:lstStyle/>
                    <a:p>
                      <a:pPr marL="0" marR="0">
                        <a:lnSpc>
                          <a:spcPct val="115000"/>
                        </a:lnSpc>
                        <a:spcBef>
                          <a:spcPts val="0"/>
                        </a:spcBef>
                        <a:spcAft>
                          <a:spcPts val="0"/>
                        </a:spcAft>
                      </a:pPr>
                      <a:r>
                        <a:rPr lang="en-US" sz="1000" b="1">
                          <a:latin typeface="Arial"/>
                          <a:ea typeface="Times New Roman"/>
                          <a:cs typeface="Times New Roman"/>
                        </a:rPr>
                        <a:t>Ингэ</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14129</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18240</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51.58</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129.1</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13699">
                <a:tc>
                  <a:txBody>
                    <a:bodyPr/>
                    <a:lstStyle/>
                    <a:p>
                      <a:pPr marL="0" marR="0">
                        <a:lnSpc>
                          <a:spcPct val="115000"/>
                        </a:lnSpc>
                        <a:spcBef>
                          <a:spcPts val="0"/>
                        </a:spcBef>
                        <a:spcAft>
                          <a:spcPts val="0"/>
                        </a:spcAft>
                      </a:pPr>
                      <a:r>
                        <a:rPr lang="en-US" sz="1000" b="1">
                          <a:latin typeface="Arial"/>
                          <a:ea typeface="Times New Roman"/>
                          <a:cs typeface="Times New Roman"/>
                        </a:rPr>
                        <a:t>Гүү</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9996</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10111</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59.62</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101.2</a:t>
                      </a:r>
                      <a:endParaRPr lang="en-US" sz="1000">
                        <a:latin typeface="Times New Roman"/>
                        <a:ea typeface="Times New Roman"/>
                        <a:cs typeface="Times New Roman"/>
                      </a:endParaRPr>
                    </a:p>
                  </a:txBody>
                  <a:tcPr marL="68580" marR="68580" marT="0" marB="0" anchor="ctr">
                    <a:lnL>
                      <a:noFill/>
                    </a:lnL>
                    <a:lnR>
                      <a:noFill/>
                    </a:lnR>
                    <a:lnT>
                      <a:noFill/>
                    </a:lnT>
                    <a:lnB>
                      <a:noFill/>
                    </a:lnB>
                  </a:tcPr>
                </a:tc>
              </a:tr>
              <a:tr h="113699">
                <a:tc>
                  <a:txBody>
                    <a:bodyPr/>
                    <a:lstStyle/>
                    <a:p>
                      <a:pPr marL="0" marR="0">
                        <a:lnSpc>
                          <a:spcPct val="115000"/>
                        </a:lnSpc>
                        <a:spcBef>
                          <a:spcPts val="0"/>
                        </a:spcBef>
                        <a:spcAft>
                          <a:spcPts val="0"/>
                        </a:spcAft>
                      </a:pPr>
                      <a:r>
                        <a:rPr lang="en-US" sz="1000" b="1">
                          <a:latin typeface="Arial"/>
                          <a:ea typeface="Times New Roman"/>
                          <a:cs typeface="Times New Roman"/>
                        </a:rPr>
                        <a:t>Үнээ</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2673</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3104</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59.30</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116.1</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67492">
                <a:tc>
                  <a:txBody>
                    <a:bodyPr/>
                    <a:lstStyle/>
                    <a:p>
                      <a:pPr marL="0" marR="0">
                        <a:lnSpc>
                          <a:spcPct val="115000"/>
                        </a:lnSpc>
                        <a:spcBef>
                          <a:spcPts val="0"/>
                        </a:spcBef>
                        <a:spcAft>
                          <a:spcPts val="0"/>
                        </a:spcAft>
                      </a:pPr>
                      <a:r>
                        <a:rPr lang="en-US" sz="1000" b="1">
                          <a:latin typeface="Arial"/>
                          <a:ea typeface="Times New Roman"/>
                          <a:cs typeface="Times New Roman"/>
                        </a:rPr>
                        <a:t>Эм хонь</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103901</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110981</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76.46</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106.8</a:t>
                      </a:r>
                      <a:endParaRPr lang="en-US" sz="1000">
                        <a:latin typeface="Times New Roman"/>
                        <a:ea typeface="Times New Roman"/>
                        <a:cs typeface="Times New Roman"/>
                      </a:endParaRPr>
                    </a:p>
                  </a:txBody>
                  <a:tcPr marL="68580" marR="68580" marT="0" marB="0" anchor="ctr">
                    <a:lnL>
                      <a:noFill/>
                    </a:lnL>
                    <a:lnR>
                      <a:noFill/>
                    </a:lnR>
                    <a:lnT>
                      <a:noFill/>
                    </a:lnT>
                    <a:lnB>
                      <a:noFill/>
                    </a:lnB>
                  </a:tcPr>
                </a:tc>
              </a:tr>
              <a:tr h="167492">
                <a:tc>
                  <a:txBody>
                    <a:bodyPr/>
                    <a:lstStyle/>
                    <a:p>
                      <a:pPr marL="0" marR="0">
                        <a:lnSpc>
                          <a:spcPct val="115000"/>
                        </a:lnSpc>
                        <a:spcBef>
                          <a:spcPts val="0"/>
                        </a:spcBef>
                        <a:spcAft>
                          <a:spcPts val="0"/>
                        </a:spcAft>
                      </a:pPr>
                      <a:r>
                        <a:rPr lang="en-US" sz="1000" b="1">
                          <a:latin typeface="Arial"/>
                          <a:ea typeface="Times New Roman"/>
                          <a:cs typeface="Times New Roman"/>
                        </a:rPr>
                        <a:t>Эм ямаа</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305386</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290292</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63.36</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95.1</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67492">
                <a:tc>
                  <a:txBody>
                    <a:bodyPr/>
                    <a:lstStyle/>
                    <a:p>
                      <a:pPr marL="0" marR="0">
                        <a:lnSpc>
                          <a:spcPct val="115000"/>
                        </a:lnSpc>
                        <a:spcBef>
                          <a:spcPts val="0"/>
                        </a:spcBef>
                        <a:spcAft>
                          <a:spcPts val="0"/>
                        </a:spcAft>
                      </a:pPr>
                      <a:r>
                        <a:rPr lang="en-US" sz="1000" b="1">
                          <a:latin typeface="Arial"/>
                          <a:ea typeface="Times New Roman"/>
                          <a:cs typeface="Times New Roman"/>
                        </a:rPr>
                        <a:t> Бүгд</a:t>
                      </a:r>
                      <a:endParaRPr lang="en-US" sz="1000">
                        <a:latin typeface="Times New Roman"/>
                        <a:ea typeface="Times New Roman"/>
                        <a:cs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Times New Roman"/>
                          <a:cs typeface="Times New Roman"/>
                        </a:rPr>
                        <a:t>436085</a:t>
                      </a:r>
                      <a:endParaRPr lang="en-US" sz="1000">
                        <a:latin typeface="Times New Roman"/>
                        <a:ea typeface="Times New Roman"/>
                        <a:cs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Times New Roman"/>
                          <a:cs typeface="Times New Roman"/>
                        </a:rPr>
                        <a:t>432728</a:t>
                      </a:r>
                      <a:endParaRPr lang="en-US" sz="1000">
                        <a:latin typeface="Times New Roman"/>
                        <a:ea typeface="Times New Roman"/>
                        <a:cs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Times New Roman"/>
                          <a:cs typeface="Times New Roman"/>
                        </a:rPr>
                        <a:t>65.48</a:t>
                      </a:r>
                      <a:endParaRPr lang="en-US" sz="1000">
                        <a:latin typeface="Times New Roman"/>
                        <a:ea typeface="Times New Roman"/>
                        <a:cs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Arial"/>
                          <a:ea typeface="Times New Roman"/>
                          <a:cs typeface="Times New Roman"/>
                        </a:rPr>
                        <a:t>99.2</a:t>
                      </a:r>
                      <a:endParaRPr lang="en-US"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r>
            </a:tbl>
          </a:graphicData>
        </a:graphic>
      </p:graphicFrame>
      <p:graphicFrame>
        <p:nvGraphicFramePr>
          <p:cNvPr id="18" name="Table 17"/>
          <p:cNvGraphicFramePr>
            <a:graphicFrameLocks noGrp="1"/>
          </p:cNvGraphicFramePr>
          <p:nvPr/>
        </p:nvGraphicFramePr>
        <p:xfrm>
          <a:off x="4724400" y="2819399"/>
          <a:ext cx="4038599" cy="3794652"/>
        </p:xfrm>
        <a:graphic>
          <a:graphicData uri="http://schemas.openxmlformats.org/drawingml/2006/table">
            <a:tbl>
              <a:tblPr/>
              <a:tblGrid>
                <a:gridCol w="1165123"/>
                <a:gridCol w="724309"/>
                <a:gridCol w="724309"/>
                <a:gridCol w="746433"/>
                <a:gridCol w="678425"/>
              </a:tblGrid>
              <a:tr h="142613">
                <a:tc gridSpan="5">
                  <a:txBody>
                    <a:bodyPr/>
                    <a:lstStyle/>
                    <a:p>
                      <a:pPr marL="0" marR="0" algn="r">
                        <a:lnSpc>
                          <a:spcPct val="115000"/>
                        </a:lnSpc>
                        <a:spcBef>
                          <a:spcPts val="0"/>
                        </a:spcBef>
                        <a:spcAft>
                          <a:spcPts val="0"/>
                        </a:spcAft>
                      </a:pPr>
                      <a:r>
                        <a:rPr lang="en-US" sz="1000" b="1">
                          <a:latin typeface="Arial"/>
                          <a:ea typeface="Times New Roman"/>
                          <a:cs typeface="Times New Roman"/>
                        </a:rPr>
                        <a:t>             Мал төллөлтийг сумдаар үзүүлбэл</a:t>
                      </a:r>
                      <a:endParaRPr lang="en-US" sz="1000">
                        <a:latin typeface="Times New Roman"/>
                        <a:ea typeface="Times New Roman"/>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6874">
                <a:tc>
                  <a:txBody>
                    <a:bodyPr/>
                    <a:lstStyle/>
                    <a:p>
                      <a:pPr algn="r">
                        <a:lnSpc>
                          <a:spcPct val="115000"/>
                        </a:lnSpc>
                      </a:pPr>
                      <a:endParaRPr lang="en-US" sz="1100">
                        <a:latin typeface="Calibri"/>
                        <a:ea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latin typeface="Arial"/>
                          <a:ea typeface="Times New Roman"/>
                          <a:cs typeface="Times New Roman"/>
                        </a:rPr>
                        <a:t>Урьд оны</a:t>
                      </a:r>
                      <a:endParaRPr lang="en-US" sz="1000">
                        <a:latin typeface="Times New Roman"/>
                        <a:ea typeface="Times New Roman"/>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2014</a:t>
                      </a:r>
                      <a:endParaRPr lang="en-US" sz="1000">
                        <a:latin typeface="Times New Roman"/>
                        <a:ea typeface="Times New Roman"/>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tcPr>
                </a:tc>
                <a:tc gridSpan="2">
                  <a:txBody>
                    <a:bodyPr/>
                    <a:lstStyle/>
                    <a:p>
                      <a:pPr algn="r">
                        <a:lnSpc>
                          <a:spcPct val="115000"/>
                        </a:lnSpc>
                      </a:pPr>
                      <a:endParaRPr lang="en-US" sz="1100">
                        <a:latin typeface="Calibri"/>
                        <a:ea typeface="Times New Roman"/>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tcPr>
                </a:tc>
                <a:tc hMerge="1">
                  <a:txBody>
                    <a:bodyPr/>
                    <a:lstStyle/>
                    <a:p>
                      <a:endParaRPr lang="en-US"/>
                    </a:p>
                  </a:txBody>
                  <a:tcPr/>
                </a:tc>
              </a:tr>
              <a:tr h="183174">
                <a:tc>
                  <a:txBody>
                    <a:bodyPr/>
                    <a:lstStyle/>
                    <a:p>
                      <a:pPr marL="0" marR="0" algn="r">
                        <a:lnSpc>
                          <a:spcPct val="115000"/>
                        </a:lnSpc>
                        <a:spcBef>
                          <a:spcPts val="0"/>
                        </a:spcBef>
                        <a:spcAft>
                          <a:spcPts val="0"/>
                        </a:spcAft>
                      </a:pPr>
                      <a:r>
                        <a:rPr lang="en-US" sz="1000" b="1">
                          <a:latin typeface="Arial"/>
                          <a:ea typeface="Times New Roman"/>
                          <a:cs typeface="Times New Roman"/>
                        </a:rPr>
                        <a:t> </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800">
                          <a:latin typeface="Arial"/>
                          <a:ea typeface="Times New Roman"/>
                          <a:cs typeface="Times New Roman"/>
                        </a:rPr>
                        <a:t>энэ үеийн</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төллө-</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Төллөл</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2014</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56874">
                <a:tc>
                  <a:txBody>
                    <a:bodyPr/>
                    <a:lstStyle/>
                    <a:p>
                      <a:pPr algn="r">
                        <a:lnSpc>
                          <a:spcPct val="115000"/>
                        </a:lnSpc>
                      </a:pPr>
                      <a:endParaRPr lang="en-US" sz="110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latin typeface="Arial"/>
                          <a:ea typeface="Times New Roman"/>
                          <a:cs typeface="Times New Roman"/>
                        </a:rPr>
                        <a:t>төллөлт</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сөн</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-тийн</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2013</a:t>
                      </a:r>
                      <a:endParaRPr lang="en-US" sz="1000">
                        <a:latin typeface="Times New Roman"/>
                        <a:ea typeface="Times New Roman"/>
                        <a:cs typeface="Times New Roman"/>
                      </a:endParaRPr>
                    </a:p>
                  </a:txBody>
                  <a:tcPr marL="68580" marR="68580" marT="0" marB="0" anchor="ctr">
                    <a:lnL>
                      <a:noFill/>
                    </a:lnL>
                    <a:lnR>
                      <a:noFill/>
                    </a:lnR>
                    <a:lnT>
                      <a:noFill/>
                    </a:lnT>
                    <a:lnB>
                      <a:noFill/>
                    </a:lnB>
                  </a:tcPr>
                </a:tc>
              </a:tr>
              <a:tr h="142613">
                <a:tc>
                  <a:txBody>
                    <a:bodyPr/>
                    <a:lstStyle/>
                    <a:p>
                      <a:pPr marL="0" marR="0" algn="r">
                        <a:lnSpc>
                          <a:spcPct val="115000"/>
                        </a:lnSpc>
                        <a:spcBef>
                          <a:spcPts val="0"/>
                        </a:spcBef>
                        <a:spcAft>
                          <a:spcPts val="0"/>
                        </a:spcAft>
                      </a:pPr>
                      <a:r>
                        <a:rPr lang="en-US" sz="1000" b="1">
                          <a:latin typeface="Arial"/>
                          <a:ea typeface="Times New Roman"/>
                          <a:cs typeface="Times New Roman"/>
                        </a:rPr>
                        <a:t> </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 </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 </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хувь</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 </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83174">
                <a:tc>
                  <a:txBody>
                    <a:bodyPr/>
                    <a:lstStyle/>
                    <a:p>
                      <a:pPr marL="0" marR="0" algn="l">
                        <a:lnSpc>
                          <a:spcPct val="115000"/>
                        </a:lnSpc>
                        <a:spcBef>
                          <a:spcPts val="0"/>
                        </a:spcBef>
                        <a:spcAft>
                          <a:spcPts val="0"/>
                        </a:spcAft>
                      </a:pPr>
                      <a:r>
                        <a:rPr lang="en-US" sz="1000" dirty="0" err="1">
                          <a:latin typeface="Arial"/>
                          <a:ea typeface="Times New Roman"/>
                          <a:cs typeface="Times New Roman"/>
                        </a:rPr>
                        <a:t>Баяндалай</a:t>
                      </a:r>
                      <a:endParaRPr lang="en-US" sz="10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36617</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42074</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75.23</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114.90</a:t>
                      </a:r>
                      <a:endParaRPr lang="en-US" sz="1000">
                        <a:latin typeface="Times New Roman"/>
                        <a:ea typeface="Times New Roman"/>
                        <a:cs typeface="Times New Roman"/>
                      </a:endParaRPr>
                    </a:p>
                  </a:txBody>
                  <a:tcPr marL="68580" marR="68580" marT="0" marB="0" anchor="ctr">
                    <a:lnL>
                      <a:noFill/>
                    </a:lnL>
                    <a:lnR>
                      <a:noFill/>
                    </a:lnR>
                    <a:lnT>
                      <a:noFill/>
                    </a:lnT>
                    <a:lnB>
                      <a:noFill/>
                    </a:lnB>
                  </a:tcPr>
                </a:tc>
              </a:tr>
              <a:tr h="183174">
                <a:tc>
                  <a:txBody>
                    <a:bodyPr/>
                    <a:lstStyle/>
                    <a:p>
                      <a:pPr marL="0" marR="0" algn="l">
                        <a:lnSpc>
                          <a:spcPct val="115000"/>
                        </a:lnSpc>
                        <a:spcBef>
                          <a:spcPts val="0"/>
                        </a:spcBef>
                        <a:spcAft>
                          <a:spcPts val="0"/>
                        </a:spcAft>
                      </a:pPr>
                      <a:r>
                        <a:rPr lang="en-US" sz="1000" dirty="0" err="1">
                          <a:latin typeface="Arial"/>
                          <a:ea typeface="Times New Roman"/>
                          <a:cs typeface="Times New Roman"/>
                        </a:rPr>
                        <a:t>Баяновоо</a:t>
                      </a:r>
                      <a:endParaRPr lang="en-US" sz="1000" dirty="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22475</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25296</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68.36</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112.55</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83174">
                <a:tc>
                  <a:txBody>
                    <a:bodyPr/>
                    <a:lstStyle/>
                    <a:p>
                      <a:pPr marL="0" marR="0" algn="l">
                        <a:lnSpc>
                          <a:spcPct val="115000"/>
                        </a:lnSpc>
                        <a:spcBef>
                          <a:spcPts val="0"/>
                        </a:spcBef>
                        <a:spcAft>
                          <a:spcPts val="0"/>
                        </a:spcAft>
                      </a:pPr>
                      <a:r>
                        <a:rPr lang="en-US" sz="1000" dirty="0" err="1">
                          <a:latin typeface="Arial"/>
                          <a:ea typeface="Times New Roman"/>
                          <a:cs typeface="Times New Roman"/>
                        </a:rPr>
                        <a:t>Булган</a:t>
                      </a:r>
                      <a:endParaRPr lang="en-US" sz="10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33435</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38692</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90.16</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115.72</a:t>
                      </a:r>
                      <a:endParaRPr lang="en-US" sz="1000">
                        <a:latin typeface="Times New Roman"/>
                        <a:ea typeface="Times New Roman"/>
                        <a:cs typeface="Times New Roman"/>
                      </a:endParaRPr>
                    </a:p>
                  </a:txBody>
                  <a:tcPr marL="68580" marR="68580" marT="0" marB="0" anchor="ctr">
                    <a:lnL>
                      <a:noFill/>
                    </a:lnL>
                    <a:lnR>
                      <a:noFill/>
                    </a:lnR>
                    <a:lnT>
                      <a:noFill/>
                    </a:lnT>
                    <a:lnB>
                      <a:noFill/>
                    </a:lnB>
                  </a:tcPr>
                </a:tc>
              </a:tr>
              <a:tr h="142613">
                <a:tc>
                  <a:txBody>
                    <a:bodyPr/>
                    <a:lstStyle/>
                    <a:p>
                      <a:pPr marL="0" marR="0" algn="l">
                        <a:lnSpc>
                          <a:spcPct val="115000"/>
                        </a:lnSpc>
                        <a:spcBef>
                          <a:spcPts val="0"/>
                        </a:spcBef>
                        <a:spcAft>
                          <a:spcPts val="0"/>
                        </a:spcAft>
                      </a:pPr>
                      <a:r>
                        <a:rPr lang="en-US" sz="1000">
                          <a:latin typeface="Arial"/>
                          <a:ea typeface="Times New Roman"/>
                          <a:cs typeface="Times New Roman"/>
                        </a:rPr>
                        <a:t>Гурвантэс</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dirty="0">
                          <a:latin typeface="Arial"/>
                          <a:ea typeface="Times New Roman"/>
                          <a:cs typeface="Times New Roman"/>
                        </a:rPr>
                        <a:t>37323</a:t>
                      </a:r>
                      <a:endParaRPr lang="en-US" sz="1000" dirty="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18772</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33.36</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50.30</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83174">
                <a:tc>
                  <a:txBody>
                    <a:bodyPr/>
                    <a:lstStyle/>
                    <a:p>
                      <a:pPr marL="0" marR="0" algn="l">
                        <a:lnSpc>
                          <a:spcPct val="115000"/>
                        </a:lnSpc>
                        <a:spcBef>
                          <a:spcPts val="0"/>
                        </a:spcBef>
                        <a:spcAft>
                          <a:spcPts val="0"/>
                        </a:spcAft>
                      </a:pPr>
                      <a:r>
                        <a:rPr lang="en-US" sz="1000">
                          <a:latin typeface="Arial"/>
                          <a:ea typeface="Times New Roman"/>
                          <a:cs typeface="Times New Roman"/>
                        </a:rPr>
                        <a:t>Мандаловоо</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latin typeface="Arial"/>
                          <a:ea typeface="Times New Roman"/>
                          <a:cs typeface="Times New Roman"/>
                        </a:rPr>
                        <a:t>23434</a:t>
                      </a:r>
                      <a:endParaRPr lang="en-US" sz="10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31708</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87.74</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135.31</a:t>
                      </a:r>
                      <a:endParaRPr lang="en-US" sz="1000">
                        <a:latin typeface="Times New Roman"/>
                        <a:ea typeface="Times New Roman"/>
                        <a:cs typeface="Times New Roman"/>
                      </a:endParaRPr>
                    </a:p>
                  </a:txBody>
                  <a:tcPr marL="68580" marR="68580" marT="0" marB="0" anchor="ctr">
                    <a:lnL>
                      <a:noFill/>
                    </a:lnL>
                    <a:lnR>
                      <a:noFill/>
                    </a:lnR>
                    <a:lnT>
                      <a:noFill/>
                    </a:lnT>
                    <a:lnB>
                      <a:noFill/>
                    </a:lnB>
                  </a:tcPr>
                </a:tc>
              </a:tr>
              <a:tr h="142613">
                <a:tc>
                  <a:txBody>
                    <a:bodyPr/>
                    <a:lstStyle/>
                    <a:p>
                      <a:pPr marL="0" marR="0" algn="l">
                        <a:lnSpc>
                          <a:spcPct val="115000"/>
                        </a:lnSpc>
                        <a:spcBef>
                          <a:spcPts val="0"/>
                        </a:spcBef>
                        <a:spcAft>
                          <a:spcPts val="0"/>
                        </a:spcAft>
                      </a:pPr>
                      <a:r>
                        <a:rPr lang="en-US" sz="1000">
                          <a:latin typeface="Arial"/>
                          <a:ea typeface="Times New Roman"/>
                          <a:cs typeface="Times New Roman"/>
                        </a:rPr>
                        <a:t>Манлай</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dirty="0">
                          <a:latin typeface="Arial"/>
                          <a:ea typeface="Times New Roman"/>
                          <a:cs typeface="Times New Roman"/>
                        </a:rPr>
                        <a:t>34177</a:t>
                      </a:r>
                      <a:endParaRPr lang="en-US" sz="1000" dirty="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33951</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73.57</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99.34</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42613">
                <a:tc>
                  <a:txBody>
                    <a:bodyPr/>
                    <a:lstStyle/>
                    <a:p>
                      <a:pPr marL="0" marR="0" algn="l">
                        <a:lnSpc>
                          <a:spcPct val="115000"/>
                        </a:lnSpc>
                        <a:spcBef>
                          <a:spcPts val="0"/>
                        </a:spcBef>
                        <a:spcAft>
                          <a:spcPts val="0"/>
                        </a:spcAft>
                      </a:pPr>
                      <a:r>
                        <a:rPr lang="en-US" sz="1000">
                          <a:latin typeface="Arial"/>
                          <a:ea typeface="Times New Roman"/>
                          <a:cs typeface="Times New Roman"/>
                        </a:rPr>
                        <a:t>Номгон</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latin typeface="Arial"/>
                          <a:ea typeface="Times New Roman"/>
                          <a:cs typeface="Times New Roman"/>
                        </a:rPr>
                        <a:t>53765</a:t>
                      </a:r>
                      <a:endParaRPr lang="en-US" sz="10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46188</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58.37</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85.91</a:t>
                      </a:r>
                      <a:endParaRPr lang="en-US" sz="1000">
                        <a:latin typeface="Times New Roman"/>
                        <a:ea typeface="Times New Roman"/>
                        <a:cs typeface="Times New Roman"/>
                      </a:endParaRPr>
                    </a:p>
                  </a:txBody>
                  <a:tcPr marL="68580" marR="68580" marT="0" marB="0" anchor="ctr">
                    <a:lnL>
                      <a:noFill/>
                    </a:lnL>
                    <a:lnR>
                      <a:noFill/>
                    </a:lnR>
                    <a:lnT>
                      <a:noFill/>
                    </a:lnT>
                    <a:lnB>
                      <a:noFill/>
                    </a:lnB>
                  </a:tcPr>
                </a:tc>
              </a:tr>
              <a:tr h="142613">
                <a:tc>
                  <a:txBody>
                    <a:bodyPr/>
                    <a:lstStyle/>
                    <a:p>
                      <a:pPr marL="0" marR="0" algn="l">
                        <a:lnSpc>
                          <a:spcPct val="115000"/>
                        </a:lnSpc>
                        <a:spcBef>
                          <a:spcPts val="0"/>
                        </a:spcBef>
                        <a:spcAft>
                          <a:spcPts val="0"/>
                        </a:spcAft>
                      </a:pPr>
                      <a:r>
                        <a:rPr lang="en-US" sz="1000">
                          <a:latin typeface="Arial"/>
                          <a:ea typeface="Times New Roman"/>
                          <a:cs typeface="Times New Roman"/>
                        </a:rPr>
                        <a:t>Ноён</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dirty="0">
                          <a:latin typeface="Arial"/>
                          <a:ea typeface="Times New Roman"/>
                          <a:cs typeface="Times New Roman"/>
                        </a:rPr>
                        <a:t>22519</a:t>
                      </a:r>
                      <a:endParaRPr lang="en-US" sz="1000" dirty="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19843</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53.69</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88.12</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42613">
                <a:tc>
                  <a:txBody>
                    <a:bodyPr/>
                    <a:lstStyle/>
                    <a:p>
                      <a:pPr marL="0" marR="0" algn="l">
                        <a:lnSpc>
                          <a:spcPct val="115000"/>
                        </a:lnSpc>
                        <a:spcBef>
                          <a:spcPts val="0"/>
                        </a:spcBef>
                        <a:spcAft>
                          <a:spcPts val="0"/>
                        </a:spcAft>
                      </a:pPr>
                      <a:r>
                        <a:rPr lang="en-US" sz="1000" dirty="0" err="1">
                          <a:latin typeface="Arial"/>
                          <a:ea typeface="Times New Roman"/>
                          <a:cs typeface="Times New Roman"/>
                        </a:rPr>
                        <a:t>Сэврэй</a:t>
                      </a:r>
                      <a:endParaRPr lang="en-US" sz="10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latin typeface="Arial"/>
                          <a:ea typeface="Times New Roman"/>
                          <a:cs typeface="Times New Roman"/>
                        </a:rPr>
                        <a:t>35489</a:t>
                      </a:r>
                      <a:endParaRPr lang="en-US" sz="10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29204</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65.58</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82.29</a:t>
                      </a:r>
                      <a:endParaRPr lang="en-US" sz="1000">
                        <a:latin typeface="Times New Roman"/>
                        <a:ea typeface="Times New Roman"/>
                        <a:cs typeface="Times New Roman"/>
                      </a:endParaRPr>
                    </a:p>
                  </a:txBody>
                  <a:tcPr marL="68580" marR="68580" marT="0" marB="0" anchor="ctr">
                    <a:lnL>
                      <a:noFill/>
                    </a:lnL>
                    <a:lnR>
                      <a:noFill/>
                    </a:lnR>
                    <a:lnT>
                      <a:noFill/>
                    </a:lnT>
                    <a:lnB>
                      <a:noFill/>
                    </a:lnB>
                  </a:tcPr>
                </a:tc>
              </a:tr>
              <a:tr h="142613">
                <a:tc>
                  <a:txBody>
                    <a:bodyPr/>
                    <a:lstStyle/>
                    <a:p>
                      <a:pPr marL="0" marR="0" algn="l">
                        <a:lnSpc>
                          <a:spcPct val="115000"/>
                        </a:lnSpc>
                        <a:spcBef>
                          <a:spcPts val="0"/>
                        </a:spcBef>
                        <a:spcAft>
                          <a:spcPts val="0"/>
                        </a:spcAft>
                      </a:pPr>
                      <a:r>
                        <a:rPr lang="en-US" sz="1000" dirty="0" err="1">
                          <a:latin typeface="Arial"/>
                          <a:ea typeface="Times New Roman"/>
                          <a:cs typeface="Times New Roman"/>
                        </a:rPr>
                        <a:t>Ханбогд</a:t>
                      </a:r>
                      <a:endParaRPr lang="en-US" sz="1000" dirty="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20595</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11455</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22.07</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55.62</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83174">
                <a:tc>
                  <a:txBody>
                    <a:bodyPr/>
                    <a:lstStyle/>
                    <a:p>
                      <a:pPr marL="0" marR="0" algn="l">
                        <a:lnSpc>
                          <a:spcPct val="115000"/>
                        </a:lnSpc>
                        <a:spcBef>
                          <a:spcPts val="0"/>
                        </a:spcBef>
                        <a:spcAft>
                          <a:spcPts val="0"/>
                        </a:spcAft>
                      </a:pPr>
                      <a:r>
                        <a:rPr lang="en-US" sz="1000" dirty="0" err="1">
                          <a:latin typeface="Arial"/>
                          <a:ea typeface="Times New Roman"/>
                          <a:cs typeface="Times New Roman"/>
                        </a:rPr>
                        <a:t>Ханхонгор</a:t>
                      </a:r>
                      <a:endParaRPr lang="en-US" sz="10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33123</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41037</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79.38</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123.89</a:t>
                      </a:r>
                      <a:endParaRPr lang="en-US" sz="1000">
                        <a:latin typeface="Times New Roman"/>
                        <a:ea typeface="Times New Roman"/>
                        <a:cs typeface="Times New Roman"/>
                      </a:endParaRPr>
                    </a:p>
                  </a:txBody>
                  <a:tcPr marL="68580" marR="68580" marT="0" marB="0" anchor="ctr">
                    <a:lnL>
                      <a:noFill/>
                    </a:lnL>
                    <a:lnR>
                      <a:noFill/>
                    </a:lnR>
                    <a:lnT>
                      <a:noFill/>
                    </a:lnT>
                    <a:lnB>
                      <a:noFill/>
                    </a:lnB>
                  </a:tcPr>
                </a:tc>
              </a:tr>
              <a:tr h="183174">
                <a:tc>
                  <a:txBody>
                    <a:bodyPr/>
                    <a:lstStyle/>
                    <a:p>
                      <a:pPr marL="0" marR="0" algn="l">
                        <a:lnSpc>
                          <a:spcPct val="115000"/>
                        </a:lnSpc>
                        <a:spcBef>
                          <a:spcPts val="0"/>
                        </a:spcBef>
                        <a:spcAft>
                          <a:spcPts val="0"/>
                        </a:spcAft>
                      </a:pPr>
                      <a:r>
                        <a:rPr lang="en-US" sz="1000" dirty="0" err="1">
                          <a:latin typeface="Arial"/>
                          <a:ea typeface="Times New Roman"/>
                          <a:cs typeface="Times New Roman"/>
                        </a:rPr>
                        <a:t>Хүрмэн</a:t>
                      </a:r>
                      <a:endParaRPr lang="en-US" sz="1000" dirty="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29570</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32478</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75.59</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109.83</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83174">
                <a:tc>
                  <a:txBody>
                    <a:bodyPr/>
                    <a:lstStyle/>
                    <a:p>
                      <a:pPr marL="0" marR="0" algn="l">
                        <a:lnSpc>
                          <a:spcPct val="115000"/>
                        </a:lnSpc>
                        <a:spcBef>
                          <a:spcPts val="0"/>
                        </a:spcBef>
                        <a:spcAft>
                          <a:spcPts val="0"/>
                        </a:spcAft>
                      </a:pPr>
                      <a:r>
                        <a:rPr lang="en-US" sz="1000" dirty="0" err="1">
                          <a:latin typeface="Arial"/>
                          <a:ea typeface="Times New Roman"/>
                          <a:cs typeface="Times New Roman"/>
                        </a:rPr>
                        <a:t>Цогтовоо</a:t>
                      </a:r>
                      <a:endParaRPr lang="en-US" sz="10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17750</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21026</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82.06</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118.46</a:t>
                      </a:r>
                      <a:endParaRPr lang="en-US" sz="1000">
                        <a:latin typeface="Times New Roman"/>
                        <a:ea typeface="Times New Roman"/>
                        <a:cs typeface="Times New Roman"/>
                      </a:endParaRPr>
                    </a:p>
                  </a:txBody>
                  <a:tcPr marL="68580" marR="68580" marT="0" marB="0" anchor="ctr">
                    <a:lnL>
                      <a:noFill/>
                    </a:lnL>
                    <a:lnR>
                      <a:noFill/>
                    </a:lnR>
                    <a:lnT>
                      <a:noFill/>
                    </a:lnT>
                    <a:lnB>
                      <a:noFill/>
                    </a:lnB>
                  </a:tcPr>
                </a:tc>
              </a:tr>
              <a:tr h="142613">
                <a:tc>
                  <a:txBody>
                    <a:bodyPr/>
                    <a:lstStyle/>
                    <a:p>
                      <a:pPr marL="0" marR="0" algn="l">
                        <a:lnSpc>
                          <a:spcPct val="115000"/>
                        </a:lnSpc>
                        <a:spcBef>
                          <a:spcPts val="0"/>
                        </a:spcBef>
                        <a:spcAft>
                          <a:spcPts val="0"/>
                        </a:spcAft>
                      </a:pPr>
                      <a:r>
                        <a:rPr lang="en-US" sz="1000" dirty="0" err="1">
                          <a:latin typeface="Arial"/>
                          <a:ea typeface="Times New Roman"/>
                          <a:cs typeface="Times New Roman"/>
                        </a:rPr>
                        <a:t>Цогтцэций</a:t>
                      </a:r>
                      <a:endParaRPr lang="en-US" sz="1000" dirty="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17797</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16410</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59.43</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92.21</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83174">
                <a:tc>
                  <a:txBody>
                    <a:bodyPr/>
                    <a:lstStyle/>
                    <a:p>
                      <a:pPr marL="0" marR="0" algn="l">
                        <a:lnSpc>
                          <a:spcPct val="115000"/>
                        </a:lnSpc>
                        <a:spcBef>
                          <a:spcPts val="0"/>
                        </a:spcBef>
                        <a:spcAft>
                          <a:spcPts val="0"/>
                        </a:spcAft>
                      </a:pPr>
                      <a:r>
                        <a:rPr lang="en-US" sz="1000" dirty="0" err="1">
                          <a:latin typeface="Arial"/>
                          <a:ea typeface="Times New Roman"/>
                          <a:cs typeface="Times New Roman"/>
                        </a:rPr>
                        <a:t>Даланзадгад</a:t>
                      </a:r>
                      <a:endParaRPr lang="en-US" sz="10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18016</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24594</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94.60</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136.51</a:t>
                      </a:r>
                      <a:endParaRPr lang="en-US" sz="1000">
                        <a:latin typeface="Times New Roman"/>
                        <a:ea typeface="Times New Roman"/>
                        <a:cs typeface="Times New Roman"/>
                      </a:endParaRPr>
                    </a:p>
                  </a:txBody>
                  <a:tcPr marL="68580" marR="68580" marT="0" marB="0" anchor="ctr">
                    <a:lnL>
                      <a:noFill/>
                    </a:lnL>
                    <a:lnR>
                      <a:noFill/>
                    </a:lnR>
                    <a:lnT>
                      <a:noFill/>
                    </a:lnT>
                    <a:lnB>
                      <a:noFill/>
                    </a:lnB>
                  </a:tcPr>
                </a:tc>
              </a:tr>
              <a:tr h="183174">
                <a:tc>
                  <a:txBody>
                    <a:bodyPr/>
                    <a:lstStyle/>
                    <a:p>
                      <a:pPr marL="0" marR="0" algn="l">
                        <a:lnSpc>
                          <a:spcPct val="115000"/>
                        </a:lnSpc>
                        <a:spcBef>
                          <a:spcPts val="0"/>
                        </a:spcBef>
                        <a:spcAft>
                          <a:spcPts val="0"/>
                        </a:spcAft>
                      </a:pPr>
                      <a:r>
                        <a:rPr lang="en-US" sz="1000" b="1" dirty="0">
                          <a:latin typeface="Arial"/>
                          <a:ea typeface="Times New Roman"/>
                          <a:cs typeface="Times New Roman"/>
                        </a:rPr>
                        <a:t>ДYН</a:t>
                      </a:r>
                      <a:endParaRPr lang="en-US"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b="1">
                          <a:latin typeface="Arial"/>
                          <a:ea typeface="Times New Roman"/>
                          <a:cs typeface="Times New Roman"/>
                        </a:rPr>
                        <a:t>436085</a:t>
                      </a:r>
                      <a:endParaRPr lang="en-US" sz="100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b="1">
                          <a:latin typeface="Arial"/>
                          <a:ea typeface="Times New Roman"/>
                          <a:cs typeface="Times New Roman"/>
                        </a:rPr>
                        <a:t>432728</a:t>
                      </a:r>
                      <a:endParaRPr lang="en-US" sz="100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b="1">
                          <a:latin typeface="Arial"/>
                          <a:ea typeface="Times New Roman"/>
                          <a:cs typeface="Times New Roman"/>
                        </a:rPr>
                        <a:t>65.48</a:t>
                      </a:r>
                      <a:endParaRPr lang="en-US" sz="100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b="1" dirty="0">
                          <a:latin typeface="Arial"/>
                          <a:ea typeface="Times New Roman"/>
                          <a:cs typeface="Times New Roman"/>
                        </a:rPr>
                        <a:t>99.23</a:t>
                      </a:r>
                      <a:endParaRPr lang="en-US"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D3DFEE"/>
                    </a:solidFill>
                  </a:tcPr>
                </a:tc>
              </a:tr>
            </a:tbl>
          </a:graphicData>
        </a:graphic>
      </p:graphicFrame>
    </p:spTree>
    <p:extLst>
      <p:ext uri="{BB962C8B-B14F-4D97-AF65-F5344CB8AC3E}">
        <p14:creationId xmlns:p14="http://schemas.microsoft.com/office/powerpoint/2010/main" xmlns="" val="1715573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286000" y="3105835"/>
            <a:ext cx="4572000" cy="369332"/>
          </a:xfrm>
          <a:prstGeom prst="rect">
            <a:avLst/>
          </a:prstGeom>
        </p:spPr>
        <p:txBody>
          <a:bodyPr>
            <a:spAutoFit/>
          </a:bodyPr>
          <a:lstStyle/>
          <a:p>
            <a:pPr algn="ctr">
              <a:spcBef>
                <a:spcPct val="0"/>
              </a:spcBef>
              <a:buFontTx/>
              <a:buNone/>
            </a:pPr>
            <a:endParaRPr lang="en-US" altLang="en-US" b="1" dirty="0">
              <a:solidFill>
                <a:schemeClr val="bg1"/>
              </a:solidFill>
              <a:latin typeface="Arial" charset="0"/>
            </a:endParaRPr>
          </a:p>
        </p:txBody>
      </p:sp>
      <p:cxnSp>
        <p:nvCxnSpPr>
          <p:cNvPr id="25" name="Straight Connector 24"/>
          <p:cNvCxnSpPr/>
          <p:nvPr/>
        </p:nvCxnSpPr>
        <p:spPr>
          <a:xfrm>
            <a:off x="1066800" y="2286000"/>
            <a:ext cx="76581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26" name="Picture 2" descr="\\exchange_server\MCCT\PUBLIC\Tserendejid\Information icon\1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609600"/>
            <a:ext cx="8382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1" name="Rectangle 1"/>
          <p:cNvSpPr>
            <a:spLocks noChangeArrowheads="1"/>
          </p:cNvSpPr>
          <p:nvPr/>
        </p:nvSpPr>
        <p:spPr bwMode="auto">
          <a:xfrm>
            <a:off x="1905000" y="251585"/>
            <a:ext cx="6934200"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sz="1400" dirty="0" smtClean="0"/>
          </a:p>
          <a:p>
            <a:endParaRPr lang="en-US" sz="1400" dirty="0" smtClean="0"/>
          </a:p>
          <a:p>
            <a:pPr algn="just"/>
            <a:r>
              <a:rPr lang="en-US" sz="1600" dirty="0" smtClean="0"/>
              <a:t>2014 </a:t>
            </a:r>
            <a:r>
              <a:rPr lang="mn-MN" sz="1600" dirty="0" smtClean="0"/>
              <a:t>оны эхний </a:t>
            </a:r>
            <a:r>
              <a:rPr lang="en-US" sz="1600" dirty="0" smtClean="0"/>
              <a:t>10</a:t>
            </a:r>
            <a:r>
              <a:rPr lang="mn-MN" sz="1600" dirty="0" smtClean="0"/>
              <a:t> сарын байдлаар нийт </a:t>
            </a:r>
            <a:r>
              <a:rPr lang="en-US" sz="1600" dirty="0" smtClean="0"/>
              <a:t>432728</a:t>
            </a:r>
            <a:r>
              <a:rPr lang="mn-MN" sz="1600" dirty="0" smtClean="0"/>
              <a:t> мал төллөж,   </a:t>
            </a:r>
            <a:r>
              <a:rPr lang="en-US" sz="1600" dirty="0" smtClean="0"/>
              <a:t>438529</a:t>
            </a:r>
            <a:r>
              <a:rPr lang="mn-MN" sz="1600" dirty="0" smtClean="0"/>
              <a:t> төл гарч, 5</a:t>
            </a:r>
            <a:r>
              <a:rPr lang="en-US" sz="1600" dirty="0" smtClean="0"/>
              <a:t>935</a:t>
            </a:r>
            <a:r>
              <a:rPr lang="mn-MN" sz="1600" dirty="0" smtClean="0"/>
              <a:t> төл хорогдож,  </a:t>
            </a:r>
            <a:r>
              <a:rPr lang="en-US" sz="1600" dirty="0" smtClean="0"/>
              <a:t>432594</a:t>
            </a:r>
            <a:r>
              <a:rPr lang="mn-MN" sz="1600" dirty="0" smtClean="0"/>
              <a:t> толгой төл бойжиж байна.  Баяндалай, Булган, Гурвантэс, Сэврэй, Хүрмэн, Даланзадгад сумдуудад төлийн хорогдол их байна.</a:t>
            </a:r>
            <a:endParaRPr lang="en-US" sz="1600" dirty="0" smtClean="0"/>
          </a:p>
          <a:p>
            <a:pPr algn="just"/>
            <a:r>
              <a:rPr lang="en-US" sz="1600" dirty="0" smtClean="0"/>
              <a:t> </a:t>
            </a:r>
            <a:endParaRPr lang="en-US" sz="1400" dirty="0" smtClean="0"/>
          </a:p>
          <a:p>
            <a:endParaRPr lang="en-US" sz="1600" dirty="0" smtClean="0"/>
          </a:p>
          <a:p>
            <a:pPr algn="just"/>
            <a:endParaRPr kumimoji="0" lang="eu-ES" sz="12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1752600" y="228600"/>
            <a:ext cx="1331070" cy="307777"/>
          </a:xfrm>
          <a:prstGeom prst="rect">
            <a:avLst/>
          </a:prstGeom>
        </p:spPr>
        <p:txBody>
          <a:bodyPr wrap="none">
            <a:spAutoFit/>
          </a:bodyPr>
          <a:lstStyle/>
          <a:p>
            <a:r>
              <a:rPr lang="mn-MN" sz="1400" b="1" dirty="0" smtClean="0"/>
              <a:t>Хөдөө аж ахуй</a:t>
            </a:r>
            <a:endParaRPr lang="en-US" sz="1400" dirty="0"/>
          </a:p>
        </p:txBody>
      </p:sp>
      <p:graphicFrame>
        <p:nvGraphicFramePr>
          <p:cNvPr id="14" name="Chart 13"/>
          <p:cNvGraphicFramePr/>
          <p:nvPr/>
        </p:nvGraphicFramePr>
        <p:xfrm>
          <a:off x="1350327" y="2895600"/>
          <a:ext cx="7107873" cy="2819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715573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5756"/>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286000" y="3105835"/>
            <a:ext cx="4572000" cy="369332"/>
          </a:xfrm>
          <a:prstGeom prst="rect">
            <a:avLst/>
          </a:prstGeom>
        </p:spPr>
        <p:txBody>
          <a:bodyPr>
            <a:spAutoFit/>
          </a:bodyPr>
          <a:lstStyle/>
          <a:p>
            <a:pPr algn="ctr">
              <a:spcBef>
                <a:spcPct val="0"/>
              </a:spcBef>
              <a:buFontTx/>
              <a:buNone/>
            </a:pPr>
            <a:endParaRPr lang="en-US" altLang="en-US" b="1" dirty="0">
              <a:solidFill>
                <a:schemeClr val="bg1"/>
              </a:solidFill>
              <a:latin typeface="Arial" charset="0"/>
            </a:endParaRPr>
          </a:p>
        </p:txBody>
      </p:sp>
      <p:cxnSp>
        <p:nvCxnSpPr>
          <p:cNvPr id="25" name="Straight Connector 24"/>
          <p:cNvCxnSpPr/>
          <p:nvPr/>
        </p:nvCxnSpPr>
        <p:spPr>
          <a:xfrm>
            <a:off x="1066800" y="2133600"/>
            <a:ext cx="76581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26" name="Picture 2" descr="\\exchange_server\MCCT\PUBLIC\Tserendejid\Information icon\1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609600"/>
            <a:ext cx="8382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1" name="Rectangle 1"/>
          <p:cNvSpPr>
            <a:spLocks noChangeArrowheads="1"/>
          </p:cNvSpPr>
          <p:nvPr/>
        </p:nvSpPr>
        <p:spPr bwMode="auto">
          <a:xfrm>
            <a:off x="1828800" y="533400"/>
            <a:ext cx="6858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mn-MN" b="1" dirty="0" smtClean="0"/>
              <a:t>Том малын зүй бус хорогдол</a:t>
            </a:r>
            <a:endParaRPr lang="en-US" dirty="0" smtClean="0"/>
          </a:p>
          <a:p>
            <a:pPr algn="just"/>
            <a:r>
              <a:rPr lang="mn-MN" sz="1600" dirty="0" smtClean="0"/>
              <a:t>Том малын зүй бус хорогдол 8</a:t>
            </a:r>
            <a:r>
              <a:rPr lang="en-US" sz="1600" dirty="0" smtClean="0"/>
              <a:t>334</a:t>
            </a:r>
            <a:r>
              <a:rPr lang="mn-MN" sz="1600" dirty="0" smtClean="0"/>
              <a:t>  толгой байгаа нь урьд оны мөн үеэс 4</a:t>
            </a:r>
            <a:r>
              <a:rPr lang="en-US" sz="1600" dirty="0" smtClean="0"/>
              <a:t>530</a:t>
            </a:r>
            <a:r>
              <a:rPr lang="mn-MN" sz="1600" dirty="0" smtClean="0"/>
              <a:t> толгойгоор өссөн  байна. Баяндалай, Булган, Гурвантэс,Номгон, Сэврэй, Хүрмэн сумдад том малын хорогдол өндөр байгаа бөгөөд Ханбогд, Ханхонгор сумд хорогдолгүй байна.</a:t>
            </a:r>
            <a:endParaRPr lang="en-US" sz="1600" dirty="0" smtClean="0"/>
          </a:p>
          <a:p>
            <a:pPr algn="just"/>
            <a:endParaRPr kumimoji="0" lang="eu-ES" sz="14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1752600" y="228600"/>
            <a:ext cx="1331070" cy="307777"/>
          </a:xfrm>
          <a:prstGeom prst="rect">
            <a:avLst/>
          </a:prstGeom>
        </p:spPr>
        <p:txBody>
          <a:bodyPr wrap="none">
            <a:spAutoFit/>
          </a:bodyPr>
          <a:lstStyle/>
          <a:p>
            <a:r>
              <a:rPr lang="mn-MN" sz="1400" b="1" dirty="0" smtClean="0"/>
              <a:t>Хөдөө аж ахуй</a:t>
            </a:r>
            <a:endParaRPr lang="en-US" sz="1400" dirty="0"/>
          </a:p>
        </p:txBody>
      </p:sp>
      <p:graphicFrame>
        <p:nvGraphicFramePr>
          <p:cNvPr id="15" name="Table 14"/>
          <p:cNvGraphicFramePr>
            <a:graphicFrameLocks noGrp="1"/>
          </p:cNvGraphicFramePr>
          <p:nvPr/>
        </p:nvGraphicFramePr>
        <p:xfrm>
          <a:off x="1371600" y="2362202"/>
          <a:ext cx="2971801" cy="1894792"/>
        </p:xfrm>
        <a:graphic>
          <a:graphicData uri="http://schemas.openxmlformats.org/drawingml/2006/table">
            <a:tbl>
              <a:tblPr/>
              <a:tblGrid>
                <a:gridCol w="643233"/>
                <a:gridCol w="629692"/>
                <a:gridCol w="629692"/>
                <a:gridCol w="566907"/>
                <a:gridCol w="502277"/>
              </a:tblGrid>
              <a:tr h="158726">
                <a:tc gridSpan="5">
                  <a:txBody>
                    <a:bodyPr/>
                    <a:lstStyle/>
                    <a:p>
                      <a:pPr marL="0" marR="0" algn="ctr">
                        <a:lnSpc>
                          <a:spcPct val="115000"/>
                        </a:lnSpc>
                        <a:spcBef>
                          <a:spcPts val="0"/>
                        </a:spcBef>
                        <a:spcAft>
                          <a:spcPts val="0"/>
                        </a:spcAft>
                      </a:pPr>
                      <a:r>
                        <a:rPr lang="en-US" sz="1000">
                          <a:latin typeface="Arial"/>
                          <a:ea typeface="Times New Roman"/>
                          <a:cs typeface="Times New Roman"/>
                        </a:rPr>
                        <a:t>      ТОМ МАЛЫН ЗҮЙ БУС ХОРОГДОЛ</a:t>
                      </a:r>
                      <a:endParaRPr lang="en-US" sz="1000">
                        <a:latin typeface="Times New Roman"/>
                        <a:ea typeface="Times New Roman"/>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8726">
                <a:tc>
                  <a:txBody>
                    <a:bodyPr/>
                    <a:lstStyle/>
                    <a:p>
                      <a:pPr marL="0" marR="0">
                        <a:lnSpc>
                          <a:spcPct val="115000"/>
                        </a:lnSpc>
                        <a:spcBef>
                          <a:spcPts val="0"/>
                        </a:spcBef>
                        <a:spcAft>
                          <a:spcPts val="0"/>
                        </a:spcAft>
                      </a:pPr>
                      <a:r>
                        <a:rPr lang="en-US" sz="1000">
                          <a:latin typeface="Arial"/>
                          <a:ea typeface="Times New Roman"/>
                          <a:cs typeface="Times New Roman"/>
                        </a:rPr>
                        <a:t> </a:t>
                      </a:r>
                      <a:endParaRPr lang="en-US" sz="1000">
                        <a:latin typeface="Times New Roman"/>
                        <a:ea typeface="Times New Roman"/>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nSpc>
                          <a:spcPct val="115000"/>
                        </a:lnSpc>
                        <a:spcBef>
                          <a:spcPts val="0"/>
                        </a:spcBef>
                        <a:spcAft>
                          <a:spcPts val="0"/>
                        </a:spcAft>
                      </a:pPr>
                      <a:r>
                        <a:rPr lang="en-US" sz="1000">
                          <a:latin typeface="Arial"/>
                          <a:ea typeface="Times New Roman"/>
                          <a:cs typeface="Times New Roman"/>
                        </a:rPr>
                        <a:t> </a:t>
                      </a:r>
                      <a:endParaRPr lang="en-US" sz="1000">
                        <a:latin typeface="Times New Roman"/>
                        <a:ea typeface="Times New Roman"/>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nSpc>
                          <a:spcPct val="115000"/>
                        </a:lnSpc>
                        <a:spcBef>
                          <a:spcPts val="0"/>
                        </a:spcBef>
                        <a:spcAft>
                          <a:spcPts val="0"/>
                        </a:spcAft>
                      </a:pPr>
                      <a:r>
                        <a:rPr lang="en-US" sz="1000">
                          <a:latin typeface="Arial"/>
                          <a:ea typeface="Times New Roman"/>
                          <a:cs typeface="Times New Roman"/>
                        </a:rPr>
                        <a:t> </a:t>
                      </a:r>
                      <a:endParaRPr lang="en-US" sz="1000">
                        <a:latin typeface="Times New Roman"/>
                        <a:ea typeface="Times New Roman"/>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nSpc>
                          <a:spcPct val="115000"/>
                        </a:lnSpc>
                        <a:spcBef>
                          <a:spcPts val="0"/>
                        </a:spcBef>
                        <a:spcAft>
                          <a:spcPts val="0"/>
                        </a:spcAft>
                      </a:pPr>
                      <a:r>
                        <a:rPr lang="en-US" sz="1000">
                          <a:latin typeface="Arial"/>
                          <a:ea typeface="Times New Roman"/>
                          <a:cs typeface="Times New Roman"/>
                        </a:rPr>
                        <a:t> </a:t>
                      </a:r>
                      <a:endParaRPr lang="en-US" sz="1000">
                        <a:latin typeface="Times New Roman"/>
                        <a:ea typeface="Times New Roman"/>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nSpc>
                          <a:spcPct val="115000"/>
                        </a:lnSpc>
                        <a:spcBef>
                          <a:spcPts val="0"/>
                        </a:spcBef>
                        <a:spcAft>
                          <a:spcPts val="0"/>
                        </a:spcAft>
                      </a:pPr>
                      <a:r>
                        <a:rPr lang="en-US" sz="1000">
                          <a:latin typeface="Arial"/>
                          <a:ea typeface="Times New Roman"/>
                          <a:cs typeface="Times New Roman"/>
                        </a:rPr>
                        <a:t> </a:t>
                      </a:r>
                      <a:endParaRPr lang="en-US" sz="1000">
                        <a:latin typeface="Times New Roman"/>
                        <a:ea typeface="Times New Roman"/>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317452">
                <a:tc>
                  <a:txBody>
                    <a:bodyPr/>
                    <a:lstStyle/>
                    <a:p>
                      <a:pPr marL="0" marR="0" algn="ctr">
                        <a:lnSpc>
                          <a:spcPct val="115000"/>
                        </a:lnSpc>
                        <a:spcBef>
                          <a:spcPts val="0"/>
                        </a:spcBef>
                        <a:spcAft>
                          <a:spcPts val="0"/>
                        </a:spcAft>
                      </a:pPr>
                      <a:r>
                        <a:rPr lang="en-US" sz="1000">
                          <a:latin typeface="Arial"/>
                          <a:ea typeface="Times New Roman"/>
                          <a:cs typeface="Times New Roman"/>
                        </a:rPr>
                        <a:t>  Малын</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ct val="115000"/>
                        </a:lnSpc>
                        <a:spcBef>
                          <a:spcPts val="0"/>
                        </a:spcBef>
                        <a:spcAft>
                          <a:spcPts val="0"/>
                        </a:spcAft>
                      </a:pPr>
                      <a:r>
                        <a:rPr lang="en-US" sz="800">
                          <a:latin typeface="Arial"/>
                          <a:ea typeface="Times New Roman"/>
                          <a:cs typeface="Times New Roman"/>
                        </a:rPr>
                        <a:t> 2013 оны</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ct val="115000"/>
                        </a:lnSpc>
                        <a:spcBef>
                          <a:spcPts val="0"/>
                        </a:spcBef>
                        <a:spcAft>
                          <a:spcPts val="0"/>
                        </a:spcAft>
                      </a:pPr>
                      <a:r>
                        <a:rPr lang="en-US" sz="800">
                          <a:latin typeface="Arial"/>
                          <a:ea typeface="Times New Roman"/>
                          <a:cs typeface="Times New Roman"/>
                        </a:rPr>
                        <a:t> 2014 оны</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latin typeface="Arial"/>
                          <a:ea typeface="Times New Roman"/>
                          <a:cs typeface="Times New Roman"/>
                        </a:rPr>
                        <a:t>ОЭ малд</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u="sng">
                          <a:latin typeface="Arial"/>
                          <a:ea typeface="Times New Roman"/>
                          <a:cs typeface="Times New Roman"/>
                        </a:rPr>
                        <a:t>2014</a:t>
                      </a:r>
                      <a:endParaRPr lang="en-US" sz="1000">
                        <a:latin typeface="Times New Roman"/>
                        <a:ea typeface="Times New Roman"/>
                        <a:cs typeface="Times New Roman"/>
                      </a:endParaRPr>
                    </a:p>
                  </a:txBody>
                  <a:tcPr marL="68580" marR="68580" marT="0" marB="0" anchor="ctr">
                    <a:lnL>
                      <a:noFill/>
                    </a:lnL>
                    <a:lnR>
                      <a:noFill/>
                    </a:lnR>
                    <a:lnT>
                      <a:noFill/>
                    </a:lnT>
                    <a:lnB>
                      <a:noFill/>
                    </a:lnB>
                  </a:tcPr>
                </a:tc>
              </a:tr>
              <a:tr h="172528">
                <a:tc>
                  <a:txBody>
                    <a:bodyPr/>
                    <a:lstStyle/>
                    <a:p>
                      <a:pPr marL="0" marR="0" algn="ctr">
                        <a:lnSpc>
                          <a:spcPct val="115000"/>
                        </a:lnSpc>
                        <a:spcBef>
                          <a:spcPts val="0"/>
                        </a:spcBef>
                        <a:spcAft>
                          <a:spcPts val="0"/>
                        </a:spcAft>
                      </a:pPr>
                      <a:r>
                        <a:rPr lang="en-US" sz="1000">
                          <a:latin typeface="Arial"/>
                          <a:ea typeface="Times New Roman"/>
                          <a:cs typeface="Times New Roman"/>
                        </a:rPr>
                        <a:t>  төрөл</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800">
                          <a:latin typeface="Arial"/>
                          <a:ea typeface="Times New Roman"/>
                          <a:cs typeface="Times New Roman"/>
                        </a:rPr>
                        <a:t>хорогдол</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800">
                          <a:latin typeface="Arial"/>
                          <a:ea typeface="Times New Roman"/>
                          <a:cs typeface="Times New Roman"/>
                        </a:rPr>
                        <a:t>хорогдол</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800">
                          <a:latin typeface="Arial"/>
                          <a:ea typeface="Times New Roman"/>
                          <a:cs typeface="Times New Roman"/>
                        </a:rPr>
                        <a:t>эзлэх %</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800">
                          <a:latin typeface="Arial"/>
                          <a:ea typeface="Times New Roman"/>
                          <a:cs typeface="Times New Roman"/>
                        </a:rPr>
                        <a:t>2013</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72528">
                <a:tc>
                  <a:txBody>
                    <a:bodyPr/>
                    <a:lstStyle/>
                    <a:p>
                      <a:pPr marL="0" marR="0" algn="ctr">
                        <a:lnSpc>
                          <a:spcPct val="115000"/>
                        </a:lnSpc>
                        <a:spcBef>
                          <a:spcPts val="0"/>
                        </a:spcBef>
                        <a:spcAft>
                          <a:spcPts val="0"/>
                        </a:spcAft>
                      </a:pPr>
                      <a:r>
                        <a:rPr lang="en-US" sz="1000">
                          <a:latin typeface="Arial"/>
                          <a:ea typeface="Times New Roman"/>
                          <a:cs typeface="Times New Roman"/>
                        </a:rPr>
                        <a:t>Тэмээ</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105</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205</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0.20</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195.2</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72528">
                <a:tc>
                  <a:txBody>
                    <a:bodyPr/>
                    <a:lstStyle/>
                    <a:p>
                      <a:pPr marL="0" marR="0" algn="ctr">
                        <a:lnSpc>
                          <a:spcPct val="115000"/>
                        </a:lnSpc>
                        <a:spcBef>
                          <a:spcPts val="0"/>
                        </a:spcBef>
                        <a:spcAft>
                          <a:spcPts val="0"/>
                        </a:spcAft>
                      </a:pPr>
                      <a:r>
                        <a:rPr lang="en-US" sz="1000">
                          <a:latin typeface="Arial"/>
                          <a:ea typeface="Times New Roman"/>
                          <a:cs typeface="Times New Roman"/>
                        </a:rPr>
                        <a:t>Адуу</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41</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274</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0.47</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668.3</a:t>
                      </a:r>
                      <a:endParaRPr lang="en-US" sz="1000">
                        <a:latin typeface="Times New Roman"/>
                        <a:ea typeface="Times New Roman"/>
                        <a:cs typeface="Times New Roman"/>
                      </a:endParaRPr>
                    </a:p>
                  </a:txBody>
                  <a:tcPr marL="68580" marR="68580" marT="0" marB="0" anchor="ctr">
                    <a:lnL>
                      <a:noFill/>
                    </a:lnL>
                    <a:lnR>
                      <a:noFill/>
                    </a:lnR>
                    <a:lnT>
                      <a:noFill/>
                    </a:lnT>
                    <a:lnB>
                      <a:noFill/>
                    </a:lnB>
                  </a:tcPr>
                </a:tc>
              </a:tr>
              <a:tr h="172528">
                <a:tc>
                  <a:txBody>
                    <a:bodyPr/>
                    <a:lstStyle/>
                    <a:p>
                      <a:pPr marL="0" marR="0" algn="ctr">
                        <a:lnSpc>
                          <a:spcPct val="115000"/>
                        </a:lnSpc>
                        <a:spcBef>
                          <a:spcPts val="0"/>
                        </a:spcBef>
                        <a:spcAft>
                          <a:spcPts val="0"/>
                        </a:spcAft>
                      </a:pPr>
                      <a:r>
                        <a:rPr lang="en-US" sz="1000">
                          <a:latin typeface="Arial"/>
                          <a:ea typeface="Times New Roman"/>
                          <a:cs typeface="Times New Roman"/>
                        </a:rPr>
                        <a:t>Үхэр</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17</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54</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0.40</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317.6</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72528">
                <a:tc>
                  <a:txBody>
                    <a:bodyPr/>
                    <a:lstStyle/>
                    <a:p>
                      <a:pPr marL="0" marR="0" algn="ctr">
                        <a:lnSpc>
                          <a:spcPct val="115000"/>
                        </a:lnSpc>
                        <a:spcBef>
                          <a:spcPts val="0"/>
                        </a:spcBef>
                        <a:spcAft>
                          <a:spcPts val="0"/>
                        </a:spcAft>
                      </a:pPr>
                      <a:r>
                        <a:rPr lang="en-US" sz="1000">
                          <a:latin typeface="Arial"/>
                          <a:ea typeface="Times New Roman"/>
                          <a:cs typeface="Times New Roman"/>
                        </a:rPr>
                        <a:t>Хонь</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1005</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1810</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0.52</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180.1</a:t>
                      </a:r>
                      <a:endParaRPr lang="en-US" sz="1000">
                        <a:latin typeface="Times New Roman"/>
                        <a:ea typeface="Times New Roman"/>
                        <a:cs typeface="Times New Roman"/>
                      </a:endParaRPr>
                    </a:p>
                  </a:txBody>
                  <a:tcPr marL="68580" marR="68580" marT="0" marB="0" anchor="ctr">
                    <a:lnL>
                      <a:noFill/>
                    </a:lnL>
                    <a:lnR>
                      <a:noFill/>
                    </a:lnR>
                    <a:lnT>
                      <a:noFill/>
                    </a:lnT>
                    <a:lnB>
                      <a:noFill/>
                    </a:lnB>
                  </a:tcPr>
                </a:tc>
              </a:tr>
              <a:tr h="172528">
                <a:tc>
                  <a:txBody>
                    <a:bodyPr/>
                    <a:lstStyle/>
                    <a:p>
                      <a:pPr marL="0" marR="0" algn="ctr">
                        <a:lnSpc>
                          <a:spcPct val="115000"/>
                        </a:lnSpc>
                        <a:spcBef>
                          <a:spcPts val="0"/>
                        </a:spcBef>
                        <a:spcAft>
                          <a:spcPts val="0"/>
                        </a:spcAft>
                      </a:pPr>
                      <a:r>
                        <a:rPr lang="en-US" sz="1000">
                          <a:latin typeface="Arial"/>
                          <a:ea typeface="Times New Roman"/>
                          <a:cs typeface="Times New Roman"/>
                        </a:rPr>
                        <a:t>Ямаа</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2636</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5991</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0.53</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227.3</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58726">
                <a:tc>
                  <a:txBody>
                    <a:bodyPr/>
                    <a:lstStyle/>
                    <a:p>
                      <a:pPr marL="0" marR="0" algn="ctr">
                        <a:lnSpc>
                          <a:spcPct val="115000"/>
                        </a:lnSpc>
                        <a:spcBef>
                          <a:spcPts val="0"/>
                        </a:spcBef>
                        <a:spcAft>
                          <a:spcPts val="0"/>
                        </a:spcAft>
                      </a:pPr>
                      <a:r>
                        <a:rPr lang="en-US" sz="1000">
                          <a:latin typeface="Arial"/>
                          <a:ea typeface="Times New Roman"/>
                          <a:cs typeface="Times New Roman"/>
                        </a:rPr>
                        <a:t>  БҮГД</a:t>
                      </a:r>
                      <a:endParaRPr lang="en-US" sz="1000">
                        <a:latin typeface="Times New Roman"/>
                        <a:ea typeface="Times New Roman"/>
                        <a:cs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Times New Roman"/>
                          <a:cs typeface="Times New Roman"/>
                        </a:rPr>
                        <a:t>3804</a:t>
                      </a:r>
                      <a:endParaRPr lang="en-US" sz="1000">
                        <a:latin typeface="Times New Roman"/>
                        <a:ea typeface="Times New Roman"/>
                        <a:cs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Times New Roman"/>
                          <a:cs typeface="Times New Roman"/>
                        </a:rPr>
                        <a:t>8334</a:t>
                      </a:r>
                      <a:endParaRPr lang="en-US" sz="1000">
                        <a:latin typeface="Times New Roman"/>
                        <a:ea typeface="Times New Roman"/>
                        <a:cs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Times New Roman"/>
                          <a:cs typeface="Times New Roman"/>
                        </a:rPr>
                        <a:t>0.50</a:t>
                      </a:r>
                      <a:endParaRPr lang="en-US" sz="1000">
                        <a:latin typeface="Times New Roman"/>
                        <a:ea typeface="Times New Roman"/>
                        <a:cs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Arial"/>
                          <a:ea typeface="Times New Roman"/>
                          <a:cs typeface="Times New Roman"/>
                        </a:rPr>
                        <a:t>219.1</a:t>
                      </a:r>
                      <a:endParaRPr lang="en-US"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r>
            </a:tbl>
          </a:graphicData>
        </a:graphic>
      </p:graphicFrame>
      <p:graphicFrame>
        <p:nvGraphicFramePr>
          <p:cNvPr id="16" name="Table 15"/>
          <p:cNvGraphicFramePr>
            <a:graphicFrameLocks noGrp="1"/>
          </p:cNvGraphicFramePr>
          <p:nvPr/>
        </p:nvGraphicFramePr>
        <p:xfrm>
          <a:off x="4876799" y="2494625"/>
          <a:ext cx="3810002" cy="3872569"/>
        </p:xfrm>
        <a:graphic>
          <a:graphicData uri="http://schemas.openxmlformats.org/drawingml/2006/table">
            <a:tbl>
              <a:tblPr/>
              <a:tblGrid>
                <a:gridCol w="986325"/>
                <a:gridCol w="749974"/>
                <a:gridCol w="749974"/>
                <a:gridCol w="632216"/>
                <a:gridCol w="691513"/>
              </a:tblGrid>
              <a:tr h="159771">
                <a:tc>
                  <a:txBody>
                    <a:bodyPr/>
                    <a:lstStyle/>
                    <a:p>
                      <a:pPr marL="0" marR="0" algn="r">
                        <a:lnSpc>
                          <a:spcPct val="115000"/>
                        </a:lnSpc>
                        <a:spcBef>
                          <a:spcPts val="0"/>
                        </a:spcBef>
                        <a:spcAft>
                          <a:spcPts val="0"/>
                        </a:spcAft>
                      </a:pPr>
                      <a:r>
                        <a:rPr lang="en-US" sz="1000" dirty="0">
                          <a:latin typeface="Arial"/>
                          <a:ea typeface="Times New Roman"/>
                          <a:cs typeface="Times New Roman"/>
                        </a:rPr>
                        <a:t> </a:t>
                      </a:r>
                      <a:endParaRPr lang="en-US" sz="1000" dirty="0">
                        <a:latin typeface="Times New Roman"/>
                        <a:ea typeface="Times New Roman"/>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4">
                  <a:txBody>
                    <a:bodyPr/>
                    <a:lstStyle/>
                    <a:p>
                      <a:pPr marL="0" marR="0" algn="r">
                        <a:lnSpc>
                          <a:spcPct val="115000"/>
                        </a:lnSpc>
                        <a:spcBef>
                          <a:spcPts val="0"/>
                        </a:spcBef>
                        <a:spcAft>
                          <a:spcPts val="0"/>
                        </a:spcAft>
                      </a:pPr>
                      <a:r>
                        <a:rPr lang="en-US" sz="1000">
                          <a:latin typeface="Arial"/>
                          <a:ea typeface="Times New Roman"/>
                          <a:cs typeface="Times New Roman"/>
                        </a:rPr>
                        <a:t>Хорогдлыг сумдаар үзүүлбэл</a:t>
                      </a:r>
                      <a:endParaRPr lang="en-US" sz="1000">
                        <a:latin typeface="Times New Roman"/>
                        <a:ea typeface="Times New Roman"/>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66937">
                <a:tc>
                  <a:txBody>
                    <a:bodyPr/>
                    <a:lstStyle/>
                    <a:p>
                      <a:pPr marL="0" marR="0" algn="l">
                        <a:lnSpc>
                          <a:spcPct val="115000"/>
                        </a:lnSpc>
                        <a:spcBef>
                          <a:spcPts val="0"/>
                        </a:spcBef>
                        <a:spcAft>
                          <a:spcPts val="0"/>
                        </a:spcAft>
                      </a:pPr>
                      <a:r>
                        <a:rPr lang="en-US" sz="1000" dirty="0">
                          <a:latin typeface="Arial"/>
                          <a:ea typeface="Times New Roman"/>
                          <a:cs typeface="Times New Roman"/>
                        </a:rPr>
                        <a:t>  </a:t>
                      </a:r>
                      <a:r>
                        <a:rPr lang="en-US" sz="1000" dirty="0" err="1">
                          <a:latin typeface="Arial"/>
                          <a:ea typeface="Times New Roman"/>
                          <a:cs typeface="Times New Roman"/>
                        </a:rPr>
                        <a:t>Малын</a:t>
                      </a:r>
                      <a:endParaRPr lang="en-US" sz="1000" dirty="0">
                        <a:latin typeface="Times New Roman"/>
                        <a:ea typeface="Times New Roman"/>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r">
                        <a:lnSpc>
                          <a:spcPct val="115000"/>
                        </a:lnSpc>
                        <a:spcBef>
                          <a:spcPts val="0"/>
                        </a:spcBef>
                        <a:spcAft>
                          <a:spcPts val="0"/>
                        </a:spcAft>
                      </a:pPr>
                      <a:r>
                        <a:rPr lang="en-US" sz="800">
                          <a:latin typeface="Arial"/>
                          <a:ea typeface="Times New Roman"/>
                          <a:cs typeface="Times New Roman"/>
                        </a:rPr>
                        <a:t> 2013 оны</a:t>
                      </a:r>
                      <a:endParaRPr lang="en-US" sz="1000">
                        <a:latin typeface="Times New Roman"/>
                        <a:ea typeface="Times New Roman"/>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r">
                        <a:lnSpc>
                          <a:spcPct val="115000"/>
                        </a:lnSpc>
                        <a:spcBef>
                          <a:spcPts val="0"/>
                        </a:spcBef>
                        <a:spcAft>
                          <a:spcPts val="0"/>
                        </a:spcAft>
                      </a:pPr>
                      <a:r>
                        <a:rPr lang="en-US" sz="800">
                          <a:latin typeface="Arial"/>
                          <a:ea typeface="Times New Roman"/>
                          <a:cs typeface="Times New Roman"/>
                        </a:rPr>
                        <a:t> 2014 оны</a:t>
                      </a:r>
                      <a:endParaRPr lang="en-US" sz="1000">
                        <a:latin typeface="Times New Roman"/>
                        <a:ea typeface="Times New Roman"/>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ctr">
                        <a:lnSpc>
                          <a:spcPct val="115000"/>
                        </a:lnSpc>
                        <a:spcBef>
                          <a:spcPts val="0"/>
                        </a:spcBef>
                        <a:spcAft>
                          <a:spcPts val="0"/>
                        </a:spcAft>
                      </a:pPr>
                      <a:r>
                        <a:rPr lang="en-US" sz="800">
                          <a:latin typeface="Arial"/>
                          <a:ea typeface="Times New Roman"/>
                          <a:cs typeface="Times New Roman"/>
                        </a:rPr>
                        <a:t>ОЭ малд</a:t>
                      </a:r>
                      <a:endParaRPr lang="en-US" sz="1000">
                        <a:latin typeface="Times New Roman"/>
                        <a:ea typeface="Times New Roman"/>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ctr">
                        <a:lnSpc>
                          <a:spcPct val="115000"/>
                        </a:lnSpc>
                        <a:spcBef>
                          <a:spcPts val="0"/>
                        </a:spcBef>
                        <a:spcAft>
                          <a:spcPts val="0"/>
                        </a:spcAft>
                      </a:pPr>
                      <a:r>
                        <a:rPr lang="en-US" sz="800" u="sng">
                          <a:latin typeface="Arial"/>
                          <a:ea typeface="Times New Roman"/>
                          <a:cs typeface="Times New Roman"/>
                        </a:rPr>
                        <a:t>2014</a:t>
                      </a:r>
                      <a:endParaRPr lang="en-US" sz="1000">
                        <a:latin typeface="Times New Roman"/>
                        <a:ea typeface="Times New Roman"/>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266937">
                <a:tc>
                  <a:txBody>
                    <a:bodyPr/>
                    <a:lstStyle/>
                    <a:p>
                      <a:pPr marL="0" marR="0" algn="l">
                        <a:lnSpc>
                          <a:spcPct val="115000"/>
                        </a:lnSpc>
                        <a:spcBef>
                          <a:spcPts val="0"/>
                        </a:spcBef>
                        <a:spcAft>
                          <a:spcPts val="0"/>
                        </a:spcAft>
                      </a:pPr>
                      <a:r>
                        <a:rPr lang="en-US" sz="1000" dirty="0">
                          <a:latin typeface="Arial"/>
                          <a:ea typeface="Times New Roman"/>
                          <a:cs typeface="Times New Roman"/>
                        </a:rPr>
                        <a:t>  </a:t>
                      </a:r>
                      <a:r>
                        <a:rPr lang="en-US" sz="1000" dirty="0" err="1">
                          <a:latin typeface="Arial"/>
                          <a:ea typeface="Times New Roman"/>
                          <a:cs typeface="Times New Roman"/>
                        </a:rPr>
                        <a:t>төрөл</a:t>
                      </a:r>
                      <a:endParaRPr lang="en-US" sz="10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latin typeface="Arial"/>
                          <a:ea typeface="Times New Roman"/>
                          <a:cs typeface="Times New Roman"/>
                        </a:rPr>
                        <a:t>хорогдол</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latin typeface="Arial"/>
                          <a:ea typeface="Times New Roman"/>
                          <a:cs typeface="Times New Roman"/>
                        </a:rPr>
                        <a:t>хорогдол</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latin typeface="Arial"/>
                          <a:ea typeface="Times New Roman"/>
                          <a:cs typeface="Times New Roman"/>
                        </a:rPr>
                        <a:t>эзлэх %</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latin typeface="Arial"/>
                          <a:ea typeface="Times New Roman"/>
                          <a:cs typeface="Times New Roman"/>
                        </a:rPr>
                        <a:t>2013</a:t>
                      </a:r>
                      <a:endParaRPr lang="en-US" sz="1000">
                        <a:latin typeface="Times New Roman"/>
                        <a:ea typeface="Times New Roman"/>
                        <a:cs typeface="Times New Roman"/>
                      </a:endParaRPr>
                    </a:p>
                  </a:txBody>
                  <a:tcPr marL="68580" marR="68580" marT="0" marB="0" anchor="ctr">
                    <a:lnL>
                      <a:noFill/>
                    </a:lnL>
                    <a:lnR>
                      <a:noFill/>
                    </a:lnR>
                    <a:lnT>
                      <a:noFill/>
                    </a:lnT>
                    <a:lnB>
                      <a:noFill/>
                    </a:lnB>
                  </a:tcPr>
                </a:tc>
              </a:tr>
              <a:tr h="159771">
                <a:tc>
                  <a:txBody>
                    <a:bodyPr/>
                    <a:lstStyle/>
                    <a:p>
                      <a:pPr marL="0" marR="0" algn="l">
                        <a:lnSpc>
                          <a:spcPct val="115000"/>
                        </a:lnSpc>
                        <a:spcBef>
                          <a:spcPts val="0"/>
                        </a:spcBef>
                        <a:spcAft>
                          <a:spcPts val="0"/>
                        </a:spcAft>
                      </a:pPr>
                      <a:r>
                        <a:rPr lang="en-US" sz="800" dirty="0" err="1">
                          <a:latin typeface="Arial"/>
                          <a:ea typeface="Times New Roman"/>
                          <a:cs typeface="Times New Roman"/>
                        </a:rPr>
                        <a:t>Баяндалай</a:t>
                      </a:r>
                      <a:endParaRPr lang="en-US" sz="1000" dirty="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537</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798</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0.58</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148.6</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59771">
                <a:tc>
                  <a:txBody>
                    <a:bodyPr/>
                    <a:lstStyle/>
                    <a:p>
                      <a:pPr marL="0" marR="0" algn="l">
                        <a:lnSpc>
                          <a:spcPct val="115000"/>
                        </a:lnSpc>
                        <a:spcBef>
                          <a:spcPts val="0"/>
                        </a:spcBef>
                        <a:spcAft>
                          <a:spcPts val="0"/>
                        </a:spcAft>
                      </a:pPr>
                      <a:r>
                        <a:rPr lang="en-US" sz="800" dirty="0" err="1">
                          <a:latin typeface="Arial"/>
                          <a:ea typeface="Times New Roman"/>
                          <a:cs typeface="Times New Roman"/>
                        </a:rPr>
                        <a:t>Баяновоо</a:t>
                      </a:r>
                      <a:endParaRPr lang="en-US" sz="10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162</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154</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0.17</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95.1</a:t>
                      </a:r>
                      <a:endParaRPr lang="en-US" sz="1000">
                        <a:latin typeface="Times New Roman"/>
                        <a:ea typeface="Times New Roman"/>
                        <a:cs typeface="Times New Roman"/>
                      </a:endParaRPr>
                    </a:p>
                  </a:txBody>
                  <a:tcPr marL="68580" marR="68580" marT="0" marB="0" anchor="ctr">
                    <a:lnL>
                      <a:noFill/>
                    </a:lnL>
                    <a:lnR>
                      <a:noFill/>
                    </a:lnR>
                    <a:lnT>
                      <a:noFill/>
                    </a:lnT>
                    <a:lnB>
                      <a:noFill/>
                    </a:lnB>
                  </a:tcPr>
                </a:tc>
              </a:tr>
              <a:tr h="333655">
                <a:tc>
                  <a:txBody>
                    <a:bodyPr/>
                    <a:lstStyle/>
                    <a:p>
                      <a:pPr marL="0" marR="0" algn="l">
                        <a:lnSpc>
                          <a:spcPct val="115000"/>
                        </a:lnSpc>
                        <a:spcBef>
                          <a:spcPts val="0"/>
                        </a:spcBef>
                        <a:spcAft>
                          <a:spcPts val="0"/>
                        </a:spcAft>
                      </a:pPr>
                      <a:r>
                        <a:rPr lang="en-US" sz="800" dirty="0" err="1">
                          <a:latin typeface="Arial"/>
                          <a:ea typeface="Times New Roman"/>
                          <a:cs typeface="Times New Roman"/>
                        </a:rPr>
                        <a:t>Булган</a:t>
                      </a:r>
                      <a:endParaRPr lang="en-US" sz="1000" dirty="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44</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2734</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2.47</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6213.6</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59771">
                <a:tc>
                  <a:txBody>
                    <a:bodyPr/>
                    <a:lstStyle/>
                    <a:p>
                      <a:pPr marL="0" marR="0" algn="l">
                        <a:lnSpc>
                          <a:spcPct val="115000"/>
                        </a:lnSpc>
                        <a:spcBef>
                          <a:spcPts val="0"/>
                        </a:spcBef>
                        <a:spcAft>
                          <a:spcPts val="0"/>
                        </a:spcAft>
                      </a:pPr>
                      <a:r>
                        <a:rPr lang="en-US" sz="800" dirty="0" err="1">
                          <a:latin typeface="Arial"/>
                          <a:ea typeface="Times New Roman"/>
                          <a:cs typeface="Times New Roman"/>
                        </a:rPr>
                        <a:t>Гурвантэс</a:t>
                      </a:r>
                      <a:endParaRPr lang="en-US" sz="10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805</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1862</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1.30</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231.3</a:t>
                      </a:r>
                      <a:endParaRPr lang="en-US" sz="1000">
                        <a:latin typeface="Times New Roman"/>
                        <a:ea typeface="Times New Roman"/>
                        <a:cs typeface="Times New Roman"/>
                      </a:endParaRPr>
                    </a:p>
                  </a:txBody>
                  <a:tcPr marL="68580" marR="68580" marT="0" marB="0" anchor="ctr">
                    <a:lnL>
                      <a:noFill/>
                    </a:lnL>
                    <a:lnR>
                      <a:noFill/>
                    </a:lnR>
                    <a:lnT>
                      <a:noFill/>
                    </a:lnT>
                    <a:lnB>
                      <a:noFill/>
                    </a:lnB>
                  </a:tcPr>
                </a:tc>
              </a:tr>
              <a:tr h="266937">
                <a:tc>
                  <a:txBody>
                    <a:bodyPr/>
                    <a:lstStyle/>
                    <a:p>
                      <a:pPr marL="0" marR="0" algn="l">
                        <a:lnSpc>
                          <a:spcPct val="115000"/>
                        </a:lnSpc>
                        <a:spcBef>
                          <a:spcPts val="0"/>
                        </a:spcBef>
                        <a:spcAft>
                          <a:spcPts val="0"/>
                        </a:spcAft>
                      </a:pPr>
                      <a:r>
                        <a:rPr lang="en-US" sz="800" dirty="0" err="1">
                          <a:latin typeface="Arial"/>
                          <a:ea typeface="Times New Roman"/>
                          <a:cs typeface="Times New Roman"/>
                        </a:rPr>
                        <a:t>Мандаловоо</a:t>
                      </a:r>
                      <a:endParaRPr lang="en-US" sz="1000" dirty="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29</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1</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0.00</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3.4</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59771">
                <a:tc>
                  <a:txBody>
                    <a:bodyPr/>
                    <a:lstStyle/>
                    <a:p>
                      <a:pPr marL="0" marR="0" algn="l">
                        <a:lnSpc>
                          <a:spcPct val="115000"/>
                        </a:lnSpc>
                        <a:spcBef>
                          <a:spcPts val="0"/>
                        </a:spcBef>
                        <a:spcAft>
                          <a:spcPts val="0"/>
                        </a:spcAft>
                      </a:pPr>
                      <a:r>
                        <a:rPr lang="en-US" sz="800" dirty="0" err="1">
                          <a:latin typeface="Arial"/>
                          <a:ea typeface="Times New Roman"/>
                          <a:cs typeface="Times New Roman"/>
                        </a:rPr>
                        <a:t>Манлай</a:t>
                      </a:r>
                      <a:endParaRPr lang="en-US" sz="10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228</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121</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0.10</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53.1</a:t>
                      </a:r>
                      <a:endParaRPr lang="en-US" sz="1000">
                        <a:latin typeface="Times New Roman"/>
                        <a:ea typeface="Times New Roman"/>
                        <a:cs typeface="Times New Roman"/>
                      </a:endParaRPr>
                    </a:p>
                  </a:txBody>
                  <a:tcPr marL="68580" marR="68580" marT="0" marB="0" anchor="ctr">
                    <a:lnL>
                      <a:noFill/>
                    </a:lnL>
                    <a:lnR>
                      <a:noFill/>
                    </a:lnR>
                    <a:lnT>
                      <a:noFill/>
                    </a:lnT>
                    <a:lnB>
                      <a:noFill/>
                    </a:lnB>
                  </a:tcPr>
                </a:tc>
              </a:tr>
              <a:tr h="159771">
                <a:tc>
                  <a:txBody>
                    <a:bodyPr/>
                    <a:lstStyle/>
                    <a:p>
                      <a:pPr marL="0" marR="0" algn="l">
                        <a:lnSpc>
                          <a:spcPct val="115000"/>
                        </a:lnSpc>
                        <a:spcBef>
                          <a:spcPts val="0"/>
                        </a:spcBef>
                        <a:spcAft>
                          <a:spcPts val="0"/>
                        </a:spcAft>
                      </a:pPr>
                      <a:r>
                        <a:rPr lang="en-US" sz="800" dirty="0" err="1">
                          <a:latin typeface="Arial"/>
                          <a:ea typeface="Times New Roman"/>
                          <a:cs typeface="Times New Roman"/>
                        </a:rPr>
                        <a:t>Номгон</a:t>
                      </a:r>
                      <a:endParaRPr lang="en-US" sz="1000" dirty="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298</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545</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0.28</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182.9</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59771">
                <a:tc>
                  <a:txBody>
                    <a:bodyPr/>
                    <a:lstStyle/>
                    <a:p>
                      <a:pPr marL="0" marR="0" algn="l">
                        <a:lnSpc>
                          <a:spcPct val="115000"/>
                        </a:lnSpc>
                        <a:spcBef>
                          <a:spcPts val="0"/>
                        </a:spcBef>
                        <a:spcAft>
                          <a:spcPts val="0"/>
                        </a:spcAft>
                      </a:pPr>
                      <a:r>
                        <a:rPr lang="en-US" sz="800" dirty="0" err="1">
                          <a:latin typeface="Arial"/>
                          <a:ea typeface="Times New Roman"/>
                          <a:cs typeface="Times New Roman"/>
                        </a:rPr>
                        <a:t>Ноён</a:t>
                      </a:r>
                      <a:endParaRPr lang="en-US" sz="10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141</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197</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0.21</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139.7</a:t>
                      </a:r>
                      <a:endParaRPr lang="en-US" sz="1000">
                        <a:latin typeface="Times New Roman"/>
                        <a:ea typeface="Times New Roman"/>
                        <a:cs typeface="Times New Roman"/>
                      </a:endParaRPr>
                    </a:p>
                  </a:txBody>
                  <a:tcPr marL="68580" marR="68580" marT="0" marB="0" anchor="ctr">
                    <a:lnL>
                      <a:noFill/>
                    </a:lnL>
                    <a:lnR>
                      <a:noFill/>
                    </a:lnR>
                    <a:lnT>
                      <a:noFill/>
                    </a:lnT>
                    <a:lnB>
                      <a:noFill/>
                    </a:lnB>
                  </a:tcPr>
                </a:tc>
              </a:tr>
              <a:tr h="159771">
                <a:tc>
                  <a:txBody>
                    <a:bodyPr/>
                    <a:lstStyle/>
                    <a:p>
                      <a:pPr marL="0" marR="0" algn="l">
                        <a:lnSpc>
                          <a:spcPct val="115000"/>
                        </a:lnSpc>
                        <a:spcBef>
                          <a:spcPts val="0"/>
                        </a:spcBef>
                        <a:spcAft>
                          <a:spcPts val="0"/>
                        </a:spcAft>
                      </a:pPr>
                      <a:r>
                        <a:rPr lang="en-US" sz="800" dirty="0" err="1">
                          <a:latin typeface="Arial"/>
                          <a:ea typeface="Times New Roman"/>
                          <a:cs typeface="Times New Roman"/>
                        </a:rPr>
                        <a:t>Сэврэй</a:t>
                      </a:r>
                      <a:endParaRPr lang="en-US" sz="1000" dirty="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687</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909</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0.76</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132.3</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59771">
                <a:tc>
                  <a:txBody>
                    <a:bodyPr/>
                    <a:lstStyle/>
                    <a:p>
                      <a:pPr marL="0" marR="0" algn="l">
                        <a:lnSpc>
                          <a:spcPct val="115000"/>
                        </a:lnSpc>
                        <a:spcBef>
                          <a:spcPts val="0"/>
                        </a:spcBef>
                        <a:spcAft>
                          <a:spcPts val="0"/>
                        </a:spcAft>
                      </a:pPr>
                      <a:r>
                        <a:rPr lang="en-US" sz="800" dirty="0" err="1">
                          <a:latin typeface="Arial"/>
                          <a:ea typeface="Times New Roman"/>
                          <a:cs typeface="Times New Roman"/>
                        </a:rPr>
                        <a:t>Ханбогд</a:t>
                      </a:r>
                      <a:endParaRPr lang="en-US" sz="10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46</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0</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0.00</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0.0</a:t>
                      </a:r>
                      <a:endParaRPr lang="en-US" sz="1000">
                        <a:latin typeface="Times New Roman"/>
                        <a:ea typeface="Times New Roman"/>
                        <a:cs typeface="Times New Roman"/>
                      </a:endParaRPr>
                    </a:p>
                  </a:txBody>
                  <a:tcPr marL="68580" marR="68580" marT="0" marB="0" anchor="ctr">
                    <a:lnL>
                      <a:noFill/>
                    </a:lnL>
                    <a:lnR>
                      <a:noFill/>
                    </a:lnR>
                    <a:lnT>
                      <a:noFill/>
                    </a:lnT>
                    <a:lnB>
                      <a:noFill/>
                    </a:lnB>
                  </a:tcPr>
                </a:tc>
              </a:tr>
              <a:tr h="159771">
                <a:tc>
                  <a:txBody>
                    <a:bodyPr/>
                    <a:lstStyle/>
                    <a:p>
                      <a:pPr marL="0" marR="0" algn="l">
                        <a:lnSpc>
                          <a:spcPct val="115000"/>
                        </a:lnSpc>
                        <a:spcBef>
                          <a:spcPts val="0"/>
                        </a:spcBef>
                        <a:spcAft>
                          <a:spcPts val="0"/>
                        </a:spcAft>
                      </a:pPr>
                      <a:r>
                        <a:rPr lang="en-US" sz="800" dirty="0" err="1">
                          <a:latin typeface="Arial"/>
                          <a:ea typeface="Times New Roman"/>
                          <a:cs typeface="Times New Roman"/>
                        </a:rPr>
                        <a:t>Ханхонгор</a:t>
                      </a:r>
                      <a:endParaRPr lang="en-US" sz="1000" dirty="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3</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0.00</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0.0</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59771">
                <a:tc>
                  <a:txBody>
                    <a:bodyPr/>
                    <a:lstStyle/>
                    <a:p>
                      <a:pPr marL="0" marR="0" algn="l">
                        <a:lnSpc>
                          <a:spcPct val="115000"/>
                        </a:lnSpc>
                        <a:spcBef>
                          <a:spcPts val="0"/>
                        </a:spcBef>
                        <a:spcAft>
                          <a:spcPts val="0"/>
                        </a:spcAft>
                      </a:pPr>
                      <a:r>
                        <a:rPr lang="en-US" sz="800" dirty="0" err="1">
                          <a:latin typeface="Arial"/>
                          <a:ea typeface="Times New Roman"/>
                          <a:cs typeface="Times New Roman"/>
                        </a:rPr>
                        <a:t>Хүрмэн</a:t>
                      </a:r>
                      <a:endParaRPr lang="en-US" sz="10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latin typeface="Arial"/>
                          <a:ea typeface="Times New Roman"/>
                          <a:cs typeface="Times New Roman"/>
                        </a:rPr>
                        <a:t>749</a:t>
                      </a:r>
                      <a:endParaRPr lang="en-US" sz="10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669</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0.63</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89.3</a:t>
                      </a:r>
                      <a:endParaRPr lang="en-US" sz="1000">
                        <a:latin typeface="Times New Roman"/>
                        <a:ea typeface="Times New Roman"/>
                        <a:cs typeface="Times New Roman"/>
                      </a:endParaRPr>
                    </a:p>
                  </a:txBody>
                  <a:tcPr marL="68580" marR="68580" marT="0" marB="0" anchor="ctr">
                    <a:lnL>
                      <a:noFill/>
                    </a:lnL>
                    <a:lnR>
                      <a:noFill/>
                    </a:lnR>
                    <a:lnT>
                      <a:noFill/>
                    </a:lnT>
                    <a:lnB>
                      <a:noFill/>
                    </a:lnB>
                  </a:tcPr>
                </a:tc>
              </a:tr>
              <a:tr h="159771">
                <a:tc>
                  <a:txBody>
                    <a:bodyPr/>
                    <a:lstStyle/>
                    <a:p>
                      <a:pPr marL="0" marR="0" algn="l">
                        <a:lnSpc>
                          <a:spcPct val="115000"/>
                        </a:lnSpc>
                        <a:spcBef>
                          <a:spcPts val="0"/>
                        </a:spcBef>
                        <a:spcAft>
                          <a:spcPts val="0"/>
                        </a:spcAft>
                      </a:pPr>
                      <a:r>
                        <a:rPr lang="en-US" sz="800" dirty="0" err="1">
                          <a:latin typeface="Arial"/>
                          <a:ea typeface="Times New Roman"/>
                          <a:cs typeface="Times New Roman"/>
                        </a:rPr>
                        <a:t>Цогтовоо</a:t>
                      </a:r>
                      <a:endParaRPr lang="en-US" sz="1000" dirty="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13</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122</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0.20</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0.0</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59771">
                <a:tc>
                  <a:txBody>
                    <a:bodyPr/>
                    <a:lstStyle/>
                    <a:p>
                      <a:pPr marL="0" marR="0" algn="l">
                        <a:lnSpc>
                          <a:spcPct val="115000"/>
                        </a:lnSpc>
                        <a:spcBef>
                          <a:spcPts val="0"/>
                        </a:spcBef>
                        <a:spcAft>
                          <a:spcPts val="0"/>
                        </a:spcAft>
                      </a:pPr>
                      <a:r>
                        <a:rPr lang="en-US" sz="800" dirty="0" err="1">
                          <a:latin typeface="Arial"/>
                          <a:ea typeface="Times New Roman"/>
                          <a:cs typeface="Times New Roman"/>
                        </a:rPr>
                        <a:t>Цогтцэций</a:t>
                      </a:r>
                      <a:endParaRPr lang="en-US" sz="10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4</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36</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0.05</a:t>
                      </a:r>
                      <a:endParaRPr lang="en-US" sz="10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latin typeface="Arial"/>
                          <a:ea typeface="Times New Roman"/>
                          <a:cs typeface="Times New Roman"/>
                        </a:rPr>
                        <a:t>0.0</a:t>
                      </a:r>
                      <a:endParaRPr lang="en-US" sz="1000">
                        <a:latin typeface="Times New Roman"/>
                        <a:ea typeface="Times New Roman"/>
                        <a:cs typeface="Times New Roman"/>
                      </a:endParaRPr>
                    </a:p>
                  </a:txBody>
                  <a:tcPr marL="68580" marR="68580" marT="0" marB="0" anchor="ctr">
                    <a:lnL>
                      <a:noFill/>
                    </a:lnL>
                    <a:lnR>
                      <a:noFill/>
                    </a:lnR>
                    <a:lnT>
                      <a:noFill/>
                    </a:lnT>
                    <a:lnB>
                      <a:noFill/>
                    </a:lnB>
                  </a:tcPr>
                </a:tc>
              </a:tr>
              <a:tr h="266937">
                <a:tc>
                  <a:txBody>
                    <a:bodyPr/>
                    <a:lstStyle/>
                    <a:p>
                      <a:pPr marL="0" marR="0" algn="l">
                        <a:lnSpc>
                          <a:spcPct val="115000"/>
                        </a:lnSpc>
                        <a:spcBef>
                          <a:spcPts val="0"/>
                        </a:spcBef>
                        <a:spcAft>
                          <a:spcPts val="0"/>
                        </a:spcAft>
                      </a:pPr>
                      <a:r>
                        <a:rPr lang="en-US" sz="800" dirty="0" err="1">
                          <a:latin typeface="Arial"/>
                          <a:ea typeface="Times New Roman"/>
                          <a:cs typeface="Times New Roman"/>
                        </a:rPr>
                        <a:t>Даланзадгад</a:t>
                      </a:r>
                      <a:endParaRPr lang="en-US" sz="1000" dirty="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58</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186</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0.30</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320.7</a:t>
                      </a:r>
                      <a:endParaRPr lang="en-US" sz="1000">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79175">
                <a:tc>
                  <a:txBody>
                    <a:bodyPr/>
                    <a:lstStyle/>
                    <a:p>
                      <a:pPr marL="0" marR="0" algn="l">
                        <a:lnSpc>
                          <a:spcPct val="115000"/>
                        </a:lnSpc>
                        <a:spcBef>
                          <a:spcPts val="0"/>
                        </a:spcBef>
                        <a:spcAft>
                          <a:spcPts val="0"/>
                        </a:spcAft>
                      </a:pPr>
                      <a:r>
                        <a:rPr lang="en-US" sz="800" dirty="0" err="1">
                          <a:latin typeface="Arial"/>
                          <a:ea typeface="Times New Roman"/>
                          <a:cs typeface="Times New Roman"/>
                        </a:rPr>
                        <a:t>Дүн</a:t>
                      </a:r>
                      <a:endParaRPr lang="en-US"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Arial"/>
                          <a:ea typeface="Times New Roman"/>
                          <a:cs typeface="Times New Roman"/>
                        </a:rPr>
                        <a:t>3804</a:t>
                      </a:r>
                      <a:endParaRPr lang="en-US"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Arial"/>
                          <a:ea typeface="Times New Roman"/>
                          <a:cs typeface="Times New Roman"/>
                        </a:rPr>
                        <a:t>8334</a:t>
                      </a:r>
                      <a:endParaRPr lang="en-US" sz="100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Calibri"/>
                          <a:ea typeface="Times New Roman"/>
                          <a:cs typeface="Times New Roman"/>
                        </a:rPr>
                        <a:t>0.50</a:t>
                      </a:r>
                      <a:endParaRPr lang="en-US" sz="100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latin typeface="Calibri"/>
                          <a:ea typeface="Times New Roman"/>
                          <a:cs typeface="Times New Roman"/>
                        </a:rPr>
                        <a:t> </a:t>
                      </a:r>
                      <a:endParaRPr lang="en-US"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18" name="Chart 17"/>
          <p:cNvGraphicFramePr/>
          <p:nvPr/>
        </p:nvGraphicFramePr>
        <p:xfrm>
          <a:off x="1143000" y="4419600"/>
          <a:ext cx="3352800" cy="2057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715573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5756"/>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286000" y="3105835"/>
            <a:ext cx="4572000" cy="369332"/>
          </a:xfrm>
          <a:prstGeom prst="rect">
            <a:avLst/>
          </a:prstGeom>
        </p:spPr>
        <p:txBody>
          <a:bodyPr>
            <a:spAutoFit/>
          </a:bodyPr>
          <a:lstStyle/>
          <a:p>
            <a:pPr algn="ctr">
              <a:spcBef>
                <a:spcPct val="0"/>
              </a:spcBef>
              <a:buFontTx/>
              <a:buNone/>
            </a:pPr>
            <a:endParaRPr lang="en-US" altLang="en-US" b="1" dirty="0">
              <a:solidFill>
                <a:schemeClr val="bg1"/>
              </a:solidFill>
              <a:latin typeface="Arial" charset="0"/>
            </a:endParaRPr>
          </a:p>
        </p:txBody>
      </p:sp>
      <p:cxnSp>
        <p:nvCxnSpPr>
          <p:cNvPr id="25" name="Straight Connector 24"/>
          <p:cNvCxnSpPr/>
          <p:nvPr/>
        </p:nvCxnSpPr>
        <p:spPr>
          <a:xfrm>
            <a:off x="1066800" y="2133600"/>
            <a:ext cx="76581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26" name="Picture 2" descr="\\exchange_server\MCCT\PUBLIC\Tserendejid\Information icon\1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609600"/>
            <a:ext cx="8382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1" name="Rectangle 1"/>
          <p:cNvSpPr>
            <a:spLocks noChangeArrowheads="1"/>
          </p:cNvSpPr>
          <p:nvPr/>
        </p:nvSpPr>
        <p:spPr bwMode="auto">
          <a:xfrm>
            <a:off x="1828800" y="533400"/>
            <a:ext cx="6858000"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mn-MN" dirty="0" smtClean="0"/>
          </a:p>
          <a:p>
            <a:pPr algn="just"/>
            <a:r>
              <a:rPr lang="en-US" dirty="0" smtClean="0"/>
              <a:t>2014 </a:t>
            </a:r>
            <a:r>
              <a:rPr lang="mn-MN" dirty="0" smtClean="0"/>
              <a:t>оны 10 сарын байдлаар аймгийн хэмжээнд 628.4 тонн төмс, 686.4 тонн хүнсний ногоо хурааж, 233.0 тонн тэжээлийн ургамал, 2841.8 тонн өвс бэлтгээд байна.</a:t>
            </a:r>
            <a:endParaRPr lang="en-US" dirty="0" smtClean="0"/>
          </a:p>
          <a:p>
            <a:pPr algn="just"/>
            <a:r>
              <a:rPr lang="en-US" dirty="0" smtClean="0"/>
              <a:t> </a:t>
            </a:r>
          </a:p>
          <a:p>
            <a:r>
              <a:rPr lang="en-US" dirty="0" smtClean="0"/>
              <a:t> </a:t>
            </a:r>
          </a:p>
          <a:p>
            <a:pPr algn="just"/>
            <a:endParaRPr kumimoji="0" lang="eu-ES" sz="14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1752600" y="228600"/>
            <a:ext cx="1331070" cy="307777"/>
          </a:xfrm>
          <a:prstGeom prst="rect">
            <a:avLst/>
          </a:prstGeom>
        </p:spPr>
        <p:txBody>
          <a:bodyPr wrap="none">
            <a:spAutoFit/>
          </a:bodyPr>
          <a:lstStyle/>
          <a:p>
            <a:r>
              <a:rPr lang="mn-MN" sz="1400" b="1" dirty="0" smtClean="0"/>
              <a:t>Хөдөө аж ахуй</a:t>
            </a:r>
            <a:endParaRPr lang="en-US" sz="1400" dirty="0"/>
          </a:p>
        </p:txBody>
      </p:sp>
      <p:sp>
        <p:nvSpPr>
          <p:cNvPr id="19" name="Rectangle 18"/>
          <p:cNvSpPr/>
          <p:nvPr/>
        </p:nvSpPr>
        <p:spPr>
          <a:xfrm>
            <a:off x="2286000" y="2590800"/>
            <a:ext cx="5257800" cy="369332"/>
          </a:xfrm>
          <a:prstGeom prst="rect">
            <a:avLst/>
          </a:prstGeom>
        </p:spPr>
        <p:txBody>
          <a:bodyPr wrap="square">
            <a:spAutoFit/>
          </a:bodyPr>
          <a:lstStyle/>
          <a:p>
            <a:pPr algn="just"/>
            <a:endParaRPr lang="en-US" dirty="0" smtClean="0"/>
          </a:p>
        </p:txBody>
      </p:sp>
      <p:graphicFrame>
        <p:nvGraphicFramePr>
          <p:cNvPr id="20" name="Table 19"/>
          <p:cNvGraphicFramePr>
            <a:graphicFrameLocks noGrp="1"/>
          </p:cNvGraphicFramePr>
          <p:nvPr/>
        </p:nvGraphicFramePr>
        <p:xfrm>
          <a:off x="1524001" y="2590797"/>
          <a:ext cx="6019799" cy="3048005"/>
        </p:xfrm>
        <a:graphic>
          <a:graphicData uri="http://schemas.openxmlformats.org/drawingml/2006/table">
            <a:tbl>
              <a:tblPr/>
              <a:tblGrid>
                <a:gridCol w="1112711"/>
                <a:gridCol w="489168"/>
                <a:gridCol w="833340"/>
                <a:gridCol w="594862"/>
                <a:gridCol w="670815"/>
                <a:gridCol w="897074"/>
                <a:gridCol w="897074"/>
                <a:gridCol w="524755"/>
              </a:tblGrid>
              <a:tr h="139790">
                <a:tc rowSpan="3">
                  <a:txBody>
                    <a:bodyPr/>
                    <a:lstStyle/>
                    <a:p>
                      <a:pPr marL="0" marR="0" algn="ctr">
                        <a:spcBef>
                          <a:spcPts val="0"/>
                        </a:spcBef>
                        <a:spcAft>
                          <a:spcPts val="0"/>
                        </a:spcAft>
                      </a:pPr>
                      <a:r>
                        <a:rPr lang="en-US" sz="900">
                          <a:solidFill>
                            <a:srgbClr val="000000"/>
                          </a:solidFill>
                          <a:latin typeface="Tahoma"/>
                          <a:ea typeface="Times New Roman"/>
                        </a:rPr>
                        <a:t> </a:t>
                      </a:r>
                      <a:endParaRPr lang="en-US" sz="900">
                        <a:solidFill>
                          <a:srgbClr val="365F91"/>
                        </a:solidFill>
                        <a:latin typeface="Times New Roman"/>
                        <a:ea typeface="Times New Roman"/>
                      </a:endParaRPr>
                    </a:p>
                  </a:txBody>
                  <a:tcPr marL="62487" marR="62487" marT="0" marB="0">
                    <a:lnL>
                      <a:noFill/>
                    </a:lnL>
                    <a:lnR>
                      <a:noFill/>
                    </a:lnR>
                    <a:lnT w="12700" cap="flat" cmpd="sng" algn="ctr">
                      <a:solidFill>
                        <a:srgbClr val="4F81BD"/>
                      </a:solidFill>
                      <a:prstDash val="solid"/>
                      <a:round/>
                      <a:headEnd type="none" w="med" len="med"/>
                      <a:tailEnd type="none" w="med" len="med"/>
                    </a:lnT>
                    <a:lnB>
                      <a:noFill/>
                    </a:lnB>
                  </a:tcPr>
                </a:tc>
                <a:tc rowSpan="3">
                  <a:txBody>
                    <a:bodyPr/>
                    <a:lstStyle/>
                    <a:p>
                      <a:pPr marL="0" marR="0" algn="ctr">
                        <a:spcBef>
                          <a:spcPts val="0"/>
                        </a:spcBef>
                        <a:spcAft>
                          <a:spcPts val="0"/>
                        </a:spcAft>
                      </a:pPr>
                      <a:r>
                        <a:rPr lang="en-US" sz="900">
                          <a:solidFill>
                            <a:srgbClr val="000000"/>
                          </a:solidFill>
                          <a:latin typeface="Arial"/>
                          <a:ea typeface="Times New Roman"/>
                        </a:rPr>
                        <a:t>Төмс</a:t>
                      </a:r>
                      <a:endParaRPr lang="en-US" sz="900">
                        <a:solidFill>
                          <a:srgbClr val="365F91"/>
                        </a:solidFill>
                        <a:latin typeface="Times New Roman"/>
                        <a:ea typeface="Times New Roman"/>
                      </a:endParaRPr>
                    </a:p>
                  </a:txBody>
                  <a:tcPr marL="62487" marR="62487" marT="0" marB="0">
                    <a:lnL>
                      <a:noFill/>
                    </a:lnL>
                    <a:lnR>
                      <a:noFill/>
                    </a:lnR>
                    <a:lnT w="12700" cap="flat" cmpd="sng" algn="ctr">
                      <a:solidFill>
                        <a:srgbClr val="4F81BD"/>
                      </a:solidFill>
                      <a:prstDash val="solid"/>
                      <a:round/>
                      <a:headEnd type="none" w="med" len="med"/>
                      <a:tailEnd type="none" w="med" len="med"/>
                    </a:lnT>
                    <a:lnB>
                      <a:noFill/>
                    </a:lnB>
                  </a:tcPr>
                </a:tc>
                <a:tc rowSpan="3">
                  <a:txBody>
                    <a:bodyPr/>
                    <a:lstStyle/>
                    <a:p>
                      <a:pPr marL="0" marR="0" algn="ctr">
                        <a:spcBef>
                          <a:spcPts val="0"/>
                        </a:spcBef>
                        <a:spcAft>
                          <a:spcPts val="0"/>
                        </a:spcAft>
                      </a:pPr>
                      <a:r>
                        <a:rPr lang="en-US" sz="900">
                          <a:solidFill>
                            <a:srgbClr val="000000"/>
                          </a:solidFill>
                          <a:latin typeface="Arial"/>
                          <a:ea typeface="Times New Roman"/>
                        </a:rPr>
                        <a:t>Тэжээлийн ургамал</a:t>
                      </a:r>
                      <a:endParaRPr lang="en-US" sz="900">
                        <a:solidFill>
                          <a:srgbClr val="365F91"/>
                        </a:solidFill>
                        <a:latin typeface="Times New Roman"/>
                        <a:ea typeface="Times New Roman"/>
                      </a:endParaRPr>
                    </a:p>
                  </a:txBody>
                  <a:tcPr marL="62487" marR="62487" marT="0" marB="0">
                    <a:lnL>
                      <a:noFill/>
                    </a:lnL>
                    <a:lnR>
                      <a:noFill/>
                    </a:lnR>
                    <a:lnT w="12700" cap="flat" cmpd="sng" algn="ctr">
                      <a:solidFill>
                        <a:srgbClr val="4F81BD"/>
                      </a:solidFill>
                      <a:prstDash val="solid"/>
                      <a:round/>
                      <a:headEnd type="none" w="med" len="med"/>
                      <a:tailEnd type="none" w="med" len="med"/>
                    </a:lnT>
                    <a:lnB>
                      <a:noFill/>
                    </a:lnB>
                  </a:tcPr>
                </a:tc>
                <a:tc gridSpan="5">
                  <a:txBody>
                    <a:bodyPr/>
                    <a:lstStyle/>
                    <a:p>
                      <a:pPr marL="0" marR="0" algn="ctr">
                        <a:spcBef>
                          <a:spcPts val="0"/>
                        </a:spcBef>
                        <a:spcAft>
                          <a:spcPts val="0"/>
                        </a:spcAft>
                      </a:pPr>
                      <a:r>
                        <a:rPr lang="en-US" sz="900">
                          <a:solidFill>
                            <a:srgbClr val="000000"/>
                          </a:solidFill>
                          <a:latin typeface="Arial"/>
                          <a:ea typeface="Times New Roman"/>
                        </a:rPr>
                        <a:t>Үүнээс:</a:t>
                      </a:r>
                      <a:endParaRPr lang="en-US" sz="900">
                        <a:solidFill>
                          <a:srgbClr val="365F91"/>
                        </a:solidFill>
                        <a:latin typeface="Times New Roman"/>
                        <a:ea typeface="Times New Roman"/>
                      </a:endParaRPr>
                    </a:p>
                  </a:txBody>
                  <a:tcPr marL="62487" marR="6248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8121">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spcBef>
                          <a:spcPts val="0"/>
                        </a:spcBef>
                        <a:spcAft>
                          <a:spcPts val="0"/>
                        </a:spcAft>
                      </a:pPr>
                      <a:r>
                        <a:rPr lang="en-US" sz="900">
                          <a:solidFill>
                            <a:srgbClr val="000000"/>
                          </a:solidFill>
                          <a:latin typeface="Arial"/>
                          <a:ea typeface="Times New Roman"/>
                        </a:rPr>
                        <a:t>Ногоон тэжээл</a:t>
                      </a:r>
                      <a:endParaRPr lang="en-US" sz="900">
                        <a:solidFill>
                          <a:srgbClr val="365F91"/>
                        </a:solidFill>
                        <a:latin typeface="Times New Roman"/>
                        <a:ea typeface="Times New Roman"/>
                      </a:endParaRPr>
                    </a:p>
                  </a:txBody>
                  <a:tcPr marL="62487" marR="62487"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rowSpan="2">
                  <a:txBody>
                    <a:bodyPr/>
                    <a:lstStyle/>
                    <a:p>
                      <a:pPr marL="0" marR="0" algn="ctr">
                        <a:spcBef>
                          <a:spcPts val="0"/>
                        </a:spcBef>
                        <a:spcAft>
                          <a:spcPts val="0"/>
                        </a:spcAft>
                      </a:pPr>
                      <a:r>
                        <a:rPr lang="en-US" sz="900">
                          <a:solidFill>
                            <a:srgbClr val="000000"/>
                          </a:solidFill>
                          <a:latin typeface="Arial"/>
                          <a:ea typeface="Times New Roman"/>
                        </a:rPr>
                        <a:t>Олон наст</a:t>
                      </a:r>
                      <a:endParaRPr lang="en-US" sz="900">
                        <a:solidFill>
                          <a:srgbClr val="365F91"/>
                        </a:solidFill>
                        <a:latin typeface="Times New Roman"/>
                        <a:ea typeface="Times New Roman"/>
                      </a:endParaRPr>
                    </a:p>
                  </a:txBody>
                  <a:tcPr marL="62487" marR="62487"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rowSpan="2">
                  <a:txBody>
                    <a:bodyPr/>
                    <a:lstStyle/>
                    <a:p>
                      <a:pPr marL="0" marR="0" algn="ctr">
                        <a:spcBef>
                          <a:spcPts val="0"/>
                        </a:spcBef>
                        <a:spcAft>
                          <a:spcPts val="0"/>
                        </a:spcAft>
                      </a:pPr>
                      <a:r>
                        <a:rPr lang="en-US" sz="900">
                          <a:solidFill>
                            <a:srgbClr val="000000"/>
                          </a:solidFill>
                          <a:latin typeface="Arial"/>
                          <a:ea typeface="Times New Roman"/>
                        </a:rPr>
                        <a:t>Даршны ургамал</a:t>
                      </a:r>
                      <a:endParaRPr lang="en-US" sz="900">
                        <a:solidFill>
                          <a:srgbClr val="365F91"/>
                        </a:solidFill>
                        <a:latin typeface="Times New Roman"/>
                        <a:ea typeface="Times New Roman"/>
                      </a:endParaRPr>
                    </a:p>
                  </a:txBody>
                  <a:tcPr marL="62487" marR="62487"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ctr">
                        <a:spcBef>
                          <a:spcPts val="0"/>
                        </a:spcBef>
                        <a:spcAft>
                          <a:spcPts val="0"/>
                        </a:spcAft>
                      </a:pPr>
                      <a:r>
                        <a:rPr lang="en-US" sz="900">
                          <a:solidFill>
                            <a:srgbClr val="000000"/>
                          </a:solidFill>
                          <a:latin typeface="Arial"/>
                          <a:ea typeface="Times New Roman"/>
                        </a:rPr>
                        <a:t>Үүнээс:</a:t>
                      </a:r>
                      <a:endParaRPr lang="en-US" sz="900">
                        <a:solidFill>
                          <a:srgbClr val="365F91"/>
                        </a:solidFill>
                        <a:latin typeface="Times New Roman"/>
                        <a:ea typeface="Times New Roman"/>
                      </a:endParaRPr>
                    </a:p>
                  </a:txBody>
                  <a:tcPr marL="62487" marR="62487"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rowSpan="2">
                  <a:txBody>
                    <a:bodyPr/>
                    <a:lstStyle/>
                    <a:p>
                      <a:pPr marL="0" marR="0" algn="ctr">
                        <a:spcBef>
                          <a:spcPts val="0"/>
                        </a:spcBef>
                        <a:spcAft>
                          <a:spcPts val="0"/>
                        </a:spcAft>
                      </a:pPr>
                      <a:r>
                        <a:rPr lang="en-US" sz="900">
                          <a:solidFill>
                            <a:srgbClr val="000000"/>
                          </a:solidFill>
                          <a:latin typeface="Arial"/>
                          <a:ea typeface="Times New Roman"/>
                        </a:rPr>
                        <a:t>Бусад</a:t>
                      </a:r>
                      <a:endParaRPr lang="en-US" sz="900">
                        <a:solidFill>
                          <a:srgbClr val="365F91"/>
                        </a:solidFill>
                        <a:latin typeface="Times New Roman"/>
                        <a:ea typeface="Times New Roman"/>
                      </a:endParaRPr>
                    </a:p>
                  </a:txBody>
                  <a:tcPr marL="62487" marR="62487"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13979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900">
                          <a:solidFill>
                            <a:srgbClr val="000000"/>
                          </a:solidFill>
                          <a:latin typeface="Arial"/>
                          <a:ea typeface="Times New Roman"/>
                        </a:rPr>
                        <a:t>Эрдэнэшиш</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vMerge="1">
                  <a:txBody>
                    <a:bodyPr/>
                    <a:lstStyle/>
                    <a:p>
                      <a:endParaRPr lang="en-US"/>
                    </a:p>
                  </a:txBody>
                  <a:tcPr/>
                </a:tc>
              </a:tr>
              <a:tr h="153769">
                <a:tc>
                  <a:txBody>
                    <a:bodyPr/>
                    <a:lstStyle/>
                    <a:p>
                      <a:pPr marL="0" marR="0" algn="l">
                        <a:spcBef>
                          <a:spcPts val="0"/>
                        </a:spcBef>
                        <a:spcAft>
                          <a:spcPts val="0"/>
                        </a:spcAft>
                      </a:pPr>
                      <a:r>
                        <a:rPr lang="en-US" sz="900">
                          <a:solidFill>
                            <a:srgbClr val="000000"/>
                          </a:solidFill>
                          <a:latin typeface="Arial"/>
                          <a:ea typeface="Times New Roman"/>
                        </a:rPr>
                        <a:t>Баяндалайсум</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42.0</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42.5</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15.5</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25.0</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2.0</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1.0</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tcPr>
                </a:tc>
              </a:tr>
              <a:tr h="153769">
                <a:tc>
                  <a:txBody>
                    <a:bodyPr/>
                    <a:lstStyle/>
                    <a:p>
                      <a:pPr marL="0" marR="0" algn="l">
                        <a:spcBef>
                          <a:spcPts val="0"/>
                        </a:spcBef>
                        <a:spcAft>
                          <a:spcPts val="0"/>
                        </a:spcAft>
                      </a:pPr>
                      <a:r>
                        <a:rPr lang="en-US" sz="900">
                          <a:solidFill>
                            <a:srgbClr val="000000"/>
                          </a:solidFill>
                          <a:latin typeface="Arial"/>
                          <a:ea typeface="Times New Roman"/>
                        </a:rPr>
                        <a:t>Баян</a:t>
                      </a:r>
                      <a:r>
                        <a:rPr lang="en-US" sz="900">
                          <a:solidFill>
                            <a:srgbClr val="000000"/>
                          </a:solidFill>
                          <a:latin typeface="Arial Mon"/>
                          <a:ea typeface="Times New Roman"/>
                          <a:cs typeface="Arial Mon"/>
                        </a:rPr>
                        <a:t>-</a:t>
                      </a:r>
                      <a:r>
                        <a:rPr lang="en-US" sz="900">
                          <a:solidFill>
                            <a:srgbClr val="000000"/>
                          </a:solidFill>
                          <a:latin typeface="Arial"/>
                          <a:ea typeface="Times New Roman"/>
                        </a:rPr>
                        <a:t>Овоосум</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21.0</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10.4</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5.0</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0.0</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5.4</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r>
              <a:tr h="153769">
                <a:tc>
                  <a:txBody>
                    <a:bodyPr/>
                    <a:lstStyle/>
                    <a:p>
                      <a:pPr marL="0" marR="0" algn="l">
                        <a:spcBef>
                          <a:spcPts val="0"/>
                        </a:spcBef>
                        <a:spcAft>
                          <a:spcPts val="0"/>
                        </a:spcAft>
                      </a:pPr>
                      <a:r>
                        <a:rPr lang="en-US" sz="900">
                          <a:solidFill>
                            <a:srgbClr val="000000"/>
                          </a:solidFill>
                          <a:latin typeface="Arial"/>
                          <a:ea typeface="Times New Roman"/>
                        </a:rPr>
                        <a:t>Булгансум</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170.0</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50.0</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50.0</a:t>
                      </a:r>
                      <a:endParaRPr lang="en-US" sz="900">
                        <a:solidFill>
                          <a:srgbClr val="365F91"/>
                        </a:solidFill>
                        <a:latin typeface="Times New Roman"/>
                        <a:ea typeface="Times New Roman"/>
                      </a:endParaRPr>
                    </a:p>
                  </a:txBody>
                  <a:tcPr marL="62487" marR="62487" marT="0" marB="0">
                    <a:lnL>
                      <a:noFill/>
                    </a:lnL>
                    <a:lnR>
                      <a:noFill/>
                    </a:lnR>
                    <a:lnT>
                      <a:noFill/>
                    </a:lnT>
                    <a:lnB>
                      <a:noFill/>
                    </a:lnB>
                  </a:tcPr>
                </a:tc>
              </a:tr>
              <a:tr h="153769">
                <a:tc>
                  <a:txBody>
                    <a:bodyPr/>
                    <a:lstStyle/>
                    <a:p>
                      <a:pPr marL="0" marR="0" algn="l">
                        <a:spcBef>
                          <a:spcPts val="0"/>
                        </a:spcBef>
                        <a:spcAft>
                          <a:spcPts val="0"/>
                        </a:spcAft>
                      </a:pPr>
                      <a:r>
                        <a:rPr lang="en-US" sz="900">
                          <a:solidFill>
                            <a:srgbClr val="000000"/>
                          </a:solidFill>
                          <a:latin typeface="Arial"/>
                          <a:ea typeface="Times New Roman"/>
                        </a:rPr>
                        <a:t>Гурвантэссум</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60.7</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r>
              <a:tr h="153769">
                <a:tc>
                  <a:txBody>
                    <a:bodyPr/>
                    <a:lstStyle/>
                    <a:p>
                      <a:pPr marL="0" marR="0" algn="l">
                        <a:spcBef>
                          <a:spcPts val="0"/>
                        </a:spcBef>
                        <a:spcAft>
                          <a:spcPts val="0"/>
                        </a:spcAft>
                      </a:pPr>
                      <a:r>
                        <a:rPr lang="en-US" sz="900">
                          <a:solidFill>
                            <a:srgbClr val="000000"/>
                          </a:solidFill>
                          <a:latin typeface="Arial"/>
                          <a:ea typeface="Times New Roman"/>
                        </a:rPr>
                        <a:t>Даланзадгадсум</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117.6</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15.3</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15.2</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0.1</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tcPr>
                </a:tc>
              </a:tr>
              <a:tr h="153769">
                <a:tc>
                  <a:txBody>
                    <a:bodyPr/>
                    <a:lstStyle/>
                    <a:p>
                      <a:pPr marL="0" marR="0" algn="l">
                        <a:spcBef>
                          <a:spcPts val="0"/>
                        </a:spcBef>
                        <a:spcAft>
                          <a:spcPts val="0"/>
                        </a:spcAft>
                      </a:pPr>
                      <a:r>
                        <a:rPr lang="en-US" sz="900">
                          <a:solidFill>
                            <a:srgbClr val="000000"/>
                          </a:solidFill>
                          <a:latin typeface="Arial"/>
                          <a:ea typeface="Times New Roman"/>
                        </a:rPr>
                        <a:t>Мандал</a:t>
                      </a:r>
                      <a:r>
                        <a:rPr lang="en-US" sz="900">
                          <a:solidFill>
                            <a:srgbClr val="000000"/>
                          </a:solidFill>
                          <a:latin typeface="Arial Mon"/>
                          <a:ea typeface="Times New Roman"/>
                          <a:cs typeface="Arial Mon"/>
                        </a:rPr>
                        <a:t>-</a:t>
                      </a:r>
                      <a:r>
                        <a:rPr lang="en-US" sz="900">
                          <a:solidFill>
                            <a:srgbClr val="000000"/>
                          </a:solidFill>
                          <a:latin typeface="Arial"/>
                          <a:ea typeface="Times New Roman"/>
                        </a:rPr>
                        <a:t>Овоосум</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15.0</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r>
              <a:tr h="153769">
                <a:tc>
                  <a:txBody>
                    <a:bodyPr/>
                    <a:lstStyle/>
                    <a:p>
                      <a:pPr marL="0" marR="0" algn="l">
                        <a:spcBef>
                          <a:spcPts val="0"/>
                        </a:spcBef>
                        <a:spcAft>
                          <a:spcPts val="0"/>
                        </a:spcAft>
                      </a:pPr>
                      <a:r>
                        <a:rPr lang="en-US" sz="900">
                          <a:solidFill>
                            <a:srgbClr val="000000"/>
                          </a:solidFill>
                          <a:latin typeface="Arial"/>
                          <a:ea typeface="Times New Roman"/>
                        </a:rPr>
                        <a:t>Манлайсум</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6.1</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28.0</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0.0</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28.0</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28.0</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tcPr>
                </a:tc>
              </a:tr>
              <a:tr h="153769">
                <a:tc>
                  <a:txBody>
                    <a:bodyPr/>
                    <a:lstStyle/>
                    <a:p>
                      <a:pPr marL="0" marR="0" algn="l">
                        <a:spcBef>
                          <a:spcPts val="0"/>
                        </a:spcBef>
                        <a:spcAft>
                          <a:spcPts val="0"/>
                        </a:spcAft>
                      </a:pPr>
                      <a:r>
                        <a:rPr lang="en-US" sz="900">
                          <a:solidFill>
                            <a:srgbClr val="000000"/>
                          </a:solidFill>
                          <a:latin typeface="Arial"/>
                          <a:ea typeface="Times New Roman"/>
                        </a:rPr>
                        <a:t>Ноёнсум</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8.0</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0.3</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0.1</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0.1</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0.1</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r>
              <a:tr h="153769">
                <a:tc>
                  <a:txBody>
                    <a:bodyPr/>
                    <a:lstStyle/>
                    <a:p>
                      <a:pPr marL="0" marR="0" algn="l">
                        <a:spcBef>
                          <a:spcPts val="0"/>
                        </a:spcBef>
                        <a:spcAft>
                          <a:spcPts val="0"/>
                        </a:spcAft>
                      </a:pPr>
                      <a:r>
                        <a:rPr lang="en-US" sz="900">
                          <a:solidFill>
                            <a:srgbClr val="000000"/>
                          </a:solidFill>
                          <a:latin typeface="Arial"/>
                          <a:ea typeface="Times New Roman"/>
                        </a:rPr>
                        <a:t>Номгонсум</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29.0</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15.0</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15.0</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tcPr>
                </a:tc>
              </a:tr>
              <a:tr h="153769">
                <a:tc>
                  <a:txBody>
                    <a:bodyPr/>
                    <a:lstStyle/>
                    <a:p>
                      <a:pPr marL="0" marR="0" algn="l">
                        <a:spcBef>
                          <a:spcPts val="0"/>
                        </a:spcBef>
                        <a:spcAft>
                          <a:spcPts val="0"/>
                        </a:spcAft>
                      </a:pPr>
                      <a:r>
                        <a:rPr lang="en-US" sz="900">
                          <a:solidFill>
                            <a:srgbClr val="000000"/>
                          </a:solidFill>
                          <a:latin typeface="Arial"/>
                          <a:ea typeface="Times New Roman"/>
                        </a:rPr>
                        <a:t>Сэврэйсум</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2.0</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0.5</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0.5</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r>
              <a:tr h="153769">
                <a:tc>
                  <a:txBody>
                    <a:bodyPr/>
                    <a:lstStyle/>
                    <a:p>
                      <a:pPr marL="0" marR="0" algn="l">
                        <a:spcBef>
                          <a:spcPts val="0"/>
                        </a:spcBef>
                        <a:spcAft>
                          <a:spcPts val="0"/>
                        </a:spcAft>
                      </a:pPr>
                      <a:r>
                        <a:rPr lang="en-US" sz="900">
                          <a:solidFill>
                            <a:srgbClr val="000000"/>
                          </a:solidFill>
                          <a:latin typeface="Arial"/>
                          <a:ea typeface="Times New Roman"/>
                        </a:rPr>
                        <a:t>Ханбогдсум</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5.0</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tcPr>
                </a:tc>
              </a:tr>
              <a:tr h="153769">
                <a:tc>
                  <a:txBody>
                    <a:bodyPr/>
                    <a:lstStyle/>
                    <a:p>
                      <a:pPr marL="0" marR="0" algn="l">
                        <a:spcBef>
                          <a:spcPts val="0"/>
                        </a:spcBef>
                        <a:spcAft>
                          <a:spcPts val="0"/>
                        </a:spcAft>
                      </a:pPr>
                      <a:r>
                        <a:rPr lang="en-US" sz="900">
                          <a:solidFill>
                            <a:srgbClr val="000000"/>
                          </a:solidFill>
                          <a:latin typeface="Arial"/>
                          <a:ea typeface="Times New Roman"/>
                        </a:rPr>
                        <a:t>Ханхонгорсум</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53.0</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45.0</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45.0</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r>
              <a:tr h="153769">
                <a:tc>
                  <a:txBody>
                    <a:bodyPr/>
                    <a:lstStyle/>
                    <a:p>
                      <a:pPr marL="0" marR="0" algn="l">
                        <a:spcBef>
                          <a:spcPts val="0"/>
                        </a:spcBef>
                        <a:spcAft>
                          <a:spcPts val="0"/>
                        </a:spcAft>
                      </a:pPr>
                      <a:r>
                        <a:rPr lang="en-US" sz="900">
                          <a:solidFill>
                            <a:srgbClr val="000000"/>
                          </a:solidFill>
                          <a:latin typeface="Arial"/>
                          <a:ea typeface="Times New Roman"/>
                        </a:rPr>
                        <a:t>Хүрмэнсум</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27.0</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6.0</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4.0</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2.0</a:t>
                      </a:r>
                      <a:endParaRPr lang="en-US" sz="900">
                        <a:solidFill>
                          <a:srgbClr val="365F91"/>
                        </a:solidFill>
                        <a:latin typeface="Times New Roman"/>
                        <a:ea typeface="Times New Roman"/>
                      </a:endParaRPr>
                    </a:p>
                  </a:txBody>
                  <a:tcPr marL="62487" marR="62487" marT="0" marB="0">
                    <a:lnL>
                      <a:noFill/>
                    </a:lnL>
                    <a:lnR>
                      <a:noFill/>
                    </a:lnR>
                    <a:lnT>
                      <a:noFill/>
                    </a:lnT>
                    <a:lnB>
                      <a:noFill/>
                    </a:lnB>
                  </a:tcPr>
                </a:tc>
              </a:tr>
              <a:tr h="153769">
                <a:tc>
                  <a:txBody>
                    <a:bodyPr/>
                    <a:lstStyle/>
                    <a:p>
                      <a:pPr marL="0" marR="0" algn="l">
                        <a:spcBef>
                          <a:spcPts val="0"/>
                        </a:spcBef>
                        <a:spcAft>
                          <a:spcPts val="0"/>
                        </a:spcAft>
                      </a:pPr>
                      <a:r>
                        <a:rPr lang="en-US" sz="900">
                          <a:solidFill>
                            <a:srgbClr val="000000"/>
                          </a:solidFill>
                          <a:latin typeface="Arial"/>
                          <a:ea typeface="Times New Roman"/>
                        </a:rPr>
                        <a:t>Цогт</a:t>
                      </a:r>
                      <a:r>
                        <a:rPr lang="en-US" sz="900">
                          <a:solidFill>
                            <a:srgbClr val="000000"/>
                          </a:solidFill>
                          <a:latin typeface="Arial Mon"/>
                          <a:ea typeface="Times New Roman"/>
                          <a:cs typeface="Arial Mon"/>
                        </a:rPr>
                        <a:t>-</a:t>
                      </a:r>
                      <a:r>
                        <a:rPr lang="en-US" sz="900">
                          <a:solidFill>
                            <a:srgbClr val="000000"/>
                          </a:solidFill>
                          <a:latin typeface="Arial"/>
                          <a:ea typeface="Times New Roman"/>
                        </a:rPr>
                        <a:t>Овоосум</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20.0</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solidFill>
                      <a:srgbClr val="D3DFEE"/>
                    </a:solidFill>
                  </a:tcPr>
                </a:tc>
              </a:tr>
              <a:tr h="153769">
                <a:tc>
                  <a:txBody>
                    <a:bodyPr/>
                    <a:lstStyle/>
                    <a:p>
                      <a:pPr marL="0" marR="0" algn="l">
                        <a:spcBef>
                          <a:spcPts val="0"/>
                        </a:spcBef>
                        <a:spcAft>
                          <a:spcPts val="0"/>
                        </a:spcAft>
                      </a:pPr>
                      <a:r>
                        <a:rPr lang="en-US" sz="900">
                          <a:solidFill>
                            <a:srgbClr val="000000"/>
                          </a:solidFill>
                          <a:latin typeface="Arial"/>
                          <a:ea typeface="Times New Roman"/>
                        </a:rPr>
                        <a:t>Цогтцэцийсум</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52.0</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20.0</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20.0</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20.0</a:t>
                      </a:r>
                      <a:endParaRPr lang="en-US" sz="900">
                        <a:solidFill>
                          <a:srgbClr val="365F91"/>
                        </a:solidFill>
                        <a:latin typeface="Times New Roman"/>
                        <a:ea typeface="Times New Roman"/>
                      </a:endParaRPr>
                    </a:p>
                  </a:txBody>
                  <a:tcPr marL="62487" marR="62487"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Arial Mon"/>
                          <a:ea typeface="Times New Roman"/>
                        </a:rPr>
                        <a:t> </a:t>
                      </a:r>
                      <a:endParaRPr lang="en-US" sz="900">
                        <a:solidFill>
                          <a:srgbClr val="365F91"/>
                        </a:solidFill>
                        <a:latin typeface="Times New Roman"/>
                        <a:ea typeface="Times New Roman"/>
                      </a:endParaRPr>
                    </a:p>
                  </a:txBody>
                  <a:tcPr marL="62487" marR="62487" marT="0" marB="0">
                    <a:lnL>
                      <a:noFill/>
                    </a:lnL>
                    <a:lnR>
                      <a:noFill/>
                    </a:lnR>
                    <a:lnT>
                      <a:noFill/>
                    </a:lnT>
                    <a:lnB>
                      <a:noFill/>
                    </a:lnB>
                  </a:tcPr>
                </a:tc>
              </a:tr>
              <a:tr h="153769">
                <a:tc>
                  <a:txBody>
                    <a:bodyPr/>
                    <a:lstStyle/>
                    <a:p>
                      <a:pPr marL="0" marR="0" algn="l">
                        <a:spcBef>
                          <a:spcPts val="0"/>
                        </a:spcBef>
                        <a:spcAft>
                          <a:spcPts val="0"/>
                        </a:spcAft>
                      </a:pPr>
                      <a:r>
                        <a:rPr lang="en-US" sz="1000">
                          <a:solidFill>
                            <a:srgbClr val="000000"/>
                          </a:solidFill>
                          <a:latin typeface="Calibri"/>
                          <a:ea typeface="Times New Roman"/>
                        </a:rPr>
                        <a:t>Аймгийн дүн</a:t>
                      </a:r>
                      <a:endParaRPr lang="en-US" sz="900">
                        <a:solidFill>
                          <a:srgbClr val="365F91"/>
                        </a:solidFill>
                        <a:latin typeface="Times New Roman"/>
                        <a:ea typeface="Times New Roman"/>
                      </a:endParaRPr>
                    </a:p>
                  </a:txBody>
                  <a:tcPr marL="62487" marR="62487"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628.4</a:t>
                      </a:r>
                      <a:endParaRPr lang="en-US" sz="900">
                        <a:solidFill>
                          <a:srgbClr val="365F91"/>
                        </a:solidFill>
                        <a:latin typeface="Times New Roman"/>
                        <a:ea typeface="Times New Roman"/>
                      </a:endParaRPr>
                    </a:p>
                  </a:txBody>
                  <a:tcPr marL="62487" marR="62487"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233.0</a:t>
                      </a:r>
                      <a:endParaRPr lang="en-US" sz="900">
                        <a:solidFill>
                          <a:srgbClr val="365F91"/>
                        </a:solidFill>
                        <a:latin typeface="Times New Roman"/>
                        <a:ea typeface="Times New Roman"/>
                      </a:endParaRPr>
                    </a:p>
                  </a:txBody>
                  <a:tcPr marL="62487" marR="62487"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50.3</a:t>
                      </a:r>
                      <a:endParaRPr lang="en-US" sz="900">
                        <a:solidFill>
                          <a:srgbClr val="365F91"/>
                        </a:solidFill>
                        <a:latin typeface="Times New Roman"/>
                        <a:ea typeface="Times New Roman"/>
                      </a:endParaRPr>
                    </a:p>
                  </a:txBody>
                  <a:tcPr marL="62487" marR="62487"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70.2</a:t>
                      </a:r>
                      <a:endParaRPr lang="en-US" sz="900">
                        <a:solidFill>
                          <a:srgbClr val="365F91"/>
                        </a:solidFill>
                        <a:latin typeface="Times New Roman"/>
                        <a:ea typeface="Times New Roman"/>
                      </a:endParaRPr>
                    </a:p>
                  </a:txBody>
                  <a:tcPr marL="62487" marR="62487"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55.0</a:t>
                      </a:r>
                      <a:endParaRPr lang="en-US" sz="900">
                        <a:solidFill>
                          <a:srgbClr val="365F91"/>
                        </a:solidFill>
                        <a:latin typeface="Times New Roman"/>
                        <a:ea typeface="Times New Roman"/>
                      </a:endParaRPr>
                    </a:p>
                  </a:txBody>
                  <a:tcPr marL="62487" marR="62487"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000">
                          <a:solidFill>
                            <a:srgbClr val="000000"/>
                          </a:solidFill>
                          <a:latin typeface="Arial Mon"/>
                          <a:ea typeface="Times New Roman"/>
                        </a:rPr>
                        <a:t>49.0</a:t>
                      </a:r>
                      <a:endParaRPr lang="en-US" sz="900">
                        <a:solidFill>
                          <a:srgbClr val="365F91"/>
                        </a:solidFill>
                        <a:latin typeface="Times New Roman"/>
                        <a:ea typeface="Times New Roman"/>
                      </a:endParaRPr>
                    </a:p>
                  </a:txBody>
                  <a:tcPr marL="62487" marR="62487"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000" dirty="0">
                          <a:solidFill>
                            <a:srgbClr val="000000"/>
                          </a:solidFill>
                          <a:latin typeface="Arial Mon"/>
                          <a:ea typeface="Times New Roman"/>
                        </a:rPr>
                        <a:t>57.5</a:t>
                      </a:r>
                      <a:endParaRPr lang="en-US" sz="900" dirty="0">
                        <a:solidFill>
                          <a:srgbClr val="365F91"/>
                        </a:solidFill>
                        <a:latin typeface="Times New Roman"/>
                        <a:ea typeface="Times New Roman"/>
                      </a:endParaRPr>
                    </a:p>
                  </a:txBody>
                  <a:tcPr marL="62487" marR="62487"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r>
            </a:tbl>
          </a:graphicData>
        </a:graphic>
      </p:graphicFrame>
    </p:spTree>
    <p:extLst>
      <p:ext uri="{BB962C8B-B14F-4D97-AF65-F5344CB8AC3E}">
        <p14:creationId xmlns:p14="http://schemas.microsoft.com/office/powerpoint/2010/main" xmlns="" val="1715573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solidFill>
                <a:schemeClr val="bg1"/>
              </a:solidFill>
            </a:endParaRPr>
          </a:p>
        </p:txBody>
      </p:sp>
      <p:sp>
        <p:nvSpPr>
          <p:cNvPr id="3" name="Subtitle 2"/>
          <p:cNvSpPr>
            <a:spLocks noGrp="1"/>
          </p:cNvSpPr>
          <p:nvPr>
            <p:ph type="subTitle" idx="1"/>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1"/>
              </a:solidFill>
              <a:effectLst>
                <a:reflection blurRad="12700" stA="50000" endPos="50000" dist="5000" dir="5400000" sy="-100000" rotWithShape="0"/>
              </a:effectLst>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solidFill>
                <a:schemeClr val="bg1"/>
              </a:solidFill>
              <a:effectLst>
                <a:outerShdw blurRad="38100" dist="38100" dir="2700000" algn="tl">
                  <a:srgbClr val="000000">
                    <a:alpha val="43137"/>
                  </a:srgbClr>
                </a:outerShdw>
                <a:reflection blurRad="12700" stA="50000" endPos="50000" dist="5000" dir="5400000" sy="-100000" rotWithShape="0"/>
              </a:effectLst>
            </a:endParaRPr>
          </a:p>
        </p:txBody>
      </p:sp>
      <p:sp>
        <p:nvSpPr>
          <p:cNvPr id="8" name="Rectangle 7"/>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1" name="Control 1"/>
          <p:cNvSpPr>
            <a:spLocks noChangeArrowheads="1" noChangeShapeType="1"/>
          </p:cNvSpPr>
          <p:nvPr/>
        </p:nvSpPr>
        <p:spPr bwMode="auto">
          <a:xfrm>
            <a:off x="6486525" y="6426200"/>
            <a:ext cx="3486150" cy="3371850"/>
          </a:xfrm>
          <a:prstGeom prst="rect">
            <a:avLst/>
          </a:prstGeom>
          <a:noFill/>
          <a:ln>
            <a:noFill/>
          </a:ln>
          <a:effectLst/>
          <a:extLst>
            <a:ext uri="{91240B29-F687-4F45-9708-019B960494DF}">
              <a14:hiddenLine xmlns:a14="http://schemas.microsoft.com/office/drawing/2010/main" xmlns="" w="9525" algn="in">
                <a:no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solidFill>
                <a:schemeClr val="bg1"/>
              </a:solidFill>
            </a:endParaRPr>
          </a:p>
        </p:txBody>
      </p:sp>
      <p:cxnSp>
        <p:nvCxnSpPr>
          <p:cNvPr id="14" name="Straight Connector 13"/>
          <p:cNvCxnSpPr/>
          <p:nvPr/>
        </p:nvCxnSpPr>
        <p:spPr>
          <a:xfrm>
            <a:off x="1066800" y="2209800"/>
            <a:ext cx="77724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052" name="Rectangle 4"/>
          <p:cNvSpPr>
            <a:spLocks noChangeArrowheads="1"/>
          </p:cNvSpPr>
          <p:nvPr/>
        </p:nvSpPr>
        <p:spPr bwMode="auto">
          <a:xfrm>
            <a:off x="5105400" y="1228358"/>
            <a:ext cx="3429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1400" b="1" i="0" u="none" strike="noStrike" cap="none" normalizeH="0" baseline="0" dirty="0" smtClean="0">
                <a:ln>
                  <a:noFill/>
                </a:ln>
                <a:solidFill>
                  <a:schemeClr val="bg1"/>
                </a:solidFill>
                <a:effectLst/>
                <a:latin typeface="Tahoma" pitchFamily="34" charset="0"/>
                <a:ea typeface="Times New Roman" pitchFamily="18" charset="0"/>
                <a:cs typeface="Tahoma" pitchFamily="34" charset="0"/>
              </a:rPr>
              <a:t>Төл бойжилт  төлийн төрлөөр</a:t>
            </a:r>
            <a:endParaRPr kumimoji="0" lang="mn-MN"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577" name="Picture 68" descr="19"/>
          <p:cNvPicPr>
            <a:picLocks noChangeAspect="1" noChangeArrowheads="1"/>
          </p:cNvPicPr>
          <p:nvPr/>
        </p:nvPicPr>
        <p:blipFill>
          <a:blip r:embed="rId3" cstate="print"/>
          <a:srcRect/>
          <a:stretch>
            <a:fillRect/>
          </a:stretch>
        </p:blipFill>
        <p:spPr bwMode="auto">
          <a:xfrm>
            <a:off x="1066800" y="838200"/>
            <a:ext cx="952501" cy="931863"/>
          </a:xfrm>
          <a:prstGeom prst="rect">
            <a:avLst/>
          </a:prstGeom>
          <a:noFill/>
        </p:spPr>
      </p:pic>
      <p:sp>
        <p:nvSpPr>
          <p:cNvPr id="24579" name="Rectangle 3"/>
          <p:cNvSpPr>
            <a:spLocks noChangeArrowheads="1"/>
          </p:cNvSpPr>
          <p:nvPr/>
        </p:nvSpPr>
        <p:spPr bwMode="auto">
          <a:xfrm>
            <a:off x="2133600" y="762000"/>
            <a:ext cx="63246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u-ES" sz="12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Аж үйлдвэр</a:t>
            </a:r>
            <a:endParaRPr kumimoji="0" lang="en-US" sz="900" b="0" i="0" u="none" strike="noStrike" cap="none" normalizeH="0" baseline="0" dirty="0" smtClean="0">
              <a:ln>
                <a:noFill/>
              </a:ln>
              <a:solidFill>
                <a:schemeClr val="tx1"/>
              </a:solidFill>
              <a:effectLst/>
              <a:latin typeface="Arial" pitchFamily="34" charset="0"/>
            </a:endParaRPr>
          </a:p>
          <a:p>
            <a:pPr algn="just"/>
            <a:r>
              <a:rPr lang="mn-MN" sz="1600" dirty="0" smtClean="0"/>
              <a:t>       </a:t>
            </a:r>
            <a:r>
              <a:rPr lang="en-US" sz="1600" dirty="0" err="1" smtClean="0"/>
              <a:t>Аж</a:t>
            </a:r>
            <a:r>
              <a:rPr lang="en-US" sz="1600" dirty="0" smtClean="0"/>
              <a:t> </a:t>
            </a:r>
            <a:r>
              <a:rPr lang="en-US" sz="1600" dirty="0" err="1" smtClean="0"/>
              <a:t>үйлдвэрийн</a:t>
            </a:r>
            <a:r>
              <a:rPr lang="en-US" sz="1600" dirty="0" smtClean="0"/>
              <a:t> </a:t>
            </a:r>
            <a:r>
              <a:rPr lang="en-US" sz="1600" dirty="0" err="1" smtClean="0"/>
              <a:t>салбарт</a:t>
            </a:r>
            <a:r>
              <a:rPr lang="en-US" sz="1600" dirty="0" smtClean="0"/>
              <a:t> 2014 </a:t>
            </a:r>
            <a:r>
              <a:rPr lang="en-US" sz="1600" dirty="0" err="1" smtClean="0"/>
              <a:t>оны</a:t>
            </a:r>
            <a:r>
              <a:rPr lang="en-US" sz="1600" dirty="0" smtClean="0"/>
              <a:t> </a:t>
            </a:r>
            <a:r>
              <a:rPr lang="en-US" sz="1600" dirty="0" err="1" smtClean="0"/>
              <a:t>эхний</a:t>
            </a:r>
            <a:r>
              <a:rPr lang="en-US" sz="1600" dirty="0" smtClean="0"/>
              <a:t> </a:t>
            </a:r>
            <a:r>
              <a:rPr lang="mn-MN" sz="1600" dirty="0" smtClean="0"/>
              <a:t>10</a:t>
            </a:r>
            <a:r>
              <a:rPr lang="en-US" sz="1600" dirty="0" smtClean="0"/>
              <a:t> </a:t>
            </a:r>
            <a:r>
              <a:rPr lang="en-US" sz="1600" dirty="0" err="1" smtClean="0"/>
              <a:t>сарын</a:t>
            </a:r>
            <a:r>
              <a:rPr lang="en-US" sz="1600" dirty="0" smtClean="0"/>
              <a:t> </a:t>
            </a:r>
            <a:r>
              <a:rPr lang="en-US" sz="1600" dirty="0" err="1" smtClean="0"/>
              <a:t>байдлаар</a:t>
            </a:r>
            <a:r>
              <a:rPr lang="en-US" sz="1600" dirty="0" smtClean="0"/>
              <a:t> 276230</a:t>
            </a:r>
            <a:r>
              <a:rPr lang="mn-MN" sz="1600" dirty="0" smtClean="0"/>
              <a:t>.</a:t>
            </a:r>
            <a:r>
              <a:rPr lang="en-US" sz="1600" dirty="0" smtClean="0"/>
              <a:t>9</a:t>
            </a:r>
            <a:r>
              <a:rPr lang="mn-MN" sz="1600" dirty="0" smtClean="0"/>
              <a:t> </a:t>
            </a:r>
            <a:r>
              <a:rPr lang="en-US" sz="1600" dirty="0" err="1" smtClean="0"/>
              <a:t>сая</a:t>
            </a:r>
            <a:r>
              <a:rPr lang="en-US" sz="1600" dirty="0" smtClean="0"/>
              <a:t> </a:t>
            </a:r>
            <a:r>
              <a:rPr lang="en-US" sz="1600" dirty="0" err="1" smtClean="0"/>
              <a:t>төгрөгийн</a:t>
            </a:r>
            <a:r>
              <a:rPr lang="en-US" sz="1600" dirty="0" smtClean="0"/>
              <a:t> </a:t>
            </a:r>
            <a:r>
              <a:rPr lang="en-US" sz="1600" dirty="0" err="1" smtClean="0"/>
              <a:t>нийт</a:t>
            </a:r>
            <a:r>
              <a:rPr lang="en-US" sz="1600" dirty="0" smtClean="0"/>
              <a:t> </a:t>
            </a:r>
            <a:r>
              <a:rPr lang="en-US" sz="1600" dirty="0" err="1" smtClean="0"/>
              <a:t>бүтээгдэхүүн</a:t>
            </a:r>
            <a:r>
              <a:rPr lang="en-US" sz="1600" dirty="0" smtClean="0"/>
              <a:t> </a:t>
            </a:r>
            <a:r>
              <a:rPr lang="en-US" sz="1600" dirty="0" err="1" smtClean="0"/>
              <a:t>үйлдвэрлэж</a:t>
            </a:r>
            <a:r>
              <a:rPr lang="en-US" sz="1600" dirty="0" smtClean="0"/>
              <a:t>, </a:t>
            </a:r>
            <a:r>
              <a:rPr lang="mn-MN" sz="1600" dirty="0" smtClean="0"/>
              <a:t>531392.7</a:t>
            </a:r>
            <a:r>
              <a:rPr lang="en-US" sz="1600" dirty="0" err="1" smtClean="0"/>
              <a:t>сая</a:t>
            </a:r>
            <a:r>
              <a:rPr lang="en-US" sz="1600" dirty="0" smtClean="0"/>
              <a:t> </a:t>
            </a:r>
            <a:r>
              <a:rPr lang="en-US" sz="1600" dirty="0" err="1" smtClean="0"/>
              <a:t>төгрөгийн</a:t>
            </a:r>
            <a:r>
              <a:rPr lang="en-US" sz="1600" dirty="0" smtClean="0"/>
              <a:t> </a:t>
            </a:r>
            <a:r>
              <a:rPr lang="en-US" sz="1600" dirty="0" err="1" smtClean="0"/>
              <a:t>борлуулалт</a:t>
            </a:r>
            <a:r>
              <a:rPr lang="en-US" sz="1600" dirty="0" smtClean="0"/>
              <a:t> </a:t>
            </a:r>
            <a:r>
              <a:rPr lang="en-US" sz="1600" dirty="0" err="1" smtClean="0"/>
              <a:t>хийгджээ</a:t>
            </a:r>
            <a:r>
              <a:rPr lang="mn-MN" sz="1600" dirty="0" smtClean="0"/>
              <a:t>.	</a:t>
            </a:r>
            <a:endParaRPr lang="en-US" sz="1600" dirty="0" smtClean="0"/>
          </a:p>
          <a:p>
            <a:r>
              <a:rPr lang="mn-MN" sz="1600" dirty="0" smtClean="0"/>
              <a:t> </a:t>
            </a:r>
            <a:endParaRPr lang="en-US" sz="1600" dirty="0" smtClean="0"/>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7" name="Chart 16"/>
          <p:cNvGraphicFramePr/>
          <p:nvPr/>
        </p:nvGraphicFramePr>
        <p:xfrm>
          <a:off x="1752600" y="2819400"/>
          <a:ext cx="6629400" cy="2895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23313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solidFill>
                <a:schemeClr val="bg1"/>
              </a:solidFill>
            </a:endParaRPr>
          </a:p>
        </p:txBody>
      </p:sp>
      <p:sp>
        <p:nvSpPr>
          <p:cNvPr id="3" name="Subtitle 2"/>
          <p:cNvSpPr>
            <a:spLocks noGrp="1"/>
          </p:cNvSpPr>
          <p:nvPr>
            <p:ph type="subTitle" idx="1"/>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1"/>
              </a:solidFill>
              <a:effectLst>
                <a:reflection blurRad="12700" stA="50000" endPos="50000" dist="5000" dir="5400000" sy="-100000" rotWithShape="0"/>
              </a:effectLst>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solidFill>
                <a:schemeClr val="bg1"/>
              </a:solidFill>
              <a:effectLst>
                <a:outerShdw blurRad="38100" dist="38100" dir="2700000" algn="tl">
                  <a:srgbClr val="000000">
                    <a:alpha val="43137"/>
                  </a:srgbClr>
                </a:outerShdw>
                <a:reflection blurRad="12700" stA="50000" endPos="50000" dist="5000" dir="5400000" sy="-100000" rotWithShape="0"/>
              </a:effectLst>
            </a:endParaRPr>
          </a:p>
        </p:txBody>
      </p:sp>
      <p:sp>
        <p:nvSpPr>
          <p:cNvPr id="8" name="Rectangle 7"/>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1" name="Control 1"/>
          <p:cNvSpPr>
            <a:spLocks noChangeArrowheads="1" noChangeShapeType="1"/>
          </p:cNvSpPr>
          <p:nvPr/>
        </p:nvSpPr>
        <p:spPr bwMode="auto">
          <a:xfrm>
            <a:off x="6486525" y="6426200"/>
            <a:ext cx="3486150" cy="3371850"/>
          </a:xfrm>
          <a:prstGeom prst="rect">
            <a:avLst/>
          </a:prstGeom>
          <a:noFill/>
          <a:ln>
            <a:noFill/>
          </a:ln>
          <a:effectLst/>
          <a:extLst>
            <a:ext uri="{91240B29-F687-4F45-9708-019B960494DF}">
              <a14:hiddenLine xmlns:a14="http://schemas.microsoft.com/office/drawing/2010/main" xmlns="" w="9525" algn="in">
                <a:no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solidFill>
                <a:schemeClr val="bg1"/>
              </a:solidFill>
            </a:endParaRPr>
          </a:p>
        </p:txBody>
      </p:sp>
      <p:cxnSp>
        <p:nvCxnSpPr>
          <p:cNvPr id="14" name="Straight Connector 13"/>
          <p:cNvCxnSpPr/>
          <p:nvPr/>
        </p:nvCxnSpPr>
        <p:spPr>
          <a:xfrm>
            <a:off x="1066800" y="2362200"/>
            <a:ext cx="7772400" cy="1588"/>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052" name="Rectangle 4"/>
          <p:cNvSpPr>
            <a:spLocks noChangeArrowheads="1"/>
          </p:cNvSpPr>
          <p:nvPr/>
        </p:nvSpPr>
        <p:spPr bwMode="auto">
          <a:xfrm>
            <a:off x="5105400" y="1228358"/>
            <a:ext cx="3429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1400" b="1" i="0" u="none" strike="noStrike" cap="none" normalizeH="0" baseline="0" dirty="0" smtClean="0">
                <a:ln>
                  <a:noFill/>
                </a:ln>
                <a:solidFill>
                  <a:schemeClr val="bg1"/>
                </a:solidFill>
                <a:effectLst/>
                <a:latin typeface="Tahoma" pitchFamily="34" charset="0"/>
                <a:ea typeface="Times New Roman" pitchFamily="18" charset="0"/>
                <a:cs typeface="Tahoma" pitchFamily="34" charset="0"/>
              </a:rPr>
              <a:t>Төл бойжилт  төлийн төрлөөр</a:t>
            </a:r>
            <a:endParaRPr kumimoji="0" lang="mn-MN"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79" name="Rectangle 3"/>
          <p:cNvSpPr>
            <a:spLocks noChangeArrowheads="1"/>
          </p:cNvSpPr>
          <p:nvPr/>
        </p:nvSpPr>
        <p:spPr bwMode="auto">
          <a:xfrm>
            <a:off x="2133600" y="762000"/>
            <a:ext cx="6324600" cy="20005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mn-MN" sz="1600" b="1" dirty="0" smtClean="0"/>
              <a:t>Тээвэр</a:t>
            </a:r>
            <a:r>
              <a:rPr lang="en-US" sz="1600" b="1" dirty="0" smtClean="0"/>
              <a:t>,</a:t>
            </a:r>
            <a:r>
              <a:rPr lang="mn-MN" sz="1600" b="1" dirty="0" smtClean="0"/>
              <a:t> Холбоо</a:t>
            </a:r>
            <a:endParaRPr lang="en-US" sz="1600" dirty="0" smtClean="0"/>
          </a:p>
          <a:p>
            <a:r>
              <a:rPr lang="mn-MN" sz="1600" dirty="0" smtClean="0"/>
              <a:t>Тээврийн байгууллага болон хувийн хүн тээвэр эрхэлдэг хүмүүсийн тээврийн мэдээгээр тээврийн орлого </a:t>
            </a:r>
            <a:r>
              <a:rPr lang="en-US" sz="1600" dirty="0" smtClean="0"/>
              <a:t>34309.4</a:t>
            </a:r>
            <a:r>
              <a:rPr lang="mn-MN" sz="1600" dirty="0" smtClean="0"/>
              <a:t>сая төгрөгт хүрч урьд оны мөн үеэс 8 дахин өссөн нь зарим нэг томоохон хүн тээвэр эрхэлдэг байгууллага болон хувь хүмүүсийн хамрах хүрээ ихэссэнтэй холбоотой байна.</a:t>
            </a:r>
            <a:endParaRPr lang="en-US" sz="1600" dirty="0" smtClean="0"/>
          </a:p>
          <a:p>
            <a:r>
              <a:rPr lang="mn-MN" sz="1600" dirty="0" smtClean="0"/>
              <a:t> </a:t>
            </a:r>
            <a:endParaRPr lang="en-US" sz="1600" dirty="0" smtClean="0"/>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p:txBody>
      </p:sp>
      <p:pic>
        <p:nvPicPr>
          <p:cNvPr id="18" name="Picture 17" descr="\\FILESERVER\share\khorolmaa\Information logo\20.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066800" y="762001"/>
            <a:ext cx="990600" cy="914399"/>
          </a:xfrm>
          <a:prstGeom prst="rect">
            <a:avLst/>
          </a:prstGeom>
          <a:noFill/>
          <a:ln>
            <a:noFill/>
          </a:ln>
        </p:spPr>
      </p:pic>
      <p:graphicFrame>
        <p:nvGraphicFramePr>
          <p:cNvPr id="21" name="Table 20"/>
          <p:cNvGraphicFramePr>
            <a:graphicFrameLocks noGrp="1"/>
          </p:cNvGraphicFramePr>
          <p:nvPr/>
        </p:nvGraphicFramePr>
        <p:xfrm>
          <a:off x="1142998" y="3200398"/>
          <a:ext cx="4038601" cy="3352801"/>
        </p:xfrm>
        <a:graphic>
          <a:graphicData uri="http://schemas.openxmlformats.org/drawingml/2006/table">
            <a:tbl>
              <a:tblPr/>
              <a:tblGrid>
                <a:gridCol w="1399248"/>
                <a:gridCol w="954052"/>
                <a:gridCol w="633314"/>
                <a:gridCol w="543539"/>
                <a:gridCol w="508448"/>
              </a:tblGrid>
              <a:tr h="394447">
                <a:tc rowSpan="2">
                  <a:txBody>
                    <a:bodyPr/>
                    <a:lstStyle/>
                    <a:p>
                      <a:pPr marL="0" marR="0" algn="l">
                        <a:lnSpc>
                          <a:spcPct val="115000"/>
                        </a:lnSpc>
                        <a:spcBef>
                          <a:spcPts val="0"/>
                        </a:spcBef>
                        <a:spcAft>
                          <a:spcPts val="0"/>
                        </a:spcAft>
                      </a:pPr>
                      <a:r>
                        <a:rPr lang="en-US" sz="1050" b="1" dirty="0" err="1">
                          <a:solidFill>
                            <a:srgbClr val="000000"/>
                          </a:solidFill>
                          <a:latin typeface="Tahoma"/>
                          <a:ea typeface="Times New Roman"/>
                          <a:cs typeface="Times New Roman"/>
                        </a:rPr>
                        <a:t>Үзүүлэлт</a:t>
                      </a:r>
                      <a:endParaRPr lang="en-US" sz="800" dirty="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solidFill>
                            <a:srgbClr val="000000"/>
                          </a:solidFill>
                          <a:latin typeface="Tahoma"/>
                          <a:ea typeface="Times New Roman"/>
                          <a:cs typeface="Times New Roman"/>
                        </a:rPr>
                        <a:t>Хэмжих</a:t>
                      </a:r>
                      <a:endParaRPr lang="en-US" sz="80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050" b="1">
                          <a:solidFill>
                            <a:srgbClr val="000000"/>
                          </a:solidFill>
                          <a:latin typeface="Tahoma"/>
                          <a:ea typeface="Times New Roman"/>
                          <a:cs typeface="Times New Roman"/>
                        </a:rPr>
                        <a:t>2013</a:t>
                      </a:r>
                      <a:endParaRPr lang="en-US" sz="80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050" b="1">
                          <a:solidFill>
                            <a:srgbClr val="000000"/>
                          </a:solidFill>
                          <a:latin typeface="Tahoma"/>
                          <a:ea typeface="Times New Roman"/>
                          <a:cs typeface="Times New Roman"/>
                        </a:rPr>
                        <a:t>2014</a:t>
                      </a:r>
                      <a:endParaRPr lang="en-US" sz="80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solidFill>
                            <a:srgbClr val="000000"/>
                          </a:solidFill>
                          <a:latin typeface="Tahoma"/>
                          <a:ea typeface="Times New Roman"/>
                          <a:cs typeface="Times New Roman"/>
                        </a:rPr>
                        <a:t>2014</a:t>
                      </a:r>
                      <a:endParaRPr lang="en-US" sz="80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r>
              <a:tr h="394447">
                <a:tc vMerge="1">
                  <a:txBody>
                    <a:bodyPr/>
                    <a:lstStyle/>
                    <a:p>
                      <a:endParaRPr lang="en-US"/>
                    </a:p>
                  </a:txBody>
                  <a:tcPr/>
                </a:tc>
                <a:tc>
                  <a:txBody>
                    <a:bodyPr/>
                    <a:lstStyle/>
                    <a:p>
                      <a:pPr marL="0" marR="0" algn="ctr">
                        <a:lnSpc>
                          <a:spcPct val="115000"/>
                        </a:lnSpc>
                        <a:spcBef>
                          <a:spcPts val="0"/>
                        </a:spcBef>
                        <a:spcAft>
                          <a:spcPts val="0"/>
                        </a:spcAft>
                      </a:pPr>
                      <a:r>
                        <a:rPr lang="en-US" sz="1050" b="1" dirty="0" err="1">
                          <a:solidFill>
                            <a:srgbClr val="000000"/>
                          </a:solidFill>
                          <a:latin typeface="Tahoma"/>
                          <a:ea typeface="Times New Roman"/>
                          <a:cs typeface="Times New Roman"/>
                        </a:rPr>
                        <a:t>нэгж</a:t>
                      </a:r>
                      <a:endParaRPr lang="en-US" sz="800" dirty="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050" b="1">
                          <a:solidFill>
                            <a:srgbClr val="000000"/>
                          </a:solidFill>
                          <a:latin typeface="Tahoma"/>
                          <a:ea typeface="Times New Roman"/>
                          <a:cs typeface="Times New Roman"/>
                        </a:rPr>
                        <a:t>2013</a:t>
                      </a:r>
                      <a:endParaRPr lang="en-US" sz="80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94447">
                <a:tc>
                  <a:txBody>
                    <a:bodyPr/>
                    <a:lstStyle/>
                    <a:p>
                      <a:pPr marL="0" marR="0" algn="l">
                        <a:lnSpc>
                          <a:spcPct val="115000"/>
                        </a:lnSpc>
                        <a:spcBef>
                          <a:spcPts val="0"/>
                        </a:spcBef>
                        <a:spcAft>
                          <a:spcPts val="0"/>
                        </a:spcAft>
                      </a:pPr>
                      <a:r>
                        <a:rPr lang="en-US" sz="1050" b="1">
                          <a:solidFill>
                            <a:srgbClr val="000000"/>
                          </a:solidFill>
                          <a:latin typeface="Tahoma"/>
                          <a:ea typeface="Times New Roman"/>
                          <a:cs typeface="Times New Roman"/>
                        </a:rPr>
                        <a:t>Ачаа эргэлт</a:t>
                      </a:r>
                      <a:endParaRPr lang="en-US" sz="80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latin typeface="Tahoma"/>
                          <a:ea typeface="Times New Roman"/>
                          <a:cs typeface="Times New Roman"/>
                        </a:rPr>
                        <a:t>мян.тн.км</a:t>
                      </a:r>
                      <a:endParaRPr lang="en-US" sz="80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dirty="0">
                          <a:solidFill>
                            <a:srgbClr val="000000"/>
                          </a:solidFill>
                          <a:latin typeface="Tahoma"/>
                          <a:ea typeface="Times New Roman"/>
                          <a:cs typeface="Times New Roman"/>
                        </a:rPr>
                        <a:t>199123</a:t>
                      </a:r>
                      <a:endParaRPr lang="en-US" sz="800" dirty="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dirty="0">
                          <a:solidFill>
                            <a:srgbClr val="000000"/>
                          </a:solidFill>
                          <a:latin typeface="Tahoma"/>
                          <a:ea typeface="Times New Roman"/>
                          <a:cs typeface="Times New Roman"/>
                        </a:rPr>
                        <a:t>59375</a:t>
                      </a:r>
                      <a:endParaRPr lang="en-US" sz="800" dirty="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solidFill>
                            <a:srgbClr val="000000"/>
                          </a:solidFill>
                          <a:latin typeface="Tahoma"/>
                          <a:ea typeface="Times New Roman"/>
                          <a:cs typeface="Times New Roman"/>
                        </a:rPr>
                        <a:t>29.8</a:t>
                      </a:r>
                      <a:endParaRPr lang="en-US" sz="80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7224">
                <a:tc>
                  <a:txBody>
                    <a:bodyPr/>
                    <a:lstStyle/>
                    <a:p>
                      <a:pPr marL="0" marR="0" algn="l">
                        <a:lnSpc>
                          <a:spcPct val="115000"/>
                        </a:lnSpc>
                        <a:spcBef>
                          <a:spcPts val="0"/>
                        </a:spcBef>
                        <a:spcAft>
                          <a:spcPts val="0"/>
                        </a:spcAft>
                      </a:pPr>
                      <a:r>
                        <a:rPr lang="en-US" sz="1050" b="1" dirty="0" err="1">
                          <a:solidFill>
                            <a:srgbClr val="000000"/>
                          </a:solidFill>
                          <a:latin typeface="Tahoma"/>
                          <a:ea typeface="Times New Roman"/>
                          <a:cs typeface="Times New Roman"/>
                        </a:rPr>
                        <a:t>Тээсэн</a:t>
                      </a:r>
                      <a:r>
                        <a:rPr lang="en-US" sz="1050" b="1" dirty="0">
                          <a:solidFill>
                            <a:srgbClr val="000000"/>
                          </a:solidFill>
                          <a:latin typeface="Tahoma"/>
                          <a:ea typeface="Times New Roman"/>
                          <a:cs typeface="Times New Roman"/>
                        </a:rPr>
                        <a:t> </a:t>
                      </a:r>
                      <a:r>
                        <a:rPr lang="en-US" sz="1050" b="1" dirty="0" err="1">
                          <a:solidFill>
                            <a:srgbClr val="000000"/>
                          </a:solidFill>
                          <a:latin typeface="Tahoma"/>
                          <a:ea typeface="Times New Roman"/>
                          <a:cs typeface="Times New Roman"/>
                        </a:rPr>
                        <a:t>ачаа</a:t>
                      </a:r>
                      <a:endParaRPr lang="en-US" sz="800" dirty="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50">
                          <a:solidFill>
                            <a:srgbClr val="000000"/>
                          </a:solidFill>
                          <a:latin typeface="Tahoma"/>
                          <a:ea typeface="Times New Roman"/>
                          <a:cs typeface="Times New Roman"/>
                        </a:rPr>
                        <a:t>мян.тн.</a:t>
                      </a:r>
                      <a:endParaRPr lang="en-US" sz="80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r">
                        <a:lnSpc>
                          <a:spcPct val="115000"/>
                        </a:lnSpc>
                        <a:spcBef>
                          <a:spcPts val="0"/>
                        </a:spcBef>
                        <a:spcAft>
                          <a:spcPts val="0"/>
                        </a:spcAft>
                      </a:pPr>
                      <a:r>
                        <a:rPr lang="en-US" sz="1050">
                          <a:solidFill>
                            <a:srgbClr val="000000"/>
                          </a:solidFill>
                          <a:latin typeface="Tahoma"/>
                          <a:ea typeface="Times New Roman"/>
                          <a:cs typeface="Times New Roman"/>
                        </a:rPr>
                        <a:t>698.7</a:t>
                      </a:r>
                      <a:endParaRPr lang="en-US" sz="80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r">
                        <a:lnSpc>
                          <a:spcPct val="115000"/>
                        </a:lnSpc>
                        <a:spcBef>
                          <a:spcPts val="0"/>
                        </a:spcBef>
                        <a:spcAft>
                          <a:spcPts val="0"/>
                        </a:spcAft>
                      </a:pPr>
                      <a:r>
                        <a:rPr lang="en-US" sz="1050" dirty="0">
                          <a:solidFill>
                            <a:srgbClr val="000000"/>
                          </a:solidFill>
                          <a:latin typeface="Tahoma"/>
                          <a:ea typeface="Times New Roman"/>
                          <a:cs typeface="Times New Roman"/>
                        </a:rPr>
                        <a:t>518</a:t>
                      </a:r>
                      <a:endParaRPr lang="en-US" sz="800" dirty="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r">
                        <a:lnSpc>
                          <a:spcPct val="115000"/>
                        </a:lnSpc>
                        <a:spcBef>
                          <a:spcPts val="0"/>
                        </a:spcBef>
                        <a:spcAft>
                          <a:spcPts val="0"/>
                        </a:spcAft>
                      </a:pPr>
                      <a:r>
                        <a:rPr lang="en-US" sz="1050">
                          <a:solidFill>
                            <a:srgbClr val="000000"/>
                          </a:solidFill>
                          <a:latin typeface="Tahoma"/>
                          <a:ea typeface="Times New Roman"/>
                          <a:cs typeface="Times New Roman"/>
                        </a:rPr>
                        <a:t>74.1</a:t>
                      </a:r>
                      <a:endParaRPr lang="en-US" sz="80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94447">
                <a:tc>
                  <a:txBody>
                    <a:bodyPr/>
                    <a:lstStyle/>
                    <a:p>
                      <a:pPr marL="0" marR="0" algn="l">
                        <a:lnSpc>
                          <a:spcPct val="115000"/>
                        </a:lnSpc>
                        <a:spcBef>
                          <a:spcPts val="0"/>
                        </a:spcBef>
                        <a:spcAft>
                          <a:spcPts val="0"/>
                        </a:spcAft>
                      </a:pPr>
                      <a:r>
                        <a:rPr lang="en-US" sz="1050" b="1">
                          <a:solidFill>
                            <a:srgbClr val="000000"/>
                          </a:solidFill>
                          <a:latin typeface="Tahoma"/>
                          <a:ea typeface="Times New Roman"/>
                          <a:cs typeface="Times New Roman"/>
                        </a:rPr>
                        <a:t>Зорчигч эргэлт</a:t>
                      </a:r>
                      <a:endParaRPr lang="en-US" sz="80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latin typeface="Tahoma"/>
                          <a:ea typeface="Times New Roman"/>
                          <a:cs typeface="Times New Roman"/>
                        </a:rPr>
                        <a:t>мян.хүн.км</a:t>
                      </a:r>
                      <a:endParaRPr lang="en-US" sz="80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solidFill>
                            <a:srgbClr val="000000"/>
                          </a:solidFill>
                          <a:latin typeface="Tahoma"/>
                          <a:ea typeface="Times New Roman"/>
                          <a:cs typeface="Times New Roman"/>
                        </a:rPr>
                        <a:t>50901</a:t>
                      </a:r>
                      <a:endParaRPr lang="en-US" sz="80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dirty="0">
                          <a:solidFill>
                            <a:srgbClr val="000000"/>
                          </a:solidFill>
                          <a:latin typeface="Tahoma"/>
                          <a:ea typeface="Times New Roman"/>
                          <a:cs typeface="Times New Roman"/>
                        </a:rPr>
                        <a:t>429440</a:t>
                      </a:r>
                      <a:endParaRPr lang="en-US" sz="800" dirty="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solidFill>
                            <a:srgbClr val="000000"/>
                          </a:solidFill>
                          <a:latin typeface="Tahoma"/>
                          <a:ea typeface="Times New Roman"/>
                          <a:cs typeface="Times New Roman"/>
                        </a:rPr>
                        <a:t>843.7</a:t>
                      </a:r>
                      <a:endParaRPr lang="en-US" sz="80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94447">
                <a:tc>
                  <a:txBody>
                    <a:bodyPr/>
                    <a:lstStyle/>
                    <a:p>
                      <a:pPr marL="0" marR="0" algn="l">
                        <a:lnSpc>
                          <a:spcPct val="115000"/>
                        </a:lnSpc>
                        <a:spcBef>
                          <a:spcPts val="0"/>
                        </a:spcBef>
                        <a:spcAft>
                          <a:spcPts val="0"/>
                        </a:spcAft>
                      </a:pPr>
                      <a:r>
                        <a:rPr lang="en-US" sz="1050" b="1">
                          <a:solidFill>
                            <a:srgbClr val="000000"/>
                          </a:solidFill>
                          <a:latin typeface="Tahoma"/>
                          <a:ea typeface="Times New Roman"/>
                          <a:cs typeface="Times New Roman"/>
                        </a:rPr>
                        <a:t>Үүнээс: дотодод</a:t>
                      </a:r>
                      <a:endParaRPr lang="en-US" sz="80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50">
                          <a:solidFill>
                            <a:srgbClr val="000000"/>
                          </a:solidFill>
                          <a:latin typeface="Tahoma"/>
                          <a:ea typeface="Times New Roman"/>
                          <a:cs typeface="Times New Roman"/>
                        </a:rPr>
                        <a:t>мян.хүн.км</a:t>
                      </a:r>
                      <a:endParaRPr lang="en-US" sz="80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r">
                        <a:lnSpc>
                          <a:spcPct val="115000"/>
                        </a:lnSpc>
                        <a:spcBef>
                          <a:spcPts val="0"/>
                        </a:spcBef>
                        <a:spcAft>
                          <a:spcPts val="0"/>
                        </a:spcAft>
                      </a:pPr>
                      <a:r>
                        <a:rPr lang="en-US" sz="1050">
                          <a:solidFill>
                            <a:srgbClr val="000000"/>
                          </a:solidFill>
                          <a:latin typeface="Tahoma"/>
                          <a:ea typeface="Times New Roman"/>
                          <a:cs typeface="Times New Roman"/>
                        </a:rPr>
                        <a:t>0</a:t>
                      </a:r>
                      <a:endParaRPr lang="en-US" sz="80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r">
                        <a:lnSpc>
                          <a:spcPct val="115000"/>
                        </a:lnSpc>
                        <a:spcBef>
                          <a:spcPts val="0"/>
                        </a:spcBef>
                        <a:spcAft>
                          <a:spcPts val="0"/>
                        </a:spcAft>
                      </a:pPr>
                      <a:r>
                        <a:rPr lang="en-US" sz="1050" dirty="0">
                          <a:solidFill>
                            <a:srgbClr val="000000"/>
                          </a:solidFill>
                          <a:latin typeface="Tahoma"/>
                          <a:ea typeface="Times New Roman"/>
                          <a:cs typeface="Times New Roman"/>
                        </a:rPr>
                        <a:t>429440</a:t>
                      </a:r>
                      <a:endParaRPr lang="en-US" sz="800" dirty="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r">
                        <a:lnSpc>
                          <a:spcPct val="115000"/>
                        </a:lnSpc>
                        <a:spcBef>
                          <a:spcPts val="0"/>
                        </a:spcBef>
                        <a:spcAft>
                          <a:spcPts val="0"/>
                        </a:spcAft>
                      </a:pPr>
                      <a:r>
                        <a:rPr lang="en-US" sz="1050">
                          <a:solidFill>
                            <a:srgbClr val="000000"/>
                          </a:solidFill>
                          <a:latin typeface="Tahoma"/>
                          <a:ea typeface="Times New Roman"/>
                          <a:cs typeface="Times New Roman"/>
                        </a:rPr>
                        <a:t>0.0</a:t>
                      </a:r>
                      <a:endParaRPr lang="en-US" sz="80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7224">
                <a:tc>
                  <a:txBody>
                    <a:bodyPr/>
                    <a:lstStyle/>
                    <a:p>
                      <a:pPr marL="0" marR="0" algn="l">
                        <a:lnSpc>
                          <a:spcPct val="115000"/>
                        </a:lnSpc>
                        <a:spcBef>
                          <a:spcPts val="0"/>
                        </a:spcBef>
                        <a:spcAft>
                          <a:spcPts val="0"/>
                        </a:spcAft>
                      </a:pPr>
                      <a:r>
                        <a:rPr lang="en-US" sz="1050" b="1">
                          <a:solidFill>
                            <a:srgbClr val="000000"/>
                          </a:solidFill>
                          <a:latin typeface="Tahoma"/>
                          <a:ea typeface="Times New Roman"/>
                          <a:cs typeface="Times New Roman"/>
                        </a:rPr>
                        <a:t>Тээсэн зорчигч</a:t>
                      </a:r>
                      <a:endParaRPr lang="en-US" sz="80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latin typeface="Tahoma"/>
                          <a:ea typeface="Times New Roman"/>
                          <a:cs typeface="Times New Roman"/>
                        </a:rPr>
                        <a:t>мян.хүн</a:t>
                      </a:r>
                      <a:endParaRPr lang="en-US" sz="80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solidFill>
                            <a:srgbClr val="000000"/>
                          </a:solidFill>
                          <a:latin typeface="Tahoma"/>
                          <a:ea typeface="Times New Roman"/>
                          <a:cs typeface="Times New Roman"/>
                        </a:rPr>
                        <a:t>131.3</a:t>
                      </a:r>
                      <a:endParaRPr lang="en-US" sz="80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dirty="0">
                          <a:solidFill>
                            <a:srgbClr val="000000"/>
                          </a:solidFill>
                          <a:latin typeface="Tahoma"/>
                          <a:ea typeface="Times New Roman"/>
                          <a:cs typeface="Times New Roman"/>
                        </a:rPr>
                        <a:t>125</a:t>
                      </a:r>
                      <a:endParaRPr lang="en-US" sz="800" dirty="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dirty="0">
                          <a:solidFill>
                            <a:srgbClr val="000000"/>
                          </a:solidFill>
                          <a:latin typeface="Tahoma"/>
                          <a:ea typeface="Times New Roman"/>
                          <a:cs typeface="Times New Roman"/>
                        </a:rPr>
                        <a:t>95.2</a:t>
                      </a:r>
                      <a:endParaRPr lang="en-US" sz="800" dirty="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91671">
                <a:tc>
                  <a:txBody>
                    <a:bodyPr/>
                    <a:lstStyle/>
                    <a:p>
                      <a:pPr marL="0" marR="0" algn="l">
                        <a:lnSpc>
                          <a:spcPct val="115000"/>
                        </a:lnSpc>
                        <a:spcBef>
                          <a:spcPts val="0"/>
                        </a:spcBef>
                        <a:spcAft>
                          <a:spcPts val="0"/>
                        </a:spcAft>
                      </a:pPr>
                      <a:r>
                        <a:rPr lang="en-US" sz="1050" b="1">
                          <a:solidFill>
                            <a:srgbClr val="000000"/>
                          </a:solidFill>
                          <a:latin typeface="Tahoma"/>
                          <a:ea typeface="Times New Roman"/>
                          <a:cs typeface="Times New Roman"/>
                        </a:rPr>
                        <a:t>Нийт ажиллагчдын тоо</a:t>
                      </a:r>
                      <a:endParaRPr lang="en-US" sz="80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50">
                          <a:solidFill>
                            <a:srgbClr val="000000"/>
                          </a:solidFill>
                          <a:latin typeface="Tahoma"/>
                          <a:ea typeface="Times New Roman"/>
                          <a:cs typeface="Times New Roman"/>
                        </a:rPr>
                        <a:t>мян.хүн</a:t>
                      </a:r>
                      <a:endParaRPr lang="en-US" sz="80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r">
                        <a:lnSpc>
                          <a:spcPct val="115000"/>
                        </a:lnSpc>
                        <a:spcBef>
                          <a:spcPts val="0"/>
                        </a:spcBef>
                        <a:spcAft>
                          <a:spcPts val="0"/>
                        </a:spcAft>
                      </a:pPr>
                      <a:r>
                        <a:rPr lang="en-US" sz="1050">
                          <a:solidFill>
                            <a:srgbClr val="000000"/>
                          </a:solidFill>
                          <a:latin typeface="Tahoma"/>
                          <a:ea typeface="Times New Roman"/>
                          <a:cs typeface="Times New Roman"/>
                        </a:rPr>
                        <a:t>333</a:t>
                      </a:r>
                      <a:endParaRPr lang="en-US" sz="80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r">
                        <a:lnSpc>
                          <a:spcPct val="115000"/>
                        </a:lnSpc>
                        <a:spcBef>
                          <a:spcPts val="0"/>
                        </a:spcBef>
                        <a:spcAft>
                          <a:spcPts val="0"/>
                        </a:spcAft>
                      </a:pPr>
                      <a:r>
                        <a:rPr lang="en-US" sz="1050" dirty="0">
                          <a:solidFill>
                            <a:srgbClr val="000000"/>
                          </a:solidFill>
                          <a:latin typeface="Tahoma"/>
                          <a:ea typeface="Times New Roman"/>
                          <a:cs typeface="Times New Roman"/>
                        </a:rPr>
                        <a:t>448</a:t>
                      </a:r>
                      <a:endParaRPr lang="en-US" sz="800" dirty="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r">
                        <a:lnSpc>
                          <a:spcPct val="115000"/>
                        </a:lnSpc>
                        <a:spcBef>
                          <a:spcPts val="0"/>
                        </a:spcBef>
                        <a:spcAft>
                          <a:spcPts val="0"/>
                        </a:spcAft>
                      </a:pPr>
                      <a:r>
                        <a:rPr lang="en-US" sz="1050" dirty="0">
                          <a:solidFill>
                            <a:srgbClr val="000000"/>
                          </a:solidFill>
                          <a:latin typeface="Tahoma"/>
                          <a:ea typeface="Times New Roman"/>
                          <a:cs typeface="Times New Roman"/>
                        </a:rPr>
                        <a:t>129.4</a:t>
                      </a:r>
                      <a:endParaRPr lang="en-US" sz="800" dirty="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94447">
                <a:tc>
                  <a:txBody>
                    <a:bodyPr/>
                    <a:lstStyle/>
                    <a:p>
                      <a:pPr marL="0" marR="0" algn="l">
                        <a:lnSpc>
                          <a:spcPct val="115000"/>
                        </a:lnSpc>
                        <a:spcBef>
                          <a:spcPts val="0"/>
                        </a:spcBef>
                        <a:spcAft>
                          <a:spcPts val="0"/>
                        </a:spcAft>
                      </a:pPr>
                      <a:r>
                        <a:rPr lang="en-US" sz="1050" b="1">
                          <a:solidFill>
                            <a:srgbClr val="000000"/>
                          </a:solidFill>
                          <a:latin typeface="Tahoma"/>
                          <a:ea typeface="Times New Roman"/>
                          <a:cs typeface="Times New Roman"/>
                        </a:rPr>
                        <a:t>Тээврийн орлого</a:t>
                      </a:r>
                      <a:endParaRPr lang="en-US" sz="80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latin typeface="Tahoma"/>
                          <a:ea typeface="Times New Roman"/>
                          <a:cs typeface="Times New Roman"/>
                        </a:rPr>
                        <a:t>сая.төг</a:t>
                      </a:r>
                      <a:endParaRPr lang="en-US" sz="80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solidFill>
                            <a:srgbClr val="000000"/>
                          </a:solidFill>
                          <a:latin typeface="Tahoma"/>
                          <a:ea typeface="Times New Roman"/>
                          <a:cs typeface="Times New Roman"/>
                        </a:rPr>
                        <a:t>12546045</a:t>
                      </a:r>
                      <a:endParaRPr lang="en-US" sz="80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solidFill>
                            <a:srgbClr val="000000"/>
                          </a:solidFill>
                          <a:latin typeface="Tahoma"/>
                          <a:ea typeface="Times New Roman"/>
                          <a:cs typeface="Times New Roman"/>
                        </a:rPr>
                        <a:t>34309443</a:t>
                      </a:r>
                      <a:endParaRPr lang="en-US" sz="80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dirty="0">
                          <a:solidFill>
                            <a:srgbClr val="000000"/>
                          </a:solidFill>
                          <a:latin typeface="Tahoma"/>
                          <a:ea typeface="Times New Roman"/>
                          <a:cs typeface="Times New Roman"/>
                        </a:rPr>
                        <a:t>2734</a:t>
                      </a:r>
                      <a:endParaRPr lang="en-US" sz="800" dirty="0">
                        <a:latin typeface="Times New Roman"/>
                        <a:ea typeface="Times New Roman"/>
                        <a:cs typeface="Times New Roman"/>
                      </a:endParaRPr>
                    </a:p>
                  </a:txBody>
                  <a:tcPr marL="66522" marR="6652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34817" name="Rectangle 1"/>
          <p:cNvSpPr>
            <a:spLocks noChangeArrowheads="1"/>
          </p:cNvSpPr>
          <p:nvPr/>
        </p:nvSpPr>
        <p:spPr bwMode="auto">
          <a:xfrm>
            <a:off x="1295400" y="2743201"/>
            <a:ext cx="40386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mn-MN" sz="12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Авто тээврийн тээвэрлэлтийн үзүүлэлт</a:t>
            </a:r>
            <a:endParaRPr kumimoji="0" lang="mn-M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22"/>
          <p:cNvSpPr/>
          <p:nvPr/>
        </p:nvSpPr>
        <p:spPr>
          <a:xfrm>
            <a:off x="5105400" y="2514601"/>
            <a:ext cx="3657600" cy="646331"/>
          </a:xfrm>
          <a:prstGeom prst="rect">
            <a:avLst/>
          </a:prstGeom>
        </p:spPr>
        <p:txBody>
          <a:bodyPr wrap="square">
            <a:spAutoFit/>
          </a:bodyPr>
          <a:lstStyle/>
          <a:p>
            <a:pPr algn="just"/>
            <a:r>
              <a:rPr lang="en-US" sz="1200" b="1" dirty="0" err="1" smtClean="0"/>
              <a:t>Холбооны</a:t>
            </a:r>
            <a:r>
              <a:rPr lang="en-US" sz="1200" b="1" dirty="0" smtClean="0"/>
              <a:t> </a:t>
            </a:r>
            <a:r>
              <a:rPr lang="en-US" sz="1200" b="1" dirty="0" err="1" smtClean="0"/>
              <a:t>газрын</a:t>
            </a:r>
            <a:r>
              <a:rPr lang="en-US" sz="1200" b="1" dirty="0" smtClean="0"/>
              <a:t> 2014 </a:t>
            </a:r>
            <a:r>
              <a:rPr lang="en-US" sz="1200" b="1" dirty="0" err="1" smtClean="0"/>
              <a:t>оны</a:t>
            </a:r>
            <a:r>
              <a:rPr lang="en-US" sz="1200" b="1" dirty="0" smtClean="0"/>
              <a:t> 10-р </a:t>
            </a:r>
            <a:r>
              <a:rPr lang="en-US" sz="1200" b="1" dirty="0" err="1" smtClean="0"/>
              <a:t>сарын</a:t>
            </a:r>
            <a:r>
              <a:rPr lang="en-US" sz="1200" b="1" dirty="0" smtClean="0"/>
              <a:t> </a:t>
            </a:r>
            <a:r>
              <a:rPr lang="mn-MN" sz="1200" b="1" dirty="0" smtClean="0"/>
              <a:t>төлөвлөгөөний биелэлтийн мэдээ</a:t>
            </a:r>
            <a:endParaRPr lang="en-US" sz="1200" dirty="0" smtClean="0"/>
          </a:p>
          <a:p>
            <a:pPr algn="just"/>
            <a:r>
              <a:rPr lang="mn-MN" sz="1200" dirty="0" smtClean="0"/>
              <a:t>	</a:t>
            </a:r>
            <a:r>
              <a:rPr lang="en-US" sz="1200" b="1" dirty="0" smtClean="0"/>
              <a:t>(</a:t>
            </a:r>
            <a:r>
              <a:rPr lang="en-US" sz="1200" b="1" dirty="0" err="1" smtClean="0"/>
              <a:t>мян.төг</a:t>
            </a:r>
            <a:r>
              <a:rPr lang="en-US" sz="1200" b="1" dirty="0" smtClean="0"/>
              <a:t>)</a:t>
            </a:r>
            <a:endParaRPr lang="en-US" sz="1200" dirty="0"/>
          </a:p>
        </p:txBody>
      </p:sp>
      <p:graphicFrame>
        <p:nvGraphicFramePr>
          <p:cNvPr id="24" name="Table 23"/>
          <p:cNvGraphicFramePr>
            <a:graphicFrameLocks noGrp="1"/>
          </p:cNvGraphicFramePr>
          <p:nvPr/>
        </p:nvGraphicFramePr>
        <p:xfrm>
          <a:off x="5333997" y="3200400"/>
          <a:ext cx="3810002" cy="3200399"/>
        </p:xfrm>
        <a:graphic>
          <a:graphicData uri="http://schemas.openxmlformats.org/drawingml/2006/table">
            <a:tbl>
              <a:tblPr/>
              <a:tblGrid>
                <a:gridCol w="841512"/>
                <a:gridCol w="385425"/>
                <a:gridCol w="474645"/>
                <a:gridCol w="474645"/>
                <a:gridCol w="474645"/>
                <a:gridCol w="579565"/>
                <a:gridCol w="579565"/>
              </a:tblGrid>
              <a:tr h="348954">
                <a:tc rowSpan="2">
                  <a:txBody>
                    <a:bodyPr/>
                    <a:lstStyle/>
                    <a:p>
                      <a:pPr marL="0" marR="0" algn="ctr">
                        <a:spcBef>
                          <a:spcPts val="0"/>
                        </a:spcBef>
                        <a:spcAft>
                          <a:spcPts val="0"/>
                        </a:spcAft>
                      </a:pPr>
                      <a:r>
                        <a:rPr lang="en-US" sz="1000" b="1" dirty="0" err="1">
                          <a:solidFill>
                            <a:srgbClr val="000000"/>
                          </a:solidFill>
                          <a:latin typeface="Tahoma"/>
                          <a:ea typeface="Times New Roman"/>
                          <a:cs typeface="Times New Roman"/>
                        </a:rPr>
                        <a:t>Үзүүлэлт</a:t>
                      </a:r>
                      <a:endParaRPr lang="en-US" sz="1000" dirty="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rowSpan="2">
                  <a:txBody>
                    <a:bodyPr/>
                    <a:lstStyle/>
                    <a:p>
                      <a:pPr marL="0" marR="0" algn="ctr">
                        <a:spcBef>
                          <a:spcPts val="0"/>
                        </a:spcBef>
                        <a:spcAft>
                          <a:spcPts val="0"/>
                        </a:spcAft>
                      </a:pPr>
                      <a:r>
                        <a:rPr lang="en-US" sz="1000" b="1">
                          <a:solidFill>
                            <a:srgbClr val="000000"/>
                          </a:solidFill>
                          <a:latin typeface="Tahoma"/>
                          <a:ea typeface="Times New Roman"/>
                          <a:cs typeface="Times New Roman"/>
                        </a:rPr>
                        <a:t>Хэмжих нэгж</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2">
                  <a:txBody>
                    <a:bodyPr/>
                    <a:lstStyle/>
                    <a:p>
                      <a:pPr marL="0" marR="0" algn="ctr">
                        <a:spcBef>
                          <a:spcPts val="0"/>
                        </a:spcBef>
                        <a:spcAft>
                          <a:spcPts val="0"/>
                        </a:spcAft>
                      </a:pPr>
                      <a:r>
                        <a:rPr lang="en-US" sz="1000" b="1">
                          <a:solidFill>
                            <a:srgbClr val="000000"/>
                          </a:solidFill>
                          <a:latin typeface="Tahoma"/>
                          <a:ea typeface="Times New Roman"/>
                          <a:cs typeface="Times New Roman"/>
                        </a:rPr>
                        <a:t>Оны эхнээс</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hMerge="1">
                  <a:txBody>
                    <a:bodyPr/>
                    <a:lstStyle/>
                    <a:p>
                      <a:endParaRPr lang="en-US"/>
                    </a:p>
                  </a:txBody>
                  <a:tcPr/>
                </a:tc>
                <a:tc gridSpan="3">
                  <a:txBody>
                    <a:bodyPr/>
                    <a:lstStyle/>
                    <a:p>
                      <a:pPr marL="0" marR="0" algn="ctr">
                        <a:spcBef>
                          <a:spcPts val="0"/>
                        </a:spcBef>
                        <a:spcAft>
                          <a:spcPts val="0"/>
                        </a:spcAft>
                      </a:pPr>
                      <a:r>
                        <a:rPr lang="en-US" sz="1000" b="1">
                          <a:solidFill>
                            <a:srgbClr val="000000"/>
                          </a:solidFill>
                          <a:latin typeface="Tahoma"/>
                          <a:ea typeface="Times New Roman"/>
                          <a:cs typeface="Times New Roman"/>
                        </a:rPr>
                        <a:t>Тухайн сарынх</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48354">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solidFill>
                            <a:srgbClr val="000000"/>
                          </a:solidFill>
                          <a:latin typeface="Tahoma"/>
                          <a:ea typeface="Times New Roman"/>
                          <a:cs typeface="Times New Roman"/>
                        </a:rPr>
                        <a:t>төлөвлөгөө</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000">
                          <a:solidFill>
                            <a:srgbClr val="000000"/>
                          </a:solidFill>
                          <a:latin typeface="Tahoma"/>
                          <a:ea typeface="Times New Roman"/>
                          <a:cs typeface="Times New Roman"/>
                        </a:rPr>
                        <a:t>Гүйцэтгэл</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000">
                          <a:solidFill>
                            <a:srgbClr val="000000"/>
                          </a:solidFill>
                          <a:latin typeface="Tahoma"/>
                          <a:ea typeface="Times New Roman"/>
                          <a:cs typeface="Times New Roman"/>
                        </a:rPr>
                        <a:t>төлөвлөгөө </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000">
                          <a:solidFill>
                            <a:srgbClr val="000000"/>
                          </a:solidFill>
                          <a:latin typeface="Tahoma"/>
                          <a:ea typeface="Times New Roman"/>
                          <a:cs typeface="Times New Roman"/>
                        </a:rPr>
                        <a:t>Гүйцэтгэл</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000">
                          <a:solidFill>
                            <a:srgbClr val="000000"/>
                          </a:solidFill>
                          <a:latin typeface="Tahoma"/>
                          <a:ea typeface="Times New Roman"/>
                          <a:cs typeface="Times New Roman"/>
                        </a:rPr>
                        <a:t>Хувь</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523430">
                <a:tc>
                  <a:txBody>
                    <a:bodyPr/>
                    <a:lstStyle/>
                    <a:p>
                      <a:pPr marL="0" marR="0" algn="ctr">
                        <a:spcBef>
                          <a:spcPts val="0"/>
                        </a:spcBef>
                        <a:spcAft>
                          <a:spcPts val="0"/>
                        </a:spcAft>
                      </a:pPr>
                      <a:r>
                        <a:rPr lang="en-US" sz="1000" b="1">
                          <a:solidFill>
                            <a:srgbClr val="000000"/>
                          </a:solidFill>
                          <a:latin typeface="Tahoma"/>
                          <a:ea typeface="Times New Roman"/>
                          <a:cs typeface="Times New Roman"/>
                        </a:rPr>
                        <a:t>Нийт орлого</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latin typeface="Tahoma"/>
                          <a:ea typeface="Times New Roman"/>
                          <a:cs typeface="Times New Roman"/>
                        </a:rPr>
                        <a:t>мян.төг</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latin typeface="Tahoma"/>
                          <a:ea typeface="Times New Roman"/>
                          <a:cs typeface="Times New Roman"/>
                        </a:rPr>
                        <a:t>247567.8</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latin typeface="Tahoma"/>
                          <a:ea typeface="Times New Roman"/>
                          <a:cs typeface="Times New Roman"/>
                        </a:rPr>
                        <a:t>257568</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latin typeface="Tahoma"/>
                          <a:ea typeface="Times New Roman"/>
                          <a:cs typeface="Times New Roman"/>
                        </a:rPr>
                        <a:t>28088.1</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latin typeface="Tahoma"/>
                          <a:ea typeface="Times New Roman"/>
                          <a:cs typeface="Times New Roman"/>
                        </a:rPr>
                        <a:t>27620.5</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latin typeface="Tahoma"/>
                          <a:ea typeface="Times New Roman"/>
                          <a:cs typeface="Times New Roman"/>
                        </a:rPr>
                        <a:t>98.3</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23430">
                <a:tc>
                  <a:txBody>
                    <a:bodyPr/>
                    <a:lstStyle/>
                    <a:p>
                      <a:pPr marL="0" marR="0" algn="ctr">
                        <a:spcBef>
                          <a:spcPts val="0"/>
                        </a:spcBef>
                        <a:spcAft>
                          <a:spcPts val="0"/>
                        </a:spcAft>
                      </a:pPr>
                      <a:r>
                        <a:rPr lang="en-US" sz="1000" b="1">
                          <a:solidFill>
                            <a:srgbClr val="000000"/>
                          </a:solidFill>
                          <a:latin typeface="Tahoma"/>
                          <a:ea typeface="Times New Roman"/>
                          <a:cs typeface="Times New Roman"/>
                        </a:rPr>
                        <a:t>Үүнээс: хүн амын </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000">
                          <a:solidFill>
                            <a:srgbClr val="000000"/>
                          </a:solidFill>
                          <a:latin typeface="Tahoma"/>
                          <a:ea typeface="Times New Roman"/>
                          <a:cs typeface="Times New Roman"/>
                        </a:rPr>
                        <a:t>мян.төг</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000">
                          <a:solidFill>
                            <a:srgbClr val="000000"/>
                          </a:solidFill>
                          <a:latin typeface="Tahoma"/>
                          <a:ea typeface="Times New Roman"/>
                          <a:cs typeface="Times New Roman"/>
                        </a:rPr>
                        <a:t>14238.1</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000" dirty="0">
                          <a:solidFill>
                            <a:srgbClr val="000000"/>
                          </a:solidFill>
                          <a:latin typeface="Tahoma"/>
                          <a:ea typeface="Times New Roman"/>
                          <a:cs typeface="Times New Roman"/>
                        </a:rPr>
                        <a:t>13946.1</a:t>
                      </a:r>
                      <a:endParaRPr lang="en-US" sz="1000" dirty="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000">
                          <a:solidFill>
                            <a:srgbClr val="000000"/>
                          </a:solidFill>
                          <a:latin typeface="Tahoma"/>
                          <a:ea typeface="Times New Roman"/>
                          <a:cs typeface="Times New Roman"/>
                        </a:rPr>
                        <a:t>6500</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000">
                          <a:solidFill>
                            <a:srgbClr val="000000"/>
                          </a:solidFill>
                          <a:latin typeface="Tahoma"/>
                          <a:ea typeface="Times New Roman"/>
                          <a:cs typeface="Times New Roman"/>
                        </a:rPr>
                        <a:t>6208</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000">
                          <a:solidFill>
                            <a:srgbClr val="000000"/>
                          </a:solidFill>
                          <a:latin typeface="Tahoma"/>
                          <a:ea typeface="Times New Roman"/>
                          <a:cs typeface="Times New Roman"/>
                        </a:rPr>
                        <a:t>95.5</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58923">
                <a:tc>
                  <a:txBody>
                    <a:bodyPr/>
                    <a:lstStyle/>
                    <a:p>
                      <a:pPr marL="0" marR="0" algn="ctr">
                        <a:spcBef>
                          <a:spcPts val="0"/>
                        </a:spcBef>
                        <a:spcAft>
                          <a:spcPts val="0"/>
                        </a:spcAft>
                      </a:pPr>
                      <a:r>
                        <a:rPr lang="en-US" sz="1000" b="1">
                          <a:solidFill>
                            <a:srgbClr val="000000"/>
                          </a:solidFill>
                          <a:latin typeface="Tahoma"/>
                          <a:ea typeface="Times New Roman"/>
                          <a:cs typeface="Times New Roman"/>
                        </a:rPr>
                        <a:t>Ажиллагсдын тоо</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latin typeface="Tahoma"/>
                          <a:ea typeface="Times New Roman"/>
                          <a:cs typeface="Times New Roman"/>
                        </a:rPr>
                        <a:t>тоо</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latin typeface="Tahoma"/>
                          <a:ea typeface="Times New Roman"/>
                          <a:cs typeface="Times New Roman"/>
                        </a:rPr>
                        <a:t>23</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latin typeface="Tahoma"/>
                          <a:ea typeface="Times New Roman"/>
                          <a:cs typeface="Times New Roman"/>
                        </a:rPr>
                        <a:t>22</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latin typeface="Tahoma"/>
                          <a:ea typeface="Times New Roman"/>
                          <a:cs typeface="Times New Roman"/>
                        </a:rPr>
                        <a:t>23</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latin typeface="Tahoma"/>
                          <a:ea typeface="Times New Roman"/>
                          <a:cs typeface="Times New Roman"/>
                        </a:rPr>
                        <a:t>22</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latin typeface="Tahoma"/>
                          <a:ea typeface="Times New Roman"/>
                          <a:cs typeface="Times New Roman"/>
                        </a:rPr>
                        <a:t>95.7</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58923">
                <a:tc>
                  <a:txBody>
                    <a:bodyPr/>
                    <a:lstStyle/>
                    <a:p>
                      <a:pPr marL="0" marR="0" algn="ctr">
                        <a:spcBef>
                          <a:spcPts val="0"/>
                        </a:spcBef>
                        <a:spcAft>
                          <a:spcPts val="0"/>
                        </a:spcAft>
                      </a:pPr>
                      <a:r>
                        <a:rPr lang="en-US" sz="1000" b="1">
                          <a:solidFill>
                            <a:srgbClr val="000000"/>
                          </a:solidFill>
                          <a:latin typeface="Tahoma"/>
                          <a:ea typeface="Times New Roman"/>
                          <a:cs typeface="Times New Roman"/>
                        </a:rPr>
                        <a:t>Телефон цэг бүгд</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000">
                          <a:solidFill>
                            <a:srgbClr val="000000"/>
                          </a:solidFill>
                          <a:latin typeface="Tahoma"/>
                          <a:ea typeface="Times New Roman"/>
                          <a:cs typeface="Times New Roman"/>
                        </a:rPr>
                        <a:t>тоо</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000">
                          <a:solidFill>
                            <a:srgbClr val="000000"/>
                          </a:solidFill>
                          <a:latin typeface="Tahoma"/>
                          <a:ea typeface="Times New Roman"/>
                          <a:cs typeface="Times New Roman"/>
                        </a:rPr>
                        <a:t>1080</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000" dirty="0">
                          <a:solidFill>
                            <a:srgbClr val="000000"/>
                          </a:solidFill>
                          <a:latin typeface="Tahoma"/>
                          <a:ea typeface="Times New Roman"/>
                          <a:cs typeface="Times New Roman"/>
                        </a:rPr>
                        <a:t>1080</a:t>
                      </a:r>
                      <a:endParaRPr lang="en-US" sz="1000" dirty="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000">
                          <a:solidFill>
                            <a:srgbClr val="000000"/>
                          </a:solidFill>
                          <a:latin typeface="Tahoma"/>
                          <a:ea typeface="Times New Roman"/>
                          <a:cs typeface="Times New Roman"/>
                        </a:rPr>
                        <a:t>1080</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000">
                          <a:solidFill>
                            <a:srgbClr val="000000"/>
                          </a:solidFill>
                          <a:latin typeface="Tahoma"/>
                          <a:ea typeface="Times New Roman"/>
                          <a:cs typeface="Times New Roman"/>
                        </a:rPr>
                        <a:t>1080</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000">
                          <a:solidFill>
                            <a:srgbClr val="000000"/>
                          </a:solidFill>
                          <a:latin typeface="Tahoma"/>
                          <a:ea typeface="Times New Roman"/>
                          <a:cs typeface="Times New Roman"/>
                        </a:rPr>
                        <a:t>100</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538385">
                <a:tc>
                  <a:txBody>
                    <a:bodyPr/>
                    <a:lstStyle/>
                    <a:p>
                      <a:pPr marL="0" marR="0" algn="ctr">
                        <a:spcBef>
                          <a:spcPts val="0"/>
                        </a:spcBef>
                        <a:spcAft>
                          <a:spcPts val="0"/>
                        </a:spcAft>
                      </a:pPr>
                      <a:r>
                        <a:rPr lang="en-US" sz="1000" b="1">
                          <a:solidFill>
                            <a:srgbClr val="000000"/>
                          </a:solidFill>
                          <a:latin typeface="Tahoma"/>
                          <a:ea typeface="Times New Roman"/>
                          <a:cs typeface="Times New Roman"/>
                        </a:rPr>
                        <a:t>Үүнээс: айл өрхийн </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latin typeface="Tahoma"/>
                          <a:ea typeface="Times New Roman"/>
                          <a:cs typeface="Times New Roman"/>
                        </a:rPr>
                        <a:t>тоо</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latin typeface="Tahoma"/>
                          <a:ea typeface="Times New Roman"/>
                          <a:cs typeface="Times New Roman"/>
                        </a:rPr>
                        <a:t>550</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latin typeface="Tahoma"/>
                          <a:ea typeface="Times New Roman"/>
                          <a:cs typeface="Times New Roman"/>
                        </a:rPr>
                        <a:t>509</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latin typeface="Tahoma"/>
                          <a:ea typeface="Times New Roman"/>
                          <a:cs typeface="Times New Roman"/>
                        </a:rPr>
                        <a:t>550</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latin typeface="Tahoma"/>
                          <a:ea typeface="Times New Roman"/>
                          <a:cs typeface="Times New Roman"/>
                        </a:rPr>
                        <a:t>509</a:t>
                      </a:r>
                      <a:endParaRPr lang="en-US" sz="100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latin typeface="Tahoma"/>
                          <a:ea typeface="Times New Roman"/>
                          <a:cs typeface="Times New Roman"/>
                        </a:rPr>
                        <a:t>92.5</a:t>
                      </a:r>
                      <a:endParaRPr lang="en-US" sz="1000" dirty="0">
                        <a:latin typeface="Times New Roman"/>
                        <a:ea typeface="Times New Roman"/>
                        <a:cs typeface="Times New Roman"/>
                      </a:endParaRPr>
                    </a:p>
                  </a:txBody>
                  <a:tcPr marL="65217" marR="652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23313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solidFill>
                <a:schemeClr val="bg1"/>
              </a:solidFill>
            </a:endParaRPr>
          </a:p>
        </p:txBody>
      </p:sp>
      <p:sp>
        <p:nvSpPr>
          <p:cNvPr id="3" name="Subtitle 2"/>
          <p:cNvSpPr>
            <a:spLocks noGrp="1"/>
          </p:cNvSpPr>
          <p:nvPr>
            <p:ph type="subTitle" idx="1"/>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1"/>
              </a:solidFill>
              <a:effectLst>
                <a:reflection blurRad="12700" stA="50000" endPos="50000" dist="5000" dir="5400000" sy="-100000" rotWithShape="0"/>
              </a:effectLst>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solidFill>
                <a:schemeClr val="bg1"/>
              </a:solidFill>
              <a:effectLst>
                <a:outerShdw blurRad="38100" dist="38100" dir="2700000" algn="tl">
                  <a:srgbClr val="000000">
                    <a:alpha val="43137"/>
                  </a:srgbClr>
                </a:outerShdw>
                <a:reflection blurRad="12700" stA="50000" endPos="50000" dist="5000" dir="5400000" sy="-100000" rotWithShape="0"/>
              </a:effectLst>
            </a:endParaRPr>
          </a:p>
        </p:txBody>
      </p:sp>
      <p:sp>
        <p:nvSpPr>
          <p:cNvPr id="8" name="Rectangle 7"/>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1" name="Control 1"/>
          <p:cNvSpPr>
            <a:spLocks noChangeArrowheads="1" noChangeShapeType="1"/>
          </p:cNvSpPr>
          <p:nvPr/>
        </p:nvSpPr>
        <p:spPr bwMode="auto">
          <a:xfrm>
            <a:off x="6486525" y="6426200"/>
            <a:ext cx="3486150" cy="3371850"/>
          </a:xfrm>
          <a:prstGeom prst="rect">
            <a:avLst/>
          </a:prstGeom>
          <a:noFill/>
          <a:ln>
            <a:noFill/>
          </a:ln>
          <a:effectLst/>
          <a:extLst>
            <a:ext uri="{91240B29-F687-4F45-9708-019B960494DF}">
              <a14:hiddenLine xmlns:a14="http://schemas.microsoft.com/office/drawing/2010/main" xmlns="" w="9525" algn="in">
                <a:no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solidFill>
                <a:schemeClr val="bg1"/>
              </a:solidFill>
            </a:endParaRPr>
          </a:p>
        </p:txBody>
      </p:sp>
      <p:cxnSp>
        <p:nvCxnSpPr>
          <p:cNvPr id="14" name="Straight Connector 13"/>
          <p:cNvCxnSpPr/>
          <p:nvPr/>
        </p:nvCxnSpPr>
        <p:spPr>
          <a:xfrm>
            <a:off x="1066800" y="2362200"/>
            <a:ext cx="7772400" cy="1588"/>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052" name="Rectangle 4"/>
          <p:cNvSpPr>
            <a:spLocks noChangeArrowheads="1"/>
          </p:cNvSpPr>
          <p:nvPr/>
        </p:nvSpPr>
        <p:spPr bwMode="auto">
          <a:xfrm>
            <a:off x="5105400" y="1228358"/>
            <a:ext cx="3429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1400" b="1" i="0" u="none" strike="noStrike" cap="none" normalizeH="0" baseline="0" dirty="0" smtClean="0">
                <a:ln>
                  <a:noFill/>
                </a:ln>
                <a:solidFill>
                  <a:schemeClr val="bg1"/>
                </a:solidFill>
                <a:effectLst/>
                <a:latin typeface="Tahoma" pitchFamily="34" charset="0"/>
                <a:ea typeface="Times New Roman" pitchFamily="18" charset="0"/>
                <a:cs typeface="Tahoma" pitchFamily="34" charset="0"/>
              </a:rPr>
              <a:t>Төл бойжилт  төлийн төрлөөр</a:t>
            </a:r>
            <a:endParaRPr kumimoji="0" lang="mn-MN"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79" name="Rectangle 3"/>
          <p:cNvSpPr>
            <a:spLocks noChangeArrowheads="1"/>
          </p:cNvSpPr>
          <p:nvPr/>
        </p:nvSpPr>
        <p:spPr bwMode="auto">
          <a:xfrm>
            <a:off x="2133600" y="762000"/>
            <a:ext cx="63246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mn-MN" sz="1600" b="1" dirty="0" smtClean="0"/>
              <a:t>Байгаль орчин, цаг агаар</a:t>
            </a:r>
            <a:endParaRPr lang="en-US" sz="1600" b="1" dirty="0" smtClean="0"/>
          </a:p>
          <a:p>
            <a:pPr algn="just"/>
            <a:r>
              <a:rPr lang="mn-MN" sz="1400" dirty="0" smtClean="0"/>
              <a:t>Даланзадгад сумын  2014 оны 10 дугаар сарын агаарын дундаж температур 8.6˚С байв. Энэ нь олон жилийн дундажтай харьцуулахад 3.9˚С,өмнөх оны мөн үетэй харьцуулахад 2.1˚С-аар дулаан байлаа. Сарын агаарын үнэмлэхүй их температур 23.5˚С, үнэмлэхүй бага температур нь -5.0˚С байсан байна. Харьцангуй чийгийн дундаж 31%,  салхины дундаж хурд  3.7м/сек, үнэмлэхүй их хурд 21м/сек  байсан ба 4.7 мм  хур тундас орсон байна.</a:t>
            </a:r>
            <a:endParaRPr lang="en-US" sz="1400" dirty="0" smtClean="0"/>
          </a:p>
          <a:p>
            <a:r>
              <a:rPr lang="mn-MN" sz="1600" dirty="0" smtClean="0"/>
              <a:t> </a:t>
            </a:r>
            <a:endParaRPr lang="en-US" sz="1600" dirty="0" smtClean="0"/>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p:txBody>
      </p:sp>
      <p:pic>
        <p:nvPicPr>
          <p:cNvPr id="20" name="Picture 19" descr="\\Fileserver\share\khorolmaa\Information logo\11.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990600" y="838200"/>
            <a:ext cx="1112807" cy="1104181"/>
          </a:xfrm>
          <a:prstGeom prst="rect">
            <a:avLst/>
          </a:prstGeom>
          <a:noFill/>
          <a:ln>
            <a:noFill/>
          </a:ln>
        </p:spPr>
      </p:pic>
      <p:sp>
        <p:nvSpPr>
          <p:cNvPr id="35841" name="Rectangle 1"/>
          <p:cNvSpPr>
            <a:spLocks noChangeArrowheads="1"/>
          </p:cNvSpPr>
          <p:nvPr/>
        </p:nvSpPr>
        <p:spPr bwMode="auto">
          <a:xfrm>
            <a:off x="914400" y="2514600"/>
            <a:ext cx="7162800" cy="17235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11 </a:t>
            </a:r>
            <a:r>
              <a:rPr kumimoji="0" lang="mn-MN" sz="1400" b="1"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ДҮГЭЭР САРЫН </a:t>
            </a:r>
            <a:r>
              <a:rPr kumimoji="0" lang="en-US" sz="1400" b="1"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ЦАГ АГААРЫН УРЬДЧИЛСАН МЭДЭЭ</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lvl="0" indent="304800" algn="just" eaLnBrk="0" fontAlgn="base" hangingPunct="0">
              <a:spcBef>
                <a:spcPct val="0"/>
              </a:spcBef>
              <a:spcAft>
                <a:spcPct val="0"/>
              </a:spcAft>
            </a:pPr>
            <a:r>
              <a:rPr kumimoji="0" lang="en-US" sz="1400" b="1" i="1" u="sng"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Говийн</a:t>
            </a:r>
            <a:r>
              <a:rPr kumimoji="0" lang="en-US" sz="1400" b="1" i="1" u="sng"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1" i="1" u="sng"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нутаг.</a:t>
            </a:r>
            <a:r>
              <a:rPr kumimoji="0" lang="en-US" sz="1400" b="0" i="1" u="sng"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The</a:t>
            </a:r>
            <a:r>
              <a:rPr kumimoji="0" lang="en-US" sz="1400" b="0" i="1" u="sng"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1" u="sng"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gobian</a:t>
            </a:r>
            <a:r>
              <a:rPr kumimoji="0" lang="en-US" sz="1400" b="0" i="1" u="sng" strike="noStrike" cap="none" normalizeH="0" baseline="0" dirty="0" smtClean="0">
                <a:ln>
                  <a:noFill/>
                </a:ln>
                <a:solidFill>
                  <a:schemeClr val="tx1"/>
                </a:solidFill>
                <a:effectLst/>
                <a:latin typeface="Tahoma" pitchFamily="34" charset="0"/>
                <a:ea typeface="Times New Roman" pitchFamily="18" charset="0"/>
                <a:cs typeface="Tahoma" pitchFamily="34" charset="0"/>
              </a:rPr>
              <a:t> region</a:t>
            </a:r>
            <a:r>
              <a:rPr kumimoji="0" lang="en-US" sz="1400" b="1" i="1" u="sng"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Агаарын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температурын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сарын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дундаж</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нь</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Дундговь</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Дорноговийн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хойд</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хэсгээр</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6</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a:t>
            </a: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бусад</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нутгаар</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6</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градус</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хүйтэн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байх</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бөгөөд</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ихэнх</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нутгаар</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олон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жилийн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дунджаас</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0.5-1.0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градусаар</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дулаан</a:t>
            </a:r>
            <a:r>
              <a:rPr kumimoji="0" lang="en-US"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1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байна</a:t>
            </a:r>
            <a:r>
              <a:rPr lang="mn-MN" sz="1400" dirty="0" smtClean="0">
                <a:latin typeface="Tahoma" pitchFamily="34" charset="0"/>
                <a:ea typeface="Times New Roman" pitchFamily="18" charset="0"/>
                <a:cs typeface="Tahoma" pitchFamily="34" charset="0"/>
              </a:rPr>
              <a:t>. </a:t>
            </a:r>
            <a:r>
              <a:rPr lang="en-US" sz="1600" dirty="0" err="1" smtClean="0"/>
              <a:t>Энэ</a:t>
            </a:r>
            <a:r>
              <a:rPr lang="en-US" sz="1600" dirty="0" smtClean="0"/>
              <a:t> </a:t>
            </a:r>
            <a:r>
              <a:rPr lang="en-US" sz="1600" dirty="0" err="1" smtClean="0"/>
              <a:t>сард</a:t>
            </a:r>
            <a:r>
              <a:rPr lang="en-US" sz="1600" dirty="0" smtClean="0"/>
              <a:t> </a:t>
            </a:r>
            <a:r>
              <a:rPr lang="en-US" sz="1600" dirty="0" err="1" smtClean="0"/>
              <a:t>орох</a:t>
            </a:r>
            <a:r>
              <a:rPr lang="en-US" sz="1600" dirty="0" smtClean="0"/>
              <a:t> </a:t>
            </a:r>
            <a:r>
              <a:rPr lang="en-US" sz="1600" dirty="0" err="1" smtClean="0"/>
              <a:t>хур</a:t>
            </a:r>
            <a:r>
              <a:rPr lang="en-US" sz="1600" dirty="0" smtClean="0"/>
              <a:t> </a:t>
            </a:r>
            <a:r>
              <a:rPr lang="en-US" sz="1600" dirty="0" err="1" smtClean="0"/>
              <a:t>тунадасны</a:t>
            </a:r>
            <a:r>
              <a:rPr lang="en-US" sz="1600" dirty="0" smtClean="0"/>
              <a:t> </a:t>
            </a:r>
            <a:r>
              <a:rPr lang="en-US" sz="1600" dirty="0" err="1" smtClean="0"/>
              <a:t>хэмжээ</a:t>
            </a:r>
            <a:r>
              <a:rPr lang="en-US" sz="1600" dirty="0" smtClean="0"/>
              <a:t> </a:t>
            </a:r>
            <a:r>
              <a:rPr lang="en-US" sz="1600" dirty="0" err="1" smtClean="0"/>
              <a:t>нь</a:t>
            </a:r>
            <a:r>
              <a:rPr lang="en-US" sz="1600" dirty="0" smtClean="0"/>
              <a:t> </a:t>
            </a:r>
            <a:r>
              <a:rPr lang="mn-MN" sz="1600" dirty="0" smtClean="0"/>
              <a:t> Өмнөговийн зүүн өмнөд, Дорноговийн өмнөд хэсгээр </a:t>
            </a:r>
            <a:r>
              <a:rPr lang="en-US" sz="1600" dirty="0" err="1" smtClean="0"/>
              <a:t>олон</a:t>
            </a:r>
            <a:r>
              <a:rPr lang="en-US" sz="1600" dirty="0" smtClean="0"/>
              <a:t> </a:t>
            </a:r>
            <a:r>
              <a:rPr lang="en-US" sz="1600" dirty="0" err="1" smtClean="0"/>
              <a:t>жилийн</a:t>
            </a:r>
            <a:r>
              <a:rPr lang="en-US" sz="1600" dirty="0" smtClean="0"/>
              <a:t> </a:t>
            </a:r>
            <a:r>
              <a:rPr lang="mn-MN" sz="1600" dirty="0" smtClean="0"/>
              <a:t>дунджаас ахиу, </a:t>
            </a:r>
            <a:r>
              <a:rPr lang="en-US" sz="1600" dirty="0" err="1" smtClean="0"/>
              <a:t>бусад</a:t>
            </a:r>
            <a:r>
              <a:rPr lang="en-US" sz="1600" dirty="0" smtClean="0"/>
              <a:t> </a:t>
            </a:r>
            <a:r>
              <a:rPr lang="en-US" sz="1600" dirty="0" err="1" smtClean="0"/>
              <a:t>нутгаар</a:t>
            </a:r>
            <a:r>
              <a:rPr lang="en-US" sz="1600" dirty="0" smtClean="0"/>
              <a:t> </a:t>
            </a:r>
            <a:r>
              <a:rPr lang="en-US" sz="1600" dirty="0" err="1" smtClean="0"/>
              <a:t>дунджийн</a:t>
            </a:r>
            <a:r>
              <a:rPr lang="en-US" sz="1600" dirty="0" smtClean="0"/>
              <a:t> </a:t>
            </a:r>
            <a:r>
              <a:rPr lang="en-US" sz="1600" dirty="0" err="1" smtClean="0"/>
              <a:t>орчим</a:t>
            </a:r>
            <a:r>
              <a:rPr lang="en-US" sz="1600" dirty="0" smtClean="0"/>
              <a:t> </a:t>
            </a:r>
            <a:r>
              <a:rPr lang="mn-MN" sz="1600" dirty="0" smtClean="0"/>
              <a:t>байх</a:t>
            </a:r>
            <a:r>
              <a:rPr lang="en-US" sz="1600" dirty="0" smtClean="0"/>
              <a:t> </a:t>
            </a:r>
            <a:r>
              <a:rPr lang="en-US" sz="1600" dirty="0" err="1" smtClean="0"/>
              <a:t>төлөвтэй</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5842" name="Group 91"/>
          <p:cNvGrpSpPr>
            <a:grpSpLocks/>
          </p:cNvGrpSpPr>
          <p:nvPr/>
        </p:nvGrpSpPr>
        <p:grpSpPr bwMode="auto">
          <a:xfrm>
            <a:off x="990600" y="4419600"/>
            <a:ext cx="7239000" cy="2209800"/>
            <a:chOff x="1287" y="1107"/>
            <a:chExt cx="8111" cy="5745"/>
          </a:xfrm>
        </p:grpSpPr>
        <p:pic>
          <p:nvPicPr>
            <p:cNvPr id="92" name="Picture 3"/>
            <p:cNvPicPr preferRelativeResize="0">
              <a:picLocks noChangeAspect="1" noChangeArrowheads="1"/>
            </p:cNvPicPr>
            <p:nvPr/>
          </p:nvPicPr>
          <p:blipFill>
            <a:blip r:embed="rId4"/>
            <a:srcRect/>
            <a:stretch>
              <a:fillRect/>
            </a:stretch>
          </p:blipFill>
          <p:spPr bwMode="auto">
            <a:xfrm>
              <a:off x="1287" y="1107"/>
              <a:ext cx="7866" cy="5745"/>
            </a:xfrm>
            <a:prstGeom prst="rect">
              <a:avLst/>
            </a:prstGeom>
            <a:noFill/>
          </p:spPr>
        </p:pic>
        <p:grpSp>
          <p:nvGrpSpPr>
            <p:cNvPr id="93" name="Group 4"/>
            <p:cNvGrpSpPr>
              <a:grpSpLocks/>
            </p:cNvGrpSpPr>
            <p:nvPr/>
          </p:nvGrpSpPr>
          <p:grpSpPr bwMode="auto">
            <a:xfrm>
              <a:off x="1287" y="4800"/>
              <a:ext cx="8111" cy="1484"/>
              <a:chOff x="1167" y="4605"/>
              <a:chExt cx="8111" cy="1484"/>
            </a:xfrm>
          </p:grpSpPr>
          <p:sp>
            <p:nvSpPr>
              <p:cNvPr id="94" name="Text Box 5"/>
              <p:cNvSpPr txBox="1">
                <a:spLocks noChangeArrowheads="1"/>
              </p:cNvSpPr>
              <p:nvPr/>
            </p:nvSpPr>
            <p:spPr bwMode="auto">
              <a:xfrm>
                <a:off x="1167" y="5521"/>
                <a:ext cx="8111" cy="5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mn-MN" sz="800" b="0" i="0" u="none" strike="noStrike" cap="none" normalizeH="0" baseline="0" smtClean="0">
                    <a:ln>
                      <a:noFill/>
                    </a:ln>
                    <a:solidFill>
                      <a:schemeClr val="tx1"/>
                    </a:solidFill>
                    <a:effectLst/>
                    <a:latin typeface="Arial" pitchFamily="34" charset="0"/>
                    <a:cs typeface="Arial" pitchFamily="34" charset="0"/>
                  </a:rPr>
                  <a:t>1дүгээр </a:t>
                </a:r>
                <a:r>
                  <a:rPr kumimoji="0" lang="mk-MK" sz="800" b="0" i="0" u="none" strike="noStrike" cap="none" normalizeH="0" baseline="0" smtClean="0">
                    <a:ln>
                      <a:noFill/>
                    </a:ln>
                    <a:solidFill>
                      <a:schemeClr val="tx1"/>
                    </a:solidFill>
                    <a:effectLst/>
                    <a:latin typeface="Arial" pitchFamily="34" charset="0"/>
                    <a:cs typeface="Arial" pitchFamily="34" charset="0"/>
                  </a:rPr>
                  <a:t> зураг. 11 д</a:t>
                </a:r>
                <a:r>
                  <a:rPr kumimoji="0" lang="mn-MN" sz="800" b="0" i="0" u="none" strike="noStrike" cap="none" normalizeH="0" baseline="0" smtClean="0">
                    <a:ln>
                      <a:noFill/>
                    </a:ln>
                    <a:solidFill>
                      <a:schemeClr val="tx1"/>
                    </a:solidFill>
                    <a:effectLst/>
                    <a:latin typeface="Arial" pitchFamily="34" charset="0"/>
                    <a:cs typeface="Arial" pitchFamily="34" charset="0"/>
                  </a:rPr>
                  <a:t>ү</a:t>
                </a:r>
                <a:r>
                  <a:rPr kumimoji="0" lang="mk-MK" sz="800" b="0" i="0" u="none" strike="noStrike" cap="none" normalizeH="0" baseline="0" smtClean="0">
                    <a:ln>
                      <a:noFill/>
                    </a:ln>
                    <a:solidFill>
                      <a:schemeClr val="tx1"/>
                    </a:solidFill>
                    <a:effectLst/>
                    <a:latin typeface="Arial" pitchFamily="34" charset="0"/>
                    <a:cs typeface="Arial" pitchFamily="34" charset="0"/>
                  </a:rPr>
                  <a:t>гээр сарын агаарын температурын урьдчилсан мэдээ</a:t>
                </a:r>
                <a:endParaRPr kumimoji="0" lang="mn-MN"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mk-MK" sz="800" b="0" i="0" u="none" strike="noStrike" cap="none" normalizeH="0" baseline="0" smtClean="0">
                    <a:ln>
                      <a:noFill/>
                    </a:ln>
                    <a:solidFill>
                      <a:schemeClr val="tx1"/>
                    </a:solidFill>
                    <a:effectLst/>
                    <a:latin typeface="Arial" pitchFamily="34" charset="0"/>
                    <a:cs typeface="Arial" pitchFamily="34" charset="0"/>
                  </a:rPr>
                  <a:t>		</a:t>
                </a:r>
                <a:r>
                  <a:rPr kumimoji="0" lang="en-US" sz="800" b="0" i="1" u="none" strike="noStrike" cap="none" normalizeH="0" baseline="0" smtClean="0">
                    <a:ln>
                      <a:noFill/>
                    </a:ln>
                    <a:solidFill>
                      <a:schemeClr val="tx1"/>
                    </a:solidFill>
                    <a:effectLst/>
                    <a:latin typeface="Arial" pitchFamily="34" charset="0"/>
                    <a:cs typeface="Arial" pitchFamily="34" charset="0"/>
                  </a:rPr>
                  <a:t>Air temperature forecast, November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5" name="Text Box 6"/>
              <p:cNvSpPr txBox="1">
                <a:spLocks noChangeArrowheads="1"/>
              </p:cNvSpPr>
              <p:nvPr/>
            </p:nvSpPr>
            <p:spPr bwMode="auto">
              <a:xfrm>
                <a:off x="2087" y="4958"/>
                <a:ext cx="3053" cy="35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дунджийн орчим</a:t>
                </a:r>
                <a:r>
                  <a:rPr kumimoji="0" lang="en-US" sz="800" b="0" i="1" u="none" strike="noStrike" cap="none" normalizeH="0" baseline="0" smtClean="0">
                    <a:ln>
                      <a:noFill/>
                    </a:ln>
                    <a:solidFill>
                      <a:schemeClr val="tx1"/>
                    </a:solidFill>
                    <a:effectLst/>
                    <a:latin typeface="Arial" pitchFamily="34" charset="0"/>
                    <a:cs typeface="Arial" pitchFamily="34" charset="0"/>
                  </a:rPr>
                  <a:t>near normal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6" name="Text Box 7"/>
              <p:cNvSpPr txBox="1">
                <a:spLocks noChangeArrowheads="1"/>
              </p:cNvSpPr>
              <p:nvPr/>
            </p:nvSpPr>
            <p:spPr bwMode="auto">
              <a:xfrm>
                <a:off x="2087" y="4605"/>
                <a:ext cx="4779" cy="35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mk-MK" sz="800" b="0" i="0" u="none" strike="noStrike" cap="none" normalizeH="0" baseline="0" smtClean="0">
                    <a:ln>
                      <a:noFill/>
                    </a:ln>
                    <a:solidFill>
                      <a:schemeClr val="tx1"/>
                    </a:solidFill>
                    <a:effectLst/>
                    <a:latin typeface="Arial" pitchFamily="34" charset="0"/>
                    <a:cs typeface="Arial" pitchFamily="34" charset="0"/>
                  </a:rPr>
                  <a:t>дунджаас </a:t>
                </a:r>
                <a:r>
                  <a:rPr kumimoji="0" lang="ms-MY" sz="800" b="0" i="0" u="none" strike="noStrike" cap="none" normalizeH="0" baseline="0" smtClean="0">
                    <a:ln>
                      <a:noFill/>
                    </a:ln>
                    <a:solidFill>
                      <a:schemeClr val="tx1"/>
                    </a:solidFill>
                    <a:effectLst/>
                    <a:latin typeface="Arial" pitchFamily="34" charset="0"/>
                    <a:cs typeface="Arial" pitchFamily="34" charset="0"/>
                  </a:rPr>
                  <a:t>дулаан</a:t>
                </a:r>
                <a:r>
                  <a:rPr kumimoji="0" lang="en-US" sz="800" b="0" i="1" u="none" strike="noStrike" cap="none" normalizeH="0" baseline="0" smtClean="0">
                    <a:ln>
                      <a:noFill/>
                    </a:ln>
                    <a:solidFill>
                      <a:schemeClr val="tx1"/>
                    </a:solidFill>
                    <a:effectLst/>
                    <a:latin typeface="Arial" pitchFamily="34" charset="0"/>
                    <a:cs typeface="Arial" pitchFamily="34" charset="0"/>
                  </a:rPr>
                  <a:t>above normal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spTree>
    <p:extLst>
      <p:ext uri="{BB962C8B-B14F-4D97-AF65-F5344CB8AC3E}">
        <p14:creationId xmlns:p14="http://schemas.microsoft.com/office/powerpoint/2010/main" xmlns="" val="1233131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solidFill>
                <a:schemeClr val="bg1"/>
              </a:solidFill>
            </a:endParaRPr>
          </a:p>
        </p:txBody>
      </p:sp>
      <p:sp>
        <p:nvSpPr>
          <p:cNvPr id="3" name="Subtitle 2"/>
          <p:cNvSpPr>
            <a:spLocks noGrp="1"/>
          </p:cNvSpPr>
          <p:nvPr>
            <p:ph type="subTitle" idx="1"/>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76200"/>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1"/>
              </a:solidFill>
              <a:effectLst>
                <a:reflection blurRad="12700" stA="50000" endPos="50000" dist="5000" dir="5400000" sy="-100000" rotWithShape="0"/>
              </a:effectLst>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solidFill>
                <a:schemeClr val="bg1"/>
              </a:solidFill>
              <a:effectLst>
                <a:outerShdw blurRad="38100" dist="38100" dir="2700000" algn="tl">
                  <a:srgbClr val="000000">
                    <a:alpha val="43137"/>
                  </a:srgbClr>
                </a:outerShdw>
                <a:reflection blurRad="12700" stA="50000" endPos="50000" dist="5000" dir="5400000" sy="-100000" rotWithShape="0"/>
              </a:effectLst>
            </a:endParaRPr>
          </a:p>
        </p:txBody>
      </p:sp>
      <p:sp>
        <p:nvSpPr>
          <p:cNvPr id="8" name="Rectangle 7"/>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1" name="Control 1"/>
          <p:cNvSpPr>
            <a:spLocks noChangeArrowheads="1" noChangeShapeType="1"/>
          </p:cNvSpPr>
          <p:nvPr/>
        </p:nvSpPr>
        <p:spPr bwMode="auto">
          <a:xfrm>
            <a:off x="6486525" y="6426200"/>
            <a:ext cx="3486150" cy="3371850"/>
          </a:xfrm>
          <a:prstGeom prst="rect">
            <a:avLst/>
          </a:prstGeom>
          <a:noFill/>
          <a:ln>
            <a:noFill/>
          </a:ln>
          <a:effectLst/>
          <a:extLst>
            <a:ext uri="{91240B29-F687-4F45-9708-019B960494DF}">
              <a14:hiddenLine xmlns:a14="http://schemas.microsoft.com/office/drawing/2010/main" xmlns="" w="9525" algn="in">
                <a:no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solidFill>
                <a:schemeClr val="bg1"/>
              </a:solidFill>
            </a:endParaRPr>
          </a:p>
        </p:txBody>
      </p:sp>
      <p:cxnSp>
        <p:nvCxnSpPr>
          <p:cNvPr id="16" name="Straight Connector 15"/>
          <p:cNvCxnSpPr/>
          <p:nvPr/>
        </p:nvCxnSpPr>
        <p:spPr>
          <a:xfrm>
            <a:off x="1219200" y="6553200"/>
            <a:ext cx="76581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355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55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4645" y="1828800"/>
            <a:ext cx="8173155" cy="4597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Rectangle 7"/>
          <p:cNvSpPr>
            <a:spLocks noChangeArrowheads="1"/>
          </p:cNvSpPr>
          <p:nvPr/>
        </p:nvSpPr>
        <p:spPr bwMode="auto">
          <a:xfrm>
            <a:off x="990600" y="778908"/>
            <a:ext cx="7543800" cy="400050"/>
          </a:xfrm>
          <a:prstGeom prst="rect">
            <a:avLst/>
          </a:prstGeom>
          <a:solidFill>
            <a:srgbClr val="996600"/>
          </a:solidFill>
          <a:ln w="9525">
            <a:noFill/>
            <a:miter lim="800000"/>
            <a:headEnd/>
            <a:tailEnd/>
          </a:ln>
        </p:spPr>
        <p:txBody>
          <a:bodyPr wrap="square">
            <a:spAutoFit/>
          </a:bodyPr>
          <a:lstStyle/>
          <a:p>
            <a:pPr>
              <a:spcAft>
                <a:spcPts val="1200"/>
              </a:spcAft>
            </a:pPr>
            <a:r>
              <a:rPr lang="mn-MN" altLang="en-US" sz="2000" b="1" dirty="0">
                <a:latin typeface="Arial Unicode MS" pitchFamily="34" charset="-128"/>
                <a:ea typeface="Arial Unicode MS" pitchFamily="34" charset="-128"/>
                <a:cs typeface="Arial Unicode MS" pitchFamily="34" charset="-128"/>
              </a:rPr>
              <a:t>6.</a:t>
            </a:r>
            <a:r>
              <a:rPr lang="en-US" altLang="en-US" sz="2000" b="1" dirty="0">
                <a:latin typeface="Arial Unicode MS" pitchFamily="34" charset="-128"/>
                <a:ea typeface="Arial Unicode MS" pitchFamily="34" charset="-128"/>
                <a:cs typeface="Arial Unicode MS" pitchFamily="34" charset="-128"/>
              </a:rPr>
              <a:t> </a:t>
            </a:r>
            <a:r>
              <a:rPr lang="mn-MN" altLang="en-US" sz="2000" b="1" dirty="0">
                <a:latin typeface="Arial Unicode MS" pitchFamily="34" charset="-128"/>
                <a:ea typeface="Arial Unicode MS" pitchFamily="34" charset="-128"/>
                <a:cs typeface="Arial Unicode MS" pitchFamily="34" charset="-128"/>
              </a:rPr>
              <a:t>Статистикийн мэдээллийг хаанаас авч болох вэ</a:t>
            </a:r>
            <a:r>
              <a:rPr lang="en-US" altLang="en-US" sz="2000" b="1" dirty="0">
                <a:latin typeface="Arial Unicode MS" pitchFamily="34" charset="-128"/>
                <a:ea typeface="Arial Unicode MS" pitchFamily="34" charset="-128"/>
                <a:cs typeface="Arial Unicode MS" pitchFamily="34" charset="-128"/>
              </a:rPr>
              <a:t>?</a:t>
            </a:r>
            <a:r>
              <a:rPr lang="mn-MN" altLang="en-US" sz="2000" b="1" dirty="0">
                <a:latin typeface="Arial Unicode MS" pitchFamily="34" charset="-128"/>
                <a:ea typeface="Arial Unicode MS" pitchFamily="34" charset="-128"/>
                <a:cs typeface="Arial Unicode MS" pitchFamily="34" charset="-128"/>
              </a:rPr>
              <a:t> </a:t>
            </a:r>
          </a:p>
        </p:txBody>
      </p:sp>
      <p:sp>
        <p:nvSpPr>
          <p:cNvPr id="20" name="Rectangle 4"/>
          <p:cNvSpPr>
            <a:spLocks noChangeArrowheads="1"/>
          </p:cNvSpPr>
          <p:nvPr/>
        </p:nvSpPr>
        <p:spPr bwMode="auto">
          <a:xfrm>
            <a:off x="2057400" y="1524000"/>
            <a:ext cx="5638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b="1" dirty="0">
                <a:latin typeface="Tahoma" pitchFamily="34" charset="0"/>
                <a:ea typeface="Times New Roman" pitchFamily="18" charset="0"/>
                <a:cs typeface="Tahoma" pitchFamily="34" charset="0"/>
                <a:hlinkClick r:id="rId4"/>
              </a:rPr>
              <a:t>http://umnugovi.nso.mn</a:t>
            </a:r>
            <a:r>
              <a:rPr lang="en-US" sz="1200" b="1" dirty="0" smtClean="0">
                <a:latin typeface="Tahoma" pitchFamily="34" charset="0"/>
                <a:ea typeface="Times New Roman" pitchFamily="18" charset="0"/>
                <a:cs typeface="Tahoma" pitchFamily="34" charset="0"/>
                <a:hlinkClick r:id="rId4"/>
              </a:rPr>
              <a:t>/</a:t>
            </a:r>
            <a:r>
              <a:rPr lang="en-US" sz="1200" b="1" dirty="0">
                <a:latin typeface="Tahoma" pitchFamily="34" charset="0"/>
                <a:ea typeface="Times New Roman" pitchFamily="18" charset="0"/>
                <a:cs typeface="Tahoma" pitchFamily="34" charset="0"/>
              </a:rPr>
              <a:t>    </a:t>
            </a:r>
            <a:r>
              <a:rPr lang="en-US" sz="1200" b="1" dirty="0">
                <a:latin typeface="Tahoma" pitchFamily="34" charset="0"/>
                <a:ea typeface="Times New Roman" pitchFamily="18" charset="0"/>
                <a:cs typeface="Tahoma" pitchFamily="34" charset="0"/>
                <a:hlinkClick r:id="rId5"/>
              </a:rPr>
              <a:t>http://1212.mn</a:t>
            </a:r>
            <a:r>
              <a:rPr lang="en-US" sz="1200" b="1" dirty="0" smtClean="0">
                <a:latin typeface="Tahoma" pitchFamily="34" charset="0"/>
                <a:ea typeface="Times New Roman" pitchFamily="18" charset="0"/>
                <a:cs typeface="Tahoma" pitchFamily="34" charset="0"/>
                <a:hlinkClick r:id="rId5"/>
              </a:rPr>
              <a:t>/</a:t>
            </a:r>
            <a:r>
              <a:rPr lang="en-US" sz="1200" b="1" dirty="0">
                <a:latin typeface="Tahoma" pitchFamily="34" charset="0"/>
                <a:ea typeface="Times New Roman" pitchFamily="18" charset="0"/>
                <a:cs typeface="Tahoma" pitchFamily="34" charset="0"/>
              </a:rPr>
              <a:t>   </a:t>
            </a:r>
            <a:r>
              <a:rPr lang="en-US" sz="1200" b="1" dirty="0">
                <a:latin typeface="Tahoma" pitchFamily="34" charset="0"/>
                <a:ea typeface="Times New Roman" pitchFamily="18" charset="0"/>
                <a:cs typeface="Tahoma" pitchFamily="34" charset="0"/>
                <a:hlinkClick r:id="rId6"/>
              </a:rPr>
              <a:t>http://</a:t>
            </a:r>
            <a:r>
              <a:rPr lang="en-US" sz="1200" b="1" dirty="0" smtClean="0">
                <a:latin typeface="Tahoma" pitchFamily="34" charset="0"/>
                <a:ea typeface="Times New Roman" pitchFamily="18" charset="0"/>
                <a:cs typeface="Tahoma" pitchFamily="34" charset="0"/>
                <a:hlinkClick r:id="rId6"/>
              </a:rPr>
              <a:t>www.nso.mn/</a:t>
            </a:r>
            <a:r>
              <a:rPr lang="en-US" sz="1200" b="1" dirty="0" smtClean="0">
                <a:latin typeface="Tahoma" pitchFamily="34" charset="0"/>
                <a:ea typeface="Times New Roman" pitchFamily="18" charset="0"/>
                <a:cs typeface="Tahoma"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xmlns="" val="3621438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effectLst>
                <a:outerShdw blurRad="38100" dist="38100" dir="2700000" algn="tl">
                  <a:srgbClr val="000000">
                    <a:alpha val="43137"/>
                  </a:srgbClr>
                </a:outerShdw>
                <a:reflection blurRad="12700" stA="50000" endPos="50000" dist="5000" dir="5400000" sy="-100000" rotWithShape="0"/>
              </a:effectLst>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cxnSp>
        <p:nvCxnSpPr>
          <p:cNvPr id="25" name="Straight Connector 24"/>
          <p:cNvCxnSpPr/>
          <p:nvPr/>
        </p:nvCxnSpPr>
        <p:spPr>
          <a:xfrm>
            <a:off x="990600" y="1981200"/>
            <a:ext cx="76581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16" name="Picture 15" descr="\\FILESERVER\share\khorolmaa\Information logo\15.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685800"/>
            <a:ext cx="914400" cy="914400"/>
          </a:xfrm>
          <a:prstGeom prst="rect">
            <a:avLst/>
          </a:prstGeom>
          <a:noFill/>
          <a:ln>
            <a:noFill/>
          </a:ln>
        </p:spPr>
      </p:pic>
      <p:sp>
        <p:nvSpPr>
          <p:cNvPr id="29699" name="Rectangle 3"/>
          <p:cNvSpPr>
            <a:spLocks noChangeArrowheads="1"/>
          </p:cNvSpPr>
          <p:nvPr/>
        </p:nvSpPr>
        <p:spPr bwMode="auto">
          <a:xfrm>
            <a:off x="1981200" y="609600"/>
            <a:ext cx="6096000" cy="166199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u-ES" sz="16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Төсөв</a:t>
            </a:r>
            <a:r>
              <a:rPr kumimoji="0" lang="mn-MN" sz="16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санхүү</a:t>
            </a:r>
            <a:endParaRPr kumimoji="0" lang="eu-ES" sz="1600" b="1" i="0" u="none" strike="noStrike" cap="none" normalizeH="0" baseline="0" dirty="0" smtClean="0">
              <a:ln>
                <a:noFill/>
              </a:ln>
              <a:solidFill>
                <a:schemeClr val="tx1"/>
              </a:solidFill>
              <a:effectLst/>
              <a:latin typeface="Arial Mon" pitchFamily="34" charset="0"/>
              <a:ea typeface="Times New Roman" pitchFamily="18" charset="0"/>
              <a:cs typeface="Times New Roman" pitchFamily="18" charset="0"/>
            </a:endParaRPr>
          </a:p>
          <a:p>
            <a:pPr algn="just"/>
            <a:r>
              <a:rPr lang="mn-MN" sz="1400" dirty="0" smtClean="0">
                <a:latin typeface="Arial" pitchFamily="34" charset="0"/>
                <a:cs typeface="Arial" pitchFamily="34" charset="0"/>
              </a:rPr>
              <a:t>       </a:t>
            </a:r>
            <a:r>
              <a:rPr lang="en-US" sz="1600" dirty="0" smtClean="0"/>
              <a:t>2014 </a:t>
            </a:r>
            <a:r>
              <a:rPr lang="en-US" sz="1600" dirty="0" err="1" smtClean="0"/>
              <a:t>оны</a:t>
            </a:r>
            <a:r>
              <a:rPr lang="en-US" sz="1600" dirty="0" smtClean="0"/>
              <a:t> </a:t>
            </a:r>
            <a:r>
              <a:rPr lang="en-US" sz="1600" dirty="0" err="1" smtClean="0"/>
              <a:t>эхний</a:t>
            </a:r>
            <a:r>
              <a:rPr lang="en-US" sz="1600" dirty="0" smtClean="0"/>
              <a:t> </a:t>
            </a:r>
            <a:r>
              <a:rPr lang="mn-MN" sz="1600" dirty="0" smtClean="0"/>
              <a:t>10</a:t>
            </a:r>
            <a:r>
              <a:rPr lang="en-US" sz="1600" dirty="0" smtClean="0"/>
              <a:t> </a:t>
            </a:r>
            <a:r>
              <a:rPr lang="en-US" sz="1600" dirty="0" err="1" smtClean="0"/>
              <a:t>сарын</a:t>
            </a:r>
            <a:r>
              <a:rPr lang="en-US" sz="1600" dirty="0" smtClean="0"/>
              <a:t> </a:t>
            </a:r>
            <a:r>
              <a:rPr lang="en-US" sz="1600" dirty="0" err="1" smtClean="0"/>
              <a:t>байдлаар</a:t>
            </a:r>
            <a:r>
              <a:rPr lang="en-US" sz="1600" dirty="0" smtClean="0"/>
              <a:t> </a:t>
            </a:r>
            <a:r>
              <a:rPr lang="en-US" sz="1600" dirty="0" err="1" smtClean="0"/>
              <a:t>аймгийн</a:t>
            </a:r>
            <a:r>
              <a:rPr lang="en-US" sz="1600" dirty="0" smtClean="0"/>
              <a:t> </a:t>
            </a:r>
            <a:r>
              <a:rPr lang="en-US" sz="1600" dirty="0" err="1" smtClean="0"/>
              <a:t>төсвийн</a:t>
            </a:r>
            <a:r>
              <a:rPr lang="en-US" sz="1600" dirty="0" smtClean="0"/>
              <a:t> </a:t>
            </a:r>
            <a:r>
              <a:rPr lang="en-US" sz="1600" dirty="0" err="1" smtClean="0"/>
              <a:t>орлогын</a:t>
            </a:r>
            <a:r>
              <a:rPr lang="en-US" sz="1600" dirty="0" smtClean="0"/>
              <a:t> </a:t>
            </a:r>
            <a:r>
              <a:rPr lang="en-US" sz="1600" dirty="0" err="1" smtClean="0"/>
              <a:t>төлөвлөгөөний</a:t>
            </a:r>
            <a:r>
              <a:rPr lang="en-US" sz="1600" dirty="0" smtClean="0"/>
              <a:t> </a:t>
            </a:r>
            <a:r>
              <a:rPr lang="en-US" sz="1600" dirty="0" err="1" smtClean="0"/>
              <a:t>биелэлт</a:t>
            </a:r>
            <a:r>
              <a:rPr lang="en-US" sz="1600" dirty="0" smtClean="0"/>
              <a:t> </a:t>
            </a:r>
            <a:r>
              <a:rPr lang="mn-MN" sz="1600" dirty="0" smtClean="0"/>
              <a:t>15.8</a:t>
            </a:r>
            <a:r>
              <a:rPr lang="en-US" sz="1600" dirty="0" smtClean="0"/>
              <a:t>  </a:t>
            </a:r>
            <a:r>
              <a:rPr lang="en-US" sz="1600" dirty="0" err="1" smtClean="0"/>
              <a:t>хувиар</a:t>
            </a:r>
            <a:r>
              <a:rPr lang="en-US" sz="1600" dirty="0" smtClean="0"/>
              <a:t> </a:t>
            </a:r>
            <a:r>
              <a:rPr lang="en-US" sz="1600" dirty="0" err="1" smtClean="0"/>
              <a:t>буюу</a:t>
            </a:r>
            <a:r>
              <a:rPr lang="en-US" sz="1600" dirty="0" smtClean="0"/>
              <a:t> </a:t>
            </a:r>
            <a:r>
              <a:rPr lang="mn-MN" sz="1600" dirty="0" smtClean="0"/>
              <a:t>10657.4</a:t>
            </a:r>
            <a:r>
              <a:rPr lang="en-US" sz="1600" dirty="0" err="1" smtClean="0"/>
              <a:t>сая</a:t>
            </a:r>
            <a:r>
              <a:rPr lang="en-US" sz="1600" dirty="0" smtClean="0"/>
              <a:t> </a:t>
            </a:r>
            <a:r>
              <a:rPr lang="en-US" sz="1600" dirty="0" err="1" smtClean="0"/>
              <a:t>төгрөгөөр</a:t>
            </a:r>
            <a:r>
              <a:rPr lang="en-US" sz="1600" dirty="0" smtClean="0"/>
              <a:t> </a:t>
            </a:r>
            <a:r>
              <a:rPr lang="mn-MN" sz="1600" dirty="0" smtClean="0"/>
              <a:t>тасалдсан үзүүлэлттэй </a:t>
            </a:r>
            <a:r>
              <a:rPr lang="en-US" sz="1600" dirty="0" err="1" smtClean="0"/>
              <a:t>байна</a:t>
            </a:r>
            <a:r>
              <a:rPr lang="en-US" sz="1600" dirty="0" smtClean="0"/>
              <a:t>.</a:t>
            </a:r>
          </a:p>
          <a:p>
            <a:pPr algn="just"/>
            <a:endParaRPr lang="en-US" sz="1600" dirty="0" smtClean="0"/>
          </a:p>
          <a:p>
            <a:pPr algn="just"/>
            <a:endParaRPr lang="en-US" sz="1400" dirty="0" smtClean="0"/>
          </a:p>
          <a:p>
            <a:pPr algn="just"/>
            <a:endParaRPr lang="en-US" sz="1400" dirty="0">
              <a:latin typeface="Arial" pitchFamily="34" charset="0"/>
              <a:cs typeface="Arial" pitchFamily="34" charset="0"/>
            </a:endParaRPr>
          </a:p>
        </p:txBody>
      </p:sp>
      <p:graphicFrame>
        <p:nvGraphicFramePr>
          <p:cNvPr id="23" name="Table 22"/>
          <p:cNvGraphicFramePr>
            <a:graphicFrameLocks noGrp="1"/>
          </p:cNvGraphicFramePr>
          <p:nvPr/>
        </p:nvGraphicFramePr>
        <p:xfrm>
          <a:off x="2971800" y="1981200"/>
          <a:ext cx="3276600" cy="457200"/>
        </p:xfrm>
        <a:graphic>
          <a:graphicData uri="http://schemas.openxmlformats.org/drawingml/2006/table">
            <a:tbl>
              <a:tblPr/>
              <a:tblGrid>
                <a:gridCol w="3276600"/>
              </a:tblGrid>
              <a:tr h="457200">
                <a:tc>
                  <a:txBody>
                    <a:bodyPr/>
                    <a:lstStyle/>
                    <a:p>
                      <a:pPr algn="ctr" fontAlgn="b"/>
                      <a:r>
                        <a:rPr lang="mn-MN" sz="1600" b="1" i="0" u="none" strike="noStrike" dirty="0" smtClean="0">
                          <a:solidFill>
                            <a:srgbClr val="000000"/>
                          </a:solidFill>
                          <a:latin typeface="Arial"/>
                        </a:rPr>
                        <a:t>Орлогыг </a:t>
                      </a:r>
                      <a:r>
                        <a:rPr lang="mn-MN" sz="1600" b="1" i="0" u="none" strike="noStrike" dirty="0">
                          <a:solidFill>
                            <a:srgbClr val="000000"/>
                          </a:solidFill>
                          <a:latin typeface="Arial"/>
                        </a:rPr>
                        <a:t>бүтцээр нь авч үзвэл</a:t>
                      </a:r>
                    </a:p>
                  </a:txBody>
                  <a:tcPr marL="0" marR="0" marT="0" marB="0" anchor="b">
                    <a:lnL>
                      <a:noFill/>
                    </a:lnL>
                    <a:lnR>
                      <a:noFill/>
                    </a:lnR>
                    <a:lnT>
                      <a:noFill/>
                    </a:lnT>
                    <a:lnB>
                      <a:noFill/>
                    </a:lnB>
                  </a:tcPr>
                </a:tc>
              </a:tr>
            </a:tbl>
          </a:graphicData>
        </a:graphic>
      </p:graphicFrame>
      <p:sp>
        <p:nvSpPr>
          <p:cNvPr id="17" name="Rectangle 16"/>
          <p:cNvSpPr/>
          <p:nvPr/>
        </p:nvSpPr>
        <p:spPr>
          <a:xfrm>
            <a:off x="1447800" y="5562600"/>
            <a:ext cx="6400800" cy="923330"/>
          </a:xfrm>
          <a:prstGeom prst="rect">
            <a:avLst/>
          </a:prstGeom>
        </p:spPr>
        <p:txBody>
          <a:bodyPr wrap="square">
            <a:spAutoFit/>
          </a:bodyPr>
          <a:lstStyle/>
          <a:p>
            <a:pPr algn="just"/>
            <a:r>
              <a:rPr lang="mn-MN" sz="1600" dirty="0" smtClean="0">
                <a:latin typeface="Arial" pitchFamily="34" charset="0"/>
                <a:cs typeface="Arial" pitchFamily="34" charset="0"/>
              </a:rPr>
              <a:t> </a:t>
            </a:r>
            <a:r>
              <a:rPr lang="en-US" dirty="0" smtClean="0"/>
              <a:t>2014 </a:t>
            </a:r>
            <a:r>
              <a:rPr lang="en-US" dirty="0" err="1" smtClean="0"/>
              <a:t>оны</a:t>
            </a:r>
            <a:r>
              <a:rPr lang="en-US" dirty="0" smtClean="0"/>
              <a:t>  </a:t>
            </a:r>
            <a:r>
              <a:rPr lang="en-US" dirty="0" err="1" smtClean="0"/>
              <a:t>эхний</a:t>
            </a:r>
            <a:r>
              <a:rPr lang="en-US" dirty="0" smtClean="0"/>
              <a:t> </a:t>
            </a:r>
            <a:r>
              <a:rPr lang="mn-MN" dirty="0" smtClean="0"/>
              <a:t>10</a:t>
            </a:r>
            <a:r>
              <a:rPr lang="en-US" dirty="0" smtClean="0"/>
              <a:t> </a:t>
            </a:r>
            <a:r>
              <a:rPr lang="en-US" dirty="0" err="1" smtClean="0"/>
              <a:t>сарын</a:t>
            </a:r>
            <a:r>
              <a:rPr lang="en-US" dirty="0" smtClean="0"/>
              <a:t> </a:t>
            </a:r>
            <a:r>
              <a:rPr lang="en-US" dirty="0" err="1" smtClean="0"/>
              <a:t>байдлаар</a:t>
            </a:r>
            <a:r>
              <a:rPr lang="en-US" dirty="0" smtClean="0"/>
              <a:t> </a:t>
            </a:r>
            <a:r>
              <a:rPr lang="en-US" dirty="0" err="1" smtClean="0"/>
              <a:t>аймгийн</a:t>
            </a:r>
            <a:r>
              <a:rPr lang="en-US" dirty="0" smtClean="0"/>
              <a:t> </a:t>
            </a:r>
            <a:r>
              <a:rPr lang="en-US" dirty="0" err="1" smtClean="0"/>
              <a:t>төсвийн</a:t>
            </a:r>
            <a:r>
              <a:rPr lang="en-US" dirty="0" smtClean="0"/>
              <a:t> </a:t>
            </a:r>
            <a:r>
              <a:rPr lang="mn-MN" dirty="0" smtClean="0"/>
              <a:t>зарлагын гүйцэтгэл 12.7</a:t>
            </a:r>
            <a:r>
              <a:rPr lang="en-US" dirty="0" smtClean="0"/>
              <a:t>  </a:t>
            </a:r>
            <a:r>
              <a:rPr lang="en-US" dirty="0" err="1" smtClean="0"/>
              <a:t>хувиар</a:t>
            </a:r>
            <a:r>
              <a:rPr lang="en-US" dirty="0" smtClean="0"/>
              <a:t> </a:t>
            </a:r>
            <a:r>
              <a:rPr lang="en-US" dirty="0" err="1" smtClean="0"/>
              <a:t>буюу</a:t>
            </a:r>
            <a:r>
              <a:rPr lang="en-US" dirty="0" smtClean="0"/>
              <a:t> </a:t>
            </a:r>
            <a:r>
              <a:rPr lang="mn-MN" dirty="0" smtClean="0"/>
              <a:t>11281.1</a:t>
            </a:r>
            <a:r>
              <a:rPr lang="en-US" dirty="0" err="1" smtClean="0"/>
              <a:t>сая</a:t>
            </a:r>
            <a:r>
              <a:rPr lang="en-US" dirty="0" smtClean="0"/>
              <a:t> </a:t>
            </a:r>
            <a:r>
              <a:rPr lang="en-US" dirty="0" err="1" smtClean="0"/>
              <a:t>төгрөгөөр</a:t>
            </a:r>
            <a:r>
              <a:rPr lang="en-US" dirty="0" smtClean="0"/>
              <a:t> </a:t>
            </a:r>
            <a:r>
              <a:rPr lang="mn-MN" dirty="0" smtClean="0"/>
              <a:t>хэтэрсэн  үзүүлэлттэй </a:t>
            </a:r>
            <a:r>
              <a:rPr lang="en-US" dirty="0" err="1" smtClean="0"/>
              <a:t>байна</a:t>
            </a:r>
            <a:r>
              <a:rPr lang="en-US" dirty="0" smtClean="0"/>
              <a:t>.</a:t>
            </a:r>
            <a:endParaRPr lang="en-US" dirty="0"/>
          </a:p>
        </p:txBody>
      </p:sp>
      <p:graphicFrame>
        <p:nvGraphicFramePr>
          <p:cNvPr id="15" name="Chart 14"/>
          <p:cNvGraphicFramePr/>
          <p:nvPr/>
        </p:nvGraphicFramePr>
        <p:xfrm>
          <a:off x="1828800" y="2895600"/>
          <a:ext cx="5562600" cy="2438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715573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12A4046-E39A-466D-A6D8-678712B637D0}" type="slidenum">
              <a:rPr lang="en-US" smtClean="0"/>
              <a:pPr>
                <a:defRPr/>
              </a:pPr>
              <a:t>20</a:t>
            </a:fld>
            <a:endParaRPr lang="en-US" dirty="0"/>
          </a:p>
        </p:txBody>
      </p:sp>
      <p:sp>
        <p:nvSpPr>
          <p:cNvPr id="33796" name="Rectangle 3"/>
          <p:cNvSpPr>
            <a:spLocks noChangeArrowheads="1"/>
          </p:cNvSpPr>
          <p:nvPr/>
        </p:nvSpPr>
        <p:spPr bwMode="auto">
          <a:xfrm>
            <a:off x="2266950" y="1538288"/>
            <a:ext cx="2027238" cy="461962"/>
          </a:xfrm>
          <a:prstGeom prst="rect">
            <a:avLst/>
          </a:prstGeom>
          <a:noFill/>
          <a:ln w="9525">
            <a:noFill/>
            <a:miter lim="800000"/>
            <a:headEnd/>
            <a:tailEnd/>
          </a:ln>
        </p:spPr>
        <p:txBody>
          <a:bodyPr>
            <a:spAutoFit/>
          </a:bodyPr>
          <a:lstStyle/>
          <a:p>
            <a:r>
              <a:rPr lang="en-US" altLang="en-US" sz="2400" b="1">
                <a:solidFill>
                  <a:srgbClr val="0070C0"/>
                </a:solidFill>
                <a:latin typeface="Arial Unicode MS" pitchFamily="34" charset="-128"/>
                <a:ea typeface="Arial Unicode MS" pitchFamily="34" charset="-128"/>
                <a:cs typeface="Arial Unicode MS" pitchFamily="34" charset="-128"/>
              </a:rPr>
              <a:t>ezStat</a:t>
            </a:r>
          </a:p>
        </p:txBody>
      </p:sp>
      <p:pic>
        <p:nvPicPr>
          <p:cNvPr id="33797" name="Picture 2" descr="D:\NSO\Monstat App Project\ezStat banner.jpg"/>
          <p:cNvPicPr>
            <a:picLocks noChangeAspect="1" noChangeArrowheads="1"/>
          </p:cNvPicPr>
          <p:nvPr/>
        </p:nvPicPr>
        <p:blipFill>
          <a:blip r:embed="rId2" cstate="print"/>
          <a:srcRect l="4993" t="7997" r="5348" b="12035"/>
          <a:stretch>
            <a:fillRect/>
          </a:stretch>
        </p:blipFill>
        <p:spPr bwMode="auto">
          <a:xfrm>
            <a:off x="1390650" y="2214563"/>
            <a:ext cx="2903538" cy="2006600"/>
          </a:xfrm>
          <a:prstGeom prst="rect">
            <a:avLst/>
          </a:prstGeom>
          <a:noFill/>
          <a:ln w="9525">
            <a:noFill/>
            <a:miter lim="800000"/>
            <a:headEnd/>
            <a:tailEnd/>
          </a:ln>
        </p:spPr>
      </p:pic>
      <p:sp>
        <p:nvSpPr>
          <p:cNvPr id="9" name="Subtitle 2"/>
          <p:cNvSpPr txBox="1">
            <a:spLocks/>
          </p:cNvSpPr>
          <p:nvPr/>
        </p:nvSpPr>
        <p:spPr>
          <a:xfrm>
            <a:off x="1365250" y="4286250"/>
            <a:ext cx="2928938" cy="129540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ct val="0"/>
              </a:spcBef>
              <a:defRPr/>
            </a:pPr>
            <a:r>
              <a:rPr lang="en-US" altLang="ko-KR" sz="1600" u="sng" dirty="0" err="1">
                <a:solidFill>
                  <a:srgbClr val="0070C0"/>
                </a:solidFill>
                <a:latin typeface="Arial Unicode MS" pitchFamily="34" charset="-128"/>
                <a:ea typeface="Arial Unicode MS" pitchFamily="34" charset="-128"/>
                <a:cs typeface="Arial Unicode MS" pitchFamily="34" charset="-128"/>
              </a:rPr>
              <a:t>ezStat</a:t>
            </a:r>
            <a:r>
              <a:rPr lang="mn-MN" altLang="ko-KR" sz="1600" u="sng" dirty="0">
                <a:solidFill>
                  <a:srgbClr val="0070C0"/>
                </a:solidFill>
                <a:latin typeface="Arial Unicode MS" pitchFamily="34" charset="-128"/>
                <a:ea typeface="Arial Unicode MS" pitchFamily="34" charset="-128"/>
                <a:cs typeface="Arial Unicode MS" pitchFamily="34" charset="-128"/>
              </a:rPr>
              <a:t>: </a:t>
            </a:r>
            <a:endParaRPr lang="en-US" altLang="ko-KR" sz="1600" u="sng" dirty="0">
              <a:solidFill>
                <a:srgbClr val="0070C0"/>
              </a:solidFill>
              <a:latin typeface="Arial Unicode MS" pitchFamily="34" charset="-128"/>
              <a:ea typeface="Arial Unicode MS" pitchFamily="34" charset="-128"/>
              <a:cs typeface="Arial Unicode MS" pitchFamily="34" charset="-128"/>
            </a:endParaRPr>
          </a:p>
          <a:p>
            <a:pPr marL="0" lvl="1" algn="l">
              <a:spcBef>
                <a:spcPct val="0"/>
              </a:spcBef>
              <a:defRPr/>
            </a:pPr>
            <a:r>
              <a:rPr lang="en-US" altLang="ko-KR" sz="1600" dirty="0" smtClean="0">
                <a:solidFill>
                  <a:srgbClr val="0070C0"/>
                </a:solidFill>
                <a:latin typeface="Arial Unicode MS" pitchFamily="34" charset="-128"/>
                <a:ea typeface="Arial Unicode MS" pitchFamily="34" charset="-128"/>
                <a:cs typeface="Arial Unicode MS" pitchFamily="34" charset="-128"/>
              </a:rPr>
              <a:t>www.1212.mn </a:t>
            </a:r>
            <a:r>
              <a:rPr lang="mn-MN" altLang="ko-KR" sz="1600" dirty="0" smtClean="0">
                <a:solidFill>
                  <a:srgbClr val="0070C0"/>
                </a:solidFill>
                <a:latin typeface="Arial Unicode MS" pitchFamily="34" charset="-128"/>
                <a:ea typeface="Arial Unicode MS" pitchFamily="34" charset="-128"/>
                <a:cs typeface="Arial Unicode MS" pitchFamily="34" charset="-128"/>
              </a:rPr>
              <a:t>вэб сайтын </a:t>
            </a:r>
          </a:p>
          <a:p>
            <a:pPr marL="0" lvl="1" algn="l">
              <a:spcBef>
                <a:spcPct val="0"/>
              </a:spcBef>
              <a:defRPr/>
            </a:pPr>
            <a:r>
              <a:rPr lang="mn-MN" altLang="ko-KR" sz="1600" dirty="0" smtClean="0">
                <a:solidFill>
                  <a:srgbClr val="0070C0"/>
                </a:solidFill>
                <a:latin typeface="Arial Unicode MS" pitchFamily="34" charset="-128"/>
                <a:ea typeface="Arial Unicode MS" pitchFamily="34" charset="-128"/>
                <a:cs typeface="Arial Unicode MS" pitchFamily="34" charset="-128"/>
              </a:rPr>
              <a:t>үзүүлэлтүүдийг </a:t>
            </a:r>
            <a:r>
              <a:rPr lang="en-US" altLang="ko-KR" sz="1600" dirty="0">
                <a:solidFill>
                  <a:srgbClr val="0070C0"/>
                </a:solidFill>
                <a:latin typeface="Arial Unicode MS" pitchFamily="34" charset="-128"/>
                <a:ea typeface="Arial Unicode MS" pitchFamily="34" charset="-128"/>
                <a:cs typeface="Arial Unicode MS" pitchFamily="34" charset="-128"/>
              </a:rPr>
              <a:t>iPhone, </a:t>
            </a:r>
            <a:r>
              <a:rPr lang="en-US" altLang="ko-KR" sz="1600" dirty="0" err="1">
                <a:solidFill>
                  <a:srgbClr val="0070C0"/>
                </a:solidFill>
                <a:latin typeface="Arial Unicode MS" pitchFamily="34" charset="-128"/>
                <a:ea typeface="Arial Unicode MS" pitchFamily="34" charset="-128"/>
                <a:cs typeface="Arial Unicode MS" pitchFamily="34" charset="-128"/>
              </a:rPr>
              <a:t>iPad</a:t>
            </a:r>
            <a:r>
              <a:rPr lang="en-US" altLang="ko-KR" sz="1600" dirty="0">
                <a:solidFill>
                  <a:srgbClr val="0070C0"/>
                </a:solidFill>
                <a:latin typeface="Arial Unicode MS" pitchFamily="34" charset="-128"/>
                <a:ea typeface="Arial Unicode MS" pitchFamily="34" charset="-128"/>
                <a:cs typeface="Arial Unicode MS" pitchFamily="34" charset="-128"/>
              </a:rPr>
              <a:t> </a:t>
            </a:r>
            <a:r>
              <a:rPr lang="mn-MN" altLang="ko-KR" sz="1600" dirty="0">
                <a:solidFill>
                  <a:srgbClr val="0070C0"/>
                </a:solidFill>
                <a:latin typeface="Arial Unicode MS" pitchFamily="34" charset="-128"/>
                <a:ea typeface="Arial Unicode MS" pitchFamily="34" charset="-128"/>
                <a:cs typeface="Arial Unicode MS" pitchFamily="34" charset="-128"/>
              </a:rPr>
              <a:t>төхөөрөмж ашиглан үзэх боломжтой аппликейшн</a:t>
            </a:r>
            <a:r>
              <a:rPr lang="en-US" altLang="ko-KR" sz="1600" dirty="0">
                <a:solidFill>
                  <a:srgbClr val="0070C0"/>
                </a:solidFill>
                <a:latin typeface="Arial Unicode MS" pitchFamily="34" charset="-128"/>
                <a:ea typeface="Arial Unicode MS" pitchFamily="34" charset="-128"/>
                <a:cs typeface="Arial Unicode MS" pitchFamily="34" charset="-128"/>
              </a:rPr>
              <a:t> </a:t>
            </a:r>
          </a:p>
        </p:txBody>
      </p:sp>
      <p:pic>
        <p:nvPicPr>
          <p:cNvPr id="33799" name="Picture 4"/>
          <p:cNvPicPr>
            <a:picLocks noChangeAspect="1" noChangeArrowheads="1"/>
          </p:cNvPicPr>
          <p:nvPr/>
        </p:nvPicPr>
        <p:blipFill>
          <a:blip r:embed="rId3" cstate="print"/>
          <a:srcRect/>
          <a:stretch>
            <a:fillRect/>
          </a:stretch>
        </p:blipFill>
        <p:spPr bwMode="auto">
          <a:xfrm>
            <a:off x="1390650" y="1284288"/>
            <a:ext cx="876300" cy="876300"/>
          </a:xfrm>
          <a:prstGeom prst="rect">
            <a:avLst/>
          </a:prstGeom>
          <a:noFill/>
          <a:ln w="9525">
            <a:noFill/>
            <a:miter lim="800000"/>
            <a:headEnd/>
            <a:tailEnd/>
          </a:ln>
          <a:effectLst/>
        </p:spPr>
      </p:pic>
      <p:sp>
        <p:nvSpPr>
          <p:cNvPr id="11" name="Subtitle 2"/>
          <p:cNvSpPr txBox="1">
            <a:spLocks/>
          </p:cNvSpPr>
          <p:nvPr/>
        </p:nvSpPr>
        <p:spPr>
          <a:xfrm>
            <a:off x="5334000" y="4262438"/>
            <a:ext cx="3203575" cy="1628775"/>
          </a:xfrm>
          <a:prstGeom prst="rect">
            <a:avLst/>
          </a:prstGeom>
        </p:spPr>
        <p:txBody>
          <a:bodyPr/>
          <a:lst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0" indent="0" eaLnBrk="1" hangingPunct="1">
              <a:spcBef>
                <a:spcPct val="0"/>
              </a:spcBef>
              <a:buFont typeface="Wingdings" pitchFamily="2" charset="2"/>
              <a:buNone/>
              <a:defRPr/>
            </a:pPr>
            <a:r>
              <a:rPr lang="en-US" sz="1600" u="sng" dirty="0" err="1">
                <a:solidFill>
                  <a:srgbClr val="0070C0"/>
                </a:solidFill>
                <a:effectLst/>
                <a:latin typeface="Arial Unicode MS" pitchFamily="34" charset="-128"/>
                <a:ea typeface="Arial Unicode MS" pitchFamily="34" charset="-128"/>
                <a:cs typeface="Arial Unicode MS" pitchFamily="34" charset="-128"/>
              </a:rPr>
              <a:t>Monstat</a:t>
            </a:r>
            <a:r>
              <a:rPr lang="en-US" sz="1600" u="sng" dirty="0">
                <a:solidFill>
                  <a:srgbClr val="0070C0"/>
                </a:solidFill>
                <a:effectLst/>
                <a:latin typeface="Arial Unicode MS" pitchFamily="34" charset="-128"/>
                <a:ea typeface="Arial Unicode MS" pitchFamily="34" charset="-128"/>
                <a:cs typeface="Arial Unicode MS" pitchFamily="34" charset="-128"/>
              </a:rPr>
              <a:t>: </a:t>
            </a:r>
            <a:endParaRPr lang="mn-MN" sz="1600" u="sng" dirty="0">
              <a:solidFill>
                <a:srgbClr val="0070C0"/>
              </a:solidFill>
              <a:effectLst/>
              <a:latin typeface="Arial Unicode MS" pitchFamily="34" charset="-128"/>
              <a:ea typeface="Arial Unicode MS" pitchFamily="34" charset="-128"/>
              <a:cs typeface="Arial Unicode MS" pitchFamily="34" charset="-128"/>
            </a:endParaRPr>
          </a:p>
          <a:p>
            <a:pPr marL="0" lvl="1" indent="0" eaLnBrk="1" hangingPunct="1">
              <a:spcBef>
                <a:spcPct val="0"/>
              </a:spcBef>
              <a:buFont typeface="Wingdings" pitchFamily="2" charset="2"/>
              <a:buNone/>
              <a:defRPr/>
            </a:pPr>
            <a:r>
              <a:rPr lang="en-US" sz="1600" dirty="0">
                <a:solidFill>
                  <a:srgbClr val="0070C0"/>
                </a:solidFill>
                <a:effectLst/>
                <a:latin typeface="Arial Unicode MS" pitchFamily="34" charset="-128"/>
                <a:ea typeface="Arial Unicode MS" pitchFamily="34" charset="-128"/>
                <a:cs typeface="Arial Unicode MS" pitchFamily="34" charset="-128"/>
              </a:rPr>
              <a:t>iPhone,</a:t>
            </a:r>
            <a:r>
              <a:rPr lang="mn-MN" sz="1600" dirty="0">
                <a:solidFill>
                  <a:srgbClr val="0070C0"/>
                </a:solidFill>
                <a:effectLst/>
                <a:latin typeface="Arial Unicode MS" pitchFamily="34" charset="-128"/>
                <a:ea typeface="Arial Unicode MS" pitchFamily="34" charset="-128"/>
                <a:cs typeface="Arial Unicode MS" pitchFamily="34" charset="-128"/>
              </a:rPr>
              <a:t> </a:t>
            </a:r>
            <a:r>
              <a:rPr lang="en-US" sz="1600" dirty="0" err="1">
                <a:solidFill>
                  <a:srgbClr val="0070C0"/>
                </a:solidFill>
                <a:effectLst/>
                <a:latin typeface="Arial Unicode MS" pitchFamily="34" charset="-128"/>
                <a:ea typeface="Arial Unicode MS" pitchFamily="34" charset="-128"/>
                <a:cs typeface="Arial Unicode MS" pitchFamily="34" charset="-128"/>
              </a:rPr>
              <a:t>iPad</a:t>
            </a:r>
            <a:r>
              <a:rPr lang="en-US" sz="1600" dirty="0">
                <a:solidFill>
                  <a:srgbClr val="0070C0"/>
                </a:solidFill>
                <a:effectLst/>
                <a:latin typeface="Arial Unicode MS" pitchFamily="34" charset="-128"/>
                <a:ea typeface="Arial Unicode MS" pitchFamily="34" charset="-128"/>
                <a:cs typeface="Arial Unicode MS" pitchFamily="34" charset="-128"/>
              </a:rPr>
              <a:t> </a:t>
            </a:r>
            <a:r>
              <a:rPr lang="mn-MN" sz="1600" dirty="0">
                <a:solidFill>
                  <a:srgbClr val="0070C0"/>
                </a:solidFill>
                <a:effectLst/>
                <a:latin typeface="Arial Unicode MS" pitchFamily="34" charset="-128"/>
                <a:ea typeface="Arial Unicode MS" pitchFamily="34" charset="-128"/>
                <a:cs typeface="Arial Unicode MS" pitchFamily="34" charset="-128"/>
              </a:rPr>
              <a:t>төхөөрөмжүүдэд зориулсан статистикийн хэвлэмэл бүтээгдэхүүнийг унших боломжтой </a:t>
            </a:r>
            <a:r>
              <a:rPr lang="mn-MN" sz="1600" dirty="0" smtClean="0">
                <a:solidFill>
                  <a:srgbClr val="0070C0"/>
                </a:solidFill>
                <a:effectLst/>
                <a:latin typeface="Arial Unicode MS" pitchFamily="34" charset="-128"/>
                <a:ea typeface="Arial Unicode MS" pitchFamily="34" charset="-128"/>
                <a:cs typeface="Arial Unicode MS" pitchFamily="34" charset="-128"/>
              </a:rPr>
              <a:t>аппликейшн. </a:t>
            </a:r>
            <a:r>
              <a:rPr lang="en-US" sz="1600" dirty="0" smtClean="0">
                <a:solidFill>
                  <a:srgbClr val="0070C0"/>
                </a:solidFill>
                <a:effectLst/>
                <a:latin typeface="Arial Unicode MS" pitchFamily="34" charset="-128"/>
                <a:ea typeface="Arial Unicode MS" pitchFamily="34" charset="-128"/>
                <a:cs typeface="Arial Unicode MS" pitchFamily="34" charset="-128"/>
              </a:rPr>
              <a:t>(</a:t>
            </a:r>
            <a:r>
              <a:rPr lang="mn-MN" sz="1600" dirty="0" smtClean="0">
                <a:solidFill>
                  <a:srgbClr val="0070C0"/>
                </a:solidFill>
                <a:effectLst/>
                <a:latin typeface="Arial Unicode MS" pitchFamily="34" charset="-128"/>
                <a:ea typeface="Arial Unicode MS" pitchFamily="34" charset="-128"/>
                <a:cs typeface="Arial Unicode MS" pitchFamily="34" charset="-128"/>
              </a:rPr>
              <a:t>Одоогоор 126 бүтээгдэхүүн</a:t>
            </a:r>
            <a:r>
              <a:rPr lang="en-US" sz="1600" dirty="0" smtClean="0">
                <a:solidFill>
                  <a:srgbClr val="0070C0"/>
                </a:solidFill>
                <a:effectLst/>
                <a:latin typeface="Arial Unicode MS" pitchFamily="34" charset="-128"/>
                <a:ea typeface="Arial Unicode MS" pitchFamily="34" charset="-128"/>
                <a:cs typeface="Arial Unicode MS" pitchFamily="34" charset="-128"/>
              </a:rPr>
              <a:t>)</a:t>
            </a:r>
            <a:endParaRPr kumimoji="1" lang="en-US" sz="1600" dirty="0">
              <a:latin typeface="Times New Roman" pitchFamily="18" charset="0"/>
              <a:cs typeface="Times New Roman" pitchFamily="18" charset="0"/>
            </a:endParaRPr>
          </a:p>
        </p:txBody>
      </p:sp>
      <p:pic>
        <p:nvPicPr>
          <p:cNvPr id="33801" name="Picture 2" descr="D:\NSO\Monstat App Project\MONSTAT banner.jpg"/>
          <p:cNvPicPr>
            <a:picLocks noChangeAspect="1" noChangeArrowheads="1"/>
          </p:cNvPicPr>
          <p:nvPr/>
        </p:nvPicPr>
        <p:blipFill>
          <a:blip r:embed="rId4" cstate="print"/>
          <a:srcRect l="4968" t="8467" r="5786" b="12762"/>
          <a:stretch>
            <a:fillRect/>
          </a:stretch>
        </p:blipFill>
        <p:spPr bwMode="auto">
          <a:xfrm>
            <a:off x="5338763" y="2214563"/>
            <a:ext cx="2901950" cy="1984375"/>
          </a:xfrm>
          <a:prstGeom prst="rect">
            <a:avLst/>
          </a:prstGeom>
          <a:noFill/>
          <a:ln w="9525">
            <a:noFill/>
            <a:miter lim="800000"/>
            <a:headEnd/>
            <a:tailEnd/>
          </a:ln>
        </p:spPr>
      </p:pic>
      <p:pic>
        <p:nvPicPr>
          <p:cNvPr id="33802" name="Picture 2" descr="\\exchange_server\DPTD\PUBLIC\Erdenemunkh\MonStat and EZStat\monstat app icon.png"/>
          <p:cNvPicPr>
            <a:picLocks noChangeAspect="1" noChangeArrowheads="1"/>
          </p:cNvPicPr>
          <p:nvPr/>
        </p:nvPicPr>
        <p:blipFill>
          <a:blip r:embed="rId5" cstate="print"/>
          <a:srcRect/>
          <a:stretch>
            <a:fillRect/>
          </a:stretch>
        </p:blipFill>
        <p:spPr bwMode="auto">
          <a:xfrm>
            <a:off x="5334000" y="1260475"/>
            <a:ext cx="909638" cy="925513"/>
          </a:xfrm>
          <a:prstGeom prst="rect">
            <a:avLst/>
          </a:prstGeom>
          <a:noFill/>
          <a:ln w="9525">
            <a:noFill/>
            <a:miter lim="800000"/>
            <a:headEnd/>
            <a:tailEnd/>
          </a:ln>
        </p:spPr>
      </p:pic>
      <p:sp>
        <p:nvSpPr>
          <p:cNvPr id="33803" name="Rectangle 2"/>
          <p:cNvSpPr>
            <a:spLocks noChangeArrowheads="1"/>
          </p:cNvSpPr>
          <p:nvPr/>
        </p:nvSpPr>
        <p:spPr bwMode="auto">
          <a:xfrm>
            <a:off x="6288088" y="1538288"/>
            <a:ext cx="1952625" cy="400050"/>
          </a:xfrm>
          <a:prstGeom prst="rect">
            <a:avLst/>
          </a:prstGeom>
          <a:noFill/>
          <a:ln w="9525">
            <a:noFill/>
            <a:miter lim="800000"/>
            <a:headEnd/>
            <a:tailEnd/>
          </a:ln>
        </p:spPr>
        <p:txBody>
          <a:bodyPr>
            <a:spAutoFit/>
          </a:bodyPr>
          <a:lstStyle/>
          <a:p>
            <a:r>
              <a:rPr lang="en-US" altLang="en-US" sz="2000" b="1">
                <a:solidFill>
                  <a:srgbClr val="0070C0"/>
                </a:solidFill>
                <a:latin typeface="Arial Unicode MS" pitchFamily="34" charset="-128"/>
                <a:ea typeface="Arial Unicode MS" pitchFamily="34" charset="-128"/>
                <a:cs typeface="Arial Unicode MS" pitchFamily="34" charset="-128"/>
              </a:rPr>
              <a:t>Monstat</a:t>
            </a:r>
          </a:p>
        </p:txBody>
      </p:sp>
      <p:sp>
        <p:nvSpPr>
          <p:cNvPr id="33804" name="Rectangle 13"/>
          <p:cNvSpPr>
            <a:spLocks noChangeArrowheads="1"/>
          </p:cNvSpPr>
          <p:nvPr/>
        </p:nvSpPr>
        <p:spPr bwMode="auto">
          <a:xfrm>
            <a:off x="1712913" y="5856288"/>
            <a:ext cx="6332537" cy="584200"/>
          </a:xfrm>
          <a:prstGeom prst="rect">
            <a:avLst/>
          </a:prstGeom>
          <a:noFill/>
          <a:ln w="9525">
            <a:noFill/>
            <a:miter lim="800000"/>
            <a:headEnd/>
            <a:tailEnd/>
          </a:ln>
        </p:spPr>
        <p:txBody>
          <a:bodyPr>
            <a:spAutoFit/>
          </a:bodyPr>
          <a:lstStyle/>
          <a:p>
            <a:pPr algn="just"/>
            <a:r>
              <a:rPr lang="mn-MN" altLang="en-US" sz="1600">
                <a:solidFill>
                  <a:srgbClr val="0070C0"/>
                </a:solidFill>
                <a:latin typeface="Arial Unicode MS" pitchFamily="34" charset="-128"/>
                <a:ea typeface="Arial Unicode MS" pitchFamily="34" charset="-128"/>
                <a:cs typeface="Arial Unicode MS" pitchFamily="34" charset="-128"/>
              </a:rPr>
              <a:t>Мөн </a:t>
            </a:r>
            <a:r>
              <a:rPr lang="en-US" altLang="en-US" sz="1600">
                <a:solidFill>
                  <a:srgbClr val="0070C0"/>
                </a:solidFill>
                <a:latin typeface="Arial Unicode MS" pitchFamily="34" charset="-128"/>
                <a:ea typeface="Arial Unicode MS" pitchFamily="34" charset="-128"/>
                <a:cs typeface="Arial Unicode MS" pitchFamily="34" charset="-128"/>
              </a:rPr>
              <a:t>Android </a:t>
            </a:r>
            <a:r>
              <a:rPr lang="mn-MN" altLang="en-US" sz="1600">
                <a:solidFill>
                  <a:srgbClr val="0070C0"/>
                </a:solidFill>
                <a:latin typeface="Arial Unicode MS" pitchFamily="34" charset="-128"/>
                <a:ea typeface="Arial Unicode MS" pitchFamily="34" charset="-128"/>
                <a:cs typeface="Arial Unicode MS" pitchFamily="34" charset="-128"/>
              </a:rPr>
              <a:t>үйлдлийн системтэй гар утас, таблет хэрэглэдэг бол </a:t>
            </a:r>
            <a:r>
              <a:rPr lang="en-US" altLang="en-US" sz="1600">
                <a:solidFill>
                  <a:srgbClr val="0070C0"/>
                </a:solidFill>
                <a:latin typeface="Arial Unicode MS" pitchFamily="34" charset="-128"/>
                <a:ea typeface="Arial Unicode MS" pitchFamily="34" charset="-128"/>
                <a:cs typeface="Arial Unicode MS" pitchFamily="34" charset="-128"/>
              </a:rPr>
              <a:t>Play store-</a:t>
            </a:r>
            <a:r>
              <a:rPr lang="mn-MN" altLang="en-US" sz="1600">
                <a:solidFill>
                  <a:srgbClr val="0070C0"/>
                </a:solidFill>
                <a:latin typeface="Arial Unicode MS" pitchFamily="34" charset="-128"/>
                <a:ea typeface="Arial Unicode MS" pitchFamily="34" charset="-128"/>
                <a:cs typeface="Arial Unicode MS" pitchFamily="34" charset="-128"/>
              </a:rPr>
              <a:t>оос МОНСТАТ аппликейшнийг татан авч болно.</a:t>
            </a:r>
            <a:endParaRPr lang="en-US" altLang="en-US" sz="1600">
              <a:solidFill>
                <a:srgbClr val="0070C0"/>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73756"/>
          </a:xfrm>
          <a:prstGeom prst="rect">
            <a:avLst/>
          </a:prstGeom>
        </p:spPr>
      </p:pic>
      <p:sp>
        <p:nvSpPr>
          <p:cNvPr id="6" name="Rectangle 5"/>
          <p:cNvSpPr/>
          <p:nvPr/>
        </p:nvSpPr>
        <p:spPr>
          <a:xfrm>
            <a:off x="1981200" y="1828800"/>
            <a:ext cx="6172200" cy="2246769"/>
          </a:xfrm>
          <a:prstGeom prst="rect">
            <a:avLst/>
          </a:prstGeom>
        </p:spPr>
        <p:txBody>
          <a:bodyPr wrap="square">
            <a:spAutoFit/>
          </a:bodyPr>
          <a:lstStyle/>
          <a:p>
            <a:r>
              <a:rPr lang="mn-MN" sz="2000" b="1" i="1" dirty="0" smtClean="0">
                <a:latin typeface="Arial" pitchFamily="34" charset="0"/>
                <a:cs typeface="Arial" pitchFamily="34" charset="0"/>
              </a:rPr>
              <a:t>Харилцах утас: </a:t>
            </a:r>
            <a:r>
              <a:rPr lang="x-none" sz="2000" b="1" i="1" smtClean="0">
                <a:latin typeface="Arial" pitchFamily="34" charset="0"/>
                <a:cs typeface="Arial" pitchFamily="34" charset="0"/>
              </a:rPr>
              <a:t>7053</a:t>
            </a:r>
            <a:r>
              <a:rPr lang="en-US" sz="2000" b="1" i="1" dirty="0" smtClean="0">
                <a:latin typeface="Arial" pitchFamily="34" charset="0"/>
                <a:cs typeface="Arial" pitchFamily="34" charset="0"/>
              </a:rPr>
              <a:t>-</a:t>
            </a:r>
            <a:r>
              <a:rPr lang="x-none" sz="2000" b="1" i="1" smtClean="0">
                <a:latin typeface="Arial" pitchFamily="34" charset="0"/>
                <a:cs typeface="Arial" pitchFamily="34" charset="0"/>
              </a:rPr>
              <a:t>3061,  </a:t>
            </a:r>
          </a:p>
          <a:p>
            <a:r>
              <a:rPr lang="x-none" sz="2000" b="1" i="1" smtClean="0">
                <a:latin typeface="Arial" pitchFamily="34" charset="0"/>
                <a:cs typeface="Arial" pitchFamily="34" charset="0"/>
              </a:rPr>
              <a:t>                              7053</a:t>
            </a:r>
            <a:r>
              <a:rPr lang="en-US" sz="2000" b="1" i="1" dirty="0" smtClean="0">
                <a:latin typeface="Arial" pitchFamily="34" charset="0"/>
                <a:cs typeface="Arial" pitchFamily="34" charset="0"/>
              </a:rPr>
              <a:t>-</a:t>
            </a:r>
            <a:r>
              <a:rPr lang="x-none" sz="2000" b="1" i="1" smtClean="0">
                <a:latin typeface="Arial" pitchFamily="34" charset="0"/>
                <a:cs typeface="Arial" pitchFamily="34" charset="0"/>
              </a:rPr>
              <a:t>3439</a:t>
            </a:r>
            <a:endParaRPr lang="en-US" sz="2000" b="1" i="1" dirty="0" smtClean="0">
              <a:latin typeface="Arial" pitchFamily="34" charset="0"/>
              <a:cs typeface="Arial" pitchFamily="34" charset="0"/>
            </a:endParaRPr>
          </a:p>
          <a:p>
            <a:r>
              <a:rPr lang="en-US" sz="2000" dirty="0" smtClean="0">
                <a:latin typeface="Arial" pitchFamily="34" charset="0"/>
                <a:cs typeface="Arial" pitchFamily="34" charset="0"/>
              </a:rPr>
              <a:t> </a:t>
            </a:r>
          </a:p>
          <a:p>
            <a:endParaRPr lang="en-US" sz="2000" dirty="0" smtClean="0">
              <a:latin typeface="Arial" pitchFamily="34" charset="0"/>
              <a:cs typeface="Arial" pitchFamily="34" charset="0"/>
            </a:endParaRPr>
          </a:p>
          <a:p>
            <a:r>
              <a:rPr lang="en-US" sz="2000" b="1" dirty="0" smtClean="0">
                <a:latin typeface="Arial" pitchFamily="34" charset="0"/>
                <a:cs typeface="Arial" pitchFamily="34" charset="0"/>
              </a:rPr>
              <a:t>E-mail </a:t>
            </a:r>
            <a:r>
              <a:rPr lang="en-US" sz="2000" b="1" dirty="0" err="1" smtClean="0">
                <a:latin typeface="Arial" pitchFamily="34" charset="0"/>
                <a:cs typeface="Arial" pitchFamily="34" charset="0"/>
              </a:rPr>
              <a:t>хаяг</a:t>
            </a:r>
            <a:r>
              <a:rPr lang="mn-MN" sz="2000" b="1" dirty="0" smtClean="0">
                <a:latin typeface="Arial" pitchFamily="34" charset="0"/>
                <a:cs typeface="Arial" pitchFamily="34" charset="0"/>
              </a:rPr>
              <a:t> </a:t>
            </a:r>
            <a:r>
              <a:rPr lang="en-US" sz="2000" b="1" dirty="0" smtClean="0">
                <a:latin typeface="Arial" pitchFamily="34" charset="0"/>
                <a:cs typeface="Arial" pitchFamily="34" charset="0"/>
              </a:rPr>
              <a:t>:   </a:t>
            </a:r>
            <a:r>
              <a:rPr lang="en-US" sz="2000" dirty="0" smtClean="0">
                <a:latin typeface="Arial" pitchFamily="34" charset="0"/>
                <a:cs typeface="Arial" pitchFamily="34" charset="0"/>
                <a:hlinkClick r:id="rId3"/>
              </a:rPr>
              <a:t>umnugobi_stat@yahoo.com</a:t>
            </a:r>
            <a:endParaRPr lang="en-US" sz="2000" dirty="0" smtClean="0">
              <a:latin typeface="Arial" pitchFamily="34" charset="0"/>
              <a:cs typeface="Arial" pitchFamily="34" charset="0"/>
            </a:endParaRPr>
          </a:p>
          <a:p>
            <a:pPr algn="ctr"/>
            <a:r>
              <a:rPr lang="en-US" sz="2000" dirty="0" smtClean="0">
                <a:latin typeface="Arial" pitchFamily="34" charset="0"/>
                <a:cs typeface="Arial" pitchFamily="34" charset="0"/>
              </a:rPr>
              <a:t>   umnugovi@.nso.mn</a:t>
            </a:r>
          </a:p>
          <a:p>
            <a:r>
              <a:rPr lang="en-US" sz="2000" dirty="0" smtClean="0">
                <a:latin typeface="Arial" pitchFamily="34" charset="0"/>
                <a:cs typeface="Arial" pitchFamily="34" charset="0"/>
              </a:rPr>
              <a:t>                         http://www.umnugovi.nso.mn/</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xmlns="" val="3405359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 y="0"/>
            <a:ext cx="9144000" cy="6858000"/>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effectLst>
                <a:outerShdw blurRad="38100" dist="38100" dir="2700000" algn="tl">
                  <a:srgbClr val="000000">
                    <a:alpha val="43137"/>
                  </a:srgbClr>
                </a:outerShdw>
                <a:reflection blurRad="12700" stA="50000" endPos="50000" dist="5000" dir="5400000" sy="-100000" rotWithShape="0"/>
              </a:effectLst>
            </a:endParaRPr>
          </a:p>
        </p:txBody>
      </p:sp>
      <p:sp>
        <p:nvSpPr>
          <p:cNvPr id="8" name="Rectangle 7"/>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286000" y="3105835"/>
            <a:ext cx="4572000" cy="369332"/>
          </a:xfrm>
          <a:prstGeom prst="rect">
            <a:avLst/>
          </a:prstGeom>
        </p:spPr>
        <p:txBody>
          <a:bodyPr>
            <a:spAutoFit/>
          </a:bodyPr>
          <a:lstStyle/>
          <a:p>
            <a:pPr algn="ctr">
              <a:spcBef>
                <a:spcPct val="0"/>
              </a:spcBef>
              <a:buFontTx/>
              <a:buNone/>
            </a:pPr>
            <a:endParaRPr lang="en-US" altLang="en-US" b="1" dirty="0">
              <a:solidFill>
                <a:schemeClr val="bg1"/>
              </a:solidFill>
              <a:latin typeface="Arial" charset="0"/>
            </a:endParaRPr>
          </a:p>
        </p:txBody>
      </p:sp>
      <p:cxnSp>
        <p:nvCxnSpPr>
          <p:cNvPr id="25" name="Straight Connector 24"/>
          <p:cNvCxnSpPr/>
          <p:nvPr/>
        </p:nvCxnSpPr>
        <p:spPr>
          <a:xfrm>
            <a:off x="838200" y="2057400"/>
            <a:ext cx="76581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9699" name="Rectangle 3"/>
          <p:cNvSpPr>
            <a:spLocks noChangeArrowheads="1"/>
          </p:cNvSpPr>
          <p:nvPr/>
        </p:nvSpPr>
        <p:spPr bwMode="auto">
          <a:xfrm>
            <a:off x="1828800" y="777390"/>
            <a:ext cx="6324600" cy="1200329"/>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r>
              <a:rPr lang="mn-MN" sz="1400" b="1" dirty="0" smtClean="0">
                <a:latin typeface="Tahoma" panose="020B0604030504040204" pitchFamily="34" charset="0"/>
                <a:ea typeface="Tahoma" panose="020B0604030504040204" pitchFamily="34" charset="0"/>
                <a:cs typeface="Tahoma" panose="020B0604030504040204" pitchFamily="34" charset="0"/>
              </a:rPr>
              <a:t>Банк-мөнгө зээл </a:t>
            </a:r>
            <a:endParaRPr lang="en-US" sz="1400" b="1" dirty="0" smtClean="0">
              <a:latin typeface="Tahoma" panose="020B0604030504040204" pitchFamily="34" charset="0"/>
              <a:ea typeface="Tahoma" panose="020B0604030504040204" pitchFamily="34" charset="0"/>
              <a:cs typeface="Tahoma" panose="020B0604030504040204" pitchFamily="34" charset="0"/>
            </a:endParaRPr>
          </a:p>
          <a:p>
            <a:pPr algn="just"/>
            <a:r>
              <a:rPr lang="mn-MN" sz="1600" dirty="0" smtClean="0"/>
              <a:t>Аймгийн  хэмжээнд үйл ажиллагаагаа явуулж буй нийт арилжааны банкуудад  кассын орлого  774647.5сая төгрөгт хүрч, зарлага 760774.3сая төгрөг болсон байна. Зээлийн өрийн нийт үлдэгдэл 142587.9 сая төгрөг байгаагийн 3037.1сая төгрөг нь чанаргүй зээл байна. </a:t>
            </a:r>
            <a:endParaRPr lang="en-US" sz="1600" dirty="0"/>
          </a:p>
        </p:txBody>
      </p:sp>
      <p:pic>
        <p:nvPicPr>
          <p:cNvPr id="17" name="Picture 16" descr="\\FILESERVER\share\khorolmaa\Information logo\14.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838200"/>
            <a:ext cx="1010093" cy="1010093"/>
          </a:xfrm>
          <a:prstGeom prst="rect">
            <a:avLst/>
          </a:prstGeom>
          <a:noFill/>
          <a:ln>
            <a:noFill/>
          </a:ln>
        </p:spPr>
      </p:pic>
      <p:sp>
        <p:nvSpPr>
          <p:cNvPr id="19" name="Rectangle 1"/>
          <p:cNvSpPr>
            <a:spLocks noChangeArrowheads="1"/>
          </p:cNvSpPr>
          <p:nvPr/>
        </p:nvSpPr>
        <p:spPr bwMode="auto">
          <a:xfrm>
            <a:off x="5257800" y="2165122"/>
            <a:ext cx="3429000" cy="70788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mn-MN" sz="1400" b="1" i="1" u="none" strike="noStrike" cap="none" normalizeH="0" baseline="0" dirty="0" smtClean="0">
                <a:ln>
                  <a:noFill/>
                </a:ln>
                <a:solidFill>
                  <a:schemeClr val="tx1"/>
                </a:solidFill>
                <a:effectLst/>
                <a:latin typeface="Tahoma" pitchFamily="34" charset="0"/>
                <a:cs typeface="Tahoma"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mn-MN" sz="1400" b="1" i="1" dirty="0" smtClean="0">
                <a:latin typeface="Tahoma" pitchFamily="34" charset="0"/>
                <a:cs typeface="Tahoma" pitchFamily="34" charset="0"/>
              </a:rPr>
              <a:t>                     </a:t>
            </a:r>
            <a:endParaRPr kumimoji="0" lang="mn-MN" sz="1400" b="1" i="1" u="none" strike="noStrike" cap="none" normalizeH="0" baseline="0" dirty="0" smtClean="0">
              <a:ln>
                <a:noFill/>
              </a:ln>
              <a:solidFill>
                <a:schemeClr val="tx1"/>
              </a:solidFill>
              <a:effectLst/>
              <a:latin typeface="Times New Roman Mon"/>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mn-MN" sz="1800" b="0" i="0" u="none" strike="noStrike" cap="none" normalizeH="0" baseline="0" dirty="0" smtClean="0">
              <a:ln>
                <a:noFill/>
              </a:ln>
              <a:solidFill>
                <a:schemeClr val="tx1"/>
              </a:solidFill>
              <a:effectLst/>
              <a:latin typeface="Arial" pitchFamily="34" charset="0"/>
            </a:endParaRPr>
          </a:p>
        </p:txBody>
      </p:sp>
      <p:graphicFrame>
        <p:nvGraphicFramePr>
          <p:cNvPr id="18" name="Chart 17"/>
          <p:cNvGraphicFramePr/>
          <p:nvPr/>
        </p:nvGraphicFramePr>
        <p:xfrm>
          <a:off x="914401" y="2133600"/>
          <a:ext cx="7162799" cy="41147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715573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 y="0"/>
            <a:ext cx="9144000" cy="6858000"/>
          </a:xfrm>
          <a:prstGeom prst="rect">
            <a:avLst/>
          </a:prstGeom>
        </p:spPr>
      </p:pic>
      <p:sp>
        <p:nvSpPr>
          <p:cNvPr id="12" name="Rectangle 12"/>
          <p:cNvSpPr>
            <a:spLocks noChangeArrowheads="1"/>
          </p:cNvSpPr>
          <p:nvPr/>
        </p:nvSpPr>
        <p:spPr bwMode="auto">
          <a:xfrm>
            <a:off x="1447800" y="457200"/>
            <a:ext cx="6400800" cy="369332"/>
          </a:xfrm>
          <a:prstGeom prst="rect">
            <a:avLst/>
          </a:prstGeom>
          <a:solidFill>
            <a:srgbClr val="996600"/>
          </a:solidFill>
          <a:ln w="9525">
            <a:noFill/>
            <a:miter lim="800000"/>
            <a:headEnd/>
            <a:tailEnd/>
          </a:ln>
        </p:spPr>
        <p:txBody>
          <a:bodyPr wrap="square">
            <a:spAutoFit/>
          </a:bodyPr>
          <a:lstStyle/>
          <a:p>
            <a:pPr marL="514350" indent="-514350" algn="ctr">
              <a:spcBef>
                <a:spcPct val="20000"/>
              </a:spcBef>
              <a:buClr>
                <a:schemeClr val="accent6">
                  <a:lumMod val="50000"/>
                </a:schemeClr>
              </a:buClr>
              <a:buSzPct val="80000"/>
              <a:defRPr/>
            </a:pPr>
            <a:r>
              <a:rPr lang="mn-MN" b="1" dirty="0">
                <a:solidFill>
                  <a:schemeClr val="bg1"/>
                </a:solidFill>
                <a:latin typeface="Arial Unicode MS" pitchFamily="34" charset="-128"/>
                <a:ea typeface="Arial Unicode MS" pitchFamily="34" charset="-128"/>
                <a:cs typeface="Arial Unicode MS" pitchFamily="34" charset="-128"/>
              </a:rPr>
              <a:t>ХҮН АМ, </a:t>
            </a:r>
            <a:r>
              <a:rPr lang="mn-MN" b="1" dirty="0" smtClean="0">
                <a:solidFill>
                  <a:schemeClr val="bg1"/>
                </a:solidFill>
                <a:latin typeface="Arial Unicode MS" pitchFamily="34" charset="-128"/>
                <a:ea typeface="Arial Unicode MS" pitchFamily="34" charset="-128"/>
                <a:cs typeface="Arial Unicode MS" pitchFamily="34" charset="-128"/>
              </a:rPr>
              <a:t>НИЙГМИЙН ҮЗҮҮЛЭЛТ</a:t>
            </a:r>
            <a:endParaRPr lang="mn-MN" b="1" dirty="0">
              <a:solidFill>
                <a:schemeClr val="bg1"/>
              </a:solidFill>
              <a:latin typeface="Arial Unicode MS" pitchFamily="34" charset="-128"/>
              <a:ea typeface="Arial Unicode MS" pitchFamily="34" charset="-128"/>
              <a:cs typeface="Arial Unicode MS" pitchFamily="34" charset="-128"/>
            </a:endParaRPr>
          </a:p>
        </p:txBody>
      </p:sp>
      <p:cxnSp>
        <p:nvCxnSpPr>
          <p:cNvPr id="13" name="Straight Connector 12"/>
          <p:cNvCxnSpPr/>
          <p:nvPr/>
        </p:nvCxnSpPr>
        <p:spPr>
          <a:xfrm flipV="1">
            <a:off x="838200" y="3200400"/>
            <a:ext cx="7620000" cy="1111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pic>
        <p:nvPicPr>
          <p:cNvPr id="4097" name="Picture 72" descr="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6866" y="1066800"/>
            <a:ext cx="827623" cy="8382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1524000" y="1915418"/>
            <a:ext cx="70866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smtClean="0"/>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3" name="Rectangle 3"/>
          <p:cNvSpPr>
            <a:spLocks noChangeArrowheads="1"/>
          </p:cNvSpPr>
          <p:nvPr/>
        </p:nvSpPr>
        <p:spPr bwMode="auto">
          <a:xfrm>
            <a:off x="1600200" y="835106"/>
            <a:ext cx="6248400"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mn-MN" altLang="en-US" sz="1400" b="1" dirty="0" smtClean="0">
                <a:latin typeface="Tahoma" pitchFamily="34" charset="0"/>
                <a:ea typeface="Times New Roman" pitchFamily="18" charset="0"/>
                <a:cs typeface="Tahoma" pitchFamily="34" charset="0"/>
              </a:rPr>
              <a:t>Эрүүл</a:t>
            </a:r>
            <a:r>
              <a:rPr lang="en-US" altLang="en-US" sz="1400" b="1" dirty="0" smtClean="0">
                <a:latin typeface="Tahoma" pitchFamily="34" charset="0"/>
                <a:ea typeface="Times New Roman" pitchFamily="18" charset="0"/>
                <a:cs typeface="Tahoma" pitchFamily="34" charset="0"/>
              </a:rPr>
              <a:t> </a:t>
            </a:r>
            <a:r>
              <a:rPr lang="mn-MN" altLang="en-US" sz="1400" b="1" dirty="0" smtClean="0">
                <a:latin typeface="Tahoma" pitchFamily="34" charset="0"/>
                <a:ea typeface="Times New Roman" pitchFamily="18" charset="0"/>
                <a:cs typeface="Tahoma" pitchFamily="34" charset="0"/>
              </a:rPr>
              <a:t>мэнд </a:t>
            </a:r>
          </a:p>
          <a:p>
            <a:pPr fontAlgn="base">
              <a:spcBef>
                <a:spcPct val="0"/>
              </a:spcBef>
              <a:spcAft>
                <a:spcPct val="0"/>
              </a:spcAft>
            </a:pPr>
            <a:endParaRPr lang="mn-MN" altLang="en-US" sz="1200" b="1" dirty="0" smtClean="0">
              <a:latin typeface="Tahoma" pitchFamily="34" charset="0"/>
              <a:ea typeface="Times New Roman" pitchFamily="18" charset="0"/>
              <a:cs typeface="Tahoma" pitchFamily="34" charset="0"/>
            </a:endParaRPr>
          </a:p>
          <a:p>
            <a:pPr algn="just"/>
            <a:r>
              <a:rPr lang="en-US" sz="1600" dirty="0" smtClean="0"/>
              <a:t>2014 </a:t>
            </a:r>
            <a:r>
              <a:rPr lang="en-US" sz="1600" dirty="0" err="1" smtClean="0"/>
              <a:t>оны</a:t>
            </a:r>
            <a:r>
              <a:rPr lang="en-US" sz="1600" dirty="0" smtClean="0"/>
              <a:t> </a:t>
            </a:r>
            <a:r>
              <a:rPr lang="en-US" sz="1600" dirty="0" err="1" smtClean="0"/>
              <a:t>эхний</a:t>
            </a:r>
            <a:r>
              <a:rPr lang="en-US" sz="1600" dirty="0" smtClean="0"/>
              <a:t> 10 </a:t>
            </a:r>
            <a:r>
              <a:rPr lang="en-US" sz="1600" dirty="0" err="1" smtClean="0"/>
              <a:t>сарын</a:t>
            </a:r>
            <a:r>
              <a:rPr lang="en-US" sz="1600" dirty="0" smtClean="0"/>
              <a:t> </a:t>
            </a:r>
            <a:r>
              <a:rPr lang="en-US" sz="1600" dirty="0" err="1" smtClean="0"/>
              <a:t>байдлаар</a:t>
            </a:r>
            <a:r>
              <a:rPr lang="en-US" sz="1600" dirty="0" smtClean="0"/>
              <a:t> </a:t>
            </a:r>
            <a:r>
              <a:rPr lang="en-US" sz="1600" dirty="0" err="1" smtClean="0"/>
              <a:t>аймгийн</a:t>
            </a:r>
            <a:r>
              <a:rPr lang="en-US" sz="1600" dirty="0" smtClean="0"/>
              <a:t> </a:t>
            </a:r>
            <a:r>
              <a:rPr lang="en-US" sz="1600" dirty="0" err="1" smtClean="0"/>
              <a:t>хэмжээгээр</a:t>
            </a:r>
            <a:r>
              <a:rPr lang="en-US" sz="1600" dirty="0" smtClean="0"/>
              <a:t>  1197 </a:t>
            </a:r>
            <a:r>
              <a:rPr lang="en-US" sz="1600" dirty="0" err="1" smtClean="0"/>
              <a:t>хүүхэд</a:t>
            </a:r>
            <a:r>
              <a:rPr lang="en-US" sz="1600" dirty="0" smtClean="0"/>
              <a:t> </a:t>
            </a:r>
            <a:r>
              <a:rPr lang="en-US" sz="1600" dirty="0" err="1" smtClean="0"/>
              <a:t>мэндэлж</a:t>
            </a:r>
            <a:r>
              <a:rPr lang="en-US" sz="1600" dirty="0" smtClean="0"/>
              <a:t>, 258 </a:t>
            </a:r>
            <a:r>
              <a:rPr lang="en-US" sz="1600" dirty="0" err="1" smtClean="0"/>
              <a:t>хүн</a:t>
            </a:r>
            <a:r>
              <a:rPr lang="en-US" sz="1600" dirty="0" smtClean="0"/>
              <a:t> </a:t>
            </a:r>
            <a:r>
              <a:rPr lang="en-US" sz="1600" dirty="0" err="1" smtClean="0"/>
              <a:t>нас</a:t>
            </a:r>
            <a:r>
              <a:rPr lang="en-US" sz="1600" dirty="0" smtClean="0"/>
              <a:t> </a:t>
            </a:r>
            <a:r>
              <a:rPr lang="en-US" sz="1600" dirty="0" err="1" smtClean="0"/>
              <a:t>барсан</a:t>
            </a:r>
            <a:r>
              <a:rPr lang="en-US" sz="1600" dirty="0" smtClean="0"/>
              <a:t> </a:t>
            </a:r>
            <a:r>
              <a:rPr lang="en-US" sz="1600" dirty="0" err="1" smtClean="0"/>
              <a:t>нь</a:t>
            </a:r>
            <a:r>
              <a:rPr lang="en-US" sz="1600" dirty="0" smtClean="0"/>
              <a:t> </a:t>
            </a:r>
            <a:r>
              <a:rPr lang="en-US" sz="1600" dirty="0" err="1" smtClean="0"/>
              <a:t>урьд</a:t>
            </a:r>
            <a:r>
              <a:rPr lang="en-US" sz="1600" dirty="0" smtClean="0"/>
              <a:t> </a:t>
            </a:r>
            <a:r>
              <a:rPr lang="en-US" sz="1600" dirty="0" err="1" smtClean="0"/>
              <a:t>оны</a:t>
            </a:r>
            <a:r>
              <a:rPr lang="en-US" sz="1600" dirty="0" smtClean="0"/>
              <a:t> </a:t>
            </a:r>
            <a:r>
              <a:rPr lang="en-US" sz="1600" dirty="0" err="1" smtClean="0"/>
              <a:t>мөн</a:t>
            </a:r>
            <a:r>
              <a:rPr lang="en-US" sz="1600" dirty="0" smtClean="0"/>
              <a:t> </a:t>
            </a:r>
            <a:r>
              <a:rPr lang="en-US" sz="1600" dirty="0" err="1" smtClean="0"/>
              <a:t>үеэс</a:t>
            </a:r>
            <a:r>
              <a:rPr lang="en-US" sz="1600" dirty="0" smtClean="0"/>
              <a:t> </a:t>
            </a:r>
            <a:r>
              <a:rPr lang="en-US" sz="1600" dirty="0" err="1" smtClean="0"/>
              <a:t>төрөлт</a:t>
            </a:r>
            <a:r>
              <a:rPr lang="en-US" sz="1600" dirty="0" smtClean="0"/>
              <a:t>  8.8 </a:t>
            </a:r>
            <a:r>
              <a:rPr lang="en-US" sz="1600" dirty="0" err="1" smtClean="0"/>
              <a:t>хувиар</a:t>
            </a:r>
            <a:r>
              <a:rPr lang="en-US" sz="1600" dirty="0" smtClean="0"/>
              <a:t> </a:t>
            </a:r>
            <a:r>
              <a:rPr lang="mn-MN" sz="1600" dirty="0" smtClean="0"/>
              <a:t>буурч,</a:t>
            </a:r>
            <a:r>
              <a:rPr lang="en-US" sz="1600" dirty="0" smtClean="0"/>
              <a:t> </a:t>
            </a:r>
            <a:r>
              <a:rPr lang="en-US" sz="1600" dirty="0" err="1" smtClean="0"/>
              <a:t>нас</a:t>
            </a:r>
            <a:r>
              <a:rPr lang="en-US" sz="1600" dirty="0" smtClean="0"/>
              <a:t> баралт3.2 </a:t>
            </a:r>
            <a:r>
              <a:rPr lang="en-US" sz="1600" dirty="0" err="1" smtClean="0"/>
              <a:t>хувиар</a:t>
            </a:r>
            <a:r>
              <a:rPr lang="en-US" sz="1600" dirty="0" smtClean="0"/>
              <a:t>   </a:t>
            </a:r>
            <a:r>
              <a:rPr lang="mn-MN" sz="1600" dirty="0" smtClean="0"/>
              <a:t>өссөн</a:t>
            </a:r>
            <a:r>
              <a:rPr lang="en-US" sz="1600" dirty="0" smtClean="0"/>
              <a:t> </a:t>
            </a:r>
            <a:r>
              <a:rPr lang="en-US" sz="1600" dirty="0" err="1" smtClean="0"/>
              <a:t>байна</a:t>
            </a:r>
            <a:r>
              <a:rPr lang="en-US" sz="1600" dirty="0" smtClean="0"/>
              <a:t>.  </a:t>
            </a:r>
            <a:endParaRPr lang="mn-MN" sz="1600" dirty="0" smtClean="0"/>
          </a:p>
          <a:p>
            <a:pPr algn="just"/>
            <a:r>
              <a:rPr lang="en-US" sz="1600" dirty="0" smtClean="0"/>
              <a:t>0-1 </a:t>
            </a:r>
            <a:r>
              <a:rPr lang="en-US" sz="1600" dirty="0" err="1" smtClean="0"/>
              <a:t>насны</a:t>
            </a:r>
            <a:r>
              <a:rPr lang="en-US" sz="1600" dirty="0" smtClean="0"/>
              <a:t> </a:t>
            </a:r>
            <a:r>
              <a:rPr lang="en-US" sz="1600" dirty="0" err="1" smtClean="0"/>
              <a:t>хүүхдийн</a:t>
            </a:r>
            <a:r>
              <a:rPr lang="en-US" sz="1600" dirty="0" smtClean="0"/>
              <a:t> </a:t>
            </a:r>
            <a:r>
              <a:rPr lang="en-US" sz="1600" dirty="0" err="1" smtClean="0"/>
              <a:t>эндэгдэл</a:t>
            </a:r>
            <a:r>
              <a:rPr lang="mn-MN" sz="1600" dirty="0" smtClean="0"/>
              <a:t> </a:t>
            </a:r>
            <a:r>
              <a:rPr lang="en-US" sz="1600" dirty="0" smtClean="0"/>
              <a:t>2</a:t>
            </a:r>
            <a:r>
              <a:rPr lang="mn-MN" sz="1600" dirty="0" smtClean="0"/>
              <a:t>6 гарсан нь өмнөх мөн үеийнхтэй харьцуулахад </a:t>
            </a:r>
            <a:r>
              <a:rPr lang="en-US" sz="1600" dirty="0" smtClean="0"/>
              <a:t>2 </a:t>
            </a:r>
            <a:r>
              <a:rPr lang="mn-MN" sz="1600" dirty="0" smtClean="0"/>
              <a:t>оор,  </a:t>
            </a:r>
            <a:r>
              <a:rPr lang="en-US" sz="1600" dirty="0" smtClean="0"/>
              <a:t>х</a:t>
            </a:r>
            <a:r>
              <a:rPr lang="mn-MN" sz="1600" dirty="0" smtClean="0"/>
              <a:t>арин 1-5 насны хүүхдийн эндэгдэл 6 </a:t>
            </a:r>
            <a:r>
              <a:rPr lang="en-US" sz="1600" dirty="0" err="1" smtClean="0"/>
              <a:t>гар</a:t>
            </a:r>
            <a:r>
              <a:rPr lang="mn-MN" sz="1600" dirty="0" smtClean="0"/>
              <a:t>сан нь өмнөх оны мөн үеийнхээс 2 дахин өсчээ.</a:t>
            </a:r>
            <a:endParaRPr lang="en-US" sz="1600" dirty="0" smtClean="0"/>
          </a:p>
          <a:p>
            <a:pPr algn="just"/>
            <a:endParaRPr lang="en-US" sz="1600" dirty="0" smtClean="0"/>
          </a:p>
          <a:p>
            <a:pPr lvl="0" fontAlgn="base">
              <a:spcBef>
                <a:spcPct val="0"/>
              </a:spcBef>
              <a:spcAft>
                <a:spcPct val="0"/>
              </a:spcAft>
            </a:pPr>
            <a:endParaRPr kumimoji="0" lang="en-US" sz="1200" b="0" i="0" u="none" strike="noStrike" cap="none" normalizeH="0" baseline="0" dirty="0" smtClean="0">
              <a:ln>
                <a:noFill/>
              </a:ln>
              <a:solidFill>
                <a:schemeClr val="tx1"/>
              </a:solidFill>
              <a:effectLst/>
              <a:latin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5364" name="Rectangle 4"/>
          <p:cNvSpPr>
            <a:spLocks noChangeArrowheads="1"/>
          </p:cNvSpPr>
          <p:nvPr/>
        </p:nvSpPr>
        <p:spPr bwMode="auto">
          <a:xfrm>
            <a:off x="4455622" y="90100"/>
            <a:ext cx="23275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n-MN"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graphicFrame>
        <p:nvGraphicFramePr>
          <p:cNvPr id="14" name="Chart 13"/>
          <p:cNvGraphicFramePr/>
          <p:nvPr/>
        </p:nvGraphicFramePr>
        <p:xfrm>
          <a:off x="762000" y="3505200"/>
          <a:ext cx="4038600" cy="2667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p:nvPr/>
        </p:nvGraphicFramePr>
        <p:xfrm>
          <a:off x="4648199" y="3733800"/>
          <a:ext cx="3505201"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3405359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 y="0"/>
            <a:ext cx="9144000" cy="6858000"/>
          </a:xfrm>
          <a:prstGeom prst="rect">
            <a:avLst/>
          </a:prstGeom>
        </p:spPr>
      </p:pic>
      <p:sp>
        <p:nvSpPr>
          <p:cNvPr id="12" name="Rectangle 12"/>
          <p:cNvSpPr>
            <a:spLocks noChangeArrowheads="1"/>
          </p:cNvSpPr>
          <p:nvPr/>
        </p:nvSpPr>
        <p:spPr bwMode="auto">
          <a:xfrm>
            <a:off x="1447800" y="457200"/>
            <a:ext cx="6400800" cy="369332"/>
          </a:xfrm>
          <a:prstGeom prst="rect">
            <a:avLst/>
          </a:prstGeom>
          <a:solidFill>
            <a:srgbClr val="996600"/>
          </a:solidFill>
          <a:ln w="9525">
            <a:noFill/>
            <a:miter lim="800000"/>
            <a:headEnd/>
            <a:tailEnd/>
          </a:ln>
        </p:spPr>
        <p:txBody>
          <a:bodyPr wrap="square">
            <a:spAutoFit/>
          </a:bodyPr>
          <a:lstStyle/>
          <a:p>
            <a:pPr marL="514350" indent="-514350" algn="ctr">
              <a:spcBef>
                <a:spcPct val="20000"/>
              </a:spcBef>
              <a:buClr>
                <a:schemeClr val="accent6">
                  <a:lumMod val="50000"/>
                </a:schemeClr>
              </a:buClr>
              <a:buSzPct val="80000"/>
              <a:defRPr/>
            </a:pPr>
            <a:r>
              <a:rPr lang="mn-MN" b="1" dirty="0">
                <a:solidFill>
                  <a:schemeClr val="bg1"/>
                </a:solidFill>
                <a:latin typeface="Arial Unicode MS" pitchFamily="34" charset="-128"/>
                <a:ea typeface="Arial Unicode MS" pitchFamily="34" charset="-128"/>
                <a:cs typeface="Arial Unicode MS" pitchFamily="34" charset="-128"/>
              </a:rPr>
              <a:t>ХҮН АМ, </a:t>
            </a:r>
            <a:r>
              <a:rPr lang="mn-MN" b="1" dirty="0" smtClean="0">
                <a:solidFill>
                  <a:schemeClr val="bg1"/>
                </a:solidFill>
                <a:latin typeface="Arial Unicode MS" pitchFamily="34" charset="-128"/>
                <a:ea typeface="Arial Unicode MS" pitchFamily="34" charset="-128"/>
                <a:cs typeface="Arial Unicode MS" pitchFamily="34" charset="-128"/>
              </a:rPr>
              <a:t>НИЙГМИЙН ҮЗҮҮЛЭЛТ</a:t>
            </a:r>
            <a:endParaRPr lang="mn-MN" b="1" dirty="0">
              <a:solidFill>
                <a:schemeClr val="bg1"/>
              </a:solidFill>
              <a:latin typeface="Arial Unicode MS" pitchFamily="34" charset="-128"/>
              <a:ea typeface="Arial Unicode MS" pitchFamily="34" charset="-128"/>
              <a:cs typeface="Arial Unicode MS" pitchFamily="34" charset="-128"/>
            </a:endParaRPr>
          </a:p>
        </p:txBody>
      </p:sp>
      <p:cxnSp>
        <p:nvCxnSpPr>
          <p:cNvPr id="13" name="Straight Connector 12"/>
          <p:cNvCxnSpPr/>
          <p:nvPr/>
        </p:nvCxnSpPr>
        <p:spPr>
          <a:xfrm flipV="1">
            <a:off x="914400" y="2743200"/>
            <a:ext cx="7620000" cy="1111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pic>
        <p:nvPicPr>
          <p:cNvPr id="4097" name="Picture 72" descr="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6866" y="1066800"/>
            <a:ext cx="827623" cy="838200"/>
          </a:xfrm>
          <a:prstGeom prst="rect">
            <a:avLst/>
          </a:prstGeom>
          <a:noFill/>
          <a:extLst>
            <a:ext uri="{909E8E84-426E-40DD-AFC4-6F175D3DCCD1}">
              <a14:hiddenFill xmlns:a14="http://schemas.microsoft.com/office/drawing/2010/main" xmlns="">
                <a:solidFill>
                  <a:srgbClr val="FFFFFF"/>
                </a:solidFill>
              </a14:hiddenFill>
            </a:ext>
          </a:extLst>
        </p:spPr>
      </p:pic>
      <p:sp>
        <p:nvSpPr>
          <p:cNvPr id="15364" name="Rectangle 4"/>
          <p:cNvSpPr>
            <a:spLocks noChangeArrowheads="1"/>
          </p:cNvSpPr>
          <p:nvPr/>
        </p:nvSpPr>
        <p:spPr bwMode="auto">
          <a:xfrm>
            <a:off x="4455622" y="90100"/>
            <a:ext cx="23275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n-MN"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sp>
        <p:nvSpPr>
          <p:cNvPr id="16" name="Rectangle 15"/>
          <p:cNvSpPr/>
          <p:nvPr/>
        </p:nvSpPr>
        <p:spPr>
          <a:xfrm>
            <a:off x="1752600" y="990600"/>
            <a:ext cx="6248400" cy="1477328"/>
          </a:xfrm>
          <a:prstGeom prst="rect">
            <a:avLst/>
          </a:prstGeom>
        </p:spPr>
        <p:txBody>
          <a:bodyPr wrap="square">
            <a:spAutoFit/>
          </a:bodyPr>
          <a:lstStyle/>
          <a:p>
            <a:pPr lvl="0" algn="just" fontAlgn="base">
              <a:spcBef>
                <a:spcPct val="0"/>
              </a:spcBef>
              <a:spcAft>
                <a:spcPct val="0"/>
              </a:spcAft>
            </a:pPr>
            <a:r>
              <a:rPr lang="mn-MN" dirty="0" smtClean="0"/>
              <a:t> Даланзадгад суманд үйл ажиллагаа явуулж буй өрхийн эмнэлгүүдийн нийт үзлэгийн тооноос үзэхэд Өнө-Орших эмнэлэг 23.0 хувь, Шим билэг өрхийн эмнэлэг 35.0 хувь, Энхийн хүслэн өрхийн эмнэлэг 42.0 хувийг тус тус эзэлж байна.</a:t>
            </a:r>
            <a:endParaRPr lang="mn-MN" sz="2800" dirty="0" smtClean="0">
              <a:latin typeface="Arial" pitchFamily="34" charset="0"/>
            </a:endParaRPr>
          </a:p>
        </p:txBody>
      </p:sp>
      <p:graphicFrame>
        <p:nvGraphicFramePr>
          <p:cNvPr id="10" name="Chart 9"/>
          <p:cNvGraphicFramePr/>
          <p:nvPr/>
        </p:nvGraphicFramePr>
        <p:xfrm>
          <a:off x="1219200" y="3048000"/>
          <a:ext cx="7010400" cy="304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405359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73756"/>
          </a:xfrm>
          <a:prstGeom prst="rect">
            <a:avLst/>
          </a:prstGeom>
        </p:spPr>
      </p:pic>
      <p:sp>
        <p:nvSpPr>
          <p:cNvPr id="6" name="Rectangle 5"/>
          <p:cNvSpPr/>
          <p:nvPr/>
        </p:nvSpPr>
        <p:spPr>
          <a:xfrm>
            <a:off x="1143000" y="3352800"/>
            <a:ext cx="7239000" cy="830997"/>
          </a:xfrm>
          <a:prstGeom prst="rect">
            <a:avLst/>
          </a:prstGeom>
        </p:spPr>
        <p:txBody>
          <a:bodyPr wrap="square">
            <a:spAutoFit/>
          </a:bodyPr>
          <a:lstStyle/>
          <a:p>
            <a:r>
              <a:rPr lang="en-US" sz="2400" dirty="0" smtClean="0"/>
              <a:t> </a:t>
            </a:r>
          </a:p>
          <a:p>
            <a:pPr lvl="0" algn="just" fontAlgn="base">
              <a:spcBef>
                <a:spcPct val="0"/>
              </a:spcBef>
              <a:spcAft>
                <a:spcPct val="0"/>
              </a:spcAft>
            </a:pPr>
            <a:endParaRPr lang="en-US" sz="2400" dirty="0" smtClean="0">
              <a:latin typeface="Arial" pitchFamily="34" charset="0"/>
              <a:cs typeface="Arial" pitchFamily="34" charset="0"/>
            </a:endParaRPr>
          </a:p>
        </p:txBody>
      </p:sp>
      <p:sp>
        <p:nvSpPr>
          <p:cNvPr id="19458" name="Rectangle 2"/>
          <p:cNvSpPr>
            <a:spLocks noChangeArrowheads="1"/>
          </p:cNvSpPr>
          <p:nvPr/>
        </p:nvSpPr>
        <p:spPr bwMode="auto">
          <a:xfrm>
            <a:off x="1219200" y="1960096"/>
            <a:ext cx="7086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cxnSp>
        <p:nvCxnSpPr>
          <p:cNvPr id="9" name="Straight Connector 8"/>
          <p:cNvCxnSpPr/>
          <p:nvPr/>
        </p:nvCxnSpPr>
        <p:spPr>
          <a:xfrm>
            <a:off x="1066800" y="2362200"/>
            <a:ext cx="73152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8673" name="Picture 71" descr="4"/>
          <p:cNvPicPr>
            <a:picLocks noChangeAspect="1" noChangeArrowheads="1"/>
          </p:cNvPicPr>
          <p:nvPr/>
        </p:nvPicPr>
        <p:blipFill>
          <a:blip r:embed="rId3" cstate="print"/>
          <a:srcRect/>
          <a:stretch>
            <a:fillRect/>
          </a:stretch>
        </p:blipFill>
        <p:spPr bwMode="auto">
          <a:xfrm>
            <a:off x="1066800" y="685800"/>
            <a:ext cx="1008063" cy="1006475"/>
          </a:xfrm>
          <a:prstGeom prst="rect">
            <a:avLst/>
          </a:prstGeom>
          <a:noFill/>
        </p:spPr>
      </p:pic>
      <p:sp>
        <p:nvSpPr>
          <p:cNvPr id="28675" name="Rectangle 3"/>
          <p:cNvSpPr>
            <a:spLocks noChangeArrowheads="1"/>
          </p:cNvSpPr>
          <p:nvPr/>
        </p:nvSpPr>
        <p:spPr bwMode="auto">
          <a:xfrm>
            <a:off x="2286000" y="609600"/>
            <a:ext cx="609600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n-MN" sz="12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Хөдөлмөр</a:t>
            </a:r>
            <a:endParaRPr kumimoji="0" lang="en-US" sz="900" b="0" i="0" u="none" strike="noStrike" cap="none" normalizeH="0" baseline="0" dirty="0" smtClean="0">
              <a:ln>
                <a:noFill/>
              </a:ln>
              <a:solidFill>
                <a:schemeClr val="tx1"/>
              </a:solidFill>
              <a:effectLst/>
              <a:latin typeface="Arial" pitchFamily="34" charset="0"/>
            </a:endParaRPr>
          </a:p>
          <a:p>
            <a:pPr algn="just"/>
            <a:r>
              <a:rPr lang="eu-ES" sz="1400" dirty="0" smtClean="0"/>
              <a:t>Аймгийн хөдөлмөрийн захад сарын эхэнд бүртгэлтэй ажил идэвхтэй  эрж байгаа </a:t>
            </a:r>
            <a:r>
              <a:rPr lang="mn-MN" sz="1400" dirty="0" smtClean="0"/>
              <a:t>505 </a:t>
            </a:r>
            <a:r>
              <a:rPr lang="eu-ES" sz="1400" dirty="0" smtClean="0"/>
              <a:t>хүн байгаагаас тайлант сард </a:t>
            </a:r>
            <a:r>
              <a:rPr lang="mn-MN" sz="1400" dirty="0" smtClean="0"/>
              <a:t>188</a:t>
            </a:r>
            <a:r>
              <a:rPr lang="eu-ES" sz="1400" dirty="0" smtClean="0"/>
              <a:t>  хүн шинээр бүртгэгдэж, </a:t>
            </a:r>
            <a:r>
              <a:rPr lang="mn-MN" sz="1400" dirty="0" smtClean="0"/>
              <a:t>бүртгэлээс хасагдсан хүн 144 болсон бөгөөд</a:t>
            </a:r>
            <a:r>
              <a:rPr lang="eu-ES" sz="1400" dirty="0" smtClean="0"/>
              <a:t> тайлант сарын эцэст </a:t>
            </a:r>
            <a:r>
              <a:rPr lang="en-US" sz="1400" dirty="0" smtClean="0"/>
              <a:t>5</a:t>
            </a:r>
            <a:r>
              <a:rPr lang="mn-MN" sz="1400" dirty="0" smtClean="0"/>
              <a:t>49 ажил хайгч</a:t>
            </a:r>
            <a:r>
              <a:rPr lang="eu-ES" sz="1400" dirty="0" smtClean="0"/>
              <a:t> хүн бүртгэлтэй болсон байна. </a:t>
            </a:r>
            <a:r>
              <a:rPr lang="mn-MN" sz="1400" dirty="0" smtClean="0"/>
              <a:t>Нийт ажил хайгч иргэдийн 56.6 хувийг эмэгтэйчүүд эзэлж байна.</a:t>
            </a:r>
            <a:endParaRPr lang="en-US" sz="1400" dirty="0"/>
          </a:p>
        </p:txBody>
      </p:sp>
      <p:graphicFrame>
        <p:nvGraphicFramePr>
          <p:cNvPr id="13" name="Chart 12"/>
          <p:cNvGraphicFramePr/>
          <p:nvPr/>
        </p:nvGraphicFramePr>
        <p:xfrm>
          <a:off x="1066800" y="2590800"/>
          <a:ext cx="3276600" cy="3505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p:nvPr/>
        </p:nvGraphicFramePr>
        <p:xfrm>
          <a:off x="4572000" y="2667000"/>
          <a:ext cx="4267200" cy="3352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3405359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73756"/>
          </a:xfrm>
          <a:prstGeom prst="rect">
            <a:avLst/>
          </a:prstGeom>
        </p:spPr>
      </p:pic>
      <p:sp>
        <p:nvSpPr>
          <p:cNvPr id="6" name="Rectangle 5"/>
          <p:cNvSpPr/>
          <p:nvPr/>
        </p:nvSpPr>
        <p:spPr>
          <a:xfrm>
            <a:off x="1143000" y="3352800"/>
            <a:ext cx="7239000" cy="830997"/>
          </a:xfrm>
          <a:prstGeom prst="rect">
            <a:avLst/>
          </a:prstGeom>
        </p:spPr>
        <p:txBody>
          <a:bodyPr wrap="square">
            <a:spAutoFit/>
          </a:bodyPr>
          <a:lstStyle/>
          <a:p>
            <a:r>
              <a:rPr lang="en-US" sz="2400" dirty="0" smtClean="0"/>
              <a:t> </a:t>
            </a:r>
          </a:p>
          <a:p>
            <a:pPr lvl="0" algn="just" fontAlgn="base">
              <a:spcBef>
                <a:spcPct val="0"/>
              </a:spcBef>
              <a:spcAft>
                <a:spcPct val="0"/>
              </a:spcAft>
            </a:pPr>
            <a:endParaRPr lang="en-US" sz="2400" dirty="0" smtClean="0">
              <a:latin typeface="Arial" pitchFamily="34" charset="0"/>
              <a:cs typeface="Arial" pitchFamily="34" charset="0"/>
            </a:endParaRPr>
          </a:p>
        </p:txBody>
      </p:sp>
      <p:sp>
        <p:nvSpPr>
          <p:cNvPr id="19458" name="Rectangle 2"/>
          <p:cNvSpPr>
            <a:spLocks noChangeArrowheads="1"/>
          </p:cNvSpPr>
          <p:nvPr/>
        </p:nvSpPr>
        <p:spPr bwMode="auto">
          <a:xfrm>
            <a:off x="1219200" y="1960096"/>
            <a:ext cx="7086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cxnSp>
        <p:nvCxnSpPr>
          <p:cNvPr id="9" name="Straight Connector 8"/>
          <p:cNvCxnSpPr/>
          <p:nvPr/>
        </p:nvCxnSpPr>
        <p:spPr>
          <a:xfrm>
            <a:off x="1066800" y="2286000"/>
            <a:ext cx="73152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5" name="Rectangle 3"/>
          <p:cNvSpPr>
            <a:spLocks noChangeArrowheads="1"/>
          </p:cNvSpPr>
          <p:nvPr/>
        </p:nvSpPr>
        <p:spPr bwMode="auto">
          <a:xfrm>
            <a:off x="2362200" y="778133"/>
            <a:ext cx="60198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mn-MN" sz="1200" b="1" dirty="0" smtClean="0">
                <a:latin typeface="Tahoma" panose="020B0604030504040204" pitchFamily="34" charset="0"/>
                <a:ea typeface="Tahoma" panose="020B0604030504040204" pitchFamily="34" charset="0"/>
                <a:cs typeface="Tahoma" panose="020B0604030504040204" pitchFamily="34" charset="0"/>
              </a:rPr>
              <a:t>Нийгмийн даатгалын үйлчилгээ</a:t>
            </a:r>
            <a:endParaRPr lang="en-US" sz="1200" dirty="0" smtClean="0">
              <a:latin typeface="Tahoma" panose="020B0604030504040204" pitchFamily="34" charset="0"/>
              <a:ea typeface="Tahoma" panose="020B0604030504040204" pitchFamily="34" charset="0"/>
              <a:cs typeface="Tahoma" panose="020B0604030504040204" pitchFamily="34" charset="0"/>
            </a:endParaRPr>
          </a:p>
          <a:p>
            <a:pPr algn="just"/>
            <a:r>
              <a:rPr lang="mn-MN" sz="1400" dirty="0" smtClean="0"/>
              <a:t>Нийгмийн даатгалын орлогын төлөвлөгөө биелэлт 19.2 хувиар  тасарсан байна. Оны эхний 10 сард нийгмийн сайн дурын даатгалд  3352 хүн хамрагдсан нь өмнөх оны мөн үеийнхээс 28.0 хувиар буюу 734 хүнээр өссөн байна.</a:t>
            </a:r>
            <a:endParaRPr lang="en-US" sz="1400" dirty="0"/>
          </a:p>
        </p:txBody>
      </p:sp>
      <p:pic>
        <p:nvPicPr>
          <p:cNvPr id="16" name="Picture 15" descr="\\FILESERVER\share\khorolmaa\Information logo\6.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685800"/>
            <a:ext cx="1010093" cy="1010093"/>
          </a:xfrm>
          <a:prstGeom prst="rect">
            <a:avLst/>
          </a:prstGeom>
          <a:noFill/>
          <a:ln>
            <a:noFill/>
          </a:ln>
        </p:spPr>
      </p:pic>
      <p:graphicFrame>
        <p:nvGraphicFramePr>
          <p:cNvPr id="15" name="Chart 14"/>
          <p:cNvGraphicFramePr/>
          <p:nvPr/>
        </p:nvGraphicFramePr>
        <p:xfrm>
          <a:off x="5334000" y="2895600"/>
          <a:ext cx="3124200" cy="26669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p:nvPr/>
        </p:nvGraphicFramePr>
        <p:xfrm>
          <a:off x="1371601" y="2895600"/>
          <a:ext cx="3352800" cy="2667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3405359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73756"/>
          </a:xfrm>
          <a:prstGeom prst="rect">
            <a:avLst/>
          </a:prstGeom>
        </p:spPr>
      </p:pic>
      <p:sp>
        <p:nvSpPr>
          <p:cNvPr id="6" name="Rectangle 5"/>
          <p:cNvSpPr/>
          <p:nvPr/>
        </p:nvSpPr>
        <p:spPr>
          <a:xfrm>
            <a:off x="1143000" y="3352800"/>
            <a:ext cx="7239000" cy="830997"/>
          </a:xfrm>
          <a:prstGeom prst="rect">
            <a:avLst/>
          </a:prstGeom>
        </p:spPr>
        <p:txBody>
          <a:bodyPr wrap="square">
            <a:spAutoFit/>
          </a:bodyPr>
          <a:lstStyle/>
          <a:p>
            <a:r>
              <a:rPr lang="en-US" sz="2400" dirty="0" smtClean="0"/>
              <a:t> </a:t>
            </a:r>
          </a:p>
          <a:p>
            <a:pPr lvl="0" algn="just" fontAlgn="base">
              <a:spcBef>
                <a:spcPct val="0"/>
              </a:spcBef>
              <a:spcAft>
                <a:spcPct val="0"/>
              </a:spcAft>
            </a:pPr>
            <a:endParaRPr lang="en-US" sz="2400" dirty="0" smtClean="0">
              <a:latin typeface="Arial" pitchFamily="34" charset="0"/>
              <a:cs typeface="Arial" pitchFamily="34" charset="0"/>
            </a:endParaRPr>
          </a:p>
        </p:txBody>
      </p:sp>
      <p:sp>
        <p:nvSpPr>
          <p:cNvPr id="19458" name="Rectangle 2"/>
          <p:cNvSpPr>
            <a:spLocks noChangeArrowheads="1"/>
          </p:cNvSpPr>
          <p:nvPr/>
        </p:nvSpPr>
        <p:spPr bwMode="auto">
          <a:xfrm>
            <a:off x="1219200" y="1960096"/>
            <a:ext cx="7086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cxnSp>
        <p:nvCxnSpPr>
          <p:cNvPr id="9" name="Straight Connector 8"/>
          <p:cNvCxnSpPr/>
          <p:nvPr/>
        </p:nvCxnSpPr>
        <p:spPr>
          <a:xfrm>
            <a:off x="1066800" y="2590800"/>
            <a:ext cx="73152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5" name="Rectangle 3"/>
          <p:cNvSpPr>
            <a:spLocks noChangeArrowheads="1"/>
          </p:cNvSpPr>
          <p:nvPr/>
        </p:nvSpPr>
        <p:spPr bwMode="auto">
          <a:xfrm>
            <a:off x="2362200" y="639514"/>
            <a:ext cx="6096000"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mn-MN" sz="1200" b="1" dirty="0" smtClean="0">
                <a:latin typeface="Tahoma" panose="020B0604030504040204" pitchFamily="34" charset="0"/>
                <a:ea typeface="Tahoma" panose="020B0604030504040204" pitchFamily="34" charset="0"/>
                <a:cs typeface="Tahoma" panose="020B0604030504040204" pitchFamily="34" charset="0"/>
              </a:rPr>
              <a:t>Гэмт хэрэг</a:t>
            </a:r>
            <a:endParaRPr lang="en-US" sz="1200" dirty="0" smtClean="0">
              <a:latin typeface="Tahoma" panose="020B0604030504040204" pitchFamily="34" charset="0"/>
              <a:ea typeface="Tahoma" panose="020B0604030504040204" pitchFamily="34" charset="0"/>
              <a:cs typeface="Tahoma" panose="020B0604030504040204" pitchFamily="34" charset="0"/>
            </a:endParaRPr>
          </a:p>
          <a:p>
            <a:pPr algn="just"/>
            <a:r>
              <a:rPr lang="eu-ES" sz="1400" dirty="0" smtClean="0"/>
              <a:t>20</a:t>
            </a:r>
            <a:r>
              <a:rPr lang="mn-MN" sz="1400" dirty="0" smtClean="0"/>
              <a:t>1</a:t>
            </a:r>
            <a:r>
              <a:rPr lang="en-US" sz="1400" dirty="0" smtClean="0"/>
              <a:t>4</a:t>
            </a:r>
            <a:r>
              <a:rPr lang="eu-ES" sz="1400" dirty="0" smtClean="0"/>
              <a:t> оны эхний </a:t>
            </a:r>
            <a:r>
              <a:rPr lang="mn-MN" sz="1400" dirty="0" smtClean="0"/>
              <a:t>10</a:t>
            </a:r>
            <a:r>
              <a:rPr lang="eu-ES" sz="1400" dirty="0" smtClean="0"/>
              <a:t> сарын байдлаар </a:t>
            </a:r>
            <a:r>
              <a:rPr lang="mn-MN" sz="1400" dirty="0" smtClean="0"/>
              <a:t>351 </a:t>
            </a:r>
            <a:r>
              <a:rPr lang="eu-ES" sz="1400" dirty="0" smtClean="0"/>
              <a:t>гэмт хэрэг гарсан нь өнгөрсөн оны мөн үеэс </a:t>
            </a:r>
            <a:r>
              <a:rPr lang="mn-MN" sz="1400" dirty="0" smtClean="0"/>
              <a:t>10 </a:t>
            </a:r>
            <a:r>
              <a:rPr lang="eu-ES" sz="1400" dirty="0" smtClean="0"/>
              <a:t>хэргээр буюу </a:t>
            </a:r>
            <a:r>
              <a:rPr lang="mn-MN" sz="1400" dirty="0" smtClean="0"/>
              <a:t>2.9</a:t>
            </a:r>
            <a:r>
              <a:rPr lang="eu-ES" sz="1400" dirty="0" smtClean="0"/>
              <a:t> хувиар </a:t>
            </a:r>
            <a:r>
              <a:rPr lang="mn-MN" sz="1400" dirty="0" smtClean="0"/>
              <a:t>өссөн</a:t>
            </a:r>
            <a:r>
              <a:rPr lang="eu-ES" sz="1400" dirty="0" smtClean="0"/>
              <a:t> байна. </a:t>
            </a:r>
            <a:endParaRPr lang="en-US" sz="1400" dirty="0" smtClean="0"/>
          </a:p>
          <a:p>
            <a:pPr algn="just"/>
            <a:r>
              <a:rPr lang="mn-MN" sz="1400" dirty="0" smtClean="0"/>
              <a:t>Оны эхний 10 сард иргэд ААНБ-с нийт 4572 өргөдөл, гомдол мэдээлэл хүлээж авч шалган шийдвэрлэсний  863 нь гэмт хэргийн шинжтэй өргөдөл, гомдол, мэдээлэл байсан нь өнгөрсөн оны мөн үеэс 12.1 хувиар өссөн үзүүлэлттэй байна. Оны эхний 10сард гарсан н</a:t>
            </a:r>
            <a:r>
              <a:rPr lang="eu-ES" sz="1400" dirty="0" smtClean="0"/>
              <a:t>ийт  гэмт хэргийн </a:t>
            </a:r>
            <a:r>
              <a:rPr lang="mn-MN" sz="1400" dirty="0" smtClean="0"/>
              <a:t>илрүүлэлт  </a:t>
            </a:r>
            <a:r>
              <a:rPr lang="en-US" sz="1400" dirty="0" smtClean="0"/>
              <a:t>66.</a:t>
            </a:r>
            <a:r>
              <a:rPr lang="mn-MN" sz="1400" dirty="0" smtClean="0"/>
              <a:t>7 хувьтай</a:t>
            </a:r>
            <a:r>
              <a:rPr lang="eu-ES" sz="1400" dirty="0" smtClean="0"/>
              <a:t> байна. </a:t>
            </a:r>
            <a:endParaRPr lang="en-US" sz="1400" dirty="0"/>
          </a:p>
        </p:txBody>
      </p:sp>
      <p:pic>
        <p:nvPicPr>
          <p:cNvPr id="13" name="Picture 12" descr="\\Fileserver\share\khorolmaa\Information logo\12.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762000"/>
            <a:ext cx="1105786" cy="1041990"/>
          </a:xfrm>
          <a:prstGeom prst="rect">
            <a:avLst/>
          </a:prstGeom>
          <a:noFill/>
          <a:ln>
            <a:noFill/>
          </a:ln>
        </p:spPr>
      </p:pic>
      <p:sp>
        <p:nvSpPr>
          <p:cNvPr id="5" name="Rectangle 4"/>
          <p:cNvSpPr/>
          <p:nvPr/>
        </p:nvSpPr>
        <p:spPr>
          <a:xfrm>
            <a:off x="914400" y="6019800"/>
            <a:ext cx="4800600" cy="600164"/>
          </a:xfrm>
          <a:prstGeom prst="rect">
            <a:avLst/>
          </a:prstGeom>
        </p:spPr>
        <p:txBody>
          <a:bodyPr wrap="square">
            <a:spAutoFit/>
          </a:bodyPr>
          <a:lstStyle/>
          <a:p>
            <a:r>
              <a:rPr lang="mn-MN" sz="1100" dirty="0">
                <a:latin typeface="Tahoma" panose="020B0604030504040204" pitchFamily="34" charset="0"/>
                <a:ea typeface="Tahoma" panose="020B0604030504040204" pitchFamily="34" charset="0"/>
                <a:cs typeface="Tahoma" panose="020B0604030504040204" pitchFamily="34" charset="0"/>
              </a:rPr>
              <a:t>Тайлбар:</a:t>
            </a:r>
            <a:endParaRPr lang="en-US" sz="1100" dirty="0">
              <a:latin typeface="Tahoma" panose="020B0604030504040204" pitchFamily="34" charset="0"/>
              <a:ea typeface="Tahoma" panose="020B0604030504040204" pitchFamily="34" charset="0"/>
              <a:cs typeface="Tahoma" panose="020B0604030504040204" pitchFamily="34" charset="0"/>
            </a:endParaRPr>
          </a:p>
          <a:p>
            <a:r>
              <a:rPr lang="en-US" sz="1100" dirty="0">
                <a:latin typeface="Tahoma" panose="020B0604030504040204" pitchFamily="34" charset="0"/>
                <a:ea typeface="Tahoma" panose="020B0604030504040204" pitchFamily="34" charset="0"/>
                <a:cs typeface="Tahoma" panose="020B0604030504040204" pitchFamily="34" charset="0"/>
              </a:rPr>
              <a:t>ИЭЧЭМЭ</a:t>
            </a:r>
            <a:r>
              <a:rPr lang="mn-MN" sz="1100" dirty="0">
                <a:latin typeface="Tahoma" panose="020B0604030504040204" pitchFamily="34" charset="0"/>
                <a:ea typeface="Tahoma" panose="020B0604030504040204" pitchFamily="34" charset="0"/>
                <a:cs typeface="Tahoma" panose="020B0604030504040204" pitchFamily="34" charset="0"/>
              </a:rPr>
              <a:t>Г-Иргэний эрх чөлөө, эрүүл мэндийн эсрэг гэмт хэрэг</a:t>
            </a:r>
            <a:endParaRPr lang="en-US" sz="1100" dirty="0">
              <a:latin typeface="Tahoma" panose="020B0604030504040204" pitchFamily="34" charset="0"/>
              <a:ea typeface="Tahoma" panose="020B0604030504040204" pitchFamily="34" charset="0"/>
              <a:cs typeface="Tahoma" panose="020B0604030504040204" pitchFamily="34" charset="0"/>
            </a:endParaRPr>
          </a:p>
          <a:p>
            <a:r>
              <a:rPr lang="mn-MN" sz="1100" dirty="0">
                <a:latin typeface="Tahoma" panose="020B0604030504040204" pitchFamily="34" charset="0"/>
                <a:ea typeface="Tahoma" panose="020B0604030504040204" pitchFamily="34" charset="0"/>
                <a:cs typeface="Tahoma" panose="020B0604030504040204" pitchFamily="34" charset="0"/>
              </a:rPr>
              <a:t>ХАБ-Хөдөлгөөний аюулгүй байдлын эсрэг гэмт хэрэг </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12289" name="Rectangle 1"/>
          <p:cNvSpPr>
            <a:spLocks noChangeArrowheads="1"/>
          </p:cNvSpPr>
          <p:nvPr/>
        </p:nvSpPr>
        <p:spPr bwMode="auto">
          <a:xfrm>
            <a:off x="5334000" y="2771001"/>
            <a:ext cx="32004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mn-MN" sz="1100" dirty="0" smtClean="0"/>
              <a:t>Оны эхний 10 сарын байдлаар сэжигтэн, холбогдогчдын мэдээллээр </a:t>
            </a:r>
            <a:r>
              <a:rPr lang="en-US" sz="1100" dirty="0" smtClean="0"/>
              <a:t>3</a:t>
            </a:r>
            <a:r>
              <a:rPr lang="mn-MN" sz="1100" dirty="0" smtClean="0"/>
              <a:t>2</a:t>
            </a:r>
            <a:r>
              <a:rPr lang="en-US" sz="1100" dirty="0" smtClean="0"/>
              <a:t>4</a:t>
            </a:r>
            <a:r>
              <a:rPr lang="mn-MN" sz="1100" dirty="0" smtClean="0"/>
              <a:t> хүн гэмт хэрэг үйлдэгдсэн нь өнгөрсөн оны мөн үеэс 13.3 хувиар буюу 43 хүнээр өсчээ. Сэжигтэн холбогдогчдын мэдээллээс үзэхэд 11.7 хувийг эмэгтэйчүүд эзэлжээ.</a:t>
            </a:r>
            <a:endParaRPr lang="en-US" sz="1100" dirty="0"/>
          </a:p>
        </p:txBody>
      </p:sp>
      <p:graphicFrame>
        <p:nvGraphicFramePr>
          <p:cNvPr id="15" name="Chart 14"/>
          <p:cNvGraphicFramePr/>
          <p:nvPr/>
        </p:nvGraphicFramePr>
        <p:xfrm>
          <a:off x="1219201" y="2971800"/>
          <a:ext cx="3505199" cy="2895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p:nvPr/>
        </p:nvGraphicFramePr>
        <p:xfrm>
          <a:off x="5334000" y="3962400"/>
          <a:ext cx="2971800" cy="2590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3405359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15756"/>
            <a:ext cx="9144000" cy="6873756"/>
          </a:xfrm>
          <a:prstGeom prst="rect">
            <a:avLst/>
          </a:prstGeom>
        </p:spPr>
      </p:pic>
      <p:pic>
        <p:nvPicPr>
          <p:cNvPr id="8" name="Picture 7" descr="D:\BAYAN\My Pictures\STAT-LOGO\17.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838200"/>
            <a:ext cx="1003551" cy="1081966"/>
          </a:xfrm>
          <a:prstGeom prst="rect">
            <a:avLst/>
          </a:prstGeom>
          <a:noFill/>
          <a:ln>
            <a:noFill/>
          </a:ln>
          <a:effectLst>
            <a:outerShdw blurRad="50800" dist="38100" dir="8100000" algn="tr" rotWithShape="0">
              <a:schemeClr val="accent1">
                <a:lumMod val="40000"/>
                <a:lumOff val="60000"/>
                <a:alpha val="40000"/>
              </a:schemeClr>
            </a:outerShdw>
          </a:effectLst>
        </p:spPr>
      </p:pic>
      <p:sp>
        <p:nvSpPr>
          <p:cNvPr id="27649" name="Rectangle 1"/>
          <p:cNvSpPr>
            <a:spLocks noChangeArrowheads="1"/>
          </p:cNvSpPr>
          <p:nvPr/>
        </p:nvSpPr>
        <p:spPr bwMode="auto">
          <a:xfrm>
            <a:off x="2209800" y="723527"/>
            <a:ext cx="6400800" cy="196977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Tahoma" pitchFamily="34" charset="0"/>
                <a:ea typeface="Tahoma" panose="020B0604030504040204" pitchFamily="34" charset="0"/>
                <a:cs typeface="Tahoma" panose="020B0604030504040204" pitchFamily="34" charset="0"/>
              </a:rPr>
              <a:t>Хэрэглээний</a:t>
            </a:r>
            <a:r>
              <a:rPr kumimoji="0" lang="en-US" sz="1600" b="1"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 </a:t>
            </a:r>
            <a:r>
              <a:rPr kumimoji="0" lang="en-US" sz="1600" b="1" i="0" u="none" strike="noStrike" cap="none" normalizeH="0" baseline="0" dirty="0" err="1" smtClean="0">
                <a:ln>
                  <a:noFill/>
                </a:ln>
                <a:solidFill>
                  <a:schemeClr val="tx1"/>
                </a:solidFill>
                <a:effectLst/>
                <a:latin typeface="Tahoma" pitchFamily="34" charset="0"/>
                <a:ea typeface="Tahoma" panose="020B0604030504040204" pitchFamily="34" charset="0"/>
                <a:cs typeface="Tahoma" panose="020B0604030504040204" pitchFamily="34" charset="0"/>
              </a:rPr>
              <a:t>үнийн</a:t>
            </a:r>
            <a:r>
              <a:rPr kumimoji="0" lang="en-US" sz="1600" b="1"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 </a:t>
            </a:r>
            <a:r>
              <a:rPr kumimoji="0" lang="en-US" sz="1600" b="1" i="0" u="none" strike="noStrike" cap="none" normalizeH="0" baseline="0" dirty="0" err="1" smtClean="0">
                <a:ln>
                  <a:noFill/>
                </a:ln>
                <a:solidFill>
                  <a:schemeClr val="tx1"/>
                </a:solidFill>
                <a:effectLst/>
                <a:latin typeface="Tahoma" pitchFamily="34" charset="0"/>
                <a:ea typeface="Tahoma" panose="020B0604030504040204" pitchFamily="34" charset="0"/>
                <a:cs typeface="Tahoma" panose="020B0604030504040204" pitchFamily="34" charset="0"/>
              </a:rPr>
              <a:t>индекс</a:t>
            </a:r>
            <a:endParaRPr kumimoji="0" 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r>
              <a:rPr lang="en-US" sz="1600" dirty="0" err="1" smtClean="0"/>
              <a:t>Аймгийн</a:t>
            </a:r>
            <a:r>
              <a:rPr lang="en-US" sz="1600" dirty="0" smtClean="0"/>
              <a:t> </a:t>
            </a:r>
            <a:r>
              <a:rPr lang="en-US" sz="1600" dirty="0" err="1" smtClean="0"/>
              <a:t>хэрэглээний</a:t>
            </a:r>
            <a:r>
              <a:rPr lang="en-US" sz="1600" dirty="0" smtClean="0"/>
              <a:t> </a:t>
            </a:r>
            <a:r>
              <a:rPr lang="en-US" sz="1600" dirty="0" err="1" smtClean="0"/>
              <a:t>үнийн</a:t>
            </a:r>
            <a:r>
              <a:rPr lang="en-US" sz="1600" dirty="0" smtClean="0"/>
              <a:t> </a:t>
            </a:r>
            <a:r>
              <a:rPr lang="en-US" sz="1600" dirty="0" err="1" smtClean="0"/>
              <a:t>ерөнхий</a:t>
            </a:r>
            <a:r>
              <a:rPr lang="en-US" sz="1600" dirty="0" smtClean="0"/>
              <a:t> </a:t>
            </a:r>
            <a:r>
              <a:rPr lang="en-US" sz="1600" dirty="0" err="1" smtClean="0"/>
              <a:t>индексийг</a:t>
            </a:r>
            <a:r>
              <a:rPr lang="en-US" sz="1600" dirty="0" smtClean="0"/>
              <a:t> </a:t>
            </a:r>
            <a:r>
              <a:rPr lang="en-US" sz="1600" dirty="0" err="1" smtClean="0"/>
              <a:t>өнгөрсөн</a:t>
            </a:r>
            <a:r>
              <a:rPr lang="en-US" sz="1600" dirty="0" smtClean="0"/>
              <a:t> </a:t>
            </a:r>
            <a:r>
              <a:rPr lang="en-US" sz="1600" dirty="0" err="1" smtClean="0"/>
              <a:t>оны</a:t>
            </a:r>
            <a:r>
              <a:rPr lang="en-US" sz="1600" dirty="0" smtClean="0"/>
              <a:t> </a:t>
            </a:r>
            <a:r>
              <a:rPr lang="en-US" sz="1600" dirty="0" err="1" smtClean="0"/>
              <a:t>мөн</a:t>
            </a:r>
            <a:r>
              <a:rPr lang="en-US" sz="1600" dirty="0" smtClean="0"/>
              <a:t> </a:t>
            </a:r>
            <a:r>
              <a:rPr lang="en-US" sz="1600" dirty="0" err="1" smtClean="0"/>
              <a:t>үетэй</a:t>
            </a:r>
            <a:r>
              <a:rPr lang="en-US" sz="1600" dirty="0" smtClean="0"/>
              <a:t> </a:t>
            </a:r>
            <a:r>
              <a:rPr lang="en-US" sz="1600" dirty="0" err="1" smtClean="0"/>
              <a:t>харьцуулахад</a:t>
            </a:r>
            <a:r>
              <a:rPr lang="en-US" sz="1600" dirty="0" smtClean="0"/>
              <a:t> 11.4 </a:t>
            </a:r>
            <a:r>
              <a:rPr lang="en-US" sz="1600" dirty="0" err="1" smtClean="0"/>
              <a:t>хувиар</a:t>
            </a:r>
            <a:r>
              <a:rPr lang="en-US" sz="1600" dirty="0" smtClean="0"/>
              <a:t> </a:t>
            </a:r>
            <a:r>
              <a:rPr lang="en-US" sz="1600" dirty="0" err="1" smtClean="0"/>
              <a:t>өссөний</a:t>
            </a:r>
            <a:r>
              <a:rPr lang="en-US" sz="1600" dirty="0" smtClean="0"/>
              <a:t>  </a:t>
            </a:r>
            <a:r>
              <a:rPr lang="en-US" sz="1600" dirty="0" err="1" smtClean="0"/>
              <a:t>дотор</a:t>
            </a:r>
            <a:r>
              <a:rPr lang="en-US" sz="1600" dirty="0" smtClean="0"/>
              <a:t> </a:t>
            </a:r>
            <a:r>
              <a:rPr lang="en-US" sz="1600" dirty="0" err="1" smtClean="0"/>
              <a:t>хүнсний</a:t>
            </a:r>
            <a:r>
              <a:rPr lang="en-US" sz="1600" dirty="0" smtClean="0"/>
              <a:t> </a:t>
            </a:r>
            <a:r>
              <a:rPr lang="en-US" sz="1600" dirty="0" err="1" smtClean="0"/>
              <a:t>бараа</a:t>
            </a:r>
            <a:r>
              <a:rPr lang="en-US" sz="1600" dirty="0" smtClean="0"/>
              <a:t> 12.3, </a:t>
            </a:r>
            <a:r>
              <a:rPr lang="en-US" sz="1600" dirty="0" err="1" smtClean="0"/>
              <a:t>согтууруулах</a:t>
            </a:r>
            <a:r>
              <a:rPr lang="en-US" sz="1600" dirty="0" smtClean="0"/>
              <a:t> </a:t>
            </a:r>
            <a:r>
              <a:rPr lang="en-US" sz="1600" dirty="0" err="1" smtClean="0"/>
              <a:t>ундаа</a:t>
            </a:r>
            <a:r>
              <a:rPr lang="en-US" sz="1600" dirty="0" smtClean="0"/>
              <a:t> 9.7, </a:t>
            </a:r>
            <a:r>
              <a:rPr lang="en-US" sz="1600" dirty="0" err="1" smtClean="0"/>
              <a:t>хувцас</a:t>
            </a:r>
            <a:r>
              <a:rPr lang="en-US" sz="1600" dirty="0" smtClean="0"/>
              <a:t> </a:t>
            </a:r>
            <a:r>
              <a:rPr lang="en-US" sz="1600" dirty="0" err="1" smtClean="0"/>
              <a:t>бөс</a:t>
            </a:r>
            <a:r>
              <a:rPr lang="en-US" sz="1600" dirty="0" smtClean="0"/>
              <a:t> </a:t>
            </a:r>
            <a:r>
              <a:rPr lang="en-US" sz="1600" dirty="0" err="1" smtClean="0"/>
              <a:t>бараа</a:t>
            </a:r>
            <a:r>
              <a:rPr lang="en-US" sz="1600" dirty="0" smtClean="0"/>
              <a:t> 19.8, </a:t>
            </a:r>
            <a:r>
              <a:rPr lang="en-US" sz="1600" dirty="0" err="1" smtClean="0"/>
              <a:t>орон</a:t>
            </a:r>
            <a:r>
              <a:rPr lang="en-US" sz="1600" dirty="0" smtClean="0"/>
              <a:t> </a:t>
            </a:r>
            <a:r>
              <a:rPr lang="en-US" sz="1600" dirty="0" err="1" smtClean="0"/>
              <a:t>сууц</a:t>
            </a:r>
            <a:r>
              <a:rPr lang="en-US" sz="1600" dirty="0" smtClean="0"/>
              <a:t>, </a:t>
            </a:r>
            <a:r>
              <a:rPr lang="en-US" sz="1600" dirty="0" err="1" smtClean="0"/>
              <a:t>ус</a:t>
            </a:r>
            <a:r>
              <a:rPr lang="en-US" sz="1600" dirty="0" smtClean="0"/>
              <a:t>, </a:t>
            </a:r>
            <a:r>
              <a:rPr lang="en-US" sz="1600" dirty="0" err="1" smtClean="0"/>
              <a:t>цахилгаан</a:t>
            </a:r>
            <a:r>
              <a:rPr lang="en-US" sz="1600" dirty="0" smtClean="0"/>
              <a:t> </a:t>
            </a:r>
            <a:r>
              <a:rPr lang="en-US" sz="1600" dirty="0" err="1" smtClean="0"/>
              <a:t>болон</a:t>
            </a:r>
            <a:r>
              <a:rPr lang="en-US" sz="1600" dirty="0" smtClean="0"/>
              <a:t> </a:t>
            </a:r>
            <a:r>
              <a:rPr lang="en-US" sz="1600" dirty="0" err="1" smtClean="0"/>
              <a:t>түлш</a:t>
            </a:r>
            <a:r>
              <a:rPr lang="en-US" sz="1600" dirty="0" smtClean="0"/>
              <a:t> 5.8, </a:t>
            </a:r>
            <a:r>
              <a:rPr lang="en-US" sz="1600" dirty="0" err="1" smtClean="0"/>
              <a:t>гэр</a:t>
            </a:r>
            <a:r>
              <a:rPr lang="en-US" sz="1600" dirty="0" smtClean="0"/>
              <a:t> </a:t>
            </a:r>
            <a:r>
              <a:rPr lang="en-US" sz="1600" dirty="0" err="1" smtClean="0"/>
              <a:t>ахуйн</a:t>
            </a:r>
            <a:r>
              <a:rPr lang="en-US" sz="1600" dirty="0" smtClean="0"/>
              <a:t> </a:t>
            </a:r>
            <a:r>
              <a:rPr lang="en-US" sz="1600" dirty="0" err="1" smtClean="0"/>
              <a:t>бараа</a:t>
            </a:r>
            <a:r>
              <a:rPr lang="en-US" sz="1600" dirty="0" smtClean="0"/>
              <a:t> 11.7, </a:t>
            </a:r>
            <a:r>
              <a:rPr lang="en-US" sz="1600" dirty="0" err="1" smtClean="0"/>
              <a:t>эм</a:t>
            </a:r>
            <a:r>
              <a:rPr lang="en-US" sz="1600" dirty="0" smtClean="0"/>
              <a:t> </a:t>
            </a:r>
            <a:r>
              <a:rPr lang="en-US" sz="1600" dirty="0" err="1" smtClean="0"/>
              <a:t>тариа</a:t>
            </a:r>
            <a:r>
              <a:rPr lang="en-US" sz="1600" dirty="0" smtClean="0"/>
              <a:t>, </a:t>
            </a:r>
            <a:r>
              <a:rPr lang="en-US" sz="1600" dirty="0" err="1" smtClean="0"/>
              <a:t>эмнэлэгийн</a:t>
            </a:r>
            <a:r>
              <a:rPr lang="en-US" sz="1600" dirty="0" smtClean="0"/>
              <a:t> </a:t>
            </a:r>
            <a:r>
              <a:rPr lang="en-US" sz="1600" dirty="0" err="1" smtClean="0"/>
              <a:t>үйлчилгээ</a:t>
            </a:r>
            <a:r>
              <a:rPr lang="en-US" sz="1600" dirty="0" smtClean="0"/>
              <a:t> 12.4,  </a:t>
            </a:r>
            <a:r>
              <a:rPr lang="en-US" sz="1600" dirty="0" err="1" smtClean="0"/>
              <a:t>тээвэр</a:t>
            </a:r>
            <a:r>
              <a:rPr lang="en-US" sz="1600" dirty="0" smtClean="0"/>
              <a:t> 4.0</a:t>
            </a:r>
            <a:r>
              <a:rPr lang="mn-MN" sz="1600" dirty="0" smtClean="0"/>
              <a:t>,</a:t>
            </a:r>
            <a:r>
              <a:rPr lang="en-US" sz="1600" dirty="0" smtClean="0"/>
              <a:t> </a:t>
            </a:r>
            <a:r>
              <a:rPr lang="en-US" sz="1600" dirty="0" err="1" smtClean="0"/>
              <a:t>соёлын</a:t>
            </a:r>
            <a:r>
              <a:rPr lang="en-US" sz="1600" dirty="0" smtClean="0"/>
              <a:t> </a:t>
            </a:r>
            <a:r>
              <a:rPr lang="en-US" sz="1600" dirty="0" err="1" smtClean="0"/>
              <a:t>бараа</a:t>
            </a:r>
            <a:r>
              <a:rPr lang="en-US" sz="1600" dirty="0" smtClean="0"/>
              <a:t> 7.6, </a:t>
            </a:r>
            <a:r>
              <a:rPr lang="en-US" sz="1600" dirty="0" err="1" smtClean="0"/>
              <a:t>боловсролын</a:t>
            </a:r>
            <a:r>
              <a:rPr lang="en-US" sz="1600" dirty="0" smtClean="0"/>
              <a:t> </a:t>
            </a:r>
            <a:r>
              <a:rPr lang="en-US" sz="1600" dirty="0" err="1" smtClean="0"/>
              <a:t>үйлчилгээ</a:t>
            </a:r>
            <a:r>
              <a:rPr lang="en-US" sz="1600" dirty="0" smtClean="0"/>
              <a:t> 7.6,  </a:t>
            </a:r>
            <a:r>
              <a:rPr lang="en-US" sz="1600" dirty="0" err="1" smtClean="0"/>
              <a:t>зочид</a:t>
            </a:r>
            <a:r>
              <a:rPr lang="en-US" sz="1600" dirty="0" smtClean="0"/>
              <a:t> </a:t>
            </a:r>
            <a:r>
              <a:rPr lang="en-US" sz="1600" dirty="0" err="1" smtClean="0"/>
              <a:t>буудал</a:t>
            </a:r>
            <a:r>
              <a:rPr lang="en-US" sz="1600" dirty="0" smtClean="0"/>
              <a:t> 5.5, </a:t>
            </a:r>
            <a:r>
              <a:rPr lang="en-US" sz="1600" dirty="0" err="1" smtClean="0"/>
              <a:t>бусад</a:t>
            </a:r>
            <a:r>
              <a:rPr lang="en-US" sz="1600" dirty="0" smtClean="0"/>
              <a:t> </a:t>
            </a:r>
            <a:r>
              <a:rPr lang="en-US" sz="1600" dirty="0" err="1" smtClean="0"/>
              <a:t>бараа</a:t>
            </a:r>
            <a:r>
              <a:rPr lang="en-US" sz="1600" dirty="0" smtClean="0"/>
              <a:t> </a:t>
            </a:r>
            <a:r>
              <a:rPr lang="en-US" sz="1600" dirty="0" err="1" smtClean="0"/>
              <a:t>үйлчилгээ</a:t>
            </a:r>
            <a:r>
              <a:rPr lang="en-US" sz="1600" dirty="0" smtClean="0"/>
              <a:t> 13.3 </a:t>
            </a:r>
            <a:r>
              <a:rPr lang="en-US" sz="1600" dirty="0" err="1" smtClean="0"/>
              <a:t>хувиар</a:t>
            </a:r>
            <a:r>
              <a:rPr lang="en-US" sz="1600" dirty="0" smtClean="0"/>
              <a:t> </a:t>
            </a:r>
            <a:r>
              <a:rPr lang="en-US" sz="1600" dirty="0" err="1" smtClean="0"/>
              <a:t>тус</a:t>
            </a:r>
            <a:r>
              <a:rPr lang="en-US" sz="1600" dirty="0" smtClean="0"/>
              <a:t> </a:t>
            </a:r>
            <a:r>
              <a:rPr lang="en-US" sz="1600" dirty="0" err="1" smtClean="0"/>
              <a:t>тус</a:t>
            </a:r>
            <a:r>
              <a:rPr lang="en-US" sz="1600" dirty="0" smtClean="0"/>
              <a:t> </a:t>
            </a:r>
            <a:r>
              <a:rPr lang="en-US" sz="1600" dirty="0" err="1" smtClean="0"/>
              <a:t>өссөн</a:t>
            </a:r>
            <a:r>
              <a:rPr lang="en-US" sz="1600" dirty="0" smtClean="0"/>
              <a:t> </a:t>
            </a:r>
            <a:r>
              <a:rPr lang="en-US" sz="1600" dirty="0" err="1" smtClean="0"/>
              <a:t>үзүүлэлттэй</a:t>
            </a:r>
            <a:r>
              <a:rPr lang="en-US" sz="1600" dirty="0" smtClean="0"/>
              <a:t> </a:t>
            </a:r>
            <a:r>
              <a:rPr lang="en-US" sz="1600" dirty="0" err="1" smtClean="0"/>
              <a:t>байна</a:t>
            </a:r>
            <a:r>
              <a:rPr lang="en-US" sz="1600" dirty="0" smtClean="0"/>
              <a:t>.</a:t>
            </a:r>
            <a:endParaRPr lang="en-US" sz="1600" dirty="0"/>
          </a:p>
        </p:txBody>
      </p:sp>
      <p:sp>
        <p:nvSpPr>
          <p:cNvPr id="11" name="Rectangle 10"/>
          <p:cNvSpPr/>
          <p:nvPr/>
        </p:nvSpPr>
        <p:spPr>
          <a:xfrm>
            <a:off x="1676400" y="2743200"/>
            <a:ext cx="6096000" cy="276999"/>
          </a:xfrm>
          <a:prstGeom prst="rect">
            <a:avLst/>
          </a:prstGeom>
        </p:spPr>
        <p:txBody>
          <a:bodyPr wrap="square">
            <a:spAutoFit/>
          </a:bodyPr>
          <a:lstStyle/>
          <a:p>
            <a:pPr algn="ctr"/>
            <a:r>
              <a:rPr lang="mn-MN" sz="1200" dirty="0" smtClean="0">
                <a:latin typeface="Arial" pitchFamily="34" charset="0"/>
                <a:cs typeface="Arial" pitchFamily="34" charset="0"/>
              </a:rPr>
              <a:t>Хэрэглээний үнийн индекст нөлөөлсөн бараа, үйлчилгээний үнийн өөрчлөлт</a:t>
            </a:r>
            <a:endParaRPr lang="en-US" sz="1200" dirty="0">
              <a:latin typeface="Arial" pitchFamily="34" charset="0"/>
              <a:cs typeface="Arial" pitchFamily="34" charset="0"/>
            </a:endParaRPr>
          </a:p>
        </p:txBody>
      </p:sp>
      <p:graphicFrame>
        <p:nvGraphicFramePr>
          <p:cNvPr id="10" name="Table 9"/>
          <p:cNvGraphicFramePr>
            <a:graphicFrameLocks noGrp="1"/>
          </p:cNvGraphicFramePr>
          <p:nvPr/>
        </p:nvGraphicFramePr>
        <p:xfrm>
          <a:off x="1219200" y="3352797"/>
          <a:ext cx="7467601" cy="2819402"/>
        </p:xfrm>
        <a:graphic>
          <a:graphicData uri="http://schemas.openxmlformats.org/drawingml/2006/table">
            <a:tbl>
              <a:tblPr/>
              <a:tblGrid>
                <a:gridCol w="2067951"/>
                <a:gridCol w="1179793"/>
                <a:gridCol w="4219857"/>
              </a:tblGrid>
              <a:tr h="424746">
                <a:tc>
                  <a:txBody>
                    <a:bodyPr/>
                    <a:lstStyle/>
                    <a:p>
                      <a:pPr marL="0" marR="0" algn="ctr">
                        <a:spcBef>
                          <a:spcPts val="0"/>
                        </a:spcBef>
                        <a:spcAft>
                          <a:spcPts val="0"/>
                        </a:spcAft>
                      </a:pPr>
                      <a:r>
                        <a:rPr lang="mn-MN" sz="1100">
                          <a:latin typeface="Tahoma"/>
                          <a:ea typeface="Times New Roman"/>
                        </a:rPr>
                        <a:t>Бараа, үйлчилгээний </a:t>
                      </a:r>
                      <a:endParaRPr lang="en-US" sz="900">
                        <a:latin typeface="Times New Roman"/>
                        <a:ea typeface="Times New Roman"/>
                      </a:endParaRPr>
                    </a:p>
                    <a:p>
                      <a:pPr marL="0" marR="0" algn="ctr">
                        <a:spcBef>
                          <a:spcPts val="0"/>
                        </a:spcBef>
                        <a:spcAft>
                          <a:spcPts val="0"/>
                        </a:spcAft>
                      </a:pPr>
                      <a:r>
                        <a:rPr lang="mn-MN" sz="1100">
                          <a:latin typeface="Tahoma"/>
                          <a:ea typeface="Times New Roman"/>
                        </a:rPr>
                        <a:t>бүлэг</a:t>
                      </a:r>
                      <a:endParaRPr lang="en-US" sz="900">
                        <a:latin typeface="Times New Roman"/>
                        <a:ea typeface="Times New Roman"/>
                      </a:endParaRPr>
                    </a:p>
                  </a:txBody>
                  <a:tcPr marL="64928" marR="6492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mn-MN" sz="1100">
                          <a:latin typeface="Tahoma"/>
                          <a:ea typeface="Times New Roman"/>
                        </a:rPr>
                        <a:t>Үнийн өөрчлөлт </a:t>
                      </a:r>
                      <a:r>
                        <a:rPr lang="en-US" sz="1100">
                          <a:latin typeface="Tahoma"/>
                          <a:ea typeface="Times New Roman"/>
                        </a:rPr>
                        <a:t>%</a:t>
                      </a:r>
                      <a:endParaRPr lang="en-US" sz="900">
                        <a:latin typeface="Times New Roman"/>
                        <a:ea typeface="Times New Roman"/>
                      </a:endParaRPr>
                    </a:p>
                  </a:txBody>
                  <a:tcPr marL="64928" marR="6492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mn-MN" sz="1100">
                          <a:latin typeface="Tahoma"/>
                          <a:ea typeface="Times New Roman"/>
                        </a:rPr>
                        <a:t>Дэд бүлэг, зарим барааны үнийн өөрчлөлт</a:t>
                      </a:r>
                      <a:endParaRPr lang="en-US" sz="900">
                        <a:latin typeface="Times New Roman"/>
                        <a:ea typeface="Times New Roman"/>
                      </a:endParaRPr>
                    </a:p>
                  </a:txBody>
                  <a:tcPr marL="64928" marR="6492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798218">
                <a:tc>
                  <a:txBody>
                    <a:bodyPr/>
                    <a:lstStyle/>
                    <a:p>
                      <a:pPr marL="0" marR="0" algn="l">
                        <a:spcBef>
                          <a:spcPts val="0"/>
                        </a:spcBef>
                        <a:spcAft>
                          <a:spcPts val="0"/>
                        </a:spcAft>
                      </a:pPr>
                      <a:r>
                        <a:rPr lang="en-US" sz="1100">
                          <a:latin typeface="Tahoma"/>
                          <a:ea typeface="Times New Roman"/>
                        </a:rPr>
                        <a:t>Хүнсний бараа, ундаа, ус</a:t>
                      </a:r>
                      <a:endParaRPr lang="en-US" sz="900">
                        <a:latin typeface="Times New Roman"/>
                        <a:ea typeface="Times New Roman"/>
                      </a:endParaRPr>
                    </a:p>
                  </a:txBody>
                  <a:tcPr marL="64928" marR="6492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100">
                          <a:latin typeface="Tahoma"/>
                          <a:ea typeface="Times New Roman"/>
                        </a:rPr>
                        <a:t>1</a:t>
                      </a:r>
                      <a:r>
                        <a:rPr lang="mn-MN" sz="1100">
                          <a:latin typeface="Tahoma"/>
                          <a:ea typeface="Times New Roman"/>
                        </a:rPr>
                        <a:t>2</a:t>
                      </a:r>
                      <a:r>
                        <a:rPr lang="en-US" sz="1100">
                          <a:latin typeface="Tahoma"/>
                          <a:ea typeface="Times New Roman"/>
                        </a:rPr>
                        <a:t>.</a:t>
                      </a:r>
                      <a:r>
                        <a:rPr lang="mn-MN" sz="1100">
                          <a:latin typeface="Tahoma"/>
                          <a:ea typeface="Times New Roman"/>
                        </a:rPr>
                        <a:t>3</a:t>
                      </a:r>
                      <a:endParaRPr lang="en-US" sz="900">
                        <a:latin typeface="Times New Roman"/>
                        <a:ea typeface="Times New Roman"/>
                      </a:endParaRPr>
                    </a:p>
                  </a:txBody>
                  <a:tcPr marL="64928" marR="6492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just">
                        <a:spcBef>
                          <a:spcPts val="0"/>
                        </a:spcBef>
                        <a:spcAft>
                          <a:spcPts val="0"/>
                        </a:spcAft>
                      </a:pPr>
                      <a:r>
                        <a:rPr lang="mn-MN" sz="1100">
                          <a:latin typeface="Tahoma"/>
                          <a:ea typeface="Times New Roman"/>
                        </a:rPr>
                        <a:t>Энэ бүлгийн өсөлтөд талх, гурил, будаа </a:t>
                      </a:r>
                      <a:r>
                        <a:rPr lang="en-US" sz="1100">
                          <a:latin typeface="Tahoma"/>
                          <a:ea typeface="Times New Roman"/>
                        </a:rPr>
                        <a:t>31.9</a:t>
                      </a:r>
                      <a:r>
                        <a:rPr lang="mn-MN" sz="1100">
                          <a:latin typeface="Tahoma"/>
                          <a:ea typeface="Times New Roman"/>
                        </a:rPr>
                        <a:t> хувь, хүнсний бусад бүтээгдэхүүн </a:t>
                      </a:r>
                      <a:r>
                        <a:rPr lang="en-US" sz="1100">
                          <a:latin typeface="Tahoma"/>
                          <a:ea typeface="Times New Roman"/>
                        </a:rPr>
                        <a:t>13.8</a:t>
                      </a:r>
                      <a:r>
                        <a:rPr lang="mn-MN" sz="1100">
                          <a:latin typeface="Tahoma"/>
                          <a:ea typeface="Times New Roman"/>
                        </a:rPr>
                        <a:t> хувь, сүү, сүүн бүтээгдэхүүн, өндөг </a:t>
                      </a:r>
                      <a:r>
                        <a:rPr lang="en-US" sz="1100">
                          <a:latin typeface="Tahoma"/>
                          <a:ea typeface="Times New Roman"/>
                        </a:rPr>
                        <a:t>22.1 </a:t>
                      </a:r>
                      <a:r>
                        <a:rPr lang="mn-MN" sz="1100">
                          <a:latin typeface="Tahoma"/>
                          <a:ea typeface="Times New Roman"/>
                        </a:rPr>
                        <a:t>хувиар тус тус нэмэгдсэн нь голлон нөлөөлжээ. </a:t>
                      </a:r>
                      <a:endParaRPr lang="en-US" sz="900">
                        <a:latin typeface="Times New Roman"/>
                        <a:ea typeface="Times New Roman"/>
                      </a:endParaRPr>
                    </a:p>
                  </a:txBody>
                  <a:tcPr marL="64928" marR="6492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598664">
                <a:tc>
                  <a:txBody>
                    <a:bodyPr/>
                    <a:lstStyle/>
                    <a:p>
                      <a:pPr marL="0" marR="0" algn="l">
                        <a:spcBef>
                          <a:spcPts val="0"/>
                        </a:spcBef>
                        <a:spcAft>
                          <a:spcPts val="0"/>
                        </a:spcAft>
                      </a:pPr>
                      <a:r>
                        <a:rPr lang="en-US" sz="1100">
                          <a:latin typeface="Tahoma"/>
                          <a:ea typeface="Times New Roman"/>
                        </a:rPr>
                        <a:t>Хувцас, бөс бараа, гутал</a:t>
                      </a:r>
                      <a:endParaRPr lang="en-US" sz="900">
                        <a:latin typeface="Times New Roman"/>
                        <a:ea typeface="Times New Roman"/>
                      </a:endParaRPr>
                    </a:p>
                  </a:txBody>
                  <a:tcPr marL="64928" marR="6492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mn-MN" sz="1100">
                          <a:latin typeface="Tahoma"/>
                          <a:ea typeface="Times New Roman"/>
                        </a:rPr>
                        <a:t>1</a:t>
                      </a:r>
                      <a:r>
                        <a:rPr lang="en-US" sz="1100">
                          <a:latin typeface="Tahoma"/>
                          <a:ea typeface="Times New Roman"/>
                        </a:rPr>
                        <a:t>9.8</a:t>
                      </a:r>
                      <a:endParaRPr lang="en-US" sz="900">
                        <a:latin typeface="Times New Roman"/>
                        <a:ea typeface="Times New Roman"/>
                      </a:endParaRPr>
                    </a:p>
                  </a:txBody>
                  <a:tcPr marL="64928" marR="6492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just">
                        <a:spcBef>
                          <a:spcPts val="0"/>
                        </a:spcBef>
                        <a:spcAft>
                          <a:spcPts val="0"/>
                        </a:spcAft>
                      </a:pPr>
                      <a:r>
                        <a:rPr lang="mn-MN" sz="1100">
                          <a:latin typeface="Tahoma"/>
                          <a:ea typeface="Times New Roman"/>
                        </a:rPr>
                        <a:t>Энэ бүлгийн бүх төрлийн хувцас </a:t>
                      </a:r>
                      <a:r>
                        <a:rPr lang="en-US" sz="1100">
                          <a:latin typeface="Tahoma"/>
                          <a:ea typeface="Times New Roman"/>
                        </a:rPr>
                        <a:t>17.1</a:t>
                      </a:r>
                      <a:r>
                        <a:rPr lang="mn-MN" sz="1100">
                          <a:latin typeface="Tahoma"/>
                          <a:ea typeface="Times New Roman"/>
                        </a:rPr>
                        <a:t> хувь, хөвөн бүс бараа 13.1 хувиар өссөнтэй холбоотой байна. </a:t>
                      </a:r>
                      <a:endParaRPr lang="en-US" sz="900">
                        <a:latin typeface="Times New Roman"/>
                        <a:ea typeface="Times New Roman"/>
                      </a:endParaRPr>
                    </a:p>
                  </a:txBody>
                  <a:tcPr marL="64928" marR="6492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99110">
                <a:tc>
                  <a:txBody>
                    <a:bodyPr/>
                    <a:lstStyle/>
                    <a:p>
                      <a:pPr marL="0" marR="0" algn="l">
                        <a:spcBef>
                          <a:spcPts val="0"/>
                        </a:spcBef>
                        <a:spcAft>
                          <a:spcPts val="0"/>
                        </a:spcAft>
                      </a:pPr>
                      <a:r>
                        <a:rPr lang="mn-MN" sz="1100">
                          <a:latin typeface="Tahoma"/>
                          <a:ea typeface="Times New Roman"/>
                        </a:rPr>
                        <a:t>Орон сууц, цахилгаан, бусад  үйлчилгээ</a:t>
                      </a:r>
                      <a:endParaRPr lang="en-US" sz="900">
                        <a:latin typeface="Times New Roman"/>
                        <a:ea typeface="Times New Roman"/>
                      </a:endParaRPr>
                    </a:p>
                  </a:txBody>
                  <a:tcPr marL="64928" marR="6492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100">
                          <a:latin typeface="Tahoma"/>
                          <a:ea typeface="Times New Roman"/>
                        </a:rPr>
                        <a:t>5.8</a:t>
                      </a:r>
                      <a:endParaRPr lang="en-US" sz="900">
                        <a:latin typeface="Times New Roman"/>
                        <a:ea typeface="Times New Roman"/>
                      </a:endParaRPr>
                    </a:p>
                  </a:txBody>
                  <a:tcPr marL="64928" marR="6492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just">
                        <a:spcBef>
                          <a:spcPts val="0"/>
                        </a:spcBef>
                        <a:spcAft>
                          <a:spcPts val="0"/>
                        </a:spcAft>
                      </a:pPr>
                      <a:r>
                        <a:rPr lang="mn-MN" sz="1100">
                          <a:latin typeface="Tahoma"/>
                          <a:ea typeface="Times New Roman"/>
                        </a:rPr>
                        <a:t>Цахилгаан, түлшний үнэ 17.2 хувиар өссөн нь нөлөөлжээ. </a:t>
                      </a:r>
                      <a:endParaRPr lang="en-US" sz="900">
                        <a:latin typeface="Times New Roman"/>
                        <a:ea typeface="Times New Roman"/>
                      </a:endParaRPr>
                    </a:p>
                  </a:txBody>
                  <a:tcPr marL="64928" marR="6492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598664">
                <a:tc>
                  <a:txBody>
                    <a:bodyPr/>
                    <a:lstStyle/>
                    <a:p>
                      <a:pPr marL="0" marR="0" algn="l">
                        <a:spcBef>
                          <a:spcPts val="0"/>
                        </a:spcBef>
                        <a:spcAft>
                          <a:spcPts val="0"/>
                        </a:spcAft>
                      </a:pPr>
                      <a:r>
                        <a:rPr lang="mn-MN" sz="1100">
                          <a:latin typeface="Tahoma"/>
                          <a:ea typeface="Times New Roman"/>
                        </a:rPr>
                        <a:t>Гэр ахуйн тавилга, гэр ахуйн бараа</a:t>
                      </a:r>
                      <a:endParaRPr lang="en-US" sz="900">
                        <a:latin typeface="Times New Roman"/>
                        <a:ea typeface="Times New Roman"/>
                      </a:endParaRPr>
                    </a:p>
                  </a:txBody>
                  <a:tcPr marL="64928" marR="6492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latin typeface="Tahoma"/>
                          <a:ea typeface="Times New Roman"/>
                        </a:rPr>
                        <a:t>12.4</a:t>
                      </a:r>
                      <a:endParaRPr lang="en-US" sz="900">
                        <a:latin typeface="Times New Roman"/>
                        <a:ea typeface="Times New Roman"/>
                      </a:endParaRPr>
                    </a:p>
                  </a:txBody>
                  <a:tcPr marL="64928" marR="6492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just">
                        <a:spcBef>
                          <a:spcPts val="0"/>
                        </a:spcBef>
                        <a:spcAft>
                          <a:spcPts val="0"/>
                        </a:spcAft>
                      </a:pPr>
                      <a:r>
                        <a:rPr lang="mn-MN" sz="1100" dirty="0">
                          <a:latin typeface="Tahoma"/>
                          <a:ea typeface="Times New Roman"/>
                        </a:rPr>
                        <a:t>Гэр ахуйн тавилга хэрэгсэл,цахилгаан барааны үнэ 21.1, гэр ахуйн оёмол, нэхмэл эдлэлийн үнэ 20.5 хувиар өссөн нь нөлөөлжээ.</a:t>
                      </a:r>
                      <a:endParaRPr lang="en-US" sz="900" dirty="0">
                        <a:latin typeface="Times New Roman"/>
                        <a:ea typeface="Times New Roman"/>
                      </a:endParaRPr>
                    </a:p>
                  </a:txBody>
                  <a:tcPr marL="64928" marR="6492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405359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1873</TotalTime>
  <Words>1862</Words>
  <Application>Microsoft Office PowerPoint</Application>
  <PresentationFormat>On-screen Show (4:3)</PresentationFormat>
  <Paragraphs>670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Mj</dc:creator>
  <cp:lastModifiedBy>Nominchuluu</cp:lastModifiedBy>
  <cp:revision>549</cp:revision>
  <dcterms:created xsi:type="dcterms:W3CDTF">2013-04-23T12:28:13Z</dcterms:created>
  <dcterms:modified xsi:type="dcterms:W3CDTF">2014-11-10T04:21:17Z</dcterms:modified>
</cp:coreProperties>
</file>