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341" r:id="rId4"/>
    <p:sldId id="337" r:id="rId5"/>
    <p:sldId id="331" r:id="rId6"/>
    <p:sldId id="332" r:id="rId7"/>
    <p:sldId id="338" r:id="rId8"/>
    <p:sldId id="339" r:id="rId9"/>
    <p:sldId id="333" r:id="rId10"/>
    <p:sldId id="335" r:id="rId11"/>
    <p:sldId id="342" r:id="rId12"/>
    <p:sldId id="343" r:id="rId13"/>
    <p:sldId id="321" r:id="rId14"/>
    <p:sldId id="318" r:id="rId15"/>
    <p:sldId id="340" r:id="rId16"/>
    <p:sldId id="314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7%20sariin%20taniltsuulga\07%20sariin%20taniltsuulga%20kh\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hare\Munkhjargal\taniltsuulga\2014.07%20sariin%20taniltsuulga\07%20sariin%20taniltsuulga%20kh\Une_Grafic.xlsx" TargetMode="External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hare\Munkhjargal\taniltsuulga\2014.07%20sariin%20taniltsuulga\07%20sariin%20taniltsuulga%20kh\Une_Grafic.xlsx" TargetMode="External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hare\Munkhjargal\taniltsuulga\2014.07%20sariin%20taniltsuulga\07%20sariin%20taniltsuulga%20kh\Une_Grafic.xlsx" TargetMode="External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hare\Munkhjargal\taniltsuulga\2014.07%20sariin%20taniltsuulga\07%20sariin%20taniltsuulga%20kh\Une_Grafic.xlsx" TargetMode="External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share\Munkhjargal\taniltsuulga\2014.07%20sariin%20taniltsuulga\07%20sariin%20taniltsuulga%20kh\Une_Grafic.xlsx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mio\Desktop\2014.07sariin%20taniltsuulga%20nomio\2014.07%20MEDEE.11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nzoo\Desktop\2014.06%20sariin%20taniltsuulga%20ganzo\exel%20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7%20sariin%20taniltsuulga\Book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eruul%20men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7%20sariin%20taniltsuulga\07%20sariin%20taniltsuulga%20kh\taniltsuulg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7%20sariin%20taniltsuulga\07%20sariin%20taniltsuulga%20kh\taniltsuulg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6%20sariin%20taniltsuulga%20kh\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7%20sariin%20taniltsuulga\07%20sariin%20taniltsuulga%20kh\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mn-MN" sz="2400"/>
              <a:t>Татварын</a:t>
            </a:r>
            <a:r>
              <a:rPr lang="mn-MN" sz="2400" baseline="0"/>
              <a:t> орлого</a:t>
            </a:r>
            <a:endParaRPr lang="en-US" sz="2400"/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3326771653543414E-3"/>
                  <c:y val="-3.013961796442116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77985564304462E-3"/>
                  <c:y val="0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5.6917104111986038E-3"/>
                  <c:y val="-8.4375911344415321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Sheet1!$A$4:$A$7</c:f>
              <c:strCache>
                <c:ptCount val="4"/>
                <c:pt idx="0">
                  <c:v>Орлогын албан татвар</c:v>
                </c:pt>
                <c:pt idx="1">
                  <c:v>Өмчийн татвар      </c:v>
                </c:pt>
                <c:pt idx="2">
                  <c:v>Тусгай зориулалтын орлого</c:v>
                </c:pt>
                <c:pt idx="3">
                  <c:v>Бусад татвар</c:v>
                </c:pt>
              </c:strCache>
            </c:strRef>
          </c:cat>
          <c:val>
            <c:numRef>
              <c:f>Sheet1!$B$4:$B$7</c:f>
              <c:numCache>
                <c:formatCode>0.0</c:formatCode>
                <c:ptCount val="4"/>
                <c:pt idx="0">
                  <c:v>12992915.6</c:v>
                </c:pt>
                <c:pt idx="1">
                  <c:v>5081208.4000000004</c:v>
                </c:pt>
                <c:pt idx="2">
                  <c:v>999755.7</c:v>
                </c:pt>
                <c:pt idx="3">
                  <c:v>9835023.9000000004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cat>
            <c:strRef>
              <c:f>'niigmiin daatgal'!$B$28:$D$28</c:f>
              <c:strCache>
                <c:ptCount val="3"/>
                <c:pt idx="0">
                  <c:v>2012.YII</c:v>
                </c:pt>
                <c:pt idx="1">
                  <c:v>2013.YII</c:v>
                </c:pt>
                <c:pt idx="2">
                  <c:v>2014.YII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1128</c:v>
                </c:pt>
                <c:pt idx="1">
                  <c:v>2170</c:v>
                </c:pt>
                <c:pt idx="2">
                  <c:v>2931</c:v>
                </c:pt>
              </c:numCache>
            </c:numRef>
          </c:val>
        </c:ser>
        <c:dLbls>
          <c:showVal val="1"/>
        </c:dLbls>
        <c:overlap val="-25"/>
        <c:axId val="61115776"/>
        <c:axId val="61121664"/>
      </c:barChart>
      <c:catAx>
        <c:axId val="61115776"/>
        <c:scaling>
          <c:orientation val="minMax"/>
        </c:scaling>
        <c:axPos val="b"/>
        <c:majorTickMark val="none"/>
        <c:tickLblPos val="nextTo"/>
        <c:crossAx val="61121664"/>
        <c:crosses val="autoZero"/>
        <c:auto val="1"/>
        <c:lblAlgn val="ctr"/>
        <c:lblOffset val="100"/>
      </c:catAx>
      <c:valAx>
        <c:axId val="61121664"/>
        <c:scaling>
          <c:orientation val="minMax"/>
        </c:scaling>
        <c:delete val="1"/>
        <c:axPos val="l"/>
        <c:numFmt formatCode="General" sourceLinked="1"/>
        <c:tickLblPos val="none"/>
        <c:crossAx val="611157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7 </a:t>
            </a:r>
            <a:r>
              <a:rPr lang="mn-MN" sz="1400"/>
              <a:t>сард үйлдэгдсэн гэмт</a:t>
            </a:r>
            <a:r>
              <a:rPr lang="mn-MN" sz="1400" baseline="0"/>
              <a:t> хэрэг хувиар</a:t>
            </a:r>
            <a:endParaRPr lang="en-US" sz="1400"/>
          </a:p>
        </c:rich>
      </c:tx>
      <c:layout>
        <c:manualLayout>
          <c:xMode val="edge"/>
          <c:yMode val="edge"/>
          <c:x val="0.30685443165758142"/>
          <c:y val="2.3809523809523812E-2"/>
        </c:manualLayout>
      </c:layout>
    </c:title>
    <c:plotArea>
      <c:layout/>
      <c:pie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2.6877734033245851E-2"/>
                  <c:y val="9.7455526392534297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2571227034120741"/>
                  <c:y val="-7.4490740740740816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3.4804571303587044E-2"/>
                  <c:y val="8.0298920968212451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Sheet3!$A$8:$A$14</c:f>
              <c:strCache>
                <c:ptCount val="7"/>
                <c:pt idx="0">
                  <c:v>Хүчин</c:v>
                </c:pt>
                <c:pt idx="1">
                  <c:v>Танхай</c:v>
                </c:pt>
                <c:pt idx="2">
                  <c:v>ИЭЧЭМЭ</c:v>
                </c:pt>
                <c:pt idx="3">
                  <c:v>Хулгай</c:v>
                </c:pt>
                <c:pt idx="4">
                  <c:v>ХАБ эсрэг  хэрэг</c:v>
                </c:pt>
                <c:pt idx="5">
                  <c:v>Бусдыг залилах</c:v>
                </c:pt>
                <c:pt idx="6">
                  <c:v>Бусад  хэрэг</c:v>
                </c:pt>
              </c:strCache>
            </c:strRef>
          </c:cat>
          <c:val>
            <c:numRef>
              <c:f>Sheet3!$B$8:$B$14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89</c:v>
                </c:pt>
                <c:pt idx="3">
                  <c:v>57</c:v>
                </c:pt>
                <c:pt idx="4">
                  <c:v>50</c:v>
                </c:pt>
                <c:pt idx="5">
                  <c:v>4</c:v>
                </c:pt>
                <c:pt idx="6">
                  <c:v>70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21600811983139E-2"/>
          <c:y val="9.4490305647278228E-2"/>
          <c:w val="0.97099380704300386"/>
          <c:h val="0.61585931758530432"/>
        </c:manualLayout>
      </c:layout>
      <c:barChart>
        <c:barDir val="col"/>
        <c:grouping val="clustered"/>
        <c:ser>
          <c:idx val="0"/>
          <c:order val="0"/>
          <c:tx>
            <c:strRef>
              <c:f>Sheet1!$J$75</c:f>
              <c:strCache>
                <c:ptCount val="1"/>
                <c:pt idx="0">
                  <c:v>Төмс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Sheet1!$K$74:$O$74</c:f>
              <c:numCache>
                <c:formatCode>General</c:formatCode>
                <c:ptCount val="5"/>
                <c:pt idx="0">
                  <c:v>2010.07</c:v>
                </c:pt>
                <c:pt idx="1">
                  <c:v>2011.07</c:v>
                </c:pt>
                <c:pt idx="2">
                  <c:v>2012.07</c:v>
                </c:pt>
                <c:pt idx="3">
                  <c:v>2013.07</c:v>
                </c:pt>
                <c:pt idx="4">
                  <c:v>2014.07</c:v>
                </c:pt>
              </c:numCache>
            </c:numRef>
          </c:cat>
          <c:val>
            <c:numRef>
              <c:f>Sheet1!$K$75:$O$75</c:f>
              <c:numCache>
                <c:formatCode>General</c:formatCode>
                <c:ptCount val="5"/>
                <c:pt idx="0">
                  <c:v>1300</c:v>
                </c:pt>
                <c:pt idx="1">
                  <c:v>1000</c:v>
                </c:pt>
                <c:pt idx="2">
                  <c:v>1200</c:v>
                </c:pt>
                <c:pt idx="3">
                  <c:v>800</c:v>
                </c:pt>
                <c:pt idx="4">
                  <c:v>1200</c:v>
                </c:pt>
              </c:numCache>
            </c:numRef>
          </c:val>
        </c:ser>
        <c:gapWidth val="10"/>
        <c:axId val="62270848"/>
        <c:axId val="62665856"/>
      </c:barChart>
      <c:catAx>
        <c:axId val="6227084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62665856"/>
        <c:crosses val="autoZero"/>
        <c:auto val="1"/>
        <c:lblAlgn val="ctr"/>
        <c:lblOffset val="100"/>
      </c:catAx>
      <c:valAx>
        <c:axId val="62665856"/>
        <c:scaling>
          <c:orientation val="minMax"/>
          <c:max val="1400"/>
          <c:min val="0"/>
        </c:scaling>
        <c:delete val="1"/>
        <c:axPos val="l"/>
        <c:numFmt formatCode="General" sourceLinked="1"/>
        <c:tickLblPos val="none"/>
        <c:crossAx val="62270848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445060106338384E-2"/>
          <c:y val="4.8774626063308422E-2"/>
          <c:w val="0.86122253619847411"/>
          <c:h val="0.65451390865298453"/>
        </c:manualLayout>
      </c:layout>
      <c:lineChart>
        <c:grouping val="standard"/>
        <c:ser>
          <c:idx val="0"/>
          <c:order val="0"/>
          <c:tx>
            <c:strRef>
              <c:f>Sheet1!$R$88</c:f>
              <c:strCache>
                <c:ptCount val="1"/>
                <c:pt idx="0">
                  <c:v>Байцаа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35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Sheet1!$S$87:$W$87</c:f>
              <c:numCache>
                <c:formatCode>General</c:formatCode>
                <c:ptCount val="5"/>
                <c:pt idx="0">
                  <c:v>2010.07</c:v>
                </c:pt>
                <c:pt idx="1">
                  <c:v>2011.07</c:v>
                </c:pt>
                <c:pt idx="2">
                  <c:v>2012.07</c:v>
                </c:pt>
                <c:pt idx="3">
                  <c:v>2013.07</c:v>
                </c:pt>
                <c:pt idx="4">
                  <c:v>2014.07</c:v>
                </c:pt>
              </c:numCache>
            </c:numRef>
          </c:cat>
          <c:val>
            <c:numRef>
              <c:f>Sheet1!$S$88:$W$88</c:f>
              <c:numCache>
                <c:formatCode>General</c:formatCode>
                <c:ptCount val="5"/>
                <c:pt idx="0">
                  <c:v>1111</c:v>
                </c:pt>
                <c:pt idx="1">
                  <c:v>1049</c:v>
                </c:pt>
                <c:pt idx="2">
                  <c:v>1029</c:v>
                </c:pt>
                <c:pt idx="3">
                  <c:v>1378</c:v>
                </c:pt>
                <c:pt idx="4">
                  <c:v>1285</c:v>
                </c:pt>
              </c:numCache>
            </c:numRef>
          </c:val>
          <c:smooth val="1"/>
        </c:ser>
        <c:marker val="1"/>
        <c:axId val="62817024"/>
        <c:axId val="62818560"/>
      </c:lineChart>
      <c:catAx>
        <c:axId val="628170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62818560"/>
        <c:crosses val="autoZero"/>
        <c:auto val="1"/>
        <c:lblAlgn val="ctr"/>
        <c:lblOffset val="100"/>
      </c:catAx>
      <c:valAx>
        <c:axId val="62818560"/>
        <c:scaling>
          <c:orientation val="minMax"/>
          <c:max val="2000"/>
          <c:min val="0"/>
        </c:scaling>
        <c:delete val="1"/>
        <c:axPos val="l"/>
        <c:numFmt formatCode="General" sourceLinked="1"/>
        <c:tickLblPos val="none"/>
        <c:crossAx val="6281702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769060879585173"/>
          <c:y val="7.6737395777337411E-5"/>
          <c:w val="0.55154503552909706"/>
          <c:h val="0.10406290677080016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940298507462716E-2"/>
          <c:y val="4.1666666666666664E-2"/>
          <c:w val="0.94278030463368512"/>
          <c:h val="0.57816214770831775"/>
        </c:manualLayout>
      </c:layout>
      <c:lineChart>
        <c:grouping val="standard"/>
        <c:ser>
          <c:idx val="0"/>
          <c:order val="0"/>
          <c:tx>
            <c:strRef>
              <c:f>Sheet1!$A$125</c:f>
              <c:strCache>
                <c:ptCount val="1"/>
                <c:pt idx="0">
                  <c:v>Лууван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45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Sheet1!$B$124:$F$124</c:f>
              <c:numCache>
                <c:formatCode>General</c:formatCode>
                <c:ptCount val="5"/>
                <c:pt idx="0">
                  <c:v>2010.07</c:v>
                </c:pt>
                <c:pt idx="1">
                  <c:v>2011.07</c:v>
                </c:pt>
                <c:pt idx="2">
                  <c:v>2012.07</c:v>
                </c:pt>
                <c:pt idx="3">
                  <c:v>2013.07</c:v>
                </c:pt>
                <c:pt idx="4">
                  <c:v>2014.07</c:v>
                </c:pt>
              </c:numCache>
            </c:numRef>
          </c:cat>
          <c:val>
            <c:numRef>
              <c:f>Sheet1!$B$125:$F$125</c:f>
              <c:numCache>
                <c:formatCode>General</c:formatCode>
                <c:ptCount val="5"/>
                <c:pt idx="0">
                  <c:v>1200</c:v>
                </c:pt>
                <c:pt idx="1">
                  <c:v>1200</c:v>
                </c:pt>
                <c:pt idx="2">
                  <c:v>1200</c:v>
                </c:pt>
                <c:pt idx="3">
                  <c:v>1200</c:v>
                </c:pt>
                <c:pt idx="4">
                  <c:v>1400</c:v>
                </c:pt>
              </c:numCache>
            </c:numRef>
          </c:val>
          <c:smooth val="1"/>
        </c:ser>
        <c:marker val="1"/>
        <c:axId val="62855040"/>
        <c:axId val="62856576"/>
      </c:lineChart>
      <c:catAx>
        <c:axId val="628550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4F81BD">
                <a:lumMod val="40000"/>
                <a:lumOff val="60000"/>
              </a:srgbClr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62856576"/>
        <c:crosses val="autoZero"/>
        <c:auto val="1"/>
        <c:lblAlgn val="ctr"/>
        <c:lblOffset val="100"/>
      </c:catAx>
      <c:valAx>
        <c:axId val="62856576"/>
        <c:scaling>
          <c:orientation val="minMax"/>
          <c:max val="1500"/>
          <c:min val="500"/>
        </c:scaling>
        <c:delete val="1"/>
        <c:axPos val="l"/>
        <c:numFmt formatCode="General" sourceLinked="1"/>
        <c:majorTickMark val="none"/>
        <c:tickLblPos val="none"/>
        <c:crossAx val="6285504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409230556776236E-2"/>
          <c:y val="5.1400554097404488E-2"/>
          <c:w val="0.9409454211405418"/>
          <c:h val="0.64945565712332165"/>
        </c:manualLayout>
      </c:layout>
      <c:lineChart>
        <c:grouping val="standard"/>
        <c:ser>
          <c:idx val="0"/>
          <c:order val="0"/>
          <c:tx>
            <c:strRef>
              <c:f>Sheet1!$O$150</c:f>
              <c:strCache>
                <c:ptCount val="1"/>
                <c:pt idx="0">
                  <c:v>Өндөг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38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Sheet1!$P$149:$T$149</c:f>
              <c:numCache>
                <c:formatCode>General</c:formatCode>
                <c:ptCount val="5"/>
                <c:pt idx="0">
                  <c:v>2010.07</c:v>
                </c:pt>
                <c:pt idx="1">
                  <c:v>2011.07</c:v>
                </c:pt>
                <c:pt idx="2">
                  <c:v>2012.07</c:v>
                </c:pt>
                <c:pt idx="3">
                  <c:v>2013.07</c:v>
                </c:pt>
                <c:pt idx="4">
                  <c:v>2014.07</c:v>
                </c:pt>
              </c:numCache>
            </c:numRef>
          </c:cat>
          <c:val>
            <c:numRef>
              <c:f>Sheet1!$P$150:$T$150</c:f>
              <c:numCache>
                <c:formatCode>General</c:formatCode>
                <c:ptCount val="5"/>
                <c:pt idx="0">
                  <c:v>233.3</c:v>
                </c:pt>
                <c:pt idx="1">
                  <c:v>250</c:v>
                </c:pt>
                <c:pt idx="2">
                  <c:v>300</c:v>
                </c:pt>
                <c:pt idx="3">
                  <c:v>300</c:v>
                </c:pt>
                <c:pt idx="4">
                  <c:v>383.3</c:v>
                </c:pt>
              </c:numCache>
            </c:numRef>
          </c:val>
        </c:ser>
        <c:marker val="1"/>
        <c:axId val="62913536"/>
        <c:axId val="62751488"/>
      </c:lineChart>
      <c:catAx>
        <c:axId val="6291353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62751488"/>
        <c:crosses val="autoZero"/>
        <c:auto val="1"/>
        <c:lblAlgn val="ctr"/>
        <c:lblOffset val="100"/>
      </c:catAx>
      <c:valAx>
        <c:axId val="62751488"/>
        <c:scaling>
          <c:orientation val="minMax"/>
          <c:max val="1400"/>
          <c:min val="0"/>
        </c:scaling>
        <c:delete val="1"/>
        <c:axPos val="l"/>
        <c:numFmt formatCode="General" sourceLinked="1"/>
        <c:tickLblPos val="none"/>
        <c:crossAx val="6291353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8382414698162726"/>
          <c:h val="0.76914151356080773"/>
        </c:manualLayout>
      </c:layout>
      <c:barChart>
        <c:barDir val="col"/>
        <c:grouping val="clustered"/>
        <c:ser>
          <c:idx val="0"/>
          <c:order val="0"/>
          <c:tx>
            <c:strRef>
              <c:f>Sheet1!$B$67</c:f>
              <c:strCache>
                <c:ptCount val="1"/>
                <c:pt idx="0">
                  <c:v>Алтан Тариа гурил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Lbls>
            <c:dLbl>
              <c:idx val="0"/>
              <c:layout>
                <c:manualLayout>
                  <c:x val="2.6845643889128277E-2"/>
                  <c:y val="0.1142857714214582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5238102856194424"/>
                </c:manualLayout>
              </c:layout>
              <c:showVal val="1"/>
            </c:dLbl>
            <c:dLbl>
              <c:idx val="2"/>
              <c:layout>
                <c:manualLayout>
                  <c:x val="8.9485479630427873E-3"/>
                  <c:y val="0.11428577142145824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9.5238142851215096E-2"/>
                </c:manualLayout>
              </c:layout>
              <c:showVal val="1"/>
            </c:dLbl>
            <c:dLbl>
              <c:idx val="5"/>
              <c:layout>
                <c:manualLayout>
                  <c:x val="1.1931397284056873E-2"/>
                  <c:y val="0.11428577142145824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Sheet1!$C$67:$H$67</c:f>
              <c:numCache>
                <c:formatCode>General</c:formatCode>
                <c:ptCount val="6"/>
                <c:pt idx="0">
                  <c:v>1750</c:v>
                </c:pt>
                <c:pt idx="1">
                  <c:v>2050</c:v>
                </c:pt>
                <c:pt idx="2">
                  <c:v>1625</c:v>
                </c:pt>
                <c:pt idx="3">
                  <c:v>1500</c:v>
                </c:pt>
                <c:pt idx="4">
                  <c:v>1800</c:v>
                </c:pt>
                <c:pt idx="5">
                  <c:v>1433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gapWidth val="20"/>
        <c:overlap val="10"/>
        <c:axId val="64357888"/>
        <c:axId val="64359424"/>
      </c:barChart>
      <c:catAx>
        <c:axId val="6435788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64359424"/>
        <c:crosses val="autoZero"/>
        <c:auto val="1"/>
        <c:lblAlgn val="ctr"/>
        <c:lblOffset val="100"/>
      </c:catAx>
      <c:valAx>
        <c:axId val="64359424"/>
        <c:scaling>
          <c:orientation val="minMax"/>
          <c:max val="2050"/>
          <c:min val="900"/>
        </c:scaling>
        <c:axPos val="l"/>
        <c:numFmt formatCode="General" sourceLinked="1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64357888"/>
        <c:crosses val="autoZero"/>
        <c:crossBetween val="between"/>
        <c:majorUnit val="15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5081681903855972"/>
          <c:y val="0.23162866223155187"/>
          <c:w val="0.33271820888160858"/>
          <c:h val="0.11685245186974204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9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Y val="350"/>
      <c:perspective val="0"/>
    </c:view3D>
    <c:plotArea>
      <c:layout>
        <c:manualLayout>
          <c:layoutTarget val="inner"/>
          <c:xMode val="edge"/>
          <c:yMode val="edge"/>
          <c:x val="0.10831247578577102"/>
          <c:y val="0.35548230423702387"/>
          <c:w val="0.70025275042893753"/>
          <c:h val="0.3687713623393425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1"/>
          <c:dPt>
            <c:idx val="0"/>
            <c:spPr>
              <a:solidFill>
                <a:srgbClr val="9933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36329730581121"/>
                  <c:y val="-7.600214229387596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9.1554659613178005E-2"/>
                  <c:y val="-0.13248063922873007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1814197028897862"/>
                  <c:y val="-0.16099999128015974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 Mon"/>
                        <a:ea typeface="Arial Mon"/>
                        <a:cs typeface="Arial Mon"/>
                      </a:defRPr>
                    </a:pPr>
                    <a:r>
                      <a:rPr lang="en-US"/>
                      <a:t>¯õýð 
0,4%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093003608923883"/>
                  <c:y val="-4.0016044506064684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3429265247259245"/>
                  <c:y val="0.13460877308669947"/>
                </c:manualLayout>
              </c:layout>
              <c:dLblPos val="bestFit"/>
              <c:showCatName val="1"/>
              <c:showPercent val="1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1">
                  <a:defRPr sz="800" b="0" i="0" u="none" strike="noStrike" baseline="0">
                    <a:solidFill>
                      <a:srgbClr val="000000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'Mal xorogdol'!$S$89:$S$93</c:f>
              <c:strCache>
                <c:ptCount val="5"/>
                <c:pt idx="0">
                  <c:v>Òýìýý</c:v>
                </c:pt>
                <c:pt idx="1">
                  <c:v>Àäóó</c:v>
                </c:pt>
                <c:pt idx="2">
                  <c:v>¯õýð</c:v>
                </c:pt>
                <c:pt idx="3">
                  <c:v>Õîíü</c:v>
                </c:pt>
                <c:pt idx="4">
                  <c:v>ßìàà</c:v>
                </c:pt>
              </c:strCache>
            </c:strRef>
          </c:cat>
          <c:val>
            <c:numRef>
              <c:f>'Mal xorogdol'!$T$89:$T$93</c:f>
              <c:numCache>
                <c:formatCode>General</c:formatCode>
                <c:ptCount val="5"/>
                <c:pt idx="0">
                  <c:v>188</c:v>
                </c:pt>
                <c:pt idx="1">
                  <c:v>268</c:v>
                </c:pt>
                <c:pt idx="2">
                  <c:v>49</c:v>
                </c:pt>
                <c:pt idx="3">
                  <c:v>1753</c:v>
                </c:pt>
                <c:pt idx="4">
                  <c:v>5778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 Mon"/>
          <a:ea typeface="Arial Mon"/>
          <a:cs typeface="Arial Mon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381944444444454E-2"/>
          <c:y val="0.14988268263835539"/>
          <c:w val="0.95225694444444442"/>
          <c:h val="0.77513784679580378"/>
        </c:manualLayout>
      </c:layout>
      <c:barChart>
        <c:barDir val="col"/>
        <c:grouping val="clustered"/>
        <c:ser>
          <c:idx val="0"/>
          <c:order val="0"/>
          <c:tx>
            <c:strRef>
              <c:f>'ay-2'!$B$21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11111111111111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0.1018518518518518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9.7222222222222307E-2"/>
                </c:manualLayout>
              </c:layout>
              <c:showVal val="1"/>
            </c:dLbl>
            <c:showVal val="1"/>
          </c:dLbls>
          <c:cat>
            <c:numRef>
              <c:f>'ay-2'!$C$20:$G$20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'ay-2'!$C$21:$G$21</c:f>
              <c:numCache>
                <c:formatCode>General</c:formatCode>
                <c:ptCount val="5"/>
                <c:pt idx="0">
                  <c:v>136828.9</c:v>
                </c:pt>
                <c:pt idx="1">
                  <c:v>215007.4</c:v>
                </c:pt>
                <c:pt idx="2">
                  <c:v>136791.79999999999</c:v>
                </c:pt>
                <c:pt idx="3">
                  <c:v>140912.29999999999</c:v>
                </c:pt>
                <c:pt idx="4">
                  <c:v>204103.7</c:v>
                </c:pt>
              </c:numCache>
            </c:numRef>
          </c:val>
        </c:ser>
        <c:ser>
          <c:idx val="1"/>
          <c:order val="1"/>
          <c:tx>
            <c:strRef>
              <c:f>'ay-2'!$B$22</c:f>
              <c:strCache>
                <c:ptCount val="1"/>
                <c:pt idx="0">
                  <c:v>НИЙТ БОРЛУУЛАЛТ</c:v>
                </c:pt>
              </c:strCache>
            </c:strRef>
          </c:tx>
          <c:cat>
            <c:numRef>
              <c:f>'ay-2'!$C$20:$G$20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'ay-2'!$C$22:$G$22</c:f>
              <c:numCache>
                <c:formatCode>General</c:formatCode>
                <c:ptCount val="5"/>
                <c:pt idx="0">
                  <c:v>143609.20000000001</c:v>
                </c:pt>
                <c:pt idx="1">
                  <c:v>249899.2</c:v>
                </c:pt>
                <c:pt idx="2">
                  <c:v>174135.9</c:v>
                </c:pt>
                <c:pt idx="3">
                  <c:v>140912.20000000001</c:v>
                </c:pt>
                <c:pt idx="4">
                  <c:v>507908.8</c:v>
                </c:pt>
              </c:numCache>
            </c:numRef>
          </c:val>
        </c:ser>
        <c:dLbls>
          <c:showVal val="1"/>
        </c:dLbls>
        <c:overlap val="-25"/>
        <c:axId val="62386560"/>
        <c:axId val="62388096"/>
      </c:barChart>
      <c:catAx>
        <c:axId val="62386560"/>
        <c:scaling>
          <c:orientation val="minMax"/>
        </c:scaling>
        <c:axPos val="b"/>
        <c:numFmt formatCode="General" sourceLinked="1"/>
        <c:majorTickMark val="none"/>
        <c:tickLblPos val="nextTo"/>
        <c:crossAx val="62388096"/>
        <c:crosses val="autoZero"/>
        <c:auto val="1"/>
        <c:lblAlgn val="ctr"/>
        <c:lblOffset val="100"/>
      </c:catAx>
      <c:valAx>
        <c:axId val="6238809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2386560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Төсвийн зарцуулалт төрлөөр</a:t>
            </a:r>
            <a:endParaRPr lang="en-US"/>
          </a:p>
        </c:rich>
      </c:tx>
      <c:layout>
        <c:manualLayout>
          <c:xMode val="edge"/>
          <c:yMode val="edge"/>
          <c:x val="0.28068948099258217"/>
          <c:y val="2.6990553306342771E-2"/>
        </c:manualLayout>
      </c:layout>
    </c:title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Sheet2!$A$5:$A$16</c:f>
              <c:strCache>
                <c:ptCount val="12"/>
                <c:pt idx="0">
                  <c:v>ЦАЛИН, ХӨЛС БОЛОН НЭМЭГДЭЛ УРАМШУУЛАЛ</c:v>
                </c:pt>
                <c:pt idx="1">
                  <c:v>АЖИЛ ОЛГОГЧООС НДШ-д ТӨЛӨХ</c:v>
                </c:pt>
                <c:pt idx="2">
                  <c:v>БАЙР АШИГЛАЛТАЙ ХОЛБООТОЙ ТОГТМОЛ ЗАРДАЛ</c:v>
                </c:pt>
                <c:pt idx="3">
                  <c:v>ХАНГАМЖ БАРАА МАТЕРИАЛЫН ЗАРДАЛ</c:v>
                </c:pt>
                <c:pt idx="4">
                  <c:v>НОРМАТИВТ ЗАРДАЛ</c:v>
                </c:pt>
                <c:pt idx="5">
                  <c:v>ЭД ХОГШИЛ, УРСГАЛ ЗАСВАРЫН ЗАРДАЛ</c:v>
                </c:pt>
                <c:pt idx="6">
                  <c:v>ТОМИЛОЛТЫН ЗОЧНЫ ЗАРДАЛ</c:v>
                </c:pt>
                <c:pt idx="7">
                  <c:v>БУСДААР ГҮЙЦЭТГҮҮЛСЭН АЖИЛ ҮЙЛЧИЛГЭЭНИЙ ТӨЛБӨР ХУРААМЖ</c:v>
                </c:pt>
                <c:pt idx="8">
                  <c:v>БАРАА ҮЙЛЧИЛГЭЭНИЙ БУСАД ЗАРДАЛ</c:v>
                </c:pt>
                <c:pt idx="9">
                  <c:v>НИЙГМИЙН ХАЛАМЖИЙН ҮЙЛЧИЛГЭЭ</c:v>
                </c:pt>
                <c:pt idx="10">
                  <c:v>АЖИЛ ОЛГОГЧООС ОЛГОХ ТЭТГЭМЖ, УРАМШУУЛАЛ</c:v>
                </c:pt>
                <c:pt idx="11">
                  <c:v>ХӨРӨНГӨ ОРУУЛАЛТ</c:v>
                </c:pt>
              </c:strCache>
            </c:strRef>
          </c:cat>
          <c:val>
            <c:numRef>
              <c:f>Sheet2!$B$5:$B$16</c:f>
              <c:numCache>
                <c:formatCode>0.0</c:formatCode>
                <c:ptCount val="12"/>
                <c:pt idx="0">
                  <c:v>10921360.300000004</c:v>
                </c:pt>
                <c:pt idx="1">
                  <c:v>1182123.7</c:v>
                </c:pt>
                <c:pt idx="2">
                  <c:v>1774847</c:v>
                </c:pt>
                <c:pt idx="3">
                  <c:v>714070.3</c:v>
                </c:pt>
                <c:pt idx="4">
                  <c:v>961183.6</c:v>
                </c:pt>
                <c:pt idx="5">
                  <c:v>250514.8</c:v>
                </c:pt>
                <c:pt idx="6">
                  <c:v>124680.7</c:v>
                </c:pt>
                <c:pt idx="7" formatCode="General">
                  <c:v>203245.3</c:v>
                </c:pt>
                <c:pt idx="8">
                  <c:v>3779623.5</c:v>
                </c:pt>
                <c:pt idx="9">
                  <c:v>2370417.2000000002</c:v>
                </c:pt>
                <c:pt idx="10">
                  <c:v>627321</c:v>
                </c:pt>
                <c:pt idx="11">
                  <c:v>33523253.199999999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>
        <c:manualLayout>
          <c:layoutTarget val="inner"/>
          <c:xMode val="edge"/>
          <c:yMode val="edge"/>
          <c:x val="0.19640732265446248"/>
          <c:y val="0.1267556333406257"/>
          <c:w val="0.73401610839834952"/>
          <c:h val="0.76280901334500339"/>
        </c:manualLayout>
      </c:layout>
      <c:barChart>
        <c:barDir val="bar"/>
        <c:grouping val="clustered"/>
        <c:ser>
          <c:idx val="0"/>
          <c:order val="0"/>
          <c:tx>
            <c:strRef>
              <c:f>'[Book1.xlsx]Sheet1 (2)'!$C$43</c:f>
              <c:strCache>
                <c:ptCount val="1"/>
                <c:pt idx="0">
                  <c:v>Банкинд байршиж байгаа хадгаламж /сая.төг/
</c:v>
                </c:pt>
              </c:strCache>
            </c:strRef>
          </c:tx>
          <c:cat>
            <c:strRef>
              <c:f>'[Book1.xlsx]Sheet1 (2)'!$B$44:$B$52</c:f>
              <c:strCache>
                <c:ptCount val="9"/>
                <c:pt idx="0">
                  <c:v>ХААН</c:v>
                </c:pt>
                <c:pt idx="1">
                  <c:v>Төрийн банк</c:v>
                </c:pt>
                <c:pt idx="2">
                  <c:v>Капитал</c:v>
                </c:pt>
                <c:pt idx="3">
                  <c:v>ХАС-Өмнөговь</c:v>
                </c:pt>
                <c:pt idx="4">
                  <c:v>Голомт 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</c:v>
                </c:pt>
              </c:strCache>
            </c:strRef>
          </c:cat>
          <c:val>
            <c:numRef>
              <c:f>'[Book1.xlsx]Sheet1 (2)'!$C$44:$C$52</c:f>
              <c:numCache>
                <c:formatCode>#,##0.0</c:formatCode>
                <c:ptCount val="9"/>
                <c:pt idx="0">
                  <c:v>44448.92755</c:v>
                </c:pt>
                <c:pt idx="1">
                  <c:v>16034.460943999986</c:v>
                </c:pt>
                <c:pt idx="2">
                  <c:v>520.12516799999946</c:v>
                </c:pt>
                <c:pt idx="3">
                  <c:v>4765.6719750000002</c:v>
                </c:pt>
                <c:pt idx="4">
                  <c:v>10344.289489000004</c:v>
                </c:pt>
                <c:pt idx="5">
                  <c:v>80.548813000000024</c:v>
                </c:pt>
                <c:pt idx="6">
                  <c:v>349.5745</c:v>
                </c:pt>
                <c:pt idx="7">
                  <c:v>2435.4177710000022</c:v>
                </c:pt>
                <c:pt idx="8">
                  <c:v>5908.2532990000054</c:v>
                </c:pt>
              </c:numCache>
            </c:numRef>
          </c:val>
        </c:ser>
        <c:axId val="61074048"/>
        <c:axId val="60961152"/>
      </c:barChart>
      <c:catAx>
        <c:axId val="61074048"/>
        <c:scaling>
          <c:orientation val="minMax"/>
        </c:scaling>
        <c:axPos val="l"/>
        <c:tickLblPos val="nextTo"/>
        <c:crossAx val="60961152"/>
        <c:crosses val="autoZero"/>
        <c:auto val="1"/>
        <c:lblAlgn val="ctr"/>
        <c:lblOffset val="100"/>
      </c:catAx>
      <c:valAx>
        <c:axId val="60961152"/>
        <c:scaling>
          <c:orientation val="minMax"/>
        </c:scaling>
        <c:axPos val="b"/>
        <c:numFmt formatCode="#,##0.0" sourceLinked="1"/>
        <c:tickLblPos val="nextTo"/>
        <c:crossAx val="6107404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percentStacked"/>
        <c:dLbls>
          <c:showVal val="1"/>
        </c:dLbls>
        <c:gapWidth val="95"/>
        <c:gapDepth val="95"/>
        <c:shape val="cone"/>
        <c:axId val="55413376"/>
        <c:axId val="61032320"/>
        <c:axId val="0"/>
      </c:bar3DChart>
      <c:catAx>
        <c:axId val="55413376"/>
        <c:scaling>
          <c:orientation val="minMax"/>
        </c:scaling>
        <c:axPos val="b"/>
        <c:majorTickMark val="none"/>
        <c:tickLblPos val="nextTo"/>
        <c:crossAx val="61032320"/>
        <c:crosses val="autoZero"/>
        <c:auto val="1"/>
        <c:lblAlgn val="ctr"/>
        <c:lblOffset val="100"/>
      </c:catAx>
      <c:valAx>
        <c:axId val="61032320"/>
        <c:scaling>
          <c:orientation val="minMax"/>
        </c:scaling>
        <c:delete val="1"/>
        <c:axPos val="l"/>
        <c:numFmt formatCode="0%" sourceLinked="1"/>
        <c:tickLblPos val="none"/>
        <c:crossAx val="55413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65680152049982"/>
          <c:y val="0"/>
          <c:w val="0.44468639695900342"/>
          <c:h val="9.0255215231983044E-2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5246913580246922E-2"/>
          <c:y val="0.13927274715660543"/>
          <c:w val="0.8944444444444446"/>
          <c:h val="0.58026561286580769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'!$J$13</c:f>
              <c:strCache>
                <c:ptCount val="1"/>
                <c:pt idx="0">
                  <c:v>Амаржсан эхийн тоо</c:v>
                </c:pt>
              </c:strCache>
            </c:strRef>
          </c:tx>
          <c:cat>
            <c:strRef>
              <c:f>'eruul mend '!$K$12:$M$12</c:f>
              <c:strCache>
                <c:ptCount val="3"/>
                <c:pt idx="0">
                  <c:v>2012.07 сар</c:v>
                </c:pt>
                <c:pt idx="1">
                  <c:v>2013.07 сар</c:v>
                </c:pt>
                <c:pt idx="2">
                  <c:v>2014.07 сар</c:v>
                </c:pt>
              </c:strCache>
            </c:strRef>
          </c:cat>
          <c:val>
            <c:numRef>
              <c:f>'eruul mend '!$K$13:$M$13</c:f>
              <c:numCache>
                <c:formatCode>0</c:formatCode>
                <c:ptCount val="3"/>
                <c:pt idx="0" formatCode="General">
                  <c:v>733</c:v>
                </c:pt>
                <c:pt idx="1">
                  <c:v>914</c:v>
                </c:pt>
                <c:pt idx="2">
                  <c:v>788</c:v>
                </c:pt>
              </c:numCache>
            </c:numRef>
          </c:val>
        </c:ser>
        <c:ser>
          <c:idx val="1"/>
          <c:order val="1"/>
          <c:tx>
            <c:strRef>
              <c:f>'eruul mend '!$J$14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cat>
            <c:strRef>
              <c:f>'eruul mend '!$K$12:$M$12</c:f>
              <c:strCache>
                <c:ptCount val="3"/>
                <c:pt idx="0">
                  <c:v>2012.07 сар</c:v>
                </c:pt>
                <c:pt idx="1">
                  <c:v>2013.07 сар</c:v>
                </c:pt>
                <c:pt idx="2">
                  <c:v>2014.07 сар</c:v>
                </c:pt>
              </c:strCache>
            </c:strRef>
          </c:cat>
          <c:val>
            <c:numRef>
              <c:f>'eruul mend '!$K$14:$M$14</c:f>
              <c:numCache>
                <c:formatCode>0</c:formatCode>
                <c:ptCount val="3"/>
                <c:pt idx="0" formatCode="General">
                  <c:v>737</c:v>
                </c:pt>
                <c:pt idx="1">
                  <c:v>919</c:v>
                </c:pt>
                <c:pt idx="2">
                  <c:v>788</c:v>
                </c:pt>
              </c:numCache>
            </c:numRef>
          </c:val>
        </c:ser>
        <c:dLbls>
          <c:showVal val="1"/>
        </c:dLbls>
        <c:overlap val="-25"/>
        <c:axId val="62090624"/>
        <c:axId val="62096512"/>
      </c:barChart>
      <c:catAx>
        <c:axId val="62090624"/>
        <c:scaling>
          <c:orientation val="minMax"/>
        </c:scaling>
        <c:axPos val="b"/>
        <c:majorTickMark val="none"/>
        <c:tickLblPos val="nextTo"/>
        <c:crossAx val="62096512"/>
        <c:crosses val="autoZero"/>
        <c:auto val="1"/>
        <c:lblAlgn val="ctr"/>
        <c:lblOffset val="100"/>
      </c:catAx>
      <c:valAx>
        <c:axId val="62096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2090624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9252136752136778E-2"/>
          <c:y val="0.11550335613284635"/>
          <c:w val="0.8305555555555556"/>
          <c:h val="0.49937700495771553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'!$C$52</c:f>
              <c:strCache>
                <c:ptCount val="1"/>
                <c:pt idx="0">
                  <c:v>төрөлт</c:v>
                </c:pt>
              </c:strCache>
            </c:strRef>
          </c:tx>
          <c:cat>
            <c:strRef>
              <c:f>'eruul mend '!$D$51:$F$51</c:f>
              <c:strCache>
                <c:ptCount val="3"/>
                <c:pt idx="0">
                  <c:v>2012.07 сар</c:v>
                </c:pt>
                <c:pt idx="1">
                  <c:v>2013.07 сар</c:v>
                </c:pt>
                <c:pt idx="2">
                  <c:v>2014.07 сар</c:v>
                </c:pt>
              </c:strCache>
            </c:strRef>
          </c:cat>
          <c:val>
            <c:numRef>
              <c:f>'eruul mend '!$D$52:$F$52</c:f>
              <c:numCache>
                <c:formatCode>General</c:formatCode>
                <c:ptCount val="3"/>
                <c:pt idx="0">
                  <c:v>537</c:v>
                </c:pt>
                <c:pt idx="1">
                  <c:v>914</c:v>
                </c:pt>
                <c:pt idx="2">
                  <c:v>788</c:v>
                </c:pt>
              </c:numCache>
            </c:numRef>
          </c:val>
        </c:ser>
        <c:ser>
          <c:idx val="1"/>
          <c:order val="1"/>
          <c:tx>
            <c:strRef>
              <c:f>'eruul mend '!$C$53</c:f>
              <c:strCache>
                <c:ptCount val="1"/>
                <c:pt idx="0">
                  <c:v>нас баралт</c:v>
                </c:pt>
              </c:strCache>
            </c:strRef>
          </c:tx>
          <c:cat>
            <c:strRef>
              <c:f>'eruul mend '!$D$51:$F$51</c:f>
              <c:strCache>
                <c:ptCount val="3"/>
                <c:pt idx="0">
                  <c:v>2012.07 сар</c:v>
                </c:pt>
                <c:pt idx="1">
                  <c:v>2013.07 сар</c:v>
                </c:pt>
                <c:pt idx="2">
                  <c:v>2014.07 сар</c:v>
                </c:pt>
              </c:strCache>
            </c:strRef>
          </c:cat>
          <c:val>
            <c:numRef>
              <c:f>'eruul mend '!$D$53:$F$53</c:f>
              <c:numCache>
                <c:formatCode>General</c:formatCode>
                <c:ptCount val="3"/>
                <c:pt idx="0">
                  <c:v>125</c:v>
                </c:pt>
                <c:pt idx="1">
                  <c:v>169</c:v>
                </c:pt>
                <c:pt idx="2">
                  <c:v>176</c:v>
                </c:pt>
              </c:numCache>
            </c:numRef>
          </c:val>
        </c:ser>
        <c:dLbls>
          <c:showVal val="1"/>
        </c:dLbls>
        <c:overlap val="-25"/>
        <c:axId val="62125952"/>
        <c:axId val="62127488"/>
      </c:barChart>
      <c:catAx>
        <c:axId val="62125952"/>
        <c:scaling>
          <c:orientation val="minMax"/>
        </c:scaling>
        <c:axPos val="b"/>
        <c:majorTickMark val="none"/>
        <c:tickLblPos val="nextTo"/>
        <c:crossAx val="62127488"/>
        <c:crosses val="autoZero"/>
        <c:auto val="1"/>
        <c:lblAlgn val="ctr"/>
        <c:lblOffset val="100"/>
      </c:catAx>
      <c:valAx>
        <c:axId val="62127488"/>
        <c:scaling>
          <c:orientation val="minMax"/>
        </c:scaling>
        <c:delete val="1"/>
        <c:axPos val="l"/>
        <c:numFmt formatCode="General" sourceLinked="1"/>
        <c:tickLblPos val="none"/>
        <c:crossAx val="6212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670734908136475"/>
          <c:y val="0.82407407407407796"/>
          <c:w val="0.37583970296396041"/>
          <c:h val="9.064116985376828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Бүртгэлтэй</a:t>
            </a:r>
            <a:r>
              <a:rPr lang="mn-MN" sz="1200" baseline="0"/>
              <a:t> ажилгүйчүүд, боловсролын байдлаар</a:t>
            </a:r>
            <a:endParaRPr lang="en-US" sz="1200"/>
          </a:p>
        </c:rich>
      </c:tx>
      <c:layout>
        <c:manualLayout>
          <c:xMode val="edge"/>
          <c:yMode val="edge"/>
          <c:x val="0.14860333430543429"/>
          <c:y val="2.3255813953488372E-2"/>
        </c:manualLayout>
      </c:layout>
    </c:title>
    <c:plotArea>
      <c:layout>
        <c:manualLayout>
          <c:layoutTarget val="inner"/>
          <c:xMode val="edge"/>
          <c:yMode val="edge"/>
          <c:x val="0.35309951881014878"/>
          <c:y val="0.14909740449110781"/>
          <c:w val="0.5246782589676291"/>
          <c:h val="0.71664333624964138"/>
        </c:manualLayout>
      </c:layout>
      <c:barChart>
        <c:barDir val="bar"/>
        <c:grouping val="clustered"/>
        <c:ser>
          <c:idx val="0"/>
          <c:order val="0"/>
          <c:cat>
            <c:strRef>
              <c:f>ajilguichuud!$B$24:$B$31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ajilguichuud!$C$24:$C$31</c:f>
              <c:numCache>
                <c:formatCode>General</c:formatCode>
                <c:ptCount val="8"/>
                <c:pt idx="0">
                  <c:v>5</c:v>
                </c:pt>
                <c:pt idx="1">
                  <c:v>125</c:v>
                </c:pt>
                <c:pt idx="2">
                  <c:v>45</c:v>
                </c:pt>
                <c:pt idx="3">
                  <c:v>68</c:v>
                </c:pt>
                <c:pt idx="4">
                  <c:v>421</c:v>
                </c:pt>
                <c:pt idx="5">
                  <c:v>84</c:v>
                </c:pt>
                <c:pt idx="6">
                  <c:v>43</c:v>
                </c:pt>
                <c:pt idx="7">
                  <c:v>9</c:v>
                </c:pt>
              </c:numCache>
            </c:numRef>
          </c:val>
        </c:ser>
        <c:dLbls>
          <c:showVal val="1"/>
        </c:dLbls>
        <c:overlap val="-25"/>
        <c:axId val="62135296"/>
        <c:axId val="62149376"/>
      </c:barChart>
      <c:catAx>
        <c:axId val="621352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149376"/>
        <c:crosses val="autoZero"/>
        <c:auto val="1"/>
        <c:lblAlgn val="ctr"/>
        <c:lblOffset val="100"/>
      </c:catAx>
      <c:valAx>
        <c:axId val="62149376"/>
        <c:scaling>
          <c:orientation val="minMax"/>
        </c:scaling>
        <c:delete val="1"/>
        <c:axPos val="b"/>
        <c:numFmt formatCode="General" sourceLinked="1"/>
        <c:tickLblPos val="none"/>
        <c:crossAx val="6213529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/>
            </a:pPr>
            <a:r>
              <a:rPr lang="mn-MN" sz="1400" b="0"/>
              <a:t>Ажил хайгч иргэд,</a:t>
            </a:r>
            <a:r>
              <a:rPr lang="mn-MN" sz="1400" b="0" baseline="0"/>
              <a:t> насны ангиллаар</a:t>
            </a:r>
            <a:endParaRPr lang="en-US" sz="1400" b="0"/>
          </a:p>
        </c:rich>
      </c:tx>
      <c:layout/>
    </c:title>
    <c:plotArea>
      <c:layout>
        <c:manualLayout>
          <c:layoutTarget val="inner"/>
          <c:xMode val="edge"/>
          <c:yMode val="edge"/>
          <c:x val="2.6620472440944891E-2"/>
          <c:y val="0.13284051664594557"/>
          <c:w val="0.91439051369187874"/>
          <c:h val="0.58287633434483976"/>
        </c:manualLayout>
      </c:layout>
      <c:barChart>
        <c:barDir val="col"/>
        <c:grouping val="clustered"/>
        <c:ser>
          <c:idx val="0"/>
          <c:order val="0"/>
          <c:tx>
            <c:strRef>
              <c:f>ajilguichuud!$D$38</c:f>
              <c:strCache>
                <c:ptCount val="1"/>
                <c:pt idx="0">
                  <c:v>Бүгд</c:v>
                </c:pt>
              </c:strCache>
            </c:strRef>
          </c:tx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ajilguichuud!$D$39:$D$44</c:f>
              <c:numCache>
                <c:formatCode>General</c:formatCode>
                <c:ptCount val="6"/>
                <c:pt idx="0">
                  <c:v>206</c:v>
                </c:pt>
                <c:pt idx="1">
                  <c:v>271</c:v>
                </c:pt>
                <c:pt idx="2">
                  <c:v>192</c:v>
                </c:pt>
                <c:pt idx="3">
                  <c:v>111</c:v>
                </c:pt>
                <c:pt idx="4">
                  <c:v>13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ajilguichuud!$E$38</c:f>
              <c:strCache>
                <c:ptCount val="1"/>
                <c:pt idx="0">
                  <c:v> эмэгтэй</c:v>
                </c:pt>
              </c:strCache>
            </c:strRef>
          </c:tx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ajilguichuud!$E$39:$E$44</c:f>
              <c:numCache>
                <c:formatCode>General</c:formatCode>
                <c:ptCount val="6"/>
                <c:pt idx="0">
                  <c:v>118</c:v>
                </c:pt>
                <c:pt idx="1">
                  <c:v>142</c:v>
                </c:pt>
                <c:pt idx="2">
                  <c:v>99</c:v>
                </c:pt>
                <c:pt idx="3">
                  <c:v>52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Val val="1"/>
        </c:dLbls>
        <c:overlap val="-25"/>
        <c:axId val="62173568"/>
        <c:axId val="62175104"/>
      </c:barChart>
      <c:catAx>
        <c:axId val="62173568"/>
        <c:scaling>
          <c:orientation val="minMax"/>
        </c:scaling>
        <c:axPos val="b"/>
        <c:majorTickMark val="none"/>
        <c:tickLblPos val="nextTo"/>
        <c:crossAx val="62175104"/>
        <c:crosses val="autoZero"/>
        <c:auto val="1"/>
        <c:lblAlgn val="ctr"/>
        <c:lblOffset val="100"/>
      </c:catAx>
      <c:valAx>
        <c:axId val="62175104"/>
        <c:scaling>
          <c:orientation val="minMax"/>
        </c:scaling>
        <c:delete val="1"/>
        <c:axPos val="l"/>
        <c:numFmt formatCode="General" sourceLinked="1"/>
        <c:tickLblPos val="none"/>
        <c:crossAx val="62173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122541025989556"/>
          <c:y val="0.83497840954566371"/>
          <c:w val="0.30912800110512784"/>
          <c:h val="7.9311023622048143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сая.төг /</c:v>
                </c:pt>
              </c:strCache>
            </c:strRef>
          </c:tx>
          <c:cat>
            <c:strRef>
              <c:f>'niigmiin daatgal'!$B$24:$D$24</c:f>
              <c:strCache>
                <c:ptCount val="3"/>
                <c:pt idx="0">
                  <c:v>2012.YII</c:v>
                </c:pt>
                <c:pt idx="1">
                  <c:v>2013.YII</c:v>
                </c:pt>
                <c:pt idx="2">
                  <c:v>2014.YII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8914.5</c:v>
                </c:pt>
                <c:pt idx="1">
                  <c:v>13140.4</c:v>
                </c:pt>
                <c:pt idx="2">
                  <c:v>13119.3</c:v>
                </c:pt>
              </c:numCache>
            </c:numRef>
          </c:val>
        </c:ser>
        <c:dLbls>
          <c:showVal val="1"/>
        </c:dLbls>
        <c:shape val="cone"/>
        <c:axId val="61092992"/>
        <c:axId val="61094528"/>
        <c:axId val="0"/>
      </c:bar3DChart>
      <c:catAx>
        <c:axId val="61092992"/>
        <c:scaling>
          <c:orientation val="minMax"/>
        </c:scaling>
        <c:axPos val="b"/>
        <c:majorTickMark val="none"/>
        <c:tickLblPos val="nextTo"/>
        <c:crossAx val="61094528"/>
        <c:crosses val="autoZero"/>
        <c:auto val="1"/>
        <c:lblAlgn val="ctr"/>
        <c:lblOffset val="100"/>
      </c:catAx>
      <c:valAx>
        <c:axId val="61094528"/>
        <c:scaling>
          <c:orientation val="minMax"/>
        </c:scaling>
        <c:delete val="1"/>
        <c:axPos val="l"/>
        <c:numFmt formatCode="General" sourceLinked="1"/>
        <c:tickLblPos val="none"/>
        <c:crossAx val="61092992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8/11/2014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so.mn/" TargetMode="External"/><Relationship Id="rId5" Type="http://schemas.openxmlformats.org/officeDocument/2006/relationships/hyperlink" Target="http://1212.mn/" TargetMode="External"/><Relationship Id="rId4" Type="http://schemas.openxmlformats.org/officeDocument/2006/relationships/hyperlink" Target="http://umnugovi.nso.m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0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7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524000" y="1143000"/>
          <a:ext cx="6781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524000" y="3657600"/>
          <a:ext cx="6934199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563434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2010-2014 оны 0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7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600201" y="1219201"/>
          <a:ext cx="6477000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524000" y="3352800"/>
          <a:ext cx="670559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2010-2014 оны 0</a:t>
            </a: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7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447800" y="1676400"/>
          <a:ext cx="6705600" cy="272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9718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8800" y="718066"/>
            <a:ext cx="6781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-ES" sz="1400" dirty="0" smtClean="0">
                <a:latin typeface="Arial" pitchFamily="34" charset="0"/>
                <a:cs typeface="Arial" pitchFamily="34" charset="0"/>
              </a:rPr>
              <a:t>Аймгийн хэмжээ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нд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оны эхний төллөвөл зохих 660.8 мянган хээлтэгчийн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65.35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хувь нь буюу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431.8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хээлтэгч төллөж, гарсан төл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8.6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 хувь  бойжиж байна. Урьд оны энэ үеийн мал төллөлтөөс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730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толгой мал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буюу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0.2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хувиар буурсан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байна.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2014 оны эхний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сарын байдлаар төл бойжилт 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хувьтай,  сумдын хувьд мал төллөлт урьд мөн үетэй харьцуулахад Баяндалай, Баяновоо, Булган, Мандал-овоо, Манлай, Хүрмэн,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Ханхонгор, Цогт-овоо, Даланзадгад сумдуудад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42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28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хүртэл хувиар өсч, бусад сумдуудад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7.87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49.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7  хүртэл буурсан үзүүлэлттэй байна.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14400" y="2917939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400" dirty="0" smtClean="0"/>
              <a:t>          Том малын зүй бус хорогдол 8036  толгой байгаа нь урьд оны мөн үеэс 4754 толгойгоор  өссөн  байна. Баяндалай, Булган, Гурвантэс, Сэврэй, Хүрмэн сумдад том малын хорогдол өндөр байгаа бөгөөд Мандал-овоо, Ханбогд, Ханхонгор сумд хорогдолгүй байна.</a:t>
            </a:r>
            <a:endParaRPr lang="en-US" sz="1400" dirty="0" smtClean="0"/>
          </a:p>
          <a:p>
            <a:pPr algn="just"/>
            <a:endParaRPr lang="en-US" sz="14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743200" y="3733800"/>
            <a:ext cx="4084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Т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хорогдол</a:t>
            </a:r>
            <a:r>
              <a:rPr lang="mn-MN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төрлөөр хувиар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133600" y="4191000"/>
          <a:ext cx="4952999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22098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6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952501" cy="931863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235931"/>
            <a:ext cx="63246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Аж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салбарт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2014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0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сарын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204103.7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үйлдвэрлэж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531173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60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төгрөгийн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хийгджээ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Энэ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үеэс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нийт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бүтээгдэхүүн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үйлдвэрлэлт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44.8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 өссөн бол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260.4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өссөн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/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371600" y="2590800"/>
          <a:ext cx="7010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7" b="3867"/>
          <a:stretch>
            <a:fillRect/>
          </a:stretch>
        </p:blipFill>
        <p:spPr bwMode="auto">
          <a:xfrm>
            <a:off x="894645" y="1905000"/>
            <a:ext cx="817315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90600" y="778908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57400" y="1524000"/>
            <a:ext cx="563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http://umnugovi.nso.mn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http://1212.mn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http://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www.nso.mn/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0" y="6629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52600" y="655023"/>
            <a:ext cx="6477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2014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эхний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07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сарын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байдлаар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орлогын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төлөвлөгөөний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биелэлт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13.1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буюу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5198.2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сая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төгрөгөөр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тасалдсан үзүүлэлттэй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819400" y="1676400"/>
          <a:ext cx="3276600" cy="30480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Татварын орлогыг бүтцээр нь авч үзвэл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371600" y="2438400"/>
          <a:ext cx="6858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0" y="6629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52600" y="655023"/>
            <a:ext cx="6324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2014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оны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эхний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0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7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сарын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байдлаар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аймгийн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төсвийн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зарлагын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төлөвлөгөөний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биелэлт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2.4 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хувиар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буюу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1313.4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сая</a:t>
            </a:r>
            <a:r>
              <a:rPr lang="en-U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төгрөг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өөр хэтэрсэн зарцуулалтай байна</a:t>
            </a:r>
            <a:r>
              <a:rPr lang="mn-MN" sz="12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1443037" y="1771650"/>
          <a:ext cx="709136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057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715835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Банк-мөнгө зээл 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dirty="0" smtClean="0"/>
              <a:t>Аймгийн  хэмжээнд үйл ажиллагаагаа явуулж буй нийт арилжааны банкуудад  кассын орлого  </a:t>
            </a:r>
            <a:r>
              <a:rPr lang="en-US" sz="1600" dirty="0" smtClean="0"/>
              <a:t>544779.3 </a:t>
            </a:r>
            <a:r>
              <a:rPr lang="mn-MN" sz="1600" dirty="0" smtClean="0"/>
              <a:t>сая төгрөгт хүрч, зарлага </a:t>
            </a:r>
            <a:r>
              <a:rPr lang="en-US" sz="1600" dirty="0" smtClean="0"/>
              <a:t>541265.2 </a:t>
            </a:r>
            <a:r>
              <a:rPr lang="mn-MN" sz="1600" dirty="0" smtClean="0"/>
              <a:t>сая төгрөг болсон байна. Зээлийн өрийн нийт үлдэгдэл </a:t>
            </a:r>
            <a:r>
              <a:rPr lang="en-US" sz="1600" dirty="0" smtClean="0"/>
              <a:t>137001.9</a:t>
            </a:r>
            <a:r>
              <a:rPr lang="mn-MN" sz="1600" dirty="0" smtClean="0"/>
              <a:t> сая төгрөг байгаагийн </a:t>
            </a:r>
            <a:r>
              <a:rPr lang="en-US" sz="1600" dirty="0" smtClean="0"/>
              <a:t>3846.0 </a:t>
            </a:r>
            <a:r>
              <a:rPr lang="mn-MN" sz="1600" dirty="0" smtClean="0"/>
              <a:t>сая төгрөг нь чанаргүй зээл байна. </a:t>
            </a:r>
            <a:endParaRPr lang="en-US" sz="1600" dirty="0"/>
          </a:p>
        </p:txBody>
      </p:sp>
      <p:pic>
        <p:nvPicPr>
          <p:cNvPr id="17" name="Picture 16" descr="\\FILESERVER\share\khorolmaa\Information logo\1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1219200" y="2514600"/>
          <a:ext cx="67056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/>
        </p:nvGraphicFramePr>
        <p:xfrm>
          <a:off x="6324600" y="3505200"/>
          <a:ext cx="2362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5800" y="3276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838200"/>
            <a:ext cx="70866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Эрүүл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mn-M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мэнд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_TextBook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/>
              <a:t>      2014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эхний</a:t>
            </a:r>
            <a:r>
              <a:rPr lang="en-US" sz="1400" dirty="0" smtClean="0"/>
              <a:t> 7 </a:t>
            </a:r>
            <a:r>
              <a:rPr lang="en-US" sz="1400" dirty="0" err="1" smtClean="0"/>
              <a:t>сарын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байдлаар</a:t>
            </a:r>
            <a:r>
              <a:rPr lang="en-US" sz="1400" dirty="0" smtClean="0"/>
              <a:t> </a:t>
            </a:r>
            <a:r>
              <a:rPr lang="en-US" sz="1400" dirty="0" err="1" smtClean="0"/>
              <a:t>аймгийн</a:t>
            </a:r>
            <a:r>
              <a:rPr lang="en-US" sz="1400" dirty="0" smtClean="0"/>
              <a:t> </a:t>
            </a:r>
            <a:r>
              <a:rPr lang="en-US" sz="1400" dirty="0" err="1" smtClean="0"/>
              <a:t>хэмжээгээр</a:t>
            </a:r>
            <a:r>
              <a:rPr lang="en-US" sz="1400" dirty="0" smtClean="0"/>
              <a:t>  788  </a:t>
            </a:r>
            <a:r>
              <a:rPr lang="en-US" sz="1400" dirty="0" err="1" smtClean="0"/>
              <a:t>хүүхэд</a:t>
            </a:r>
            <a:r>
              <a:rPr lang="en-US" sz="1400" dirty="0" smtClean="0"/>
              <a:t> </a:t>
            </a:r>
            <a:r>
              <a:rPr lang="en-US" sz="1400" dirty="0" err="1" smtClean="0"/>
              <a:t>мэндэлж</a:t>
            </a:r>
            <a:r>
              <a:rPr lang="en-US" sz="1400" dirty="0" smtClean="0"/>
              <a:t>, 176 </a:t>
            </a:r>
            <a:r>
              <a:rPr lang="en-US" sz="1400" dirty="0" err="1" smtClean="0"/>
              <a:t>хүн</a:t>
            </a:r>
            <a:r>
              <a:rPr lang="en-US" sz="1400" dirty="0" smtClean="0"/>
              <a:t> </a:t>
            </a:r>
            <a:r>
              <a:rPr lang="en-US" sz="1400" dirty="0" err="1" smtClean="0"/>
              <a:t>нас</a:t>
            </a:r>
            <a:r>
              <a:rPr lang="en-US" sz="1400" dirty="0" smtClean="0"/>
              <a:t> </a:t>
            </a:r>
            <a:r>
              <a:rPr lang="en-US" sz="1400" dirty="0" err="1" smtClean="0"/>
              <a:t>барсан</a:t>
            </a:r>
            <a:r>
              <a:rPr lang="en-US" sz="1400" dirty="0" smtClean="0"/>
              <a:t> </a:t>
            </a:r>
            <a:r>
              <a:rPr lang="en-US" sz="1400" dirty="0" err="1" smtClean="0"/>
              <a:t>нь</a:t>
            </a:r>
            <a:r>
              <a:rPr lang="en-US" sz="1400" dirty="0" smtClean="0"/>
              <a:t> </a:t>
            </a:r>
            <a:r>
              <a:rPr lang="en-US" sz="1400" dirty="0" err="1" smtClean="0"/>
              <a:t>урьд</a:t>
            </a:r>
            <a:r>
              <a:rPr lang="en-US" sz="1400" dirty="0" smtClean="0"/>
              <a:t>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мөн</a:t>
            </a:r>
            <a:r>
              <a:rPr lang="en-US" sz="1400" dirty="0" smtClean="0"/>
              <a:t> </a:t>
            </a:r>
            <a:r>
              <a:rPr lang="en-US" sz="1400" dirty="0" err="1" smtClean="0"/>
              <a:t>үеэс</a:t>
            </a:r>
            <a:r>
              <a:rPr lang="en-US" sz="1400" dirty="0" smtClean="0"/>
              <a:t> </a:t>
            </a:r>
            <a:r>
              <a:rPr lang="en-US" sz="1400" dirty="0" err="1" smtClean="0"/>
              <a:t>төрөлт</a:t>
            </a:r>
            <a:r>
              <a:rPr lang="en-US" sz="1400" dirty="0" smtClean="0"/>
              <a:t>  13.8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</a:t>
            </a:r>
            <a:r>
              <a:rPr lang="mn-MN" sz="1400" dirty="0" smtClean="0"/>
              <a:t>буурч </a:t>
            </a:r>
            <a:r>
              <a:rPr lang="en-US" sz="1400" dirty="0" smtClean="0"/>
              <a:t>,  </a:t>
            </a:r>
            <a:r>
              <a:rPr lang="en-US" sz="1400" dirty="0" err="1" smtClean="0"/>
              <a:t>нас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баралт</a:t>
            </a:r>
            <a:r>
              <a:rPr lang="en-US" sz="1400" dirty="0" smtClean="0"/>
              <a:t> 4.1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  </a:t>
            </a:r>
            <a:r>
              <a:rPr lang="mn-MN" sz="1400" dirty="0" smtClean="0"/>
              <a:t>өссөн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байна</a:t>
            </a:r>
            <a:r>
              <a:rPr lang="en-US" sz="1400" dirty="0" smtClean="0"/>
              <a:t>.  7</a:t>
            </a:r>
            <a:r>
              <a:rPr lang="mn-MN" sz="1400" dirty="0" smtClean="0"/>
              <a:t> сарын байдлаар </a:t>
            </a:r>
            <a:r>
              <a:rPr lang="en-US" sz="1400" dirty="0" smtClean="0"/>
              <a:t>0-1 </a:t>
            </a:r>
            <a:r>
              <a:rPr lang="en-US" sz="1400" dirty="0" err="1" smtClean="0"/>
              <a:t>насны</a:t>
            </a:r>
            <a:r>
              <a:rPr lang="en-US" sz="1400" dirty="0" smtClean="0"/>
              <a:t> </a:t>
            </a:r>
            <a:r>
              <a:rPr lang="en-US" sz="1400" dirty="0" err="1" smtClean="0"/>
              <a:t>хүүхдийн</a:t>
            </a:r>
            <a:r>
              <a:rPr lang="en-US" sz="1400" dirty="0" smtClean="0"/>
              <a:t> </a:t>
            </a:r>
            <a:r>
              <a:rPr lang="en-US" sz="1400" dirty="0" err="1" smtClean="0"/>
              <a:t>эндэгдэл</a:t>
            </a:r>
            <a:r>
              <a:rPr lang="en-US" sz="1400" dirty="0" smtClean="0"/>
              <a:t> 18 </a:t>
            </a:r>
            <a:r>
              <a:rPr lang="mn-MN" sz="1400" dirty="0" smtClean="0"/>
              <a:t>гарсан нь өмнөх мөн үеийнхээс </a:t>
            </a:r>
            <a:r>
              <a:rPr lang="en-US" sz="1400" dirty="0" smtClean="0"/>
              <a:t> 5.8</a:t>
            </a:r>
            <a:r>
              <a:rPr lang="mn-MN" sz="1400" dirty="0" smtClean="0"/>
              <a:t> хувиар,</a:t>
            </a:r>
            <a:r>
              <a:rPr lang="en-US" sz="1400" dirty="0" smtClean="0"/>
              <a:t>  х</a:t>
            </a:r>
            <a:r>
              <a:rPr lang="mn-MN" sz="1400" dirty="0" smtClean="0"/>
              <a:t>арин 1-5 насны хүүхдийн эндэгдэл</a:t>
            </a:r>
            <a:r>
              <a:rPr lang="en-US" sz="1400" dirty="0" smtClean="0"/>
              <a:t> 6   </a:t>
            </a:r>
            <a:r>
              <a:rPr lang="en-US" sz="1400" dirty="0" err="1" smtClean="0"/>
              <a:t>гар</a:t>
            </a:r>
            <a:r>
              <a:rPr lang="mn-MN" sz="1400" dirty="0" smtClean="0"/>
              <a:t>сан</a:t>
            </a:r>
            <a:r>
              <a:rPr lang="en-US" sz="1400" dirty="0" smtClean="0"/>
              <a:t> </a:t>
            </a:r>
            <a:r>
              <a:rPr lang="mn-MN" sz="1400" dirty="0" smtClean="0"/>
              <a:t>нь өмнөх оны мөн үеийнхээс </a:t>
            </a:r>
            <a:r>
              <a:rPr lang="en-US" sz="1400" dirty="0" smtClean="0"/>
              <a:t>2 </a:t>
            </a:r>
            <a:r>
              <a:rPr lang="mn-MN" sz="1400" dirty="0" smtClean="0"/>
              <a:t>дахин  тус тус өсчээ.</a:t>
            </a:r>
            <a:endParaRPr lang="en-US" sz="1400" dirty="0" smtClean="0"/>
          </a:p>
          <a:p>
            <a:pPr algn="just"/>
            <a:r>
              <a:rPr lang="en-US" sz="1400" dirty="0" smtClean="0"/>
              <a:t>      </a:t>
            </a:r>
            <a:r>
              <a:rPr lang="mn-MN" sz="1400" dirty="0" smtClean="0"/>
              <a:t>2014 оны эхний 7 сарын байдлаар аймгийн хэмжээнд  халдварт өвчин </a:t>
            </a:r>
            <a:r>
              <a:rPr lang="en-US" sz="1400" dirty="0" smtClean="0"/>
              <a:t>2</a:t>
            </a:r>
            <a:r>
              <a:rPr lang="mn-MN" sz="1400" dirty="0" smtClean="0"/>
              <a:t>34  гарсан нь өмнөх оны мөн үеийнхээс 27.1  хувиар буюу 87 өвчлөлөөр буурсан үзүүлэлттэй байна. Хурц халдварт өвчин </a:t>
            </a:r>
            <a:r>
              <a:rPr lang="en-US" sz="1400" dirty="0" smtClean="0"/>
              <a:t>13</a:t>
            </a:r>
            <a:r>
              <a:rPr lang="mn-MN" sz="1400" dirty="0" smtClean="0"/>
              <a:t>8 гарсан нь нийт халдварт өвчний 47.9 хувийг эзэлжээ. Үүнийг сумдаар авч үзвэл Даланзадгад, Ханбогд, Цогтцэций, Манлай сумдад </a:t>
            </a:r>
            <a:r>
              <a:rPr lang="en-US" sz="1400" dirty="0" smtClean="0"/>
              <a:t> </a:t>
            </a:r>
            <a:r>
              <a:rPr lang="mn-MN" sz="1400" dirty="0" smtClean="0"/>
              <a:t>дийлэнх хувийг эзэлж байна.</a:t>
            </a:r>
            <a:endParaRPr lang="en-US" sz="14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685800" y="3352800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724400" y="3352800"/>
          <a:ext cx="42976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981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7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1008063" cy="10064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0" y="609600"/>
            <a:ext cx="6096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Хөдөлмөр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/>
            <a:r>
              <a:rPr lang="eu-ES" sz="1400" dirty="0" smtClean="0">
                <a:latin typeface="Arial" pitchFamily="34" charset="0"/>
                <a:cs typeface="Arial" pitchFamily="34" charset="0"/>
              </a:rPr>
              <a:t>Аймгийн хөдөлмөрийн захад сарын эхэнд бүртгэлтэй ажил идэвхтэй  эрж байгаа 719 хүн байгаагаас тайлант сард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672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 хүн шинээр бүртгэгдэж,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565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хүн ажилд орж,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хүн бүртгэлээс хасагдаж,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тайлант сарын эцэст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800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ажил хайгч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хүн бүртгэлтэй болсон байна.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ажил хайгч иргэдийн 52.3 хувийг эмэгтэйчүүд эзэлж байна.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762000" y="2514600"/>
          <a:ext cx="4114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0" y="2438400"/>
          <a:ext cx="4400107" cy="366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209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685800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Нийгмийн даатгалын орлогын төлөвлөгөө биелэлт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5.6 хувиар  тасарсан байна. Оны эхний 7 сард нийгмийн сайн дурын даатгалд  2931 хүн хамрагдсан нь өмнөх оны мөн үеийнхээс 35.0 хувиар буюу 761  хүнээр өссөн байна.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\\FILESERVER\share\khorolmaa\Information logo\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/>
          <p:cNvGraphicFramePr/>
          <p:nvPr/>
        </p:nvGraphicFramePr>
        <p:xfrm>
          <a:off x="1066800" y="2667000"/>
          <a:ext cx="3657600" cy="247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029200" y="2590800"/>
          <a:ext cx="3352800" cy="239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5146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1040486"/>
            <a:ext cx="609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u-ES" sz="1400" dirty="0" smtClean="0">
                <a:latin typeface="Arial" pitchFamily="34" charset="0"/>
                <a:cs typeface="Arial" pitchFamily="34" charset="0"/>
              </a:rPr>
              <a:t>      20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оны эхний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сарын байдлаар 2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82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гэмт хэрэг гарсан нь өнгөрсөн оны мөн үеэс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33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хэргээр буюу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13.2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хувиар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өссөн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байна.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\\Fileserver\share\khorolmaa\Information logo\1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Тайлбар: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ИЭЧЭМЭ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Г-Иргэний эрх чөлөө, эрүүл мэндийн эсрэг гэмт хэрэг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ХАБ-Хөдөлгөөний аюулгүй байдлын эсрэг гэмт хэрэг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1371600" y="2743200"/>
          <a:ext cx="6934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pic>
        <p:nvPicPr>
          <p:cNvPr id="8" name="Picture 7" descr="D:\BAYAN\My Pictures\STAT-LOGO\1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1003551" cy="10819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09800" y="938970"/>
            <a:ext cx="6400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Аймгийн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хэрэглээний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үнийн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ерөнхий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индексийг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2014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сарыг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өнгөрсөн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оны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мөн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үетэй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харьцуулахад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17.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өссөний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дотор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хүнсний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бараа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20.3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согтууруулах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ундаа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8.0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хувцас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бөс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бараа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30.3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орон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сууц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ус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цахилгаан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болон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түлш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12.5,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гэр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ахуйн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бараа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14.5,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эм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тариа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эмнэлэгийн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үйлчилгээ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7.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тээвэр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6.0,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соёлын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бараа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5.5,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боловсролын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үйлчилгээ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33.2,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зочид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буудал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4.3,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бусад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бараа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үйлчилгээ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.7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хувиар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тус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өссөн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үзүүлэлттэй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7432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Хэрэглээний үнийн индекст нөлөөлсөн бараа, үйлчилгээний үнийн өөрчлөлт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9200" y="3124199"/>
          <a:ext cx="7467600" cy="2590800"/>
        </p:xfrm>
        <a:graphic>
          <a:graphicData uri="http://schemas.openxmlformats.org/drawingml/2006/table">
            <a:tbl>
              <a:tblPr/>
              <a:tblGrid>
                <a:gridCol w="2143682"/>
                <a:gridCol w="1123393"/>
                <a:gridCol w="4200525"/>
              </a:tblGrid>
              <a:tr h="629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Бараа, үйлчилгээний 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бүлэг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Үнийн өөрчлөлт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%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Дэд бүлэг, зарим барааны үнийн өөрчлөлт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36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Хүнсний бараа, ундаа, ус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2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0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.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3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Энэ бүлгийн өсөлтөд талх, гурил, будаа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21.5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 хувь, мах, махан бүтээгдэхүүн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7.4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 хувь, төмс, хүнсний ногоо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24.0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, сүү, сүүн бүтээгдэхүүн, өндөг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27.7 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хувиар тус тус нэмэгдсэн нь голлон нөлөөлжээ.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Хувцас, бөс бараа, гутал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30.3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Энэ бүлгийн бүх төрлийн хувцас </a:t>
                      </a:r>
                      <a:r>
                        <a:rPr lang="en-US" sz="1000">
                          <a:latin typeface="Tahoma"/>
                          <a:ea typeface="Times New Roman"/>
                        </a:rPr>
                        <a:t>28.9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 хувиар өссөнтэй холбоотой байна. 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Эм тариа, эмнэлгийн үйлчилгээ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</a:rPr>
                        <a:t>7.</a:t>
                      </a:r>
                      <a:r>
                        <a:rPr lang="mn-MN" sz="1000">
                          <a:latin typeface="Tahoma"/>
                          <a:ea typeface="Times New Roman"/>
                        </a:rPr>
                        <a:t>6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Эмнэлэгт хэвтэж үзүүлсэн үйлчилгээ 25.0 хувиар өссөн нь нөлөөлжээ. 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1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Гэр ахуйн тавилга, гэр ахуйн бараа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latin typeface="Tahoma"/>
                          <a:ea typeface="Times New Roman"/>
                        </a:rPr>
                        <a:t>14.5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latin typeface="Tahoma"/>
                          <a:ea typeface="Times New Roman"/>
                        </a:rPr>
                        <a:t>Гэр ахуйн тавилга хэрэгсэл,шалны дэвсгэрийн үнэ 19.2 хувиар өссөн нь нөлөөлжээ.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4832" marR="64832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979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Umnugobi</cp:lastModifiedBy>
  <cp:revision>483</cp:revision>
  <dcterms:created xsi:type="dcterms:W3CDTF">2013-04-23T12:28:13Z</dcterms:created>
  <dcterms:modified xsi:type="dcterms:W3CDTF">2014-08-11T07:38:02Z</dcterms:modified>
</cp:coreProperties>
</file>