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3.xml" ContentType="application/vnd.openxmlformats-officedocument.drawingml.char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349" r:id="rId3"/>
    <p:sldId id="337" r:id="rId4"/>
    <p:sldId id="331" r:id="rId5"/>
    <p:sldId id="345" r:id="rId6"/>
    <p:sldId id="332" r:id="rId7"/>
    <p:sldId id="338" r:id="rId8"/>
    <p:sldId id="339" r:id="rId9"/>
    <p:sldId id="333" r:id="rId10"/>
    <p:sldId id="321" r:id="rId11"/>
    <p:sldId id="346" r:id="rId12"/>
    <p:sldId id="347" r:id="rId13"/>
    <p:sldId id="318" r:id="rId14"/>
    <p:sldId id="351" r:id="rId15"/>
    <p:sldId id="350" r:id="rId16"/>
    <p:sldId id="340" r:id="rId17"/>
    <p:sldId id="314" r:id="rId18"/>
    <p:sldId id="302" r:id="rId1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90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5%20on\AY,Tusuv,Bank,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9.xlsx"/><Relationship Id="rId1" Type="http://schemas.openxmlformats.org/officeDocument/2006/relationships/themeOverride" Target="../theme/themeOverride4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5%20on\2015.01%20sariin%20taniltsuulga%20nomio\2015.01%20%20MEDEE.11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5%20on\AY,Tusuv,Bank,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5%20on\AY,Tusuv,Bank,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5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800"/>
            </a:pPr>
            <a:r>
              <a:rPr lang="mn-MN" sz="1800"/>
              <a:t>Татварын орлогыг төрлөөр нь</a:t>
            </a:r>
            <a:r>
              <a:rPr lang="mn-MN" sz="1800" baseline="0"/>
              <a:t> авч үзвэл</a:t>
            </a:r>
            <a:endParaRPr lang="en-US" sz="1800"/>
          </a:p>
        </c:rich>
      </c:tx>
      <c:layout/>
    </c:title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259538177308101"/>
                  <c:y val="-0.1038725895836271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8.5789029774416298E-2"/>
                  <c:y val="-7.999953359415635E-3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0.10355267460372039"/>
                  <c:y val="8.7469314685844693E-3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400">
                    <a:latin typeface="Tahoma" pitchFamily="34" charset="0"/>
                    <a:cs typeface="Tahoma" pitchFamily="34" charset="0"/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'Tusuv orlogo'!$A$49:$A$52</c:f>
              <c:strCache>
                <c:ptCount val="4"/>
                <c:pt idx="0">
                  <c:v>1. Хүн амын орлогын албан татвар </c:v>
                </c:pt>
                <c:pt idx="1">
                  <c:v>2. Өмчийн татвар</c:v>
                </c:pt>
                <c:pt idx="2">
                  <c:v>3. Тусгай зориулалтын орлого</c:v>
                </c:pt>
                <c:pt idx="3">
                  <c:v>4. Бусад татвар, төлбөр хураамж</c:v>
                </c:pt>
              </c:strCache>
            </c:strRef>
          </c:cat>
          <c:val>
            <c:numRef>
              <c:f>'Tusuv orlogo'!$B$49:$B$52</c:f>
              <c:numCache>
                <c:formatCode>General</c:formatCode>
                <c:ptCount val="4"/>
                <c:pt idx="0">
                  <c:v>1363195.8</c:v>
                </c:pt>
                <c:pt idx="1">
                  <c:v>136217.70000000001</c:v>
                </c:pt>
                <c:pt idx="2">
                  <c:v>82348.800000000003</c:v>
                </c:pt>
                <c:pt idx="3">
                  <c:v>759321.59999999916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'gemt hereg'!$A$46</c:f>
              <c:strCache>
                <c:ptCount val="1"/>
                <c:pt idx="0">
                  <c:v>Аймгийн хэмжээнд үйлдэгдсэн нийт гэмт хэргийн тоо</c:v>
                </c:pt>
              </c:strCache>
            </c:strRef>
          </c:tx>
          <c:dLbls>
            <c:showVal val="1"/>
          </c:dLbls>
          <c:cat>
            <c:strRef>
              <c:f>'gemt hereg'!$B$45:$F$45</c:f>
              <c:strCache>
                <c:ptCount val="5"/>
                <c:pt idx="0">
                  <c:v>2011 I</c:v>
                </c:pt>
                <c:pt idx="1">
                  <c:v>2012.1</c:v>
                </c:pt>
                <c:pt idx="2">
                  <c:v>2013.1</c:v>
                </c:pt>
                <c:pt idx="3">
                  <c:v>2014.1</c:v>
                </c:pt>
                <c:pt idx="4">
                  <c:v>2015.1</c:v>
                </c:pt>
              </c:strCache>
            </c:strRef>
          </c:cat>
          <c:val>
            <c:numRef>
              <c:f>'gemt hereg'!$B$46:$F$46</c:f>
              <c:numCache>
                <c:formatCode>General</c:formatCode>
                <c:ptCount val="5"/>
                <c:pt idx="0">
                  <c:v>25</c:v>
                </c:pt>
                <c:pt idx="1">
                  <c:v>30</c:v>
                </c:pt>
                <c:pt idx="2">
                  <c:v>27</c:v>
                </c:pt>
                <c:pt idx="3">
                  <c:v>54</c:v>
                </c:pt>
                <c:pt idx="4">
                  <c:v>41</c:v>
                </c:pt>
              </c:numCache>
            </c:numRef>
          </c:val>
        </c:ser>
        <c:dLbls>
          <c:showVal val="1"/>
        </c:dLbls>
        <c:overlap val="-25"/>
        <c:axId val="88074496"/>
        <c:axId val="88076672"/>
      </c:barChart>
      <c:catAx>
        <c:axId val="88074496"/>
        <c:scaling>
          <c:orientation val="minMax"/>
        </c:scaling>
        <c:axPos val="b"/>
        <c:numFmt formatCode="General" sourceLinked="1"/>
        <c:majorTickMark val="none"/>
        <c:tickLblPos val="nextTo"/>
        <c:crossAx val="88076672"/>
        <c:crosses val="autoZero"/>
        <c:auto val="1"/>
        <c:lblAlgn val="ctr"/>
        <c:lblOffset val="100"/>
      </c:catAx>
      <c:valAx>
        <c:axId val="88076672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880744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/>
            </a:pPr>
            <a:r>
              <a:rPr lang="mn-MN"/>
              <a:t>1 сард үйлдэгдсэн гэмт хэрэг, хувиар</a:t>
            </a:r>
            <a:endParaRPr lang="en-US"/>
          </a:p>
        </c:rich>
      </c:tx>
      <c:layout>
        <c:manualLayout>
          <c:xMode val="edge"/>
          <c:yMode val="edge"/>
          <c:x val="0.15001728442481296"/>
          <c:y val="3.8964302984937126E-3"/>
        </c:manualLayout>
      </c:layout>
    </c:title>
    <c:plotArea>
      <c:layout>
        <c:manualLayout>
          <c:layoutTarget val="inner"/>
          <c:xMode val="edge"/>
          <c:yMode val="edge"/>
          <c:x val="0.10355549057694052"/>
          <c:y val="0.18639981323089341"/>
          <c:w val="0.74885579620850129"/>
          <c:h val="0.76096667161888043"/>
        </c:manualLayout>
      </c:layout>
      <c:doughnutChart>
        <c:varyColors val="1"/>
        <c:ser>
          <c:idx val="0"/>
          <c:order val="0"/>
          <c:dLbls>
            <c:dLbl>
              <c:idx val="0"/>
              <c:layout>
                <c:manualLayout>
                  <c:x val="0.10884610460277831"/>
                  <c:y val="-0.12286212895456061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0.14496855345911949"/>
                  <c:y val="-5.3968341766292297E-2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0.13333333333333341"/>
                  <c:y val="9.5648350815353861E-2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9.5751002822760717E-4"/>
                  <c:y val="0.14436497187641345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-4.3670059535241015E-2"/>
                  <c:y val="-4.6389436950284163E-2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-4.1666666666666664E-2"/>
                  <c:y val="-2.3148148148148147E-2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-0.12222222222222269"/>
                  <c:y val="-2.3148148148148147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200">
                    <a:latin typeface="Tahoma" pitchFamily="34" charset="0"/>
                    <a:cs typeface="Tahoma" pitchFamily="34" charset="0"/>
                  </a:defRPr>
                </a:pPr>
                <a:endParaRPr lang="en-US"/>
              </a:p>
            </c:txPr>
            <c:showCatName val="1"/>
            <c:showPercent val="1"/>
          </c:dLbls>
          <c:cat>
            <c:strRef>
              <c:f>'gemt hereg'!$A$25:$A$29</c:f>
              <c:strCache>
                <c:ptCount val="5"/>
                <c:pt idx="0">
                  <c:v>хүчингийн хэрэг</c:v>
                </c:pt>
                <c:pt idx="1">
                  <c:v>бусдын биед гэмтэл учруулсан хэрэг</c:v>
                </c:pt>
                <c:pt idx="2">
                  <c:v>хулгайн хэрэг</c:v>
                </c:pt>
                <c:pt idx="3">
                  <c:v>ХАБ эсрэг гэмт хэрэг</c:v>
                </c:pt>
                <c:pt idx="4">
                  <c:v>Бусад гэмт хэрэг</c:v>
                </c:pt>
              </c:strCache>
            </c:strRef>
          </c:cat>
          <c:val>
            <c:numRef>
              <c:f>'gemt hereg'!$B$25:$B$29</c:f>
              <c:numCache>
                <c:formatCode>General</c:formatCode>
                <c:ptCount val="5"/>
                <c:pt idx="0">
                  <c:v>1</c:v>
                </c:pt>
                <c:pt idx="1">
                  <c:v>12</c:v>
                </c:pt>
                <c:pt idx="2">
                  <c:v>4</c:v>
                </c:pt>
                <c:pt idx="3">
                  <c:v>7</c:v>
                </c:pt>
                <c:pt idx="4">
                  <c:v>17</c:v>
                </c:pt>
              </c:numCache>
            </c:numRef>
          </c:val>
        </c:ser>
        <c:firstSliceAng val="0"/>
        <c:holeSize val="50"/>
      </c:doughnutChart>
      <c:spPr>
        <a:noFill/>
        <a:ln w="25395">
          <a:noFill/>
        </a:ln>
      </c:spPr>
    </c:plotArea>
    <c:plotVisOnly val="1"/>
    <c:dispBlanksAs val="zero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1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'Mal tullult'!$S$125</c:f>
              <c:strCache>
                <c:ptCount val="1"/>
                <c:pt idx="0">
                  <c:v>2014 1-сар</c:v>
                </c:pt>
              </c:strCache>
            </c:strRef>
          </c:tx>
          <c:dLbls>
            <c:dLbl>
              <c:idx val="0"/>
              <c:layout>
                <c:manualLayout>
                  <c:x val="-1.515151515151515E-2"/>
                  <c:y val="7.5757575757575812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Val val="1"/>
          </c:dLbls>
          <c:cat>
            <c:strRef>
              <c:f>'Mal tullult'!$R$126:$R$140</c:f>
              <c:strCache>
                <c:ptCount val="15"/>
                <c:pt idx="0">
                  <c:v>Áàÿíäàëàé</c:v>
                </c:pt>
                <c:pt idx="1">
                  <c:v>Áàÿíîâîî</c:v>
                </c:pt>
                <c:pt idx="2">
                  <c:v>Áóëãàí</c:v>
                </c:pt>
                <c:pt idx="3">
                  <c:v>Ãóðâàíòýñ</c:v>
                </c:pt>
                <c:pt idx="4">
                  <c:v>Ìàíäàëîâîî</c:v>
                </c:pt>
                <c:pt idx="5">
                  <c:v>Ìàíëàé</c:v>
                </c:pt>
                <c:pt idx="6">
                  <c:v>Íîìãîí</c:v>
                </c:pt>
                <c:pt idx="7">
                  <c:v>Íî¸í</c:v>
                </c:pt>
                <c:pt idx="8">
                  <c:v>Ñýâðýé</c:v>
                </c:pt>
                <c:pt idx="9">
                  <c:v>Õàíáîãä</c:v>
                </c:pt>
                <c:pt idx="10">
                  <c:v>Õàíõîíãîð</c:v>
                </c:pt>
                <c:pt idx="11">
                  <c:v>Õ¿ðìýí</c:v>
                </c:pt>
                <c:pt idx="12">
                  <c:v>Öîãòîâîî</c:v>
                </c:pt>
                <c:pt idx="13">
                  <c:v>Öîãòöýöèé</c:v>
                </c:pt>
                <c:pt idx="14">
                  <c:v>Äàëàíçàäãàä</c:v>
                </c:pt>
              </c:strCache>
            </c:strRef>
          </c:cat>
          <c:val>
            <c:numRef>
              <c:f>'Mal tullult'!$S$126:$S$140</c:f>
              <c:numCache>
                <c:formatCode>0</c:formatCode>
                <c:ptCount val="15"/>
                <c:pt idx="0">
                  <c:v>60</c:v>
                </c:pt>
                <c:pt idx="1">
                  <c:v>62</c:v>
                </c:pt>
                <c:pt idx="2">
                  <c:v>353</c:v>
                </c:pt>
                <c:pt idx="3">
                  <c:v>24</c:v>
                </c:pt>
                <c:pt idx="4">
                  <c:v>0</c:v>
                </c:pt>
                <c:pt idx="5">
                  <c:v>174</c:v>
                </c:pt>
                <c:pt idx="6">
                  <c:v>91</c:v>
                </c:pt>
                <c:pt idx="7">
                  <c:v>43</c:v>
                </c:pt>
                <c:pt idx="8">
                  <c:v>410</c:v>
                </c:pt>
                <c:pt idx="9">
                  <c:v>0</c:v>
                </c:pt>
                <c:pt idx="10">
                  <c:v>260</c:v>
                </c:pt>
                <c:pt idx="11">
                  <c:v>167</c:v>
                </c:pt>
                <c:pt idx="12">
                  <c:v>249</c:v>
                </c:pt>
                <c:pt idx="13">
                  <c:v>111</c:v>
                </c:pt>
                <c:pt idx="14">
                  <c:v>101</c:v>
                </c:pt>
              </c:numCache>
            </c:numRef>
          </c:val>
        </c:ser>
        <c:ser>
          <c:idx val="1"/>
          <c:order val="1"/>
          <c:tx>
            <c:strRef>
              <c:f>'Mal tullult'!$T$125</c:f>
              <c:strCache>
                <c:ptCount val="1"/>
                <c:pt idx="0">
                  <c:v>2015 1-сар </c:v>
                </c:pt>
              </c:strCache>
            </c:strRef>
          </c:tx>
          <c:dLbls>
            <c:dLbl>
              <c:idx val="3"/>
              <c:layout>
                <c:manualLayout>
                  <c:x val="1.0101010101010105E-2"/>
                  <c:y val="2.7777777777777842E-2"/>
                </c:manualLayout>
              </c:layout>
              <c:showVal val="1"/>
            </c:dLbl>
            <c:dLbl>
              <c:idx val="14"/>
              <c:layout>
                <c:manualLayout>
                  <c:x val="2.020202020202021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Val val="1"/>
          </c:dLbls>
          <c:cat>
            <c:strRef>
              <c:f>'Mal tullult'!$R$126:$R$140</c:f>
              <c:strCache>
                <c:ptCount val="15"/>
                <c:pt idx="0">
                  <c:v>Áàÿíäàëàé</c:v>
                </c:pt>
                <c:pt idx="1">
                  <c:v>Áàÿíîâîî</c:v>
                </c:pt>
                <c:pt idx="2">
                  <c:v>Áóëãàí</c:v>
                </c:pt>
                <c:pt idx="3">
                  <c:v>Ãóðâàíòýñ</c:v>
                </c:pt>
                <c:pt idx="4">
                  <c:v>Ìàíäàëîâîî</c:v>
                </c:pt>
                <c:pt idx="5">
                  <c:v>Ìàíëàé</c:v>
                </c:pt>
                <c:pt idx="6">
                  <c:v>Íîìãîí</c:v>
                </c:pt>
                <c:pt idx="7">
                  <c:v>Íî¸í</c:v>
                </c:pt>
                <c:pt idx="8">
                  <c:v>Ñýâðýé</c:v>
                </c:pt>
                <c:pt idx="9">
                  <c:v>Õàíáîãä</c:v>
                </c:pt>
                <c:pt idx="10">
                  <c:v>Õàíõîíãîð</c:v>
                </c:pt>
                <c:pt idx="11">
                  <c:v>Õ¿ðìýí</c:v>
                </c:pt>
                <c:pt idx="12">
                  <c:v>Öîãòîâîî</c:v>
                </c:pt>
                <c:pt idx="13">
                  <c:v>Öîãòöýöèé</c:v>
                </c:pt>
                <c:pt idx="14">
                  <c:v>Äàëàíçàäãàä</c:v>
                </c:pt>
              </c:strCache>
            </c:strRef>
          </c:cat>
          <c:val>
            <c:numRef>
              <c:f>'Mal tullult'!$T$126:$T$140</c:f>
              <c:numCache>
                <c:formatCode>General</c:formatCode>
                <c:ptCount val="15"/>
                <c:pt idx="0" formatCode="0">
                  <c:v>103</c:v>
                </c:pt>
                <c:pt idx="1">
                  <c:v>140</c:v>
                </c:pt>
                <c:pt idx="2">
                  <c:v>273</c:v>
                </c:pt>
                <c:pt idx="3">
                  <c:v>10</c:v>
                </c:pt>
                <c:pt idx="4">
                  <c:v>0</c:v>
                </c:pt>
                <c:pt idx="5">
                  <c:v>18</c:v>
                </c:pt>
                <c:pt idx="6">
                  <c:v>225</c:v>
                </c:pt>
                <c:pt idx="7">
                  <c:v>152</c:v>
                </c:pt>
                <c:pt idx="8">
                  <c:v>146</c:v>
                </c:pt>
                <c:pt idx="9">
                  <c:v>116</c:v>
                </c:pt>
                <c:pt idx="10">
                  <c:v>20</c:v>
                </c:pt>
                <c:pt idx="11">
                  <c:v>713</c:v>
                </c:pt>
                <c:pt idx="12">
                  <c:v>319</c:v>
                </c:pt>
                <c:pt idx="13">
                  <c:v>0</c:v>
                </c:pt>
                <c:pt idx="14">
                  <c:v>61</c:v>
                </c:pt>
              </c:numCache>
            </c:numRef>
          </c:val>
        </c:ser>
        <c:dLbls>
          <c:showVal val="1"/>
        </c:dLbls>
        <c:gapWidth val="75"/>
        <c:axId val="56026624"/>
        <c:axId val="56028160"/>
      </c:barChart>
      <c:catAx>
        <c:axId val="5602662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2700000" vert="horz"/>
          <a:lstStyle/>
          <a:p>
            <a:pPr>
              <a:defRPr sz="1200">
                <a:latin typeface="Tahoma" pitchFamily="34" charset="0"/>
                <a:cs typeface="Tahoma" pitchFamily="34" charset="0"/>
              </a:defRPr>
            </a:pPr>
            <a:endParaRPr lang="en-US"/>
          </a:p>
        </c:txPr>
        <c:crossAx val="56028160"/>
        <c:crosses val="autoZero"/>
        <c:auto val="1"/>
        <c:lblAlgn val="ctr"/>
        <c:lblOffset val="100"/>
      </c:catAx>
      <c:valAx>
        <c:axId val="56028160"/>
        <c:scaling>
          <c:orientation val="minMax"/>
        </c:scaling>
        <c:delete val="1"/>
        <c:axPos val="l"/>
        <c:numFmt formatCode="0" sourceLinked="1"/>
        <c:majorTickMark val="none"/>
        <c:tickLblPos val="nextTo"/>
        <c:crossAx val="56026624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r>
              <a:rPr lang="mn-MN" sz="1600">
                <a:latin typeface="Arial" pitchFamily="34" charset="0"/>
                <a:cs typeface="Arial" pitchFamily="34" charset="0"/>
              </a:rPr>
              <a:t>Нүүрс олборлолт (мян.төг)</a:t>
            </a:r>
          </a:p>
        </c:rich>
      </c:tx>
    </c:title>
    <c:plotArea>
      <c:layout>
        <c:manualLayout>
          <c:layoutTarget val="inner"/>
          <c:xMode val="edge"/>
          <c:yMode val="edge"/>
          <c:x val="3.0555555555555582E-2"/>
          <c:y val="0.16041666666666671"/>
          <c:w val="0.93888888888889044"/>
          <c:h val="0.50550950867983613"/>
        </c:manualLayout>
      </c:layout>
      <c:barChart>
        <c:barDir val="col"/>
        <c:grouping val="clustered"/>
        <c:ser>
          <c:idx val="0"/>
          <c:order val="0"/>
          <c:tx>
            <c:strRef>
              <c:f>AY!$A$9</c:f>
              <c:strCache>
                <c:ptCount val="1"/>
                <c:pt idx="0">
                  <c:v>Нүүрс олборлолт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AY!$B$7:$E$8</c:f>
              <c:multiLvlStrCache>
                <c:ptCount val="4"/>
                <c:lvl>
                  <c:pt idx="0">
                    <c:v>ЖЭ</c:v>
                  </c:pt>
                  <c:pt idx="1">
                    <c:v>Сар</c:v>
                  </c:pt>
                  <c:pt idx="2">
                    <c:v>ЖЭ</c:v>
                  </c:pt>
                  <c:pt idx="3">
                    <c:v>Сар</c:v>
                  </c:pt>
                </c:lvl>
                <c:lvl>
                  <c:pt idx="0">
                    <c:v>2014</c:v>
                  </c:pt>
                  <c:pt idx="2">
                    <c:v>2015</c:v>
                  </c:pt>
                </c:lvl>
              </c:multiLvlStrCache>
            </c:multiLvlStrRef>
          </c:cat>
          <c:val>
            <c:numRef>
              <c:f>AY!$B$9:$E$9</c:f>
              <c:numCache>
                <c:formatCode>General</c:formatCode>
                <c:ptCount val="4"/>
                <c:pt idx="0">
                  <c:v>11834039.9</c:v>
                </c:pt>
                <c:pt idx="1">
                  <c:v>11834039.9</c:v>
                </c:pt>
                <c:pt idx="2">
                  <c:v>8560280.4000000004</c:v>
                </c:pt>
                <c:pt idx="3">
                  <c:v>8560280.4000000004</c:v>
                </c:pt>
              </c:numCache>
            </c:numRef>
          </c:val>
        </c:ser>
        <c:dLbls>
          <c:showVal val="1"/>
        </c:dLbls>
        <c:overlap val="-25"/>
        <c:axId val="56166272"/>
        <c:axId val="56167808"/>
      </c:barChart>
      <c:catAx>
        <c:axId val="5616627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6167808"/>
        <c:crosses val="autoZero"/>
        <c:auto val="1"/>
        <c:lblAlgn val="ctr"/>
        <c:lblOffset val="100"/>
      </c:catAx>
      <c:valAx>
        <c:axId val="56167808"/>
        <c:scaling>
          <c:orientation val="minMax"/>
        </c:scaling>
        <c:delete val="1"/>
        <c:axPos val="l"/>
        <c:numFmt formatCode="General" sourceLinked="1"/>
        <c:tickLblPos val="nextTo"/>
        <c:crossAx val="56166272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05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bank!$C$28</c:f>
              <c:strCache>
                <c:ptCount val="1"/>
                <c:pt idx="0">
                  <c:v>Нийт хадгаламжийн үлдэгдэл мян.төг</c:v>
                </c:pt>
              </c:strCache>
            </c:strRef>
          </c:tx>
          <c:dLbls>
            <c:dLbl>
              <c:idx val="0"/>
              <c:layout>
                <c:manualLayout>
                  <c:x val="-4.3121149897330555E-2"/>
                  <c:y val="-4.8879837067209775E-2"/>
                </c:manualLayout>
              </c:layout>
              <c:showVal val="1"/>
            </c:dLbl>
            <c:showVal val="1"/>
          </c:dLbls>
          <c:cat>
            <c:strRef>
              <c:f>bank!$B$29:$B$37</c:f>
              <c:strCache>
                <c:ptCount val="9"/>
                <c:pt idx="0">
                  <c:v>ХААН банк</c:v>
                </c:pt>
                <c:pt idx="1">
                  <c:v>Төрийн банк </c:v>
                </c:pt>
                <c:pt idx="2">
                  <c:v>Капитал банк</c:v>
                </c:pt>
                <c:pt idx="3">
                  <c:v>Хас-Өмнөговь</c:v>
                </c:pt>
                <c:pt idx="4">
                  <c:v>Голомт банк</c:v>
                </c:pt>
                <c:pt idx="5">
                  <c:v>ҮХО банк</c:v>
                </c:pt>
                <c:pt idx="6">
                  <c:v>ХХБанк</c:v>
                </c:pt>
                <c:pt idx="7">
                  <c:v>Хас-Цогтцэций</c:v>
                </c:pt>
                <c:pt idx="8">
                  <c:v>Капитрон банк</c:v>
                </c:pt>
              </c:strCache>
            </c:strRef>
          </c:cat>
          <c:val>
            <c:numRef>
              <c:f>bank!$C$29:$C$37</c:f>
              <c:numCache>
                <c:formatCode>0.0</c:formatCode>
                <c:ptCount val="9"/>
                <c:pt idx="0">
                  <c:v>37704859.299000129</c:v>
                </c:pt>
                <c:pt idx="1">
                  <c:v>16321669.929</c:v>
                </c:pt>
                <c:pt idx="2">
                  <c:v>511221.39</c:v>
                </c:pt>
                <c:pt idx="3">
                  <c:v>4956843.1360000009</c:v>
                </c:pt>
                <c:pt idx="4">
                  <c:v>6744283.5960000008</c:v>
                </c:pt>
                <c:pt idx="5">
                  <c:v>113868.663</c:v>
                </c:pt>
                <c:pt idx="6">
                  <c:v>625759.375</c:v>
                </c:pt>
                <c:pt idx="7">
                  <c:v>3383895.63</c:v>
                </c:pt>
                <c:pt idx="8">
                  <c:v>957227.93400000001</c:v>
                </c:pt>
              </c:numCache>
            </c:numRef>
          </c:val>
        </c:ser>
        <c:dLbls>
          <c:showVal val="1"/>
        </c:dLbls>
        <c:overlap val="-25"/>
        <c:axId val="54507008"/>
        <c:axId val="54508544"/>
      </c:barChart>
      <c:catAx>
        <c:axId val="54507008"/>
        <c:scaling>
          <c:orientation val="minMax"/>
        </c:scaling>
        <c:axPos val="l"/>
        <c:majorTickMark val="none"/>
        <c:tickLblPos val="nextTo"/>
        <c:crossAx val="54508544"/>
        <c:crosses val="autoZero"/>
        <c:auto val="1"/>
        <c:lblAlgn val="ctr"/>
        <c:lblOffset val="100"/>
      </c:catAx>
      <c:valAx>
        <c:axId val="54508544"/>
        <c:scaling>
          <c:orientation val="minMax"/>
        </c:scaling>
        <c:delete val="1"/>
        <c:axPos val="b"/>
        <c:numFmt formatCode="0.0" sourceLinked="1"/>
        <c:tickLblPos val="nextTo"/>
        <c:crossAx val="545070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4.1666666666666671E-2"/>
          <c:y val="2.8161636045494307E-2"/>
          <c:w val="0.90050571993595308"/>
          <c:h val="0.66978470917936894"/>
        </c:manualLayout>
      </c:layout>
      <c:barChart>
        <c:barDir val="col"/>
        <c:grouping val="clustered"/>
        <c:ser>
          <c:idx val="0"/>
          <c:order val="0"/>
          <c:tx>
            <c:strRef>
              <c:f>'eruul mend '!$J$13</c:f>
              <c:strCache>
                <c:ptCount val="1"/>
                <c:pt idx="0">
                  <c:v>Амаржсан эхийн тоо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strRef>
              <c:f>'eruul mend '!$K$12:$M$12</c:f>
              <c:strCache>
                <c:ptCount val="3"/>
                <c:pt idx="0">
                  <c:v>2013.1 сар</c:v>
                </c:pt>
                <c:pt idx="1">
                  <c:v>2014.1 сар</c:v>
                </c:pt>
                <c:pt idx="2">
                  <c:v>2015.1 сар</c:v>
                </c:pt>
              </c:strCache>
            </c:strRef>
          </c:cat>
          <c:val>
            <c:numRef>
              <c:f>'eruul mend '!$K$13:$M$13</c:f>
              <c:numCache>
                <c:formatCode>General</c:formatCode>
                <c:ptCount val="3"/>
                <c:pt idx="0">
                  <c:v>136</c:v>
                </c:pt>
                <c:pt idx="1">
                  <c:v>112</c:v>
                </c:pt>
                <c:pt idx="2">
                  <c:v>135</c:v>
                </c:pt>
              </c:numCache>
            </c:numRef>
          </c:val>
        </c:ser>
        <c:ser>
          <c:idx val="1"/>
          <c:order val="1"/>
          <c:tx>
            <c:strRef>
              <c:f>'eruul mend '!$J$14</c:f>
              <c:strCache>
                <c:ptCount val="1"/>
                <c:pt idx="0">
                  <c:v>Амьд төрсөн хүүхдийн тоо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strRef>
              <c:f>'eruul mend '!$K$12:$M$12</c:f>
              <c:strCache>
                <c:ptCount val="3"/>
                <c:pt idx="0">
                  <c:v>2013.1 сар</c:v>
                </c:pt>
                <c:pt idx="1">
                  <c:v>2014.1 сар</c:v>
                </c:pt>
                <c:pt idx="2">
                  <c:v>2015.1 сар</c:v>
                </c:pt>
              </c:strCache>
            </c:strRef>
          </c:cat>
          <c:val>
            <c:numRef>
              <c:f>'eruul mend '!$K$14:$M$14</c:f>
              <c:numCache>
                <c:formatCode>General</c:formatCode>
                <c:ptCount val="3"/>
                <c:pt idx="0">
                  <c:v>136</c:v>
                </c:pt>
                <c:pt idx="1">
                  <c:v>112</c:v>
                </c:pt>
                <c:pt idx="2">
                  <c:v>136</c:v>
                </c:pt>
              </c:numCache>
            </c:numRef>
          </c:val>
        </c:ser>
        <c:overlap val="-25"/>
        <c:axId val="65838080"/>
        <c:axId val="65860352"/>
      </c:barChart>
      <c:catAx>
        <c:axId val="6583808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65860352"/>
        <c:crosses val="autoZero"/>
        <c:auto val="1"/>
        <c:lblAlgn val="ctr"/>
        <c:lblOffset val="100"/>
      </c:catAx>
      <c:valAx>
        <c:axId val="65860352"/>
        <c:scaling>
          <c:orientation val="minMax"/>
        </c:scaling>
        <c:delete val="1"/>
        <c:axPos val="l"/>
        <c:numFmt formatCode="General" sourceLinked="1"/>
        <c:tickLblPos val="nextTo"/>
        <c:crossAx val="658380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7609361329833802E-2"/>
          <c:y val="0.82765573368077483"/>
          <c:w val="0.92223159605049365"/>
          <c:h val="8.3717215204214643E-2"/>
        </c:manualLayout>
      </c:layout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</c:chart>
  <c:spPr>
    <a:ln>
      <a:noFill/>
    </a:ln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448414009141956E-2"/>
          <c:y val="4.4748989709619713E-2"/>
          <c:w val="0.84054283471670233"/>
          <c:h val="0.66772794188413265"/>
        </c:manualLayout>
      </c:layout>
      <c:barChart>
        <c:barDir val="col"/>
        <c:grouping val="clustered"/>
        <c:ser>
          <c:idx val="0"/>
          <c:order val="0"/>
          <c:tx>
            <c:strRef>
              <c:f>'eruul mend '!$Q$9</c:f>
              <c:strCache>
                <c:ptCount val="1"/>
                <c:pt idx="0">
                  <c:v>0-1 хүртэл насны хүүхдийн эндэгдэл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strRef>
              <c:f>'eruul mend '!$R$8:$T$8</c:f>
              <c:strCache>
                <c:ptCount val="3"/>
                <c:pt idx="0">
                  <c:v>2013.1 сар</c:v>
                </c:pt>
                <c:pt idx="1">
                  <c:v>2014.1 сар</c:v>
                </c:pt>
                <c:pt idx="2">
                  <c:v>2015.1 сар</c:v>
                </c:pt>
              </c:strCache>
            </c:strRef>
          </c:cat>
          <c:val>
            <c:numRef>
              <c:f>'eruul mend '!$R$9:$T$9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'eruul mend '!$Q$10</c:f>
              <c:strCache>
                <c:ptCount val="1"/>
                <c:pt idx="0">
                  <c:v>1-5 хүртэл насны хүүхдийн эндэгдэл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strRef>
              <c:f>'eruul mend '!$R$8:$T$8</c:f>
              <c:strCache>
                <c:ptCount val="3"/>
                <c:pt idx="0">
                  <c:v>2013.1 сар</c:v>
                </c:pt>
                <c:pt idx="1">
                  <c:v>2014.1 сар</c:v>
                </c:pt>
                <c:pt idx="2">
                  <c:v>2015.1 сар</c:v>
                </c:pt>
              </c:strCache>
            </c:strRef>
          </c:cat>
          <c:val>
            <c:numRef>
              <c:f>'eruul mend '!$R$10:$T$10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overlap val="-25"/>
        <c:axId val="65644032"/>
        <c:axId val="65645568"/>
      </c:barChart>
      <c:catAx>
        <c:axId val="6564403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65645568"/>
        <c:crosses val="autoZero"/>
        <c:auto val="1"/>
        <c:lblAlgn val="ctr"/>
        <c:lblOffset val="100"/>
      </c:catAx>
      <c:valAx>
        <c:axId val="65645568"/>
        <c:scaling>
          <c:orientation val="minMax"/>
        </c:scaling>
        <c:delete val="1"/>
        <c:axPos val="l"/>
        <c:numFmt formatCode="General" sourceLinked="1"/>
        <c:tickLblPos val="nextTo"/>
        <c:crossAx val="656440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2.0104619789659217E-2"/>
          <c:y val="0.83812718147073717"/>
          <c:w val="0.93457739111282356"/>
          <c:h val="0.16048993875765541"/>
        </c:manualLayout>
      </c:layout>
    </c:legend>
    <c:plotVisOnly val="1"/>
    <c:dispBlanksAs val="gap"/>
  </c:chart>
  <c:spPr>
    <a:ln>
      <a:noFill/>
    </a:ln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1"/>
  <c:chart>
    <c:plotArea>
      <c:layout>
        <c:manualLayout>
          <c:layoutTarget val="inner"/>
          <c:xMode val="edge"/>
          <c:yMode val="edge"/>
          <c:x val="6.0481996260531454E-2"/>
          <c:y val="5.5939413823272104E-2"/>
          <c:w val="0.90556738851822949"/>
          <c:h val="0.59673513636882414"/>
        </c:manualLayout>
      </c:layout>
      <c:lineChart>
        <c:grouping val="stacked"/>
        <c:ser>
          <c:idx val="0"/>
          <c:order val="0"/>
          <c:tx>
            <c:strRef>
              <c:f>'eruul mend '!$B$65</c:f>
              <c:strCache>
                <c:ptCount val="1"/>
                <c:pt idx="0">
                  <c:v>төрөлт</c:v>
                </c:pt>
              </c:strCache>
            </c:strRef>
          </c:tx>
          <c:dLbls>
            <c:showVal val="1"/>
          </c:dLbls>
          <c:cat>
            <c:strRef>
              <c:f>'eruul mend '!$C$64:$E$64</c:f>
              <c:strCache>
                <c:ptCount val="3"/>
                <c:pt idx="0">
                  <c:v>2013. I</c:v>
                </c:pt>
                <c:pt idx="1">
                  <c:v>2014. I</c:v>
                </c:pt>
                <c:pt idx="2">
                  <c:v>2015.I</c:v>
                </c:pt>
              </c:strCache>
            </c:strRef>
          </c:cat>
          <c:val>
            <c:numRef>
              <c:f>'eruul mend '!$C$65:$E$65</c:f>
              <c:numCache>
                <c:formatCode>0</c:formatCode>
                <c:ptCount val="3"/>
                <c:pt idx="0" formatCode="General">
                  <c:v>136</c:v>
                </c:pt>
                <c:pt idx="1">
                  <c:v>112</c:v>
                </c:pt>
                <c:pt idx="2">
                  <c:v>135</c:v>
                </c:pt>
              </c:numCache>
            </c:numRef>
          </c:val>
        </c:ser>
        <c:ser>
          <c:idx val="1"/>
          <c:order val="1"/>
          <c:tx>
            <c:strRef>
              <c:f>'eruul mend '!$B$66</c:f>
              <c:strCache>
                <c:ptCount val="1"/>
                <c:pt idx="0">
                  <c:v>нас баралт</c:v>
                </c:pt>
              </c:strCache>
            </c:strRef>
          </c:tx>
          <c:dLbls>
            <c:showVal val="1"/>
          </c:dLbls>
          <c:cat>
            <c:strRef>
              <c:f>'eruul mend '!$C$64:$E$64</c:f>
              <c:strCache>
                <c:ptCount val="3"/>
                <c:pt idx="0">
                  <c:v>2013. I</c:v>
                </c:pt>
                <c:pt idx="1">
                  <c:v>2014. I</c:v>
                </c:pt>
                <c:pt idx="2">
                  <c:v>2015.I</c:v>
                </c:pt>
              </c:strCache>
            </c:strRef>
          </c:cat>
          <c:val>
            <c:numRef>
              <c:f>'eruul mend '!$C$66:$E$66</c:f>
              <c:numCache>
                <c:formatCode>General</c:formatCode>
                <c:ptCount val="3"/>
                <c:pt idx="0">
                  <c:v>19</c:v>
                </c:pt>
                <c:pt idx="1">
                  <c:v>26</c:v>
                </c:pt>
                <c:pt idx="2">
                  <c:v>29</c:v>
                </c:pt>
              </c:numCache>
            </c:numRef>
          </c:val>
        </c:ser>
        <c:marker val="1"/>
        <c:axId val="65684608"/>
        <c:axId val="65686144"/>
      </c:lineChart>
      <c:catAx>
        <c:axId val="65684608"/>
        <c:scaling>
          <c:orientation val="minMax"/>
        </c:scaling>
        <c:axPos val="b"/>
        <c:numFmt formatCode="General" sourceLinked="1"/>
        <c:majorTickMark val="none"/>
        <c:tickLblPos val="nextTo"/>
        <c:crossAx val="65686144"/>
        <c:crosses val="autoZero"/>
        <c:auto val="1"/>
        <c:lblAlgn val="ctr"/>
        <c:lblOffset val="100"/>
      </c:catAx>
      <c:valAx>
        <c:axId val="65686144"/>
        <c:scaling>
          <c:orientation val="minMax"/>
        </c:scaling>
        <c:delete val="1"/>
        <c:axPos val="l"/>
        <c:numFmt formatCode="General" sourceLinked="1"/>
        <c:tickLblPos val="nextTo"/>
        <c:crossAx val="656846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713580542128547"/>
          <c:y val="0.91568338168255259"/>
          <c:w val="0.56611952790066056"/>
          <c:h val="8.3717272183082864E-2"/>
        </c:manualLayout>
      </c:layout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plotArea>
      <c:layout>
        <c:manualLayout>
          <c:layoutTarget val="inner"/>
          <c:xMode val="edge"/>
          <c:yMode val="edge"/>
          <c:x val="2.5977401019978211E-2"/>
          <c:y val="0"/>
          <c:w val="0.89642308101279056"/>
          <c:h val="0.67583276789800073"/>
        </c:manualLayout>
      </c:layout>
      <c:lineChart>
        <c:grouping val="standard"/>
        <c:ser>
          <c:idx val="0"/>
          <c:order val="0"/>
          <c:tx>
            <c:strRef>
              <c:f>ajilguichuud!$B$77</c:f>
              <c:strCache>
                <c:ptCount val="1"/>
                <c:pt idx="0">
                  <c:v>Ажил хайгч иргэдийн тоо</c:v>
                </c:pt>
              </c:strCache>
            </c:strRef>
          </c:tx>
          <c:dLbls>
            <c:showVal val="1"/>
          </c:dLbls>
          <c:cat>
            <c:strRef>
              <c:f>ajilguichuud!$C$76:$E$76</c:f>
              <c:strCache>
                <c:ptCount val="3"/>
                <c:pt idx="0">
                  <c:v>2013. I</c:v>
                </c:pt>
                <c:pt idx="1">
                  <c:v>2014. I</c:v>
                </c:pt>
                <c:pt idx="2">
                  <c:v>2015. I</c:v>
                </c:pt>
              </c:strCache>
            </c:strRef>
          </c:cat>
          <c:val>
            <c:numRef>
              <c:f>ajilguichuud!$C$77:$E$77</c:f>
              <c:numCache>
                <c:formatCode>General</c:formatCode>
                <c:ptCount val="3"/>
                <c:pt idx="0">
                  <c:v>338</c:v>
                </c:pt>
                <c:pt idx="1">
                  <c:v>381</c:v>
                </c:pt>
                <c:pt idx="2">
                  <c:v>586</c:v>
                </c:pt>
              </c:numCache>
            </c:numRef>
          </c:val>
        </c:ser>
        <c:ser>
          <c:idx val="1"/>
          <c:order val="1"/>
          <c:tx>
            <c:strRef>
              <c:f>ajilguichuud!$B$78</c:f>
              <c:strCache>
                <c:ptCount val="1"/>
                <c:pt idx="0">
                  <c:v>Ажилд орсон иргэдийн тоо</c:v>
                </c:pt>
              </c:strCache>
            </c:strRef>
          </c:tx>
          <c:dLbls>
            <c:showVal val="1"/>
          </c:dLbls>
          <c:cat>
            <c:strRef>
              <c:f>ajilguichuud!$C$76:$E$76</c:f>
              <c:strCache>
                <c:ptCount val="3"/>
                <c:pt idx="0">
                  <c:v>2013. I</c:v>
                </c:pt>
                <c:pt idx="1">
                  <c:v>2014. I</c:v>
                </c:pt>
                <c:pt idx="2">
                  <c:v>2015. I</c:v>
                </c:pt>
              </c:strCache>
            </c:strRef>
          </c:cat>
          <c:val>
            <c:numRef>
              <c:f>ajilguichuud!$C$78:$E$78</c:f>
              <c:numCache>
                <c:formatCode>General</c:formatCode>
                <c:ptCount val="3"/>
                <c:pt idx="0">
                  <c:v>12</c:v>
                </c:pt>
                <c:pt idx="1">
                  <c:v>22</c:v>
                </c:pt>
                <c:pt idx="2">
                  <c:v>4</c:v>
                </c:pt>
              </c:numCache>
            </c:numRef>
          </c:val>
        </c:ser>
        <c:marker val="1"/>
        <c:axId val="67479808"/>
        <c:axId val="67489792"/>
      </c:lineChart>
      <c:catAx>
        <c:axId val="67479808"/>
        <c:scaling>
          <c:orientation val="minMax"/>
        </c:scaling>
        <c:axPos val="b"/>
        <c:numFmt formatCode="General" sourceLinked="1"/>
        <c:majorTickMark val="none"/>
        <c:tickLblPos val="nextTo"/>
        <c:crossAx val="67489792"/>
        <c:crosses val="autoZero"/>
        <c:auto val="1"/>
        <c:lblAlgn val="ctr"/>
        <c:lblOffset val="100"/>
      </c:catAx>
      <c:valAx>
        <c:axId val="67489792"/>
        <c:scaling>
          <c:orientation val="minMax"/>
        </c:scaling>
        <c:delete val="1"/>
        <c:axPos val="l"/>
        <c:numFmt formatCode="General" sourceLinked="1"/>
        <c:tickLblPos val="nextTo"/>
        <c:crossAx val="674798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9353706188655778E-2"/>
          <c:y val="0.81940083661417673"/>
          <c:w val="0.79546767265024354"/>
          <c:h val="0.14446973425196907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34981513633842948"/>
          <c:y val="4.4683680224823434E-2"/>
          <c:w val="0.6429327158253515"/>
          <c:h val="0.87301805541600785"/>
        </c:manualLayout>
      </c:layout>
      <c:barChart>
        <c:barDir val="bar"/>
        <c:grouping val="clustered"/>
        <c:ser>
          <c:idx val="0"/>
          <c:order val="0"/>
          <c:dLbls>
            <c:showVal val="1"/>
          </c:dLbls>
          <c:cat>
            <c:strRef>
              <c:f>ajilguichuud!$B$24:$B$31</c:f>
              <c:strCache>
                <c:ptCount val="8"/>
                <c:pt idx="0">
                  <c:v>магистр, доктор</c:v>
                </c:pt>
                <c:pt idx="1">
                  <c:v>дээд</c:v>
                </c:pt>
                <c:pt idx="2">
                  <c:v>Тусгай дунд</c:v>
                </c:pt>
                <c:pt idx="3">
                  <c:v>Мэргэжлийн анхан шатны</c:v>
                </c:pt>
                <c:pt idx="4">
                  <c:v>Бүрэн дунд</c:v>
                </c:pt>
                <c:pt idx="5">
                  <c:v>суурь</c:v>
                </c:pt>
                <c:pt idx="6">
                  <c:v>Бага</c:v>
                </c:pt>
                <c:pt idx="7">
                  <c:v>Боловсролгүй</c:v>
                </c:pt>
              </c:strCache>
            </c:strRef>
          </c:cat>
          <c:val>
            <c:numRef>
              <c:f>ajilguichuud!$C$24:$C$31</c:f>
              <c:numCache>
                <c:formatCode>0.0</c:formatCode>
                <c:ptCount val="8"/>
                <c:pt idx="0">
                  <c:v>0.85324232081911267</c:v>
                </c:pt>
                <c:pt idx="1">
                  <c:v>21.672354948805491</c:v>
                </c:pt>
                <c:pt idx="2">
                  <c:v>3.9249146757679245</c:v>
                </c:pt>
                <c:pt idx="3">
                  <c:v>6.1433447098976108</c:v>
                </c:pt>
                <c:pt idx="4">
                  <c:v>44.368600682593858</c:v>
                </c:pt>
                <c:pt idx="5">
                  <c:v>17.064846416382252</c:v>
                </c:pt>
                <c:pt idx="6">
                  <c:v>4.7781569965870307</c:v>
                </c:pt>
                <c:pt idx="7">
                  <c:v>1.1945392491467581</c:v>
                </c:pt>
              </c:numCache>
            </c:numRef>
          </c:val>
        </c:ser>
        <c:overlap val="-25"/>
        <c:axId val="67734912"/>
        <c:axId val="67748992"/>
      </c:barChart>
      <c:catAx>
        <c:axId val="6773491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7748992"/>
        <c:crosses val="autoZero"/>
        <c:auto val="1"/>
        <c:lblAlgn val="ctr"/>
        <c:lblOffset val="100"/>
      </c:catAx>
      <c:valAx>
        <c:axId val="67748992"/>
        <c:scaling>
          <c:orientation val="minMax"/>
        </c:scaling>
        <c:delete val="1"/>
        <c:axPos val="b"/>
        <c:numFmt formatCode="0.0" sourceLinked="1"/>
        <c:tickLblPos val="nextTo"/>
        <c:crossAx val="67734912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050"/>
      </a:pPr>
      <a:endParaRPr lang="en-US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tx>
        <c:rich>
          <a:bodyPr/>
          <a:lstStyle/>
          <a:p>
            <a:pPr>
              <a:defRPr/>
            </a:pPr>
            <a:r>
              <a:rPr lang="mn-MN"/>
              <a:t>С</a:t>
            </a:r>
            <a:r>
              <a:rPr lang="en-US"/>
              <a:t>айн дураар</a:t>
            </a:r>
            <a:r>
              <a:rPr lang="mn-MN"/>
              <a:t>                                           </a:t>
            </a:r>
            <a:r>
              <a:rPr lang="en-US"/>
              <a:t> даатгуулагчийн тоо</a:t>
            </a:r>
            <a:r>
              <a:rPr lang="mn-MN"/>
              <a:t>,оноор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'niigmiin daatgal'!$A$29</c:f>
              <c:strCache>
                <c:ptCount val="1"/>
                <c:pt idx="0">
                  <c:v>Сайн дураар даатгуулагчдын тоо</c:v>
                </c:pt>
              </c:strCache>
            </c:strRef>
          </c:tx>
          <c:dLbls>
            <c:showVal val="1"/>
          </c:dLbls>
          <c:cat>
            <c:strRef>
              <c:f>'niigmiin daatgal'!$B$28:$D$28</c:f>
              <c:strCache>
                <c:ptCount val="3"/>
                <c:pt idx="0">
                  <c:v>2013.I</c:v>
                </c:pt>
                <c:pt idx="1">
                  <c:v>2014.I</c:v>
                </c:pt>
                <c:pt idx="2">
                  <c:v>2015.I</c:v>
                </c:pt>
              </c:strCache>
            </c:strRef>
          </c:cat>
          <c:val>
            <c:numRef>
              <c:f>'niigmiin daatgal'!$B$29:$D$29</c:f>
              <c:numCache>
                <c:formatCode>General</c:formatCode>
                <c:ptCount val="3"/>
                <c:pt idx="0">
                  <c:v>625</c:v>
                </c:pt>
                <c:pt idx="1">
                  <c:v>1360</c:v>
                </c:pt>
                <c:pt idx="2" formatCode="0">
                  <c:v>2169</c:v>
                </c:pt>
              </c:numCache>
            </c:numRef>
          </c:val>
        </c:ser>
        <c:dLbls>
          <c:showVal val="1"/>
        </c:dLbls>
        <c:overlap val="-25"/>
        <c:axId val="83695872"/>
        <c:axId val="83853312"/>
      </c:barChart>
      <c:catAx>
        <c:axId val="83695872"/>
        <c:scaling>
          <c:orientation val="minMax"/>
        </c:scaling>
        <c:axPos val="b"/>
        <c:numFmt formatCode="General" sourceLinked="1"/>
        <c:majorTickMark val="none"/>
        <c:tickLblPos val="nextTo"/>
        <c:crossAx val="83853312"/>
        <c:crosses val="autoZero"/>
        <c:auto val="1"/>
        <c:lblAlgn val="ctr"/>
        <c:lblOffset val="100"/>
      </c:catAx>
      <c:valAx>
        <c:axId val="83853312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836958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tx>
        <c:rich>
          <a:bodyPr/>
          <a:lstStyle/>
          <a:p>
            <a:pPr>
              <a:defRPr/>
            </a:pPr>
            <a:r>
              <a:rPr lang="en-US"/>
              <a:t>Нийгмийн даатгалын шимтгэлийн орлого</a:t>
            </a:r>
            <a:r>
              <a:rPr lang="mn-MN"/>
              <a:t>, оноор /сая.төг/</a:t>
            </a:r>
            <a:r>
              <a:rPr lang="en-US"/>
              <a:t> </a:t>
            </a:r>
            <a:endParaRPr lang="mn-MN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'niigmiin daatgal'!$A$25</c:f>
              <c:strCache>
                <c:ptCount val="1"/>
                <c:pt idx="0">
                  <c:v>Нийгмийн даатгалын орлого / сая.төг /</c:v>
                </c:pt>
              </c:strCache>
            </c:strRef>
          </c:tx>
          <c:dLbls>
            <c:showVal val="1"/>
          </c:dLbls>
          <c:cat>
            <c:strRef>
              <c:f>'niigmiin daatgal'!$B$24:$D$24</c:f>
              <c:strCache>
                <c:ptCount val="3"/>
                <c:pt idx="0">
                  <c:v>2013.I</c:v>
                </c:pt>
                <c:pt idx="1">
                  <c:v>2014.I</c:v>
                </c:pt>
                <c:pt idx="2">
                  <c:v>2015.I</c:v>
                </c:pt>
              </c:strCache>
            </c:strRef>
          </c:cat>
          <c:val>
            <c:numRef>
              <c:f>'niigmiin daatgal'!$B$25:$D$25</c:f>
              <c:numCache>
                <c:formatCode>0.0</c:formatCode>
                <c:ptCount val="3"/>
                <c:pt idx="0" formatCode="General">
                  <c:v>1302.2</c:v>
                </c:pt>
                <c:pt idx="1">
                  <c:v>1406.9</c:v>
                </c:pt>
                <c:pt idx="2">
                  <c:v>1458.4</c:v>
                </c:pt>
              </c:numCache>
            </c:numRef>
          </c:val>
        </c:ser>
        <c:dLbls>
          <c:showVal val="1"/>
        </c:dLbls>
        <c:overlap val="-25"/>
        <c:axId val="84057472"/>
        <c:axId val="73413760"/>
      </c:barChart>
      <c:catAx>
        <c:axId val="84057472"/>
        <c:scaling>
          <c:orientation val="minMax"/>
        </c:scaling>
        <c:axPos val="b"/>
        <c:numFmt formatCode="General" sourceLinked="1"/>
        <c:majorTickMark val="none"/>
        <c:tickLblPos val="nextTo"/>
        <c:crossAx val="73413760"/>
        <c:crosses val="autoZero"/>
        <c:auto val="1"/>
        <c:lblAlgn val="ctr"/>
        <c:lblOffset val="100"/>
      </c:catAx>
      <c:valAx>
        <c:axId val="7341376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840574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9D816-8A71-40F2-B09B-B3346BCAC33A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1E6FA-5859-4641-A389-132C28779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2578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999F2-AB7C-46B1-91CC-F95FC8861D21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BA1AC-99C9-43F8-A4B3-49FE9CB9C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BA1AC-99C9-43F8-A4B3-49FE9CB9CFF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620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025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797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137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324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697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500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959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869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02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249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23B5-61EC-40DE-B821-EE7DA7C8E502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44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so.mn/" TargetMode="External"/><Relationship Id="rId5" Type="http://schemas.openxmlformats.org/officeDocument/2006/relationships/hyperlink" Target="http://1212.mn/" TargetMode="External"/><Relationship Id="rId4" Type="http://schemas.openxmlformats.org/officeDocument/2006/relationships/hyperlink" Target="http://umnugovi.nso.mn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umnugobi_stat@yahoo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44000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1676400"/>
            <a:ext cx="739140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40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Хэвлэлийн бага хурал</a:t>
            </a:r>
            <a:endParaRPr lang="en-US" sz="40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mn-MN" sz="28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28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Өмнөговь аймгийн Нийгэм, эдийн засгийн байдал</a:t>
            </a:r>
            <a:r>
              <a:rPr lang="en-US" sz="28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mn-MN" sz="28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28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/ 201</a:t>
            </a:r>
            <a:r>
              <a:rPr lang="en-US" sz="28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mn-MN" sz="28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оны</a:t>
            </a:r>
            <a:r>
              <a:rPr lang="en-US" sz="28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01</a:t>
            </a:r>
            <a:r>
              <a:rPr lang="mn-MN" sz="28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-р сарын байдлаар/</a:t>
            </a:r>
            <a:endParaRPr lang="en-US" sz="28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28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61838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mn-MN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оны  </a:t>
            </a:r>
            <a:r>
              <a:rPr lang="en-US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mn-MN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сарын</a:t>
            </a:r>
            <a:r>
              <a:rPr lang="en-US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1266372" y="5335792"/>
            <a:ext cx="7391400" cy="76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14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Статистикийн хэлтсийн </a:t>
            </a:r>
          </a:p>
          <a:p>
            <a:pPr algn="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14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мэргэжилтэн Ө.номинчулуу </a:t>
            </a:r>
            <a:endParaRPr lang="en-US" sz="105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20000"/>
              </a:spcBef>
              <a:buClr>
                <a:schemeClr val="accent2"/>
              </a:buClr>
              <a:defRPr/>
            </a:pPr>
            <a:endParaRPr lang="en-US" sz="105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5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6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143000" y="2667000"/>
            <a:ext cx="76581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33600" y="838199"/>
            <a:ext cx="6477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u-ES" sz="1600" dirty="0" smtClean="0">
                <a:latin typeface="Tahoma" pitchFamily="34" charset="0"/>
                <a:cs typeface="Tahoma" pitchFamily="34" charset="0"/>
              </a:rPr>
              <a:t>Аймгийн хэмжээ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нд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 оны эхний төллөвөл зохих 776.4 мянган хээлтэгчийн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0.3 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хувь нь буюу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2.3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мянган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 хээлтэгч төллөж, гарсан төл 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99.9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  хувь  бойжиж байна. Урьд оны энэ үеийн мал төллөлтөөс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191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 толгой мал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 буюу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9.1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 хувиар өссөн 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 байна.</a:t>
            </a:r>
            <a:endParaRPr lang="en-US" sz="1600" dirty="0" smtClean="0">
              <a:latin typeface="Tahoma" pitchFamily="34" charset="0"/>
              <a:cs typeface="Tahoma" pitchFamily="34" charset="0"/>
            </a:endParaRPr>
          </a:p>
          <a:p>
            <a:pPr algn="just"/>
            <a:endParaRPr kumimoji="0" lang="eu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533400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dirty="0" smtClean="0"/>
              <a:t>Хөдөө аж ахуй</a:t>
            </a:r>
            <a:endParaRPr lang="en-US" dirty="0"/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1295400" y="3048000"/>
          <a:ext cx="75438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715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6800" y="2286000"/>
            <a:ext cx="76581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1037272" cy="10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905000" y="533400"/>
            <a:ext cx="6934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mn-MN" sz="1600" dirty="0" smtClean="0">
                <a:latin typeface="Tahoma" pitchFamily="34" charset="0"/>
                <a:cs typeface="Tahoma" pitchFamily="34" charset="0"/>
              </a:rPr>
              <a:t>Сумдын хувьд мал төллөлт урьд мөн үетэй харьцуулахад Баяндалай, Баяновоо, Ноён, Хүрмэн,Цогт-овоо, сумдуудад 28.1-326.9 хүртэл хувиар өсч, бусад сумдуудад 22.7-92.3  хүртэл буурч, Мандал-овоо, Цогтцэций сумд төл аваагүй  байна. Нийт 2296  мал төллөж,   2300 төл гарч, 1 төл хорогдож,  2299 толгой төл бойжиж байна</a:t>
            </a:r>
            <a:endParaRPr lang="en-US" sz="1600" dirty="0" smtClean="0">
              <a:latin typeface="Tahoma" pitchFamily="34" charset="0"/>
              <a:cs typeface="Tahoma" pitchFamily="34" charset="0"/>
            </a:endParaRPr>
          </a:p>
          <a:p>
            <a:pPr algn="just"/>
            <a:endParaRPr lang="en-US" sz="1600" dirty="0" smtClean="0"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en-US" sz="1400" dirty="0"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 </a:t>
            </a:r>
          </a:p>
          <a:p>
            <a:pPr algn="just"/>
            <a:endParaRPr lang="en-US" sz="1400" dirty="0"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  <a:p>
            <a:pPr algn="just"/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kumimoji="0" lang="eu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6096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dirty="0" smtClean="0"/>
              <a:t>Хөдөө аж ахуй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78486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5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6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6800" y="2133600"/>
            <a:ext cx="76581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828800" y="625732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mn-MN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 малын зүй бус хорогдол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mn-MN" sz="1600" dirty="0" smtClean="0">
                <a:latin typeface="Tahoma" pitchFamily="34" charset="0"/>
                <a:cs typeface="Tahoma" pitchFamily="34" charset="0"/>
              </a:rPr>
              <a:t>Том малын зүй бус хорогдол 4  толгой байгаа нь урьд оны мөн үеэс 188 толгойгоор  буурсан  байна. </a:t>
            </a:r>
            <a:endParaRPr lang="en-US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52600" y="228600"/>
            <a:ext cx="1331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1400" b="1" dirty="0" smtClean="0"/>
              <a:t>Хөдөө аж ахуй</a:t>
            </a:r>
            <a:endParaRPr lang="en-US" sz="1400" dirty="0"/>
          </a:p>
        </p:txBody>
      </p:sp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7607"/>
            <a:ext cx="7619999" cy="3495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5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rol 1"/>
          <p:cNvSpPr>
            <a:spLocks noChangeArrowheads="1" noChangeShapeType="1"/>
          </p:cNvSpPr>
          <p:nvPr/>
        </p:nvSpPr>
        <p:spPr bwMode="auto">
          <a:xfrm>
            <a:off x="6486525" y="6426200"/>
            <a:ext cx="3486150" cy="33718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6800" y="2209800"/>
            <a:ext cx="77724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105400" y="1228358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Төл бойжилт  төлийн төрлөөр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77" name="Picture 68" descr="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990" y="838200"/>
            <a:ext cx="1031311" cy="1008965"/>
          </a:xfrm>
          <a:prstGeom prst="rect">
            <a:avLst/>
          </a:prstGeom>
          <a:noFill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133600" y="854333"/>
            <a:ext cx="6324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u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Аж үйлдвэр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Аж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үйлдвэрийн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салбарт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2015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оны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эхний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1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сарын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байдлаар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276230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.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9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сая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төгрөгийн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нийт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бүтээгдэхүүн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үйлдвэрлэж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531392.7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сая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төгрөгийн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борлуулалт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хийгджээ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.</a:t>
            </a:r>
            <a:r>
              <a:rPr lang="mn-MN" sz="1600" dirty="0" smtClean="0"/>
              <a:t>	</a:t>
            </a:r>
            <a:endParaRPr lang="en-US" sz="1600" dirty="0"/>
          </a:p>
        </p:txBody>
      </p:sp>
      <p:graphicFrame>
        <p:nvGraphicFramePr>
          <p:cNvPr id="17" name="Chart 16"/>
          <p:cNvGraphicFramePr/>
          <p:nvPr/>
        </p:nvGraphicFramePr>
        <p:xfrm>
          <a:off x="1524001" y="2343150"/>
          <a:ext cx="6629400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233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rol 1"/>
          <p:cNvSpPr>
            <a:spLocks noChangeArrowheads="1" noChangeShapeType="1"/>
          </p:cNvSpPr>
          <p:nvPr/>
        </p:nvSpPr>
        <p:spPr bwMode="auto">
          <a:xfrm>
            <a:off x="6486525" y="6426200"/>
            <a:ext cx="3486150" cy="33718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105400" y="1228358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Төл бойжилт  төлийн төрлөөр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133600" y="854333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n-MN" sz="1600" dirty="0" smtClean="0"/>
              <a:t>	</a:t>
            </a:r>
            <a:endParaRPr lang="en-US" sz="1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21714" t="10667" r="36000" b="24571"/>
          <a:stretch>
            <a:fillRect/>
          </a:stretch>
        </p:blipFill>
        <p:spPr bwMode="auto">
          <a:xfrm>
            <a:off x="914400" y="533400"/>
            <a:ext cx="822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33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2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rol 1"/>
          <p:cNvSpPr>
            <a:spLocks noChangeArrowheads="1" noChangeShapeType="1"/>
          </p:cNvSpPr>
          <p:nvPr/>
        </p:nvSpPr>
        <p:spPr bwMode="auto">
          <a:xfrm>
            <a:off x="6486525" y="6426200"/>
            <a:ext cx="3486150" cy="33718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105400" y="1228358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Төл бойжилт  төлийн төрлөөр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 l="6096" t="14621"/>
          <a:stretch>
            <a:fillRect/>
          </a:stretch>
        </p:blipFill>
        <p:spPr bwMode="auto">
          <a:xfrm>
            <a:off x="12115800" y="32232600"/>
            <a:ext cx="19135725" cy="1206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/>
          <a:srcRect l="21143" t="9905" r="37714" b="12381"/>
          <a:stretch>
            <a:fillRect/>
          </a:stretch>
        </p:blipFill>
        <p:spPr bwMode="auto">
          <a:xfrm>
            <a:off x="914400" y="533400"/>
            <a:ext cx="8229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33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rol 1"/>
          <p:cNvSpPr>
            <a:spLocks noChangeArrowheads="1" noChangeShapeType="1"/>
          </p:cNvSpPr>
          <p:nvPr/>
        </p:nvSpPr>
        <p:spPr bwMode="auto">
          <a:xfrm>
            <a:off x="6486525" y="6426200"/>
            <a:ext cx="3486150" cy="33718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19200" y="6553200"/>
            <a:ext cx="76581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5" y="1828800"/>
            <a:ext cx="817315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990600" y="778908"/>
            <a:ext cx="75438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alt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Статистикийн мэдээллийг хаанаас авч болох вэ</a:t>
            </a:r>
            <a:r>
              <a:rPr lang="en-US" alt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lang="mn-MN" alt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057400" y="1524000"/>
            <a:ext cx="563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Tahoma" pitchFamily="34" charset="0"/>
                <a:ea typeface="Times New Roman" pitchFamily="18" charset="0"/>
                <a:cs typeface="Tahoma" pitchFamily="34" charset="0"/>
                <a:hlinkClick r:id="rId4"/>
              </a:rPr>
              <a:t>http://umnugovi.nso.mn</a:t>
            </a:r>
            <a:r>
              <a:rPr lang="en-US" sz="1200" b="1" dirty="0" smtClean="0">
                <a:latin typeface="Tahoma" pitchFamily="34" charset="0"/>
                <a:ea typeface="Times New Roman" pitchFamily="18" charset="0"/>
                <a:cs typeface="Tahoma" pitchFamily="34" charset="0"/>
                <a:hlinkClick r:id="rId4"/>
              </a:rPr>
              <a:t>/</a:t>
            </a:r>
            <a:r>
              <a:rPr lang="en-US" sz="12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   </a:t>
            </a:r>
            <a:r>
              <a:rPr lang="en-US" sz="1200" b="1" dirty="0">
                <a:latin typeface="Tahoma" pitchFamily="34" charset="0"/>
                <a:ea typeface="Times New Roman" pitchFamily="18" charset="0"/>
                <a:cs typeface="Tahoma" pitchFamily="34" charset="0"/>
                <a:hlinkClick r:id="rId5"/>
              </a:rPr>
              <a:t>http://1212.mn</a:t>
            </a:r>
            <a:r>
              <a:rPr lang="en-US" sz="1200" b="1" dirty="0" smtClean="0">
                <a:latin typeface="Tahoma" pitchFamily="34" charset="0"/>
                <a:ea typeface="Times New Roman" pitchFamily="18" charset="0"/>
                <a:cs typeface="Tahoma" pitchFamily="34" charset="0"/>
                <a:hlinkClick r:id="rId5"/>
              </a:rPr>
              <a:t>/</a:t>
            </a:r>
            <a:r>
              <a:rPr lang="en-US" sz="12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  </a:t>
            </a:r>
            <a:r>
              <a:rPr lang="en-US" sz="1200" b="1" dirty="0">
                <a:latin typeface="Tahoma" pitchFamily="34" charset="0"/>
                <a:ea typeface="Times New Roman" pitchFamily="18" charset="0"/>
                <a:cs typeface="Tahoma" pitchFamily="34" charset="0"/>
                <a:hlinkClick r:id="rId6"/>
              </a:rPr>
              <a:t>http://</a:t>
            </a:r>
            <a:r>
              <a:rPr lang="en-US" sz="1200" b="1" dirty="0" smtClean="0">
                <a:latin typeface="Tahoma" pitchFamily="34" charset="0"/>
                <a:ea typeface="Times New Roman" pitchFamily="18" charset="0"/>
                <a:cs typeface="Tahoma" pitchFamily="34" charset="0"/>
                <a:hlinkClick r:id="rId6"/>
              </a:rPr>
              <a:t>www.nso.mn/</a:t>
            </a:r>
            <a:r>
              <a:rPr lang="en-US" sz="12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14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A4046-E39A-466D-A6D8-678712B637D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266950" y="1538288"/>
            <a:ext cx="2027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ezStat</a:t>
            </a:r>
          </a:p>
        </p:txBody>
      </p:sp>
      <p:pic>
        <p:nvPicPr>
          <p:cNvPr id="33797" name="Picture 2" descr="D:\NSO\Monstat App Project\ezStat banner.jpg"/>
          <p:cNvPicPr>
            <a:picLocks noChangeAspect="1" noChangeArrowheads="1"/>
          </p:cNvPicPr>
          <p:nvPr/>
        </p:nvPicPr>
        <p:blipFill>
          <a:blip r:embed="rId2" cstate="print"/>
          <a:srcRect l="4993" t="7997" r="5348" b="12035"/>
          <a:stretch>
            <a:fillRect/>
          </a:stretch>
        </p:blipFill>
        <p:spPr bwMode="auto">
          <a:xfrm>
            <a:off x="1390650" y="2214563"/>
            <a:ext cx="290353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365250" y="4286250"/>
            <a:ext cx="2928938" cy="1295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defRPr/>
            </a:pPr>
            <a:r>
              <a:rPr lang="en-US" altLang="ko-KR" sz="1600" u="sng" dirty="0" err="1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ezStat</a:t>
            </a:r>
            <a:r>
              <a:rPr lang="mn-MN" altLang="ko-KR" sz="1600" u="sng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en-US" altLang="ko-KR" sz="1600" u="sng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lvl="1" algn="l">
              <a:spcBef>
                <a:spcPct val="0"/>
              </a:spcBef>
              <a:defRPr/>
            </a:pPr>
            <a:r>
              <a:rPr lang="en-US" altLang="ko-KR" sz="16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www.1212.mn </a:t>
            </a:r>
            <a:r>
              <a:rPr lang="mn-MN" altLang="ko-KR" sz="16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вэб сайтын </a:t>
            </a:r>
          </a:p>
          <a:p>
            <a:pPr marL="0" lvl="1" algn="l">
              <a:spcBef>
                <a:spcPct val="0"/>
              </a:spcBef>
              <a:defRPr/>
            </a:pPr>
            <a:r>
              <a:rPr lang="mn-MN" altLang="ko-KR" sz="16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үзүүлэлтүүдийг </a:t>
            </a:r>
            <a:r>
              <a:rPr lang="en-US" altLang="ko-KR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iPhone, </a:t>
            </a:r>
            <a:r>
              <a:rPr lang="en-US" altLang="ko-KR" sz="1600" dirty="0" err="1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iPad</a:t>
            </a:r>
            <a:r>
              <a:rPr lang="en-US" altLang="ko-KR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altLang="ko-KR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төхөөрөмж ашиглан үзэх боломжтой аппликейшн</a:t>
            </a:r>
            <a:r>
              <a:rPr lang="en-US" altLang="ko-KR" sz="16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650" y="1284288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5334000" y="4262438"/>
            <a:ext cx="3203575" cy="16287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1600" u="sng" dirty="0" err="1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Monstat</a:t>
            </a:r>
            <a:r>
              <a:rPr lang="en-US" sz="1600" u="sng" dirty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endParaRPr lang="mn-MN" sz="1600" u="sng" dirty="0">
              <a:solidFill>
                <a:srgbClr val="0070C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lvl="1" indent="0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1600" dirty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iPhone,</a:t>
            </a:r>
            <a:r>
              <a:rPr lang="mn-MN" sz="1600" dirty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 dirty="0" err="1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iPad</a:t>
            </a:r>
            <a:r>
              <a:rPr lang="en-US" sz="1600" dirty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1600" dirty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төхөөрөмжүүдэд зориулсан статистикийн хэвлэмэл бүтээгдэхүүнийг унших боломжтой </a:t>
            </a:r>
            <a:r>
              <a:rPr lang="mn-MN" sz="1600" dirty="0" smtClean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аппликейшн. </a:t>
            </a:r>
            <a:r>
              <a:rPr lang="en-US" sz="1600" dirty="0" smtClean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mn-MN" sz="1600" dirty="0" smtClean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Одоогоор 126 бүтээгдэхүүн</a:t>
            </a:r>
            <a:r>
              <a:rPr lang="en-US" sz="1600" dirty="0" smtClean="0">
                <a:solidFill>
                  <a:srgbClr val="0070C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kumimoji="1"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1" name="Picture 2" descr="D:\NSO\Monstat App Project\MONSTAT banner.jpg"/>
          <p:cNvPicPr>
            <a:picLocks noChangeAspect="1" noChangeArrowheads="1"/>
          </p:cNvPicPr>
          <p:nvPr/>
        </p:nvPicPr>
        <p:blipFill>
          <a:blip r:embed="rId4" cstate="print"/>
          <a:srcRect l="4968" t="8467" r="5786" b="12762"/>
          <a:stretch>
            <a:fillRect/>
          </a:stretch>
        </p:blipFill>
        <p:spPr bwMode="auto">
          <a:xfrm>
            <a:off x="5338763" y="2214563"/>
            <a:ext cx="29019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2" descr="\\exchange_server\DPTD\PUBLIC\Erdenemunkh\MonStat and EZStat\monstat app 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260475"/>
            <a:ext cx="909638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Rectangle 2"/>
          <p:cNvSpPr>
            <a:spLocks noChangeArrowheads="1"/>
          </p:cNvSpPr>
          <p:nvPr/>
        </p:nvSpPr>
        <p:spPr bwMode="auto">
          <a:xfrm>
            <a:off x="6288088" y="1538288"/>
            <a:ext cx="195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Monstat</a:t>
            </a:r>
          </a:p>
        </p:txBody>
      </p:sp>
      <p:sp>
        <p:nvSpPr>
          <p:cNvPr id="33804" name="Rectangle 13"/>
          <p:cNvSpPr>
            <a:spLocks noChangeArrowheads="1"/>
          </p:cNvSpPr>
          <p:nvPr/>
        </p:nvSpPr>
        <p:spPr bwMode="auto">
          <a:xfrm>
            <a:off x="1712913" y="5856288"/>
            <a:ext cx="6332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mn-MN" altLang="en-US" sz="160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Мөн </a:t>
            </a:r>
            <a:r>
              <a:rPr lang="en-US" altLang="en-US" sz="160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Android </a:t>
            </a:r>
            <a:r>
              <a:rPr lang="mn-MN" altLang="en-US" sz="160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үйлдлийн системтэй гар утас, таблет хэрэглэдэг бол </a:t>
            </a:r>
            <a:r>
              <a:rPr lang="en-US" altLang="en-US" sz="160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Play store-</a:t>
            </a:r>
            <a:r>
              <a:rPr lang="mn-MN" altLang="en-US" sz="160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оос МОНСТАТ аппликейшнийг татан авч болно.</a:t>
            </a:r>
            <a:endParaRPr lang="en-US" altLang="en-US" sz="160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1828800"/>
            <a:ext cx="6172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000" b="1" i="1" dirty="0" smtClean="0">
                <a:latin typeface="Arial" pitchFamily="34" charset="0"/>
                <a:cs typeface="Arial" pitchFamily="34" charset="0"/>
              </a:rPr>
              <a:t>Харилцах утас: </a:t>
            </a:r>
            <a:r>
              <a:rPr lang="x-none" sz="2000" b="1" i="1" smtClean="0">
                <a:latin typeface="Arial" pitchFamily="34" charset="0"/>
                <a:cs typeface="Arial" pitchFamily="34" charset="0"/>
              </a:rPr>
              <a:t>7053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x-none" sz="2000" b="1" i="1" smtClean="0">
                <a:latin typeface="Arial" pitchFamily="34" charset="0"/>
                <a:cs typeface="Arial" pitchFamily="34" charset="0"/>
              </a:rPr>
              <a:t>3061,  </a:t>
            </a:r>
          </a:p>
          <a:p>
            <a:r>
              <a:rPr lang="x-none" sz="2000" b="1" i="1" smtClean="0">
                <a:latin typeface="Arial" pitchFamily="34" charset="0"/>
                <a:cs typeface="Arial" pitchFamily="34" charset="0"/>
              </a:rPr>
              <a:t>                              7053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x-none" sz="2000" b="1" i="1" smtClean="0">
                <a:latin typeface="Arial" pitchFamily="34" charset="0"/>
                <a:cs typeface="Arial" pitchFamily="34" charset="0"/>
              </a:rPr>
              <a:t>3439</a:t>
            </a:r>
            <a:endParaRPr lang="en-US" sz="20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E-mail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хаяг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  </a:t>
            </a:r>
            <a:r>
              <a:rPr lang="en-US" sz="2000" dirty="0" smtClean="0">
                <a:latin typeface="Arial" pitchFamily="34" charset="0"/>
                <a:cs typeface="Arial" pitchFamily="34" charset="0"/>
                <a:hlinkClick r:id="rId3"/>
              </a:rPr>
              <a:t>umnugobi_stat@yahoo.com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   umnugovi@.nso.mn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           http://www.umnugovi.nso.mn/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\\FILESERVER\share\khorolmaa\Information logo\1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828800" y="609600"/>
            <a:ext cx="7086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u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Төсөв</a:t>
            </a:r>
            <a:r>
              <a:rPr kumimoji="0" lang="mn-M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 санхүү</a:t>
            </a:r>
            <a:endParaRPr kumimoji="0" lang="eu-E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Mon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/>
              <a:t>2015</a:t>
            </a:r>
            <a:r>
              <a:rPr lang="mn-MN" sz="2000" dirty="0" smtClean="0"/>
              <a:t> </a:t>
            </a:r>
            <a:r>
              <a:rPr lang="en-US" sz="2000" dirty="0" err="1" smtClean="0"/>
              <a:t>оны</a:t>
            </a:r>
            <a:r>
              <a:rPr lang="mn-MN" sz="2000" dirty="0" smtClean="0"/>
              <a:t> </a:t>
            </a:r>
            <a:r>
              <a:rPr lang="en-US" sz="2000" dirty="0" err="1" smtClean="0"/>
              <a:t>эхний</a:t>
            </a:r>
            <a:r>
              <a:rPr lang="mn-MN" sz="2000" dirty="0" smtClean="0"/>
              <a:t> 1 </a:t>
            </a:r>
            <a:r>
              <a:rPr lang="en-US" sz="2000" dirty="0" err="1" smtClean="0"/>
              <a:t>сарын</a:t>
            </a:r>
            <a:r>
              <a:rPr lang="mn-MN" sz="2000" dirty="0" smtClean="0"/>
              <a:t> </a:t>
            </a:r>
            <a:r>
              <a:rPr lang="en-US" sz="2000" dirty="0" err="1" smtClean="0"/>
              <a:t>байдлаар</a:t>
            </a:r>
            <a:r>
              <a:rPr lang="mn-MN" sz="2000" dirty="0" smtClean="0"/>
              <a:t> </a:t>
            </a:r>
            <a:r>
              <a:rPr lang="en-US" sz="2000" dirty="0" err="1" smtClean="0"/>
              <a:t>аймгийн</a:t>
            </a:r>
            <a:r>
              <a:rPr lang="mn-MN" sz="2000" dirty="0" smtClean="0"/>
              <a:t> </a:t>
            </a:r>
            <a:r>
              <a:rPr lang="en-US" sz="2000" dirty="0" err="1" smtClean="0"/>
              <a:t>төсвийн</a:t>
            </a:r>
            <a:r>
              <a:rPr lang="mn-MN" sz="2000" dirty="0" smtClean="0"/>
              <a:t> </a:t>
            </a:r>
            <a:r>
              <a:rPr lang="en-US" sz="2000" dirty="0" err="1" smtClean="0"/>
              <a:t>орлогын</a:t>
            </a:r>
            <a:r>
              <a:rPr lang="en-US" sz="2000" dirty="0" smtClean="0"/>
              <a:t> </a:t>
            </a:r>
            <a:r>
              <a:rPr lang="mn-MN" sz="2000" dirty="0" smtClean="0"/>
              <a:t>гүйцэтгэл </a:t>
            </a:r>
            <a:r>
              <a:rPr lang="en-US" sz="2000" dirty="0" smtClean="0"/>
              <a:t>2362.6</a:t>
            </a:r>
            <a:r>
              <a:rPr lang="mn-MN" sz="2000" dirty="0" smtClean="0"/>
              <a:t> сая.төг </a:t>
            </a:r>
            <a:r>
              <a:rPr lang="en-US" sz="2000" dirty="0" smtClean="0"/>
              <a:t>, </a:t>
            </a:r>
            <a:r>
              <a:rPr lang="en-US" sz="2000" dirty="0" err="1" smtClean="0"/>
              <a:t>төлөвлөгөөний</a:t>
            </a:r>
            <a:r>
              <a:rPr lang="mn-MN" sz="2000" dirty="0" smtClean="0"/>
              <a:t> </a:t>
            </a:r>
            <a:r>
              <a:rPr lang="en-US" sz="2000" dirty="0" err="1" smtClean="0"/>
              <a:t>биелэлт</a:t>
            </a:r>
            <a:r>
              <a:rPr lang="mn-MN" sz="2000" dirty="0" smtClean="0"/>
              <a:t> </a:t>
            </a:r>
            <a:r>
              <a:rPr lang="en-US" sz="2000" dirty="0" smtClean="0"/>
              <a:t>35.6</a:t>
            </a:r>
            <a:r>
              <a:rPr lang="mn-MN" sz="2000" dirty="0" smtClean="0"/>
              <a:t> </a:t>
            </a:r>
            <a:r>
              <a:rPr lang="en-US" sz="2000" dirty="0" err="1" smtClean="0"/>
              <a:t>хувиар</a:t>
            </a:r>
            <a:r>
              <a:rPr lang="mn-MN" sz="2000" dirty="0" smtClean="0"/>
              <a:t> </a:t>
            </a:r>
            <a:r>
              <a:rPr lang="en-US" sz="2000" dirty="0" err="1" smtClean="0"/>
              <a:t>буюу</a:t>
            </a:r>
            <a:r>
              <a:rPr lang="mn-MN" sz="2000" dirty="0" smtClean="0"/>
              <a:t> 1305</a:t>
            </a:r>
            <a:r>
              <a:rPr lang="en-US" sz="2000" dirty="0" smtClean="0"/>
              <a:t>.</a:t>
            </a:r>
            <a:r>
              <a:rPr lang="mn-MN" sz="2000" dirty="0" smtClean="0"/>
              <a:t>9 </a:t>
            </a:r>
            <a:r>
              <a:rPr lang="en-US" sz="2000" dirty="0" err="1" smtClean="0"/>
              <a:t>сая</a:t>
            </a:r>
            <a:r>
              <a:rPr lang="mn-MN" sz="2000" dirty="0" smtClean="0"/>
              <a:t> </a:t>
            </a:r>
            <a:r>
              <a:rPr lang="en-US" sz="2000" dirty="0" err="1" smtClean="0"/>
              <a:t>төгрөгөөр</a:t>
            </a:r>
            <a:r>
              <a:rPr lang="mn-MN" sz="2000" dirty="0" smtClean="0"/>
              <a:t> тасалдсан  үзүүлэлттэй , төсвийн байгууллагын зарлагын гүйцэтгэл </a:t>
            </a:r>
            <a:r>
              <a:rPr lang="en-US" sz="2000" dirty="0" smtClean="0"/>
              <a:t>2361</a:t>
            </a:r>
            <a:r>
              <a:rPr lang="mn-MN" sz="2000" dirty="0" smtClean="0"/>
              <a:t>.</a:t>
            </a:r>
            <a:r>
              <a:rPr lang="en-US" sz="2000" dirty="0" smtClean="0"/>
              <a:t>5</a:t>
            </a:r>
            <a:r>
              <a:rPr lang="mn-MN" sz="2000" dirty="0" smtClean="0"/>
              <a:t> </a:t>
            </a:r>
            <a:r>
              <a:rPr lang="mn-MN" sz="2000" smtClean="0"/>
              <a:t>сая.төг төлөвлөгөөний биелэлт </a:t>
            </a:r>
            <a:r>
              <a:rPr lang="mn-MN" sz="2000" dirty="0" smtClean="0"/>
              <a:t>39.6 хувь буюу </a:t>
            </a:r>
            <a:r>
              <a:rPr lang="mn-MN" sz="2000" dirty="0" smtClean="0"/>
              <a:t> 1 551.1  сая.төг </a:t>
            </a:r>
            <a:r>
              <a:rPr lang="mn-MN" sz="2000" dirty="0" smtClean="0"/>
              <a:t>хэмнэсэн  </a:t>
            </a:r>
            <a:r>
              <a:rPr lang="en-US" sz="2000" dirty="0" err="1" smtClean="0"/>
              <a:t>байна</a:t>
            </a:r>
            <a:r>
              <a:rPr lang="en-US" sz="2000" dirty="0" smtClean="0"/>
              <a:t>.</a:t>
            </a:r>
          </a:p>
          <a:p>
            <a:pPr algn="just"/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1752600" y="2590800"/>
          <a:ext cx="6477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715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38200" y="2057400"/>
            <a:ext cx="76581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828800" y="777390"/>
            <a:ext cx="7086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mn-MN" sz="2400" b="1" dirty="0" smtClean="0"/>
              <a:t>Банк мөнгө, зээл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Аймгийн  хэмжээнд үйл ажиллагаагаа явуулж буй нийт арилжааны банкуудад  кассын орлого  60986.46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сая төгрөгт хүрч, зарлага 61542.8сая төгрөг болсон байна. Зээлийн өрийн нийт үлдэгдэл 135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46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2.7сая төгрөг байгаагийн 3652.4</a:t>
            </a:r>
            <a:r>
              <a:rPr lang="en-US" sz="160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600" smtClean="0">
                <a:latin typeface="Arial" pitchFamily="34" charset="0"/>
                <a:cs typeface="Arial" pitchFamily="34" charset="0"/>
              </a:rPr>
              <a:t>сая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төгрөг нь чанаргүй зээл байна.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\\FILESERVER\share\khorolmaa\Information logo\1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1010093" cy="10100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257800" y="2165122"/>
            <a:ext cx="342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n-MN" sz="1400" b="1" i="1" dirty="0" smtClean="0">
                <a:latin typeface="Tahoma" pitchFamily="34" charset="0"/>
                <a:cs typeface="Tahoma" pitchFamily="34" charset="0"/>
              </a:rPr>
              <a:t>                     </a:t>
            </a:r>
            <a:endParaRPr kumimoji="0" lang="mn-MN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 Mo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838200" y="2209800"/>
          <a:ext cx="7848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715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9144000" cy="685800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47800" y="457200"/>
            <a:ext cx="64008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</a:t>
            </a:r>
            <a:r>
              <a:rPr lang="mn-MN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НИЙГМИЙН ҮЗҮҮЛЭЛТ</a:t>
            </a:r>
            <a:endParaRPr lang="mn-MN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200" y="32004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72" descr="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6" y="1066800"/>
            <a:ext cx="827623" cy="83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0" y="1915418"/>
            <a:ext cx="708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524000" y="914401"/>
            <a:ext cx="6934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mn-MN" alt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Эрүүл</a:t>
            </a:r>
            <a:r>
              <a:rPr lang="en-US" alt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mn-MN" alt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мэнд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Аймгийн хэмжээнд оны эхний 1 сарын байдлаар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0-1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насны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хүүхдийн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эндэгдэл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1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 гарсан нь өмнөх мөн үеийнхтэй харьцуулахад 1–ээр буурч, 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х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арин 1-5 насны хүүхдийн эндэгдэл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2 </a:t>
            </a:r>
            <a:r>
              <a:rPr lang="en-US" sz="1600" dirty="0" err="1" smtClean="0">
                <a:latin typeface="Tahoma" pitchFamily="34" charset="0"/>
                <a:cs typeface="Tahoma" pitchFamily="34" charset="0"/>
              </a:rPr>
              <a:t>гар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сан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нь өмнөх оны мөн үеийнхээс 1-ээр өсчээ.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Өмнөговь аймгийн БОЭТ-н төрөх тасагт 2015 оны 01 дүгээх сарын 24-ны 08 цаг 27 минутад МУ-н 3 сая дахь иргэн мэндэлсэн байна. 3 сая дахь иргэний үе чацуутнаар 5 хүүхэд төрсөн бөгөөд Баяндалай, Булган, Гурвантэс, Номгон, Даланзадгад сумдад төржээ.</a:t>
            </a:r>
            <a:endParaRPr lang="en-US" sz="1600" dirty="0" smtClean="0">
              <a:latin typeface="Tahoma" pitchFamily="34" charset="0"/>
              <a:cs typeface="Tahoma" pitchFamily="34" charset="0"/>
            </a:endParaRPr>
          </a:p>
          <a:p>
            <a:pPr algn="just"/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55622" y="90100"/>
            <a:ext cx="2327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685800" y="3352800"/>
          <a:ext cx="3810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4495800" y="3428999"/>
          <a:ext cx="4191000" cy="3131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9144000" cy="685800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47800" y="457200"/>
            <a:ext cx="64008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</a:t>
            </a:r>
            <a:r>
              <a:rPr lang="mn-MN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НИЙГМИЙН ҮЗҮҮЛЭЛТ</a:t>
            </a:r>
            <a:endParaRPr lang="mn-MN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914400" y="2743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72" descr="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6" y="1051371"/>
            <a:ext cx="993334" cy="1006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55622" y="90100"/>
            <a:ext cx="2327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990601"/>
            <a:ext cx="6553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оны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эхний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сарын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байдлаар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аймгийн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хэмжээгээр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1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35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эх амаржиж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29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хүн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нас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барсан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нь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урьд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оны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мөн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үеэс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төрөлт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20.5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хувиар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нас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баралт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 11.5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хувиар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тус тус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өссөн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байна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 smtClean="0"/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mn-MN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1143000" y="3657600"/>
          <a:ext cx="71627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219200" y="1960096"/>
            <a:ext cx="708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2362200"/>
            <a:ext cx="7315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8673" name="Picture 71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1084263" cy="1082555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286000" y="729496"/>
            <a:ext cx="6553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Хөдөлмөр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u-ES" sz="1600" dirty="0" smtClean="0">
                <a:latin typeface="Arial" pitchFamily="34" charset="0"/>
                <a:cs typeface="Arial" pitchFamily="34" charset="0"/>
              </a:rPr>
              <a:t>Аймгийн хөдөлмөрийн захад сарын эхэнд бүртгэлтэй ажил идэвхтэй  эрж байгаа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586 </a:t>
            </a:r>
            <a:r>
              <a:rPr lang="eu-ES" sz="1600" dirty="0" smtClean="0">
                <a:latin typeface="Arial" pitchFamily="34" charset="0"/>
                <a:cs typeface="Arial" pitchFamily="34" charset="0"/>
              </a:rPr>
              <a:t>хүн байгаагаас тайлант сард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143</a:t>
            </a:r>
            <a:r>
              <a:rPr lang="eu-ES" sz="1600" dirty="0" smtClean="0">
                <a:latin typeface="Arial" pitchFamily="34" charset="0"/>
                <a:cs typeface="Arial" pitchFamily="34" charset="0"/>
              </a:rPr>
              <a:t>  хүн шинээр бүртгэгдэж,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бүртгэлээс хасагдсан хүн 103 болсон бөгөөд</a:t>
            </a:r>
            <a:r>
              <a:rPr lang="eu-ES" sz="1600" dirty="0" smtClean="0">
                <a:latin typeface="Arial" pitchFamily="34" charset="0"/>
                <a:cs typeface="Arial" pitchFamily="34" charset="0"/>
              </a:rPr>
              <a:t> тайлант сарын эцэст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6 ажил хайгч</a:t>
            </a:r>
            <a:r>
              <a:rPr lang="eu-ES" sz="1600" dirty="0" smtClean="0">
                <a:latin typeface="Arial" pitchFamily="34" charset="0"/>
                <a:cs typeface="Arial" pitchFamily="34" charset="0"/>
              </a:rPr>
              <a:t> хүн бүртгэлтэй болсон байна.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 Энэ нь өнгөрсөн оны мөн үеэс 205 хүнээр буюу 53.8 хувиар өсчээ.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="" xmlns:p14="http://schemas.microsoft.com/office/powerpoint/2010/main" val="3564640186"/>
              </p:ext>
            </p:extLst>
          </p:nvPr>
        </p:nvGraphicFramePr>
        <p:xfrm>
          <a:off x="1043298" y="2438400"/>
          <a:ext cx="3985902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953000" y="2590800"/>
          <a:ext cx="40386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219200" y="1960096"/>
            <a:ext cx="708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2286000"/>
            <a:ext cx="7315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362200" y="701189"/>
            <a:ext cx="601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mn-MN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Нийгмийн даатгалын үйлчилгээ</a:t>
            </a:r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mn-MN" sz="1600" dirty="0" smtClean="0">
                <a:latin typeface="Tahoma" pitchFamily="34" charset="0"/>
                <a:cs typeface="Tahoma" pitchFamily="34" charset="0"/>
              </a:rPr>
              <a:t>Нийгмийн даатгалын орлогын төлөвлөгөө биелэлт 15.4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хувиар  тасарсан байна.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Нийгмийн сайн дурын даатгалд  2169 хүн хамрагдсан нь өмнөх оны мөн үеийнхээс 62.7 хувиар буюу 809 хүнээр өссөн байна.</a:t>
            </a:r>
            <a:endParaRPr lang="en-US" sz="16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15" descr="\\FILESERVER\share\khorolmaa\Information logo\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1010093" cy="10100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Chart 13"/>
          <p:cNvGraphicFramePr/>
          <p:nvPr>
            <p:extLst>
              <p:ext uri="{D42A27DB-BD31-4B8C-83A1-F6EECF244321}">
                <p14:modId xmlns="" xmlns:p14="http://schemas.microsoft.com/office/powerpoint/2010/main" val="2404929016"/>
              </p:ext>
            </p:extLst>
          </p:nvPr>
        </p:nvGraphicFramePr>
        <p:xfrm>
          <a:off x="5105400" y="2667000"/>
          <a:ext cx="3505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1219199" y="2815771"/>
          <a:ext cx="3810001" cy="335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219200" y="1960096"/>
            <a:ext cx="708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2590800"/>
            <a:ext cx="7315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362200" y="531790"/>
            <a:ext cx="64008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mn-MN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Гэмт хэрэг</a:t>
            </a:r>
            <a:endParaRPr lang="en-US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mn-MN" sz="1600" dirty="0" smtClean="0">
                <a:latin typeface="Tahoma" pitchFamily="34" charset="0"/>
                <a:cs typeface="Tahoma" pitchFamily="34" charset="0"/>
              </a:rPr>
              <a:t>Оны эхний 1 сард иргэд, ААНБ-с нийт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429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 өргөдөл, гомдол мэдээлэл хүлээж авч шалган шийдвэрлэсний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22.1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 хувь нь буюу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95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 нь гэмт хэргийн шинжтэй өргөдөл, гомдол, мэдээлэл байсан байна.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Үүний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91.6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 хувийг хуулийн хугацаанд шийдвэрлэсэн байна.</a:t>
            </a:r>
            <a:endParaRPr lang="en-US" sz="1600" dirty="0" smtClean="0"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mn-MN" sz="1600" dirty="0" smtClean="0">
                <a:latin typeface="Tahoma" pitchFamily="34" charset="0"/>
                <a:cs typeface="Tahoma" pitchFamily="34" charset="0"/>
              </a:rPr>
              <a:t>Оны эхний 1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сард гарсан н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ийт  гэмт хэргийн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илрүүлэлт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66.7 </a:t>
            </a:r>
            <a:r>
              <a:rPr lang="mn-MN" sz="1600" dirty="0" smtClean="0">
                <a:latin typeface="Tahoma" pitchFamily="34" charset="0"/>
                <a:cs typeface="Tahoma" pitchFamily="34" charset="0"/>
              </a:rPr>
              <a:t>хувьтай</a:t>
            </a:r>
            <a:r>
              <a:rPr lang="eu-ES" sz="1600" dirty="0" smtClean="0">
                <a:latin typeface="Tahoma" pitchFamily="34" charset="0"/>
                <a:cs typeface="Tahoma" pitchFamily="34" charset="0"/>
              </a:rPr>
              <a:t> байна.</a:t>
            </a:r>
            <a:endParaRPr lang="en-US" sz="16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Picture 12" descr="\\Fileserver\share\khorolmaa\Information logo\1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1105786" cy="1041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914400" y="6019800"/>
            <a:ext cx="48006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Тайлбар: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ИЭЧЭМЭ</a:t>
            </a:r>
            <a:r>
              <a:rPr lang="mn-MN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Г-Иргэний эрх чөлөө, эрүүл мэндийн эсрэг гэмт хэрэг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mn-MN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ХАБ-Хөдөлгөөний аюулгүй байдлын эсрэг гэмт хэрэг 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990600" y="2946399"/>
          <a:ext cx="4648200" cy="299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/>
          <p:nvPr/>
        </p:nvGraphicFramePr>
        <p:xfrm>
          <a:off x="5638800" y="2960914"/>
          <a:ext cx="3124200" cy="366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756"/>
            <a:ext cx="9144000" cy="6873756"/>
          </a:xfrm>
          <a:prstGeom prst="rect">
            <a:avLst/>
          </a:prstGeom>
        </p:spPr>
      </p:pic>
      <p:pic>
        <p:nvPicPr>
          <p:cNvPr id="8" name="Picture 7" descr="D:\BAYAN\My Pictures\STAT-LOGO\1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73892"/>
            <a:ext cx="990600" cy="107870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09800" y="631194"/>
            <a:ext cx="647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Хэрэглээний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үнийн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81200" y="1066803"/>
          <a:ext cx="6781800" cy="289830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830564"/>
                <a:gridCol w="975618"/>
                <a:gridCol w="975618"/>
              </a:tblGrid>
              <a:tr h="16332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/>
                        <a:t>Барааны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бүлгээр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2015-01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2015-01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 anchor="b"/>
                </a:tc>
              </a:tr>
              <a:tr h="1633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2014-01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2014-12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 anchor="b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Ерөнхий индекс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108.9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100.4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01.   </a:t>
                      </a:r>
                      <a:r>
                        <a:rPr lang="en-US" sz="1100" dirty="0" err="1"/>
                        <a:t>Хyнсний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бараа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согтууруулах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бус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ундаа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108.7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206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02.   Согтууруулах ундаа, тамхи, мансууруулах бодис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111.4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03.    </a:t>
                      </a:r>
                      <a:r>
                        <a:rPr lang="en-US" sz="1100" dirty="0" err="1"/>
                        <a:t>Хувцас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бөс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бараа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гутал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113.8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206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04.    </a:t>
                      </a:r>
                      <a:r>
                        <a:rPr lang="en-US" sz="1100" dirty="0" err="1"/>
                        <a:t>Орон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сууц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ус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цахилгаан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хийн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болон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бусад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тyлш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109.7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101.3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05.    </a:t>
                      </a:r>
                      <a:r>
                        <a:rPr lang="en-US" sz="1100" dirty="0" err="1"/>
                        <a:t>Гэр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ахуйн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тавилга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гэр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ахуйн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бараа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105.8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06.    </a:t>
                      </a:r>
                      <a:r>
                        <a:rPr lang="en-US" sz="1100" dirty="0" err="1"/>
                        <a:t>Эм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тариа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эмнэлгийн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yйлчилгээ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108.0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07.    Тээвэр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102.2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99.9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08.    </a:t>
                      </a:r>
                      <a:r>
                        <a:rPr lang="en-US" sz="1100" dirty="0" err="1"/>
                        <a:t>Холбооны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хэрэгсэл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шуудангийн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yйлчилгээ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104.3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09.    Амралт, чөлөөт цаг, соёлын бараа, yйлчилгээ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106.6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10.    Боловсролын yйлчилгээ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107.6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2066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11.    </a:t>
                      </a:r>
                      <a:r>
                        <a:rPr lang="en-US" sz="1100" dirty="0" err="1"/>
                        <a:t>Зочид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буудал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нийтийн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хоол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дотуур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байрны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yйлчилгээ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108.5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100.0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  <a:tr h="179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12.    Бусад бараа, yйлчилгээ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111.3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100.0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909" marR="65909" marT="0" marB="0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90599" y="3962399"/>
          <a:ext cx="7772401" cy="247904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230924"/>
                <a:gridCol w="1156747"/>
                <a:gridCol w="4384730"/>
              </a:tblGrid>
              <a:tr h="4876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 dirty="0"/>
                        <a:t>Бараа, үйлчилгээний </a:t>
                      </a:r>
                      <a:endParaRPr lang="en-US" sz="1000" dirty="0"/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 dirty="0"/>
                        <a:t>бүлэг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Үнийн өөрчлөлт </a:t>
                      </a:r>
                      <a:r>
                        <a:rPr lang="en-US" sz="1200"/>
                        <a:t>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Дэд бүлэг, зарим барааны үнийн өөрчлөлт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</a:tr>
              <a:tr h="6502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Хүнсний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бараа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ундаа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ус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8.7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 dirty="0"/>
                        <a:t>Энэ бүлгийн өсөлтөд талх, гурил, будаа 31.1 хувь, хүнсний ногоо </a:t>
                      </a:r>
                      <a:r>
                        <a:rPr lang="en-US" sz="1200" dirty="0"/>
                        <a:t>16.3</a:t>
                      </a:r>
                      <a:r>
                        <a:rPr lang="mn-MN" sz="1200" dirty="0"/>
                        <a:t> хувь, жимс, жимсгэнэ </a:t>
                      </a:r>
                      <a:r>
                        <a:rPr lang="en-US" sz="1200" dirty="0"/>
                        <a:t>13.9 </a:t>
                      </a:r>
                      <a:r>
                        <a:rPr lang="mn-MN" sz="1200" dirty="0"/>
                        <a:t>хувиар тус тус нэмэгдсэн нь голлон нөлөөлжээ. 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</a:tr>
              <a:tr h="4876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Хувцас, бөс бараа, гутал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13.</a:t>
                      </a:r>
                      <a:r>
                        <a:rPr lang="mn-MN" sz="1200"/>
                        <a:t>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Энэ бүлгийн бүх төрлийн хувцас </a:t>
                      </a:r>
                      <a:r>
                        <a:rPr lang="en-US" sz="1200"/>
                        <a:t>14.4</a:t>
                      </a:r>
                      <a:r>
                        <a:rPr lang="mn-MN" sz="1200"/>
                        <a:t> хувь, хөвөн бөс бараа 13.6 хувиар өссөнтэй холбоотой байна. 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</a:tr>
              <a:tr h="3251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Орон сууц, цахилгаан, бусад  үйлчилгээ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9.7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Цахилгаан, түлшний үнэ 26.9 хувиар өссөн нь нөлөөлжээ. 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</a:tr>
              <a:tr h="4876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mn-MN" sz="1200"/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Бусад бараа, үйлчилгээ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mn-MN" sz="1200"/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/>
                        <a:t>11.3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n-MN" sz="1200" dirty="0"/>
                        <a:t>Гэр ахуйн тавилга хэрэгсэл,цахилгаан барааны үнэ 5.0, шилэн эдлэл,сав суулга 14.2 хувиар өссөн нь нөлөөлжээ.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6002" marR="660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1003</Words>
  <Application>Microsoft Office PowerPoint</Application>
  <PresentationFormat>On-screen Show (4:3)</PresentationFormat>
  <Paragraphs>158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Mj</dc:creator>
  <cp:lastModifiedBy>Nominchuluu</cp:lastModifiedBy>
  <cp:revision>565</cp:revision>
  <cp:lastPrinted>2014-11-15T08:50:48Z</cp:lastPrinted>
  <dcterms:created xsi:type="dcterms:W3CDTF">2013-04-23T12:28:13Z</dcterms:created>
  <dcterms:modified xsi:type="dcterms:W3CDTF">2015-02-11T03:12:07Z</dcterms:modified>
</cp:coreProperties>
</file>