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317" r:id="rId4"/>
    <p:sldId id="331" r:id="rId5"/>
    <p:sldId id="332" r:id="rId6"/>
    <p:sldId id="333" r:id="rId7"/>
    <p:sldId id="334" r:id="rId8"/>
    <p:sldId id="335" r:id="rId9"/>
    <p:sldId id="321" r:id="rId10"/>
    <p:sldId id="318" r:id="rId11"/>
    <p:sldId id="319" r:id="rId12"/>
    <p:sldId id="320" r:id="rId13"/>
    <p:sldId id="316" r:id="rId14"/>
    <p:sldId id="312" r:id="rId15"/>
    <p:sldId id="336" r:id="rId16"/>
    <p:sldId id="314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h\Desktop\eruul%20men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h\Desktop\eruul%20me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Ganzorig\2014%20on\3\exel%20n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share\Ganzorig\2014%20on\3\exel%20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percentStacked"/>
        <c:dLbls>
          <c:showVal val="1"/>
        </c:dLbls>
        <c:gapWidth val="95"/>
        <c:gapDepth val="95"/>
        <c:shape val="cone"/>
        <c:axId val="51111808"/>
        <c:axId val="51113344"/>
        <c:axId val="0"/>
      </c:bar3DChart>
      <c:catAx>
        <c:axId val="51111808"/>
        <c:scaling>
          <c:orientation val="minMax"/>
        </c:scaling>
        <c:axPos val="b"/>
        <c:majorTickMark val="none"/>
        <c:tickLblPos val="nextTo"/>
        <c:crossAx val="51113344"/>
        <c:crosses val="autoZero"/>
        <c:auto val="1"/>
        <c:lblAlgn val="ctr"/>
        <c:lblOffset val="100"/>
      </c:catAx>
      <c:valAx>
        <c:axId val="51113344"/>
        <c:scaling>
          <c:orientation val="minMax"/>
        </c:scaling>
        <c:delete val="1"/>
        <c:axPos val="l"/>
        <c:numFmt formatCode="0%" sourceLinked="1"/>
        <c:tickLblPos val="none"/>
        <c:crossAx val="51111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765680152049982"/>
          <c:y val="0"/>
          <c:w val="0.44468639695900236"/>
          <c:h val="9.0255215231982919E-2"/>
        </c:manualLayout>
      </c:layout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mn-MN" sz="1400"/>
              <a:t>Гэмт</a:t>
            </a:r>
            <a:r>
              <a:rPr lang="mn-MN" sz="1400" baseline="0"/>
              <a:t> хэргийн тоо</a:t>
            </a:r>
            <a:endParaRPr lang="mn-MN" sz="1400"/>
          </a:p>
        </c:rich>
      </c:tx>
      <c:layout/>
    </c:title>
    <c:plotArea>
      <c:layout/>
      <c:barChart>
        <c:barDir val="col"/>
        <c:grouping val="stacked"/>
        <c:dLbls>
          <c:showVal val="1"/>
        </c:dLbls>
        <c:gapWidth val="95"/>
        <c:overlap val="100"/>
        <c:axId val="53031296"/>
        <c:axId val="53032832"/>
      </c:barChart>
      <c:catAx>
        <c:axId val="53031296"/>
        <c:scaling>
          <c:orientation val="minMax"/>
        </c:scaling>
        <c:axPos val="b"/>
        <c:numFmt formatCode="General" sourceLinked="1"/>
        <c:majorTickMark val="none"/>
        <c:tickLblPos val="nextTo"/>
        <c:crossAx val="53032832"/>
        <c:crosses val="autoZero"/>
        <c:auto val="1"/>
        <c:lblAlgn val="ctr"/>
        <c:lblOffset val="100"/>
      </c:catAx>
      <c:valAx>
        <c:axId val="53032832"/>
        <c:scaling>
          <c:orientation val="minMax"/>
        </c:scaling>
        <c:delete val="1"/>
        <c:axPos val="l"/>
        <c:numFmt formatCode="General" sourceLinked="1"/>
        <c:tickLblPos val="none"/>
        <c:crossAx val="53031296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5.3333333333333441E-2"/>
          <c:y val="0.10243148280996928"/>
          <c:w val="0.92177777777777781"/>
          <c:h val="0.7240887446047527"/>
        </c:manualLayout>
      </c:layout>
      <c:barChart>
        <c:barDir val="col"/>
        <c:grouping val="clustered"/>
        <c:ser>
          <c:idx val="0"/>
          <c:order val="0"/>
          <c:tx>
            <c:strRef>
              <c:f>ay!$K$45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dLbl>
              <c:idx val="0"/>
              <c:layout>
                <c:manualLayout>
                  <c:x val="-5.5555555555555558E-3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-1.666666666666667E-2"/>
                  <c:y val="9.2592592592592893E-2"/>
                </c:manualLayout>
              </c:layout>
              <c:showVal val="1"/>
            </c:dLbl>
            <c:dLbl>
              <c:idx val="2"/>
              <c:layout>
                <c:manualLayout>
                  <c:x val="3.5555555555555601E-3"/>
                  <c:y val="0.1306788968051518"/>
                </c:manualLayout>
              </c:layout>
              <c:showVal val="1"/>
            </c:dLbl>
            <c:dLbl>
              <c:idx val="3"/>
              <c:layout>
                <c:manualLayout>
                  <c:x val="-8.3333333333333367E-3"/>
                  <c:y val="0.10185185185185186"/>
                </c:manualLayout>
              </c:layout>
              <c:showVal val="1"/>
            </c:dLbl>
            <c:dLbl>
              <c:idx val="4"/>
              <c:layout>
                <c:manualLayout>
                  <c:x val="-5.5555555555555558E-3"/>
                  <c:y val="0.13888888888888898"/>
                </c:manualLayout>
              </c:layout>
              <c:showVal val="1"/>
            </c:dLbl>
            <c:showVal val="1"/>
          </c:dLbls>
          <c:cat>
            <c:strRef>
              <c:f>ay!$L$44:$P$44</c:f>
              <c:strCache>
                <c:ptCount val="5"/>
                <c:pt idx="0">
                  <c:v>2010-03 сар</c:v>
                </c:pt>
                <c:pt idx="1">
                  <c:v>2011-03 сар</c:v>
                </c:pt>
                <c:pt idx="2">
                  <c:v>2012-03 сар</c:v>
                </c:pt>
                <c:pt idx="3">
                  <c:v>2013-03 сар</c:v>
                </c:pt>
                <c:pt idx="4">
                  <c:v>2014-03 сар</c:v>
                </c:pt>
              </c:strCache>
            </c:strRef>
          </c:cat>
          <c:val>
            <c:numRef>
              <c:f>ay!$L$45:$P$45</c:f>
              <c:numCache>
                <c:formatCode>0.0</c:formatCode>
                <c:ptCount val="5"/>
                <c:pt idx="0">
                  <c:v>28268.9</c:v>
                </c:pt>
                <c:pt idx="1">
                  <c:v>79624.800000000003</c:v>
                </c:pt>
                <c:pt idx="2">
                  <c:v>67203.5</c:v>
                </c:pt>
                <c:pt idx="3">
                  <c:v>45223.4</c:v>
                </c:pt>
                <c:pt idx="4">
                  <c:v>90782.7</c:v>
                </c:pt>
              </c:numCache>
            </c:numRef>
          </c:val>
        </c:ser>
        <c:ser>
          <c:idx val="1"/>
          <c:order val="1"/>
          <c:tx>
            <c:strRef>
              <c:f>ay!$K$46</c:f>
              <c:strCache>
                <c:ptCount val="1"/>
                <c:pt idx="0">
                  <c:v>НИЙТ БОРЛУУЛАЛТ</c:v>
                </c:pt>
              </c:strCache>
            </c:strRef>
          </c:tx>
          <c:dLbls>
            <c:showVal val="1"/>
          </c:dLbls>
          <c:cat>
            <c:strRef>
              <c:f>ay!$L$44:$P$44</c:f>
              <c:strCache>
                <c:ptCount val="5"/>
                <c:pt idx="0">
                  <c:v>2010-03 сар</c:v>
                </c:pt>
                <c:pt idx="1">
                  <c:v>2011-03 сар</c:v>
                </c:pt>
                <c:pt idx="2">
                  <c:v>2012-03 сар</c:v>
                </c:pt>
                <c:pt idx="3">
                  <c:v>2013-03 сар</c:v>
                </c:pt>
                <c:pt idx="4">
                  <c:v>2014-03 сар</c:v>
                </c:pt>
              </c:strCache>
            </c:strRef>
          </c:cat>
          <c:val>
            <c:numRef>
              <c:f>ay!$L$46:$P$46</c:f>
              <c:numCache>
                <c:formatCode>0.0</c:formatCode>
                <c:ptCount val="5"/>
                <c:pt idx="0">
                  <c:v>41087</c:v>
                </c:pt>
                <c:pt idx="1">
                  <c:v>79624.800000000003</c:v>
                </c:pt>
                <c:pt idx="2">
                  <c:v>67203.5</c:v>
                </c:pt>
                <c:pt idx="3">
                  <c:v>45260.799999999996</c:v>
                </c:pt>
                <c:pt idx="4">
                  <c:v>58178.6</c:v>
                </c:pt>
              </c:numCache>
            </c:numRef>
          </c:val>
        </c:ser>
        <c:dLbls>
          <c:showVal val="1"/>
        </c:dLbls>
        <c:overlap val="-25"/>
        <c:axId val="53121792"/>
        <c:axId val="53123328"/>
      </c:barChart>
      <c:catAx>
        <c:axId val="53121792"/>
        <c:scaling>
          <c:orientation val="minMax"/>
        </c:scaling>
        <c:axPos val="b"/>
        <c:majorTickMark val="none"/>
        <c:tickLblPos val="nextTo"/>
        <c:crossAx val="53123328"/>
        <c:crosses val="autoZero"/>
        <c:auto val="1"/>
        <c:lblAlgn val="ctr"/>
        <c:lblOffset val="100"/>
      </c:catAx>
      <c:valAx>
        <c:axId val="5312332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53121792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teever!$B$13</c:f>
              <c:strCache>
                <c:ptCount val="1"/>
                <c:pt idx="0">
                  <c:v>Тээврийн орлого</c:v>
                </c:pt>
              </c:strCache>
            </c:strRef>
          </c:tx>
          <c:dLbls>
            <c:showVal val="1"/>
          </c:dLbls>
          <c:cat>
            <c:numRef>
              <c:f>teever!$C$12:$E$12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teever!$C$13:$E$13</c:f>
              <c:numCache>
                <c:formatCode>General</c:formatCode>
                <c:ptCount val="3"/>
                <c:pt idx="0">
                  <c:v>117.2</c:v>
                </c:pt>
                <c:pt idx="1">
                  <c:v>620.70000000000005</c:v>
                </c:pt>
                <c:pt idx="2">
                  <c:v>2526.6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54505856"/>
        <c:axId val="54507392"/>
        <c:axId val="0"/>
      </c:bar3DChart>
      <c:catAx>
        <c:axId val="54505856"/>
        <c:scaling>
          <c:orientation val="minMax"/>
        </c:scaling>
        <c:axPos val="b"/>
        <c:numFmt formatCode="General" sourceLinked="1"/>
        <c:majorTickMark val="none"/>
        <c:tickLblPos val="nextTo"/>
        <c:crossAx val="54507392"/>
        <c:crosses val="autoZero"/>
        <c:auto val="1"/>
        <c:lblAlgn val="ctr"/>
        <c:lblOffset val="100"/>
      </c:catAx>
      <c:valAx>
        <c:axId val="54507392"/>
        <c:scaling>
          <c:orientation val="minMax"/>
        </c:scaling>
        <c:delete val="1"/>
        <c:axPos val="l"/>
        <c:numFmt formatCode="General" sourceLinked="1"/>
        <c:tickLblPos val="none"/>
        <c:crossAx val="54505856"/>
        <c:crosses val="autoZero"/>
        <c:crossBetween val="between"/>
      </c:valAx>
    </c:plotArea>
    <c:plotVisOnly val="1"/>
    <c:dispBlanksAs val="gap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980953" cy="219047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571429" cy="258095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620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2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97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3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2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50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5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69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2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49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23B5-61EC-40DE-B821-EE7DA7C8E502}" type="datetimeFigureOut">
              <a:rPr lang="en-US" smtClean="0"/>
              <a:pPr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7CE6-DDAA-403E-92AD-C7BCFF93C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4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umnugobi_stat@yaho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Presentation1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9044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828800"/>
            <a:ext cx="7391400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40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Хэвлэлийн бага хурал</a:t>
            </a:r>
            <a:endParaRPr lang="en-US" sz="40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Өмнөговь аймгийн Нийгэм, эдийн засгийн байдал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n-MN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/ 201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en-US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mn-MN" sz="28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 улирлын байдлаар/</a:t>
            </a: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b="1" cap="all" dirty="0" smtClean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715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оны  04 сарын</a:t>
            </a:r>
            <a:r>
              <a:rPr lang="en-US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mn-MN" dirty="0" smtClean="0">
                <a:solidFill>
                  <a:srgbClr val="948A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dirty="0" smtClean="0">
              <a:solidFill>
                <a:srgbClr val="948A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14400" y="64770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248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105400" y="122835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Төл бойжилт  төлийн төрлөөр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14400" y="1447800"/>
          <a:ext cx="7467600" cy="4800597"/>
        </p:xfrm>
        <a:graphic>
          <a:graphicData uri="http://schemas.openxmlformats.org/drawingml/2006/table">
            <a:tbl>
              <a:tblPr/>
              <a:tblGrid>
                <a:gridCol w="1714081"/>
                <a:gridCol w="1764496"/>
                <a:gridCol w="1209941"/>
                <a:gridCol w="1569141"/>
                <a:gridCol w="1209941"/>
              </a:tblGrid>
              <a:tr h="631345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 оны энэ үеийн төллөлт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онд төллөсөн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Төллөлтийн хувь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Баяндалай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9.94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124.89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Баяновоо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11796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11253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95.4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Булган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102.69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Гурвантэс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6485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33.63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Мандаловоо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6545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101.39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Манлай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11693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15108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32.74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129.21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Номгон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14970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6291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17.02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42.02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Ноён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106.86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Сэврэй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9.58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46.13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Ханбогд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8456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Ханхонгор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10139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12196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120.29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Хүрмэн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98.47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Цогтовоо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8160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10489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40.94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128.54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Цогтцэций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70.23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27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Даланзадгад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143.14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0155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mn-M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</a:t>
                      </a:r>
                      <a:r>
                        <a:rPr lang="mn-MN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mn-M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113908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96272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14.57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84.52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143000" y="685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b="1" dirty="0" smtClean="0"/>
              <a:t>                                 </a:t>
            </a:r>
          </a:p>
          <a:p>
            <a:r>
              <a:rPr lang="mn-MN" b="1" dirty="0" smtClean="0"/>
              <a:t>                                 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Мал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төллөлтийг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сумдаар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үзүүлбэл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7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81200" y="8382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20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Том малын хорогдол сумдаар</a:t>
            </a:r>
            <a:endParaRPr kumimoji="0" lang="mn-MN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2999" y="1272088"/>
            <a:ext cx="74676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Том малын зүй бус хорогдол 707  толгой байгаа урьд оны мөн үеэс 389 толгойгоор  өссөн  байна Булган, Гурвантэс, Сэврэй, сумдад том малын хорогдол өндөр байгаа бөгөөд Мандал-овоо, Ханбогд, Ханхонгор Цогтцэций сумд хорогдолгүй </a:t>
            </a: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байна.</a:t>
            </a:r>
            <a:endParaRPr kumimoji="0" lang="mn-M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66802" y="2057395"/>
          <a:ext cx="7772397" cy="4419774"/>
        </p:xfrm>
        <a:graphic>
          <a:graphicData uri="http://schemas.openxmlformats.org/drawingml/2006/table">
            <a:tbl>
              <a:tblPr/>
              <a:tblGrid>
                <a:gridCol w="1140685"/>
                <a:gridCol w="669855"/>
                <a:gridCol w="669855"/>
                <a:gridCol w="551776"/>
                <a:gridCol w="559946"/>
                <a:gridCol w="588165"/>
                <a:gridCol w="588165"/>
                <a:gridCol w="539893"/>
                <a:gridCol w="539893"/>
                <a:gridCol w="469344"/>
                <a:gridCol w="474542"/>
                <a:gridCol w="490139"/>
                <a:gridCol w="490139"/>
              </a:tblGrid>
              <a:tr h="236045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ahoma"/>
                          <a:ea typeface="Times New Roman"/>
                          <a:cs typeface="Times New Roman"/>
                        </a:rPr>
                        <a:t>Хорогдсон</a:t>
                      </a:r>
                      <a:r>
                        <a:rPr lang="en-US" sz="110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ahoma"/>
                          <a:ea typeface="Times New Roman"/>
                          <a:cs typeface="Times New Roman"/>
                        </a:rPr>
                        <a:t>том</a:t>
                      </a:r>
                      <a:r>
                        <a:rPr lang="en-US" sz="1100" b="1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ahoma"/>
                          <a:ea typeface="Times New Roman"/>
                          <a:cs typeface="Times New Roman"/>
                        </a:rPr>
                        <a:t>мал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ahoma"/>
                          <a:ea typeface="Times New Roman"/>
                          <a:cs typeface="Times New Roman"/>
                        </a:rPr>
                        <a:t>Үүнээс: өвчнөөр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latin typeface="Tahoma"/>
                          <a:ea typeface="Times New Roman"/>
                          <a:cs typeface="Times New Roman"/>
                        </a:rPr>
                        <a:t>Бүгд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Тэмээ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ahoma"/>
                          <a:ea typeface="Times New Roman"/>
                          <a:cs typeface="Times New Roman"/>
                        </a:rPr>
                        <a:t>Адуу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Үхэр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Хонь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Ямаа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ahoma"/>
                          <a:ea typeface="Times New Roman"/>
                          <a:cs typeface="Times New Roman"/>
                        </a:rPr>
                        <a:t>Бүгд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Тэмээ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Адуу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Үхэр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Хонь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ahoma"/>
                          <a:ea typeface="Times New Roman"/>
                          <a:cs typeface="Times New Roman"/>
                        </a:rPr>
                        <a:t>Ямаа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Баяндалай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Баяновоо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Булган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Гурвантэс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235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Мандаловоо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Манлай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Номгон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Ноён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Сэврэй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208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Ханбогд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Ханхонгор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Хүрмэн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Цогтовоо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Цогтцэций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Даланзадгад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ahoma"/>
                          <a:ea typeface="Times New Roman"/>
                          <a:cs typeface="Times New Roman"/>
                        </a:rPr>
                        <a:t>Дүн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707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515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9851">
                <a:tc gridSpan="1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ahoma"/>
                          <a:ea typeface="Times New Roman"/>
                          <a:cs typeface="Times New Roman"/>
                        </a:rPr>
                        <a:t>Эх</a:t>
                      </a:r>
                      <a:r>
                        <a:rPr lang="en-US" sz="105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ahoma"/>
                          <a:ea typeface="Times New Roman"/>
                          <a:cs typeface="Times New Roman"/>
                        </a:rPr>
                        <a:t>сурвалж</a:t>
                      </a:r>
                      <a:r>
                        <a:rPr lang="en-US" sz="1050" dirty="0">
                          <a:latin typeface="Tahoma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050" dirty="0" err="1">
                          <a:latin typeface="Tahoma"/>
                          <a:ea typeface="Times New Roman"/>
                          <a:cs typeface="Times New Roman"/>
                        </a:rPr>
                        <a:t>Албан</a:t>
                      </a:r>
                      <a:r>
                        <a:rPr lang="en-US" sz="105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ahoma"/>
                          <a:ea typeface="Times New Roman"/>
                          <a:cs typeface="Times New Roman"/>
                        </a:rPr>
                        <a:t>ёсны</a:t>
                      </a:r>
                      <a:r>
                        <a:rPr lang="en-US" sz="105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ahoma"/>
                          <a:ea typeface="Times New Roman"/>
                          <a:cs typeface="Times New Roman"/>
                        </a:rPr>
                        <a:t>статистик</a:t>
                      </a:r>
                      <a:r>
                        <a:rPr lang="en-US" sz="105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ahoma"/>
                          <a:ea typeface="Times New Roman"/>
                          <a:cs typeface="Times New Roman"/>
                        </a:rPr>
                        <a:t>мэдээ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94" marR="642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6553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48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143000" y="1066803"/>
          <a:ext cx="7162799" cy="4800596"/>
        </p:xfrm>
        <a:graphic>
          <a:graphicData uri="http://schemas.openxmlformats.org/drawingml/2006/table">
            <a:tbl>
              <a:tblPr/>
              <a:tblGrid>
                <a:gridCol w="2124329"/>
                <a:gridCol w="1525158"/>
                <a:gridCol w="1045823"/>
                <a:gridCol w="1356301"/>
                <a:gridCol w="1111188"/>
              </a:tblGrid>
              <a:tr h="951359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ТОМ МАЛЫН ЗҮЙ БУС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ХОРОГДОЛ</a:t>
                      </a:r>
                      <a:endParaRPr lang="mn-MN" sz="1600" b="1" i="0" u="none" strike="noStrike" dirty="0" smtClean="0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ctr" fontAlgn="t"/>
                      <a:r>
                        <a:rPr lang="mn-MN" sz="16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ТӨРЛӨӨР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74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Малын төрөл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2013 оны хорогдол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2014 оны хорогдол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ОЭ малд эзлэх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2014        2013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Тэмээ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0.04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88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Адуу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0.03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Үхэр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88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Хонь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0.03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139.3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Ямаа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0.05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227.9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886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БҮГД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0.04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222.3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444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524000" y="609600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err="1" smtClean="0">
                <a:latin typeface="Arial" charset="0"/>
              </a:rPr>
              <a:t>Аж</a:t>
            </a:r>
            <a:r>
              <a:rPr lang="en-US" altLang="en-US" sz="1600" b="1" dirty="0" smtClean="0">
                <a:latin typeface="Arial" charset="0"/>
              </a:rPr>
              <a:t> </a:t>
            </a:r>
            <a:r>
              <a:rPr lang="en-US" altLang="en-US" sz="1600" b="1" dirty="0" err="1" smtClean="0">
                <a:latin typeface="Arial" charset="0"/>
              </a:rPr>
              <a:t>үйлдвэрийн</a:t>
            </a:r>
            <a:r>
              <a:rPr lang="en-US" altLang="en-US" sz="1600" b="1" dirty="0" smtClean="0">
                <a:latin typeface="Arial" charset="0"/>
              </a:rPr>
              <a:t> </a:t>
            </a:r>
            <a:r>
              <a:rPr lang="en-US" altLang="en-US" sz="1600" b="1" dirty="0" err="1" smtClean="0">
                <a:latin typeface="Arial" charset="0"/>
              </a:rPr>
              <a:t>салбарын</a:t>
            </a:r>
            <a:r>
              <a:rPr lang="en-US" altLang="en-US" sz="1600" b="1" dirty="0" smtClean="0">
                <a:latin typeface="Arial" charset="0"/>
              </a:rPr>
              <a:t> </a:t>
            </a:r>
            <a:r>
              <a:rPr lang="en-US" altLang="en-US" sz="1600" b="1" dirty="0" err="1" smtClean="0">
                <a:latin typeface="Arial" charset="0"/>
              </a:rPr>
              <a:t>нийт</a:t>
            </a:r>
            <a:r>
              <a:rPr lang="en-US" altLang="en-US" sz="1600" b="1" dirty="0" smtClean="0">
                <a:latin typeface="Arial" charset="0"/>
              </a:rPr>
              <a:t> </a:t>
            </a:r>
            <a:r>
              <a:rPr lang="mn-MN" altLang="en-US" sz="1600" b="1" dirty="0" smtClean="0">
                <a:latin typeface="Arial" charset="0"/>
              </a:rPr>
              <a:t>бүтээгдэхүүн </a:t>
            </a:r>
            <a:r>
              <a:rPr lang="en-US" altLang="en-US" sz="1600" b="1" dirty="0" err="1" smtClean="0">
                <a:latin typeface="Arial" charset="0"/>
              </a:rPr>
              <a:t>үйлдвэрлэл</a:t>
            </a:r>
            <a:r>
              <a:rPr lang="mn-MN" altLang="en-US" sz="1600" b="1" dirty="0" smtClean="0">
                <a:latin typeface="Arial" charset="0"/>
              </a:rPr>
              <a:t>, борлуулалт  </a:t>
            </a:r>
            <a:endParaRPr lang="en-US" altLang="en-US" sz="1600" dirty="0">
              <a:latin typeface="Arial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95400" y="12192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x-none" sz="1600" smtClean="0"/>
              <a:t>Аж үйлдвэрийн салбарт 2014 оны эхний 02 сарын байдлаар 34365.4 сая төгрөгийн нийт бүтээгдэхүүн үйлдвэрлэж, 56205 сая төгрөгийн борлуулалт хийгджээ.</a:t>
            </a:r>
            <a:endParaRPr lang="en-US" sz="16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95399" y="1981200"/>
          <a:ext cx="7239000" cy="4267199"/>
        </p:xfrm>
        <a:graphic>
          <a:graphicData uri="http://schemas.openxmlformats.org/drawingml/2006/table">
            <a:tbl>
              <a:tblPr/>
              <a:tblGrid>
                <a:gridCol w="1903786"/>
                <a:gridCol w="567184"/>
                <a:gridCol w="629764"/>
                <a:gridCol w="629764"/>
                <a:gridCol w="567184"/>
                <a:gridCol w="471006"/>
                <a:gridCol w="579041"/>
                <a:gridCol w="579041"/>
                <a:gridCol w="437410"/>
                <a:gridCol w="437410"/>
                <a:gridCol w="437410"/>
              </a:tblGrid>
              <a:tr h="343053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ahoma"/>
                          <a:ea typeface="Times New Roman"/>
                          <a:cs typeface="Times New Roman"/>
                        </a:rPr>
                        <a:t>АЖ ҮЙЛДВЭРИЙН НИЙТ БҮТЭЭГДЭХҮҮН</a:t>
                      </a:r>
                      <a:r>
                        <a:rPr lang="mn-MN" sz="800" b="1">
                          <a:latin typeface="Tahom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800" b="1">
                          <a:latin typeface="Tahoma"/>
                          <a:ea typeface="Times New Roman"/>
                          <a:cs typeface="Times New Roman"/>
                        </a:rPr>
                        <a:t>БҮТЭЭГДЭХҮҮН БОРЛУУЛАЛТ / Оны үнээр сая төгрөгөөр /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323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АЖ ҮЙЛДВЭРИЙН НИЙТ БҮТЭЭГДЭХҮҮН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БҮТЭЭГДЭХҮҮН БОРЛУУЛАЛТ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Tahoma"/>
                          <a:ea typeface="Times New Roman"/>
                          <a:cs typeface="Times New Roman"/>
                        </a:rPr>
                        <a:t>Нийт</a:t>
                      </a: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err="1">
                          <a:latin typeface="Tahoma"/>
                          <a:ea typeface="Times New Roman"/>
                          <a:cs typeface="Times New Roman"/>
                        </a:rPr>
                        <a:t>дүнд</a:t>
                      </a: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900" dirty="0" err="1">
                          <a:latin typeface="Tahoma"/>
                          <a:ea typeface="Times New Roman"/>
                          <a:cs typeface="Times New Roman"/>
                        </a:rPr>
                        <a:t>эзлэх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 Нийт дүнд  эзлэх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5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11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Хүнс ундаа үйлдвэрлэлт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77.0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233.5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303.2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77.1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189.3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245.5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Цахилгаан дулааны эрчим хүч үйлдвэрлэлт 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1449.8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876.6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60.5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1449.8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9537.5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657.8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16.4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8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latin typeface="Tahoma"/>
                          <a:ea typeface="Times New Roman"/>
                          <a:cs typeface="Times New Roman"/>
                        </a:rPr>
                        <a:t>Ус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193.9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178.8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92.2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194.0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182.3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94.0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ahoma"/>
                          <a:ea typeface="Times New Roman"/>
                          <a:cs typeface="Times New Roman"/>
                        </a:rPr>
                        <a:t>Сүү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12.8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34.0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265.6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12.8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34.0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265.6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43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Оёдол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Нүүрс олборлолт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43450.1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89402.7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205.8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96.1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98.5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43450.1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48178.4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110.9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96.0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82.8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43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Бусад үйлдвэрлэлт</a:t>
                      </a: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39.8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57.1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143.5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77.0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57.1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74.2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6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Times New Roman"/>
                          <a:cs typeface="Times New Roman"/>
                        </a:rPr>
                        <a:t>ДҮН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45223.4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90782.7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200.7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45260.8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58178.6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128.5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ahoma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261" marR="6126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66800" y="612086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Аж үйлдвэрийн салбарт 201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он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ы 3-р сард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90782,7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сая төгрөгийн нийт бүтээгдэхүүн үйлдвэрлэж,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мөн 58178,6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сая төгрөгийн борлуулалт хийгджээ. Энэ нь өнгөрсөн оноос нийт бүтээгдэхүүн үйлдвэрлэлт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100,7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хувиар  буюу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45559,3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сая төгрөгөөр, борлуулалт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28,5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хувиар буюу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12917,8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сая төгрөгөөр  тус тус </a:t>
            </a:r>
            <a:r>
              <a:rPr lang="mn-MN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өссөн</a:t>
            </a:r>
            <a:r>
              <a:rPr lang="eu-ES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байна. </a:t>
            </a:r>
            <a:endParaRPr lang="eu-ES" sz="1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1371600" y="1905000"/>
          <a:ext cx="7086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057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rol 1"/>
          <p:cNvSpPr>
            <a:spLocks noChangeArrowheads="1" noChangeShapeType="1"/>
          </p:cNvSpPr>
          <p:nvPr/>
        </p:nvSpPr>
        <p:spPr bwMode="auto">
          <a:xfrm>
            <a:off x="6486525" y="6426200"/>
            <a:ext cx="3486150" cy="33718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95400" y="37338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66800" y="533400"/>
            <a:ext cx="7467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eu-ES" sz="14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он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ы 1-р улиралд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тээврийн байгууллага болон хувь хүмүүсийн тээврийн орлогын мэдээг авч мэдээлсэн бөгөөд тээврийн орлого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2526,6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сая төгрөгт хүрч урьд оноос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103,5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хувиар буюу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1285,2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сая төгрөгөөр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өссө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н байна</a:t>
            </a:r>
            <a:r>
              <a:rPr lang="eu-ES" sz="1400" dirty="0" smtClean="0"/>
              <a:t>.</a:t>
            </a:r>
            <a:endParaRPr kumimoji="0" lang="eu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295399" y="1219199"/>
          <a:ext cx="7315201" cy="2514601"/>
        </p:xfrm>
        <a:graphic>
          <a:graphicData uri="http://schemas.openxmlformats.org/drawingml/2006/table">
            <a:tbl>
              <a:tblPr/>
              <a:tblGrid>
                <a:gridCol w="2194491"/>
                <a:gridCol w="1625600"/>
                <a:gridCol w="1089557"/>
                <a:gridCol w="1040635"/>
                <a:gridCol w="1364918"/>
              </a:tblGrid>
              <a:tr h="4977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Үзүүлэлт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Хэмжих</a:t>
                      </a:r>
                      <a:endParaRPr lang="en-U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нэгж</a:t>
                      </a:r>
                      <a:endParaRPr lang="en-U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Ачаа эргэлт</a:t>
                      </a:r>
                      <a:endParaRPr lang="en-US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мян.тн.км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200155.4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33997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17.0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Тээсэн ачаа</a:t>
                      </a:r>
                      <a:endParaRPr lang="en-US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мян.тн.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688.4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464.6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67.5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Зорчигч эргэлт</a:t>
                      </a:r>
                      <a:endParaRPr lang="en-US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мян.хүн.км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33370.2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169166.4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506.9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Үүнээс: дотоодод</a:t>
                      </a:r>
                      <a:endParaRPr lang="en-US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мян.хүн.км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33370.2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169166.4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506.9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Тээсэн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зорчигч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мян.хүн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53.8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64.6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120.1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Нийт ажиллагчдын тоо</a:t>
                      </a:r>
                      <a:endParaRPr lang="en-US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мян.хүн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1394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737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52.9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Тээврийн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орлого</a:t>
                      </a:r>
                      <a:endParaRPr lang="en-US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сая.төг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1241.4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2526.6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203.5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899" marR="6289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295400" y="4038600"/>
          <a:ext cx="7315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214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A4046-E39A-466D-A6D8-678712B637D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838200" y="527050"/>
            <a:ext cx="7543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Статистикийн мэдээллийг хаанаас авч болох вэ</a:t>
            </a:r>
            <a:r>
              <a:rPr lang="en-US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mn-MN" altLang="en-US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2266950" y="1538288"/>
            <a:ext cx="2027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</a:p>
        </p:txBody>
      </p:sp>
      <p:pic>
        <p:nvPicPr>
          <p:cNvPr id="33797" name="Picture 2" descr="D:\NSO\Monstat App Project\ezStat banner.jpg"/>
          <p:cNvPicPr>
            <a:picLocks noChangeAspect="1" noChangeArrowheads="1"/>
          </p:cNvPicPr>
          <p:nvPr/>
        </p:nvPicPr>
        <p:blipFill>
          <a:blip r:embed="rId2" cstate="print"/>
          <a:srcRect l="4993" t="7997" r="5348" b="12035"/>
          <a:stretch>
            <a:fillRect/>
          </a:stretch>
        </p:blipFill>
        <p:spPr bwMode="auto">
          <a:xfrm>
            <a:off x="1390650" y="2214563"/>
            <a:ext cx="29035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365250" y="4286250"/>
            <a:ext cx="2928938" cy="1295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US" altLang="ko-KR" sz="1600" u="sng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ezStat</a:t>
            </a:r>
            <a:r>
              <a:rPr lang="mn-MN" altLang="ko-KR" sz="1600" u="sng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altLang="ko-KR" sz="1600" u="sng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algn="l"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www.1212.mn </a:t>
            </a: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сайтын </a:t>
            </a:r>
          </a:p>
          <a:p>
            <a:pPr marL="0" lvl="1" algn="l">
              <a:spcBef>
                <a:spcPct val="0"/>
              </a:spcBef>
              <a:defRPr/>
            </a:pPr>
            <a:r>
              <a:rPr lang="mn-MN" altLang="ko-KR" sz="16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үзүүлэлтүүдийг 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 </a:t>
            </a:r>
            <a:r>
              <a:rPr lang="en-US" altLang="ko-KR" sz="1600" dirty="0" err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 ашиглан үзэх боломжтой аппликейшн</a:t>
            </a:r>
            <a:r>
              <a:rPr lang="en-US" altLang="ko-KR" sz="16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2842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5334000" y="4262438"/>
            <a:ext cx="3203575" cy="1628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u="sng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  <a:r>
              <a:rPr lang="en-US" sz="1600" u="sng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mn-MN" sz="1600" u="sng" dirty="0">
              <a:solidFill>
                <a:srgbClr val="0070C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lvl="1" indent="0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iPhone,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iPad</a:t>
            </a:r>
            <a:r>
              <a:rPr lang="en-US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dirty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төхөөрөмжүүдэд зориулсан статистикийн хэвлэмэл бүтээгдэхүүнийг унших боломжтой 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аппликейшн. 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Одоогоор 126 бүтээгдэхүүн</a:t>
            </a:r>
            <a:r>
              <a:rPr lang="en-US" sz="1600" dirty="0" smtClean="0"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1"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D:\NSO\Monstat App Project\MONSTAT banner.jpg"/>
          <p:cNvPicPr>
            <a:picLocks noChangeAspect="1" noChangeArrowheads="1"/>
          </p:cNvPicPr>
          <p:nvPr/>
        </p:nvPicPr>
        <p:blipFill>
          <a:blip r:embed="rId4" cstate="print"/>
          <a:srcRect l="4968" t="8467" r="5786" b="12762"/>
          <a:stretch>
            <a:fillRect/>
          </a:stretch>
        </p:blipFill>
        <p:spPr bwMode="auto">
          <a:xfrm>
            <a:off x="5338763" y="2214563"/>
            <a:ext cx="290195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\exchange_server\DPTD\PUBLIC\Erdenemunkh\MonStat and EZStat\monstat app 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260475"/>
            <a:ext cx="909638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2"/>
          <p:cNvSpPr>
            <a:spLocks noChangeArrowheads="1"/>
          </p:cNvSpPr>
          <p:nvPr/>
        </p:nvSpPr>
        <p:spPr bwMode="auto">
          <a:xfrm>
            <a:off x="6288088" y="1538288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Monstat</a:t>
            </a:r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712913" y="5856288"/>
            <a:ext cx="6332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Мөн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Android 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үйлдлийн системтэй гар утас, таблет хэрэглэдэг бол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Play store-</a:t>
            </a:r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оос МОНСТАТ аппликейшнийг татан авч болно.</a:t>
            </a:r>
            <a:endParaRPr lang="en-US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8288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i="1" dirty="0" smtClean="0">
                <a:latin typeface="Arial" pitchFamily="34" charset="0"/>
                <a:cs typeface="Arial" pitchFamily="34" charset="0"/>
              </a:rPr>
              <a:t>Харилцах утас: 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3061,  </a:t>
            </a:r>
          </a:p>
          <a:p>
            <a:r>
              <a:rPr lang="x-none" sz="2000" b="1" i="1" smtClean="0">
                <a:latin typeface="Arial" pitchFamily="34" charset="0"/>
                <a:cs typeface="Arial" pitchFamily="34" charset="0"/>
              </a:rPr>
              <a:t>                              7053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x-none" sz="2000" b="1" i="1" smtClean="0">
                <a:latin typeface="Arial" pitchFamily="34" charset="0"/>
                <a:cs typeface="Arial" pitchFamily="34" charset="0"/>
              </a:rPr>
              <a:t>3439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E-mail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хаяг</a:t>
            </a:r>
            <a:r>
              <a:rPr lang="mn-M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sz="2000" dirty="0" smtClean="0">
                <a:latin typeface="Arial" pitchFamily="34" charset="0"/>
                <a:cs typeface="Arial" pitchFamily="34" charset="0"/>
                <a:hlinkClick r:id="rId3"/>
              </a:rPr>
              <a:t>umnugobi_stat@yahoo.com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   umnugovi@.nso.mn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    http://www.umnugovi.nso.mn/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6002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838200"/>
          <a:ext cx="7848600" cy="5619201"/>
        </p:xfrm>
        <a:graphic>
          <a:graphicData uri="http://schemas.openxmlformats.org/presentationml/2006/ole">
            <p:oleObj spid="_x0000_s1035" name="Presentation" r:id="rId4" imgW="4570610" imgH="3427477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8229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en-US" sz="2000" b="1" dirty="0" err="1" smtClean="0">
                <a:latin typeface="Arial Mon" pitchFamily="34" charset="0"/>
              </a:rPr>
              <a:t>Төсөв</a:t>
            </a:r>
            <a:r>
              <a:rPr lang="en-US" sz="2000" b="1" dirty="0" smtClean="0">
                <a:latin typeface="Arial Mon" pitchFamily="34" charset="0"/>
              </a:rPr>
              <a:t>-</a:t>
            </a:r>
            <a:r>
              <a:rPr lang="en-US" sz="2000" b="1" i="1" dirty="0" smtClean="0">
                <a:latin typeface="Arial Mon" pitchFamily="34" charset="0"/>
              </a:rPr>
              <a:t>Budget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9144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1400" b="1" smtClean="0">
                <a:latin typeface="Arial Mon" pitchFamily="34" charset="0"/>
              </a:rPr>
              <a:t>201</a:t>
            </a:r>
            <a:r>
              <a:rPr lang="en-US" sz="1400" b="1" dirty="0" smtClean="0">
                <a:latin typeface="Arial Mon" pitchFamily="34" charset="0"/>
              </a:rPr>
              <a:t>4</a:t>
            </a:r>
            <a:r>
              <a:rPr lang="x-none" sz="1400" b="1" smtClean="0">
                <a:latin typeface="Arial Mon" pitchFamily="34" charset="0"/>
              </a:rPr>
              <a:t> оны эхний </a:t>
            </a:r>
            <a:r>
              <a:rPr lang="mn-MN" sz="1400" b="1" dirty="0" smtClean="0"/>
              <a:t>03</a:t>
            </a:r>
            <a:r>
              <a:rPr lang="en-US" sz="1400" b="1" dirty="0" smtClean="0">
                <a:latin typeface="Arial Mon" pitchFamily="34" charset="0"/>
              </a:rPr>
              <a:t> </a:t>
            </a:r>
            <a:r>
              <a:rPr lang="x-none" sz="1400" b="1" smtClean="0">
                <a:latin typeface="Arial Mon" pitchFamily="34" charset="0"/>
              </a:rPr>
              <a:t>сарын байдлаар аймгийн төсвийн орлогын төлөвлөгөөний биелэлт </a:t>
            </a:r>
            <a:r>
              <a:rPr lang="mn-MN" sz="1400" b="1" dirty="0" smtClean="0">
                <a:latin typeface="Arial Mon" pitchFamily="34" charset="0"/>
              </a:rPr>
              <a:t>15</a:t>
            </a:r>
            <a:r>
              <a:rPr lang="en-US" sz="1400" b="1" dirty="0" smtClean="0">
                <a:latin typeface="Arial Mon" pitchFamily="34" charset="0"/>
              </a:rPr>
              <a:t>.5</a:t>
            </a:r>
            <a:r>
              <a:rPr lang="x-none" sz="1400" b="1" smtClean="0">
                <a:latin typeface="Arial Mon" pitchFamily="34" charset="0"/>
              </a:rPr>
              <a:t>  хувиар буюу </a:t>
            </a:r>
            <a:r>
              <a:rPr lang="mn-MN" sz="1400" b="1" dirty="0" smtClean="0">
                <a:latin typeface="Arial Mon" pitchFamily="34" charset="0"/>
              </a:rPr>
              <a:t>1766,8</a:t>
            </a:r>
            <a:r>
              <a:rPr lang="x-none" sz="1400" b="1" smtClean="0">
                <a:latin typeface="Arial Mon" pitchFamily="34" charset="0"/>
              </a:rPr>
              <a:t> сая төгрөгөөр </a:t>
            </a:r>
            <a:r>
              <a:rPr lang="mn-MN" sz="1400" b="1" dirty="0" smtClean="0"/>
              <a:t>давсан үзүүлэлттэй </a:t>
            </a:r>
            <a:r>
              <a:rPr lang="x-none" sz="1400" b="1" smtClean="0">
                <a:latin typeface="Arial Mon" pitchFamily="34" charset="0"/>
              </a:rPr>
              <a:t>байна.</a:t>
            </a:r>
            <a:endParaRPr lang="en-US" sz="1400" b="1" dirty="0">
              <a:latin typeface="Arial Mon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43000" y="1981199"/>
          <a:ext cx="7391400" cy="4038605"/>
        </p:xfrm>
        <a:graphic>
          <a:graphicData uri="http://schemas.openxmlformats.org/drawingml/2006/table">
            <a:tbl>
              <a:tblPr/>
              <a:tblGrid>
                <a:gridCol w="1430262"/>
                <a:gridCol w="3004578"/>
                <a:gridCol w="932929"/>
                <a:gridCol w="1015245"/>
                <a:gridCol w="1008386"/>
              </a:tblGrid>
              <a:tr h="305711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НИЙТ ОРЛОГО</a:t>
                      </a:r>
                    </a:p>
                  </a:txBody>
                  <a:tcPr marL="8610" marR="8610" marT="861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mn-MN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/ өссөн дүнгээр, мян/төг /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24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n-MN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Төлөвлөгөө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n-MN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Гүйцэтгэл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mn-MN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Төлөвлөгөөний биелэлт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789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11375478.1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13142328.2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115.5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7892">
                <a:tc gridSpan="2">
                  <a:txBody>
                    <a:bodyPr/>
                    <a:lstStyle/>
                    <a:p>
                      <a:pPr algn="l" fontAlgn="t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А. Урсгал орлого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11375478.1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13142328.2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115.5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9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I.</a:t>
                      </a:r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Татварын орлого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10858705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13218232.5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121.7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1.Орлогын албан татвар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5220607.8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4974168.6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95.3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2. Өмчийн татвар      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994277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2750667.1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276.6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3. Тусгай зориулалтын орлого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460000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151132.9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32.9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4.Бусад татвар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4183820.2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5342263.9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127.7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571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II.</a:t>
                      </a:r>
                      <a:r>
                        <a:rPr lang="mn-MN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Татварын бус орлого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516773.1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-75904.3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-14.7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11">
                <a:tc gridSpan="2">
                  <a:txBody>
                    <a:bodyPr/>
                    <a:lstStyle/>
                    <a:p>
                      <a:pPr algn="l" fontAlgn="t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Б.Хөрөнгийн орлого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711">
                <a:tc gridSpan="2">
                  <a:txBody>
                    <a:bodyPr/>
                    <a:lstStyle/>
                    <a:p>
                      <a:pPr algn="l" fontAlgn="t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В.Тусламжийн орлого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8433438.4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7705766.1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91.4</a:t>
                      </a:r>
                    </a:p>
                  </a:txBody>
                  <a:tcPr marL="8610" marR="8610" marT="861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2819400"/>
            <a:ext cx="53158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38200" y="934761"/>
            <a:ext cx="7239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x-none" sz="1400" smtClean="0">
                <a:latin typeface="Arial" pitchFamily="34" charset="0"/>
                <a:cs typeface="Arial" pitchFamily="34" charset="0"/>
              </a:rPr>
              <a:t>2014 оны эхний 3 сарын байдлаар аймгийн хэмжээгээр  341 хүүхэд мэндэлж, 85 хүн нас барсан нь урьд оны мөн үеэс төрөлт  15.5 хувиар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буурч </a:t>
            </a:r>
            <a:r>
              <a:rPr lang="x-none" sz="1400" smtClean="0">
                <a:latin typeface="Arial" pitchFamily="34" charset="0"/>
                <a:cs typeface="Arial" pitchFamily="34" charset="0"/>
              </a:rPr>
              <a:t>,  нас баралт 10.4 хувиар  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өссөн</a:t>
            </a:r>
            <a:r>
              <a:rPr lang="x-none" sz="1400" smtClean="0">
                <a:latin typeface="Arial" pitchFamily="34" charset="0"/>
                <a:cs typeface="Arial" pitchFamily="34" charset="0"/>
              </a:rPr>
              <a:t> байна.  0-1 насны хүүхдийн эндэгдэл 10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x-none" sz="1400" smtClean="0">
                <a:latin typeface="Arial" pitchFamily="34" charset="0"/>
                <a:cs typeface="Arial" pitchFamily="34" charset="0"/>
              </a:rPr>
              <a:t>  х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арин 1-5 насны хүүхдийн эндэгдэл  3 </a:t>
            </a:r>
            <a:r>
              <a:rPr lang="x-none" sz="1400" smtClean="0">
                <a:latin typeface="Arial" pitchFamily="34" charset="0"/>
                <a:cs typeface="Arial" pitchFamily="34" charset="0"/>
              </a:rPr>
              <a:t>гар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сан</a:t>
            </a:r>
            <a:r>
              <a:rPr lang="x-none" sz="1400" smtClean="0">
                <a:latin typeface="Arial" pitchFamily="34" charset="0"/>
                <a:cs typeface="Arial" pitchFamily="34" charset="0"/>
              </a:rPr>
              <a:t> байна.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6324600" y="3505200"/>
          <a:ext cx="2362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447800" y="6096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Эрүүл мэнд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600" y="30480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14400" y="1981200"/>
            <a:ext cx="670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mn-MN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Харин хурц  халдварт өвчин 74 гарсан нь  өнгөрсөн оны  мөн үеэс 31 хүнээр, гепатит өвчин 7 гарсан нь өнгөрсөн оны мөн үеэс  25 хүнээр тус тус буурсан байна.</a:t>
            </a:r>
            <a:endParaRPr lang="mn-MN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Chart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1" y="3505200"/>
            <a:ext cx="25908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Chart 2"/>
          <p:cNvPicPr>
            <a:picLocks noChangeArrowheads="1"/>
          </p:cNvPicPr>
          <p:nvPr/>
        </p:nvPicPr>
        <p:blipFill>
          <a:blip r:embed="rId5" cstate="print"/>
          <a:srcRect b="-92"/>
          <a:stretch>
            <a:fillRect/>
          </a:stretch>
        </p:blipFill>
        <p:spPr bwMode="auto">
          <a:xfrm>
            <a:off x="3505200" y="3505200"/>
            <a:ext cx="25908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52600" y="446159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400" b="1" i="1" dirty="0" smtClean="0">
                <a:latin typeface="Tahoma" pitchFamily="34" charset="0"/>
                <a:cs typeface="Tahoma" pitchFamily="34" charset="0"/>
              </a:rPr>
              <a:t>                     </a:t>
            </a: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Банк мөнгө зээл- Bank money loan</a:t>
            </a:r>
            <a:endParaRPr kumimoji="0" lang="mn-MN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Mo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1221433"/>
            <a:ext cx="7086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mn-MN" sz="1600" dirty="0" smtClean="0"/>
              <a:t>Аймгийн  хэмжээнд үйл ажиллагаагаа явуулж буй нийт арилжааны банкуудад  кассын орлого  </a:t>
            </a:r>
            <a:r>
              <a:rPr lang="x-none" sz="1600" smtClean="0"/>
              <a:t>176799.3</a:t>
            </a:r>
            <a:r>
              <a:rPr lang="mn-MN" sz="1600" dirty="0" smtClean="0"/>
              <a:t> сая төгрөгт хүрч, зарлага </a:t>
            </a:r>
            <a:r>
              <a:rPr lang="x-none" sz="1600" smtClean="0"/>
              <a:t>179952.2 </a:t>
            </a:r>
            <a:r>
              <a:rPr lang="mn-MN" sz="1600" dirty="0" smtClean="0"/>
              <a:t>сая төгрөг болсон байна. Зээлийн өрийн нийт үлдэгдэл </a:t>
            </a:r>
            <a:r>
              <a:rPr lang="x-none" sz="1600" smtClean="0"/>
              <a:t>134468.1 </a:t>
            </a:r>
            <a:r>
              <a:rPr lang="mn-MN" sz="1600" dirty="0" smtClean="0"/>
              <a:t>сая төгрөг байгаагийн </a:t>
            </a:r>
            <a:r>
              <a:rPr lang="x-none" sz="1600" smtClean="0"/>
              <a:t>2023.4 </a:t>
            </a:r>
            <a:r>
              <a:rPr lang="mn-MN" sz="1600" dirty="0" smtClean="0"/>
              <a:t>сая төгрөг нь чанаргүй зээл байна. Иргэдийн хувийн хадгаламж </a:t>
            </a:r>
            <a:r>
              <a:rPr lang="x-none" sz="1600" smtClean="0"/>
              <a:t>70741.3</a:t>
            </a:r>
            <a:r>
              <a:rPr lang="mn-MN" sz="1600" dirty="0" smtClean="0"/>
              <a:t> сая төгрөгт хүрч  өнгөрсөн оны мөн үеэс  </a:t>
            </a:r>
            <a:r>
              <a:rPr lang="x-none" sz="1600" smtClean="0"/>
              <a:t>15071.8 </a:t>
            </a:r>
            <a:r>
              <a:rPr lang="mn-MN" sz="1600" dirty="0" smtClean="0"/>
              <a:t>сая  төгрөгөөр өссөн  байна.</a:t>
            </a:r>
            <a:endParaRPr lang="en-US" sz="1600" dirty="0" smtClean="0"/>
          </a:p>
          <a:p>
            <a:r>
              <a:rPr lang="x-none" sz="1600" smtClean="0"/>
              <a:t> </a:t>
            </a:r>
            <a:endParaRPr lang="en-US" sz="1600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2819400"/>
            <a:ext cx="7315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exchange_server\MCCT\PUBLIC\Tserendejid\Information icon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90800"/>
            <a:ext cx="4572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3124200"/>
          <a:ext cx="6553201" cy="2819405"/>
        </p:xfrm>
        <a:graphic>
          <a:graphicData uri="http://schemas.openxmlformats.org/drawingml/2006/table">
            <a:tbl>
              <a:tblPr/>
              <a:tblGrid>
                <a:gridCol w="1175066"/>
                <a:gridCol w="1175066"/>
                <a:gridCol w="1024498"/>
                <a:gridCol w="1175066"/>
                <a:gridCol w="1077036"/>
                <a:gridCol w="926469"/>
              </a:tblGrid>
              <a:tr h="22306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Банкны 2014 оны эхний 3 сарын кассын орлого, зарлага хадгаламж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06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Нийт зээлийн өрийн үлдэгдэл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Үүнээс чанаргүй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Хадгаламж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30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Цэвэр орлого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ahoma"/>
                          <a:ea typeface="Times New Roman"/>
                          <a:cs typeface="Times New Roman"/>
                        </a:rPr>
                        <a:t>Цэвэр зарлага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ХААН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91127818.8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89601694.9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53568393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536785.9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34839624.5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3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ХАС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7546344.8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7800046.9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15140791.1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679221.5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6705677.6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Капитал 999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4179968.2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3950244.4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820045.1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65854.2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541692.2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3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Төрийн 2010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38310745.5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43165603.7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30465601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76588.7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16430045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Голомт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27547159.5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28177980.4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26341965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49997.5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9368577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3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ҮХО банк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152588.9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183254.4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217968.3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114442.1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ХХБанк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6575406.6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6551173.9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6557171.5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606534.8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257142.7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13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Монгол банк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107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Капитрон банк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1359272.4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522098.2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1356252.5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8444.4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Arial"/>
                          <a:ea typeface="Times New Roman"/>
                          <a:cs typeface="Times New Roman"/>
                        </a:rPr>
                        <a:t>2484093.4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230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ahoma"/>
                          <a:ea typeface="Times New Roman"/>
                          <a:cs typeface="Times New Roman"/>
                        </a:rPr>
                        <a:t>дүн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Times New Roman"/>
                          <a:cs typeface="Times New Roman"/>
                        </a:rPr>
                        <a:t>176799304.7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Times New Roman"/>
                          <a:cs typeface="Times New Roman"/>
                        </a:rPr>
                        <a:t>179952203.8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Times New Roman"/>
                          <a:cs typeface="Times New Roman"/>
                        </a:rPr>
                        <a:t>134468187.5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Arial"/>
                          <a:ea typeface="Times New Roman"/>
                          <a:cs typeface="Times New Roman"/>
                        </a:rPr>
                        <a:t>2023427.0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70741294.5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998" marR="64998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-15756"/>
            <a:ext cx="9144000" cy="6873756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90600" y="901243"/>
            <a:ext cx="7391400" cy="2031325"/>
          </a:xfrm>
          <a:prstGeom prst="rect">
            <a:avLst/>
          </a:prstGeom>
          <a:solidFill>
            <a:srgbClr val="DFDFD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1439863" algn="l"/>
              </a:tabLst>
            </a:pPr>
            <a:r>
              <a:rPr kumimoji="0" lang="mn-MN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Хэрэглээний үнийн индекс-Consumer price index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en-US" sz="1400" dirty="0" err="1" smtClean="0"/>
              <a:t>Хэрэглээний</a:t>
            </a:r>
            <a:r>
              <a:rPr lang="en-US" sz="1400" dirty="0" smtClean="0"/>
              <a:t> </a:t>
            </a:r>
            <a:r>
              <a:rPr lang="en-US" sz="1400" dirty="0" err="1" smtClean="0"/>
              <a:t>үнийн</a:t>
            </a:r>
            <a:r>
              <a:rPr lang="en-US" sz="1400" dirty="0" smtClean="0"/>
              <a:t> </a:t>
            </a:r>
            <a:r>
              <a:rPr lang="en-US" sz="1400" dirty="0" err="1" smtClean="0"/>
              <a:t>индекс</a:t>
            </a:r>
            <a:r>
              <a:rPr lang="en-US" sz="1400" dirty="0" smtClean="0"/>
              <a:t> </a:t>
            </a:r>
            <a:r>
              <a:rPr lang="en-US" sz="1400" dirty="0" err="1" smtClean="0"/>
              <a:t>гэдэг</a:t>
            </a:r>
            <a:r>
              <a:rPr lang="en-US" sz="1400" dirty="0" smtClean="0"/>
              <a:t>  </a:t>
            </a:r>
            <a:r>
              <a:rPr lang="en-US" sz="1400" dirty="0" err="1" smtClean="0"/>
              <a:t>нь</a:t>
            </a:r>
            <a:r>
              <a:rPr lang="en-US" sz="1400" dirty="0" smtClean="0"/>
              <a:t> </a:t>
            </a:r>
            <a:r>
              <a:rPr lang="en-US" sz="1400" dirty="0" err="1" smtClean="0"/>
              <a:t>хэрэглэгчдийн</a:t>
            </a:r>
            <a:r>
              <a:rPr lang="en-US" sz="1400" dirty="0" smtClean="0"/>
              <a:t> </a:t>
            </a:r>
            <a:r>
              <a:rPr lang="en-US" sz="1400" dirty="0" err="1" smtClean="0"/>
              <a:t>худалдаж</a:t>
            </a:r>
            <a:r>
              <a:rPr lang="en-US" sz="1400" dirty="0" smtClean="0"/>
              <a:t> </a:t>
            </a:r>
            <a:r>
              <a:rPr lang="en-US" sz="1400" dirty="0" err="1" smtClean="0"/>
              <a:t>авсан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бараа</a:t>
            </a:r>
            <a:r>
              <a:rPr lang="en-US" sz="1400" dirty="0" smtClean="0"/>
              <a:t>, </a:t>
            </a:r>
            <a:r>
              <a:rPr lang="en-US" sz="1400" dirty="0" err="1" smtClean="0"/>
              <a:t>үйлчилгээний</a:t>
            </a:r>
            <a:r>
              <a:rPr lang="en-US" sz="1400" dirty="0" smtClean="0"/>
              <a:t> </a:t>
            </a:r>
            <a:r>
              <a:rPr lang="en-US" sz="1400" dirty="0" err="1" smtClean="0"/>
              <a:t>нэр</a:t>
            </a:r>
            <a:r>
              <a:rPr lang="en-US" sz="1400" dirty="0" smtClean="0"/>
              <a:t> </a:t>
            </a:r>
            <a:r>
              <a:rPr lang="en-US" sz="1400" dirty="0" err="1" smtClean="0"/>
              <a:t>төрөл</a:t>
            </a:r>
            <a:r>
              <a:rPr lang="en-US" sz="1400" dirty="0" smtClean="0"/>
              <a:t> </a:t>
            </a:r>
            <a:r>
              <a:rPr lang="en-US" sz="1400" dirty="0" err="1" smtClean="0"/>
              <a:t>өөрчлөлтгүй</a:t>
            </a:r>
            <a:r>
              <a:rPr lang="en-US" sz="1400" dirty="0" smtClean="0"/>
              <a:t> </a:t>
            </a:r>
            <a:r>
              <a:rPr lang="en-US" sz="1400" dirty="0" err="1" smtClean="0"/>
              <a:t>тогтвортой</a:t>
            </a:r>
            <a:r>
              <a:rPr lang="en-US" sz="1400" dirty="0" smtClean="0"/>
              <a:t> </a:t>
            </a:r>
            <a:r>
              <a:rPr lang="en-US" sz="1400" dirty="0" err="1" smtClean="0"/>
              <a:t>байхад</a:t>
            </a:r>
            <a:r>
              <a:rPr lang="en-US" sz="1400" dirty="0" smtClean="0"/>
              <a:t> </a:t>
            </a:r>
            <a:r>
              <a:rPr lang="en-US" sz="1400" dirty="0" err="1" smtClean="0"/>
              <a:t>үнэ</a:t>
            </a:r>
            <a:r>
              <a:rPr lang="en-US" sz="1400" dirty="0" smtClean="0"/>
              <a:t> </a:t>
            </a:r>
            <a:r>
              <a:rPr lang="en-US" sz="1400" dirty="0" err="1" smtClean="0"/>
              <a:t>дунджаар</a:t>
            </a:r>
            <a:r>
              <a:rPr lang="en-US" sz="1400" dirty="0" smtClean="0"/>
              <a:t> </a:t>
            </a:r>
            <a:r>
              <a:rPr lang="en-US" sz="1400" dirty="0" err="1" smtClean="0"/>
              <a:t>хэрхэн</a:t>
            </a:r>
            <a:r>
              <a:rPr lang="en-US" sz="1400" dirty="0" smtClean="0"/>
              <a:t> </a:t>
            </a:r>
            <a:r>
              <a:rPr lang="en-US" sz="1400" dirty="0" err="1" smtClean="0"/>
              <a:t>өөрчлөгдөж</a:t>
            </a:r>
            <a:r>
              <a:rPr lang="en-US" sz="1400" dirty="0" smtClean="0"/>
              <a:t> </a:t>
            </a:r>
            <a:r>
              <a:rPr lang="en-US" sz="1400" dirty="0" err="1" smtClean="0"/>
              <a:t>буйг</a:t>
            </a:r>
            <a:r>
              <a:rPr lang="en-US" sz="1400" dirty="0" smtClean="0"/>
              <a:t> </a:t>
            </a:r>
            <a:r>
              <a:rPr lang="en-US" sz="1400" dirty="0" err="1" smtClean="0"/>
              <a:t>хэмждэг</a:t>
            </a:r>
            <a:r>
              <a:rPr lang="en-US" sz="1400" dirty="0" smtClean="0"/>
              <a:t> </a:t>
            </a:r>
            <a:r>
              <a:rPr lang="en-US" sz="1400" dirty="0" err="1" smtClean="0"/>
              <a:t>үзүүлэлт</a:t>
            </a:r>
            <a:r>
              <a:rPr lang="en-US" sz="1400" dirty="0" smtClean="0"/>
              <a:t> </a:t>
            </a:r>
            <a:r>
              <a:rPr lang="en-US" sz="1400" dirty="0" err="1" smtClean="0"/>
              <a:t>юм</a:t>
            </a:r>
            <a:r>
              <a:rPr lang="en-US" sz="1400" dirty="0" smtClean="0"/>
              <a:t>. </a:t>
            </a:r>
          </a:p>
          <a:p>
            <a:r>
              <a:rPr lang="en-US" sz="1400" dirty="0" err="1" smtClean="0"/>
              <a:t>Аймгийн</a:t>
            </a:r>
            <a:r>
              <a:rPr lang="en-US" sz="1400" dirty="0" smtClean="0"/>
              <a:t> </a:t>
            </a:r>
            <a:r>
              <a:rPr lang="en-US" sz="1400" dirty="0" err="1" smtClean="0"/>
              <a:t>хэрэглээний</a:t>
            </a:r>
            <a:r>
              <a:rPr lang="en-US" sz="1400" dirty="0" smtClean="0"/>
              <a:t> </a:t>
            </a:r>
            <a:r>
              <a:rPr lang="en-US" sz="1400" dirty="0" err="1" smtClean="0"/>
              <a:t>үнийн</a:t>
            </a:r>
            <a:r>
              <a:rPr lang="en-US" sz="1400" dirty="0" smtClean="0"/>
              <a:t> </a:t>
            </a:r>
            <a:r>
              <a:rPr lang="en-US" sz="1400" dirty="0" err="1" smtClean="0"/>
              <a:t>ерөнхий</a:t>
            </a:r>
            <a:r>
              <a:rPr lang="en-US" sz="1400" dirty="0" smtClean="0"/>
              <a:t> </a:t>
            </a:r>
            <a:r>
              <a:rPr lang="en-US" sz="1400" dirty="0" err="1" smtClean="0"/>
              <a:t>индексийг</a:t>
            </a:r>
            <a:r>
              <a:rPr lang="en-US" sz="1400" dirty="0" smtClean="0"/>
              <a:t> 2014 </a:t>
            </a:r>
            <a:r>
              <a:rPr lang="en-US" sz="1400" dirty="0" err="1" smtClean="0"/>
              <a:t>оны</a:t>
            </a:r>
            <a:r>
              <a:rPr lang="en-US" sz="1400" dirty="0" smtClean="0"/>
              <a:t> 3 </a:t>
            </a:r>
            <a:r>
              <a:rPr lang="en-US" sz="1400" dirty="0" err="1" smtClean="0"/>
              <a:t>сарыг</a:t>
            </a:r>
            <a:r>
              <a:rPr lang="en-US" sz="1400" dirty="0" smtClean="0"/>
              <a:t> </a:t>
            </a:r>
            <a:r>
              <a:rPr lang="en-US" sz="1400" dirty="0" err="1" smtClean="0"/>
              <a:t>өнгөрсөн</a:t>
            </a:r>
            <a:r>
              <a:rPr lang="en-US" sz="1400" dirty="0" smtClean="0"/>
              <a:t> </a:t>
            </a:r>
            <a:r>
              <a:rPr lang="en-US" sz="1400" dirty="0" err="1" smtClean="0"/>
              <a:t>оны</a:t>
            </a:r>
            <a:r>
              <a:rPr lang="en-US" sz="1400" dirty="0" smtClean="0"/>
              <a:t> </a:t>
            </a:r>
            <a:r>
              <a:rPr lang="en-US" sz="1400" dirty="0" err="1" smtClean="0"/>
              <a:t>мөн</a:t>
            </a:r>
            <a:r>
              <a:rPr lang="en-US" sz="1400" dirty="0" smtClean="0"/>
              <a:t> </a:t>
            </a:r>
            <a:r>
              <a:rPr lang="en-US" sz="1400" dirty="0" err="1" smtClean="0"/>
              <a:t>үетэй</a:t>
            </a:r>
            <a:r>
              <a:rPr lang="en-US" sz="1400" dirty="0" smtClean="0"/>
              <a:t> </a:t>
            </a:r>
            <a:r>
              <a:rPr lang="en-US" sz="1400" dirty="0" err="1" smtClean="0"/>
              <a:t>харьцуулахад</a:t>
            </a:r>
            <a:r>
              <a:rPr lang="en-US" sz="1400" dirty="0" smtClean="0"/>
              <a:t> 14.2 </a:t>
            </a:r>
            <a:r>
              <a:rPr lang="en-US" sz="1400" dirty="0" err="1" smtClean="0"/>
              <a:t>хувиар</a:t>
            </a:r>
            <a:r>
              <a:rPr lang="en-US" sz="1400" dirty="0" smtClean="0"/>
              <a:t> </a:t>
            </a:r>
            <a:r>
              <a:rPr lang="en-US" sz="1400" dirty="0" err="1" smtClean="0"/>
              <a:t>өссөний</a:t>
            </a:r>
            <a:r>
              <a:rPr lang="en-US" sz="1400" dirty="0" smtClean="0"/>
              <a:t>  </a:t>
            </a:r>
            <a:r>
              <a:rPr lang="en-US" sz="1400" dirty="0" err="1" smtClean="0"/>
              <a:t>дотор</a:t>
            </a:r>
            <a:r>
              <a:rPr lang="en-US" sz="1400" dirty="0" smtClean="0"/>
              <a:t> </a:t>
            </a:r>
            <a:r>
              <a:rPr lang="en-US" sz="1400" dirty="0" err="1" smtClean="0"/>
              <a:t>хүнсний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бараа</a:t>
            </a:r>
            <a:r>
              <a:rPr lang="en-US" sz="1400" dirty="0" smtClean="0"/>
              <a:t> 13.7, </a:t>
            </a:r>
            <a:r>
              <a:rPr lang="en-US" sz="1400" dirty="0" err="1" smtClean="0"/>
              <a:t>согтууруулах</a:t>
            </a:r>
            <a:r>
              <a:rPr lang="en-US" sz="1400" dirty="0" smtClean="0"/>
              <a:t> </a:t>
            </a:r>
            <a:r>
              <a:rPr lang="en-US" sz="1400" dirty="0" err="1" smtClean="0"/>
              <a:t>ундаа</a:t>
            </a:r>
            <a:r>
              <a:rPr lang="en-US" sz="1400" dirty="0" smtClean="0"/>
              <a:t> 18.2, </a:t>
            </a:r>
            <a:r>
              <a:rPr lang="en-US" sz="1400" dirty="0" err="1" smtClean="0"/>
              <a:t>хувцас</a:t>
            </a:r>
            <a:r>
              <a:rPr lang="en-US" sz="1400" dirty="0" smtClean="0"/>
              <a:t> </a:t>
            </a:r>
            <a:r>
              <a:rPr lang="en-US" sz="1400" dirty="0" err="1" smtClean="0"/>
              <a:t>бөс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бараа</a:t>
            </a:r>
            <a:r>
              <a:rPr lang="en-US" sz="1400" dirty="0" smtClean="0"/>
              <a:t> 19.9, </a:t>
            </a:r>
            <a:r>
              <a:rPr lang="en-US" sz="1400" dirty="0" err="1" smtClean="0"/>
              <a:t>орон</a:t>
            </a:r>
            <a:r>
              <a:rPr lang="en-US" sz="1400" dirty="0" smtClean="0"/>
              <a:t> </a:t>
            </a:r>
            <a:r>
              <a:rPr lang="en-US" sz="1400" dirty="0" err="1" smtClean="0"/>
              <a:t>сууц</a:t>
            </a:r>
            <a:r>
              <a:rPr lang="en-US" sz="1400" dirty="0" smtClean="0"/>
              <a:t>, </a:t>
            </a:r>
            <a:r>
              <a:rPr lang="en-US" sz="1400" dirty="0" err="1" smtClean="0"/>
              <a:t>ус</a:t>
            </a:r>
            <a:r>
              <a:rPr lang="en-US" sz="1400" dirty="0" smtClean="0"/>
              <a:t>, </a:t>
            </a:r>
            <a:r>
              <a:rPr lang="en-US" sz="1400" dirty="0" err="1" smtClean="0"/>
              <a:t>цахилгаан</a:t>
            </a:r>
            <a:r>
              <a:rPr lang="en-US" sz="1400" dirty="0" smtClean="0"/>
              <a:t> </a:t>
            </a:r>
            <a:r>
              <a:rPr lang="en-US" sz="1400" dirty="0" err="1" smtClean="0"/>
              <a:t>болон</a:t>
            </a:r>
            <a:r>
              <a:rPr lang="en-US" sz="1400" dirty="0" smtClean="0"/>
              <a:t> </a:t>
            </a:r>
            <a:r>
              <a:rPr lang="en-US" sz="1400" dirty="0" err="1" smtClean="0"/>
              <a:t>түлш</a:t>
            </a:r>
            <a:r>
              <a:rPr lang="en-US" sz="1400" dirty="0" smtClean="0"/>
              <a:t> 12.2, </a:t>
            </a:r>
            <a:r>
              <a:rPr lang="en-US" sz="1400" dirty="0" err="1" smtClean="0"/>
              <a:t>гэр</a:t>
            </a:r>
            <a:r>
              <a:rPr lang="en-US" sz="1400" dirty="0" smtClean="0"/>
              <a:t> </a:t>
            </a:r>
            <a:r>
              <a:rPr lang="en-US" sz="1400" dirty="0" err="1" smtClean="0"/>
              <a:t>ахуйн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бараа</a:t>
            </a:r>
            <a:r>
              <a:rPr lang="en-US" sz="1400" dirty="0" smtClean="0"/>
              <a:t> 13.2, </a:t>
            </a:r>
            <a:r>
              <a:rPr lang="en-US" sz="1400" dirty="0" err="1" smtClean="0"/>
              <a:t>эм</a:t>
            </a:r>
            <a:r>
              <a:rPr lang="en-US" sz="1400" dirty="0" smtClean="0"/>
              <a:t> </a:t>
            </a:r>
            <a:r>
              <a:rPr lang="en-US" sz="1400" dirty="0" err="1" smtClean="0"/>
              <a:t>тариа</a:t>
            </a:r>
            <a:r>
              <a:rPr lang="en-US" sz="1400" dirty="0" smtClean="0"/>
              <a:t>, </a:t>
            </a:r>
            <a:r>
              <a:rPr lang="en-US" sz="1400" dirty="0" err="1" smtClean="0"/>
              <a:t>эмнэлэгийн</a:t>
            </a:r>
            <a:r>
              <a:rPr lang="en-US" sz="1400" dirty="0" smtClean="0"/>
              <a:t> </a:t>
            </a:r>
            <a:r>
              <a:rPr lang="en-US" sz="1400" dirty="0" err="1" smtClean="0"/>
              <a:t>үйлчилгээ</a:t>
            </a:r>
            <a:r>
              <a:rPr lang="en-US" sz="1400" dirty="0" smtClean="0"/>
              <a:t> 6.8,  </a:t>
            </a:r>
            <a:r>
              <a:rPr lang="en-US" sz="1400" dirty="0" err="1" smtClean="0"/>
              <a:t>тээвэр</a:t>
            </a:r>
            <a:r>
              <a:rPr lang="en-US" sz="1400" dirty="0" smtClean="0"/>
              <a:t> 5.5</a:t>
            </a:r>
            <a:r>
              <a:rPr lang="mn-MN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соёлын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бараа</a:t>
            </a:r>
            <a:r>
              <a:rPr lang="en-US" sz="1400" dirty="0" smtClean="0"/>
              <a:t> 3.9, </a:t>
            </a:r>
            <a:r>
              <a:rPr lang="en-US" sz="1400" dirty="0" err="1" smtClean="0"/>
              <a:t>боловсролын</a:t>
            </a:r>
            <a:r>
              <a:rPr lang="en-US" sz="1400" dirty="0" smtClean="0"/>
              <a:t> </a:t>
            </a:r>
            <a:r>
              <a:rPr lang="en-US" sz="1400" dirty="0" err="1" smtClean="0"/>
              <a:t>үйлчилгээ</a:t>
            </a:r>
            <a:r>
              <a:rPr lang="en-US" sz="1400" dirty="0" smtClean="0"/>
              <a:t> 33.2,  </a:t>
            </a:r>
            <a:r>
              <a:rPr lang="en-US" sz="1400" dirty="0" err="1" smtClean="0"/>
              <a:t>зочид</a:t>
            </a:r>
            <a:r>
              <a:rPr lang="en-US" sz="1400" dirty="0" smtClean="0"/>
              <a:t> </a:t>
            </a:r>
            <a:r>
              <a:rPr lang="en-US" sz="1400" dirty="0" err="1" smtClean="0"/>
              <a:t>буудал</a:t>
            </a:r>
            <a:r>
              <a:rPr lang="en-US" sz="1400" dirty="0" smtClean="0"/>
              <a:t> 3</a:t>
            </a:r>
            <a:r>
              <a:rPr lang="mn-MN" sz="1400" dirty="0" smtClean="0"/>
              <a:t>1.4</a:t>
            </a:r>
            <a:r>
              <a:rPr lang="en-US" sz="1400" dirty="0" smtClean="0"/>
              <a:t>, </a:t>
            </a:r>
            <a:r>
              <a:rPr lang="en-US" sz="1400" dirty="0" err="1" smtClean="0"/>
              <a:t>бусад</a:t>
            </a:r>
            <a:r>
              <a:rPr lang="en-US" sz="1400" dirty="0" smtClean="0"/>
              <a:t> </a:t>
            </a:r>
            <a:r>
              <a:rPr lang="en-US" sz="1400" dirty="0" err="1" smtClean="0"/>
              <a:t>бараа</a:t>
            </a:r>
            <a:r>
              <a:rPr lang="en-US" sz="1400" dirty="0" smtClean="0"/>
              <a:t> </a:t>
            </a:r>
            <a:r>
              <a:rPr lang="en-US" sz="1400" dirty="0" err="1" smtClean="0"/>
              <a:t>үйлчилгээ</a:t>
            </a:r>
            <a:r>
              <a:rPr lang="en-US" sz="1400" dirty="0" smtClean="0"/>
              <a:t> 1</a:t>
            </a:r>
            <a:r>
              <a:rPr lang="mn-MN" sz="1400" dirty="0" smtClean="0"/>
              <a:t>1.8</a:t>
            </a:r>
            <a:r>
              <a:rPr lang="en-US" sz="1400" dirty="0" smtClean="0"/>
              <a:t> </a:t>
            </a:r>
            <a:r>
              <a:rPr lang="en-US" sz="1400" dirty="0" err="1" smtClean="0"/>
              <a:t>хувиар</a:t>
            </a:r>
            <a:r>
              <a:rPr lang="en-US" sz="1400" dirty="0" smtClean="0"/>
              <a:t> </a:t>
            </a:r>
            <a:r>
              <a:rPr lang="en-US" sz="1400" dirty="0" err="1" smtClean="0"/>
              <a:t>тус</a:t>
            </a:r>
            <a:r>
              <a:rPr lang="en-US" sz="1400" dirty="0" smtClean="0"/>
              <a:t> </a:t>
            </a:r>
            <a:r>
              <a:rPr lang="en-US" sz="1400" dirty="0" err="1" smtClean="0"/>
              <a:t>тус</a:t>
            </a:r>
            <a:r>
              <a:rPr lang="en-US" sz="1400" dirty="0" smtClean="0"/>
              <a:t> </a:t>
            </a:r>
            <a:r>
              <a:rPr lang="en-US" sz="1400" dirty="0" err="1" smtClean="0"/>
              <a:t>өссөн</a:t>
            </a:r>
            <a:r>
              <a:rPr lang="en-US" sz="1400" dirty="0" smtClean="0"/>
              <a:t> </a:t>
            </a:r>
            <a:r>
              <a:rPr lang="en-US" sz="1400" dirty="0" err="1" smtClean="0"/>
              <a:t>үзүүлэлттэй</a:t>
            </a:r>
            <a:r>
              <a:rPr lang="en-US" sz="1400" dirty="0" smtClean="0"/>
              <a:t> </a:t>
            </a:r>
            <a:r>
              <a:rPr lang="en-US" sz="1400" dirty="0" err="1" smtClean="0"/>
              <a:t>байна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3276600"/>
          <a:ext cx="6553199" cy="2743201"/>
        </p:xfrm>
        <a:graphic>
          <a:graphicData uri="http://schemas.openxmlformats.org/drawingml/2006/table">
            <a:tbl>
              <a:tblPr/>
              <a:tblGrid>
                <a:gridCol w="4104628"/>
                <a:gridCol w="785039"/>
                <a:gridCol w="831766"/>
                <a:gridCol w="831766"/>
              </a:tblGrid>
              <a:tr h="1764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Барааны бүлгээр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2014-02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2014-02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2014-02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2013-02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2013-12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2014-01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ЕРӨНХИЙ ИНДЕКС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01.   ХYНСНИЙ БАРАА, СОГТУУРУУЛАХ БУС УНДАА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02.   СОГТУУРУУЛАХ УНДАА, ТАМХИ, МАНСУУРУУЛАХ БОДИС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118.2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03.    ХУВЦАС, БӨС БАРАА, ГУТАЛ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119.9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100.1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04.    ОРОН СУУЦ, УС, ЦАХИЛГААН, ХИЙН БОЛОН БУСАД ТYЛШ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05.    ГЭР АХУЙН ТАВИЛГА, ГЭР АХУЙН БАРАА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06.    ЭМ, ТАРИА, ЭМНЭЛГИЙН YЙЛЧИЛГЭЭ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07.    ТЭЭВЭР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08.    ХОЛБООНЫ ХЭРЭГСЭЛ, ШУУДАНГИЙН YЙЛЧИЛГЭЭ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99.5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98.6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09.    АМРАЛТ, ЧӨЛӨӨТ ЦАГ, СОЁЛЫН БАРАА, YЙЛЧИЛГЭЭ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103.9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   БОЛОВСРОЛЫН YЙЛЧИЛГЭЭ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133.2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11.    ЗОЧИД БУУДАЛ, НИЙТИЙН ХООЛ, ДОТУУР БАЙРНЫ YЙЛЧИЛГЭЭ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131.4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100.2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64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   БУСАД БАРАА, YЙЛЧИЛГЭЭ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111.8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100.7</a:t>
                      </a:r>
                      <a:endParaRPr lang="en-US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100.6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756"/>
            <a:ext cx="9144000" cy="6873756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9200" y="1295400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eu-ES" dirty="0" smtClean="0"/>
              <a:t>Аймгийн хөдөлмөрийн захад сарын эхэнд бүртгэлтэй ажил идэвхтэй  эрж байгаа 362 хүн байгаагаас тайлант сард 78  хүн шинээр бүртгэгдэж, 9 хүн ажилд орж, </a:t>
            </a:r>
            <a:r>
              <a:rPr lang="en-US" dirty="0" smtClean="0"/>
              <a:t>60</a:t>
            </a:r>
            <a:r>
              <a:rPr lang="eu-ES" dirty="0" smtClean="0"/>
              <a:t> хүн бүртгэлээс хасагдаж тайлант сарын эцэст 371 хүн бүртгэлтэй болсон байна.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47800" y="609600"/>
            <a:ext cx="64008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Хөдөлмөр</a:t>
            </a:r>
            <a:endParaRPr lang="mn-MN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743200"/>
            <a:ext cx="74676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0" y="2819400"/>
            <a:ext cx="0" cy="27432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90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Chart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9718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Chart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9718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7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2192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r>
              <a:rPr lang="eu-ES" sz="1600" dirty="0" smtClean="0"/>
              <a:t>20</a:t>
            </a:r>
            <a:r>
              <a:rPr lang="mn-MN" sz="1600" dirty="0" smtClean="0"/>
              <a:t>1</a:t>
            </a:r>
            <a:r>
              <a:rPr lang="en-US" sz="1600" dirty="0" smtClean="0"/>
              <a:t>4</a:t>
            </a:r>
            <a:r>
              <a:rPr lang="eu-ES" sz="1600" dirty="0" smtClean="0"/>
              <a:t> оны эхний </a:t>
            </a:r>
            <a:r>
              <a:rPr lang="en-US" sz="1600" dirty="0" smtClean="0"/>
              <a:t>3</a:t>
            </a:r>
            <a:r>
              <a:rPr lang="eu-ES" sz="1600" dirty="0" smtClean="0"/>
              <a:t> сарын байдлаар 131 гэмт хэрэг гарсан нь өнгөрсөн оны мөн үеэс 3</a:t>
            </a:r>
            <a:r>
              <a:rPr lang="en-US" sz="1600" dirty="0" smtClean="0"/>
              <a:t>2 </a:t>
            </a:r>
            <a:r>
              <a:rPr lang="eu-ES" sz="1600" dirty="0" smtClean="0"/>
              <a:t>хэргээр буюу </a:t>
            </a:r>
            <a:r>
              <a:rPr lang="en-US" sz="1600" dirty="0" smtClean="0"/>
              <a:t>32.3</a:t>
            </a:r>
            <a:r>
              <a:rPr lang="eu-ES" sz="1600" dirty="0" smtClean="0"/>
              <a:t> хувиар </a:t>
            </a:r>
            <a:r>
              <a:rPr lang="mn-MN" sz="1600" dirty="0" smtClean="0"/>
              <a:t>өссөн</a:t>
            </a:r>
            <a:r>
              <a:rPr lang="eu-ES" sz="1600" dirty="0" smtClean="0"/>
              <a:t> байна. </a:t>
            </a:r>
            <a:r>
              <a:rPr lang="mn-MN" sz="1600" dirty="0" smtClean="0"/>
              <a:t>Оны эхний </a:t>
            </a:r>
            <a:r>
              <a:rPr lang="en-US" sz="1600" dirty="0" smtClean="0"/>
              <a:t>3 </a:t>
            </a:r>
            <a:r>
              <a:rPr lang="mn-MN" sz="1600" dirty="0" smtClean="0"/>
              <a:t>сард гарсан н</a:t>
            </a:r>
            <a:r>
              <a:rPr lang="eu-ES" sz="1600" dirty="0" smtClean="0"/>
              <a:t>ийт  гэмт хэргийн </a:t>
            </a:r>
            <a:r>
              <a:rPr lang="mn-MN" sz="1600" dirty="0" smtClean="0"/>
              <a:t>илрүүлэлт </a:t>
            </a:r>
            <a:r>
              <a:rPr lang="en-US" sz="1600" dirty="0" smtClean="0"/>
              <a:t>52.9</a:t>
            </a:r>
            <a:r>
              <a:rPr lang="mn-MN" sz="1600" dirty="0" smtClean="0"/>
              <a:t> хувьтай</a:t>
            </a:r>
            <a:r>
              <a:rPr lang="eu-ES" sz="1600" dirty="0" smtClean="0"/>
              <a:t> байна. </a:t>
            </a:r>
            <a:endParaRPr lang="en-US" sz="1600" dirty="0" smtClean="0">
              <a:latin typeface="Arial" pitchFamily="34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828800" y="2895600"/>
          <a:ext cx="5562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81200" y="609600"/>
            <a:ext cx="5105400" cy="338554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16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90600" y="25146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3622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53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8600" y="-381000"/>
            <a:ext cx="9144000" cy="68737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09601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981201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defRPr/>
            </a:pPr>
            <a:endParaRPr lang="en-US" sz="3600" b="1" cap="all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495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342900" algn="r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57149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algn="ctr">
              <a:buFont typeface="Wingdings" panose="05000000000000000000" pitchFamily="2" charset="2"/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25463"/>
            <a:ext cx="822960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Хөдөө </a:t>
            </a:r>
            <a:r>
              <a:rPr lang="mn-MN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</a:t>
            </a:r>
            <a:r>
              <a:rPr lang="mn-MN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ахуй</a:t>
            </a:r>
            <a:r>
              <a:rPr lang="en-US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-Agriculture</a:t>
            </a:r>
            <a:endParaRPr lang="mn-MN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990600"/>
            <a:ext cx="7620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u-ES" sz="1400" dirty="0" smtClean="0">
                <a:latin typeface="Arial" pitchFamily="34" charset="0"/>
                <a:cs typeface="Arial" pitchFamily="34" charset="0"/>
              </a:rPr>
              <a:t>Аймгийн хэмжээгээр оны эхний төллөвөл зохих 660.8 мянган хээлтэгчийн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14.6 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хувь нь буюу </a:t>
            </a:r>
            <a:r>
              <a:rPr lang="x-none" sz="1400" smtClean="0">
                <a:latin typeface="Arial" pitchFamily="34" charset="0"/>
                <a:cs typeface="Arial" pitchFamily="34" charset="0"/>
              </a:rPr>
              <a:t>96.3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мянган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хээлтэгч төллөж, гарсан төл 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99.98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 хувь  бойжиж байна.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u-ES" sz="1400" dirty="0" smtClean="0">
                <a:latin typeface="Arial" pitchFamily="34" charset="0"/>
                <a:cs typeface="Arial" pitchFamily="34" charset="0"/>
              </a:rPr>
              <a:t>Урьд оны энэ үеийн мал төллөлтөөс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 17636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 толгой малаар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буурсан</a:t>
            </a:r>
            <a:r>
              <a:rPr lang="eu-ES" sz="1400" dirty="0" smtClean="0">
                <a:latin typeface="Arial" pitchFamily="34" charset="0"/>
                <a:cs typeface="Arial" pitchFamily="34" charset="0"/>
              </a:rPr>
              <a:t> байна.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91986" y="6172200"/>
            <a:ext cx="76581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1722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90601" y="1676407"/>
          <a:ext cx="7848598" cy="4495790"/>
        </p:xfrm>
        <a:graphic>
          <a:graphicData uri="http://schemas.openxmlformats.org/drawingml/2006/table">
            <a:tbl>
              <a:tblPr/>
              <a:tblGrid>
                <a:gridCol w="908007"/>
                <a:gridCol w="732413"/>
                <a:gridCol w="606878"/>
                <a:gridCol w="495206"/>
                <a:gridCol w="482113"/>
                <a:gridCol w="626902"/>
                <a:gridCol w="626902"/>
                <a:gridCol w="690825"/>
                <a:gridCol w="572222"/>
                <a:gridCol w="467482"/>
                <a:gridCol w="455158"/>
                <a:gridCol w="592245"/>
                <a:gridCol w="592245"/>
              </a:tblGrid>
              <a:tr h="212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Төллөсөн хээлтэгч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Гарсан төл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Бүгд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Тэмээ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Адуу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Үхэр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Хонь 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Ямаа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Бүгд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Тэмээ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Адуу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Үхэр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Хонь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ahoma"/>
                          <a:ea typeface="Times New Roman"/>
                          <a:cs typeface="Times New Roman"/>
                        </a:rPr>
                        <a:t>Ямаа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Баяндалай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5560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2091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3366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5570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2091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3376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Баяновоо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11253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5431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5643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11353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5471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5703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Булган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9646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4717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4603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9646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4717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4603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Гурвантэс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2181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380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1539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2184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381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1541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latin typeface="Tahoma"/>
                          <a:ea typeface="Times New Roman"/>
                          <a:cs typeface="Times New Roman"/>
                        </a:rPr>
                        <a:t>Мандаловоо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6636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648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2634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3340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6636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648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2634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3340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Манлай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15108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455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6384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8204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15108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455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6384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8204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Номгон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6291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1570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4516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6291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186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1570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4516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Ноён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1434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1147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1476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1169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Сэврэй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4268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1385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2695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4444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1388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2868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Ханбогд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369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369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290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Ханхонгор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12196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416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5960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5785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12196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416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5960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5785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Хүрмэн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5025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1458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3404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5025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1458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3404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8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Цогтовоо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10489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4460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5665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10489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4460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5665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Цогтцэций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3209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1555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1567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3251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1571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1593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401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latin typeface="Tahoma"/>
                          <a:ea typeface="Times New Roman"/>
                          <a:cs typeface="Times New Roman"/>
                        </a:rPr>
                        <a:t>Даланзадгад</a:t>
                      </a:r>
                      <a:endParaRPr lang="en-US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2223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1095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1097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2230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1098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1101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ahoma"/>
                          <a:ea typeface="Times New Roman"/>
                          <a:cs typeface="Times New Roman"/>
                        </a:rPr>
                        <a:t>   Дүн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96272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3389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39694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52861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96652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3389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225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39777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53158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603" marR="6460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5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1703</Words>
  <Application>Microsoft Office PowerPoint</Application>
  <PresentationFormat>On-screen Show (4:3)</PresentationFormat>
  <Paragraphs>948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ganzoo</cp:lastModifiedBy>
  <cp:revision>328</cp:revision>
  <dcterms:created xsi:type="dcterms:W3CDTF">2013-04-23T12:28:13Z</dcterms:created>
  <dcterms:modified xsi:type="dcterms:W3CDTF">2014-04-10T06:31:22Z</dcterms:modified>
</cp:coreProperties>
</file>