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7" r:id="rId3"/>
    <p:sldId id="337" r:id="rId4"/>
    <p:sldId id="331" r:id="rId5"/>
    <p:sldId id="332" r:id="rId6"/>
    <p:sldId id="338" r:id="rId7"/>
    <p:sldId id="339" r:id="rId8"/>
    <p:sldId id="333" r:id="rId9"/>
    <p:sldId id="335" r:id="rId10"/>
    <p:sldId id="321" r:id="rId11"/>
    <p:sldId id="318" r:id="rId12"/>
    <p:sldId id="319" r:id="rId13"/>
    <p:sldId id="340" r:id="rId14"/>
    <p:sldId id="314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khorolmaa\2014.04%20sariin%20taniltsuulga%20ganzo\exel%20ni%2004%20s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RLOO\SharedDocs\4%20sariin%20taniltsuulga\2014.04%20sariinh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ORLOO\SharedDocs\4%20sariin%20taniltsuulga\2014.04%20sariinh.xls" TargetMode="External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4%20sariin%20taniltsuulga\2014.04%20sariinh.xls" TargetMode="External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ORLOO\SharedDocs\4%20sariin%20taniltsuulga\2014.04%20sariinh.xls" TargetMode="External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6.xml"/><Relationship Id="rId4" Type="http://schemas.openxmlformats.org/officeDocument/2006/relationships/oleObject" Target="file:///C:\Documents%20and%20Settings\h\Desktop\Niislel\Une_Grafic%2021%20NII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4%20sariin%20taniltsuulga\Une_Grafic%2021%20NII.xlsx" TargetMode="External"/><Relationship Id="rId2" Type="http://schemas.openxmlformats.org/officeDocument/2006/relationships/image" Target="../media/image12.jpeg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4%20sariin%20taniltsuulga\Une_Grafic%2021%20NII.xlsx" TargetMode="External"/><Relationship Id="rId2" Type="http://schemas.openxmlformats.org/officeDocument/2006/relationships/image" Target="../media/image13.jpeg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4%20sariin%20taniltsuulga\Une_Grafic%2021%20NII.xlsx" TargetMode="External"/><Relationship Id="rId2" Type="http://schemas.openxmlformats.org/officeDocument/2006/relationships/image" Target="../media/image14.jpeg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4%20sariin%20taniltsuulga\Une_Grafic%2021%20NII.xlsx" TargetMode="External"/><Relationship Id="rId2" Type="http://schemas.openxmlformats.org/officeDocument/2006/relationships/image" Target="../media/image15.jpeg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4%20sariin%20taniltsuulga\Une_Grafic%2021%20NII.xlsx" TargetMode="External"/><Relationship Id="rId2" Type="http://schemas.openxmlformats.org/officeDocument/2006/relationships/image" Target="../media/image16.jpeg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erver\share\khorolmaa\2014.04%20sariin%20taniltsuulga%20ganzo\exel%20ni%2004%20sar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omio\Desktop\2014.03sariin%20taniltsuulga%20nomio\2014.03%20MEDEE.11.XLS" TargetMode="External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khorolmaa\2014.04sariin%20taniltsuulga%20nomio\2014.04%20MEDEE.11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khorolmaa\2014.04%20sariin%20taniltsuulga%20ganzo\exel%20ni%2004%20sar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khorolmaa\2014.04%20sariin%20taniltsuulga%20ganzo\exel%20ni%2004%20sar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4%20sariin%20taniltsuulga\&#1062;&#1072;&#1075;%20&#1091;&#1091;&#1088;.xlsx" TargetMode="External"/><Relationship Id="rId1" Type="http://schemas.openxmlformats.org/officeDocument/2006/relationships/themeOverride" Target="../theme/themeOverride1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4%20sariin%20taniltsuulga\2014.04%20sariinh.xls" TargetMode="External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khorolmaa\2014.04%20sariin%20taniltsuulga%20ganzo\exel%20ni%2004%20s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eruul%20men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4%20sariin%20taniltsuulga\jh-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4%20sariin%20taniltsuulga\jh-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4%20sariin%20taniltsuulga\jh-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4%20sariin%20taniltsuulga\2014.04%20sariinh.xls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4%20sariin%20taniltsuulga\2014.04%20sariinh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9396434820647422E-2"/>
                  <c:y val="5.894211140274140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0858377077865274E-2"/>
                  <c:y val="-1.798592884222808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6.9647856517935314E-2"/>
                  <c:y val="-8.9336541265675237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'tusviin orlogo'!$C$51:$C$54</c:f>
              <c:strCache>
                <c:ptCount val="4"/>
                <c:pt idx="0">
                  <c:v>1.Орлогын албан татвар</c:v>
                </c:pt>
                <c:pt idx="1">
                  <c:v>2. Өмчийн татвар      </c:v>
                </c:pt>
                <c:pt idx="2">
                  <c:v>3. Тусгай зориулалтын орлого</c:v>
                </c:pt>
                <c:pt idx="3">
                  <c:v>4.Бусад татвар</c:v>
                </c:pt>
              </c:strCache>
            </c:strRef>
          </c:cat>
          <c:val>
            <c:numRef>
              <c:f>'tusviin orlogo'!$D$51:$D$54</c:f>
              <c:numCache>
                <c:formatCode>General</c:formatCode>
                <c:ptCount val="4"/>
                <c:pt idx="0">
                  <c:v>6972738.5</c:v>
                </c:pt>
                <c:pt idx="1">
                  <c:v>2969238</c:v>
                </c:pt>
                <c:pt idx="2">
                  <c:v>347835.8</c:v>
                </c:pt>
                <c:pt idx="3">
                  <c:v>7364504.7000000002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Mon"/>
                <a:ea typeface="Arial Mon"/>
                <a:cs typeface="Arial Mon"/>
              </a:defRPr>
            </a:pPr>
            <a:r>
              <a:rPr lang="mn-MN"/>
              <a:t>Нийгмийн даатгалын орлого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'N-n Daatgal '!$U$11</c:f>
              <c:strCache>
                <c:ptCount val="1"/>
                <c:pt idx="0">
                  <c:v>Îëãîñîí òýòãýâýð</c:v>
                </c:pt>
              </c:strCache>
            </c:strRef>
          </c:tx>
          <c:dLbls>
            <c:dLbl>
              <c:idx val="0"/>
              <c:layout>
                <c:manualLayout>
                  <c:x val="8.3333333333333367E-3"/>
                  <c:y val="-0.1388888888888889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0.17129629629629675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0.19444444444444481"/>
                </c:manualLayout>
              </c:layout>
              <c:showVal val="1"/>
            </c:dLbl>
            <c:dLbl>
              <c:idx val="3"/>
              <c:layout>
                <c:manualLayout>
                  <c:x val="1.3888888888888911E-2"/>
                  <c:y val="-0.25"/>
                </c:manualLayout>
              </c:layout>
              <c:showVal val="1"/>
            </c:dLbl>
            <c:dLbl>
              <c:idx val="4"/>
              <c:layout>
                <c:manualLayout>
                  <c:x val="1.1111111111111021E-2"/>
                  <c:y val="-0.31944444444444492"/>
                </c:manualLayout>
              </c:layout>
              <c:showVal val="1"/>
            </c:dLbl>
            <c:dLbl>
              <c:idx val="5"/>
              <c:layout>
                <c:manualLayout>
                  <c:x val="1.8912529550827558E-2"/>
                  <c:y val="-0.33333333333333331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Mon"/>
                    <a:ea typeface="Arial Mon"/>
                    <a:cs typeface="Arial Mon"/>
                  </a:defRPr>
                </a:pPr>
                <a:endParaRPr lang="en-US"/>
              </a:p>
            </c:txPr>
            <c:showVal val="1"/>
          </c:dLbls>
          <c:cat>
            <c:strRef>
              <c:f>'N-n Daatgal '!$X$10:$Z$10</c:f>
              <c:strCache>
                <c:ptCount val="3"/>
                <c:pt idx="0">
                  <c:v>2012.IV</c:v>
                </c:pt>
                <c:pt idx="1">
                  <c:v>2013.IV</c:v>
                </c:pt>
                <c:pt idx="2">
                  <c:v>2014.IV</c:v>
                </c:pt>
              </c:strCache>
            </c:strRef>
          </c:cat>
          <c:val>
            <c:numRef>
              <c:f>'N-n Daatgal '!$X$11:$Z$11</c:f>
              <c:numCache>
                <c:formatCode>0.0</c:formatCode>
                <c:ptCount val="3"/>
                <c:pt idx="0">
                  <c:v>4371.3</c:v>
                </c:pt>
                <c:pt idx="1">
                  <c:v>6505.3</c:v>
                </c:pt>
                <c:pt idx="2">
                  <c:v>7199.9</c:v>
                </c:pt>
              </c:numCache>
            </c:numRef>
          </c:val>
        </c:ser>
        <c:shape val="cone"/>
        <c:axId val="71377664"/>
        <c:axId val="71379200"/>
        <c:axId val="0"/>
      </c:bar3DChart>
      <c:catAx>
        <c:axId val="713776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Mon"/>
                <a:ea typeface="Arial Mon"/>
                <a:cs typeface="Arial Mon"/>
              </a:defRPr>
            </a:pPr>
            <a:endParaRPr lang="en-US"/>
          </a:p>
        </c:txPr>
        <c:crossAx val="71379200"/>
        <c:crosses val="autoZero"/>
        <c:auto val="1"/>
        <c:lblAlgn val="ctr"/>
        <c:lblOffset val="100"/>
      </c:catAx>
      <c:valAx>
        <c:axId val="71379200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Mon"/>
                <a:ea typeface="Arial Mon"/>
                <a:cs typeface="Arial Mon"/>
              </a:defRPr>
            </a:pPr>
            <a:endParaRPr lang="en-US"/>
          </a:p>
        </c:txPr>
        <c:crossAx val="71377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Mon"/>
          <a:ea typeface="Arial Mon"/>
          <a:cs typeface="Arial Mon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3.8194444444444448E-2"/>
          <c:y val="0.23776155717761571"/>
          <c:w val="0.93365469893802366"/>
          <c:h val="0.56733988543402869"/>
        </c:manualLayout>
      </c:layout>
      <c:barChart>
        <c:barDir val="col"/>
        <c:grouping val="clustered"/>
        <c:ser>
          <c:idx val="0"/>
          <c:order val="0"/>
          <c:tx>
            <c:strRef>
              <c:f>'N-n Daatgal '!$K$26</c:f>
              <c:strCache>
                <c:ptCount val="1"/>
                <c:pt idx="0">
                  <c:v>Нийгмийн даатгалд сайн дураар даатгуулагчдын тоо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'N-n Daatgal '!$L$25:$N$25</c:f>
              <c:strCache>
                <c:ptCount val="3"/>
                <c:pt idx="0">
                  <c:v>2012.IV</c:v>
                </c:pt>
                <c:pt idx="1">
                  <c:v>2013.IV</c:v>
                </c:pt>
                <c:pt idx="2">
                  <c:v>2014.IV</c:v>
                </c:pt>
              </c:strCache>
            </c:strRef>
          </c:cat>
          <c:val>
            <c:numRef>
              <c:f>'N-n Daatgal '!$L$26:$N$26</c:f>
              <c:numCache>
                <c:formatCode>General</c:formatCode>
                <c:ptCount val="3"/>
                <c:pt idx="0">
                  <c:v>754</c:v>
                </c:pt>
                <c:pt idx="1">
                  <c:v>1240</c:v>
                </c:pt>
                <c:pt idx="2">
                  <c:v>2258</c:v>
                </c:pt>
              </c:numCache>
            </c:numRef>
          </c:val>
        </c:ser>
        <c:dLbls>
          <c:showVal val="1"/>
        </c:dLbls>
        <c:overlap val="-25"/>
        <c:axId val="71457792"/>
        <c:axId val="71488256"/>
      </c:barChart>
      <c:catAx>
        <c:axId val="714577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1488256"/>
        <c:crosses val="autoZero"/>
        <c:auto val="1"/>
        <c:lblAlgn val="ctr"/>
        <c:lblOffset val="100"/>
      </c:catAx>
      <c:valAx>
        <c:axId val="71488256"/>
        <c:scaling>
          <c:orientation val="minMax"/>
        </c:scaling>
        <c:delete val="1"/>
        <c:axPos val="l"/>
        <c:numFmt formatCode="General" sourceLinked="1"/>
        <c:tickLblPos val="none"/>
        <c:crossAx val="7145779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r>
              <a:rPr lang="mn-MN" sz="900">
                <a:latin typeface="Arial" pitchFamily="34" charset="0"/>
                <a:cs typeface="Arial" pitchFamily="34" charset="0"/>
              </a:rPr>
              <a:t>04</a:t>
            </a:r>
            <a:r>
              <a:rPr lang="mn-MN" sz="900" baseline="0">
                <a:latin typeface="Arial" pitchFamily="34" charset="0"/>
                <a:cs typeface="Arial" pitchFamily="34" charset="0"/>
              </a:rPr>
              <a:t> сард ү</a:t>
            </a:r>
            <a:r>
              <a:rPr lang="mn-MN" sz="900">
                <a:latin typeface="Arial" pitchFamily="34" charset="0"/>
                <a:cs typeface="Arial" pitchFamily="34" charset="0"/>
              </a:rPr>
              <a:t>йлдэгдсэн гэмт хэрэг, хувиар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24984892471995376"/>
                  <c:y val="0.1013695915173685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5.0897856517935578E-3"/>
                  <c:y val="8.1067366579178457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5.6983814523184602E-3"/>
                  <c:y val="-1.4309200933216679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6.627814287292734E-2"/>
                  <c:y val="-9.9408559543376247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3.2995406824147012E-3"/>
                  <c:y val="5.800816564596085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8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'Gemt hereg'!$B$43:$B$49</c:f>
              <c:strCache>
                <c:ptCount val="7"/>
                <c:pt idx="0">
                  <c:v>Хүчин</c:v>
                </c:pt>
                <c:pt idx="1">
                  <c:v>Танхайрах</c:v>
                </c:pt>
                <c:pt idx="2">
                  <c:v>ИЭЧЭМЭ</c:v>
                </c:pt>
                <c:pt idx="3">
                  <c:v>Хулгайлах</c:v>
                </c:pt>
                <c:pt idx="4">
                  <c:v>Хөдөлгөөний аюулгүй байдлын эсрэг</c:v>
                </c:pt>
                <c:pt idx="5">
                  <c:v>Бусдыг залилах</c:v>
                </c:pt>
                <c:pt idx="6">
                  <c:v>Бусад гэмт хэрэг</c:v>
                </c:pt>
              </c:strCache>
            </c:strRef>
          </c:cat>
          <c:val>
            <c:numRef>
              <c:f>'Gemt hereg'!$C$43:$C$49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49</c:v>
                </c:pt>
                <c:pt idx="3">
                  <c:v>35</c:v>
                </c:pt>
                <c:pt idx="4">
                  <c:v>29</c:v>
                </c:pt>
                <c:pt idx="5">
                  <c:v>2</c:v>
                </c:pt>
                <c:pt idx="6">
                  <c:v>40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noFill/>
    <a:ln>
      <a:noFill/>
    </a:ln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mn-MN"/>
              <a:t>Гэмт хэргийн тоо, сумдаар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'Gemt hereg'!$C$56</c:f>
              <c:strCache>
                <c:ptCount val="1"/>
                <c:pt idx="0">
                  <c:v>2013.IV</c:v>
                </c:pt>
              </c:strCache>
            </c:strRef>
          </c:tx>
          <c:cat>
            <c:strRef>
              <c:f>'Gemt hereg'!$B$57:$B$71</c:f>
              <c:strCache>
                <c:ptCount val="15"/>
                <c:pt idx="0">
                  <c:v>Баяновоо</c:v>
                </c:pt>
                <c:pt idx="1">
                  <c:v>Мандаловоо</c:v>
                </c:pt>
                <c:pt idx="2">
                  <c:v>Манлай</c:v>
                </c:pt>
                <c:pt idx="3">
                  <c:v>Сэврэй</c:v>
                </c:pt>
                <c:pt idx="4">
                  <c:v>Баяндалай</c:v>
                </c:pt>
                <c:pt idx="5">
                  <c:v>Булган</c:v>
                </c:pt>
                <c:pt idx="6">
                  <c:v>Цогтовоо</c:v>
                </c:pt>
                <c:pt idx="7">
                  <c:v>Хүрмэн</c:v>
                </c:pt>
                <c:pt idx="8">
                  <c:v>Номгон</c:v>
                </c:pt>
                <c:pt idx="9">
                  <c:v>Ноён</c:v>
                </c:pt>
                <c:pt idx="10">
                  <c:v>Ханхонгор</c:v>
                </c:pt>
                <c:pt idx="11">
                  <c:v>Гурвантэс</c:v>
                </c:pt>
                <c:pt idx="12">
                  <c:v>Ханбогд</c:v>
                </c:pt>
                <c:pt idx="13">
                  <c:v>Цогтцэций</c:v>
                </c:pt>
                <c:pt idx="14">
                  <c:v>Даланзадгад</c:v>
                </c:pt>
              </c:strCache>
            </c:strRef>
          </c:cat>
          <c:val>
            <c:numRef>
              <c:f>'Gemt hereg'!$C$57:$C$71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6</c:v>
                </c:pt>
                <c:pt idx="11">
                  <c:v>11</c:v>
                </c:pt>
                <c:pt idx="12">
                  <c:v>20</c:v>
                </c:pt>
                <c:pt idx="13">
                  <c:v>37</c:v>
                </c:pt>
                <c:pt idx="14">
                  <c:v>50</c:v>
                </c:pt>
              </c:numCache>
            </c:numRef>
          </c:val>
        </c:ser>
        <c:ser>
          <c:idx val="1"/>
          <c:order val="1"/>
          <c:tx>
            <c:strRef>
              <c:f>'Gemt hereg'!$D$56</c:f>
              <c:strCache>
                <c:ptCount val="1"/>
                <c:pt idx="0">
                  <c:v>2014.VI</c:v>
                </c:pt>
              </c:strCache>
            </c:strRef>
          </c:tx>
          <c:cat>
            <c:strRef>
              <c:f>'Gemt hereg'!$B$57:$B$71</c:f>
              <c:strCache>
                <c:ptCount val="15"/>
                <c:pt idx="0">
                  <c:v>Баяновоо</c:v>
                </c:pt>
                <c:pt idx="1">
                  <c:v>Мандаловоо</c:v>
                </c:pt>
                <c:pt idx="2">
                  <c:v>Манлай</c:v>
                </c:pt>
                <c:pt idx="3">
                  <c:v>Сэврэй</c:v>
                </c:pt>
                <c:pt idx="4">
                  <c:v>Баяндалай</c:v>
                </c:pt>
                <c:pt idx="5">
                  <c:v>Булган</c:v>
                </c:pt>
                <c:pt idx="6">
                  <c:v>Цогтовоо</c:v>
                </c:pt>
                <c:pt idx="7">
                  <c:v>Хүрмэн</c:v>
                </c:pt>
                <c:pt idx="8">
                  <c:v>Номгон</c:v>
                </c:pt>
                <c:pt idx="9">
                  <c:v>Ноён</c:v>
                </c:pt>
                <c:pt idx="10">
                  <c:v>Ханхонгор</c:v>
                </c:pt>
                <c:pt idx="11">
                  <c:v>Гурвантэс</c:v>
                </c:pt>
                <c:pt idx="12">
                  <c:v>Ханбогд</c:v>
                </c:pt>
                <c:pt idx="13">
                  <c:v>Цогтцэций</c:v>
                </c:pt>
                <c:pt idx="14">
                  <c:v>Даланзадгад</c:v>
                </c:pt>
              </c:strCache>
            </c:strRef>
          </c:cat>
          <c:val>
            <c:numRef>
              <c:f>'Gemt hereg'!$D$57:$D$71</c:f>
              <c:numCache>
                <c:formatCode>General</c:formatCode>
                <c:ptCount val="1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6</c:v>
                </c:pt>
                <c:pt idx="11">
                  <c:v>11</c:v>
                </c:pt>
                <c:pt idx="12">
                  <c:v>35</c:v>
                </c:pt>
                <c:pt idx="13">
                  <c:v>34</c:v>
                </c:pt>
                <c:pt idx="14">
                  <c:v>54</c:v>
                </c:pt>
              </c:numCache>
            </c:numRef>
          </c:val>
        </c:ser>
        <c:axId val="71287936"/>
        <c:axId val="71289472"/>
      </c:barChart>
      <c:catAx>
        <c:axId val="7128793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1289472"/>
        <c:crosses val="autoZero"/>
        <c:auto val="1"/>
        <c:lblAlgn val="ctr"/>
        <c:lblOffset val="100"/>
      </c:catAx>
      <c:valAx>
        <c:axId val="7128947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128793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979772203446396"/>
          <c:y val="0.15413462143016371"/>
          <c:w val="0.83551943669140893"/>
          <c:h val="0.7173663478978588"/>
        </c:manualLayout>
      </c:layout>
      <c:barChart>
        <c:barDir val="col"/>
        <c:grouping val="clustered"/>
        <c:ser>
          <c:idx val="0"/>
          <c:order val="0"/>
          <c:tx>
            <c:strRef>
              <c:f>Sheet1!$C$67</c:f>
              <c:strCache>
                <c:ptCount val="1"/>
                <c:pt idx="0">
                  <c:v>Алтан Тариа гурил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Sheet1!$D$66:$I$66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Sheet1!$D$67:$I$67</c:f>
              <c:numCache>
                <c:formatCode>General</c:formatCode>
                <c:ptCount val="6"/>
                <c:pt idx="0">
                  <c:v>1150</c:v>
                </c:pt>
                <c:pt idx="1">
                  <c:v>1300</c:v>
                </c:pt>
                <c:pt idx="2">
                  <c:v>1183</c:v>
                </c:pt>
                <c:pt idx="3">
                  <c:v>1067</c:v>
                </c:pt>
                <c:pt idx="4">
                  <c:v>1200</c:v>
                </c:pt>
                <c:pt idx="5">
                  <c:v>983.3</c:v>
                </c:pt>
              </c:numCache>
            </c:numRef>
          </c:val>
        </c:ser>
        <c:ser>
          <c:idx val="1"/>
          <c:order val="1"/>
          <c:tx>
            <c:strRef>
              <c:f>Sheet1!$C$68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Sheet1!$D$66:$I$66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Sheet1!$D$68:$I$68</c:f>
              <c:numCache>
                <c:formatCode>General</c:formatCode>
                <c:ptCount val="6"/>
              </c:numCache>
            </c:numRef>
          </c:val>
        </c:ser>
        <c:gapWidth val="20"/>
        <c:overlap val="10"/>
        <c:axId val="71726592"/>
        <c:axId val="71728128"/>
      </c:barChart>
      <c:catAx>
        <c:axId val="7172659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71728128"/>
        <c:crosses val="autoZero"/>
        <c:auto val="1"/>
        <c:lblAlgn val="ctr"/>
        <c:lblOffset val="100"/>
      </c:catAx>
      <c:valAx>
        <c:axId val="71728128"/>
        <c:scaling>
          <c:orientation val="minMax"/>
          <c:max val="1500"/>
          <c:min val="300"/>
        </c:scaling>
        <c:axPos val="l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7172659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23590507436570429"/>
          <c:y val="2.8661513168008999E-2"/>
          <c:w val="0.6389661889005932"/>
          <c:h val="9.1992162951463036E-2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900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21600811983198E-2"/>
          <c:y val="9.4490305647278228E-2"/>
          <c:w val="0.97099380704300686"/>
          <c:h val="0.61585931758530743"/>
        </c:manualLayout>
      </c:layout>
      <c:barChart>
        <c:barDir val="col"/>
        <c:grouping val="clustered"/>
        <c:ser>
          <c:idx val="0"/>
          <c:order val="0"/>
          <c:tx>
            <c:strRef>
              <c:f>Sheet1!$C$86</c:f>
              <c:strCache>
                <c:ptCount val="1"/>
                <c:pt idx="0">
                  <c:v>Төмс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Sheet1!$D$85:$H$85</c:f>
              <c:numCache>
                <c:formatCode>General</c:formatCode>
                <c:ptCount val="5"/>
                <c:pt idx="0">
                  <c:v>2010.04</c:v>
                </c:pt>
                <c:pt idx="1">
                  <c:v>2011.04</c:v>
                </c:pt>
                <c:pt idx="2">
                  <c:v>2012.04</c:v>
                </c:pt>
                <c:pt idx="3">
                  <c:v>2013.04</c:v>
                </c:pt>
                <c:pt idx="4">
                  <c:v>2014.04</c:v>
                </c:pt>
              </c:numCache>
            </c:numRef>
          </c:cat>
          <c:val>
            <c:numRef>
              <c:f>Sheet1!$D$86:$H$86</c:f>
              <c:numCache>
                <c:formatCode>General</c:formatCode>
                <c:ptCount val="5"/>
                <c:pt idx="0">
                  <c:v>1200</c:v>
                </c:pt>
                <c:pt idx="1">
                  <c:v>1000</c:v>
                </c:pt>
                <c:pt idx="2">
                  <c:v>1200</c:v>
                </c:pt>
                <c:pt idx="3">
                  <c:v>900</c:v>
                </c:pt>
                <c:pt idx="4">
                  <c:v>1233.3</c:v>
                </c:pt>
              </c:numCache>
            </c:numRef>
          </c:val>
        </c:ser>
        <c:gapWidth val="0"/>
        <c:axId val="71769472"/>
        <c:axId val="71787648"/>
      </c:barChart>
      <c:catAx>
        <c:axId val="7176947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71787648"/>
        <c:crosses val="autoZero"/>
        <c:auto val="1"/>
        <c:lblAlgn val="ctr"/>
        <c:lblOffset val="100"/>
      </c:catAx>
      <c:valAx>
        <c:axId val="71787648"/>
        <c:scaling>
          <c:orientation val="minMax"/>
          <c:max val="1400"/>
          <c:min val="0"/>
        </c:scaling>
        <c:delete val="1"/>
        <c:axPos val="l"/>
        <c:numFmt formatCode="General" sourceLinked="1"/>
        <c:tickLblPos val="none"/>
        <c:crossAx val="71769472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80078922388867"/>
          <c:y val="4.8774626063308422E-2"/>
          <c:w val="0.84561342721804678"/>
          <c:h val="0.65451390865298453"/>
        </c:manualLayout>
      </c:layout>
      <c:lineChart>
        <c:grouping val="standard"/>
        <c:ser>
          <c:idx val="0"/>
          <c:order val="0"/>
          <c:tx>
            <c:strRef>
              <c:f>Sheet1!$C$105</c:f>
              <c:strCache>
                <c:ptCount val="1"/>
                <c:pt idx="0">
                  <c:v>Байцаа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square"/>
            <c:size val="35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Sheet1!$D$104:$H$104</c:f>
              <c:numCache>
                <c:formatCode>General</c:formatCode>
                <c:ptCount val="5"/>
                <c:pt idx="0">
                  <c:v>2010.04</c:v>
                </c:pt>
                <c:pt idx="1">
                  <c:v>2011.04</c:v>
                </c:pt>
                <c:pt idx="2">
                  <c:v>2012.04</c:v>
                </c:pt>
                <c:pt idx="3">
                  <c:v>2013.04</c:v>
                </c:pt>
                <c:pt idx="4">
                  <c:v>2014.04</c:v>
                </c:pt>
              </c:numCache>
            </c:numRef>
          </c:cat>
          <c:val>
            <c:numRef>
              <c:f>Sheet1!$D$105:$H$105</c:f>
              <c:numCache>
                <c:formatCode>General</c:formatCode>
                <c:ptCount val="5"/>
                <c:pt idx="0">
                  <c:v>1400</c:v>
                </c:pt>
                <c:pt idx="1">
                  <c:v>1200</c:v>
                </c:pt>
                <c:pt idx="2">
                  <c:v>1400</c:v>
                </c:pt>
                <c:pt idx="3">
                  <c:v>1500</c:v>
                </c:pt>
                <c:pt idx="4">
                  <c:v>1600</c:v>
                </c:pt>
              </c:numCache>
            </c:numRef>
          </c:val>
          <c:smooth val="1"/>
        </c:ser>
        <c:marker val="1"/>
        <c:axId val="71828224"/>
        <c:axId val="71829760"/>
      </c:lineChart>
      <c:catAx>
        <c:axId val="7182822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71829760"/>
        <c:crosses val="autoZero"/>
        <c:auto val="1"/>
        <c:lblAlgn val="ctr"/>
        <c:lblOffset val="100"/>
      </c:catAx>
      <c:valAx>
        <c:axId val="71829760"/>
        <c:scaling>
          <c:orientation val="minMax"/>
          <c:max val="2000"/>
          <c:min val="0"/>
        </c:scaling>
        <c:axPos val="l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7182822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15769060879585173"/>
          <c:y val="7.6737395777337641E-5"/>
          <c:w val="0.55154503552909984"/>
          <c:h val="0.10406290677080043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Sheet1!$C$127</c:f>
              <c:strCache>
                <c:ptCount val="1"/>
                <c:pt idx="0">
                  <c:v>Лууван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</c:spPr>
          <c:cat>
            <c:numRef>
              <c:f>Sheet1!$D$126:$H$126</c:f>
              <c:numCache>
                <c:formatCode>General</c:formatCode>
                <c:ptCount val="5"/>
                <c:pt idx="0">
                  <c:v>2010.04</c:v>
                </c:pt>
                <c:pt idx="1">
                  <c:v>2011.04</c:v>
                </c:pt>
                <c:pt idx="2">
                  <c:v>2012.04</c:v>
                </c:pt>
                <c:pt idx="3">
                  <c:v>2013.04</c:v>
                </c:pt>
                <c:pt idx="4">
                  <c:v>2014.04</c:v>
                </c:pt>
              </c:numCache>
            </c:numRef>
          </c:cat>
          <c:val>
            <c:numRef>
              <c:f>Sheet1!$D$127:$H$127</c:f>
              <c:numCache>
                <c:formatCode>General</c:formatCode>
                <c:ptCount val="5"/>
                <c:pt idx="0">
                  <c:v>1200</c:v>
                </c:pt>
                <c:pt idx="1">
                  <c:v>1200</c:v>
                </c:pt>
                <c:pt idx="2">
                  <c:v>1200</c:v>
                </c:pt>
                <c:pt idx="3">
                  <c:v>1200</c:v>
                </c:pt>
                <c:pt idx="4">
                  <c:v>1566.7</c:v>
                </c:pt>
              </c:numCache>
            </c:numRef>
          </c:val>
        </c:ser>
        <c:dLbls>
          <c:showVal val="1"/>
        </c:dLbls>
        <c:gapWidth val="63"/>
        <c:overlap val="-25"/>
        <c:axId val="71855104"/>
        <c:axId val="71860992"/>
      </c:barChart>
      <c:catAx>
        <c:axId val="71855104"/>
        <c:scaling>
          <c:orientation val="minMax"/>
        </c:scaling>
        <c:axPos val="b"/>
        <c:numFmt formatCode="General" sourceLinked="1"/>
        <c:majorTickMark val="none"/>
        <c:tickLblPos val="nextTo"/>
        <c:crossAx val="71860992"/>
        <c:crosses val="autoZero"/>
        <c:auto val="1"/>
        <c:lblAlgn val="ctr"/>
        <c:lblOffset val="100"/>
      </c:catAx>
      <c:valAx>
        <c:axId val="718609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18551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Sheet1!$C$147</c:f>
              <c:strCache>
                <c:ptCount val="1"/>
                <c:pt idx="0">
                  <c:v>Сонгино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cat>
            <c:numRef>
              <c:f>Sheet1!$D$146:$H$146</c:f>
              <c:numCache>
                <c:formatCode>General</c:formatCode>
                <c:ptCount val="5"/>
                <c:pt idx="0">
                  <c:v>2010.04</c:v>
                </c:pt>
                <c:pt idx="1">
                  <c:v>2011.04</c:v>
                </c:pt>
                <c:pt idx="2">
                  <c:v>2012.04</c:v>
                </c:pt>
                <c:pt idx="3">
                  <c:v>2013.04</c:v>
                </c:pt>
                <c:pt idx="4">
                  <c:v>2014.04</c:v>
                </c:pt>
              </c:numCache>
            </c:numRef>
          </c:cat>
          <c:val>
            <c:numRef>
              <c:f>Sheet1!$D$147:$H$147</c:f>
              <c:numCache>
                <c:formatCode>General</c:formatCode>
                <c:ptCount val="5"/>
                <c:pt idx="0">
                  <c:v>1400</c:v>
                </c:pt>
                <c:pt idx="1">
                  <c:v>1200</c:v>
                </c:pt>
                <c:pt idx="2">
                  <c:v>1300</c:v>
                </c:pt>
                <c:pt idx="3">
                  <c:v>1500</c:v>
                </c:pt>
                <c:pt idx="4">
                  <c:v>1666.7</c:v>
                </c:pt>
              </c:numCache>
            </c:numRef>
          </c:val>
        </c:ser>
        <c:dLbls>
          <c:showVal val="1"/>
        </c:dLbls>
        <c:gapWidth val="33"/>
        <c:overlap val="-25"/>
        <c:axId val="71983488"/>
        <c:axId val="71985024"/>
      </c:barChart>
      <c:catAx>
        <c:axId val="71983488"/>
        <c:scaling>
          <c:orientation val="minMax"/>
        </c:scaling>
        <c:axPos val="b"/>
        <c:numFmt formatCode="General" sourceLinked="1"/>
        <c:majorTickMark val="none"/>
        <c:tickLblPos val="nextTo"/>
        <c:crossAx val="71985024"/>
        <c:crosses val="autoZero"/>
        <c:auto val="1"/>
        <c:lblAlgn val="ctr"/>
        <c:lblOffset val="100"/>
      </c:catAx>
      <c:valAx>
        <c:axId val="719850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19834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879315691750755E-2"/>
          <c:y val="5.7678548892720262E-2"/>
          <c:w val="0.94166666666666654"/>
          <c:h val="0.64845129737807727"/>
        </c:manualLayout>
      </c:layout>
      <c:barChart>
        <c:barDir val="col"/>
        <c:grouping val="clustered"/>
        <c:ser>
          <c:idx val="0"/>
          <c:order val="0"/>
          <c:tx>
            <c:strRef>
              <c:f>Sheet1!$K$147</c:f>
              <c:strCache>
                <c:ptCount val="1"/>
                <c:pt idx="0">
                  <c:v>Өндөг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cat>
            <c:numRef>
              <c:f>Sheet1!$L$146:$P$146</c:f>
              <c:numCache>
                <c:formatCode>General</c:formatCode>
                <c:ptCount val="5"/>
                <c:pt idx="0">
                  <c:v>2010.04</c:v>
                </c:pt>
                <c:pt idx="1">
                  <c:v>2011.04</c:v>
                </c:pt>
                <c:pt idx="2">
                  <c:v>2012.04</c:v>
                </c:pt>
                <c:pt idx="3">
                  <c:v>2013.04</c:v>
                </c:pt>
                <c:pt idx="4">
                  <c:v>2014.04</c:v>
                </c:pt>
              </c:numCache>
            </c:numRef>
          </c:cat>
          <c:val>
            <c:numRef>
              <c:f>Sheet1!$L$147:$P$147</c:f>
              <c:numCache>
                <c:formatCode>General</c:formatCode>
                <c:ptCount val="5"/>
                <c:pt idx="0">
                  <c:v>243.3</c:v>
                </c:pt>
                <c:pt idx="1">
                  <c:v>250</c:v>
                </c:pt>
                <c:pt idx="2">
                  <c:v>300</c:v>
                </c:pt>
                <c:pt idx="3">
                  <c:v>300</c:v>
                </c:pt>
                <c:pt idx="4">
                  <c:v>383.3</c:v>
                </c:pt>
              </c:numCache>
            </c:numRef>
          </c:val>
        </c:ser>
        <c:dLbls>
          <c:showVal val="1"/>
        </c:dLbls>
        <c:gapWidth val="96"/>
        <c:overlap val="-25"/>
        <c:axId val="71636480"/>
        <c:axId val="71638016"/>
      </c:barChart>
      <c:catAx>
        <c:axId val="71636480"/>
        <c:scaling>
          <c:orientation val="minMax"/>
        </c:scaling>
        <c:axPos val="b"/>
        <c:numFmt formatCode="General" sourceLinked="1"/>
        <c:majorTickMark val="none"/>
        <c:tickLblPos val="nextTo"/>
        <c:crossAx val="71638016"/>
        <c:crosses val="autoZero"/>
        <c:auto val="1"/>
        <c:lblAlgn val="ctr"/>
        <c:lblOffset val="100"/>
      </c:catAx>
      <c:valAx>
        <c:axId val="716380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1636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437485087091404"/>
          <c:y val="0"/>
          <c:w val="0.20306818181818193"/>
          <c:h val="0.18984762321376492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ln>
      <a:noFill/>
    </a:ln>
  </c:sp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Y val="350"/>
      <c:perspective val="0"/>
    </c:view3D>
    <c:plotArea>
      <c:layout>
        <c:manualLayout>
          <c:layoutTarget val="inner"/>
          <c:xMode val="edge"/>
          <c:yMode val="edge"/>
          <c:x val="1.1237568186788113E-2"/>
          <c:y val="0.35548230423702387"/>
          <c:w val="0.94490501787174064"/>
          <c:h val="0.499268330095101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7"/>
          <c:dPt>
            <c:idx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7536329730581121"/>
                  <c:y val="-7.600214229387596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9.1554659613178005E-2"/>
                  <c:y val="-0.13248063922873007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1814197028897862"/>
                  <c:y val="-0.16099999128015974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 Mon"/>
                        <a:ea typeface="Arial Mon"/>
                        <a:cs typeface="Arial Mon"/>
                      </a:defRPr>
                    </a:pPr>
                    <a:r>
                      <a:rPr lang="en-US"/>
                      <a:t>¯õýð 
0,4%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0.1093003608923883"/>
                  <c:y val="-4.0016044506064684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3429265247259245"/>
                  <c:y val="0.13460877308669947"/>
                </c:manualLayout>
              </c:layout>
              <c:dLblPos val="bestFit"/>
              <c:showCatName val="1"/>
              <c:showPercent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800" b="0" i="0" u="none" strike="noStrike" baseline="0">
                    <a:solidFill>
                      <a:srgbClr val="000000"/>
                    </a:solidFill>
                    <a:latin typeface="Arial Mon"/>
                    <a:ea typeface="Arial Mon"/>
                    <a:cs typeface="Arial Mon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'Mal xorogdol'!$S$89:$S$93</c:f>
              <c:strCache>
                <c:ptCount val="5"/>
                <c:pt idx="0">
                  <c:v>Òýìýý</c:v>
                </c:pt>
                <c:pt idx="1">
                  <c:v>Àäóó</c:v>
                </c:pt>
                <c:pt idx="2">
                  <c:v>¯õýð</c:v>
                </c:pt>
                <c:pt idx="3">
                  <c:v>Õîíü</c:v>
                </c:pt>
                <c:pt idx="4">
                  <c:v>ßìàà</c:v>
                </c:pt>
              </c:strCache>
            </c:strRef>
          </c:cat>
          <c:val>
            <c:numRef>
              <c:f>'Mal xorogdol'!$T$89:$T$93</c:f>
              <c:numCache>
                <c:formatCode>General</c:formatCode>
                <c:ptCount val="5"/>
                <c:pt idx="0">
                  <c:v>77</c:v>
                </c:pt>
                <c:pt idx="1">
                  <c:v>31</c:v>
                </c:pt>
                <c:pt idx="2">
                  <c:v>19</c:v>
                </c:pt>
                <c:pt idx="3">
                  <c:v>234</c:v>
                </c:pt>
                <c:pt idx="4">
                  <c:v>965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Mon"/>
          <a:ea typeface="Arial Mon"/>
          <a:cs typeface="Arial Mon"/>
        </a:defRPr>
      </a:pPr>
      <a:endParaRPr lang="en-US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1533308286582168E-2"/>
          <c:y val="3.9603960396039611E-2"/>
          <c:w val="0.90042147943552764"/>
          <c:h val="0.6018944056865771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'Mal xorogdol'!$S$98:$S$112</c:f>
              <c:strCache>
                <c:ptCount val="15"/>
                <c:pt idx="0">
                  <c:v>Баяндалай</c:v>
                </c:pt>
                <c:pt idx="1">
                  <c:v>Баяновоо</c:v>
                </c:pt>
                <c:pt idx="2">
                  <c:v>Булган</c:v>
                </c:pt>
                <c:pt idx="3">
                  <c:v>Гурвантэс</c:v>
                </c:pt>
                <c:pt idx="4">
                  <c:v>Мандаловоо</c:v>
                </c:pt>
                <c:pt idx="5">
                  <c:v>Манлай</c:v>
                </c:pt>
                <c:pt idx="6">
                  <c:v>Номгон</c:v>
                </c:pt>
                <c:pt idx="7">
                  <c:v>Ноён</c:v>
                </c:pt>
                <c:pt idx="8">
                  <c:v>Сэврэй</c:v>
                </c:pt>
                <c:pt idx="9">
                  <c:v>Ханбогд</c:v>
                </c:pt>
                <c:pt idx="10">
                  <c:v>Ханхонгор</c:v>
                </c:pt>
                <c:pt idx="11">
                  <c:v>Хүрмэн</c:v>
                </c:pt>
                <c:pt idx="12">
                  <c:v>Цогтовоо</c:v>
                </c:pt>
                <c:pt idx="13">
                  <c:v>Цогтцэций</c:v>
                </c:pt>
                <c:pt idx="14">
                  <c:v>Даланзадгад</c:v>
                </c:pt>
              </c:strCache>
            </c:strRef>
          </c:cat>
          <c:val>
            <c:numRef>
              <c:f>'Mal xorogdol'!$T$98:$T$112</c:f>
              <c:numCache>
                <c:formatCode>General</c:formatCode>
                <c:ptCount val="15"/>
                <c:pt idx="0">
                  <c:v>85</c:v>
                </c:pt>
                <c:pt idx="1">
                  <c:v>81</c:v>
                </c:pt>
                <c:pt idx="2">
                  <c:v>155</c:v>
                </c:pt>
                <c:pt idx="3">
                  <c:v>462</c:v>
                </c:pt>
                <c:pt idx="4">
                  <c:v>0</c:v>
                </c:pt>
                <c:pt idx="5">
                  <c:v>29</c:v>
                </c:pt>
                <c:pt idx="6">
                  <c:v>34</c:v>
                </c:pt>
                <c:pt idx="7">
                  <c:v>87</c:v>
                </c:pt>
                <c:pt idx="8">
                  <c:v>250</c:v>
                </c:pt>
                <c:pt idx="9">
                  <c:v>0</c:v>
                </c:pt>
                <c:pt idx="10">
                  <c:v>0</c:v>
                </c:pt>
                <c:pt idx="11">
                  <c:v>90</c:v>
                </c:pt>
                <c:pt idx="12">
                  <c:v>30</c:v>
                </c:pt>
                <c:pt idx="13">
                  <c:v>0</c:v>
                </c:pt>
                <c:pt idx="14">
                  <c:v>23</c:v>
                </c:pt>
              </c:numCache>
            </c:numRef>
          </c:val>
        </c:ser>
        <c:gapWidth val="25"/>
        <c:axId val="72121344"/>
        <c:axId val="72139520"/>
      </c:barChart>
      <c:catAx>
        <c:axId val="721213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72139520"/>
        <c:crosses val="autoZero"/>
        <c:auto val="1"/>
        <c:lblAlgn val="ctr"/>
        <c:lblOffset val="100"/>
        <c:tickLblSkip val="1"/>
        <c:tickMarkSkip val="1"/>
      </c:catAx>
      <c:valAx>
        <c:axId val="7213952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2121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3333333333333621E-2"/>
          <c:y val="0.10243148280996928"/>
          <c:w val="0.92177777777777781"/>
          <c:h val="0.7240887446047527"/>
        </c:manualLayout>
      </c:layout>
      <c:barChart>
        <c:barDir val="col"/>
        <c:grouping val="clustered"/>
        <c:ser>
          <c:idx val="0"/>
          <c:order val="0"/>
          <c:tx>
            <c:strRef>
              <c:f>ay!$K$45</c:f>
              <c:strCache>
                <c:ptCount val="1"/>
                <c:pt idx="0">
                  <c:v>НИЙТ БҮТЭЭГДЭХҮҮН</c:v>
                </c:pt>
              </c:strCache>
            </c:strRef>
          </c:tx>
          <c:dLbls>
            <c:dLbl>
              <c:idx val="0"/>
              <c:layout>
                <c:manualLayout>
                  <c:x val="-5.5555555555555558E-3"/>
                  <c:y val="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-1.6666666666666701E-2"/>
                  <c:y val="9.2592592592593267E-2"/>
                </c:manualLayout>
              </c:layout>
              <c:showVal val="1"/>
            </c:dLbl>
            <c:dLbl>
              <c:idx val="2"/>
              <c:layout>
                <c:manualLayout>
                  <c:x val="3.5555555555555653E-3"/>
                  <c:y val="0.1306788968051518"/>
                </c:manualLayout>
              </c:layout>
              <c:showVal val="1"/>
            </c:dLbl>
            <c:dLbl>
              <c:idx val="3"/>
              <c:layout>
                <c:manualLayout>
                  <c:x val="-8.3333333333333367E-3"/>
                  <c:y val="0.10185185185185186"/>
                </c:manualLayout>
              </c:layout>
              <c:showVal val="1"/>
            </c:dLbl>
            <c:dLbl>
              <c:idx val="4"/>
              <c:layout>
                <c:manualLayout>
                  <c:x val="-5.5555555555555558E-3"/>
                  <c:y val="0.13888888888888898"/>
                </c:manualLayout>
              </c:layout>
              <c:showVal val="1"/>
            </c:dLbl>
            <c:showVal val="1"/>
          </c:dLbls>
          <c:cat>
            <c:strRef>
              <c:f>ay!$L$44:$P$44</c:f>
              <c:strCache>
                <c:ptCount val="5"/>
                <c:pt idx="0">
                  <c:v>2010-04 сар</c:v>
                </c:pt>
                <c:pt idx="1">
                  <c:v>2011-04 сар</c:v>
                </c:pt>
                <c:pt idx="2">
                  <c:v>2012-04 сар</c:v>
                </c:pt>
                <c:pt idx="3">
                  <c:v>2013-04 сар</c:v>
                </c:pt>
                <c:pt idx="4">
                  <c:v>2014-04 сар</c:v>
                </c:pt>
              </c:strCache>
            </c:strRef>
          </c:cat>
          <c:val>
            <c:numRef>
              <c:f>ay!$L$45:$P$45</c:f>
              <c:numCache>
                <c:formatCode>0.0</c:formatCode>
                <c:ptCount val="5"/>
                <c:pt idx="0">
                  <c:v>47199.8</c:v>
                </c:pt>
                <c:pt idx="1">
                  <c:v>99452.1</c:v>
                </c:pt>
                <c:pt idx="2">
                  <c:v>89522.5</c:v>
                </c:pt>
                <c:pt idx="3">
                  <c:v>63689.9</c:v>
                </c:pt>
                <c:pt idx="4">
                  <c:v>95869</c:v>
                </c:pt>
              </c:numCache>
            </c:numRef>
          </c:val>
        </c:ser>
        <c:ser>
          <c:idx val="1"/>
          <c:order val="1"/>
          <c:tx>
            <c:strRef>
              <c:f>ay!$K$46</c:f>
              <c:strCache>
                <c:ptCount val="1"/>
                <c:pt idx="0">
                  <c:v>НИЙТ БОРЛУУЛАЛТ</c:v>
                </c:pt>
              </c:strCache>
            </c:strRef>
          </c:tx>
          <c:cat>
            <c:strRef>
              <c:f>ay!$L$44:$P$44</c:f>
              <c:strCache>
                <c:ptCount val="5"/>
                <c:pt idx="0">
                  <c:v>2010-04 сар</c:v>
                </c:pt>
                <c:pt idx="1">
                  <c:v>2011-04 сар</c:v>
                </c:pt>
                <c:pt idx="2">
                  <c:v>2012-04 сар</c:v>
                </c:pt>
                <c:pt idx="3">
                  <c:v>2013-04 сар</c:v>
                </c:pt>
                <c:pt idx="4">
                  <c:v>2014-04 сар</c:v>
                </c:pt>
              </c:strCache>
            </c:strRef>
          </c:cat>
          <c:val>
            <c:numRef>
              <c:f>ay!$L$46:$P$46</c:f>
              <c:numCache>
                <c:formatCode>0.0</c:formatCode>
                <c:ptCount val="5"/>
                <c:pt idx="0">
                  <c:v>47204.800000000003</c:v>
                </c:pt>
                <c:pt idx="1">
                  <c:v>91109.6</c:v>
                </c:pt>
                <c:pt idx="2">
                  <c:v>89514.5</c:v>
                </c:pt>
                <c:pt idx="3">
                  <c:v>63690</c:v>
                </c:pt>
                <c:pt idx="4">
                  <c:v>244398</c:v>
                </c:pt>
              </c:numCache>
            </c:numRef>
          </c:val>
        </c:ser>
        <c:dLbls>
          <c:showVal val="1"/>
        </c:dLbls>
        <c:gapWidth val="22"/>
        <c:overlap val="-25"/>
        <c:axId val="72057600"/>
        <c:axId val="72059136"/>
      </c:barChart>
      <c:catAx>
        <c:axId val="72057600"/>
        <c:scaling>
          <c:orientation val="minMax"/>
        </c:scaling>
        <c:axPos val="b"/>
        <c:majorTickMark val="none"/>
        <c:tickLblPos val="nextTo"/>
        <c:crossAx val="72059136"/>
        <c:crosses val="autoZero"/>
        <c:auto val="1"/>
        <c:lblAlgn val="ctr"/>
        <c:lblOffset val="100"/>
      </c:catAx>
      <c:valAx>
        <c:axId val="72059136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72057600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54692510804570482"/>
          <c:y val="5.0925925925925923E-2"/>
          <c:w val="0.39798961971858837"/>
          <c:h val="0.89814814814814814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'ay-ajilchid'!$L$29:$L$36</c:f>
              <c:strCache>
                <c:ptCount val="8"/>
                <c:pt idx="0">
                  <c:v>Чулуун нүүрс олборлолт</c:v>
                </c:pt>
                <c:pt idx="1">
                  <c:v>Цахилгаан үйлдвэрлэх, дамжуулах, хуваарилах үйл ажиллагаа</c:v>
                </c:pt>
                <c:pt idx="2">
                  <c:v>Ус хуримтлуулан ариутгаж түгээх үйл ажиллагаа</c:v>
                </c:pt>
                <c:pt idx="3">
                  <c:v>Мах, махан бүтээгдэхүүн үйлдвэрлэлт, хадгалалт, өлөн гэдэс боловсруулалт</c:v>
                </c:pt>
                <c:pt idx="4">
                  <c:v>Талх, талхан бүтээгдэхүүн </c:v>
                </c:pt>
                <c:pt idx="5">
                  <c:v>Спирт, архи зэрэг согтууруулах ундаа </c:v>
                </c:pt>
                <c:pt idx="6">
                  <c:v>Сүү, сүүн бүтээгдэхүүн </c:v>
                </c:pt>
                <c:pt idx="7">
                  <c:v>Үслэг арьсан хувцаснаас бусад хувцас</c:v>
                </c:pt>
              </c:strCache>
            </c:strRef>
          </c:cat>
          <c:val>
            <c:numRef>
              <c:f>'ay-ajilchid'!$M$29:$M$36</c:f>
              <c:numCache>
                <c:formatCode>General</c:formatCode>
                <c:ptCount val="8"/>
                <c:pt idx="0">
                  <c:v>5308</c:v>
                </c:pt>
                <c:pt idx="1">
                  <c:v>725</c:v>
                </c:pt>
                <c:pt idx="2">
                  <c:v>124</c:v>
                </c:pt>
                <c:pt idx="3">
                  <c:v>86</c:v>
                </c:pt>
                <c:pt idx="4">
                  <c:v>60</c:v>
                </c:pt>
                <c:pt idx="5">
                  <c:v>35</c:v>
                </c:pt>
                <c:pt idx="6">
                  <c:v>31</c:v>
                </c:pt>
                <c:pt idx="7">
                  <c:v>8</c:v>
                </c:pt>
              </c:numCache>
            </c:numRef>
          </c:val>
        </c:ser>
        <c:dLbls>
          <c:showVal val="1"/>
        </c:dLbls>
        <c:overlap val="-25"/>
        <c:axId val="71897472"/>
        <c:axId val="71899008"/>
      </c:barChart>
      <c:catAx>
        <c:axId val="7189747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1899008"/>
        <c:crosses val="autoZero"/>
        <c:auto val="1"/>
        <c:lblAlgn val="ctr"/>
        <c:lblOffset val="100"/>
      </c:catAx>
      <c:valAx>
        <c:axId val="71899008"/>
        <c:scaling>
          <c:orientation val="minMax"/>
          <c:max val="5308"/>
          <c:min val="-500"/>
        </c:scaling>
        <c:delete val="1"/>
        <c:axPos val="b"/>
        <c:numFmt formatCode="General" sourceLinked="1"/>
        <c:majorTickMark val="none"/>
        <c:tickLblPos val="none"/>
        <c:crossAx val="71897472"/>
        <c:crosses val="autoZero"/>
        <c:crossBetween val="between"/>
        <c:majorUnit val="1000"/>
        <c:minorUnit val="100"/>
      </c:valAx>
    </c:plotArea>
    <c:plotVisOnly val="1"/>
    <c:dispBlanksAs val="gap"/>
  </c:chart>
  <c:spPr>
    <a:ln>
      <a:noFill/>
    </a:ln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mn-MN" sz="1200" b="0"/>
              <a:t>Азотын давхар исэл - </a:t>
            </a:r>
            <a:r>
              <a:rPr lang="en-US" sz="1200" b="0"/>
              <a:t>NO2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Sheet1!$R$12</c:f>
              <c:strCache>
                <c:ptCount val="1"/>
                <c:pt idx="0">
                  <c:v>2012 он</c:v>
                </c:pt>
              </c:strCache>
            </c:strRef>
          </c:tx>
          <c:spPr>
            <a:solidFill>
              <a:srgbClr val="00B0F0"/>
            </a:solidFill>
            <a:ln w="60325"/>
          </c:spPr>
          <c:cat>
            <c:strRef>
              <c:f>Sheet1!$S$8:$AD$8</c:f>
              <c:strCache>
                <c:ptCount val="12"/>
                <c:pt idx="0">
                  <c:v>1 сар</c:v>
                </c:pt>
                <c:pt idx="1">
                  <c:v>2 сар</c:v>
                </c:pt>
                <c:pt idx="2">
                  <c:v>3 сар</c:v>
                </c:pt>
                <c:pt idx="3">
                  <c:v>4 сар</c:v>
                </c:pt>
                <c:pt idx="4">
                  <c:v>5 сар</c:v>
                </c:pt>
                <c:pt idx="5">
                  <c:v>6 сар</c:v>
                </c:pt>
                <c:pt idx="6">
                  <c:v>7 сар</c:v>
                </c:pt>
                <c:pt idx="7">
                  <c:v>8 сар</c:v>
                </c:pt>
                <c:pt idx="8">
                  <c:v>9 сар</c:v>
                </c:pt>
                <c:pt idx="9">
                  <c:v>10 сар</c:v>
                </c:pt>
                <c:pt idx="10">
                  <c:v>11 сар</c:v>
                </c:pt>
                <c:pt idx="11">
                  <c:v>12 сар</c:v>
                </c:pt>
              </c:strCache>
            </c:strRef>
          </c:cat>
          <c:val>
            <c:numRef>
              <c:f>Sheet1!$S$12:$AD$12</c:f>
              <c:numCache>
                <c:formatCode>General</c:formatCode>
                <c:ptCount val="12"/>
                <c:pt idx="0">
                  <c:v>2.0000000000000011E-2</c:v>
                </c:pt>
                <c:pt idx="1">
                  <c:v>2.8000000000000001E-2</c:v>
                </c:pt>
                <c:pt idx="2">
                  <c:v>3.1000000000000052E-2</c:v>
                </c:pt>
                <c:pt idx="3">
                  <c:v>0.05</c:v>
                </c:pt>
                <c:pt idx="4">
                  <c:v>3.3000000000000002E-2</c:v>
                </c:pt>
                <c:pt idx="5">
                  <c:v>2.5000000000000001E-2</c:v>
                </c:pt>
                <c:pt idx="6">
                  <c:v>3.4000000000000002E-2</c:v>
                </c:pt>
                <c:pt idx="7">
                  <c:v>3.5999999999999997E-2</c:v>
                </c:pt>
                <c:pt idx="8">
                  <c:v>3.500000000000001E-2</c:v>
                </c:pt>
                <c:pt idx="9">
                  <c:v>3.4000000000000002E-2</c:v>
                </c:pt>
                <c:pt idx="10">
                  <c:v>3.0000000000000002E-2</c:v>
                </c:pt>
                <c:pt idx="11">
                  <c:v>3.1000000000000052E-2</c:v>
                </c:pt>
              </c:numCache>
            </c:numRef>
          </c:val>
        </c:ser>
        <c:ser>
          <c:idx val="3"/>
          <c:order val="1"/>
          <c:tx>
            <c:strRef>
              <c:f>Sheet1!$R$14</c:f>
              <c:strCache>
                <c:ptCount val="1"/>
                <c:pt idx="0">
                  <c:v>2014 он</c:v>
                </c:pt>
              </c:strCache>
            </c:strRef>
          </c:tx>
          <c:spPr>
            <a:solidFill>
              <a:srgbClr val="92D050"/>
            </a:solidFill>
            <a:ln cap="rnd">
              <a:miter lim="800000"/>
            </a:ln>
            <a:effectLst>
              <a:glow>
                <a:schemeClr val="accent1">
                  <a:alpha val="0"/>
                </a:schemeClr>
              </a:glow>
              <a:outerShdw sx="1000" sy="1000" algn="ctr" rotWithShape="0">
                <a:srgbClr val="000000"/>
              </a:outerShdw>
            </a:effectLst>
          </c:spPr>
          <c:dPt>
            <c:idx val="0"/>
            <c:spPr>
              <a:solidFill>
                <a:srgbClr val="92D050"/>
              </a:solidFill>
              <a:ln w="0" cap="rnd">
                <a:miter lim="800000"/>
              </a:ln>
              <a:effectLst>
                <a:glow>
                  <a:schemeClr val="accent1">
                    <a:alpha val="0"/>
                  </a:schemeClr>
                </a:glow>
                <a:outerShdw sx="1000" sy="1000" algn="ctr" rotWithShape="0">
                  <a:srgbClr val="000000"/>
                </a:outerShdw>
              </a:effectLst>
            </c:spPr>
          </c:dPt>
          <c:cat>
            <c:strRef>
              <c:f>Sheet1!$S$8:$AD$8</c:f>
              <c:strCache>
                <c:ptCount val="12"/>
                <c:pt idx="0">
                  <c:v>1 сар</c:v>
                </c:pt>
                <c:pt idx="1">
                  <c:v>2 сар</c:v>
                </c:pt>
                <c:pt idx="2">
                  <c:v>3 сар</c:v>
                </c:pt>
                <c:pt idx="3">
                  <c:v>4 сар</c:v>
                </c:pt>
                <c:pt idx="4">
                  <c:v>5 сар</c:v>
                </c:pt>
                <c:pt idx="5">
                  <c:v>6 сар</c:v>
                </c:pt>
                <c:pt idx="6">
                  <c:v>7 сар</c:v>
                </c:pt>
                <c:pt idx="7">
                  <c:v>8 сар</c:v>
                </c:pt>
                <c:pt idx="8">
                  <c:v>9 сар</c:v>
                </c:pt>
                <c:pt idx="9">
                  <c:v>10 сар</c:v>
                </c:pt>
                <c:pt idx="10">
                  <c:v>11 сар</c:v>
                </c:pt>
                <c:pt idx="11">
                  <c:v>12 сар</c:v>
                </c:pt>
              </c:strCache>
            </c:strRef>
          </c:cat>
          <c:val>
            <c:numRef>
              <c:f>Sheet1!$S$14:$AD$14</c:f>
              <c:numCache>
                <c:formatCode>General</c:formatCode>
                <c:ptCount val="12"/>
                <c:pt idx="0">
                  <c:v>5.7000000000000023E-2</c:v>
                </c:pt>
                <c:pt idx="1">
                  <c:v>3.500000000000001E-2</c:v>
                </c:pt>
                <c:pt idx="2">
                  <c:v>5.1999999999999998E-2</c:v>
                </c:pt>
                <c:pt idx="3">
                  <c:v>4.5999999999999999E-2</c:v>
                </c:pt>
              </c:numCache>
            </c:numRef>
          </c:val>
        </c:ser>
        <c:gapWidth val="0"/>
        <c:overlap val="6"/>
        <c:axId val="72586752"/>
        <c:axId val="72588288"/>
      </c:barChart>
      <c:scatterChart>
        <c:scatterStyle val="smoothMarker"/>
        <c:ser>
          <c:idx val="4"/>
          <c:order val="2"/>
          <c:tx>
            <c:strRef>
              <c:f>Sheet1!$R$15</c:f>
              <c:strCache>
                <c:ptCount val="1"/>
                <c:pt idx="0">
                  <c:v>Стандарт хэмжээ - 0.085мг/м3</c:v>
                </c:pt>
              </c:strCache>
            </c:strRef>
          </c:tx>
          <c:marker>
            <c:symbol val="none"/>
          </c:marker>
          <c:xVal>
            <c:strRef>
              <c:f>Sheet1!$S$8:$AD$8</c:f>
              <c:strCache>
                <c:ptCount val="12"/>
                <c:pt idx="0">
                  <c:v>1 сар</c:v>
                </c:pt>
                <c:pt idx="1">
                  <c:v>2 сар</c:v>
                </c:pt>
                <c:pt idx="2">
                  <c:v>3 сар</c:v>
                </c:pt>
                <c:pt idx="3">
                  <c:v>4 сар</c:v>
                </c:pt>
                <c:pt idx="4">
                  <c:v>5 сар</c:v>
                </c:pt>
                <c:pt idx="5">
                  <c:v>6 сар</c:v>
                </c:pt>
                <c:pt idx="6">
                  <c:v>7 сар</c:v>
                </c:pt>
                <c:pt idx="7">
                  <c:v>8 сар</c:v>
                </c:pt>
                <c:pt idx="8">
                  <c:v>9 сар</c:v>
                </c:pt>
                <c:pt idx="9">
                  <c:v>10 сар</c:v>
                </c:pt>
                <c:pt idx="10">
                  <c:v>11 сар</c:v>
                </c:pt>
                <c:pt idx="11">
                  <c:v>12 сар</c:v>
                </c:pt>
              </c:strCache>
            </c:strRef>
          </c:xVal>
          <c:yVal>
            <c:numRef>
              <c:f>Sheet1!$S$15:$AD$15</c:f>
              <c:numCache>
                <c:formatCode>General</c:formatCode>
                <c:ptCount val="12"/>
                <c:pt idx="0">
                  <c:v>8.5000000000000006E-2</c:v>
                </c:pt>
                <c:pt idx="1">
                  <c:v>8.5000000000000006E-2</c:v>
                </c:pt>
                <c:pt idx="2">
                  <c:v>8.5000000000000006E-2</c:v>
                </c:pt>
                <c:pt idx="3">
                  <c:v>8.5000000000000006E-2</c:v>
                </c:pt>
                <c:pt idx="4">
                  <c:v>8.5000000000000006E-2</c:v>
                </c:pt>
                <c:pt idx="5">
                  <c:v>8.5000000000000006E-2</c:v>
                </c:pt>
                <c:pt idx="6">
                  <c:v>8.5000000000000006E-2</c:v>
                </c:pt>
                <c:pt idx="7">
                  <c:v>8.5000000000000006E-2</c:v>
                </c:pt>
                <c:pt idx="8">
                  <c:v>8.5000000000000006E-2</c:v>
                </c:pt>
                <c:pt idx="9">
                  <c:v>8.5000000000000006E-2</c:v>
                </c:pt>
                <c:pt idx="10">
                  <c:v>8.5000000000000006E-2</c:v>
                </c:pt>
                <c:pt idx="11">
                  <c:v>8.5000000000000006E-2</c:v>
                </c:pt>
              </c:numCache>
            </c:numRef>
          </c:yVal>
          <c:smooth val="1"/>
        </c:ser>
        <c:axId val="72685824"/>
        <c:axId val="72684288"/>
      </c:scatterChart>
      <c:catAx>
        <c:axId val="72586752"/>
        <c:scaling>
          <c:orientation val="minMax"/>
        </c:scaling>
        <c:axPos val="b"/>
        <c:majorGridlines/>
        <c:majorTickMark val="none"/>
        <c:tickLblPos val="nextTo"/>
        <c:crossAx val="72588288"/>
        <c:crosses val="autoZero"/>
        <c:auto val="1"/>
        <c:lblAlgn val="ctr"/>
        <c:lblOffset val="100"/>
      </c:catAx>
      <c:valAx>
        <c:axId val="725882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2586752"/>
        <c:crosses val="autoZero"/>
        <c:crossBetween val="between"/>
      </c:valAx>
      <c:valAx>
        <c:axId val="72684288"/>
        <c:scaling>
          <c:orientation val="minMax"/>
        </c:scaling>
        <c:delete val="1"/>
        <c:axPos val="r"/>
        <c:numFmt formatCode="General" sourceLinked="1"/>
        <c:tickLblPos val="none"/>
        <c:crossAx val="72685824"/>
        <c:crosses val="max"/>
        <c:crossBetween val="midCat"/>
      </c:valAx>
      <c:valAx>
        <c:axId val="72685824"/>
        <c:scaling>
          <c:orientation val="minMax"/>
        </c:scaling>
        <c:delete val="1"/>
        <c:axPos val="t"/>
        <c:tickLblPos val="none"/>
        <c:crossAx val="72684288"/>
        <c:crosses val="max"/>
        <c:crossBetween val="midCat"/>
      </c:valAx>
    </c:plotArea>
    <c:legend>
      <c:legendPos val="b"/>
      <c:layout/>
    </c:legend>
    <c:plotVisOnly val="1"/>
    <c:dispBlanksAs val="gap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Хүн амын амьжиргааны</a:t>
            </a:r>
            <a:r>
              <a:rPr lang="mn-MN" sz="1100" baseline="0"/>
              <a:t> доод түвшин, бүсээр, төгрөгөөр</a:t>
            </a:r>
            <a:endParaRPr lang="mn-MN" sz="1100"/>
          </a:p>
        </c:rich>
      </c:tx>
      <c:layout/>
    </c:title>
    <c:plotArea>
      <c:layout>
        <c:manualLayout>
          <c:layoutTarget val="inner"/>
          <c:xMode val="edge"/>
          <c:yMode val="edge"/>
          <c:x val="0.1796697969676897"/>
          <c:y val="0.1211393134100865"/>
          <c:w val="0.80593758021479012"/>
          <c:h val="0.7187804816562241"/>
        </c:manualLayout>
      </c:layout>
      <c:barChart>
        <c:barDir val="bar"/>
        <c:grouping val="clustered"/>
        <c:ser>
          <c:idx val="0"/>
          <c:order val="0"/>
          <c:tx>
            <c:strRef>
              <c:f>busad!$B$4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busad!$A$5:$A$9</c:f>
              <c:strCache>
                <c:ptCount val="5"/>
                <c:pt idx="0">
                  <c:v>Зүүн бүс</c:v>
                </c:pt>
                <c:pt idx="1">
                  <c:v>Төвийн бүс</c:v>
                </c:pt>
                <c:pt idx="2">
                  <c:v>Хангайн бүс</c:v>
                </c:pt>
                <c:pt idx="3">
                  <c:v>Баруун бүс</c:v>
                </c:pt>
                <c:pt idx="4">
                  <c:v>Улаанбаатар</c:v>
                </c:pt>
              </c:strCache>
            </c:strRef>
          </c:cat>
          <c:val>
            <c:numRef>
              <c:f>busad!$B$5:$B$9</c:f>
              <c:numCache>
                <c:formatCode>General</c:formatCode>
                <c:ptCount val="5"/>
                <c:pt idx="0">
                  <c:v>113000</c:v>
                </c:pt>
                <c:pt idx="1">
                  <c:v>117500</c:v>
                </c:pt>
                <c:pt idx="2">
                  <c:v>116800</c:v>
                </c:pt>
                <c:pt idx="3">
                  <c:v>115600</c:v>
                </c:pt>
                <c:pt idx="4">
                  <c:v>126500</c:v>
                </c:pt>
              </c:numCache>
            </c:numRef>
          </c:val>
        </c:ser>
        <c:ser>
          <c:idx val="1"/>
          <c:order val="1"/>
          <c:tx>
            <c:strRef>
              <c:f>busad!$C$4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busad!$A$5:$A$9</c:f>
              <c:strCache>
                <c:ptCount val="5"/>
                <c:pt idx="0">
                  <c:v>Зүүн бүс</c:v>
                </c:pt>
                <c:pt idx="1">
                  <c:v>Төвийн бүс</c:v>
                </c:pt>
                <c:pt idx="2">
                  <c:v>Хангайн бүс</c:v>
                </c:pt>
                <c:pt idx="3">
                  <c:v>Баруун бүс</c:v>
                </c:pt>
                <c:pt idx="4">
                  <c:v>Улаанбаатар</c:v>
                </c:pt>
              </c:strCache>
            </c:strRef>
          </c:cat>
          <c:val>
            <c:numRef>
              <c:f>busad!$C$5:$C$9</c:f>
              <c:numCache>
                <c:formatCode>General</c:formatCode>
                <c:ptCount val="5"/>
                <c:pt idx="0">
                  <c:v>130500</c:v>
                </c:pt>
                <c:pt idx="1">
                  <c:v>132400</c:v>
                </c:pt>
                <c:pt idx="2">
                  <c:v>130900</c:v>
                </c:pt>
                <c:pt idx="3">
                  <c:v>132000</c:v>
                </c:pt>
                <c:pt idx="4">
                  <c:v>149900</c:v>
                </c:pt>
              </c:numCache>
            </c:numRef>
          </c:val>
        </c:ser>
        <c:ser>
          <c:idx val="2"/>
          <c:order val="2"/>
          <c:tx>
            <c:strRef>
              <c:f>busad!$D$4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busad!$A$5:$A$9</c:f>
              <c:strCache>
                <c:ptCount val="5"/>
                <c:pt idx="0">
                  <c:v>Зүүн бүс</c:v>
                </c:pt>
                <c:pt idx="1">
                  <c:v>Төвийн бүс</c:v>
                </c:pt>
                <c:pt idx="2">
                  <c:v>Хангайн бүс</c:v>
                </c:pt>
                <c:pt idx="3">
                  <c:v>Баруун бүс</c:v>
                </c:pt>
                <c:pt idx="4">
                  <c:v>Улаанбаатар</c:v>
                </c:pt>
              </c:strCache>
            </c:strRef>
          </c:cat>
          <c:val>
            <c:numRef>
              <c:f>busad!$D$5:$D$9</c:f>
              <c:numCache>
                <c:formatCode>General</c:formatCode>
                <c:ptCount val="5"/>
                <c:pt idx="0">
                  <c:v>144500</c:v>
                </c:pt>
                <c:pt idx="1">
                  <c:v>149700</c:v>
                </c:pt>
                <c:pt idx="2">
                  <c:v>149600</c:v>
                </c:pt>
                <c:pt idx="3">
                  <c:v>146600</c:v>
                </c:pt>
                <c:pt idx="4">
                  <c:v>169000</c:v>
                </c:pt>
              </c:numCache>
            </c:numRef>
          </c:val>
        </c:ser>
        <c:dLbls>
          <c:showVal val="1"/>
        </c:dLbls>
        <c:overlap val="-25"/>
        <c:axId val="72076672"/>
        <c:axId val="72141056"/>
      </c:barChart>
      <c:catAx>
        <c:axId val="72076672"/>
        <c:scaling>
          <c:orientation val="minMax"/>
        </c:scaling>
        <c:axPos val="l"/>
        <c:majorTickMark val="none"/>
        <c:tickLblPos val="nextTo"/>
        <c:crossAx val="72141056"/>
        <c:crosses val="autoZero"/>
        <c:auto val="1"/>
        <c:lblAlgn val="ctr"/>
        <c:lblOffset val="100"/>
      </c:catAx>
      <c:valAx>
        <c:axId val="721410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2076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022468357478904"/>
          <c:y val="0.87282010708212054"/>
          <c:w val="0.34191753178229306"/>
          <c:h val="8.1199365970821363E-2"/>
        </c:manualLayout>
      </c:layout>
    </c:legend>
    <c:plotVisOnly val="1"/>
    <c:dispBlanksAs val="gap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/>
              <a:t>Банкуудад байршиж буй хадгаламж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27844282238442847"/>
          <c:y val="0.15533801518053494"/>
          <c:w val="0.6176722800160932"/>
          <c:h val="0.70731183939845399"/>
        </c:manualLayout>
      </c:layout>
      <c:barChart>
        <c:barDir val="bar"/>
        <c:grouping val="stacked"/>
        <c:ser>
          <c:idx val="0"/>
          <c:order val="0"/>
          <c:dLbls>
            <c:delete val="1"/>
          </c:dLbls>
          <c:cat>
            <c:strRef>
              <c:f>bank!$B$32:$B$40</c:f>
              <c:strCache>
                <c:ptCount val="9"/>
                <c:pt idx="0">
                  <c:v>ХААН</c:v>
                </c:pt>
                <c:pt idx="1">
                  <c:v>Төрийн банк</c:v>
                </c:pt>
                <c:pt idx="2">
                  <c:v>Голомт </c:v>
                </c:pt>
                <c:pt idx="3">
                  <c:v>ХАС-Өмнөговь</c:v>
                </c:pt>
                <c:pt idx="4">
                  <c:v>Капитрон</c:v>
                </c:pt>
                <c:pt idx="5">
                  <c:v>ХАС-Цогтцэций</c:v>
                </c:pt>
                <c:pt idx="6">
                  <c:v>Капитал</c:v>
                </c:pt>
                <c:pt idx="7">
                  <c:v>ХХБанк</c:v>
                </c:pt>
                <c:pt idx="8">
                  <c:v>ҮХО банк</c:v>
                </c:pt>
              </c:strCache>
            </c:strRef>
          </c:cat>
          <c:val>
            <c:numRef>
              <c:f>bank!$C$32:$C$40</c:f>
              <c:numCache>
                <c:formatCode>_(* #,##0.0_);_(* \(#,##0.0\);_(* "-"??_);_(@_)</c:formatCode>
                <c:ptCount val="9"/>
                <c:pt idx="0">
                  <c:v>44789.599999999999</c:v>
                </c:pt>
                <c:pt idx="1">
                  <c:v>18092.900000000001</c:v>
                </c:pt>
                <c:pt idx="2">
                  <c:v>9721.6</c:v>
                </c:pt>
                <c:pt idx="3">
                  <c:v>4845.1000000000004</c:v>
                </c:pt>
                <c:pt idx="4">
                  <c:v>2446.5</c:v>
                </c:pt>
                <c:pt idx="5">
                  <c:v>2284.6</c:v>
                </c:pt>
                <c:pt idx="6">
                  <c:v>553.6</c:v>
                </c:pt>
                <c:pt idx="7">
                  <c:v>252.1</c:v>
                </c:pt>
                <c:pt idx="8">
                  <c:v>119.9</c:v>
                </c:pt>
              </c:numCache>
            </c:numRef>
          </c:val>
        </c:ser>
        <c:dLbls>
          <c:showVal val="1"/>
        </c:dLbls>
        <c:gapWidth val="19"/>
        <c:axId val="69650688"/>
        <c:axId val="70049792"/>
      </c:barChart>
      <c:catAx>
        <c:axId val="69650688"/>
        <c:scaling>
          <c:orientation val="minMax"/>
        </c:scaling>
        <c:axPos val="l"/>
        <c:majorTickMark val="none"/>
        <c:tickLblPos val="nextTo"/>
        <c:crossAx val="70049792"/>
        <c:crosses val="autoZero"/>
        <c:auto val="1"/>
        <c:lblAlgn val="ctr"/>
        <c:lblOffset val="100"/>
      </c:catAx>
      <c:valAx>
        <c:axId val="70049792"/>
        <c:scaling>
          <c:orientation val="minMax"/>
        </c:scaling>
        <c:axPos val="b"/>
        <c:numFmt formatCode="_(* #,##0.0_);_(* \(#,##0.0\);_(* &quot;-&quot;??_);_(@_)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9650688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percentStacked"/>
        <c:dLbls>
          <c:showVal val="1"/>
        </c:dLbls>
        <c:gapWidth val="95"/>
        <c:gapDepth val="95"/>
        <c:shape val="cone"/>
        <c:axId val="70984832"/>
        <c:axId val="70986368"/>
        <c:axId val="0"/>
      </c:bar3DChart>
      <c:catAx>
        <c:axId val="70984832"/>
        <c:scaling>
          <c:orientation val="minMax"/>
        </c:scaling>
        <c:axPos val="b"/>
        <c:majorTickMark val="none"/>
        <c:tickLblPos val="nextTo"/>
        <c:crossAx val="70986368"/>
        <c:crosses val="autoZero"/>
        <c:auto val="1"/>
        <c:lblAlgn val="ctr"/>
        <c:lblOffset val="100"/>
      </c:catAx>
      <c:valAx>
        <c:axId val="70986368"/>
        <c:scaling>
          <c:orientation val="minMax"/>
        </c:scaling>
        <c:delete val="1"/>
        <c:axPos val="l"/>
        <c:numFmt formatCode="0%" sourceLinked="1"/>
        <c:tickLblPos val="none"/>
        <c:crossAx val="70984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765680152049982"/>
          <c:y val="0"/>
          <c:w val="0.44468639695900275"/>
          <c:h val="9.0255215231983016E-2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mn-MN">
                <a:latin typeface="Arial" pitchFamily="34" charset="0"/>
                <a:cs typeface="Arial" pitchFamily="34" charset="0"/>
              </a:rPr>
              <a:t>Төрөлт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Sheet4!$Q$51</c:f>
              <c:strCache>
                <c:ptCount val="1"/>
                <c:pt idx="0">
                  <c:v>Òºðºëò </c:v>
                </c:pt>
              </c:strCache>
            </c:strRef>
          </c:tx>
          <c:cat>
            <c:strRef>
              <c:f>Sheet4!$R$50:$V$50</c:f>
              <c:strCache>
                <c:ptCount val="5"/>
                <c:pt idx="0">
                  <c:v>2010.IV</c:v>
                </c:pt>
                <c:pt idx="1">
                  <c:v>2011.IV</c:v>
                </c:pt>
                <c:pt idx="2">
                  <c:v>2012.IV</c:v>
                </c:pt>
                <c:pt idx="3">
                  <c:v>2013.IV</c:v>
                </c:pt>
                <c:pt idx="4">
                  <c:v>2014.IV</c:v>
                </c:pt>
              </c:strCache>
            </c:strRef>
          </c:cat>
          <c:val>
            <c:numRef>
              <c:f>Sheet4!$R$51:$V$51</c:f>
              <c:numCache>
                <c:formatCode>General</c:formatCode>
                <c:ptCount val="5"/>
                <c:pt idx="0">
                  <c:v>371</c:v>
                </c:pt>
                <c:pt idx="1">
                  <c:v>409</c:v>
                </c:pt>
                <c:pt idx="2">
                  <c:v>419</c:v>
                </c:pt>
                <c:pt idx="3">
                  <c:v>525</c:v>
                </c:pt>
                <c:pt idx="4">
                  <c:v>444</c:v>
                </c:pt>
              </c:numCache>
            </c:numRef>
          </c:val>
        </c:ser>
        <c:dLbls>
          <c:showVal val="1"/>
        </c:dLbls>
        <c:overlap val="-25"/>
        <c:axId val="71010944"/>
        <c:axId val="71037312"/>
      </c:barChart>
      <c:catAx>
        <c:axId val="71010944"/>
        <c:scaling>
          <c:orientation val="minMax"/>
        </c:scaling>
        <c:axPos val="b"/>
        <c:majorTickMark val="none"/>
        <c:tickLblPos val="nextTo"/>
        <c:crossAx val="71037312"/>
        <c:crosses val="autoZero"/>
        <c:auto val="1"/>
        <c:lblAlgn val="ctr"/>
        <c:lblOffset val="100"/>
      </c:catAx>
      <c:valAx>
        <c:axId val="710373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101094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mn-MN"/>
              <a:t>Нас баралт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Sheet4!$Q$55</c:f>
              <c:strCache>
                <c:ptCount val="1"/>
                <c:pt idx="0">
                  <c:v>Íàñ áàðàëò</c:v>
                </c:pt>
              </c:strCache>
            </c:strRef>
          </c:tx>
          <c:cat>
            <c:strRef>
              <c:f>Sheet4!$R$54:$V$54</c:f>
              <c:strCache>
                <c:ptCount val="5"/>
                <c:pt idx="0">
                  <c:v>2010.IV</c:v>
                </c:pt>
                <c:pt idx="1">
                  <c:v>2011.IV</c:v>
                </c:pt>
                <c:pt idx="2">
                  <c:v>2012.IV</c:v>
                </c:pt>
                <c:pt idx="3">
                  <c:v>2013.IV</c:v>
                </c:pt>
                <c:pt idx="4">
                  <c:v>2014.IV</c:v>
                </c:pt>
              </c:strCache>
            </c:strRef>
          </c:cat>
          <c:val>
            <c:numRef>
              <c:f>Sheet4!$R$55:$V$55</c:f>
              <c:numCache>
                <c:formatCode>0</c:formatCode>
                <c:ptCount val="5"/>
                <c:pt idx="0" formatCode="General">
                  <c:v>111</c:v>
                </c:pt>
                <c:pt idx="1">
                  <c:v>113</c:v>
                </c:pt>
                <c:pt idx="2">
                  <c:v>102</c:v>
                </c:pt>
                <c:pt idx="3" formatCode="General">
                  <c:v>109</c:v>
                </c:pt>
                <c:pt idx="4" formatCode="General">
                  <c:v>111</c:v>
                </c:pt>
              </c:numCache>
            </c:numRef>
          </c:val>
        </c:ser>
        <c:dLbls>
          <c:showVal val="1"/>
        </c:dLbls>
        <c:overlap val="-25"/>
        <c:axId val="71069696"/>
        <c:axId val="71071232"/>
      </c:barChart>
      <c:catAx>
        <c:axId val="71069696"/>
        <c:scaling>
          <c:orientation val="minMax"/>
        </c:scaling>
        <c:axPos val="l"/>
        <c:majorTickMark val="none"/>
        <c:tickLblPos val="nextTo"/>
        <c:crossAx val="71071232"/>
        <c:crosses val="autoZero"/>
        <c:auto val="1"/>
        <c:lblAlgn val="ctr"/>
        <c:lblOffset val="100"/>
      </c:catAx>
      <c:valAx>
        <c:axId val="710712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106969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cked"/>
        <c:ser>
          <c:idx val="0"/>
          <c:order val="0"/>
          <c:tx>
            <c:strRef>
              <c:f>Sheet4!$Q$63</c:f>
              <c:strCache>
                <c:ptCount val="1"/>
                <c:pt idx="0">
                  <c:v>0-5 íàñíû õ¿¿õäèéí ýíäýãäýë</c:v>
                </c:pt>
              </c:strCache>
            </c:strRef>
          </c:tx>
          <c:marker>
            <c:symbol val="none"/>
          </c:marker>
          <c:cat>
            <c:strRef>
              <c:f>Sheet4!$R$62:$V$62</c:f>
              <c:strCache>
                <c:ptCount val="5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</c:strCache>
            </c:strRef>
          </c:cat>
          <c:val>
            <c:numRef>
              <c:f>Sheet4!$R$63:$V$63</c:f>
              <c:numCache>
                <c:formatCode>General</c:formatCode>
                <c:ptCount val="5"/>
                <c:pt idx="0">
                  <c:v>17</c:v>
                </c:pt>
                <c:pt idx="1">
                  <c:v>10</c:v>
                </c:pt>
                <c:pt idx="2">
                  <c:v>7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dLbls>
          <c:showVal val="1"/>
        </c:dLbls>
        <c:marker val="1"/>
        <c:axId val="71080192"/>
        <c:axId val="71098368"/>
      </c:lineChart>
      <c:catAx>
        <c:axId val="71080192"/>
        <c:scaling>
          <c:orientation val="minMax"/>
        </c:scaling>
        <c:axPos val="b"/>
        <c:majorTickMark val="none"/>
        <c:tickLblPos val="nextTo"/>
        <c:crossAx val="71098368"/>
        <c:crosses val="autoZero"/>
        <c:auto val="1"/>
        <c:lblAlgn val="ctr"/>
        <c:lblOffset val="100"/>
      </c:catAx>
      <c:valAx>
        <c:axId val="710983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108019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93285214348221"/>
          <c:y val="7.5794863877309493E-2"/>
          <c:w val="0.80831848887741187"/>
          <c:h val="0.53940095723328763"/>
        </c:manualLayout>
      </c:layout>
      <c:barChart>
        <c:barDir val="bar"/>
        <c:grouping val="stacked"/>
        <c:ser>
          <c:idx val="0"/>
          <c:order val="0"/>
          <c:tx>
            <c:strRef>
              <c:f>Ajilgyichyyd!$R$27</c:f>
              <c:strCache>
                <c:ptCount val="1"/>
                <c:pt idx="0">
                  <c:v>Сарын эцэст байгаа бүртгэлтэй ажилгүй иргэдийн тоо</c:v>
                </c:pt>
              </c:strCache>
            </c:strRef>
          </c:tx>
          <c:cat>
            <c:strRef>
              <c:f>Ajilgyichyyd!$Q$28:$Q$30</c:f>
              <c:strCache>
                <c:ptCount val="3"/>
                <c:pt idx="0">
                  <c:v>2012.IV</c:v>
                </c:pt>
                <c:pt idx="1">
                  <c:v>2013.IV</c:v>
                </c:pt>
                <c:pt idx="2">
                  <c:v>2014.IV</c:v>
                </c:pt>
              </c:strCache>
            </c:strRef>
          </c:cat>
          <c:val>
            <c:numRef>
              <c:f>Ajilgyichyyd!$R$28:$R$30</c:f>
              <c:numCache>
                <c:formatCode>General</c:formatCode>
                <c:ptCount val="3"/>
                <c:pt idx="0">
                  <c:v>986</c:v>
                </c:pt>
                <c:pt idx="1">
                  <c:v>599</c:v>
                </c:pt>
                <c:pt idx="2">
                  <c:v>674</c:v>
                </c:pt>
              </c:numCache>
            </c:numRef>
          </c:val>
        </c:ser>
        <c:ser>
          <c:idx val="1"/>
          <c:order val="1"/>
          <c:tx>
            <c:strRef>
              <c:f>Ajilgyichyyd!$S$27</c:f>
              <c:strCache>
                <c:ptCount val="1"/>
                <c:pt idx="0">
                  <c:v>Ажилд орсон иргэдийн тоо</c:v>
                </c:pt>
              </c:strCache>
            </c:strRef>
          </c:tx>
          <c:cat>
            <c:strRef>
              <c:f>Ajilgyichyyd!$Q$28:$Q$30</c:f>
              <c:strCache>
                <c:ptCount val="3"/>
                <c:pt idx="0">
                  <c:v>2012.IV</c:v>
                </c:pt>
                <c:pt idx="1">
                  <c:v>2013.IV</c:v>
                </c:pt>
                <c:pt idx="2">
                  <c:v>2014.IV</c:v>
                </c:pt>
              </c:strCache>
            </c:strRef>
          </c:cat>
          <c:val>
            <c:numRef>
              <c:f>Ajilgyichyyd!$S$28:$S$30</c:f>
              <c:numCache>
                <c:formatCode>General</c:formatCode>
                <c:ptCount val="3"/>
                <c:pt idx="0">
                  <c:v>62</c:v>
                </c:pt>
                <c:pt idx="1">
                  <c:v>132</c:v>
                </c:pt>
                <c:pt idx="2">
                  <c:v>23</c:v>
                </c:pt>
              </c:numCache>
            </c:numRef>
          </c:val>
        </c:ser>
        <c:dLbls>
          <c:showVal val="1"/>
        </c:dLbls>
        <c:gapWidth val="30"/>
        <c:overlap val="100"/>
        <c:axId val="71234688"/>
        <c:axId val="71236224"/>
      </c:barChart>
      <c:catAx>
        <c:axId val="71234688"/>
        <c:scaling>
          <c:orientation val="minMax"/>
        </c:scaling>
        <c:axPos val="l"/>
        <c:majorTickMark val="none"/>
        <c:tickLblPos val="nextTo"/>
        <c:crossAx val="71236224"/>
        <c:crosses val="autoZero"/>
        <c:auto val="1"/>
        <c:lblAlgn val="ctr"/>
        <c:lblOffset val="100"/>
      </c:catAx>
      <c:valAx>
        <c:axId val="71236224"/>
        <c:scaling>
          <c:orientation val="minMax"/>
        </c:scaling>
        <c:delete val="1"/>
        <c:axPos val="b"/>
        <c:numFmt formatCode="General" sourceLinked="1"/>
        <c:tickLblPos val="none"/>
        <c:crossAx val="712346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453875716362522"/>
          <c:y val="0.66654757392018216"/>
          <c:w val="0.74660979877515365"/>
          <c:h val="0.26002685671888232"/>
        </c:manualLayout>
      </c:layout>
    </c:legend>
    <c:plotVisOnly val="1"/>
    <c:dispBlanksAs val="gap"/>
  </c:chart>
  <c:spPr>
    <a:ln>
      <a:noFill/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965977219853732"/>
          <c:y val="5.0925737807531374E-2"/>
          <c:w val="0.57822452242576161"/>
          <c:h val="0.87326402098898925"/>
        </c:manualLayout>
      </c:layout>
      <c:barChart>
        <c:barDir val="bar"/>
        <c:grouping val="clustered"/>
        <c:ser>
          <c:idx val="0"/>
          <c:order val="0"/>
          <c:cat>
            <c:strRef>
              <c:f>Ajilgyichyyd!$G$24:$G$31</c:f>
              <c:strCache>
                <c:ptCount val="8"/>
                <c:pt idx="0">
                  <c:v>доктор, магистр</c:v>
                </c:pt>
                <c:pt idx="1">
                  <c:v>Боловсролгүй</c:v>
                </c:pt>
                <c:pt idx="2">
                  <c:v>Бага</c:v>
                </c:pt>
                <c:pt idx="3">
                  <c:v>тусгай дунд</c:v>
                </c:pt>
                <c:pt idx="4">
                  <c:v>Мэргэжлийн анхан шатны</c:v>
                </c:pt>
                <c:pt idx="5">
                  <c:v>Суурь</c:v>
                </c:pt>
                <c:pt idx="6">
                  <c:v>дээд</c:v>
                </c:pt>
                <c:pt idx="7">
                  <c:v>Бүрэн дунд</c:v>
                </c:pt>
              </c:strCache>
            </c:strRef>
          </c:cat>
          <c:val>
            <c:numRef>
              <c:f>Ajilgyichyyd!$H$24:$H$31</c:f>
              <c:numCache>
                <c:formatCode>General</c:formatCode>
                <c:ptCount val="8"/>
                <c:pt idx="0">
                  <c:v>4</c:v>
                </c:pt>
                <c:pt idx="1">
                  <c:v>9</c:v>
                </c:pt>
                <c:pt idx="2">
                  <c:v>30</c:v>
                </c:pt>
                <c:pt idx="3">
                  <c:v>34</c:v>
                </c:pt>
                <c:pt idx="4">
                  <c:v>38</c:v>
                </c:pt>
                <c:pt idx="5">
                  <c:v>81</c:v>
                </c:pt>
                <c:pt idx="6">
                  <c:v>104</c:v>
                </c:pt>
                <c:pt idx="7">
                  <c:v>374</c:v>
                </c:pt>
              </c:numCache>
            </c:numRef>
          </c:val>
        </c:ser>
        <c:ser>
          <c:idx val="1"/>
          <c:order val="1"/>
          <c:cat>
            <c:strRef>
              <c:f>Ajilgyichyyd!$G$24:$G$31</c:f>
              <c:strCache>
                <c:ptCount val="8"/>
                <c:pt idx="0">
                  <c:v>доктор, магистр</c:v>
                </c:pt>
                <c:pt idx="1">
                  <c:v>Боловсролгүй</c:v>
                </c:pt>
                <c:pt idx="2">
                  <c:v>Бага</c:v>
                </c:pt>
                <c:pt idx="3">
                  <c:v>тусгай дунд</c:v>
                </c:pt>
                <c:pt idx="4">
                  <c:v>Мэргэжлийн анхан шатны</c:v>
                </c:pt>
                <c:pt idx="5">
                  <c:v>Суурь</c:v>
                </c:pt>
                <c:pt idx="6">
                  <c:v>дээд</c:v>
                </c:pt>
                <c:pt idx="7">
                  <c:v>Бүрэн дунд</c:v>
                </c:pt>
              </c:strCache>
            </c:strRef>
          </c:cat>
          <c:val>
            <c:numRef>
              <c:f>Ajilgyichyyd!$I$24:$I$31</c:f>
              <c:numCache>
                <c:formatCode>General</c:formatCode>
                <c:ptCount val="8"/>
              </c:numCache>
            </c:numRef>
          </c:val>
        </c:ser>
        <c:dLbls>
          <c:showVal val="1"/>
        </c:dLbls>
        <c:gapWidth val="19"/>
        <c:overlap val="86"/>
        <c:axId val="71337472"/>
        <c:axId val="71339008"/>
      </c:barChart>
      <c:catAx>
        <c:axId val="71337472"/>
        <c:scaling>
          <c:orientation val="minMax"/>
        </c:scaling>
        <c:axPos val="l"/>
        <c:majorTickMark val="none"/>
        <c:tickLblPos val="nextTo"/>
        <c:crossAx val="71339008"/>
        <c:crosses val="autoZero"/>
        <c:auto val="1"/>
        <c:lblAlgn val="ctr"/>
        <c:lblOffset val="100"/>
      </c:catAx>
      <c:valAx>
        <c:axId val="713390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133747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1729025" cy="1993582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2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2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9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2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9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0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5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6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2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49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23B5-61EC-40DE-B821-EE7DA7C8E50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4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umnugobi_stat@yaho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828800"/>
            <a:ext cx="7391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715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оны  05 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 </a:t>
            </a:r>
            <a:endParaRPr lang="en-US" dirty="0" smtClean="0">
              <a:solidFill>
                <a:srgbClr val="948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14400" y="25146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05000" y="421584"/>
            <a:ext cx="670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Аймгийн хэмжээ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нд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оны эхний төллөвөл зохих 660.8 мянган хээлтэгчийн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45.9 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хувь нь буюу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303.2 мянган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хээлтэгч төллөж, гарсан төл 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99.9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хувь  бойжиж байна. Урьд оны энэ үеийн мал төллөлтөөс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3801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толгой мал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буюу 1.3 хувиар өссөн 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байна.</a:t>
            </a:r>
            <a:endParaRPr kumimoji="0" lang="mn-M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u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228600"/>
            <a:ext cx="1331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dirty="0" smtClean="0"/>
              <a:t>Хөдөө аж ахуй</a:t>
            </a:r>
            <a:endParaRPr lang="en-US" sz="1400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66800" y="26670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Том малын зүй бус хорогдол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Том малын зүй бус хорогдол 1326  толгой байгаа нь урьд оны мөн үеэс 734 толгойгоор  буурсан   байна Булган, Гурвантэс, Сэврэй, сумдад том малын хорогдол өндөр байгаа бөгөөд Мандал-овоо, Ханбогд, Ханхонгор Цогтцэций сумд хорогдолгүй байна.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5562600" y="4114800"/>
          <a:ext cx="3200400" cy="186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21"/>
          <p:cNvSpPr/>
          <p:nvPr/>
        </p:nvSpPr>
        <p:spPr>
          <a:xfrm>
            <a:off x="5410200" y="3657600"/>
            <a:ext cx="320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200" dirty="0" smtClean="0"/>
              <a:t>   Т</a:t>
            </a:r>
            <a:r>
              <a:rPr lang="en-US" sz="1200" dirty="0" err="1" smtClean="0"/>
              <a:t>ом</a:t>
            </a:r>
            <a:r>
              <a:rPr lang="en-US" sz="1200" dirty="0" smtClean="0"/>
              <a:t> </a:t>
            </a:r>
            <a:r>
              <a:rPr lang="en-US" sz="1200" dirty="0" err="1" smtClean="0"/>
              <a:t>малын</a:t>
            </a:r>
            <a:r>
              <a:rPr lang="en-US" sz="1200" dirty="0" smtClean="0"/>
              <a:t> </a:t>
            </a:r>
            <a:r>
              <a:rPr lang="en-US" sz="1200" dirty="0" err="1" smtClean="0"/>
              <a:t>зүй</a:t>
            </a:r>
            <a:r>
              <a:rPr lang="en-US" sz="1200" dirty="0" smtClean="0"/>
              <a:t> </a:t>
            </a:r>
            <a:r>
              <a:rPr lang="en-US" sz="1200" dirty="0" err="1" smtClean="0"/>
              <a:t>бус</a:t>
            </a:r>
            <a:r>
              <a:rPr lang="en-US" sz="1200" dirty="0" smtClean="0"/>
              <a:t> </a:t>
            </a:r>
            <a:r>
              <a:rPr lang="en-US" sz="1200" dirty="0" err="1" smtClean="0"/>
              <a:t>хорогдол</a:t>
            </a:r>
            <a:r>
              <a:rPr lang="mn-MN" sz="1200" dirty="0" smtClean="0"/>
              <a:t> төрлөөр хувиар</a:t>
            </a:r>
            <a:endParaRPr lang="en-US" sz="1200" dirty="0"/>
          </a:p>
        </p:txBody>
      </p:sp>
      <p:graphicFrame>
        <p:nvGraphicFramePr>
          <p:cNvPr id="23" name="Chart 22"/>
          <p:cNvGraphicFramePr/>
          <p:nvPr/>
        </p:nvGraphicFramePr>
        <p:xfrm>
          <a:off x="1143000" y="4038600"/>
          <a:ext cx="4038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371600" y="3657600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Том малын зүй бус хорогдол сумдаар</a:t>
            </a:r>
            <a:endParaRPr kumimoji="0" lang="mn-M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914400" y="1524000"/>
            <a:ext cx="7620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төрлөөр</a:t>
            </a:r>
            <a:r>
              <a:rPr lang="mn-MN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2014 оны эхний 4 сарын байдлаар төл бойжилт 99.9 хувьтай,  сумдын хувьд мал төллөлт урьд мөн үетэй харьцуулахад Булган, Мандал-овоо, Манлай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Ханхонгор, Хүрмэн, Цогт-овоо, Цогтцэций, Даланзадгад сумдуудад 1.21-90.26 хүртэл хувиар өсч, бусад сумдуудад 11.25-58.98  хүртэл буурсан үзүүлэлттэй байна.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mn-MN" sz="1200" dirty="0" smtClean="0"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mn-MN" sz="1200" dirty="0" smtClean="0"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905000" y="9906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2014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 эхний 4 сарын байдлаар нийт 303245 мал төллөж,   305256 төл гарч, 253 төл хорогдож,  305003 толгой төл бойжиж байна.  Булган, Номгон, Ханхонгор сумдууд хамгийн их төл бойжуулж авсан байна.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22098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105400" y="122835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68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952501" cy="931863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33600" y="838200"/>
            <a:ext cx="586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Аж үйлдвэр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Аж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үйлдвэрийн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салбарт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2014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эхний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04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байдлаар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95869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сая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нийт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бүтээгдэхүүн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үйлдвэрлэж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244398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сая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борлуулалт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хийгджээ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1066800" y="2514600"/>
          <a:ext cx="3733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57400" y="1676400"/>
            <a:ext cx="63246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Энэ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нь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өнгөрсөн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мөн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үеэс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нийт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бүтээгдэхүүн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үйлдвэрлэлт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хувиар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өссөн бол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борлуулалт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283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хувиар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өссөн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mn-M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10200" y="2243435"/>
            <a:ext cx="3276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Аж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үйлдвэрийн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салбарт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ажилчдын тоог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эхний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04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байдлаар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харуулбал дараах үзүүлэлттэй байна.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410200" y="2971800"/>
          <a:ext cx="3276600" cy="311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3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66800" y="3581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66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1112837" cy="110807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09800" y="692751"/>
            <a:ext cx="51816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Байгаль орчин, цаг агаар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5-р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цаг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агаарын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урьдчилсан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төлөв</a:t>
            </a:r>
            <a:endParaRPr kumimoji="0" lang="mn-M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Агаарын</a:t>
            </a:r>
            <a:r>
              <a:rPr kumimoji="0" lang="en-US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температур</a:t>
            </a:r>
            <a:r>
              <a:rPr kumimoji="0" lang="en-US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Агaaрын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темперaтурын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дундаж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нь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нутгийн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өмнөд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хэсгээр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15-19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градус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дулаан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буюу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олон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жилийн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дунджаас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0.5-1.0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градусаар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дулаан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бусад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нутгаар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дунджийн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орчим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0" y="2209800"/>
            <a:ext cx="1344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u="sng" dirty="0" err="1" smtClean="0"/>
              <a:t>Хур</a:t>
            </a:r>
            <a:r>
              <a:rPr lang="en-US" sz="1200" i="1" u="sng" dirty="0" smtClean="0"/>
              <a:t> </a:t>
            </a:r>
            <a:r>
              <a:rPr lang="en-US" sz="1400" i="1" u="sng" dirty="0" err="1" smtClean="0">
                <a:latin typeface="Arial" pitchFamily="34" charset="0"/>
                <a:cs typeface="Arial" pitchFamily="34" charset="0"/>
              </a:rPr>
              <a:t>тунадас</a:t>
            </a:r>
            <a:r>
              <a:rPr lang="en-US" sz="1200" dirty="0" smtClean="0"/>
              <a:t>    </a:t>
            </a:r>
            <a:endParaRPr lang="en-US" sz="12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286000" y="27432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Энэ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орох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тунадасны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хэмжээ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нь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нутнийн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зүүн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хэсгээр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олон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жилийн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дунджаас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бага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бусад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нутгаар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дунджийн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орчим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6" name="Chart 25"/>
          <p:cNvGraphicFramePr/>
          <p:nvPr/>
        </p:nvGraphicFramePr>
        <p:xfrm>
          <a:off x="2362200" y="3657600"/>
          <a:ext cx="5369442" cy="258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 descr="\\FILESERVER\share\khorolmaa\Information logo\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967563" cy="967563"/>
          </a:xfrm>
          <a:prstGeom prst="rect">
            <a:avLst/>
          </a:prstGeom>
          <a:noFill/>
          <a:ln>
            <a:noFill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90800" y="921603"/>
            <a:ext cx="57912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Хүн амын амьжиргааны доод түвшин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ҮСХ-ны даргын 2014 оны А/43 тоот тушаалаар “Хүн амын амьжиргааны доод түвшин “-г бүс, нутгаар баталсан бөгөөд Төвийн бүсийн хүн амын амьжиргааны доод түвшин 149700 төгрөг болсон нь өмнөх оныхтой харьцуулахад 13.1 хувиар  буюу 17300 төгрөгөөр өссөн байна.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1828800" y="2590800"/>
          <a:ext cx="6553200" cy="348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838200" y="527050"/>
            <a:ext cx="7543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266950" y="153828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</a:p>
        </p:txBody>
      </p:sp>
      <p:pic>
        <p:nvPicPr>
          <p:cNvPr id="33797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1390650" y="2214563"/>
            <a:ext cx="2903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65250" y="4286250"/>
            <a:ext cx="2928938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2842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334000" y="4262438"/>
            <a:ext cx="320357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5338763" y="2214563"/>
            <a:ext cx="2901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60475"/>
            <a:ext cx="9096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2"/>
          <p:cNvSpPr>
            <a:spLocks noChangeArrowheads="1"/>
          </p:cNvSpPr>
          <p:nvPr/>
        </p:nvSpPr>
        <p:spPr bwMode="auto">
          <a:xfrm>
            <a:off x="6288088" y="1538288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1712913" y="5856288"/>
            <a:ext cx="633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8288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 smtClean="0">
                <a:latin typeface="Arial" pitchFamily="34" charset="0"/>
                <a:cs typeface="Arial" pitchFamily="34" charset="0"/>
              </a:rPr>
              <a:t>Харилцах утас: 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3061,  </a:t>
            </a:r>
          </a:p>
          <a:p>
            <a:r>
              <a:rPr lang="x-none" sz="2000" b="1" i="1" smtClean="0">
                <a:latin typeface="Arial" pitchFamily="34" charset="0"/>
                <a:cs typeface="Arial" pitchFamily="34" charset="0"/>
              </a:rPr>
              <a:t>                              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3439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E-mail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хаяг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umnugobi_stat@yahoo.com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  umnugovi@.nso.mn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http://www.umnugovi.nso.mn/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62000" y="6629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\FILESERVER\share\khorolmaa\Information logo\1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52600" y="685800"/>
            <a:ext cx="6324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kumimoji="0" lang="eu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эхний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байдлаар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аймгийн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төсвийн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орлогын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төлөвлөгөөний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биелэлт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4.9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буюу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825.8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сая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төгрөгөөр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ав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үзүүлэлттэй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байна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029200" y="1905000"/>
          <a:ext cx="3124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257800" y="1447800"/>
          <a:ext cx="2667000" cy="304800"/>
        </p:xfrm>
        <a:graphic>
          <a:graphicData uri="http://schemas.openxmlformats.org/drawingml/2006/table">
            <a:tbl>
              <a:tblPr/>
              <a:tblGrid>
                <a:gridCol w="26670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Татварын орлогыг бүтцээр нь авч үзвэл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029200" y="4724400"/>
            <a:ext cx="3733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2014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эхний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байдлаар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аймгийн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төсвийн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зарлагын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төлөвлөгөөний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биелэлт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3.3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буюу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870.4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сая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төгрөгөөр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х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этрүүлж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зарцуулсан.</a:t>
            </a:r>
            <a:r>
              <a:rPr kumimoji="0" lang="mn-MN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" y="2057400"/>
          <a:ext cx="3657599" cy="4539234"/>
        </p:xfrm>
        <a:graphic>
          <a:graphicData uri="http://schemas.openxmlformats.org/drawingml/2006/table">
            <a:tbl>
              <a:tblPr/>
              <a:tblGrid>
                <a:gridCol w="1696381"/>
                <a:gridCol w="538260"/>
                <a:gridCol w="479568"/>
                <a:gridCol w="379360"/>
                <a:gridCol w="564030"/>
              </a:tblGrid>
              <a:tr h="469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04-р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сарын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эхний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үлдэгдэл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нэмэгдсэн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хасагдсан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04-р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сарын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үлдэгдэл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Нийт  авлага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55266.1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502.7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1164.4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54604.4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Нийт өглөг Үүнээс: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375538.1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173536.5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68077.1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480997.5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Үндсэн цалин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72587.5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15298.8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34598.6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53287.7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Нийгмийн даатгалын шимтгэл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77904.1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19605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16887.7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80621.4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Гэрэл цахилгаан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11213.7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5691.4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1298.6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15606.5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Түлш, халаалт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156384.7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108446.9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2783.8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262047.8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Цэвэр, бохир ус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1961.2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2736.6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4697.8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Бичиг хэрэг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90.3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14.4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281.9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Тээвэр шатахуун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3199.5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5297.7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981.1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7516.1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Шуудан холбоо, интернетийн төлбөр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161.8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63.5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Бага үнэтэй түргэн элэгдэх зүйлс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881.3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900.2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223.6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1557.9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Хог хаягдал зайлуулах хортон мэрэгчдийн устгал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610.7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610.7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Нормын хувцас зөөлөн эдлэл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2598.4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508.1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391.2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2715.3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Хоол хүнс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30306.1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8786.2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6040.3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33052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Эм бэлдмэл, эмнэлгийн хэрэгсэл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13238.4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1484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2640.6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12081.8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Тавилга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Урсгал засвар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510.4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1946.6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160.4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2296.6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Дотоод албан томилолт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44.3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Төлбөр хураамж болон бусад зардал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1887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1887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Хичээл, үйлдвэрлэлийн дадлага хийх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Халамжийн тэтгэвэр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1831.3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246.8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2078.1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Нөхцөлт мөнгөн тусламж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774.7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541.7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Ахмад настнуудад үзүүлэх хөнгөлөлт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 удаагийн тэтгэмж, шагнал, урамшуулал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1368.2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1368.2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55" marR="5115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62000" y="1600200"/>
            <a:ext cx="358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Орон нутгийн төсвийн  байгууллагын 2014 оны 0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</a:t>
            </a:r>
            <a:r>
              <a:rPr kumimoji="0" lang="mn-M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сарын өглөг, авлагын </a:t>
            </a:r>
            <a:r>
              <a:rPr kumimoji="0" lang="mn-MN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дэлгэрэнгүй мэдээ </a:t>
            </a:r>
            <a:endParaRPr kumimoji="0" lang="mn-M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8200" y="2057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28800" y="762000"/>
            <a:ext cx="6324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Банк-мөнгө зээл 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Аймгийн  хэмжээнд үйл ажиллагаагаа явуулж буй нийт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арилжааны банкуудад  кассын орлого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267914.9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сая төгрөгт хүрч, зарлага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273571.4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сая төгрөг болсон байна. Зээлийн өрийн нийт үлдэгдэл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133019.7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сая төгрөг байгаагийн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2131.5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сая төгрөг нь чанаргүй зээл байна. Иргэдийн хувийн хадгаламж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83106.2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сая төгрөгт хүрч  өнгөрсөн оны мөн үеэс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23577.4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сая  төгрөгөөр өссөн  байна.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762000" y="2438400"/>
          <a:ext cx="3886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6" descr="\\FILESERVER\share\khorolmaa\Information logo\14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1010093" cy="1010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Chart 17"/>
          <p:cNvGraphicFramePr/>
          <p:nvPr/>
        </p:nvGraphicFramePr>
        <p:xfrm>
          <a:off x="4800600" y="31242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257800" y="2165122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600" y="251460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000" dirty="0" smtClean="0"/>
              <a:t>Аймгийн  хэмжээнд үйл </a:t>
            </a:r>
            <a:r>
              <a:rPr lang="mn-MN" sz="1000" dirty="0" smtClean="0">
                <a:latin typeface="Arial" pitchFamily="34" charset="0"/>
                <a:cs typeface="Arial" pitchFamily="34" charset="0"/>
              </a:rPr>
              <a:t>ажиллагаагаа</a:t>
            </a:r>
            <a:r>
              <a:rPr lang="mn-MN" sz="1000" dirty="0" smtClean="0"/>
              <a:t> явуулж буй нийт </a:t>
            </a:r>
            <a:r>
              <a:rPr lang="en-US" sz="1000" dirty="0" smtClean="0"/>
              <a:t>9 </a:t>
            </a:r>
            <a:r>
              <a:rPr lang="mn-MN" sz="1000" dirty="0" smtClean="0"/>
              <a:t>арилжааны банкуудад  хадгаламжийн харьцааг харуулбал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38200" y="661482"/>
            <a:ext cx="731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 b="1" dirty="0" smtClean="0"/>
          </a:p>
          <a:p>
            <a:r>
              <a:rPr lang="mn-MN" sz="1400" dirty="0" smtClean="0"/>
              <a:t> </a:t>
            </a:r>
            <a:endParaRPr lang="en-US" sz="1400" dirty="0" smtClean="0"/>
          </a:p>
          <a:p>
            <a:r>
              <a:rPr lang="en-US" sz="1400" dirty="0" smtClean="0"/>
              <a:t>2014 </a:t>
            </a:r>
            <a:r>
              <a:rPr lang="en-US" sz="1400" dirty="0" err="1" smtClean="0"/>
              <a:t>оны</a:t>
            </a:r>
            <a:r>
              <a:rPr lang="en-US" sz="1400" dirty="0" smtClean="0"/>
              <a:t> </a:t>
            </a:r>
            <a:r>
              <a:rPr lang="en-US" sz="1400" dirty="0" err="1" smtClean="0"/>
              <a:t>эхний</a:t>
            </a:r>
            <a:r>
              <a:rPr lang="en-US" sz="1400" dirty="0" smtClean="0"/>
              <a:t> 4 </a:t>
            </a:r>
            <a:r>
              <a:rPr lang="en-US" sz="1400" dirty="0" err="1" smtClean="0"/>
              <a:t>сарын</a:t>
            </a:r>
            <a:r>
              <a:rPr lang="en-US" sz="1400" dirty="0" smtClean="0"/>
              <a:t> </a:t>
            </a:r>
            <a:r>
              <a:rPr lang="en-US" sz="1400" dirty="0" err="1" smtClean="0"/>
              <a:t>байдлаар</a:t>
            </a:r>
            <a:r>
              <a:rPr lang="en-US" sz="1400" dirty="0" smtClean="0"/>
              <a:t> аймгийн </a:t>
            </a:r>
            <a:r>
              <a:rPr lang="en-US" sz="1400" dirty="0" err="1" smtClean="0"/>
              <a:t>хэмжээгээр</a:t>
            </a:r>
            <a:r>
              <a:rPr lang="en-US" sz="1400" dirty="0" smtClean="0"/>
              <a:t>  447 </a:t>
            </a:r>
            <a:r>
              <a:rPr lang="en-US" sz="1400" dirty="0" err="1" smtClean="0"/>
              <a:t>хүүхэд</a:t>
            </a:r>
            <a:r>
              <a:rPr lang="en-US" sz="1400" dirty="0" smtClean="0"/>
              <a:t> </a:t>
            </a:r>
            <a:r>
              <a:rPr lang="en-US" sz="1400" dirty="0" err="1" smtClean="0"/>
              <a:t>мэндэлж</a:t>
            </a:r>
            <a:r>
              <a:rPr lang="en-US" sz="1400" dirty="0" smtClean="0"/>
              <a:t>, 111 </a:t>
            </a:r>
            <a:r>
              <a:rPr lang="en-US" sz="1400" dirty="0" err="1" smtClean="0"/>
              <a:t>хүн</a:t>
            </a:r>
            <a:r>
              <a:rPr lang="en-US" sz="1400" dirty="0" smtClean="0"/>
              <a:t> </a:t>
            </a:r>
            <a:r>
              <a:rPr lang="en-US" sz="1400" dirty="0" err="1" smtClean="0"/>
              <a:t>нас</a:t>
            </a:r>
            <a:r>
              <a:rPr lang="en-US" sz="1400" dirty="0" smtClean="0"/>
              <a:t> </a:t>
            </a:r>
            <a:r>
              <a:rPr lang="en-US" sz="1400" dirty="0" err="1" smtClean="0"/>
              <a:t>барсан</a:t>
            </a:r>
            <a:r>
              <a:rPr lang="en-US" sz="1400" dirty="0" smtClean="0"/>
              <a:t> </a:t>
            </a:r>
            <a:r>
              <a:rPr lang="en-US" sz="1400" dirty="0" err="1" smtClean="0"/>
              <a:t>нь</a:t>
            </a:r>
            <a:r>
              <a:rPr lang="en-US" sz="1400" dirty="0" smtClean="0"/>
              <a:t> </a:t>
            </a:r>
            <a:r>
              <a:rPr lang="en-US" sz="1400" dirty="0" err="1" smtClean="0"/>
              <a:t>урьд</a:t>
            </a:r>
            <a:r>
              <a:rPr lang="en-US" sz="1400" dirty="0" smtClean="0"/>
              <a:t> </a:t>
            </a:r>
            <a:r>
              <a:rPr lang="en-US" sz="1400" dirty="0" err="1" smtClean="0"/>
              <a:t>оны</a:t>
            </a:r>
            <a:r>
              <a:rPr lang="en-US" sz="1400" dirty="0" smtClean="0"/>
              <a:t> </a:t>
            </a:r>
            <a:r>
              <a:rPr lang="en-US" sz="1400" dirty="0" err="1" smtClean="0"/>
              <a:t>мөн</a:t>
            </a:r>
            <a:r>
              <a:rPr lang="en-US" sz="1400" dirty="0" smtClean="0"/>
              <a:t> </a:t>
            </a:r>
            <a:r>
              <a:rPr lang="en-US" sz="1400" dirty="0" err="1" smtClean="0"/>
              <a:t>үеэс</a:t>
            </a:r>
            <a:r>
              <a:rPr lang="en-US" sz="1400" dirty="0" smtClean="0"/>
              <a:t> </a:t>
            </a:r>
            <a:r>
              <a:rPr lang="en-US" sz="1400" dirty="0" err="1" smtClean="0"/>
              <a:t>төрөлт</a:t>
            </a:r>
            <a:r>
              <a:rPr lang="en-US" sz="1400" dirty="0" smtClean="0"/>
              <a:t>  15.4 </a:t>
            </a:r>
            <a:r>
              <a:rPr lang="en-US" sz="1400" dirty="0" err="1" smtClean="0"/>
              <a:t>хувиар</a:t>
            </a:r>
            <a:r>
              <a:rPr lang="en-US" sz="1400" dirty="0" smtClean="0"/>
              <a:t> </a:t>
            </a:r>
            <a:r>
              <a:rPr lang="mn-MN" sz="1400" dirty="0" smtClean="0"/>
              <a:t>буурч </a:t>
            </a:r>
            <a:r>
              <a:rPr lang="en-US" sz="1400" dirty="0" smtClean="0"/>
              <a:t>,  </a:t>
            </a:r>
            <a:r>
              <a:rPr lang="en-US" sz="1400" dirty="0" err="1" smtClean="0"/>
              <a:t>нас</a:t>
            </a:r>
            <a:r>
              <a:rPr lang="en-US" sz="1400" dirty="0" smtClean="0"/>
              <a:t> </a:t>
            </a:r>
            <a:r>
              <a:rPr lang="en-US" sz="1400" dirty="0" err="1" smtClean="0"/>
              <a:t>баралт</a:t>
            </a:r>
            <a:r>
              <a:rPr lang="en-US" sz="1400" dirty="0" smtClean="0"/>
              <a:t> 6.7 </a:t>
            </a:r>
            <a:r>
              <a:rPr lang="en-US" sz="1400" dirty="0" err="1" smtClean="0"/>
              <a:t>хувиар</a:t>
            </a:r>
            <a:r>
              <a:rPr lang="en-US" sz="1400" dirty="0" smtClean="0"/>
              <a:t>   </a:t>
            </a:r>
            <a:r>
              <a:rPr lang="mn-MN" sz="1400" dirty="0" smtClean="0"/>
              <a:t>өссөн</a:t>
            </a:r>
            <a:r>
              <a:rPr lang="en-US" sz="1400" dirty="0" smtClean="0"/>
              <a:t> </a:t>
            </a:r>
            <a:r>
              <a:rPr lang="en-US" sz="1400" dirty="0" err="1" smtClean="0"/>
              <a:t>байна</a:t>
            </a:r>
            <a:r>
              <a:rPr lang="en-US" sz="1400" dirty="0" smtClean="0"/>
              <a:t>.  0-1 </a:t>
            </a:r>
            <a:r>
              <a:rPr lang="en-US" sz="1400" dirty="0" err="1" smtClean="0"/>
              <a:t>насны</a:t>
            </a:r>
            <a:r>
              <a:rPr lang="en-US" sz="1400" dirty="0" smtClean="0"/>
              <a:t> </a:t>
            </a:r>
            <a:r>
              <a:rPr lang="en-US" sz="1400" dirty="0" err="1" smtClean="0"/>
              <a:t>хүүхдийн</a:t>
            </a:r>
            <a:r>
              <a:rPr lang="en-US" sz="1400" dirty="0" smtClean="0"/>
              <a:t> </a:t>
            </a:r>
            <a:r>
              <a:rPr lang="en-US" sz="1400" dirty="0" err="1" smtClean="0"/>
              <a:t>эндэгдэл</a:t>
            </a:r>
            <a:r>
              <a:rPr lang="en-US" sz="1400" dirty="0" smtClean="0"/>
              <a:t> 12</a:t>
            </a:r>
            <a:r>
              <a:rPr lang="mn-MN" sz="1400" dirty="0" smtClean="0"/>
              <a:t>,</a:t>
            </a:r>
            <a:r>
              <a:rPr lang="en-US" sz="1400" dirty="0" smtClean="0"/>
              <a:t>  х</a:t>
            </a:r>
            <a:r>
              <a:rPr lang="mn-MN" sz="1400" dirty="0" smtClean="0"/>
              <a:t>арин 1-5 насны хүүхдийн эндэгдэл  3 </a:t>
            </a:r>
            <a:r>
              <a:rPr lang="en-US" sz="1400" dirty="0" err="1" smtClean="0"/>
              <a:t>гар</a:t>
            </a:r>
            <a:r>
              <a:rPr lang="mn-MN" sz="1400" dirty="0" smtClean="0"/>
              <a:t>сан </a:t>
            </a:r>
            <a:r>
              <a:rPr lang="en-US" sz="1400" dirty="0" err="1" smtClean="0"/>
              <a:t>байна</a:t>
            </a:r>
            <a:r>
              <a:rPr lang="en-US" sz="1400" dirty="0" smtClean="0"/>
              <a:t>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6324600" y="3505200"/>
          <a:ext cx="2362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47800" y="6096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НИЙГМИН </a:t>
            </a: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33400" y="2895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66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838200" y="1981200"/>
            <a:ext cx="716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dirty="0" smtClean="0"/>
              <a:t>Харин хурц  халдварт өвчин </a:t>
            </a:r>
            <a:r>
              <a:rPr lang="en-US" sz="1400" dirty="0" smtClean="0"/>
              <a:t>97 </a:t>
            </a:r>
            <a:r>
              <a:rPr lang="mn-MN" sz="1400" dirty="0" smtClean="0"/>
              <a:t>гарсан нь  өнгөрсөн оны  мөн үеэс </a:t>
            </a:r>
            <a:r>
              <a:rPr lang="en-US" sz="1400" dirty="0" smtClean="0"/>
              <a:t>4 </a:t>
            </a:r>
            <a:r>
              <a:rPr lang="mn-MN" sz="1400" dirty="0" smtClean="0"/>
              <a:t>хүнээр, гепатит өвчин </a:t>
            </a:r>
            <a:r>
              <a:rPr lang="en-US" sz="1400" dirty="0" smtClean="0"/>
              <a:t>10 </a:t>
            </a:r>
            <a:r>
              <a:rPr lang="mn-MN" sz="1400" dirty="0" smtClean="0"/>
              <a:t>гарсан нь өнгөрсөн оны мөн үеэс  2</a:t>
            </a:r>
            <a:r>
              <a:rPr lang="en-US" sz="1400" dirty="0" smtClean="0"/>
              <a:t>5</a:t>
            </a:r>
            <a:r>
              <a:rPr lang="mn-MN" sz="1400" dirty="0" smtClean="0"/>
              <a:t> хүнээр тус тус буурсан байна.</a:t>
            </a:r>
            <a:endParaRPr lang="en-US" sz="1400" dirty="0" smtClean="0"/>
          </a:p>
          <a:p>
            <a:r>
              <a:rPr lang="mn-MN" sz="1400" dirty="0" smtClean="0"/>
              <a:t> </a:t>
            </a:r>
            <a:endParaRPr lang="en-US" sz="14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762000" y="3429000"/>
          <a:ext cx="2609850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429000" y="3429000"/>
          <a:ext cx="274796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172200" y="3657600"/>
          <a:ext cx="2590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19812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71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1008063" cy="100647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701933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Хөдөлмөр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Аймгийн хөдөлмөрийн захад сарын эхэнд бүртгэлтэй ажил идэвхтэй  эрж байгаа 371 хүн байгаагаас тайлант сард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303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хүн шинээр бүртгэгдэж,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23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хүн ажилд орж, тайлант сарын эцэст </a:t>
            </a: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674</a:t>
            </a:r>
            <a:r>
              <a:rPr kumimoji="0" lang="eu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хүн бүртгэлтэй болсон байна. </a:t>
            </a:r>
            <a:endParaRPr kumimoji="0" lang="eu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1143000" y="3124200"/>
          <a:ext cx="3429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90600" y="2286000"/>
            <a:ext cx="3581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</a:t>
            </a:r>
            <a:r>
              <a:rPr kumimoji="0" lang="mn-MN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 эцэст байгаа бүртгэлтэй  ажилгүй    иргэдийн тоо</a:t>
            </a:r>
            <a:endParaRPr kumimoji="0" lang="mn-M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876800" y="23622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Бүртгэлтэй ажилгүй иргэд,боловсролын байдлаар                                 </a:t>
            </a:r>
            <a:endParaRPr kumimoji="0" lang="mn-M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4724400" y="2819400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2098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701932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200" b="1" dirty="0" smtClean="0"/>
              <a:t>Нийгмийн даатгалын үйлчилгээ</a:t>
            </a:r>
            <a:endParaRPr lang="en-US" sz="1200" dirty="0" smtClean="0"/>
          </a:p>
          <a:p>
            <a:r>
              <a:rPr lang="mn-MN" sz="1200" b="1" dirty="0" smtClean="0"/>
              <a:t> </a:t>
            </a:r>
            <a:endParaRPr lang="en-US" sz="1200" dirty="0" smtClean="0"/>
          </a:p>
          <a:p>
            <a:r>
              <a:rPr lang="mn-MN" sz="1200" dirty="0" smtClean="0"/>
              <a:t>Нийгмийн даатгалын орлогын </a:t>
            </a:r>
            <a:r>
              <a:rPr lang="mn-MN" sz="1200" dirty="0" smtClean="0"/>
              <a:t>төлөвлөгөөнийбиелэлт </a:t>
            </a:r>
            <a:r>
              <a:rPr lang="en-US" sz="1200" dirty="0" smtClean="0"/>
              <a:t>18.8 </a:t>
            </a:r>
            <a:r>
              <a:rPr lang="mn-MN" sz="1200" dirty="0" smtClean="0"/>
              <a:t>хувиар  тасарсан байна. Оны эхний </a:t>
            </a:r>
            <a:r>
              <a:rPr lang="en-US" sz="1200" dirty="0" smtClean="0"/>
              <a:t>4</a:t>
            </a:r>
            <a:r>
              <a:rPr lang="mn-MN" sz="1200" dirty="0" smtClean="0"/>
              <a:t> сард нийгмийн сайн дурын даатгалд  </a:t>
            </a:r>
            <a:r>
              <a:rPr lang="en-US" sz="1200" dirty="0" smtClean="0"/>
              <a:t>1957</a:t>
            </a:r>
            <a:r>
              <a:rPr lang="mn-MN" sz="1200" dirty="0" smtClean="0"/>
              <a:t>  хүн хамрагдсан байна. </a:t>
            </a:r>
            <a:endParaRPr lang="en-US" sz="1200" dirty="0"/>
          </a:p>
        </p:txBody>
      </p:sp>
      <p:pic>
        <p:nvPicPr>
          <p:cNvPr id="16" name="Picture 15" descr="\\FILESERVER\share\khorolmaa\Information logo\6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1010093" cy="1010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Chart 16"/>
          <p:cNvGraphicFramePr/>
          <p:nvPr/>
        </p:nvGraphicFramePr>
        <p:xfrm>
          <a:off x="1066800" y="2590800"/>
          <a:ext cx="3429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5181600" y="2819400"/>
          <a:ext cx="3276600" cy="234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19812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609598"/>
            <a:ext cx="563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200" b="1" dirty="0" smtClean="0"/>
              <a:t>Гэмт хэрэг</a:t>
            </a:r>
            <a:endParaRPr lang="en-US" sz="1200" dirty="0" smtClean="0"/>
          </a:p>
          <a:p>
            <a:r>
              <a:rPr lang="mn-MN" sz="1200" b="1" dirty="0" smtClean="0"/>
              <a:t> </a:t>
            </a:r>
            <a:endParaRPr lang="en-US" sz="1200" dirty="0" smtClean="0"/>
          </a:p>
          <a:p>
            <a:r>
              <a:rPr lang="eu-ES" sz="1200" dirty="0" smtClean="0"/>
              <a:t>20</a:t>
            </a:r>
            <a:r>
              <a:rPr lang="mn-MN" sz="1200" dirty="0" smtClean="0"/>
              <a:t>1</a:t>
            </a:r>
            <a:r>
              <a:rPr lang="en-US" sz="1200" dirty="0" smtClean="0"/>
              <a:t>4</a:t>
            </a:r>
            <a:r>
              <a:rPr lang="eu-ES" sz="1200" dirty="0" smtClean="0"/>
              <a:t> оны эхний </a:t>
            </a:r>
            <a:r>
              <a:rPr lang="en-US" sz="1200" dirty="0" smtClean="0"/>
              <a:t>4</a:t>
            </a:r>
            <a:r>
              <a:rPr lang="eu-ES" sz="1200" dirty="0" smtClean="0"/>
              <a:t> сарын байдлаар 162 гэмт хэрэг гарсан нь өнгөрсөн оны мөн үеэс 27 хэргээр буюу </a:t>
            </a:r>
            <a:r>
              <a:rPr lang="en-US" sz="1200" dirty="0" smtClean="0"/>
              <a:t>20.0</a:t>
            </a:r>
            <a:r>
              <a:rPr lang="eu-ES" sz="1200" dirty="0" smtClean="0"/>
              <a:t> хувиар </a:t>
            </a:r>
            <a:r>
              <a:rPr lang="mn-MN" sz="1200" dirty="0" smtClean="0"/>
              <a:t>өссөн</a:t>
            </a:r>
            <a:r>
              <a:rPr lang="eu-ES" sz="1200" dirty="0" smtClean="0"/>
              <a:t> байна. </a:t>
            </a:r>
            <a:r>
              <a:rPr lang="mn-MN" sz="1200" dirty="0" smtClean="0"/>
              <a:t>Оны эхний </a:t>
            </a:r>
            <a:r>
              <a:rPr lang="en-US" sz="1200" dirty="0" smtClean="0"/>
              <a:t>4 </a:t>
            </a:r>
            <a:r>
              <a:rPr lang="mn-MN" sz="1200" dirty="0" smtClean="0"/>
              <a:t>сард гарсан н</a:t>
            </a:r>
            <a:r>
              <a:rPr lang="eu-ES" sz="1200" dirty="0" smtClean="0"/>
              <a:t>ийт  гэмт хэргийн </a:t>
            </a:r>
            <a:r>
              <a:rPr lang="mn-MN" sz="1200" dirty="0" smtClean="0"/>
              <a:t>илрүүлэлт </a:t>
            </a:r>
            <a:r>
              <a:rPr lang="en-US" sz="1200" dirty="0" smtClean="0"/>
              <a:t>48.8 </a:t>
            </a:r>
            <a:r>
              <a:rPr lang="mn-MN" sz="1200" dirty="0" smtClean="0"/>
              <a:t>хувьтай</a:t>
            </a:r>
            <a:r>
              <a:rPr lang="eu-ES" sz="1200" dirty="0" smtClean="0"/>
              <a:t> байна. </a:t>
            </a:r>
            <a:endParaRPr lang="en-US" sz="1200" dirty="0"/>
          </a:p>
        </p:txBody>
      </p:sp>
      <p:pic>
        <p:nvPicPr>
          <p:cNvPr id="13" name="Picture 12" descr="\\Fileserver\share\khorolmaa\Information logo\1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105786" cy="10419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Chart 13"/>
          <p:cNvGraphicFramePr/>
          <p:nvPr/>
        </p:nvGraphicFramePr>
        <p:xfrm>
          <a:off x="1295400" y="2667000"/>
          <a:ext cx="3200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029200" y="2362200"/>
          <a:ext cx="2900149" cy="307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5756"/>
            <a:ext cx="9144000" cy="6873756"/>
          </a:xfrm>
          <a:prstGeom prst="rect">
            <a:avLst/>
          </a:prstGeom>
        </p:spPr>
      </p:pic>
      <p:pic>
        <p:nvPicPr>
          <p:cNvPr id="8" name="Picture 7" descr="D:\BAYAN\My Pictures\STAT-LOGO\1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003551" cy="108196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09800" y="842791"/>
            <a:ext cx="64008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Хэрэглээний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үнийн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индекс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_TextBook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Хэрэглээний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үнийн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индекс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гэдэг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нь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хэрэглэгчдийн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худалдаж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авсан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бараа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үйлчилгээний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төрөл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өөрчлөлтгүй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тогтвортой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байхад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үнэ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дунджаар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хэрхэн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өөрчлөгдөж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буйг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хэмждэг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үзүүлэлт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юм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_TextBook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Аймгийн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хэрэглээний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үнийн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ерөнхий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индексийг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2014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4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сарыг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өнгөрсөн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мөн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үетэй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харьцуулахад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15.8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өссөний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дотор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хүнсний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бараа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18.2,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согтууруулах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ундаа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19.0,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хувцас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бөс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бараа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24.8,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орон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сууц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цахилгаан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болон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түлш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13.0,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гэр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ахуйн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бараа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12.9,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эм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тариа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эмнэлэгийн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үйлчилгээ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6.7,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тээвэр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5.0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соёлын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бараа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4.1,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боловсролын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үйлчилгээ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33.2,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зочид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буудал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17.9,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бусад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бараа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үйлчилгээ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9.7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тус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тус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өссөн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үзүүлэлттэй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байна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3124201"/>
          <a:ext cx="6705600" cy="2819398"/>
        </p:xfrm>
        <a:graphic>
          <a:graphicData uri="http://schemas.openxmlformats.org/drawingml/2006/table">
            <a:tbl>
              <a:tblPr/>
              <a:tblGrid>
                <a:gridCol w="1924940"/>
                <a:gridCol w="998116"/>
                <a:gridCol w="3782544"/>
              </a:tblGrid>
              <a:tr h="703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latin typeface="Tahoma"/>
                          <a:ea typeface="Times New Roman"/>
                        </a:rPr>
                        <a:t>Бараа, үйлчилгээний 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latin typeface="Tahoma"/>
                          <a:ea typeface="Times New Roman"/>
                        </a:rPr>
                        <a:t>бүлэг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Үнийн өөрчлөлт 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%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latin typeface="Tahoma"/>
                          <a:ea typeface="Times New Roman"/>
                        </a:rPr>
                        <a:t>Дэд бүлэг, зарим барааны үнийн өөрчлөлт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465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</a:rPr>
                        <a:t>Хүнсний бараа, ундаа, ус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</a:rPr>
                        <a:t>4.5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Энэ бүлгийн өсөлтөд талх, гурил, будаа 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8.1</a:t>
                      </a:r>
                      <a:r>
                        <a:rPr lang="mn-MN" sz="1000">
                          <a:latin typeface="Tahoma"/>
                          <a:ea typeface="Times New Roman"/>
                        </a:rPr>
                        <a:t> хувь, мах, махан бүтээгдэхүүн 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5.8</a:t>
                      </a:r>
                      <a:r>
                        <a:rPr lang="mn-MN" sz="1000">
                          <a:latin typeface="Tahoma"/>
                          <a:ea typeface="Times New Roman"/>
                        </a:rPr>
                        <a:t> хувь, төмс, хүнсний ногоо 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12.7</a:t>
                      </a:r>
                      <a:r>
                        <a:rPr lang="mn-MN" sz="1000">
                          <a:latin typeface="Tahoma"/>
                          <a:ea typeface="Times New Roman"/>
                        </a:rPr>
                        <a:t> хувиар тус тус нэмэгдсэн нь голлон нөлөөлжээ. 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3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</a:rPr>
                        <a:t>Хувцас, бөс бараа, гутал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0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.3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Энэ бүлгийн үнэ өсөхөд эрэгтэй, эмэгтэй,хүүхдийн бэлэн хувцас 6.1 хувиар өссөнтэй холбоотой байна. 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3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Эм тариа, эмнэлгийн үйлчилгээ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0.7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Эм, тарианы үнэ 2.8 хувиар нэмэгдсэн нь нөлөөлжээ. 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3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Зочид буудал,нийтийн хоол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1.6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latin typeface="Tahoma"/>
                          <a:ea typeface="Times New Roman"/>
                        </a:rPr>
                        <a:t>Нийтийн хоолны үнэ 6.3 хувиар өсөлтөд нөлөөлсөн байна.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133600" y="25146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Хэрэглээний үнийн индекст нөлөөлсөн бараа, үйлчилгээний үнийн өөрчлөлт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/>
        </p:nvGraphicFramePr>
        <p:xfrm>
          <a:off x="990600" y="914400"/>
          <a:ext cx="38100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1219200" y="2743200"/>
          <a:ext cx="3103245" cy="17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334000" y="2819400"/>
          <a:ext cx="3027872" cy="155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66800" y="2453789"/>
            <a:ext cx="7543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үнэ,2010-2014 оны 04-р сард</a:t>
            </a:r>
            <a:endParaRPr kumimoji="0" lang="mn-M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1066800" y="4495800"/>
          <a:ext cx="3581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5257800" y="4495800"/>
          <a:ext cx="3429000" cy="186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105400" y="838200"/>
          <a:ext cx="33528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1192</Words>
  <Application>Microsoft Office PowerPoint</Application>
  <PresentationFormat>On-screen Show (4:3)</PresentationFormat>
  <Paragraphs>260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h</cp:lastModifiedBy>
  <cp:revision>405</cp:revision>
  <dcterms:created xsi:type="dcterms:W3CDTF">2013-04-23T12:28:13Z</dcterms:created>
  <dcterms:modified xsi:type="dcterms:W3CDTF">2014-05-09T01:58:05Z</dcterms:modified>
</cp:coreProperties>
</file>