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charts/chart1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7" r:id="rId3"/>
    <p:sldId id="337" r:id="rId4"/>
    <p:sldId id="331" r:id="rId5"/>
    <p:sldId id="332" r:id="rId6"/>
    <p:sldId id="338" r:id="rId7"/>
    <p:sldId id="339" r:id="rId8"/>
    <p:sldId id="333" r:id="rId9"/>
    <p:sldId id="335" r:id="rId10"/>
    <p:sldId id="321" r:id="rId11"/>
    <p:sldId id="318" r:id="rId12"/>
    <p:sldId id="319" r:id="rId13"/>
    <p:sldId id="340" r:id="rId14"/>
    <p:sldId id="314" r:id="rId15"/>
    <p:sldId id="30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600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ER\share\Munkhjargal\taniltsuulga\2014.05%20sariin%20taniltsuulga\taniltsuulgad%20oroh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\Desktop\05%20sariin%20taniltsuulga\taniltsuulg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\Desktop\05%20sariin%20taniltsuulga\taniltsuulga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h\Desktop\05%20sariin%20taniltsuulga\Une_Grafic.xlsx" TargetMode="External"/><Relationship Id="rId2" Type="http://schemas.openxmlformats.org/officeDocument/2006/relationships/image" Target="../media/image10.jpeg"/><Relationship Id="rId1" Type="http://schemas.openxmlformats.org/officeDocument/2006/relationships/themeOverride" Target="../theme/themeOverride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Niislel\Une_Grafic.xlsx" TargetMode="External"/><Relationship Id="rId2" Type="http://schemas.openxmlformats.org/officeDocument/2006/relationships/image" Target="../media/image11.jpeg"/><Relationship Id="rId1" Type="http://schemas.openxmlformats.org/officeDocument/2006/relationships/themeOverride" Target="../theme/themeOverride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Niislel\Une_Grafic.xlsx" TargetMode="External"/><Relationship Id="rId2" Type="http://schemas.openxmlformats.org/officeDocument/2006/relationships/image" Target="../media/image12.jpeg"/><Relationship Id="rId1" Type="http://schemas.openxmlformats.org/officeDocument/2006/relationships/themeOverride" Target="../theme/themeOverride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Niislel\Une_Grafic.xlsx" TargetMode="External"/><Relationship Id="rId2" Type="http://schemas.openxmlformats.org/officeDocument/2006/relationships/image" Target="../media/image13.jpeg"/><Relationship Id="rId1" Type="http://schemas.openxmlformats.org/officeDocument/2006/relationships/themeOverride" Target="../theme/themeOverride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Niislel\Une_Grafic.xlsx" TargetMode="External"/><Relationship Id="rId2" Type="http://schemas.openxmlformats.org/officeDocument/2006/relationships/image" Target="../media/image14.jpeg"/><Relationship Id="rId1" Type="http://schemas.openxmlformats.org/officeDocument/2006/relationships/themeOverride" Target="../theme/themeOverride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h\Desktop\05%20sariin%20taniltsuulga\Une_Grafic.xlsx" TargetMode="Externa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ER\share\Munkhjargal\taniltsuulga\2014.05%20sariin%20taniltsuulga\2014.05sariin%20taniltsuulga%20nomio\2014.05%20MEDEE.11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ER\share\Munkhjargal\taniltsuulga\2014.05%20sariin%20taniltsuulga\2014.05sariin%20taniltsuulga%20nomio\2014.05%20MEDEE.1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nzoo\Desktop\2014.05%20sariin%20taniltsuulga\taniltsuulgad%20oroh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nzoo\Desktop\2014.05%20sariin%20taniltsuulga\taniltsuulgad%20oroh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j\Desktop\&#1062;&#1072;&#1075;%20&#1091;&#1091;&#1088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\Desktop\eruul%20men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\Desktop\05%20sariin%20taniltsuulga\taniltsuulga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ILESERVER\share\Munkhjargal\taniltsuulga\2014.05%20sariin%20taniltsuulga\05%20sariin%20taniltsuulga%20kh\eruul%20mendiin%20sariin%20taniltsuulga%20beltgeh-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\Desktop\05%20sariin%20taniltsuulga\taniltsuulg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\Desktop\05%20sariin%20taniltsuulga\taniltsuulg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\Desktop\05%20sariin%20taniltsuulga\taniltsuulg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\Desktop\05%20sariin%20taniltsuulga\taniltsuulg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cat>
            <c:strRef>
              <c:f>orlogo!$L$10:$L$13</c:f>
              <c:strCache>
                <c:ptCount val="4"/>
                <c:pt idx="0">
                  <c:v>1.Орлогын албан татвар</c:v>
                </c:pt>
                <c:pt idx="1">
                  <c:v>2. Өмчийн татвар      </c:v>
                </c:pt>
                <c:pt idx="2">
                  <c:v>3. Тусгай зориулалтын орлого</c:v>
                </c:pt>
                <c:pt idx="3">
                  <c:v>4.Бусад татвар</c:v>
                </c:pt>
              </c:strCache>
            </c:strRef>
          </c:cat>
          <c:val>
            <c:numRef>
              <c:f>orlogo!$M$10:$M$13</c:f>
              <c:numCache>
                <c:formatCode>General</c:formatCode>
                <c:ptCount val="4"/>
                <c:pt idx="0">
                  <c:v>8668597.2999999952</c:v>
                </c:pt>
                <c:pt idx="1">
                  <c:v>3001703.6</c:v>
                </c:pt>
                <c:pt idx="2">
                  <c:v>534603.9</c:v>
                </c:pt>
                <c:pt idx="3">
                  <c:v>8497611.3000000007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 algn="ctr">
              <a:defRPr/>
            </a:pPr>
            <a:r>
              <a:rPr lang="mn-MN"/>
              <a:t>5 сард үйлдэгдсэн гэмт хэрэг, хувиар</a:t>
            </a:r>
            <a:endParaRPr lang="en-US"/>
          </a:p>
        </c:rich>
      </c:tx>
      <c:layout>
        <c:manualLayout>
          <c:xMode val="edge"/>
          <c:yMode val="edge"/>
          <c:x val="0.20854530033784374"/>
          <c:y val="2.1756091628260955E-2"/>
        </c:manualLayout>
      </c:layout>
    </c:title>
    <c:plotArea>
      <c:layout>
        <c:manualLayout>
          <c:layoutTarget val="inner"/>
          <c:xMode val="edge"/>
          <c:yMode val="edge"/>
          <c:x val="0.22566192690863954"/>
          <c:y val="0.35688842779510987"/>
          <c:w val="0.48193478632366282"/>
          <c:h val="0.54047074562672393"/>
        </c:manualLayout>
      </c:layout>
      <c:pieChart>
        <c:varyColors val="1"/>
        <c:ser>
          <c:idx val="0"/>
          <c:order val="0"/>
          <c:dLbls>
            <c:dLbl>
              <c:idx val="2"/>
              <c:layout>
                <c:manualLayout>
                  <c:x val="-2.8793744531933536E-3"/>
                  <c:y val="5.83304170312045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2.734689413823272E-2"/>
                  <c:y val="-1.5740740740740754E-3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2.2833552055993049E-3"/>
                  <c:y val="-4.4965733449985482E-3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3.4015748031496094E-3"/>
                  <c:y val="2.0030256634587344E-2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'gemt hereg'!$A$25:$A$31</c:f>
              <c:strCache>
                <c:ptCount val="7"/>
                <c:pt idx="0">
                  <c:v>хүчин</c:v>
                </c:pt>
                <c:pt idx="1">
                  <c:v>танхай</c:v>
                </c:pt>
                <c:pt idx="2">
                  <c:v>ИЭЧЭМЭ</c:v>
                </c:pt>
                <c:pt idx="3">
                  <c:v>хулгай</c:v>
                </c:pt>
                <c:pt idx="4">
                  <c:v>ХАБ эсрэг гэмт хэрэг</c:v>
                </c:pt>
                <c:pt idx="5">
                  <c:v>Залилан</c:v>
                </c:pt>
                <c:pt idx="6">
                  <c:v>Бусад гэмт хэрэг</c:v>
                </c:pt>
              </c:strCache>
            </c:strRef>
          </c:cat>
          <c:val>
            <c:numRef>
              <c:f>'gemt hereg'!$B$25:$B$31</c:f>
              <c:numCache>
                <c:formatCode>General</c:formatCode>
                <c:ptCount val="7"/>
                <c:pt idx="0">
                  <c:v>4</c:v>
                </c:pt>
                <c:pt idx="1">
                  <c:v>6</c:v>
                </c:pt>
                <c:pt idx="2">
                  <c:v>65</c:v>
                </c:pt>
                <c:pt idx="3">
                  <c:v>43</c:v>
                </c:pt>
                <c:pt idx="4">
                  <c:v>33</c:v>
                </c:pt>
                <c:pt idx="5">
                  <c:v>2</c:v>
                </c:pt>
                <c:pt idx="6">
                  <c:v>49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spPr>
    <a:ln>
      <a:noFill/>
    </a:ln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'gemt hereg'!$B$37</c:f>
              <c:strCache>
                <c:ptCount val="1"/>
                <c:pt idx="0">
                  <c:v>Сэжигтэн, холбогчдын мэдээлэл, насны байдлаар</c:v>
                </c:pt>
              </c:strCache>
            </c:strRef>
          </c:tx>
          <c:cat>
            <c:strRef>
              <c:f>'gemt hereg'!$A$38:$A$41</c:f>
              <c:strCache>
                <c:ptCount val="4"/>
                <c:pt idx="0">
                  <c:v>18 хүртэл</c:v>
                </c:pt>
                <c:pt idx="1">
                  <c:v>18-30 нас</c:v>
                </c:pt>
                <c:pt idx="2">
                  <c:v>31-35 нас</c:v>
                </c:pt>
                <c:pt idx="3">
                  <c:v>35- с дээш нас</c:v>
                </c:pt>
              </c:strCache>
            </c:strRef>
          </c:cat>
          <c:val>
            <c:numRef>
              <c:f>'gemt hereg'!$B$38:$B$41</c:f>
              <c:numCache>
                <c:formatCode>General</c:formatCode>
                <c:ptCount val="4"/>
                <c:pt idx="0">
                  <c:v>5</c:v>
                </c:pt>
                <c:pt idx="1">
                  <c:v>85</c:v>
                </c:pt>
                <c:pt idx="2">
                  <c:v>24</c:v>
                </c:pt>
                <c:pt idx="3">
                  <c:v>48</c:v>
                </c:pt>
              </c:numCache>
            </c:numRef>
          </c:val>
        </c:ser>
        <c:dLbls/>
        <c:axId val="57786368"/>
        <c:axId val="57787904"/>
      </c:barChart>
      <c:catAx>
        <c:axId val="57786368"/>
        <c:scaling>
          <c:orientation val="minMax"/>
        </c:scaling>
        <c:axPos val="l"/>
        <c:majorTickMark val="none"/>
        <c:tickLblPos val="nextTo"/>
        <c:crossAx val="57787904"/>
        <c:crosses val="autoZero"/>
        <c:auto val="1"/>
        <c:lblAlgn val="ctr"/>
        <c:lblOffset val="100"/>
      </c:catAx>
      <c:valAx>
        <c:axId val="57787904"/>
        <c:scaling>
          <c:orientation val="minMax"/>
        </c:scaling>
        <c:axPos val="b"/>
        <c:majorGridlines/>
        <c:numFmt formatCode="General" sourceLinked="1"/>
        <c:majorTickMark val="none"/>
        <c:tickLblPos val="none"/>
        <c:crossAx val="57786368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921600811983146E-2"/>
          <c:y val="9.4490305647278228E-2"/>
          <c:w val="0.97099380704300431"/>
          <c:h val="0.66656476763933925"/>
        </c:manualLayout>
      </c:layout>
      <c:barChart>
        <c:barDir val="col"/>
        <c:grouping val="clustered"/>
        <c:ser>
          <c:idx val="0"/>
          <c:order val="0"/>
          <c:tx>
            <c:strRef>
              <c:f>Sheet1!$J$75</c:f>
              <c:strCache>
                <c:ptCount val="1"/>
                <c:pt idx="0">
                  <c:v>Төмс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 w="25400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Sheet1!$K$74:$O$74</c:f>
              <c:numCache>
                <c:formatCode>General</c:formatCode>
                <c:ptCount val="5"/>
                <c:pt idx="0">
                  <c:v>2010.05</c:v>
                </c:pt>
                <c:pt idx="1">
                  <c:v>2011.05</c:v>
                </c:pt>
                <c:pt idx="2">
                  <c:v>2012.05</c:v>
                </c:pt>
                <c:pt idx="3">
                  <c:v>2013.05</c:v>
                </c:pt>
                <c:pt idx="4">
                  <c:v>2014.05</c:v>
                </c:pt>
              </c:numCache>
            </c:numRef>
          </c:cat>
          <c:val>
            <c:numRef>
              <c:f>Sheet1!$K$75:$O$75</c:f>
              <c:numCache>
                <c:formatCode>General</c:formatCode>
                <c:ptCount val="5"/>
                <c:pt idx="0">
                  <c:v>1300</c:v>
                </c:pt>
                <c:pt idx="1">
                  <c:v>1000</c:v>
                </c:pt>
                <c:pt idx="2">
                  <c:v>1200</c:v>
                </c:pt>
                <c:pt idx="3">
                  <c:v>800</c:v>
                </c:pt>
                <c:pt idx="4">
                  <c:v>1233.3</c:v>
                </c:pt>
              </c:numCache>
            </c:numRef>
          </c:val>
        </c:ser>
        <c:dLbls/>
        <c:gapWidth val="10"/>
        <c:axId val="57880576"/>
        <c:axId val="57882112"/>
      </c:barChart>
      <c:catAx>
        <c:axId val="57880576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accent1">
                <a:lumMod val="40000"/>
                <a:lumOff val="60000"/>
              </a:schemeClr>
            </a:solidFill>
          </a:ln>
        </c:spPr>
        <c:txPr>
          <a:bodyPr rot="0" vert="horz"/>
          <a:lstStyle/>
          <a:p>
            <a:pPr>
              <a:defRPr sz="800"/>
            </a:pPr>
            <a:endParaRPr lang="en-US"/>
          </a:p>
        </c:txPr>
        <c:crossAx val="57882112"/>
        <c:crosses val="autoZero"/>
        <c:auto val="1"/>
        <c:lblAlgn val="ctr"/>
        <c:lblOffset val="100"/>
      </c:catAx>
      <c:valAx>
        <c:axId val="57882112"/>
        <c:scaling>
          <c:orientation val="minMax"/>
          <c:max val="1400"/>
          <c:min val="0"/>
        </c:scaling>
        <c:delete val="1"/>
        <c:axPos val="l"/>
        <c:numFmt formatCode="General" sourceLinked="1"/>
        <c:tickLblPos val="none"/>
        <c:crossAx val="57880576"/>
        <c:crosses val="autoZero"/>
        <c:crossBetween val="between"/>
        <c:majorUnit val="500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>
      <a:noFill/>
    </a:ln>
  </c:spPr>
  <c:txPr>
    <a:bodyPr/>
    <a:lstStyle/>
    <a:p>
      <a:pPr>
        <a:defRPr>
          <a:solidFill>
            <a:srgbClr val="002060"/>
          </a:solidFill>
          <a:latin typeface="Tahoma" pitchFamily="34" charset="0"/>
          <a:cs typeface="Tahoma" pitchFamily="34" charset="0"/>
        </a:defRPr>
      </a:pPr>
      <a:endParaRPr lang="en-US"/>
    </a:p>
  </c:txPr>
  <c:externalData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81652234088317E-2"/>
          <c:y val="4.8774546038887992E-2"/>
          <c:w val="0.93224187761775001"/>
          <c:h val="0.7737517369152388"/>
        </c:manualLayout>
      </c:layout>
      <c:lineChart>
        <c:grouping val="standard"/>
        <c:ser>
          <c:idx val="0"/>
          <c:order val="0"/>
          <c:tx>
            <c:strRef>
              <c:f>Sheet1!$C$105</c:f>
              <c:strCache>
                <c:ptCount val="1"/>
                <c:pt idx="0">
                  <c:v>Байцаа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square"/>
            <c:size val="35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B050"/>
                    </a:solidFill>
                  </a:defRPr>
                </a:pPr>
                <a:endParaRPr lang="en-US"/>
              </a:p>
            </c:txPr>
            <c:dLblPos val="b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Sheet1!$D$104:$H$104</c:f>
              <c:numCache>
                <c:formatCode>General</c:formatCode>
                <c:ptCount val="5"/>
                <c:pt idx="0">
                  <c:v>2010.05</c:v>
                </c:pt>
                <c:pt idx="1">
                  <c:v>2011.05</c:v>
                </c:pt>
                <c:pt idx="2">
                  <c:v>2012.05</c:v>
                </c:pt>
                <c:pt idx="3">
                  <c:v>2013.05</c:v>
                </c:pt>
                <c:pt idx="4">
                  <c:v>2014.05</c:v>
                </c:pt>
              </c:numCache>
            </c:numRef>
          </c:cat>
          <c:val>
            <c:numRef>
              <c:f>Sheet1!$D$105:$H$105</c:f>
              <c:numCache>
                <c:formatCode>General</c:formatCode>
                <c:ptCount val="5"/>
                <c:pt idx="0">
                  <c:v>1500</c:v>
                </c:pt>
                <c:pt idx="1">
                  <c:v>1200</c:v>
                </c:pt>
                <c:pt idx="2">
                  <c:v>1400</c:v>
                </c:pt>
                <c:pt idx="3">
                  <c:v>1500</c:v>
                </c:pt>
                <c:pt idx="4">
                  <c:v>1600</c:v>
                </c:pt>
              </c:numCache>
            </c:numRef>
          </c:val>
          <c:smooth val="1"/>
        </c:ser>
        <c:dLbls/>
        <c:marker val="1"/>
        <c:axId val="57926400"/>
        <c:axId val="57927936"/>
      </c:lineChart>
      <c:catAx>
        <c:axId val="57926400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accent1">
                <a:lumMod val="40000"/>
                <a:lumOff val="60000"/>
              </a:schemeClr>
            </a:solidFill>
          </a:ln>
        </c:spPr>
        <c:txPr>
          <a:bodyPr rot="0" vert="horz"/>
          <a:lstStyle/>
          <a:p>
            <a:pPr>
              <a:defRPr sz="800"/>
            </a:pPr>
            <a:endParaRPr lang="en-US"/>
          </a:p>
        </c:txPr>
        <c:crossAx val="57927936"/>
        <c:crosses val="autoZero"/>
        <c:auto val="1"/>
        <c:lblAlgn val="ctr"/>
        <c:lblOffset val="100"/>
      </c:catAx>
      <c:valAx>
        <c:axId val="57927936"/>
        <c:scaling>
          <c:orientation val="minMax"/>
          <c:max val="2000"/>
          <c:min val="0"/>
        </c:scaling>
        <c:delete val="1"/>
        <c:axPos val="l"/>
        <c:numFmt formatCode="General" sourceLinked="1"/>
        <c:tickLblPos val="nextTo"/>
        <c:crossAx val="57926400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15769060879585173"/>
          <c:y val="7.6737395777337424E-5"/>
          <c:w val="0.55154503552909728"/>
          <c:h val="0.10406290677080017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>
          <a:solidFill>
            <a:srgbClr val="002060"/>
          </a:solidFill>
          <a:latin typeface="Tahoma" pitchFamily="34" charset="0"/>
          <a:cs typeface="Tahoma" pitchFamily="34" charset="0"/>
        </a:defRPr>
      </a:pPr>
      <a:endParaRPr lang="en-US"/>
    </a:p>
  </c:txPr>
  <c:externalData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2234432234432238E-2"/>
          <c:y val="0.1820279691601053"/>
          <c:w val="0.95594534942313258"/>
          <c:h val="0.66133444070305947"/>
        </c:manualLayout>
      </c:layout>
      <c:lineChart>
        <c:grouping val="standard"/>
        <c:ser>
          <c:idx val="0"/>
          <c:order val="0"/>
          <c:tx>
            <c:strRef>
              <c:f>Sheet1!$C$127</c:f>
              <c:strCache>
                <c:ptCount val="1"/>
                <c:pt idx="0">
                  <c:v>Лууван</c:v>
                </c:pt>
              </c:strCache>
            </c:strRef>
          </c:tx>
          <c:spPr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45"/>
            <c:spPr>
              <a:blipFill dpi="0" rotWithShape="1">
                <a:blip xmlns:r="http://schemas.openxmlformats.org/officeDocument/2006/relationships" r:embed="rId2"/>
                <a:srcRect/>
                <a:stretch>
                  <a:fillRect/>
                </a:stretch>
              </a:blip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0.12307692307692339"/>
                  <c:y val="-0.140625"/>
                </c:manualLayout>
              </c:layout>
              <c:showVal val="1"/>
            </c:dLbl>
            <c:dLbl>
              <c:idx val="1"/>
              <c:layout>
                <c:manualLayout>
                  <c:x val="-0.10549450549450556"/>
                  <c:y val="-0.125"/>
                </c:manualLayout>
              </c:layout>
              <c:showVal val="1"/>
            </c:dLbl>
            <c:dLbl>
              <c:idx val="2"/>
              <c:layout>
                <c:manualLayout>
                  <c:x val="-9.6703296703296707E-2"/>
                  <c:y val="-0.125"/>
                </c:manualLayout>
              </c:layout>
              <c:showVal val="1"/>
            </c:dLbl>
            <c:dLbl>
              <c:idx val="3"/>
              <c:layout>
                <c:manualLayout>
                  <c:x val="-9.9633699633699765E-2"/>
                  <c:y val="-0.125"/>
                </c:manualLayout>
              </c:layout>
              <c:showVal val="1"/>
            </c:dLbl>
            <c:dLbl>
              <c:idx val="4"/>
              <c:layout>
                <c:manualLayout>
                  <c:x val="-7.032967032967033E-2"/>
                  <c:y val="-0.11458333333333331"/>
                </c:manualLayout>
              </c:layout>
              <c:showVal val="1"/>
            </c:dLbl>
            <c:showVal val="1"/>
          </c:dLbls>
          <c:cat>
            <c:numRef>
              <c:f>Sheet1!$D$126:$H$126</c:f>
              <c:numCache>
                <c:formatCode>General</c:formatCode>
                <c:ptCount val="5"/>
                <c:pt idx="0">
                  <c:v>2010.05</c:v>
                </c:pt>
                <c:pt idx="1">
                  <c:v>2011.05</c:v>
                </c:pt>
                <c:pt idx="2">
                  <c:v>2012.05</c:v>
                </c:pt>
                <c:pt idx="3">
                  <c:v>2013.05</c:v>
                </c:pt>
                <c:pt idx="4">
                  <c:v>2014.05</c:v>
                </c:pt>
              </c:numCache>
            </c:numRef>
          </c:cat>
          <c:val>
            <c:numRef>
              <c:f>Sheet1!$D$127:$H$127</c:f>
              <c:numCache>
                <c:formatCode>General</c:formatCode>
                <c:ptCount val="5"/>
                <c:pt idx="0">
                  <c:v>1200</c:v>
                </c:pt>
                <c:pt idx="1">
                  <c:v>1200</c:v>
                </c:pt>
                <c:pt idx="2">
                  <c:v>1200</c:v>
                </c:pt>
                <c:pt idx="3">
                  <c:v>1200</c:v>
                </c:pt>
                <c:pt idx="4">
                  <c:v>1766.7</c:v>
                </c:pt>
              </c:numCache>
            </c:numRef>
          </c:val>
          <c:smooth val="1"/>
        </c:ser>
        <c:dLbls>
          <c:showVal val="1"/>
        </c:dLbls>
        <c:marker val="1"/>
        <c:axId val="57853824"/>
        <c:axId val="57855360"/>
      </c:lineChart>
      <c:catAx>
        <c:axId val="57853824"/>
        <c:scaling>
          <c:orientation val="minMax"/>
        </c:scaling>
        <c:axPos val="b"/>
        <c:numFmt formatCode="General" sourceLinked="1"/>
        <c:majorTickMark val="none"/>
        <c:tickLblPos val="nextTo"/>
        <c:spPr>
          <a:ln>
            <a:solidFill>
              <a:srgbClr val="4F81BD">
                <a:lumMod val="40000"/>
                <a:lumOff val="60000"/>
              </a:srgbClr>
            </a:solidFill>
          </a:ln>
        </c:spPr>
        <c:txPr>
          <a:bodyPr rot="0" vert="horz"/>
          <a:lstStyle/>
          <a:p>
            <a:pPr>
              <a:defRPr sz="800"/>
            </a:pPr>
            <a:endParaRPr lang="en-US"/>
          </a:p>
        </c:txPr>
        <c:crossAx val="57855360"/>
        <c:crosses val="autoZero"/>
        <c:auto val="1"/>
        <c:lblAlgn val="ctr"/>
        <c:lblOffset val="100"/>
      </c:catAx>
      <c:valAx>
        <c:axId val="57855360"/>
        <c:scaling>
          <c:orientation val="minMax"/>
          <c:max val="1800"/>
          <c:min val="1000"/>
        </c:scaling>
        <c:delete val="1"/>
        <c:axPos val="l"/>
        <c:numFmt formatCode="General" sourceLinked="1"/>
        <c:majorTickMark val="none"/>
        <c:tickLblPos val="none"/>
        <c:crossAx val="57853824"/>
        <c:crosses val="autoZero"/>
        <c:crossBetween val="between"/>
        <c:majorUnit val="200"/>
      </c:valAx>
      <c:spPr>
        <a:noFill/>
        <a:ln w="25400">
          <a:noFill/>
        </a:ln>
      </c:spPr>
    </c:plotArea>
    <c:legend>
      <c:legendPos val="t"/>
      <c:layout/>
    </c:legend>
    <c:plotVisOnly val="1"/>
    <c:dispBlanksAs val="gap"/>
  </c:chart>
  <c:spPr>
    <a:solidFill>
      <a:schemeClr val="bg1"/>
    </a:solidFill>
    <a:ln>
      <a:noFill/>
    </a:ln>
  </c:spPr>
  <c:txPr>
    <a:bodyPr/>
    <a:lstStyle/>
    <a:p>
      <a:pPr>
        <a:defRPr>
          <a:solidFill>
            <a:srgbClr val="002060"/>
          </a:solidFill>
          <a:latin typeface="Tahoma" pitchFamily="34" charset="0"/>
          <a:cs typeface="Tahoma" pitchFamily="34" charset="0"/>
        </a:defRPr>
      </a:pPr>
      <a:endParaRPr lang="en-US"/>
    </a:p>
  </c:txPr>
  <c:externalData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8294168842471714E-2"/>
          <c:y val="6.0857538035961417E-2"/>
          <c:w val="0.90355152137688499"/>
          <c:h val="0.76145779178005346"/>
        </c:manualLayout>
      </c:layout>
      <c:lineChart>
        <c:grouping val="standard"/>
        <c:ser>
          <c:idx val="0"/>
          <c:order val="0"/>
          <c:tx>
            <c:strRef>
              <c:f>Sheet1!$C$147</c:f>
              <c:strCache>
                <c:ptCount val="1"/>
                <c:pt idx="0">
                  <c:v>Сонгино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circle"/>
            <c:size val="38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</c:marker>
          <c:dLbls>
            <c:dLblPos val="ctr"/>
            <c:showVal val="1"/>
          </c:dLbls>
          <c:cat>
            <c:numRef>
              <c:f>Sheet1!$D$146:$H$146</c:f>
              <c:numCache>
                <c:formatCode>General</c:formatCode>
                <c:ptCount val="5"/>
                <c:pt idx="0">
                  <c:v>2010.05</c:v>
                </c:pt>
                <c:pt idx="1">
                  <c:v>2011.05</c:v>
                </c:pt>
                <c:pt idx="2">
                  <c:v>2012.05</c:v>
                </c:pt>
                <c:pt idx="3">
                  <c:v>2013.05</c:v>
                </c:pt>
                <c:pt idx="4">
                  <c:v>2014.05</c:v>
                </c:pt>
              </c:numCache>
            </c:numRef>
          </c:cat>
          <c:val>
            <c:numRef>
              <c:f>Sheet1!$D$147:$H$147</c:f>
              <c:numCache>
                <c:formatCode>General</c:formatCode>
                <c:ptCount val="5"/>
                <c:pt idx="0">
                  <c:v>1700</c:v>
                </c:pt>
                <c:pt idx="1">
                  <c:v>1200</c:v>
                </c:pt>
                <c:pt idx="2">
                  <c:v>1300</c:v>
                </c:pt>
                <c:pt idx="3">
                  <c:v>1800</c:v>
                </c:pt>
                <c:pt idx="4">
                  <c:v>1600</c:v>
                </c:pt>
              </c:numCache>
            </c:numRef>
          </c:val>
        </c:ser>
        <c:dLbls>
          <c:showVal val="1"/>
        </c:dLbls>
        <c:marker val="1"/>
        <c:axId val="57867264"/>
        <c:axId val="58024704"/>
      </c:lineChart>
      <c:catAx>
        <c:axId val="5786726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800"/>
            </a:pPr>
            <a:endParaRPr lang="en-US"/>
          </a:p>
        </c:txPr>
        <c:crossAx val="58024704"/>
        <c:crosses val="autoZero"/>
        <c:auto val="1"/>
        <c:lblAlgn val="ctr"/>
        <c:lblOffset val="100"/>
      </c:catAx>
      <c:valAx>
        <c:axId val="58024704"/>
        <c:scaling>
          <c:orientation val="minMax"/>
          <c:max val="1900"/>
          <c:min val="800"/>
        </c:scaling>
        <c:delete val="1"/>
        <c:axPos val="l"/>
        <c:numFmt formatCode="General" sourceLinked="1"/>
        <c:tickLblPos val="none"/>
        <c:crossAx val="57867264"/>
        <c:crosses val="autoZero"/>
        <c:crossBetween val="between"/>
        <c:majorUnit val="200"/>
      </c:valAx>
    </c:plotArea>
    <c:legend>
      <c:legendPos val="b"/>
      <c:layout>
        <c:manualLayout>
          <c:xMode val="edge"/>
          <c:yMode val="edge"/>
          <c:x val="0.31457330235809355"/>
          <c:y val="9.8482046590649561E-2"/>
          <c:w val="0.20375156760757385"/>
          <c:h val="9.9304952026225066E-2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>
          <a:solidFill>
            <a:srgbClr val="002060"/>
          </a:solidFill>
          <a:latin typeface="Tahoma" pitchFamily="34" charset="0"/>
          <a:ea typeface="Tahoma" pitchFamily="34" charset="0"/>
          <a:cs typeface="Tahoma" pitchFamily="34" charset="0"/>
        </a:defRPr>
      </a:pPr>
      <a:endParaRPr lang="en-US"/>
    </a:p>
  </c:txPr>
  <c:externalData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814455885322042E-2"/>
          <c:y val="5.1400554097404488E-2"/>
          <c:w val="0.96954023823945223"/>
          <c:h val="0.7838340196277257"/>
        </c:manualLayout>
      </c:layout>
      <c:lineChart>
        <c:grouping val="standard"/>
        <c:ser>
          <c:idx val="0"/>
          <c:order val="0"/>
          <c:tx>
            <c:strRef>
              <c:f>Sheet1!$C$148</c:f>
              <c:strCache>
                <c:ptCount val="1"/>
                <c:pt idx="0">
                  <c:v>Өндөг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circle"/>
            <c:size val="38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Sheet1!$D$146:$H$146</c:f>
              <c:numCache>
                <c:formatCode>General</c:formatCode>
                <c:ptCount val="5"/>
                <c:pt idx="0">
                  <c:v>2010.05</c:v>
                </c:pt>
                <c:pt idx="1">
                  <c:v>2011.05</c:v>
                </c:pt>
                <c:pt idx="2">
                  <c:v>2012.05</c:v>
                </c:pt>
                <c:pt idx="3">
                  <c:v>2013.05</c:v>
                </c:pt>
                <c:pt idx="4">
                  <c:v>2014.05</c:v>
                </c:pt>
              </c:numCache>
            </c:numRef>
          </c:cat>
          <c:val>
            <c:numRef>
              <c:f>Sheet1!$D$148:$H$148</c:f>
              <c:numCache>
                <c:formatCode>General</c:formatCode>
                <c:ptCount val="5"/>
                <c:pt idx="0">
                  <c:v>233.3</c:v>
                </c:pt>
                <c:pt idx="1">
                  <c:v>250</c:v>
                </c:pt>
                <c:pt idx="2">
                  <c:v>300</c:v>
                </c:pt>
                <c:pt idx="3">
                  <c:v>300</c:v>
                </c:pt>
                <c:pt idx="4">
                  <c:v>383.3</c:v>
                </c:pt>
              </c:numCache>
            </c:numRef>
          </c:val>
        </c:ser>
        <c:dLbls/>
        <c:marker val="1"/>
        <c:axId val="57938688"/>
        <c:axId val="57939840"/>
      </c:lineChart>
      <c:catAx>
        <c:axId val="57938688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accent1">
                <a:lumMod val="40000"/>
                <a:lumOff val="60000"/>
              </a:schemeClr>
            </a:solidFill>
          </a:ln>
        </c:spPr>
        <c:txPr>
          <a:bodyPr rot="0" vert="horz"/>
          <a:lstStyle/>
          <a:p>
            <a:pPr>
              <a:defRPr sz="800"/>
            </a:pPr>
            <a:endParaRPr lang="en-US"/>
          </a:p>
        </c:txPr>
        <c:crossAx val="57939840"/>
        <c:crosses val="autoZero"/>
        <c:auto val="1"/>
        <c:lblAlgn val="ctr"/>
        <c:lblOffset val="100"/>
      </c:catAx>
      <c:valAx>
        <c:axId val="57939840"/>
        <c:scaling>
          <c:orientation val="minMax"/>
          <c:max val="500"/>
          <c:min val="200"/>
        </c:scaling>
        <c:delete val="1"/>
        <c:axPos val="l"/>
        <c:numFmt formatCode="General" sourceLinked="1"/>
        <c:tickLblPos val="none"/>
        <c:crossAx val="57938688"/>
        <c:crosses val="autoZero"/>
        <c:crossBetween val="between"/>
        <c:majorUnit val="50"/>
      </c:valAx>
    </c:plotArea>
    <c:plotVisOnly val="1"/>
    <c:dispBlanksAs val="gap"/>
  </c:chart>
  <c:spPr>
    <a:ln>
      <a:noFill/>
    </a:ln>
  </c:spPr>
  <c:txPr>
    <a:bodyPr/>
    <a:lstStyle/>
    <a:p>
      <a:pPr>
        <a:defRPr>
          <a:solidFill>
            <a:srgbClr val="002060"/>
          </a:solidFill>
          <a:latin typeface="Tahoma" pitchFamily="34" charset="0"/>
          <a:ea typeface="Tahoma" pitchFamily="34" charset="0"/>
          <a:cs typeface="Tahoma" pitchFamily="34" charset="0"/>
        </a:defRPr>
      </a:pPr>
      <a:endParaRPr lang="en-US"/>
    </a:p>
  </c:txPr>
  <c:externalData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0015507436570428"/>
          <c:y val="5.1400554097404488E-2"/>
          <c:w val="0.88382414698162726"/>
          <c:h val="0.76914151356081306"/>
        </c:manualLayout>
      </c:layout>
      <c:barChart>
        <c:barDir val="col"/>
        <c:grouping val="clustered"/>
        <c:ser>
          <c:idx val="0"/>
          <c:order val="0"/>
          <c:tx>
            <c:strRef>
              <c:f>Sheet1!$C$67</c:f>
              <c:strCache>
                <c:ptCount val="1"/>
                <c:pt idx="0">
                  <c:v>Алтан Тариа гурил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Sheet1!$D$66:$I$66</c:f>
              <c:strCache>
                <c:ptCount val="6"/>
                <c:pt idx="0">
                  <c:v>Гурвантэс</c:v>
                </c:pt>
                <c:pt idx="1">
                  <c:v>Манлай</c:v>
                </c:pt>
                <c:pt idx="2">
                  <c:v>Номгон</c:v>
                </c:pt>
                <c:pt idx="3">
                  <c:v>Ханбогд</c:v>
                </c:pt>
                <c:pt idx="4">
                  <c:v>Ханхонгор</c:v>
                </c:pt>
                <c:pt idx="5">
                  <c:v>Цогтцэций</c:v>
                </c:pt>
              </c:strCache>
            </c:strRef>
          </c:cat>
          <c:val>
            <c:numRef>
              <c:f>Sheet1!$D$67:$I$67</c:f>
              <c:numCache>
                <c:formatCode>General</c:formatCode>
                <c:ptCount val="6"/>
                <c:pt idx="0">
                  <c:v>1300</c:v>
                </c:pt>
                <c:pt idx="1">
                  <c:v>1500</c:v>
                </c:pt>
                <c:pt idx="2">
                  <c:v>1183</c:v>
                </c:pt>
                <c:pt idx="3">
                  <c:v>1100</c:v>
                </c:pt>
                <c:pt idx="4">
                  <c:v>1200</c:v>
                </c:pt>
                <c:pt idx="5">
                  <c:v>1100</c:v>
                </c:pt>
              </c:numCache>
            </c:numRef>
          </c:val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Sheet1!$D$66:$I$66</c:f>
              <c:strCache>
                <c:ptCount val="6"/>
                <c:pt idx="0">
                  <c:v>Гурвантэс</c:v>
                </c:pt>
                <c:pt idx="1">
                  <c:v>Манлай</c:v>
                </c:pt>
                <c:pt idx="2">
                  <c:v>Номгон</c:v>
                </c:pt>
                <c:pt idx="3">
                  <c:v>Ханбогд</c:v>
                </c:pt>
                <c:pt idx="4">
                  <c:v>Ханхонгор</c:v>
                </c:pt>
                <c:pt idx="5">
                  <c:v>Цогтцэций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/>
        <c:gapWidth val="20"/>
        <c:overlap val="10"/>
        <c:axId val="58147968"/>
        <c:axId val="58149504"/>
      </c:barChart>
      <c:catAx>
        <c:axId val="58147968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accent1">
                <a:lumMod val="40000"/>
                <a:lumOff val="60000"/>
              </a:schemeClr>
            </a:solidFill>
          </a:ln>
        </c:spPr>
        <c:crossAx val="58149504"/>
        <c:crosses val="autoZero"/>
        <c:auto val="1"/>
        <c:lblAlgn val="ctr"/>
        <c:lblOffset val="100"/>
      </c:catAx>
      <c:valAx>
        <c:axId val="58149504"/>
        <c:scaling>
          <c:orientation val="minMax"/>
          <c:max val="1700"/>
          <c:min val="900"/>
        </c:scaling>
        <c:axPos val="l"/>
        <c:numFmt formatCode="General" sourceLinked="1"/>
        <c:tickLblPos val="nextTo"/>
        <c:spPr>
          <a:ln>
            <a:solidFill>
              <a:schemeClr val="accent1">
                <a:lumMod val="40000"/>
                <a:lumOff val="60000"/>
              </a:schemeClr>
            </a:solidFill>
          </a:ln>
        </c:spPr>
        <c:crossAx val="58147968"/>
        <c:crosses val="autoZero"/>
        <c:crossBetween val="between"/>
        <c:majorUnit val="150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55081681903855972"/>
          <c:y val="6.0199869382524369E-2"/>
          <c:w val="0.33271820888160997"/>
          <c:h val="0.12955084839747191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900">
          <a:solidFill>
            <a:srgbClr val="002060"/>
          </a:solidFill>
          <a:latin typeface="Tahoma" pitchFamily="34" charset="0"/>
          <a:ea typeface="Tahoma" pitchFamily="34" charset="0"/>
          <a:cs typeface="Tahoma" pitchFamily="34" charset="0"/>
        </a:defRPr>
      </a:pPr>
      <a:endParaRPr lang="en-US"/>
    </a:p>
  </c:txPr>
  <c:externalData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cat>
            <c:strRef>
              <c:f>'Mal tullult'!$T$155:$T$169</c:f>
              <c:strCache>
                <c:ptCount val="15"/>
                <c:pt idx="0">
                  <c:v>Баяндалай</c:v>
                </c:pt>
                <c:pt idx="1">
                  <c:v>Баяновоо</c:v>
                </c:pt>
                <c:pt idx="2">
                  <c:v>Булган</c:v>
                </c:pt>
                <c:pt idx="3">
                  <c:v>Гурвантэс</c:v>
                </c:pt>
                <c:pt idx="4">
                  <c:v>Мандаловоо</c:v>
                </c:pt>
                <c:pt idx="5">
                  <c:v>Манлай</c:v>
                </c:pt>
                <c:pt idx="6">
                  <c:v>Номгон</c:v>
                </c:pt>
                <c:pt idx="7">
                  <c:v>Ноён</c:v>
                </c:pt>
                <c:pt idx="8">
                  <c:v>Сэврэй</c:v>
                </c:pt>
                <c:pt idx="9">
                  <c:v>Ханбогд</c:v>
                </c:pt>
                <c:pt idx="10">
                  <c:v>Ханхонгор</c:v>
                </c:pt>
                <c:pt idx="11">
                  <c:v>Хүрмэн</c:v>
                </c:pt>
                <c:pt idx="12">
                  <c:v>Цогтовоо</c:v>
                </c:pt>
                <c:pt idx="13">
                  <c:v>Цогтцэций</c:v>
                </c:pt>
                <c:pt idx="14">
                  <c:v>Даланзадгад</c:v>
                </c:pt>
              </c:strCache>
            </c:strRef>
          </c:cat>
          <c:val>
            <c:numRef>
              <c:f>'Mal tullult'!$U$155:$U$169</c:f>
              <c:numCache>
                <c:formatCode>General</c:formatCode>
                <c:ptCount val="15"/>
                <c:pt idx="0">
                  <c:v>123</c:v>
                </c:pt>
                <c:pt idx="1">
                  <c:v>101</c:v>
                </c:pt>
                <c:pt idx="2">
                  <c:v>156</c:v>
                </c:pt>
                <c:pt idx="3">
                  <c:v>726</c:v>
                </c:pt>
                <c:pt idx="4">
                  <c:v>0</c:v>
                </c:pt>
                <c:pt idx="5">
                  <c:v>49</c:v>
                </c:pt>
                <c:pt idx="6">
                  <c:v>54</c:v>
                </c:pt>
                <c:pt idx="7">
                  <c:v>87</c:v>
                </c:pt>
                <c:pt idx="8">
                  <c:v>490</c:v>
                </c:pt>
                <c:pt idx="9">
                  <c:v>0</c:v>
                </c:pt>
                <c:pt idx="10">
                  <c:v>0</c:v>
                </c:pt>
                <c:pt idx="11">
                  <c:v>211</c:v>
                </c:pt>
                <c:pt idx="12">
                  <c:v>36</c:v>
                </c:pt>
                <c:pt idx="13">
                  <c:v>0</c:v>
                </c:pt>
                <c:pt idx="14">
                  <c:v>23</c:v>
                </c:pt>
              </c:numCache>
            </c:numRef>
          </c:val>
        </c:ser>
        <c:dLbls/>
        <c:gapWidth val="30"/>
        <c:axId val="58088832"/>
        <c:axId val="58094720"/>
      </c:barChart>
      <c:catAx>
        <c:axId val="58088832"/>
        <c:scaling>
          <c:orientation val="minMax"/>
        </c:scaling>
        <c:axPos val="b"/>
        <c:maj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58094720"/>
        <c:crosses val="autoZero"/>
        <c:auto val="1"/>
        <c:lblAlgn val="ctr"/>
        <c:lblOffset val="100"/>
      </c:catAx>
      <c:valAx>
        <c:axId val="5809472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58088832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3916696808658632E-3"/>
          <c:y val="3.6694720043359788E-2"/>
          <c:w val="0.99660833031913421"/>
          <c:h val="0.96140383993096756"/>
        </c:manualLayout>
      </c:layout>
      <c:pie3DChart>
        <c:varyColors val="1"/>
        <c:ser>
          <c:idx val="0"/>
          <c:order val="0"/>
          <c:explosion val="25"/>
          <c:cat>
            <c:strRef>
              <c:f>'Mal xorogdol'!$S$89:$S$93</c:f>
              <c:strCache>
                <c:ptCount val="5"/>
                <c:pt idx="0">
                  <c:v>Тэмээ</c:v>
                </c:pt>
                <c:pt idx="1">
                  <c:v>Адуу</c:v>
                </c:pt>
                <c:pt idx="2">
                  <c:v>үхэр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'Mal xorogdol'!$T$89:$T$93</c:f>
              <c:numCache>
                <c:formatCode>General</c:formatCode>
                <c:ptCount val="5"/>
                <c:pt idx="0">
                  <c:v>102</c:v>
                </c:pt>
                <c:pt idx="1">
                  <c:v>65</c:v>
                </c:pt>
                <c:pt idx="2">
                  <c:v>20</c:v>
                </c:pt>
                <c:pt idx="3">
                  <c:v>425</c:v>
                </c:pt>
                <c:pt idx="4">
                  <c:v>1444</c:v>
                </c:pt>
              </c:numCache>
            </c:numRef>
          </c:val>
        </c:ser>
        <c:dLbls>
          <c:showCatName val="1"/>
          <c:showPercent val="1"/>
        </c:dLbls>
      </c:pie3DChart>
      <c:spPr>
        <a:ln>
          <a:solidFill>
            <a:schemeClr val="bg1"/>
          </a:solidFill>
        </a:ln>
      </c:spPr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mn-MN"/>
              <a:t>Банкуудад байршиж буй хадгаламж</a:t>
            </a:r>
            <a:endParaRPr lang="en-US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cat>
            <c:strRef>
              <c:f>Sheet1!$C$9:$C$17</c:f>
              <c:strCache>
                <c:ptCount val="9"/>
                <c:pt idx="0">
                  <c:v>ХААН</c:v>
                </c:pt>
                <c:pt idx="1">
                  <c:v>Төрийн банк</c:v>
                </c:pt>
                <c:pt idx="2">
                  <c:v>Капитал</c:v>
                </c:pt>
                <c:pt idx="3">
                  <c:v>ХАС-Өмнөговь</c:v>
                </c:pt>
                <c:pt idx="4">
                  <c:v>Голомт </c:v>
                </c:pt>
                <c:pt idx="5">
                  <c:v>ҮХО банк</c:v>
                </c:pt>
                <c:pt idx="6">
                  <c:v>ХХБанк</c:v>
                </c:pt>
                <c:pt idx="7">
                  <c:v>ХАС-Цогтцэций</c:v>
                </c:pt>
                <c:pt idx="8">
                  <c:v>Капитрон</c:v>
                </c:pt>
              </c:strCache>
            </c:strRef>
          </c:cat>
          <c:val>
            <c:numRef>
              <c:f>Sheet1!$H$9:$H$17</c:f>
              <c:numCache>
                <c:formatCode>#,##0.0</c:formatCode>
                <c:ptCount val="9"/>
                <c:pt idx="0">
                  <c:v>47669554.200000003</c:v>
                </c:pt>
                <c:pt idx="1">
                  <c:v>19590457.899999999</c:v>
                </c:pt>
                <c:pt idx="2">
                  <c:v>554112.4</c:v>
                </c:pt>
                <c:pt idx="3">
                  <c:v>4785493.7</c:v>
                </c:pt>
                <c:pt idx="4">
                  <c:v>9591325.3000000007</c:v>
                </c:pt>
                <c:pt idx="5">
                  <c:v>79715.600000000006</c:v>
                </c:pt>
                <c:pt idx="6">
                  <c:v>512360.4</c:v>
                </c:pt>
                <c:pt idx="7">
                  <c:v>2345965.2000000002</c:v>
                </c:pt>
                <c:pt idx="8">
                  <c:v>5833387.2000000002</c:v>
                </c:pt>
              </c:numCache>
            </c:numRef>
          </c:val>
        </c:ser>
        <c:dLbls/>
        <c:gapWidth val="47"/>
        <c:axId val="54349184"/>
        <c:axId val="54580352"/>
      </c:barChart>
      <c:catAx>
        <c:axId val="54349184"/>
        <c:scaling>
          <c:orientation val="minMax"/>
        </c:scaling>
        <c:axPos val="l"/>
        <c:majorTickMark val="none"/>
        <c:tickLblPos val="nextTo"/>
        <c:crossAx val="54580352"/>
        <c:crosses val="autoZero"/>
        <c:auto val="1"/>
        <c:lblAlgn val="ctr"/>
        <c:lblOffset val="100"/>
      </c:catAx>
      <c:valAx>
        <c:axId val="54580352"/>
        <c:scaling>
          <c:orientation val="minMax"/>
        </c:scaling>
        <c:axPos val="b"/>
        <c:majorGridlines/>
        <c:numFmt formatCode="#,##0.0" sourceLinked="1"/>
        <c:maj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54349184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000" b="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2.3318711705442436E-2"/>
          <c:y val="3.8385826771653248E-4"/>
          <c:w val="0.95336257658911527"/>
          <c:h val="0.88363626421697272"/>
        </c:manualLayout>
      </c:layout>
      <c:barChart>
        <c:barDir val="col"/>
        <c:grouping val="clustered"/>
        <c:ser>
          <c:idx val="0"/>
          <c:order val="0"/>
          <c:tx>
            <c:strRef>
              <c:f>'ay2'!$B$21</c:f>
              <c:strCache>
                <c:ptCount val="1"/>
                <c:pt idx="0">
                  <c:v>НИЙТ БҮТЭЭГДЭХҮҮН</c:v>
                </c:pt>
              </c:strCache>
            </c:strRef>
          </c:tx>
          <c:dLbls>
            <c:showVal val="1"/>
          </c:dLbls>
          <c:cat>
            <c:numRef>
              <c:f>'ay2'!$C$20:$G$20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'ay2'!$C$21:$G$21</c:f>
              <c:numCache>
                <c:formatCode>General</c:formatCode>
                <c:ptCount val="5"/>
                <c:pt idx="0">
                  <c:v>69566.2</c:v>
                </c:pt>
                <c:pt idx="1">
                  <c:v>134046.9</c:v>
                </c:pt>
                <c:pt idx="2">
                  <c:v>104806</c:v>
                </c:pt>
                <c:pt idx="3">
                  <c:v>84931.8</c:v>
                </c:pt>
                <c:pt idx="4">
                  <c:v>157347.6</c:v>
                </c:pt>
              </c:numCache>
            </c:numRef>
          </c:val>
        </c:ser>
        <c:ser>
          <c:idx val="1"/>
          <c:order val="1"/>
          <c:tx>
            <c:strRef>
              <c:f>'ay2'!$B$22</c:f>
              <c:strCache>
                <c:ptCount val="1"/>
                <c:pt idx="0">
                  <c:v>НИЙТ БОРЛУУЛАЛТ</c:v>
                </c:pt>
              </c:strCache>
            </c:strRef>
          </c:tx>
          <c:dLbls>
            <c:dLbl>
              <c:idx val="0"/>
              <c:layout>
                <c:manualLayout>
                  <c:x val="2.7777061249826306E-3"/>
                  <c:y val="2.3148148148148064E-2"/>
                </c:manualLayout>
              </c:layout>
              <c:showVal val="1"/>
            </c:dLbl>
            <c:dLbl>
              <c:idx val="1"/>
              <c:layout>
                <c:manualLayout>
                  <c:x val="-2.7777777777777874E-3"/>
                  <c:y val="0.10185185185185186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8.3333333333333245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1.3888888888888892E-2"/>
                </c:manualLayout>
              </c:layout>
              <c:showVal val="1"/>
            </c:dLbl>
            <c:showVal val="1"/>
          </c:dLbls>
          <c:cat>
            <c:numRef>
              <c:f>'ay2'!$C$20:$G$20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'ay2'!$C$22:$G$22</c:f>
              <c:numCache>
                <c:formatCode>General</c:formatCode>
                <c:ptCount val="5"/>
                <c:pt idx="0">
                  <c:v>69567.399999999994</c:v>
                </c:pt>
                <c:pt idx="1">
                  <c:v>120301.6</c:v>
                </c:pt>
                <c:pt idx="2">
                  <c:v>105316.7</c:v>
                </c:pt>
                <c:pt idx="3">
                  <c:v>84775.8</c:v>
                </c:pt>
                <c:pt idx="4">
                  <c:v>491884.9</c:v>
                </c:pt>
              </c:numCache>
            </c:numRef>
          </c:val>
        </c:ser>
        <c:dLbls>
          <c:showVal val="1"/>
        </c:dLbls>
        <c:gapWidth val="13"/>
        <c:axId val="58369920"/>
        <c:axId val="58371456"/>
      </c:barChart>
      <c:catAx>
        <c:axId val="58369920"/>
        <c:scaling>
          <c:orientation val="minMax"/>
        </c:scaling>
        <c:axPos val="b"/>
        <c:numFmt formatCode="General" sourceLinked="1"/>
        <c:majorTickMark val="none"/>
        <c:tickLblPos val="nextTo"/>
        <c:crossAx val="58371456"/>
        <c:crosses val="autoZero"/>
        <c:auto val="1"/>
        <c:lblAlgn val="ctr"/>
        <c:lblOffset val="100"/>
      </c:catAx>
      <c:valAx>
        <c:axId val="58371456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58369920"/>
        <c:crosses val="autoZero"/>
        <c:crossBetween val="between"/>
      </c:valAx>
    </c:plotArea>
    <c:legend>
      <c:legendPos val="t"/>
      <c:layout/>
    </c:legend>
    <c:plotVisOnly val="1"/>
    <c:dispBlanksAs val="gap"/>
  </c:chart>
  <c:spPr>
    <a:ln>
      <a:noFill/>
    </a:ln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49261329833770806"/>
          <c:y val="1.2234612866540218E-3"/>
          <c:w val="0.46572003499562581"/>
          <c:h val="0.96341652852009441"/>
        </c:manualLayout>
      </c:layout>
      <c:barChart>
        <c:barDir val="bar"/>
        <c:grouping val="stacked"/>
        <c:ser>
          <c:idx val="0"/>
          <c:order val="0"/>
          <c:dLbls>
            <c:dLbl>
              <c:idx val="1"/>
              <c:layout>
                <c:manualLayout>
                  <c:x val="6.666666666666668E-2"/>
                  <c:y val="-4.6296296296296372E-3"/>
                </c:manualLayout>
              </c:layout>
              <c:showVal val="1"/>
            </c:dLbl>
            <c:dLbl>
              <c:idx val="2"/>
              <c:layout>
                <c:manualLayout>
                  <c:x val="7.5000000000000011E-2"/>
                  <c:y val="-4.6296296296297204E-3"/>
                </c:manualLayout>
              </c:layout>
              <c:showVal val="1"/>
            </c:dLbl>
            <c:dLbl>
              <c:idx val="3"/>
              <c:layout>
                <c:manualLayout>
                  <c:x val="7.5000000000000011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7.5000000000000011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7.5000000000000011E-2"/>
                  <c:y val="9.2592592592592865E-3"/>
                </c:manualLayout>
              </c:layout>
              <c:showVal val="1"/>
            </c:dLbl>
            <c:dLbl>
              <c:idx val="6"/>
              <c:layout>
                <c:manualLayout>
                  <c:x val="7.7777777777777779E-2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7.5000000000000011E-2"/>
                  <c:y val="-4.6296296296296372E-3"/>
                </c:manualLayout>
              </c:layout>
              <c:showVal val="1"/>
            </c:dLbl>
            <c:showVal val="1"/>
          </c:dLbls>
          <c:cat>
            <c:strRef>
              <c:f>'ay2'!$J$6:$J$13</c:f>
              <c:strCache>
                <c:ptCount val="8"/>
                <c:pt idx="0">
                  <c:v>Чулуун нүүрс олборлолт</c:v>
                </c:pt>
                <c:pt idx="1">
                  <c:v>Дулаан үйлдвэрлэл хангамж</c:v>
                </c:pt>
                <c:pt idx="2">
                  <c:v>Ус ариутгаж түгээх үйл ажиллагаа</c:v>
                </c:pt>
                <c:pt idx="3">
                  <c:v>Мах, махан бүтээгдэхүүн үйлдвэрлэлт</c:v>
                </c:pt>
                <c:pt idx="4">
                  <c:v>Талх, талхан бүтээгдэхүүн үйлдвэрлэл</c:v>
                </c:pt>
                <c:pt idx="5">
                  <c:v>Спирт, архи  үйлдвэрлэл</c:v>
                </c:pt>
                <c:pt idx="6">
                  <c:v>Сүү, сүүн бүтээгдэхүүн үйлдвэрлэл</c:v>
                </c:pt>
                <c:pt idx="7">
                  <c:v>Оёдол бусад хувцас үйлдвэрлэл</c:v>
                </c:pt>
              </c:strCache>
            </c:strRef>
          </c:cat>
          <c:val>
            <c:numRef>
              <c:f>'ay2'!$K$6:$K$13</c:f>
              <c:numCache>
                <c:formatCode>General</c:formatCode>
                <c:ptCount val="8"/>
                <c:pt idx="0">
                  <c:v>6617</c:v>
                </c:pt>
                <c:pt idx="1">
                  <c:v>788</c:v>
                </c:pt>
                <c:pt idx="2">
                  <c:v>155</c:v>
                </c:pt>
                <c:pt idx="3">
                  <c:v>116</c:v>
                </c:pt>
                <c:pt idx="4">
                  <c:v>70</c:v>
                </c:pt>
                <c:pt idx="5">
                  <c:v>44</c:v>
                </c:pt>
                <c:pt idx="6">
                  <c:v>37</c:v>
                </c:pt>
                <c:pt idx="7">
                  <c:v>11</c:v>
                </c:pt>
              </c:numCache>
            </c:numRef>
          </c:val>
        </c:ser>
        <c:dLbls>
          <c:showVal val="1"/>
        </c:dLbls>
        <c:gapWidth val="95"/>
        <c:overlap val="100"/>
        <c:axId val="58657792"/>
        <c:axId val="58663680"/>
      </c:barChart>
      <c:catAx>
        <c:axId val="58657792"/>
        <c:scaling>
          <c:orientation val="minMax"/>
        </c:scaling>
        <c:axPos val="l"/>
        <c:majorTickMark val="none"/>
        <c:tickLblPos val="nextTo"/>
        <c:crossAx val="58663680"/>
        <c:crosses val="autoZero"/>
        <c:auto val="1"/>
        <c:lblAlgn val="ctr"/>
        <c:lblOffset val="100"/>
      </c:catAx>
      <c:valAx>
        <c:axId val="58663680"/>
        <c:scaling>
          <c:orientation val="minMax"/>
        </c:scaling>
        <c:delete val="1"/>
        <c:axPos val="b"/>
        <c:numFmt formatCode="General" sourceLinked="1"/>
        <c:tickLblPos val="nextTo"/>
        <c:crossAx val="58657792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200"/>
            </a:pPr>
            <a:r>
              <a:rPr lang="mn-MN" sz="1200"/>
              <a:t>Азотын давхар исэл - </a:t>
            </a:r>
            <a:r>
              <a:rPr lang="en-US" sz="1200"/>
              <a:t>NO2</a:t>
            </a:r>
          </a:p>
        </c:rich>
      </c:tx>
      <c:layout/>
    </c:title>
    <c:plotArea>
      <c:layout/>
      <c:barChart>
        <c:barDir val="col"/>
        <c:grouping val="clustered"/>
        <c:ser>
          <c:idx val="1"/>
          <c:order val="0"/>
          <c:tx>
            <c:strRef>
              <c:f>Sheet1!$R$12</c:f>
              <c:strCache>
                <c:ptCount val="1"/>
                <c:pt idx="0">
                  <c:v>2012 он</c:v>
                </c:pt>
              </c:strCache>
            </c:strRef>
          </c:tx>
          <c:spPr>
            <a:solidFill>
              <a:srgbClr val="00B0F0"/>
            </a:solidFill>
            <a:ln w="60325"/>
          </c:spPr>
          <c:cat>
            <c:strRef>
              <c:f>Sheet1!$S$8:$AD$8</c:f>
              <c:strCache>
                <c:ptCount val="12"/>
                <c:pt idx="0">
                  <c:v>1 сар</c:v>
                </c:pt>
                <c:pt idx="1">
                  <c:v>2 сар</c:v>
                </c:pt>
                <c:pt idx="2">
                  <c:v>3 сар</c:v>
                </c:pt>
                <c:pt idx="3">
                  <c:v>4 сар</c:v>
                </c:pt>
                <c:pt idx="4">
                  <c:v>5 сар</c:v>
                </c:pt>
                <c:pt idx="5">
                  <c:v>6 сар</c:v>
                </c:pt>
                <c:pt idx="6">
                  <c:v>7 сар</c:v>
                </c:pt>
                <c:pt idx="7">
                  <c:v>8 сар</c:v>
                </c:pt>
                <c:pt idx="8">
                  <c:v>9 сар</c:v>
                </c:pt>
                <c:pt idx="9">
                  <c:v>10 сар</c:v>
                </c:pt>
                <c:pt idx="10">
                  <c:v>11 сар</c:v>
                </c:pt>
                <c:pt idx="11">
                  <c:v>12 сар</c:v>
                </c:pt>
              </c:strCache>
            </c:strRef>
          </c:cat>
          <c:val>
            <c:numRef>
              <c:f>Sheet1!$S$12:$AD$12</c:f>
              <c:numCache>
                <c:formatCode>General</c:formatCode>
                <c:ptCount val="12"/>
                <c:pt idx="0">
                  <c:v>2.0000000000000004E-2</c:v>
                </c:pt>
                <c:pt idx="1">
                  <c:v>2.8000000000000001E-2</c:v>
                </c:pt>
                <c:pt idx="2">
                  <c:v>3.1000000000000003E-2</c:v>
                </c:pt>
                <c:pt idx="3">
                  <c:v>0.05</c:v>
                </c:pt>
                <c:pt idx="4">
                  <c:v>3.3000000000000002E-2</c:v>
                </c:pt>
                <c:pt idx="5">
                  <c:v>2.5000000000000001E-2</c:v>
                </c:pt>
                <c:pt idx="6">
                  <c:v>3.4000000000000002E-2</c:v>
                </c:pt>
                <c:pt idx="7">
                  <c:v>3.5999999999999997E-2</c:v>
                </c:pt>
                <c:pt idx="8">
                  <c:v>3.500000000000001E-2</c:v>
                </c:pt>
                <c:pt idx="9">
                  <c:v>3.4000000000000002E-2</c:v>
                </c:pt>
                <c:pt idx="10">
                  <c:v>3.0000000000000002E-2</c:v>
                </c:pt>
                <c:pt idx="11">
                  <c:v>3.1000000000000003E-2</c:v>
                </c:pt>
              </c:numCache>
            </c:numRef>
          </c:val>
        </c:ser>
        <c:ser>
          <c:idx val="3"/>
          <c:order val="1"/>
          <c:tx>
            <c:strRef>
              <c:f>Sheet1!$R$14</c:f>
              <c:strCache>
                <c:ptCount val="1"/>
                <c:pt idx="0">
                  <c:v>2014 он</c:v>
                </c:pt>
              </c:strCache>
            </c:strRef>
          </c:tx>
          <c:spPr>
            <a:solidFill>
              <a:srgbClr val="92D050"/>
            </a:solidFill>
            <a:ln cap="rnd">
              <a:miter lim="800000"/>
            </a:ln>
            <a:effectLst>
              <a:glow>
                <a:schemeClr val="accent1">
                  <a:alpha val="0"/>
                </a:schemeClr>
              </a:glow>
              <a:outerShdw sx="1000" sy="1000" algn="ctr" rotWithShape="0">
                <a:srgbClr val="000000"/>
              </a:outerShdw>
            </a:effectLst>
          </c:spPr>
          <c:dPt>
            <c:idx val="0"/>
            <c:spPr>
              <a:solidFill>
                <a:srgbClr val="92D050"/>
              </a:solidFill>
              <a:ln w="0" cap="rnd">
                <a:miter lim="800000"/>
              </a:ln>
              <a:effectLst>
                <a:glow>
                  <a:schemeClr val="accent1">
                    <a:alpha val="0"/>
                  </a:schemeClr>
                </a:glow>
                <a:outerShdw sx="1000" sy="1000" algn="ctr" rotWithShape="0">
                  <a:srgbClr val="000000"/>
                </a:outerShdw>
              </a:effectLst>
            </c:spPr>
          </c:dPt>
          <c:cat>
            <c:strRef>
              <c:f>Sheet1!$S$8:$AD$8</c:f>
              <c:strCache>
                <c:ptCount val="12"/>
                <c:pt idx="0">
                  <c:v>1 сар</c:v>
                </c:pt>
                <c:pt idx="1">
                  <c:v>2 сар</c:v>
                </c:pt>
                <c:pt idx="2">
                  <c:v>3 сар</c:v>
                </c:pt>
                <c:pt idx="3">
                  <c:v>4 сар</c:v>
                </c:pt>
                <c:pt idx="4">
                  <c:v>5 сар</c:v>
                </c:pt>
                <c:pt idx="5">
                  <c:v>6 сар</c:v>
                </c:pt>
                <c:pt idx="6">
                  <c:v>7 сар</c:v>
                </c:pt>
                <c:pt idx="7">
                  <c:v>8 сар</c:v>
                </c:pt>
                <c:pt idx="8">
                  <c:v>9 сар</c:v>
                </c:pt>
                <c:pt idx="9">
                  <c:v>10 сар</c:v>
                </c:pt>
                <c:pt idx="10">
                  <c:v>11 сар</c:v>
                </c:pt>
                <c:pt idx="11">
                  <c:v>12 сар</c:v>
                </c:pt>
              </c:strCache>
            </c:strRef>
          </c:cat>
          <c:val>
            <c:numRef>
              <c:f>Sheet1!$S$14:$AD$14</c:f>
              <c:numCache>
                <c:formatCode>General</c:formatCode>
                <c:ptCount val="12"/>
                <c:pt idx="0">
                  <c:v>5.7000000000000009E-2</c:v>
                </c:pt>
                <c:pt idx="1">
                  <c:v>3.500000000000001E-2</c:v>
                </c:pt>
                <c:pt idx="2">
                  <c:v>5.1999999999999998E-2</c:v>
                </c:pt>
                <c:pt idx="3">
                  <c:v>4.5999999999999999E-2</c:v>
                </c:pt>
                <c:pt idx="4">
                  <c:v>3.4000000000000002E-2</c:v>
                </c:pt>
              </c:numCache>
            </c:numRef>
          </c:val>
        </c:ser>
        <c:dLbls/>
        <c:gapWidth val="0"/>
        <c:overlap val="6"/>
        <c:axId val="58732544"/>
        <c:axId val="58734080"/>
      </c:barChart>
      <c:scatterChart>
        <c:scatterStyle val="smoothMarker"/>
        <c:ser>
          <c:idx val="4"/>
          <c:order val="2"/>
          <c:tx>
            <c:strRef>
              <c:f>Sheet1!$R$15</c:f>
              <c:strCache>
                <c:ptCount val="1"/>
                <c:pt idx="0">
                  <c:v>Стандарт хэмжээ - 0.085мг/м3</c:v>
                </c:pt>
              </c:strCache>
            </c:strRef>
          </c:tx>
          <c:marker>
            <c:symbol val="none"/>
          </c:marker>
          <c:xVal>
            <c:strRef>
              <c:f>Sheet1!$S$8:$AD$8</c:f>
              <c:strCache>
                <c:ptCount val="12"/>
                <c:pt idx="0">
                  <c:v>1 сар</c:v>
                </c:pt>
                <c:pt idx="1">
                  <c:v>2 сар</c:v>
                </c:pt>
                <c:pt idx="2">
                  <c:v>3 сар</c:v>
                </c:pt>
                <c:pt idx="3">
                  <c:v>4 сар</c:v>
                </c:pt>
                <c:pt idx="4">
                  <c:v>5 сар</c:v>
                </c:pt>
                <c:pt idx="5">
                  <c:v>6 сар</c:v>
                </c:pt>
                <c:pt idx="6">
                  <c:v>7 сар</c:v>
                </c:pt>
                <c:pt idx="7">
                  <c:v>8 сар</c:v>
                </c:pt>
                <c:pt idx="8">
                  <c:v>9 сар</c:v>
                </c:pt>
                <c:pt idx="9">
                  <c:v>10 сар</c:v>
                </c:pt>
                <c:pt idx="10">
                  <c:v>11 сар</c:v>
                </c:pt>
                <c:pt idx="11">
                  <c:v>12 сар</c:v>
                </c:pt>
              </c:strCache>
            </c:strRef>
          </c:xVal>
          <c:yVal>
            <c:numRef>
              <c:f>Sheet1!$S$15:$AD$15</c:f>
              <c:numCache>
                <c:formatCode>General</c:formatCode>
                <c:ptCount val="12"/>
                <c:pt idx="0">
                  <c:v>8.5000000000000006E-2</c:v>
                </c:pt>
                <c:pt idx="1">
                  <c:v>8.5000000000000006E-2</c:v>
                </c:pt>
                <c:pt idx="2">
                  <c:v>8.5000000000000006E-2</c:v>
                </c:pt>
                <c:pt idx="3">
                  <c:v>8.5000000000000006E-2</c:v>
                </c:pt>
                <c:pt idx="4">
                  <c:v>8.5000000000000006E-2</c:v>
                </c:pt>
                <c:pt idx="5">
                  <c:v>8.5000000000000006E-2</c:v>
                </c:pt>
                <c:pt idx="6">
                  <c:v>8.5000000000000006E-2</c:v>
                </c:pt>
                <c:pt idx="7">
                  <c:v>8.5000000000000006E-2</c:v>
                </c:pt>
                <c:pt idx="8">
                  <c:v>8.5000000000000006E-2</c:v>
                </c:pt>
                <c:pt idx="9">
                  <c:v>8.5000000000000006E-2</c:v>
                </c:pt>
                <c:pt idx="10">
                  <c:v>8.5000000000000006E-2</c:v>
                </c:pt>
                <c:pt idx="11">
                  <c:v>8.5000000000000006E-2</c:v>
                </c:pt>
              </c:numCache>
            </c:numRef>
          </c:yVal>
          <c:smooth val="1"/>
        </c:ser>
        <c:dLbls/>
        <c:axId val="58745600"/>
        <c:axId val="58735616"/>
      </c:scatterChart>
      <c:catAx>
        <c:axId val="58732544"/>
        <c:scaling>
          <c:orientation val="minMax"/>
        </c:scaling>
        <c:axPos val="b"/>
        <c:majorGridlines/>
        <c:majorTickMark val="none"/>
        <c:tickLblPos val="nextTo"/>
        <c:crossAx val="58734080"/>
        <c:crosses val="autoZero"/>
        <c:auto val="1"/>
        <c:lblAlgn val="ctr"/>
        <c:lblOffset val="100"/>
      </c:catAx>
      <c:valAx>
        <c:axId val="5873408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58732544"/>
        <c:crosses val="autoZero"/>
        <c:crossBetween val="between"/>
      </c:valAx>
      <c:valAx>
        <c:axId val="58735616"/>
        <c:scaling>
          <c:orientation val="minMax"/>
        </c:scaling>
        <c:delete val="1"/>
        <c:axPos val="r"/>
        <c:numFmt formatCode="General" sourceLinked="1"/>
        <c:tickLblPos val="nextTo"/>
        <c:crossAx val="58745600"/>
        <c:crosses val="max"/>
        <c:crossBetween val="midCat"/>
      </c:valAx>
      <c:valAx>
        <c:axId val="58745600"/>
        <c:scaling>
          <c:orientation val="minMax"/>
        </c:scaling>
        <c:delete val="1"/>
        <c:axPos val="t"/>
        <c:tickLblPos val="nextTo"/>
        <c:crossAx val="58735616"/>
        <c:crosses val="max"/>
        <c:crossBetween val="midCat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AngAx val="1"/>
    </c:view3D>
    <c:plotArea>
      <c:layout/>
      <c:bar3DChart>
        <c:barDir val="col"/>
        <c:grouping val="percentStacked"/>
        <c:dLbls>
          <c:showVal val="1"/>
        </c:dLbls>
        <c:gapWidth val="95"/>
        <c:gapDepth val="95"/>
        <c:shape val="cone"/>
        <c:axId val="54708096"/>
        <c:axId val="54709632"/>
        <c:axId val="0"/>
      </c:bar3DChart>
      <c:catAx>
        <c:axId val="54708096"/>
        <c:scaling>
          <c:orientation val="minMax"/>
        </c:scaling>
        <c:axPos val="b"/>
        <c:majorTickMark val="none"/>
        <c:tickLblPos val="nextTo"/>
        <c:crossAx val="54709632"/>
        <c:crosses val="autoZero"/>
        <c:auto val="1"/>
        <c:lblAlgn val="ctr"/>
        <c:lblOffset val="100"/>
      </c:catAx>
      <c:valAx>
        <c:axId val="54709632"/>
        <c:scaling>
          <c:orientation val="minMax"/>
        </c:scaling>
        <c:delete val="1"/>
        <c:axPos val="l"/>
        <c:numFmt formatCode="0%" sourceLinked="1"/>
        <c:tickLblPos val="none"/>
        <c:crossAx val="547080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7765680152049982"/>
          <c:y val="0"/>
          <c:w val="0.44468639695900286"/>
          <c:h val="9.025521523198303E-2"/>
        </c:manualLayout>
      </c:layout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mn-MN"/>
              <a:t>Аймгийн хэмжээний нийт төрөлт, нас баралтын тоо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'eruul mend '!$C$52</c:f>
              <c:strCache>
                <c:ptCount val="1"/>
                <c:pt idx="0">
                  <c:v>төрөлт</c:v>
                </c:pt>
              </c:strCache>
            </c:strRef>
          </c:tx>
          <c:dLbls>
            <c:showVal val="1"/>
          </c:dLbls>
          <c:cat>
            <c:strRef>
              <c:f>'eruul mend '!$D$51:$F$51</c:f>
              <c:strCache>
                <c:ptCount val="3"/>
                <c:pt idx="0">
                  <c:v>2012.05 сар</c:v>
                </c:pt>
                <c:pt idx="1">
                  <c:v>2013.05 сар</c:v>
                </c:pt>
                <c:pt idx="2">
                  <c:v>2014.05 сар</c:v>
                </c:pt>
              </c:strCache>
            </c:strRef>
          </c:cat>
          <c:val>
            <c:numRef>
              <c:f>'eruul mend '!$D$52:$F$52</c:f>
              <c:numCache>
                <c:formatCode>General</c:formatCode>
                <c:ptCount val="3"/>
                <c:pt idx="0">
                  <c:v>537</c:v>
                </c:pt>
                <c:pt idx="1">
                  <c:v>652</c:v>
                </c:pt>
                <c:pt idx="2">
                  <c:v>555</c:v>
                </c:pt>
              </c:numCache>
            </c:numRef>
          </c:val>
        </c:ser>
        <c:ser>
          <c:idx val="1"/>
          <c:order val="1"/>
          <c:tx>
            <c:strRef>
              <c:f>'eruul mend '!$C$53</c:f>
              <c:strCache>
                <c:ptCount val="1"/>
                <c:pt idx="0">
                  <c:v>нас баралт</c:v>
                </c:pt>
              </c:strCache>
            </c:strRef>
          </c:tx>
          <c:dLbls>
            <c:showVal val="1"/>
          </c:dLbls>
          <c:cat>
            <c:strRef>
              <c:f>'eruul mend '!$D$51:$F$51</c:f>
              <c:strCache>
                <c:ptCount val="3"/>
                <c:pt idx="0">
                  <c:v>2012.05 сар</c:v>
                </c:pt>
                <c:pt idx="1">
                  <c:v>2013.05 сар</c:v>
                </c:pt>
                <c:pt idx="2">
                  <c:v>2014.05 сар</c:v>
                </c:pt>
              </c:strCache>
            </c:strRef>
          </c:cat>
          <c:val>
            <c:numRef>
              <c:f>'eruul mend '!$D$53:$F$53</c:f>
              <c:numCache>
                <c:formatCode>General</c:formatCode>
                <c:ptCount val="3"/>
                <c:pt idx="0">
                  <c:v>125</c:v>
                </c:pt>
                <c:pt idx="1">
                  <c:v>129</c:v>
                </c:pt>
                <c:pt idx="2">
                  <c:v>130</c:v>
                </c:pt>
              </c:numCache>
            </c:numRef>
          </c:val>
        </c:ser>
        <c:dLbls>
          <c:showVal val="1"/>
        </c:dLbls>
        <c:overlap val="-25"/>
        <c:axId val="56811904"/>
        <c:axId val="56813440"/>
      </c:barChart>
      <c:catAx>
        <c:axId val="56811904"/>
        <c:scaling>
          <c:orientation val="minMax"/>
        </c:scaling>
        <c:axPos val="b"/>
        <c:majorTickMark val="none"/>
        <c:tickLblPos val="nextTo"/>
        <c:crossAx val="56813440"/>
        <c:crosses val="autoZero"/>
        <c:auto val="1"/>
        <c:lblAlgn val="ctr"/>
        <c:lblOffset val="100"/>
      </c:catAx>
      <c:valAx>
        <c:axId val="56813440"/>
        <c:scaling>
          <c:orientation val="minMax"/>
        </c:scaling>
        <c:delete val="1"/>
        <c:axPos val="l"/>
        <c:numFmt formatCode="General" sourceLinked="1"/>
        <c:tickLblPos val="none"/>
        <c:crossAx val="56811904"/>
        <c:crosses val="autoZero"/>
        <c:crossBetween val="between"/>
      </c:valAx>
    </c:plotArea>
    <c:legend>
      <c:legendPos val="t"/>
      <c:layout/>
    </c:legend>
    <c:plotVisOnly val="1"/>
    <c:dispBlanksAs val="gap"/>
  </c:chart>
  <c:spPr>
    <a:ln>
      <a:noFill/>
    </a:ln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mn-MN"/>
              <a:t>Хүн амын цэвэр өсөлт </a:t>
            </a:r>
          </a:p>
          <a:p>
            <a:pPr>
              <a:defRPr/>
            </a:pPr>
            <a:r>
              <a:rPr lang="mn-MN"/>
              <a:t>/2014 оны 5 сарын байдлаар/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Sheet3!$AH$6</c:f>
              <c:strCache>
                <c:ptCount val="1"/>
                <c:pt idx="0">
                  <c:v>ЦӨ</c:v>
                </c:pt>
              </c:strCache>
            </c:strRef>
          </c:tx>
          <c:dPt>
            <c:idx val="14"/>
          </c:dPt>
          <c:dLbls>
            <c:showVal val="1"/>
          </c:dLbls>
          <c:cat>
            <c:strRef>
              <c:f>Sheet3!$AG$7:$AG$23</c:f>
              <c:strCache>
                <c:ptCount val="17"/>
                <c:pt idx="0">
                  <c:v>Мандал-овоо</c:v>
                </c:pt>
                <c:pt idx="1">
                  <c:v>Булган</c:v>
                </c:pt>
                <c:pt idx="2">
                  <c:v>Баян-овоо</c:v>
                </c:pt>
                <c:pt idx="3">
                  <c:v>Цогт-овоо</c:v>
                </c:pt>
                <c:pt idx="4">
                  <c:v>Хүрмэн</c:v>
                </c:pt>
                <c:pt idx="5">
                  <c:v>Сэврэй</c:v>
                </c:pt>
                <c:pt idx="6">
                  <c:v>Баяндалай</c:v>
                </c:pt>
                <c:pt idx="7">
                  <c:v>Номгон</c:v>
                </c:pt>
                <c:pt idx="8">
                  <c:v>Ханхонгор</c:v>
                </c:pt>
                <c:pt idx="9">
                  <c:v>Ноён</c:v>
                </c:pt>
                <c:pt idx="10">
                  <c:v>Манлай</c:v>
                </c:pt>
                <c:pt idx="11">
                  <c:v>Энхийн хүслэн</c:v>
                </c:pt>
                <c:pt idx="12">
                  <c:v>Гурвантэс</c:v>
                </c:pt>
                <c:pt idx="13">
                  <c:v>Шимбилэг</c:v>
                </c:pt>
                <c:pt idx="14">
                  <c:v>Ханбогд</c:v>
                </c:pt>
                <c:pt idx="15">
                  <c:v>Өнө-Орших</c:v>
                </c:pt>
                <c:pt idx="16">
                  <c:v>Цогтцэций</c:v>
                </c:pt>
              </c:strCache>
            </c:strRef>
          </c:cat>
          <c:val>
            <c:numRef>
              <c:f>Sheet3!$AH$7:$AH$23</c:f>
              <c:numCache>
                <c:formatCode>General</c:formatCode>
                <c:ptCount val="17"/>
                <c:pt idx="0">
                  <c:v>3.6</c:v>
                </c:pt>
                <c:pt idx="1">
                  <c:v>4.0999999999999996</c:v>
                </c:pt>
                <c:pt idx="2">
                  <c:v>4.5999999999999996</c:v>
                </c:pt>
                <c:pt idx="3">
                  <c:v>4.9000000000000004</c:v>
                </c:pt>
                <c:pt idx="4">
                  <c:v>5.5</c:v>
                </c:pt>
                <c:pt idx="5">
                  <c:v>6</c:v>
                </c:pt>
                <c:pt idx="6">
                  <c:v>6.1</c:v>
                </c:pt>
                <c:pt idx="7">
                  <c:v>6.1</c:v>
                </c:pt>
                <c:pt idx="8">
                  <c:v>6.2</c:v>
                </c:pt>
                <c:pt idx="9">
                  <c:v>6.5</c:v>
                </c:pt>
                <c:pt idx="10">
                  <c:v>6.7</c:v>
                </c:pt>
                <c:pt idx="11">
                  <c:v>7</c:v>
                </c:pt>
                <c:pt idx="12">
                  <c:v>7.2</c:v>
                </c:pt>
                <c:pt idx="13">
                  <c:v>7.2</c:v>
                </c:pt>
                <c:pt idx="14">
                  <c:v>8.5</c:v>
                </c:pt>
                <c:pt idx="15">
                  <c:v>8.6</c:v>
                </c:pt>
                <c:pt idx="16">
                  <c:v>9.2000000000000011</c:v>
                </c:pt>
              </c:numCache>
            </c:numRef>
          </c:val>
        </c:ser>
        <c:dLbls>
          <c:showVal val="1"/>
        </c:dLbls>
        <c:shape val="cone"/>
        <c:axId val="56839168"/>
        <c:axId val="56840960"/>
        <c:axId val="0"/>
      </c:bar3DChart>
      <c:catAx>
        <c:axId val="56839168"/>
        <c:scaling>
          <c:orientation val="minMax"/>
        </c:scaling>
        <c:axPos val="b"/>
        <c:majorTickMark val="none"/>
        <c:tickLblPos val="nextTo"/>
        <c:crossAx val="56840960"/>
        <c:crosses val="autoZero"/>
        <c:auto val="1"/>
        <c:lblAlgn val="ctr"/>
        <c:lblOffset val="100"/>
      </c:catAx>
      <c:valAx>
        <c:axId val="56840960"/>
        <c:scaling>
          <c:orientation val="minMax"/>
        </c:scaling>
        <c:delete val="1"/>
        <c:axPos val="l"/>
        <c:numFmt formatCode="General" sourceLinked="1"/>
        <c:tickLblPos val="none"/>
        <c:crossAx val="56839168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 algn="ctr">
              <a:defRPr sz="1100"/>
            </a:pPr>
            <a:r>
              <a:rPr lang="mn-MN" sz="1100"/>
              <a:t>Бүртгэлтэй ажилгүйчүүд, боловсролын байдлаар</a:t>
            </a:r>
            <a:endParaRPr lang="en-US" sz="1100"/>
          </a:p>
        </c:rich>
      </c:tx>
      <c:layout/>
    </c:title>
    <c:plotArea>
      <c:layout>
        <c:manualLayout>
          <c:layoutTarget val="inner"/>
          <c:xMode val="edge"/>
          <c:yMode val="edge"/>
          <c:x val="0.22304440481325771"/>
          <c:y val="0.15919567576176871"/>
          <c:w val="0.77547794607119702"/>
          <c:h val="0.80440605948642152"/>
        </c:manualLayout>
      </c:layout>
      <c:barChart>
        <c:barDir val="bar"/>
        <c:grouping val="clustered"/>
        <c:ser>
          <c:idx val="0"/>
          <c:order val="0"/>
          <c:dLbls>
            <c:dLbl>
              <c:idx val="4"/>
              <c:layout>
                <c:manualLayout>
                  <c:x val="-7.8495502861815225E-2"/>
                  <c:y val="5.5625790139064477E-2"/>
                </c:manualLayout>
              </c:layout>
              <c:showVal val="1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ajilguichuud!$B$24:$B$31</c:f>
              <c:strCache>
                <c:ptCount val="8"/>
                <c:pt idx="0">
                  <c:v>магистр, доктор</c:v>
                </c:pt>
                <c:pt idx="1">
                  <c:v>дээд</c:v>
                </c:pt>
                <c:pt idx="2">
                  <c:v>Тусгай дунд</c:v>
                </c:pt>
                <c:pt idx="3">
                  <c:v>Мэргэжлийн анхан шатны</c:v>
                </c:pt>
                <c:pt idx="4">
                  <c:v>Бүрэн дунд</c:v>
                </c:pt>
                <c:pt idx="5">
                  <c:v>суурь</c:v>
                </c:pt>
                <c:pt idx="6">
                  <c:v>Бага</c:v>
                </c:pt>
                <c:pt idx="7">
                  <c:v>Боловсролгүй</c:v>
                </c:pt>
              </c:strCache>
            </c:strRef>
          </c:cat>
          <c:val>
            <c:numRef>
              <c:f>ajilguichuud!$C$24:$C$31</c:f>
              <c:numCache>
                <c:formatCode>General</c:formatCode>
                <c:ptCount val="8"/>
                <c:pt idx="0">
                  <c:v>5</c:v>
                </c:pt>
                <c:pt idx="1">
                  <c:v>122</c:v>
                </c:pt>
                <c:pt idx="2">
                  <c:v>39</c:v>
                </c:pt>
                <c:pt idx="3">
                  <c:v>51</c:v>
                </c:pt>
                <c:pt idx="4">
                  <c:v>374</c:v>
                </c:pt>
                <c:pt idx="5">
                  <c:v>81</c:v>
                </c:pt>
                <c:pt idx="6">
                  <c:v>38</c:v>
                </c:pt>
                <c:pt idx="7">
                  <c:v>9</c:v>
                </c:pt>
              </c:numCache>
            </c:numRef>
          </c:val>
        </c:ser>
        <c:dLbls>
          <c:showVal val="1"/>
        </c:dLbls>
        <c:overlap val="-25"/>
        <c:axId val="56495488"/>
        <c:axId val="56095488"/>
      </c:barChart>
      <c:catAx>
        <c:axId val="56495488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56095488"/>
        <c:crosses val="autoZero"/>
        <c:auto val="1"/>
        <c:lblAlgn val="ctr"/>
        <c:lblOffset val="100"/>
      </c:catAx>
      <c:valAx>
        <c:axId val="56095488"/>
        <c:scaling>
          <c:orientation val="minMax"/>
        </c:scaling>
        <c:delete val="1"/>
        <c:axPos val="b"/>
        <c:numFmt formatCode="General" sourceLinked="1"/>
        <c:tickLblPos val="none"/>
        <c:crossAx val="56495488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000" b="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100"/>
            </a:pPr>
            <a:r>
              <a:rPr lang="mn-MN" sz="1100"/>
              <a:t>Ажил хайгч иргэд, насны ангиллаар</a:t>
            </a:r>
            <a:endParaRPr lang="en-US" sz="1100"/>
          </a:p>
        </c:rich>
      </c:tx>
      <c:layout>
        <c:manualLayout>
          <c:xMode val="edge"/>
          <c:yMode val="edge"/>
          <c:x val="0.25013262546727116"/>
          <c:y val="0"/>
        </c:manualLayout>
      </c:layout>
    </c:title>
    <c:plotArea>
      <c:layout>
        <c:manualLayout>
          <c:layoutTarget val="inner"/>
          <c:xMode val="edge"/>
          <c:yMode val="edge"/>
          <c:x val="2.6620472440944891E-2"/>
          <c:y val="0.13284051664594557"/>
          <c:w val="0.93553113553113554"/>
          <c:h val="0.66192050006907233"/>
        </c:manualLayout>
      </c:layout>
      <c:barChart>
        <c:barDir val="col"/>
        <c:grouping val="clustered"/>
        <c:ser>
          <c:idx val="0"/>
          <c:order val="0"/>
          <c:tx>
            <c:strRef>
              <c:f>ajilguichuud!$D$38</c:f>
              <c:strCache>
                <c:ptCount val="1"/>
                <c:pt idx="0">
                  <c:v>Бүгд</c:v>
                </c:pt>
              </c:strCache>
            </c:strRef>
          </c:tx>
          <c:dLbls>
            <c:showVal val="1"/>
          </c:dLbls>
          <c:cat>
            <c:strRef>
              <c:f>ajilguichuud!$C$39:$C$44</c:f>
              <c:strCache>
                <c:ptCount val="6"/>
                <c:pt idx="0">
                  <c:v>15-24 нас</c:v>
                </c:pt>
                <c:pt idx="1">
                  <c:v>25-34 нас</c:v>
                </c:pt>
                <c:pt idx="2">
                  <c:v>35-44 нас</c:v>
                </c:pt>
                <c:pt idx="3">
                  <c:v>45-54 нас</c:v>
                </c:pt>
                <c:pt idx="4">
                  <c:v>55-59 нас</c:v>
                </c:pt>
                <c:pt idx="5">
                  <c:v>60 + нас</c:v>
                </c:pt>
              </c:strCache>
            </c:strRef>
          </c:cat>
          <c:val>
            <c:numRef>
              <c:f>ajilguichuud!$D$39:$D$44</c:f>
              <c:numCache>
                <c:formatCode>General</c:formatCode>
                <c:ptCount val="6"/>
                <c:pt idx="0">
                  <c:v>177</c:v>
                </c:pt>
                <c:pt idx="1">
                  <c:v>237</c:v>
                </c:pt>
                <c:pt idx="2">
                  <c:v>183</c:v>
                </c:pt>
                <c:pt idx="3">
                  <c:v>110</c:v>
                </c:pt>
                <c:pt idx="4">
                  <c:v>8</c:v>
                </c:pt>
                <c:pt idx="5">
                  <c:v>4</c:v>
                </c:pt>
              </c:numCache>
            </c:numRef>
          </c:val>
        </c:ser>
        <c:ser>
          <c:idx val="1"/>
          <c:order val="1"/>
          <c:tx>
            <c:strRef>
              <c:f>ajilguichuud!$E$38</c:f>
              <c:strCache>
                <c:ptCount val="1"/>
                <c:pt idx="0">
                  <c:v> эмэгтэй</c:v>
                </c:pt>
              </c:strCache>
            </c:strRef>
          </c:tx>
          <c:dLbls>
            <c:showVal val="1"/>
          </c:dLbls>
          <c:cat>
            <c:strRef>
              <c:f>ajilguichuud!$C$39:$C$44</c:f>
              <c:strCache>
                <c:ptCount val="6"/>
                <c:pt idx="0">
                  <c:v>15-24 нас</c:v>
                </c:pt>
                <c:pt idx="1">
                  <c:v>25-34 нас</c:v>
                </c:pt>
                <c:pt idx="2">
                  <c:v>35-44 нас</c:v>
                </c:pt>
                <c:pt idx="3">
                  <c:v>45-54 нас</c:v>
                </c:pt>
                <c:pt idx="4">
                  <c:v>55-59 нас</c:v>
                </c:pt>
                <c:pt idx="5">
                  <c:v>60 + нас</c:v>
                </c:pt>
              </c:strCache>
            </c:strRef>
          </c:cat>
          <c:val>
            <c:numRef>
              <c:f>ajilguichuud!$E$39:$E$44</c:f>
              <c:numCache>
                <c:formatCode>General</c:formatCode>
                <c:ptCount val="6"/>
                <c:pt idx="0">
                  <c:v>99</c:v>
                </c:pt>
                <c:pt idx="1">
                  <c:v>120</c:v>
                </c:pt>
                <c:pt idx="2">
                  <c:v>95</c:v>
                </c:pt>
                <c:pt idx="3">
                  <c:v>54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</c:ser>
        <c:dLbls>
          <c:showVal val="1"/>
        </c:dLbls>
        <c:overlap val="-25"/>
        <c:axId val="56546816"/>
        <c:axId val="56548352"/>
      </c:barChart>
      <c:catAx>
        <c:axId val="56546816"/>
        <c:scaling>
          <c:orientation val="minMax"/>
        </c:scaling>
        <c:axPos val="b"/>
        <c:majorTickMark val="none"/>
        <c:tickLblPos val="nextTo"/>
        <c:crossAx val="56548352"/>
        <c:crosses val="autoZero"/>
        <c:auto val="1"/>
        <c:lblAlgn val="ctr"/>
        <c:lblOffset val="100"/>
      </c:catAx>
      <c:valAx>
        <c:axId val="56548352"/>
        <c:scaling>
          <c:orientation val="minMax"/>
        </c:scaling>
        <c:delete val="1"/>
        <c:axPos val="l"/>
        <c:numFmt formatCode="General" sourceLinked="1"/>
        <c:tickLblPos val="none"/>
        <c:crossAx val="565468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3870019088523062"/>
          <c:y val="0.91790004175490558"/>
          <c:w val="0.30912800110512556"/>
          <c:h val="7.9311023622047436E-2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800" b="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2.6032128295010282E-2"/>
          <c:y val="0.19709671196776171"/>
          <c:w val="0.92230299052841769"/>
          <c:h val="0.59254686460823558"/>
        </c:manualLayout>
      </c:layout>
      <c:bar3DChart>
        <c:barDir val="col"/>
        <c:grouping val="clustered"/>
        <c:ser>
          <c:idx val="0"/>
          <c:order val="0"/>
          <c:tx>
            <c:strRef>
              <c:f>'niigmiin daatgal'!$A$25</c:f>
              <c:strCache>
                <c:ptCount val="1"/>
                <c:pt idx="0">
                  <c:v>Нийгмийн даатгалын орлого / мян.төг /</c:v>
                </c:pt>
              </c:strCache>
            </c:strRef>
          </c:tx>
          <c:dLbls>
            <c:showVal val="1"/>
          </c:dLbls>
          <c:cat>
            <c:strRef>
              <c:f>'niigmiin daatgal'!$B$24:$D$24</c:f>
              <c:strCache>
                <c:ptCount val="3"/>
                <c:pt idx="0">
                  <c:v>2012.Y</c:v>
                </c:pt>
                <c:pt idx="1">
                  <c:v>2013.Y</c:v>
                </c:pt>
                <c:pt idx="2">
                  <c:v>2014.Y</c:v>
                </c:pt>
              </c:strCache>
            </c:strRef>
          </c:cat>
          <c:val>
            <c:numRef>
              <c:f>'niigmiin daatgal'!$B$25:$D$25</c:f>
              <c:numCache>
                <c:formatCode>0.0</c:formatCode>
                <c:ptCount val="3"/>
                <c:pt idx="0" formatCode="General">
                  <c:v>5800.5</c:v>
                </c:pt>
                <c:pt idx="1">
                  <c:v>9120</c:v>
                </c:pt>
                <c:pt idx="2">
                  <c:v>9143</c:v>
                </c:pt>
              </c:numCache>
            </c:numRef>
          </c:val>
        </c:ser>
        <c:dLbls>
          <c:showVal val="1"/>
        </c:dLbls>
        <c:shape val="cone"/>
        <c:axId val="56899072"/>
        <c:axId val="56900608"/>
        <c:axId val="0"/>
      </c:bar3DChart>
      <c:catAx>
        <c:axId val="56899072"/>
        <c:scaling>
          <c:orientation val="minMax"/>
        </c:scaling>
        <c:axPos val="b"/>
        <c:majorTickMark val="none"/>
        <c:tickLblPos val="nextTo"/>
        <c:crossAx val="56900608"/>
        <c:crosses val="autoZero"/>
        <c:auto val="1"/>
        <c:lblAlgn val="ctr"/>
        <c:lblOffset val="100"/>
      </c:catAx>
      <c:valAx>
        <c:axId val="56900608"/>
        <c:scaling>
          <c:orientation val="minMax"/>
        </c:scaling>
        <c:delete val="1"/>
        <c:axPos val="l"/>
        <c:numFmt formatCode="General" sourceLinked="1"/>
        <c:tickLblPos val="none"/>
        <c:crossAx val="568990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363750534061405E-2"/>
          <c:y val="5.9386789329274534E-2"/>
          <c:w val="0.8999998645438928"/>
          <c:h val="0.10093009171707246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'niigmiin daatgal'!$A$29</c:f>
              <c:strCache>
                <c:ptCount val="1"/>
                <c:pt idx="0">
                  <c:v>Сайн дураар даатгуулагчдын тоо</c:v>
                </c:pt>
              </c:strCache>
            </c:strRef>
          </c:tx>
          <c:dLbls>
            <c:showVal val="1"/>
          </c:dLbls>
          <c:cat>
            <c:strRef>
              <c:f>'niigmiin daatgal'!$B$28:$D$28</c:f>
              <c:strCache>
                <c:ptCount val="3"/>
                <c:pt idx="0">
                  <c:v>2012.Y</c:v>
                </c:pt>
                <c:pt idx="1">
                  <c:v>2013.Y</c:v>
                </c:pt>
                <c:pt idx="2">
                  <c:v>2014.Y</c:v>
                </c:pt>
              </c:strCache>
            </c:strRef>
          </c:cat>
          <c:val>
            <c:numRef>
              <c:f>'niigmiin daatgal'!$B$29:$D$29</c:f>
              <c:numCache>
                <c:formatCode>General</c:formatCode>
                <c:ptCount val="3"/>
                <c:pt idx="0">
                  <c:v>879</c:v>
                </c:pt>
                <c:pt idx="1">
                  <c:v>1575</c:v>
                </c:pt>
                <c:pt idx="2">
                  <c:v>2538</c:v>
                </c:pt>
              </c:numCache>
            </c:numRef>
          </c:val>
        </c:ser>
        <c:dLbls>
          <c:showVal val="1"/>
        </c:dLbls>
        <c:overlap val="-25"/>
        <c:axId val="57621120"/>
        <c:axId val="57627008"/>
      </c:barChart>
      <c:catAx>
        <c:axId val="57621120"/>
        <c:scaling>
          <c:orientation val="minMax"/>
        </c:scaling>
        <c:axPos val="b"/>
        <c:majorTickMark val="none"/>
        <c:tickLblPos val="nextTo"/>
        <c:crossAx val="57627008"/>
        <c:crosses val="autoZero"/>
        <c:auto val="1"/>
        <c:lblAlgn val="ctr"/>
        <c:lblOffset val="100"/>
      </c:catAx>
      <c:valAx>
        <c:axId val="57627008"/>
        <c:scaling>
          <c:orientation val="minMax"/>
        </c:scaling>
        <c:delete val="1"/>
        <c:axPos val="l"/>
        <c:numFmt formatCode="General" sourceLinked="1"/>
        <c:tickLblPos val="none"/>
        <c:crossAx val="57621120"/>
        <c:crosses val="autoZero"/>
        <c:crossBetween val="between"/>
      </c:valAx>
    </c:plotArea>
    <c:legend>
      <c:legendPos val="t"/>
      <c:layout/>
    </c:legend>
    <c:plotVisOnly val="1"/>
    <c:dispBlanksAs val="gap"/>
  </c:chart>
  <c:spPr>
    <a:ln>
      <a:noFill/>
    </a:ln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0.10362</cdr:x>
      <cdr:y>0.33515</cdr:y>
    </cdr:from>
    <cdr:to>
      <cdr:x>0.93426</cdr:x>
      <cdr:y>0.33515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600075" y="1209675"/>
          <a:ext cx="4810125" cy="0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0.14748</cdr:x>
      <cdr:y>0.23661</cdr:y>
    </cdr:from>
    <cdr:to>
      <cdr:x>0.30093</cdr:x>
      <cdr:y>0.31787</cdr:y>
    </cdr:to>
    <cdr:sp macro="" textlink="">
      <cdr:nvSpPr>
        <cdr:cNvPr id="2" name="Round Single Corner Rectangle 1"/>
        <cdr:cNvSpPr/>
      </cdr:nvSpPr>
      <cdr:spPr>
        <a:xfrm xmlns:a="http://schemas.openxmlformats.org/drawingml/2006/main">
          <a:off x="854016" y="854015"/>
          <a:ext cx="888520" cy="293298"/>
        </a:xfrm>
        <a:prstGeom xmlns:a="http://schemas.openxmlformats.org/drawingml/2006/main" prst="round1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mn-MN">
              <a:solidFill>
                <a:sysClr val="windowText" lastClr="000000"/>
              </a:solidFill>
            </a:rPr>
            <a:t>Дундаж</a:t>
          </a:r>
          <a:r>
            <a:rPr lang="mn-MN" baseline="0">
              <a:solidFill>
                <a:sysClr val="windowText" lastClr="000000"/>
              </a:solidFill>
            </a:rPr>
            <a:t> 7.3</a:t>
          </a:r>
          <a:endParaRPr lang="en-US">
            <a:solidFill>
              <a:sysClr val="windowText" lastClr="00000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6202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025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797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137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324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697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500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959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869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02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249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23B5-61EC-40DE-B821-EE7DA7C8E502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448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so.mn/" TargetMode="External"/><Relationship Id="rId5" Type="http://schemas.openxmlformats.org/officeDocument/2006/relationships/hyperlink" Target="http://1212.mn/" TargetMode="External"/><Relationship Id="rId4" Type="http://schemas.openxmlformats.org/officeDocument/2006/relationships/hyperlink" Target="http://umnugovi.nso.mn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umnugobi_stat@yahoo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chart" Target="../charts/chart12.xml"/><Relationship Id="rId7" Type="http://schemas.openxmlformats.org/officeDocument/2006/relationships/chart" Target="../charts/chart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700" y="0"/>
            <a:ext cx="9144000" cy="68737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1828800"/>
            <a:ext cx="7391400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40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Хэвлэлийн бага хурал</a:t>
            </a:r>
            <a:endParaRPr lang="en-US" sz="40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mn-MN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Өмнөговь аймгийн Нийгэм, эдийн засгийн байдал</a:t>
            </a:r>
            <a:r>
              <a:rPr lang="en-US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n-MN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/ 201</a:t>
            </a:r>
            <a:r>
              <a:rPr lang="en-US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en-US" sz="2800" b="1" cap="all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-р сарын байдлаар/</a:t>
            </a:r>
            <a:endParaRPr lang="en-US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57150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r>
              <a:rPr lang="en-US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mn-MN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оны  0</a:t>
            </a:r>
            <a:r>
              <a:rPr lang="en-US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mn-MN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сарын</a:t>
            </a:r>
            <a:r>
              <a:rPr lang="en-US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xmlns="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5756"/>
            <a:ext cx="9144000" cy="6873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914400" y="25146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905000" y="609600"/>
            <a:ext cx="6705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u-E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хэмжээ</a:t>
            </a:r>
            <a:r>
              <a:rPr lang="mn-M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нд</a:t>
            </a:r>
            <a:r>
              <a:rPr lang="eu-E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оны эхний төллөвөл зохих 660.8 мянган хээлтэгчийн </a:t>
            </a:r>
            <a:r>
              <a:rPr lang="mn-M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45.9 </a:t>
            </a:r>
            <a:r>
              <a:rPr lang="eu-E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 нь буюу </a:t>
            </a:r>
            <a:r>
              <a:rPr lang="mn-M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303.2 мянган</a:t>
            </a:r>
            <a:r>
              <a:rPr lang="eu-E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хээлтэгч төллөж, гарсан төл  </a:t>
            </a:r>
            <a:r>
              <a:rPr lang="mn-M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99.9</a:t>
            </a:r>
            <a:r>
              <a:rPr lang="eu-E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хувь  бойжиж байна. Урьд оны энэ үеийн мал төллөлтөөс </a:t>
            </a:r>
            <a:r>
              <a:rPr lang="mn-M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3801</a:t>
            </a:r>
            <a:r>
              <a:rPr lang="eu-E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толгой мал</a:t>
            </a:r>
            <a:r>
              <a:rPr lang="mn-M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буюу 1.3 хувиар өссөн </a:t>
            </a:r>
            <a:r>
              <a:rPr lang="eu-E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байна</a:t>
            </a:r>
            <a:r>
              <a:rPr lang="eu-E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mn-M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Төл бойжилт  төлийн төрлөөр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mn-MN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 </a:t>
            </a:r>
            <a:r>
              <a:rPr lang="mn-M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эхний 5 сарын байдлаар төл бойжилт 99.8 хувьтай,  сумдын хувьд мал төллөлт урьд мөн үетэй харьцуулахад Баяндалай, Баяновоо, Булган, Мандал-овоо, Манлай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mn-M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Ханхонгор, Цогт-овоо, Даланзадгад сумдуудад 3.6-41.76 хүртэл хувиар өсч, бусад сумдуудад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2.74</a:t>
            </a:r>
            <a:r>
              <a:rPr lang="mn-M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49.41</a:t>
            </a:r>
            <a:r>
              <a:rPr lang="mn-M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хүртэл буурсан үзүүлэлттэй байна.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u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52600" y="228600"/>
            <a:ext cx="13310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1400" b="1" dirty="0" smtClean="0"/>
              <a:t>Хөдөө аж ахуй</a:t>
            </a:r>
            <a:endParaRPr lang="en-US" sz="1400" dirty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066800" y="2667000"/>
            <a:ext cx="739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 малын зүй бус хорогдол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n-M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 малын зүй бус хорогдол 2056  толгой байгаа нь урьд оны мөн үеэс 839 толгойгоор  өссөн  байна. Булган, Гурвантэс, Сэврэй, Хүрмэн сумдад том малын хорогдол өндөр байгаа бөгөөд Мандал-овоо, Ханбогд, Ханхонгор Цогтцэций сумд хорогдолгүй байна</a:t>
            </a:r>
            <a:endParaRPr kumimoji="0" lang="mn-M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38800" y="3657600"/>
            <a:ext cx="29610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Т</a:t>
            </a:r>
            <a:r>
              <a:rPr lang="en-US" sz="1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ом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малын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зүй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бус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хорогдол</a:t>
            </a:r>
            <a:r>
              <a:rPr lang="mn-MN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төрлөөр хувиар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371600" y="3657600"/>
            <a:ext cx="3276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Том малын зүй бус хорогдол сумдаар</a:t>
            </a:r>
            <a:endParaRPr kumimoji="0" lang="mn-MN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xmlns="" val="1068430690"/>
              </p:ext>
            </p:extLst>
          </p:nvPr>
        </p:nvGraphicFramePr>
        <p:xfrm>
          <a:off x="914400" y="3962400"/>
          <a:ext cx="4724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xmlns="" val="2451899556"/>
              </p:ext>
            </p:extLst>
          </p:nvPr>
        </p:nvGraphicFramePr>
        <p:xfrm>
          <a:off x="5638800" y="4091701"/>
          <a:ext cx="3234690" cy="1992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rol 1"/>
          <p:cNvSpPr>
            <a:spLocks noChangeArrowheads="1" noChangeShapeType="1"/>
          </p:cNvSpPr>
          <p:nvPr/>
        </p:nvSpPr>
        <p:spPr bwMode="auto">
          <a:xfrm>
            <a:off x="6486525" y="6426200"/>
            <a:ext cx="3486150" cy="33718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38200" y="22098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105400" y="1228358"/>
            <a:ext cx="342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Төл бойжилт  төлийн төрлөөр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77" name="Picture 68" descr="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838200"/>
            <a:ext cx="952501" cy="931863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133600" y="838200"/>
            <a:ext cx="5867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u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Аж үйлдвэр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үйлдвэрийн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салбарт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2014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эхний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05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сарын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байдлаар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157347.6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сая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төгрөгийн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нийт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бүтээгдэхүүн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үйлдвэрлэж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491884.9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сая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төгрөгийн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борлуулалт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хийгджээ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133600" y="1676400"/>
            <a:ext cx="6324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Энэ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нь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өнгөрсөн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мөн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үеэс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нийт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бүтээгдэхүүн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үйлдвэрлэлт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85.3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хувиар</a:t>
            </a:r>
            <a:r>
              <a:rPr lang="mn-M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өссөн бол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борлуулалт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480.2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хувиар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тус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тус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өссөн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410200" y="2200870"/>
            <a:ext cx="3276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Аж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үйлдвэрийн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салбарт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ажилчдын тоог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2014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оны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эхний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05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сарын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байдлаар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харуулбал дараах үзүүлэлттэй байна.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xmlns="" val="3956534392"/>
              </p:ext>
            </p:extLst>
          </p:nvPr>
        </p:nvGraphicFramePr>
        <p:xfrm>
          <a:off x="914401" y="2251666"/>
          <a:ext cx="4495799" cy="4530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xmlns="" val="827323358"/>
              </p:ext>
            </p:extLst>
          </p:nvPr>
        </p:nvGraphicFramePr>
        <p:xfrm>
          <a:off x="5410200" y="2819400"/>
          <a:ext cx="35814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33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rol 1"/>
          <p:cNvSpPr>
            <a:spLocks noChangeArrowheads="1" noChangeShapeType="1"/>
          </p:cNvSpPr>
          <p:nvPr/>
        </p:nvSpPr>
        <p:spPr bwMode="auto">
          <a:xfrm>
            <a:off x="6486525" y="6426200"/>
            <a:ext cx="3486150" cy="33718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66800" y="35814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66" descr="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85800"/>
            <a:ext cx="1112837" cy="1108075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209800" y="831249"/>
            <a:ext cx="62484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Байгаль орчин, цаг агаар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5-р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сарын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цаг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агаарын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урьдчилсан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төлөв</a:t>
            </a:r>
            <a:endParaRPr kumimoji="0" lang="mn-M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r>
              <a:rPr lang="en-US" sz="1200" i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Агаарын</a:t>
            </a:r>
            <a:r>
              <a:rPr lang="en-US" sz="1200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i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температур</a:t>
            </a:r>
            <a:r>
              <a:rPr lang="en-US" sz="1200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Агаарын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температурын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сарын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дундаж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нь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бүх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нутгаар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18-23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градус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дулаан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байх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бөгөөд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нутгийн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баруун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хэсгээр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олон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жилийн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дунджаас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1.0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градусаар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дулаан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бусад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нутгаар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дунджийн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орчим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86000" y="2209800"/>
            <a:ext cx="1344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u="sng" dirty="0" err="1" smtClean="0"/>
              <a:t>Хур</a:t>
            </a:r>
            <a:r>
              <a:rPr lang="en-US" sz="1200" i="1" u="sng" dirty="0" smtClean="0"/>
              <a:t> </a:t>
            </a:r>
            <a:r>
              <a:rPr lang="en-US" sz="1400" i="1" u="sng" dirty="0" err="1" smtClean="0">
                <a:latin typeface="Arial" pitchFamily="34" charset="0"/>
                <a:cs typeface="Arial" pitchFamily="34" charset="0"/>
              </a:rPr>
              <a:t>тунадас</a:t>
            </a:r>
            <a:r>
              <a:rPr lang="en-US" sz="1200" dirty="0" smtClean="0"/>
              <a:t>    </a:t>
            </a:r>
            <a:endParaRPr lang="en-US" sz="12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2209800" y="2438400"/>
            <a:ext cx="65151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Энэ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сард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орох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хур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борооны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хэмжээ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нь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нутгийн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баруун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болон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зүүн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өмнөд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хэсгээр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олон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жилийн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дунджаас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ахиу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бусад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нутгаар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дунджийн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орчим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   </a:t>
            </a:r>
          </a:p>
          <a:p>
            <a:r>
              <a:rPr lang="en-US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Нэг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хоёрдугаар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арав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хоногийн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дунд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үеэр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нутгийн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хойд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хэсгээр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бага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зэргийн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бороо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нэгдүгээр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арав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хоногийн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сүүлчээр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зарим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газраар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бороо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орох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төлөвтэй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Хоёрдугаар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арав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хоногийн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сүүлч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гуравдугаар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арав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хоногийн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дунд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үеэр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зарим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газраар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гуравдугаар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арав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хоногийн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эхэн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эцсээр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ихэнх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нутгаар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түр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зуурын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бороо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орно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Дуу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цахилгаантай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xmlns="" val="1849832388"/>
              </p:ext>
            </p:extLst>
          </p:nvPr>
        </p:nvGraphicFramePr>
        <p:xfrm>
          <a:off x="1635442" y="3638730"/>
          <a:ext cx="5949315" cy="3143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6214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873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rol 1"/>
          <p:cNvSpPr>
            <a:spLocks noChangeArrowheads="1" noChangeShapeType="1"/>
          </p:cNvSpPr>
          <p:nvPr/>
        </p:nvSpPr>
        <p:spPr bwMode="auto">
          <a:xfrm>
            <a:off x="6486525" y="6426200"/>
            <a:ext cx="3486150" cy="33718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19200" y="65532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645" y="1828800"/>
            <a:ext cx="8173155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990600" y="778908"/>
            <a:ext cx="75438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mn-MN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6.</a:t>
            </a:r>
            <a:r>
              <a:rPr lang="en-US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Статистикийн мэдээллийг хаанаас авч болох вэ</a:t>
            </a:r>
            <a:r>
              <a:rPr lang="en-US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r>
              <a:rPr lang="mn-MN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057400" y="1524000"/>
            <a:ext cx="5638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Tahoma" pitchFamily="34" charset="0"/>
                <a:ea typeface="Times New Roman" pitchFamily="18" charset="0"/>
                <a:cs typeface="Tahoma" pitchFamily="34" charset="0"/>
                <a:hlinkClick r:id="rId4"/>
              </a:rPr>
              <a:t>http://umnugovi.nso.mn</a:t>
            </a:r>
            <a:r>
              <a:rPr lang="en-US" sz="1200" b="1" dirty="0" smtClean="0">
                <a:latin typeface="Tahoma" pitchFamily="34" charset="0"/>
                <a:ea typeface="Times New Roman" pitchFamily="18" charset="0"/>
                <a:cs typeface="Tahoma" pitchFamily="34" charset="0"/>
                <a:hlinkClick r:id="rId4"/>
              </a:rPr>
              <a:t>/</a:t>
            </a:r>
            <a:r>
              <a:rPr lang="en-US" sz="120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   </a:t>
            </a:r>
            <a:r>
              <a:rPr lang="en-US" sz="1200" b="1" dirty="0">
                <a:latin typeface="Tahoma" pitchFamily="34" charset="0"/>
                <a:ea typeface="Times New Roman" pitchFamily="18" charset="0"/>
                <a:cs typeface="Tahoma" pitchFamily="34" charset="0"/>
                <a:hlinkClick r:id="rId5"/>
              </a:rPr>
              <a:t>http://1212.mn</a:t>
            </a:r>
            <a:r>
              <a:rPr lang="en-US" sz="1200" b="1" dirty="0" smtClean="0">
                <a:latin typeface="Tahoma" pitchFamily="34" charset="0"/>
                <a:ea typeface="Times New Roman" pitchFamily="18" charset="0"/>
                <a:cs typeface="Tahoma" pitchFamily="34" charset="0"/>
                <a:hlinkClick r:id="rId5"/>
              </a:rPr>
              <a:t>/</a:t>
            </a:r>
            <a:r>
              <a:rPr lang="en-US" sz="120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  </a:t>
            </a:r>
            <a:r>
              <a:rPr lang="en-US" sz="1200" b="1" dirty="0">
                <a:latin typeface="Tahoma" pitchFamily="34" charset="0"/>
                <a:ea typeface="Times New Roman" pitchFamily="18" charset="0"/>
                <a:cs typeface="Tahoma" pitchFamily="34" charset="0"/>
                <a:hlinkClick r:id="rId6"/>
              </a:rPr>
              <a:t>http://</a:t>
            </a:r>
            <a:r>
              <a:rPr lang="en-US" sz="1200" b="1" dirty="0" smtClean="0">
                <a:latin typeface="Tahoma" pitchFamily="34" charset="0"/>
                <a:ea typeface="Times New Roman" pitchFamily="18" charset="0"/>
                <a:cs typeface="Tahoma" pitchFamily="34" charset="0"/>
                <a:hlinkClick r:id="rId6"/>
              </a:rPr>
              <a:t>www.nso.mn/</a:t>
            </a:r>
            <a:r>
              <a:rPr lang="en-US" sz="12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4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A4046-E39A-466D-A6D8-678712B637D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2266950" y="1538288"/>
            <a:ext cx="2027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ezStat</a:t>
            </a:r>
          </a:p>
        </p:txBody>
      </p:sp>
      <p:pic>
        <p:nvPicPr>
          <p:cNvPr id="33797" name="Picture 2" descr="D:\NSO\Monstat App Project\ezStat banner.jpg"/>
          <p:cNvPicPr>
            <a:picLocks noChangeAspect="1" noChangeArrowheads="1"/>
          </p:cNvPicPr>
          <p:nvPr/>
        </p:nvPicPr>
        <p:blipFill>
          <a:blip r:embed="rId2" cstate="print"/>
          <a:srcRect l="4993" t="7997" r="5348" b="12035"/>
          <a:stretch>
            <a:fillRect/>
          </a:stretch>
        </p:blipFill>
        <p:spPr bwMode="auto">
          <a:xfrm>
            <a:off x="1390650" y="2214563"/>
            <a:ext cx="2903538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365250" y="4286250"/>
            <a:ext cx="2928938" cy="1295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en-US" altLang="ko-KR" sz="1600" u="sng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ezStat</a:t>
            </a:r>
            <a:r>
              <a:rPr lang="mn-MN" altLang="ko-KR" sz="1600" u="sng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endParaRPr lang="en-US" altLang="ko-KR" sz="1600" u="sng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1" algn="l">
              <a:spcBef>
                <a:spcPct val="0"/>
              </a:spcBef>
              <a:defRPr/>
            </a:pPr>
            <a:r>
              <a:rPr lang="en-US" altLang="ko-KR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www.1212.mn </a:t>
            </a:r>
            <a:r>
              <a:rPr lang="mn-MN" altLang="ko-KR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 сайтын </a:t>
            </a:r>
          </a:p>
          <a:p>
            <a:pPr marL="0" lvl="1" algn="l">
              <a:spcBef>
                <a:spcPct val="0"/>
              </a:spcBef>
              <a:defRPr/>
            </a:pPr>
            <a:r>
              <a:rPr lang="mn-MN" altLang="ko-KR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үзүүлэлтүүдийг </a:t>
            </a:r>
            <a:r>
              <a:rPr lang="en-US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iPhone, </a:t>
            </a:r>
            <a:r>
              <a:rPr lang="en-US" altLang="ko-KR" sz="1600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iPad</a:t>
            </a:r>
            <a:r>
              <a:rPr lang="en-US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төхөөрөмж ашиглан үзэх боломжтой аппликейшн</a:t>
            </a:r>
            <a:r>
              <a:rPr lang="en-US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3379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0650" y="1284288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5334000" y="4262438"/>
            <a:ext cx="3203575" cy="16287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600" u="sng" dirty="0" err="1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Monstat</a:t>
            </a:r>
            <a:r>
              <a:rPr lang="en-US" sz="1600" u="sng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endParaRPr lang="mn-MN" sz="1600" u="sng" dirty="0">
              <a:solidFill>
                <a:srgbClr val="0070C0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1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iPhone,</a:t>
            </a:r>
            <a:r>
              <a:rPr lang="mn-MN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iPad</a:t>
            </a:r>
            <a:r>
              <a:rPr lang="en-US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төхөөрөмжүүдэд зориулсан статистикийн хэвлэмэл бүтээгдэхүүнийг унших боломжтой </a:t>
            </a:r>
            <a:r>
              <a:rPr lang="mn-MN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аппликейшн. </a:t>
            </a:r>
            <a:r>
              <a:rPr lang="en-US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Одоогоор 126 бүтээгдэхүүн</a:t>
            </a:r>
            <a:r>
              <a:rPr lang="en-US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kumimoji="1"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801" name="Picture 2" descr="D:\NSO\Monstat App Project\MONSTAT banner.jpg"/>
          <p:cNvPicPr>
            <a:picLocks noChangeAspect="1" noChangeArrowheads="1"/>
          </p:cNvPicPr>
          <p:nvPr/>
        </p:nvPicPr>
        <p:blipFill>
          <a:blip r:embed="rId4" cstate="print"/>
          <a:srcRect l="4968" t="8467" r="5786" b="12762"/>
          <a:stretch>
            <a:fillRect/>
          </a:stretch>
        </p:blipFill>
        <p:spPr bwMode="auto">
          <a:xfrm>
            <a:off x="5338763" y="2214563"/>
            <a:ext cx="290195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2" descr="\\exchange_server\DPTD\PUBLIC\Erdenemunkh\MonStat and EZStat\monstat app 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260475"/>
            <a:ext cx="909638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Rectangle 2"/>
          <p:cNvSpPr>
            <a:spLocks noChangeArrowheads="1"/>
          </p:cNvSpPr>
          <p:nvPr/>
        </p:nvSpPr>
        <p:spPr bwMode="auto">
          <a:xfrm>
            <a:off x="6288088" y="1538288"/>
            <a:ext cx="1952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Monstat</a:t>
            </a:r>
          </a:p>
        </p:txBody>
      </p:sp>
      <p:sp>
        <p:nvSpPr>
          <p:cNvPr id="33804" name="Rectangle 13"/>
          <p:cNvSpPr>
            <a:spLocks noChangeArrowheads="1"/>
          </p:cNvSpPr>
          <p:nvPr/>
        </p:nvSpPr>
        <p:spPr bwMode="auto">
          <a:xfrm>
            <a:off x="1712913" y="5856288"/>
            <a:ext cx="6332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mn-MN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Мөн </a:t>
            </a:r>
            <a:r>
              <a:rPr lang="en-US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Android </a:t>
            </a:r>
            <a:r>
              <a:rPr lang="mn-MN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үйлдлийн системтэй гар утас, таблет хэрэглэдэг бол </a:t>
            </a:r>
            <a:r>
              <a:rPr lang="en-US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Play store-</a:t>
            </a:r>
            <a:r>
              <a:rPr lang="mn-MN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оос МОНСТАТ аппликейшнийг татан авч болно.</a:t>
            </a:r>
            <a:endParaRPr lang="en-US" altLang="en-US" sz="160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00" y="1828800"/>
            <a:ext cx="6172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b="1" i="1" dirty="0" smtClean="0">
                <a:latin typeface="Arial" pitchFamily="34" charset="0"/>
                <a:cs typeface="Arial" pitchFamily="34" charset="0"/>
              </a:rPr>
              <a:t>Харилцах утас: </a:t>
            </a:r>
            <a:r>
              <a:rPr lang="x-none" sz="2000" b="1" i="1" smtClean="0">
                <a:latin typeface="Arial" pitchFamily="34" charset="0"/>
                <a:cs typeface="Arial" pitchFamily="34" charset="0"/>
              </a:rPr>
              <a:t>7053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x-none" sz="2000" b="1" i="1" smtClean="0">
                <a:latin typeface="Arial" pitchFamily="34" charset="0"/>
                <a:cs typeface="Arial" pitchFamily="34" charset="0"/>
              </a:rPr>
              <a:t>3061,  </a:t>
            </a:r>
          </a:p>
          <a:p>
            <a:r>
              <a:rPr lang="x-none" sz="2000" b="1" i="1" smtClean="0">
                <a:latin typeface="Arial" pitchFamily="34" charset="0"/>
                <a:cs typeface="Arial" pitchFamily="34" charset="0"/>
              </a:rPr>
              <a:t>                              7053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x-none" sz="2000" b="1" i="1" smtClean="0">
                <a:latin typeface="Arial" pitchFamily="34" charset="0"/>
                <a:cs typeface="Arial" pitchFamily="34" charset="0"/>
              </a:rPr>
              <a:t>3439</a:t>
            </a:r>
            <a:endParaRPr lang="en-US" sz="20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E-mail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хаяг</a:t>
            </a:r>
            <a:r>
              <a:rPr lang="mn-MN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   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3"/>
              </a:rPr>
              <a:t>umnugobi_stat@yahoo.com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   umnugovi@.nso.mn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      http://www.umnugovi.nso.mn/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480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62000" y="66294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\\FILESERVER\share\khorolmaa\Information logo\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752600" y="685800"/>
            <a:ext cx="6324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u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Төсөв</a:t>
            </a:r>
            <a:r>
              <a:rPr kumimoji="0" lang="mn-M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санхүү</a:t>
            </a:r>
            <a:endParaRPr kumimoji="0" lang="eu-E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Mon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2014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оны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эхний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12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05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сарын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байдлаар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аймгийн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төсвийн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орлогын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төлөвлөгөөний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биелэлт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9.3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хувиар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буюу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12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2217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.4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сая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төгрөгөөр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д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ав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сан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үзүүлэлттэй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байна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5257800" y="1447800"/>
          <a:ext cx="2667000" cy="304800"/>
        </p:xfrm>
        <a:graphic>
          <a:graphicData uri="http://schemas.openxmlformats.org/drawingml/2006/table">
            <a:tbl>
              <a:tblPr/>
              <a:tblGrid>
                <a:gridCol w="2667000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mn-M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Татварын орлогыг бүтцээр нь авч үзвэл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029200" y="4816733"/>
            <a:ext cx="3733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2014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оны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эхний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0</a:t>
            </a:r>
            <a:r>
              <a:rPr lang="en-US" sz="12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5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сарын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байдлаар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аймгийн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төсвийн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зарлагын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төлөвлөгөөний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биелэлт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5.1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хувиар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буюу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mn-MN" sz="12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1836.3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сая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төгрөг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ийг</a:t>
            </a:r>
            <a:r>
              <a:rPr kumimoji="0" lang="mn-MN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mn-MN" sz="12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хэмнэсэн байна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r>
              <a:rPr kumimoji="0" lang="mn-MN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1553354"/>
              </p:ext>
            </p:extLst>
          </p:nvPr>
        </p:nvGraphicFramePr>
        <p:xfrm>
          <a:off x="685800" y="2057400"/>
          <a:ext cx="3657599" cy="4507476"/>
        </p:xfrm>
        <a:graphic>
          <a:graphicData uri="http://schemas.openxmlformats.org/drawingml/2006/table">
            <a:tbl>
              <a:tblPr/>
              <a:tblGrid>
                <a:gridCol w="1696381"/>
                <a:gridCol w="538260"/>
                <a:gridCol w="479568"/>
                <a:gridCol w="409991"/>
                <a:gridCol w="533399"/>
              </a:tblGrid>
              <a:tr h="4695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05-р </a:t>
                      </a:r>
                      <a:r>
                        <a:rPr lang="en-US" sz="700" b="1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сарын</a:t>
                      </a:r>
                      <a:r>
                        <a:rPr lang="en-US" sz="70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700" b="1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эхний</a:t>
                      </a:r>
                      <a:r>
                        <a:rPr lang="en-US" sz="70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700" b="1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үлдэгдэл</a:t>
                      </a:r>
                      <a:endParaRPr lang="en-US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нэмэгдсэн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хасагдсан</a:t>
                      </a:r>
                      <a:endParaRPr lang="en-US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04-р </a:t>
                      </a:r>
                      <a:r>
                        <a:rPr lang="en-US" sz="700" b="1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сарын</a:t>
                      </a:r>
                      <a:r>
                        <a:rPr lang="en-US" sz="70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700" b="1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үлдэгдэл</a:t>
                      </a:r>
                      <a:endParaRPr lang="en-US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3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Нийт  авлага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54604.3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2849.4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542.3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56911.4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34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Нийт</a:t>
                      </a:r>
                      <a:r>
                        <a:rPr lang="en-US" sz="70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700" b="1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өглөг</a:t>
                      </a:r>
                      <a:r>
                        <a:rPr lang="en-US" sz="70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700" b="1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Үүнээс</a:t>
                      </a:r>
                      <a:r>
                        <a:rPr lang="en-US" sz="70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:</a:t>
                      </a:r>
                      <a:endParaRPr lang="en-US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478171.4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56837.5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66009.2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468999.7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Үндсэн цалин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53287.8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2265.4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12288.8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43264.4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347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Нийгмийн даатгалын шимтгэл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76306.6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20801.7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12933.5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84174.8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3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Гэрэл цахилгаан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15678.1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365.4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1542.5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14501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173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Түлш, халаалт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262613.6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6358.2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27195.2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241776.6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3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Цэвэр, бохир ус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4697.9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1520.6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1210.2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5008.3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173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Бичиг хэрэг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281.8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485.9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0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767.7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3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Тээвэр шатахуун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8367.4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1378.3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1288.1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8457.6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347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Шуудан холбоо, интернетийн төлбөр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63.5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117.1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0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180.6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3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Бага үнэтэй түргэн элэгдэх зүйлс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1557.9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701.1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60.1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2198.9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347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Хог хаягдал зайлуулах хортон мэрэгчдийн устгал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610.7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573.3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0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1184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173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Нормын хувцас зөөлөн эдлэл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2715.2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548.1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274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2989.3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3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Хоол хүнс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33051.9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16054.7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4225.6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44881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173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Эм бэлдмэл, эмнэлгийн хэрэгсэл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12081.8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1985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4500.2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9566.6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3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Тавилга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2296.6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316.7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491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2122.3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173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Урсгал засвар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44.3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282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0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326.3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3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Дотоод албан томилолт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0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55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0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55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347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Төлбөр хураамж болон бусад зардал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1887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2268.4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0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4155.4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347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Хичээл, үйлдвэрлэлийн дадлага хийх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9.1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20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0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29.1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3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Халамжийн тэтгэвэр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0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703.6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0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703.6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173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Нөхцөлт мөнгөн тусламж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2078.1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0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0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2078.1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Ахмад настнуудад үзүүлэх хөнгөлөлт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541.7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0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0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541.7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347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 удаагийн тэтгэмж, шагнал, урамшуулал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0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36.7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0</a:t>
                      </a:r>
                      <a:endParaRPr lang="en-US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36.7</a:t>
                      </a:r>
                      <a:endParaRPr lang="en-US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62000" y="1600200"/>
            <a:ext cx="3581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Орон нутгийн төсвийн  байгууллагын 2014 оны 0</a:t>
            </a:r>
            <a:r>
              <a:rPr lang="en-US" sz="80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5</a:t>
            </a:r>
            <a:r>
              <a:rPr kumimoji="0" lang="mn-MN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-р сарын өглөг, авлагын </a:t>
            </a:r>
            <a:r>
              <a:rPr kumimoji="0" lang="mn-MN" sz="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mn-MN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дэлгэрэнгүй мэдээ </a:t>
            </a:r>
            <a:endParaRPr kumimoji="0" lang="mn-M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92738629"/>
              </p:ext>
            </p:extLst>
          </p:nvPr>
        </p:nvGraphicFramePr>
        <p:xfrm>
          <a:off x="4772025" y="1847165"/>
          <a:ext cx="38766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480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838200" y="20574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828800" y="669667"/>
            <a:ext cx="63246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mn-MN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Банк-мөнгө зээл </a:t>
            </a:r>
            <a:endParaRPr lang="en-US" sz="1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n-M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 хэмжээнд үйл ажиллагаагаа явуулж буй нийт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mn-M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арилжааны банкуудад  кассын орлого 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372611.2 </a:t>
            </a:r>
            <a:r>
              <a:rPr lang="mn-M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сая төгрөгт хүрч, зарлага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369960.2 </a:t>
            </a:r>
            <a:r>
              <a:rPr lang="mn-M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сая төгрөг болсон байна. Зээлийн өрийн нийт үлдэгдэл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135384.4</a:t>
            </a:r>
            <a:r>
              <a:rPr lang="mn-M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сая төгрөг байгаагийн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2802.5 </a:t>
            </a:r>
            <a:r>
              <a:rPr lang="mn-M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сая төгрөг нь чанаргүй зээл байна. Иргэдийн хувийн хадгаламж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90962.3 </a:t>
            </a:r>
            <a:r>
              <a:rPr lang="mn-M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сая төгрөгт хүрч  өнгөрсөн оны мөн үеэс 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27042.7 </a:t>
            </a:r>
            <a:r>
              <a:rPr lang="mn-M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сая  төгрөгөөр өссөн  байна.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16" descr="\\FILESERVER\share\khorolmaa\Information logo\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1010093" cy="101009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257800" y="2165122"/>
            <a:ext cx="3429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mn-MN" sz="1400" b="1" i="1" dirty="0" smtClean="0">
                <a:latin typeface="Tahoma" pitchFamily="34" charset="0"/>
                <a:cs typeface="Tahoma" pitchFamily="34" charset="0"/>
              </a:rPr>
              <a:t>                     </a:t>
            </a:r>
            <a:endParaRPr kumimoji="0" lang="mn-MN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Mo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43500" y="2419290"/>
            <a:ext cx="3695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 хэмжээнд үйл ажиллагаагаа явуулж буй нийт 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mn-MN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арилжааны банкуудад  хадгаламжийн харьцааг харуулбал 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xmlns="" val="2933175548"/>
              </p:ext>
            </p:extLst>
          </p:nvPr>
        </p:nvGraphicFramePr>
        <p:xfrm>
          <a:off x="4991100" y="2914710"/>
          <a:ext cx="3695700" cy="2571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283" t="29606" r="26975" b="32935"/>
          <a:stretch/>
        </p:blipFill>
        <p:spPr bwMode="auto">
          <a:xfrm>
            <a:off x="762000" y="2286000"/>
            <a:ext cx="4229099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4800" y="0"/>
            <a:ext cx="9144000" cy="6858000"/>
          </a:xfrm>
          <a:prstGeom prst="rect">
            <a:avLst/>
          </a:prstGeom>
        </p:spPr>
      </p:pic>
      <p:graphicFrame>
        <p:nvGraphicFramePr>
          <p:cNvPr id="16" name="Chart 15"/>
          <p:cNvGraphicFramePr/>
          <p:nvPr/>
        </p:nvGraphicFramePr>
        <p:xfrm>
          <a:off x="6324600" y="3505200"/>
          <a:ext cx="23622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447800" y="457200"/>
            <a:ext cx="6400800" cy="369332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</a:t>
            </a:r>
            <a:r>
              <a:rPr lang="mn-MN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НИЙГМИН ҮЗҮҮЛЭЛТ</a:t>
            </a:r>
            <a:endParaRPr lang="mn-MN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33400" y="28956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72" descr="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866" y="1066800"/>
            <a:ext cx="82762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0" y="990600"/>
            <a:ext cx="70866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Эрүүлмэнд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_TextBook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2014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оны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эхний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5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сарын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байдлаар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аймгийн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хэмжээгээр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556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хүүхэд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мэндэлж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130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хүн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нас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барсан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нь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урьд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оны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мөн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үеэс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төрөлт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14.9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хувиар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mn-M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буурч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нас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баралт</a:t>
            </a:r>
            <a:r>
              <a:rPr kumimoji="0" lang="mn-M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0.8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хувиар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</a:t>
            </a:r>
            <a:r>
              <a:rPr kumimoji="0" lang="mn-M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өссөн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байна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</a:t>
            </a:r>
          </a:p>
          <a:p>
            <a:pPr algn="just" eaLnBrk="0" hangingPunct="0"/>
            <a:r>
              <a:rPr lang="mn-MN" sz="1200" dirty="0"/>
              <a:t>Аймгийн хэмжээнд оны эхний 05 сарын байдлаар </a:t>
            </a:r>
            <a:r>
              <a:rPr lang="en-US" sz="1200" dirty="0"/>
              <a:t>0-1 </a:t>
            </a:r>
            <a:r>
              <a:rPr lang="en-US" sz="1200" dirty="0" err="1"/>
              <a:t>насны</a:t>
            </a:r>
            <a:r>
              <a:rPr lang="en-US" sz="1200" dirty="0"/>
              <a:t> </a:t>
            </a:r>
            <a:r>
              <a:rPr lang="en-US" sz="1200" dirty="0" err="1"/>
              <a:t>хүүхдийн</a:t>
            </a:r>
            <a:r>
              <a:rPr lang="en-US" sz="1200" dirty="0"/>
              <a:t> </a:t>
            </a:r>
            <a:r>
              <a:rPr lang="en-US" sz="1200" dirty="0" err="1"/>
              <a:t>эндэгдэл</a:t>
            </a:r>
            <a:r>
              <a:rPr lang="en-US" sz="1200" dirty="0"/>
              <a:t> 16</a:t>
            </a:r>
            <a:r>
              <a:rPr lang="mn-MN" sz="1200" dirty="0"/>
              <a:t> гарсан нь өмнөх мөн үеийнхээс 6.7 хувиар,</a:t>
            </a:r>
            <a:r>
              <a:rPr lang="en-US" sz="1200" dirty="0"/>
              <a:t>  х</a:t>
            </a:r>
            <a:r>
              <a:rPr lang="mn-MN" sz="1200" dirty="0"/>
              <a:t>арин 1-5 насны хүүхдийн эндэгдэл  3 </a:t>
            </a:r>
            <a:r>
              <a:rPr lang="en-US" sz="1200" dirty="0" err="1"/>
              <a:t>гар</a:t>
            </a:r>
            <a:r>
              <a:rPr lang="mn-MN" sz="1200" dirty="0"/>
              <a:t>сан нь өмнөх оны мөн үеийнхээс 50.0 хувиар тус тус өсчээ.</a:t>
            </a:r>
            <a:endParaRPr lang="en-US" sz="1200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xmlns="" val="1773372383"/>
              </p:ext>
            </p:extLst>
          </p:nvPr>
        </p:nvGraphicFramePr>
        <p:xfrm>
          <a:off x="606867" y="3200400"/>
          <a:ext cx="3431734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xmlns="" val="2805969217"/>
              </p:ext>
            </p:extLst>
          </p:nvPr>
        </p:nvGraphicFramePr>
        <p:xfrm>
          <a:off x="4267200" y="3124200"/>
          <a:ext cx="4572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33528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219200" y="1960096"/>
            <a:ext cx="708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14400" y="1981200"/>
            <a:ext cx="7315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73" name="Picture 71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685800"/>
            <a:ext cx="1008063" cy="1006475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362200" y="609600"/>
            <a:ext cx="5638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Хөдөлмөр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just"/>
            <a:r>
              <a:rPr lang="eu-E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хөдөлмөрийн захад сарын эхэнд бүртгэлтэй ажил идэвхтэй  эрж байгаа 581 хүн байгаагаас тайлант сард </a:t>
            </a:r>
            <a:r>
              <a:rPr lang="mn-M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273</a:t>
            </a:r>
            <a:r>
              <a:rPr lang="eu-E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хүн шинээр бүртгэгдэж, </a:t>
            </a:r>
            <a:r>
              <a:rPr lang="mn-M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74 </a:t>
            </a:r>
            <a:r>
              <a:rPr lang="eu-E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хүн ажилд орж, тайлант сарын эцэст </a:t>
            </a:r>
            <a:r>
              <a:rPr lang="mn-M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719 ажил хайгч</a:t>
            </a:r>
            <a:r>
              <a:rPr lang="eu-E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хүн бүртгэлтэй болсон байна. </a:t>
            </a:r>
            <a:r>
              <a:rPr lang="mn-M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Нийт ажил хайгч иргэдийн 51.6 хувийг эмэгтэйчүүд эзэлж байна.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xmlns="" val="3258023718"/>
              </p:ext>
            </p:extLst>
          </p:nvPr>
        </p:nvGraphicFramePr>
        <p:xfrm>
          <a:off x="914400" y="2362200"/>
          <a:ext cx="3657600" cy="289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xmlns="" val="928687989"/>
              </p:ext>
            </p:extLst>
          </p:nvPr>
        </p:nvGraphicFramePr>
        <p:xfrm>
          <a:off x="5105400" y="2438400"/>
          <a:ext cx="32004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33528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219200" y="1960096"/>
            <a:ext cx="708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66800" y="2209800"/>
            <a:ext cx="7315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362200" y="685800"/>
            <a:ext cx="5638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даатгалын үйлчилгээ</a:t>
            </a: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mn-MN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mn-M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даатгалын орлогын төлөвлөгөө биелэлт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16.9 </a:t>
            </a:r>
            <a:r>
              <a:rPr lang="mn-M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хувиар  тасарсан байна. Оны эхний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mn-M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сард нийгмийн сайн дурын даатгалд 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2538</a:t>
            </a:r>
            <a:r>
              <a:rPr lang="mn-M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хүн хамрагдсан нь өмнөх оны мөн үеийнхээс 62.1 хувиар буюу 963 хүнээр өссөн байна.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 descr="\\FILESERVER\share\khorolmaa\Information logo\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1010093" cy="10100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xmlns="" val="98105032"/>
              </p:ext>
            </p:extLst>
          </p:nvPr>
        </p:nvGraphicFramePr>
        <p:xfrm>
          <a:off x="1257300" y="2538406"/>
          <a:ext cx="3543300" cy="2871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xmlns="" val="3240355349"/>
              </p:ext>
            </p:extLst>
          </p:nvPr>
        </p:nvGraphicFramePr>
        <p:xfrm>
          <a:off x="5181600" y="2590800"/>
          <a:ext cx="3352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33528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219200" y="1960096"/>
            <a:ext cx="708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66800" y="1981200"/>
            <a:ext cx="7315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362200" y="624007"/>
            <a:ext cx="6096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Гэмт хэрэг</a:t>
            </a: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u-E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mn-M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u-E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оны эхний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u-E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сарын байдлаар 202 гэмт хэрэг гарсан нь өнгөрсөн оны мөн үеэс </a:t>
            </a:r>
            <a:r>
              <a:rPr lang="mn-M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 </a:t>
            </a:r>
            <a:r>
              <a:rPr lang="eu-E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хэргээр буюу </a:t>
            </a:r>
            <a:r>
              <a:rPr lang="mn-M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11.4</a:t>
            </a:r>
            <a:r>
              <a:rPr lang="eu-E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хувиар </a:t>
            </a:r>
            <a:r>
              <a:rPr lang="mn-M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өссөн</a:t>
            </a:r>
            <a:r>
              <a:rPr lang="eu-E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байна. 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mn-M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эхний 05 сард иргэд ААНБ-с нийт 2249 өргөдөл, гомдол мэдээлэл хүлээж авч шалган шийдвэрлэсний  427 нь гэмт хэргийн шинжтэй өргөдөл, гомдол, мэдээлэл байсан нь өнгөрсөн оны мөн үеэс 20.5 хувиар өссөн үзүүлэлттэй байна.Оны эхний 5 сард гарсан н</a:t>
            </a:r>
            <a:r>
              <a:rPr lang="eu-E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ийт  гэмт хэргийн </a:t>
            </a:r>
            <a:r>
              <a:rPr lang="mn-M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илрүүлэлт 56.5 хувьтай</a:t>
            </a:r>
            <a:r>
              <a:rPr lang="eu-E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байна. 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 descr="\\Fileserver\share\khorolmaa\Information logo\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1105786" cy="10419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xmlns="" val="1959229483"/>
              </p:ext>
            </p:extLst>
          </p:nvPr>
        </p:nvGraphicFramePr>
        <p:xfrm>
          <a:off x="990601" y="2667000"/>
          <a:ext cx="37338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xmlns="" val="2443282617"/>
              </p:ext>
            </p:extLst>
          </p:nvPr>
        </p:nvGraphicFramePr>
        <p:xfrm>
          <a:off x="5105400" y="2667000"/>
          <a:ext cx="35052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914400" y="6019800"/>
            <a:ext cx="4800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Тайлбар: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ИЭЧЭМЭ</a:t>
            </a:r>
            <a:r>
              <a:rPr lang="mn-MN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Г-Иргэний эрх чөлөө, эрүүл мэндийн эсрэг гэмт хэрэг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n-MN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ХАБ-Хөдөлгөөний аюулгүй байдлын эсрэг гэмт хэрэг 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400" y="-15756"/>
            <a:ext cx="9144000" cy="6873756"/>
          </a:xfrm>
          <a:prstGeom prst="rect">
            <a:avLst/>
          </a:prstGeom>
        </p:spPr>
      </p:pic>
      <p:pic>
        <p:nvPicPr>
          <p:cNvPr id="8" name="Picture 7" descr="D:\BAYAN\My Pictures\STAT-LOGO\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1003551" cy="1081966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chemeClr val="accent1">
                <a:lumMod val="40000"/>
                <a:lumOff val="60000"/>
                <a:alpha val="40000"/>
              </a:schemeClr>
            </a:outerShdw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209800" y="842792"/>
            <a:ext cx="6400800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Хэрэглээний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үнийн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индекс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Хэрэглээний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үнийн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индекс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гэдэг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нь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хэрэглэгчдийн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худалдаж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авсан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бараа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үйлчилгээний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нэр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төрөл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өөрчлөлтгүй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тогтвортой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байхад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үнэ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дунджаар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хэрхэн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өөрчлөгдөж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буйг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хэмждэг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үзүүлэлт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юм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/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хэрэглээний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үнийн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ерөнхий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индексийг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2014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сарыг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өнгөрсөн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мөн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үетэй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харьцуулахад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16.1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хувиар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өссөний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дотор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хүнсний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бараа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18.6,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согтууруулах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ундаа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22.9,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хувцас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бөс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бараа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26.5,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орон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сууц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цахилгаан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болон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түлш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12.2,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гэр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ахуйн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бараа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14.5,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эм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тариа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эмнэлэгийн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үйлчилгээ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9.1, 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тээвэр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4.8</a:t>
            </a:r>
            <a:r>
              <a:rPr lang="mn-MN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соёлын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бараа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5.5,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боловсролын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үйлчилгээ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33.2, 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зочид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буудал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7.7,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бусад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бараа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үйлчилгээ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9.8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хувиар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тус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тус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өссөн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үзүүлэлттэй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447800" y="3124201"/>
          <a:ext cx="6705600" cy="2819398"/>
        </p:xfrm>
        <a:graphic>
          <a:graphicData uri="http://schemas.openxmlformats.org/drawingml/2006/table">
            <a:tbl>
              <a:tblPr/>
              <a:tblGrid>
                <a:gridCol w="1924940"/>
                <a:gridCol w="998116"/>
                <a:gridCol w="3782544"/>
              </a:tblGrid>
              <a:tr h="7030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 dirty="0">
                          <a:latin typeface="Tahoma"/>
                          <a:ea typeface="Times New Roman"/>
                        </a:rPr>
                        <a:t>Бараа, үйлчилгээний 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 dirty="0">
                          <a:latin typeface="Tahoma"/>
                          <a:ea typeface="Times New Roman"/>
                        </a:rPr>
                        <a:t>бүлэг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latin typeface="Tahoma"/>
                          <a:ea typeface="Times New Roman"/>
                        </a:rPr>
                        <a:t>Үнийн өөрчлөлт </a:t>
                      </a:r>
                      <a:r>
                        <a:rPr lang="en-US" sz="1000">
                          <a:latin typeface="Tahoma"/>
                          <a:ea typeface="Times New Roman"/>
                        </a:rPr>
                        <a:t>%</a:t>
                      </a: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 dirty="0">
                          <a:latin typeface="Tahoma"/>
                          <a:ea typeface="Times New Roman"/>
                        </a:rPr>
                        <a:t>Дэд бүлэг, зарим барааны үнийн өөрчлөлт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8465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ahoma"/>
                          <a:ea typeface="Times New Roman"/>
                        </a:rPr>
                        <a:t>Хүнсний бараа, ундаа, ус</a:t>
                      </a: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ahoma"/>
                          <a:ea typeface="Times New Roman"/>
                        </a:rPr>
                        <a:t>18.6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  <a:latin typeface="Tahoma"/>
                          <a:ea typeface="Times New Roman"/>
                        </a:rPr>
                        <a:t>Энэ бүлгийн өсөлтөд талх, гурил, будаа </a:t>
                      </a:r>
                      <a:r>
                        <a:rPr lang="en-US" sz="1100">
                          <a:effectLst/>
                          <a:latin typeface="Tahoma"/>
                          <a:ea typeface="Times New Roman"/>
                        </a:rPr>
                        <a:t>34.5</a:t>
                      </a:r>
                      <a:r>
                        <a:rPr lang="mn-MN" sz="1100">
                          <a:effectLst/>
                          <a:latin typeface="Tahoma"/>
                          <a:ea typeface="Times New Roman"/>
                        </a:rPr>
                        <a:t> хувь, мах, махан бүтээгдэхүүн </a:t>
                      </a:r>
                      <a:r>
                        <a:rPr lang="en-US" sz="1100">
                          <a:effectLst/>
                          <a:latin typeface="Tahoma"/>
                          <a:ea typeface="Times New Roman"/>
                        </a:rPr>
                        <a:t>6.4</a:t>
                      </a:r>
                      <a:r>
                        <a:rPr lang="mn-MN" sz="1100">
                          <a:effectLst/>
                          <a:latin typeface="Tahoma"/>
                          <a:ea typeface="Times New Roman"/>
                        </a:rPr>
                        <a:t> хувь, төмс, хүнсний ногоо </a:t>
                      </a:r>
                      <a:r>
                        <a:rPr lang="en-US" sz="1100">
                          <a:effectLst/>
                          <a:latin typeface="Tahoma"/>
                          <a:ea typeface="Times New Roman"/>
                        </a:rPr>
                        <a:t>22.3</a:t>
                      </a:r>
                      <a:r>
                        <a:rPr lang="mn-MN" sz="1100">
                          <a:effectLst/>
                          <a:latin typeface="Tahoma"/>
                          <a:ea typeface="Times New Roman"/>
                        </a:rPr>
                        <a:t>, сүү, сүүн бүтээгдэхүүн, өндөг 24.8 хувиар тус тус нэмэгдсэн нь голлон нөлөөлжээ. 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232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ahoma"/>
                          <a:ea typeface="Times New Roman"/>
                        </a:rPr>
                        <a:t>Хувцас, бөс бараа, гутал</a:t>
                      </a: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ahoma"/>
                          <a:ea typeface="Times New Roman"/>
                        </a:rPr>
                        <a:t>26.5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  <a:latin typeface="Tahoma"/>
                          <a:ea typeface="Times New Roman"/>
                        </a:rPr>
                        <a:t>Энэ бүлгийн бүх төрлийн хувцас 25.5 хувиар өссөнтэй холбоотой байна. 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232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latin typeface="Tahoma"/>
                          <a:ea typeface="Times New Roman"/>
                        </a:rPr>
                        <a:t>Эм тариа, эмнэлгийн үйлчилгээ</a:t>
                      </a: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ahoma"/>
                          <a:ea typeface="Times New Roman"/>
                        </a:rPr>
                        <a:t>9.1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  <a:latin typeface="Tahoma"/>
                          <a:ea typeface="Times New Roman"/>
                        </a:rPr>
                        <a:t>Эмнэлэгт хэвтэж үзүүлсэн үйлчилгээ 25.0 хувиар өссөн нь нөлөөлжээ. 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232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latin typeface="Tahoma"/>
                          <a:ea typeface="Times New Roman"/>
                        </a:rPr>
                        <a:t>Зочид буудал,нийтийн хоол</a:t>
                      </a: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  <a:latin typeface="Tahoma"/>
                          <a:ea typeface="Times New Roman"/>
                        </a:rPr>
                        <a:t>14.5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effectLst/>
                          <a:latin typeface="Tahoma"/>
                          <a:ea typeface="Times New Roman"/>
                        </a:rPr>
                        <a:t>Гэр ахуйн тавилга хэрэгсэл,шалны дэвсгэрийн үнэ 19.2 хувиар өссөн нь нөлөөлжээ.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133600" y="2514600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200" dirty="0" smtClean="0">
                <a:latin typeface="Arial" pitchFamily="34" charset="0"/>
                <a:cs typeface="Arial" pitchFamily="34" charset="0"/>
              </a:rPr>
              <a:t>Хэрэглээний үнийн индекст нөлөөлсөн бараа, үйлчилгээний үнийн өөрчлөлт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51845" y="609600"/>
            <a:ext cx="7543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Нэг кг хүнсний ногооны дундаж үнэ,2010-2014 оны 0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5</a:t>
            </a:r>
            <a:r>
              <a:rPr kumimoji="0" lang="mn-M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-р сард</a:t>
            </a:r>
            <a:endParaRPr kumimoji="0" lang="mn-MN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xmlns="" val="2048424851"/>
              </p:ext>
            </p:extLst>
          </p:nvPr>
        </p:nvGraphicFramePr>
        <p:xfrm>
          <a:off x="914400" y="1066800"/>
          <a:ext cx="3909345" cy="129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xmlns="" val="2339830273"/>
              </p:ext>
            </p:extLst>
          </p:nvPr>
        </p:nvGraphicFramePr>
        <p:xfrm>
          <a:off x="4953000" y="990601"/>
          <a:ext cx="3810000" cy="129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xmlns="" val="3182343990"/>
              </p:ext>
            </p:extLst>
          </p:nvPr>
        </p:nvGraphicFramePr>
        <p:xfrm>
          <a:off x="914400" y="2514601"/>
          <a:ext cx="3909345" cy="1447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xmlns="" val="2752528409"/>
              </p:ext>
            </p:extLst>
          </p:nvPr>
        </p:nvGraphicFramePr>
        <p:xfrm>
          <a:off x="5032660" y="2438400"/>
          <a:ext cx="3730340" cy="16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xmlns="" val="1465402056"/>
              </p:ext>
            </p:extLst>
          </p:nvPr>
        </p:nvGraphicFramePr>
        <p:xfrm>
          <a:off x="914400" y="4495801"/>
          <a:ext cx="3909345" cy="16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715000" y="4274403"/>
            <a:ext cx="2819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Нэг кг алтан тариан гурилын үнэ, сумдаар, 0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5 </a:t>
            </a:r>
            <a:r>
              <a:rPr kumimoji="0" lang="mn-M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дугаар сард,төгрөгөөр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       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         </a:t>
            </a:r>
            <a:endParaRPr kumimoji="0" lang="mn-M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xmlns="" val="812524307"/>
              </p:ext>
            </p:extLst>
          </p:nvPr>
        </p:nvGraphicFramePr>
        <p:xfrm>
          <a:off x="5029200" y="4572000"/>
          <a:ext cx="38862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  </a:t>
            </a:r>
            <a:endParaRPr kumimoji="0" lang="mn-M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1247</Words>
  <Application>Microsoft Office PowerPoint</Application>
  <PresentationFormat>On-screen Show (4:3)</PresentationFormat>
  <Paragraphs>258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Mj</dc:creator>
  <cp:lastModifiedBy>ganzoo</cp:lastModifiedBy>
  <cp:revision>423</cp:revision>
  <dcterms:created xsi:type="dcterms:W3CDTF">2013-04-23T12:28:13Z</dcterms:created>
  <dcterms:modified xsi:type="dcterms:W3CDTF">2014-06-10T07:37:01Z</dcterms:modified>
</cp:coreProperties>
</file>