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41" r:id="rId4"/>
    <p:sldId id="337" r:id="rId5"/>
    <p:sldId id="331" r:id="rId6"/>
    <p:sldId id="332" r:id="rId7"/>
    <p:sldId id="338" r:id="rId8"/>
    <p:sldId id="339" r:id="rId9"/>
    <p:sldId id="333" r:id="rId10"/>
    <p:sldId id="335" r:id="rId11"/>
    <p:sldId id="342" r:id="rId12"/>
    <p:sldId id="343" r:id="rId13"/>
    <p:sldId id="321" r:id="rId14"/>
    <p:sldId id="344" r:id="rId15"/>
    <p:sldId id="318" r:id="rId16"/>
    <p:sldId id="340" r:id="rId17"/>
    <p:sldId id="314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5%20sariin%20taniltsuulga\taniltsuulgad%20oro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6%20sariin%20taniltsuulga%20kh\Une_Grafic.xlsx" TargetMode="External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ne_Grafic.xlsx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ne_Grafic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ne_Grafic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ne_Grafic.xlsx" TargetMode="External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6%20sariin%20taniltsuulga%20kh\Une_Grafic.xlsx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mio\Desktop\2014.06sariin%20taniltsuulga%20nomio\2014.06%20MEDEE.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5%20sariin%20taniltsuulga\taniltsuulgad%20oroh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zoo\Desktop\2014.06%20sariin%20taniltsuulga\exel%20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zoo\Desktop\2014.06%20sariin%20taniltsuulga\exel%20n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eruul%20m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02777777777778"/>
          <c:y val="0"/>
          <c:w val="0.62222222222222223"/>
          <c:h val="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3417426015851219E-2"/>
                  <c:y val="-0.1244327792359289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2.1093870619113803E-2"/>
                  <c:y val="-8.683364047579159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8732547866406143E-2"/>
                  <c:y val="-0.1274959900845728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orlogo!$L$10:$L$13</c:f>
              <c:strCache>
                <c:ptCount val="4"/>
                <c:pt idx="0">
                  <c:v>1.Орлогын албан татвар</c:v>
                </c:pt>
                <c:pt idx="1">
                  <c:v>2. Өмчийн татвар      </c:v>
                </c:pt>
                <c:pt idx="2">
                  <c:v>3. Тусгай зориулалтын орлого</c:v>
                </c:pt>
                <c:pt idx="3">
                  <c:v>4.Бусад татвар</c:v>
                </c:pt>
              </c:strCache>
            </c:strRef>
          </c:cat>
          <c:val>
            <c:numRef>
              <c:f>orlogo!$M$10:$M$13</c:f>
              <c:numCache>
                <c:formatCode>General</c:formatCode>
                <c:ptCount val="4"/>
                <c:pt idx="0">
                  <c:v>8690909.1999999974</c:v>
                </c:pt>
                <c:pt idx="1">
                  <c:v>3002265.6000000001</c:v>
                </c:pt>
                <c:pt idx="2">
                  <c:v>534603.9</c:v>
                </c:pt>
                <c:pt idx="3">
                  <c:v>8560488.3000000007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0"/>
            </a:pPr>
            <a:r>
              <a:rPr lang="mn-MN" sz="1100" b="0"/>
              <a:t>Нийгмийн даатгалын орлого / сая.төг /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мян.төг /</c:v>
                </c:pt>
              </c:strCache>
            </c:strRef>
          </c:tx>
          <c:cat>
            <c:strRef>
              <c:f>'niigmiin daatgal'!$B$24:$D$24</c:f>
              <c:strCache>
                <c:ptCount val="3"/>
                <c:pt idx="0">
                  <c:v>2012.YI</c:v>
                </c:pt>
                <c:pt idx="1">
                  <c:v>2013.YI</c:v>
                </c:pt>
                <c:pt idx="2">
                  <c:v>2014.YI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7661.5</c:v>
                </c:pt>
                <c:pt idx="1">
                  <c:v>11060.8</c:v>
                </c:pt>
                <c:pt idx="2">
                  <c:v>11830.4</c:v>
                </c:pt>
              </c:numCache>
            </c:numRef>
          </c:val>
        </c:ser>
        <c:dLbls>
          <c:showVal val="1"/>
        </c:dLbls>
        <c:shape val="cone"/>
        <c:axId val="60480896"/>
        <c:axId val="60490880"/>
        <c:axId val="0"/>
      </c:bar3DChart>
      <c:catAx>
        <c:axId val="60480896"/>
        <c:scaling>
          <c:orientation val="minMax"/>
        </c:scaling>
        <c:axPos val="b"/>
        <c:majorTickMark val="none"/>
        <c:tickLblPos val="nextTo"/>
        <c:crossAx val="60490880"/>
        <c:crosses val="autoZero"/>
        <c:auto val="1"/>
        <c:lblAlgn val="ctr"/>
        <c:lblOffset val="100"/>
      </c:catAx>
      <c:valAx>
        <c:axId val="60490880"/>
        <c:scaling>
          <c:orientation val="minMax"/>
        </c:scaling>
        <c:delete val="1"/>
        <c:axPos val="l"/>
        <c:numFmt formatCode="General" sourceLinked="1"/>
        <c:tickLblPos val="none"/>
        <c:crossAx val="6048089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/>
            </a:pPr>
            <a:r>
              <a:rPr lang="mn-MN" sz="1000" b="1"/>
              <a:t>6 сард үйлдэгдсэн гэмт</a:t>
            </a:r>
            <a:r>
              <a:rPr lang="mn-MN" sz="1000" b="1" baseline="0"/>
              <a:t> хэрэг, хувиар</a:t>
            </a:r>
            <a:endParaRPr lang="en-US" sz="1000" b="1"/>
          </a:p>
        </c:rich>
      </c:tx>
      <c:layout>
        <c:manualLayout>
          <c:xMode val="edge"/>
          <c:yMode val="edge"/>
          <c:x val="0.11278164307375579"/>
          <c:y val="4.6966296218888424E-3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6.5257880451887913E-3"/>
                  <c:y val="-2.8223395458304223E-2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ИЭЧЭМЭ</a:t>
                    </a:r>
                    <a:r>
                      <a:rPr lang="mn-MN"/>
                      <a:t>
31%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2.734689413823272E-2"/>
                  <c:y val="-1.5740740740740821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2833552055993309E-3"/>
                  <c:y val="-4.4965733449985534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ХАБ 
18%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4.3623619324093713E-2"/>
                  <c:y val="6.619217243541396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'gemt hereg'!$A$25:$A$31</c:f>
              <c:strCache>
                <c:ptCount val="7"/>
                <c:pt idx="0">
                  <c:v>хүчин</c:v>
                </c:pt>
                <c:pt idx="1">
                  <c:v>танхай</c:v>
                </c:pt>
                <c:pt idx="2">
                  <c:v>ИЭЧЭМЭ</c:v>
                </c:pt>
                <c:pt idx="3">
                  <c:v>хулгай</c:v>
                </c:pt>
                <c:pt idx="4">
                  <c:v>ХАБ эсрэг гэмт хэрэг</c:v>
                </c:pt>
                <c:pt idx="5">
                  <c:v>Залилан</c:v>
                </c:pt>
                <c:pt idx="6">
                  <c:v>Бусад гэмт хэрэг</c:v>
                </c:pt>
              </c:strCache>
            </c:strRef>
          </c:cat>
          <c:val>
            <c:numRef>
              <c:f>'gemt hereg'!$B$25:$B$31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77</c:v>
                </c:pt>
                <c:pt idx="3">
                  <c:v>49</c:v>
                </c:pt>
                <c:pt idx="4">
                  <c:v>44</c:v>
                </c:pt>
                <c:pt idx="5">
                  <c:v>3</c:v>
                </c:pt>
                <c:pt idx="6">
                  <c:v>66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/>
            </a:pPr>
            <a:r>
              <a:rPr lang="mn-MN" sz="1050"/>
              <a:t>Сэжигтэн холбогдогчдын</a:t>
            </a:r>
            <a:r>
              <a:rPr lang="mn-MN" sz="1050" baseline="0"/>
              <a:t> мэдээлэл, насны байдлаар</a:t>
            </a:r>
            <a:endParaRPr lang="en-US" sz="1050"/>
          </a:p>
        </c:rich>
      </c:tx>
      <c:layout>
        <c:manualLayout>
          <c:xMode val="edge"/>
          <c:yMode val="edge"/>
          <c:x val="0.14257466181198272"/>
          <c:y val="0"/>
        </c:manualLayout>
      </c:layout>
    </c:title>
    <c:plotArea>
      <c:layout>
        <c:manualLayout>
          <c:layoutTarget val="inner"/>
          <c:xMode val="edge"/>
          <c:yMode val="edge"/>
          <c:x val="1.7789599267764977E-2"/>
          <c:y val="0.15681585254084149"/>
          <c:w val="0.9440898308727389"/>
          <c:h val="0.59715982276662416"/>
        </c:manualLayout>
      </c:layout>
      <c:barChart>
        <c:barDir val="col"/>
        <c:grouping val="clustered"/>
        <c:ser>
          <c:idx val="0"/>
          <c:order val="0"/>
          <c:tx>
            <c:strRef>
              <c:f>'gemt hereg'!$B$37</c:f>
              <c:strCache>
                <c:ptCount val="1"/>
                <c:pt idx="0">
                  <c:v>2013.06</c:v>
                </c:pt>
              </c:strCache>
            </c:strRef>
          </c:tx>
          <c:cat>
            <c:strRef>
              <c:f>'gemt hereg'!$A$38:$A$41</c:f>
              <c:strCache>
                <c:ptCount val="4"/>
                <c:pt idx="0">
                  <c:v>18 хүртэл</c:v>
                </c:pt>
                <c:pt idx="1">
                  <c:v>18-30 нас</c:v>
                </c:pt>
                <c:pt idx="2">
                  <c:v>31-35 нас</c:v>
                </c:pt>
                <c:pt idx="3">
                  <c:v>35- с дээш нас</c:v>
                </c:pt>
              </c:strCache>
            </c:strRef>
          </c:cat>
          <c:val>
            <c:numRef>
              <c:f>'gemt hereg'!$B$38:$B$41</c:f>
              <c:numCache>
                <c:formatCode>General</c:formatCode>
                <c:ptCount val="4"/>
                <c:pt idx="0">
                  <c:v>11</c:v>
                </c:pt>
                <c:pt idx="1">
                  <c:v>91</c:v>
                </c:pt>
                <c:pt idx="2">
                  <c:v>28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'gemt hereg'!$C$37</c:f>
              <c:strCache>
                <c:ptCount val="1"/>
                <c:pt idx="0">
                  <c:v>2014.06</c:v>
                </c:pt>
              </c:strCache>
            </c:strRef>
          </c:tx>
          <c:cat>
            <c:strRef>
              <c:f>'gemt hereg'!$A$38:$A$41</c:f>
              <c:strCache>
                <c:ptCount val="4"/>
                <c:pt idx="0">
                  <c:v>18 хүртэл</c:v>
                </c:pt>
                <c:pt idx="1">
                  <c:v>18-30 нас</c:v>
                </c:pt>
                <c:pt idx="2">
                  <c:v>31-35 нас</c:v>
                </c:pt>
                <c:pt idx="3">
                  <c:v>35- с дээш нас</c:v>
                </c:pt>
              </c:strCache>
            </c:strRef>
          </c:cat>
          <c:val>
            <c:numRef>
              <c:f>'gemt hereg'!$C$38:$C$41</c:f>
              <c:numCache>
                <c:formatCode>General</c:formatCode>
                <c:ptCount val="4"/>
                <c:pt idx="0">
                  <c:v>10</c:v>
                </c:pt>
                <c:pt idx="1">
                  <c:v>105</c:v>
                </c:pt>
                <c:pt idx="2">
                  <c:v>29</c:v>
                </c:pt>
                <c:pt idx="3">
                  <c:v>64</c:v>
                </c:pt>
              </c:numCache>
            </c:numRef>
          </c:val>
        </c:ser>
        <c:dLbls>
          <c:showVal val="1"/>
        </c:dLbls>
        <c:overlap val="-25"/>
        <c:axId val="60594048"/>
        <c:axId val="60595584"/>
      </c:barChart>
      <c:catAx>
        <c:axId val="60594048"/>
        <c:scaling>
          <c:orientation val="minMax"/>
        </c:scaling>
        <c:axPos val="b"/>
        <c:majorTickMark val="none"/>
        <c:tickLblPos val="nextTo"/>
        <c:crossAx val="60595584"/>
        <c:crosses val="autoZero"/>
        <c:auto val="1"/>
        <c:lblAlgn val="ctr"/>
        <c:lblOffset val="100"/>
      </c:catAx>
      <c:valAx>
        <c:axId val="605955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594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215344607144189"/>
          <c:y val="0.90105223270613144"/>
          <c:w val="0.65216586339887705"/>
          <c:h val="9.642426626773476E-2"/>
        </c:manualLayout>
      </c:layout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208E-2"/>
          <c:y val="9.4490305647278228E-2"/>
          <c:w val="0.97099380704300731"/>
          <c:h val="0.61585931758530776"/>
        </c:manualLayout>
      </c:layout>
      <c:barChart>
        <c:barDir val="col"/>
        <c:grouping val="clustered"/>
        <c:ser>
          <c:idx val="0"/>
          <c:order val="0"/>
          <c:tx>
            <c:strRef>
              <c:f>Sheet1!$J$75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Sheet1!$K$74:$O$74</c:f>
              <c:numCache>
                <c:formatCode>General</c:formatCode>
                <c:ptCount val="5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</c:numCache>
            </c:numRef>
          </c:cat>
          <c:val>
            <c:numRef>
              <c:f>Sheet1!$K$75:$O$75</c:f>
              <c:numCache>
                <c:formatCode>General</c:formatCode>
                <c:ptCount val="5"/>
                <c:pt idx="0">
                  <c:v>1300</c:v>
                </c:pt>
                <c:pt idx="1">
                  <c:v>1000</c:v>
                </c:pt>
                <c:pt idx="2">
                  <c:v>1200</c:v>
                </c:pt>
                <c:pt idx="3">
                  <c:v>800</c:v>
                </c:pt>
                <c:pt idx="4">
                  <c:v>1233.3</c:v>
                </c:pt>
              </c:numCache>
            </c:numRef>
          </c:val>
        </c:ser>
        <c:gapWidth val="10"/>
        <c:axId val="60679680"/>
        <c:axId val="60681216"/>
      </c:barChart>
      <c:catAx>
        <c:axId val="6067968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0681216"/>
        <c:crosses val="autoZero"/>
        <c:auto val="1"/>
        <c:lblAlgn val="ctr"/>
        <c:lblOffset val="100"/>
      </c:catAx>
      <c:valAx>
        <c:axId val="60681216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6067968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0078922388867"/>
          <c:y val="4.8774626063308422E-2"/>
          <c:w val="0.84561342721804666"/>
          <c:h val="0.65451390865298453"/>
        </c:manualLayout>
      </c:layout>
      <c:lineChart>
        <c:grouping val="standard"/>
        <c:ser>
          <c:idx val="0"/>
          <c:order val="0"/>
          <c:tx>
            <c:strRef>
              <c:f>Sheet1!$B$102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Sheet1!$C$101:$G$101</c:f>
              <c:numCache>
                <c:formatCode>General</c:formatCode>
                <c:ptCount val="5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</c:numCache>
            </c:numRef>
          </c:cat>
          <c:val>
            <c:numRef>
              <c:f>Sheet1!$C$102:$G$102</c:f>
              <c:numCache>
                <c:formatCode>General</c:formatCode>
                <c:ptCount val="5"/>
                <c:pt idx="0">
                  <c:v>1500</c:v>
                </c:pt>
                <c:pt idx="1">
                  <c:v>1000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  <c:smooth val="1"/>
        </c:ser>
        <c:marker val="1"/>
        <c:axId val="60885632"/>
        <c:axId val="60920192"/>
      </c:lineChart>
      <c:catAx>
        <c:axId val="6088563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0920192"/>
        <c:crosses val="autoZero"/>
        <c:auto val="1"/>
        <c:lblAlgn val="ctr"/>
        <c:lblOffset val="100"/>
      </c:catAx>
      <c:valAx>
        <c:axId val="60920192"/>
        <c:scaling>
          <c:orientation val="minMax"/>
          <c:max val="2000"/>
          <c:min val="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6088563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627E-5"/>
          <c:w val="0.55154503552909973"/>
          <c:h val="0.10406290677080041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940298507462753E-2"/>
          <c:y val="0.38987257641182138"/>
          <c:w val="0.88559068175785016"/>
          <c:h val="0.18887647108627606"/>
        </c:manualLayout>
      </c:layout>
      <c:lineChart>
        <c:grouping val="standard"/>
        <c:ser>
          <c:idx val="0"/>
          <c:order val="0"/>
          <c:tx>
            <c:strRef>
              <c:f>Sheet1!$A$125</c:f>
              <c:strCache>
                <c:ptCount val="1"/>
                <c:pt idx="0">
                  <c:v>Лууван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45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</c:marker>
          <c:dLbls>
            <c:dLbl>
              <c:idx val="4"/>
              <c:layout>
                <c:manualLayout>
                  <c:x val="-5.8638091542213923E-2"/>
                  <c:y val="-0.250569171811270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1733.3</a:t>
                    </a:r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Sheet1!$B$124:$F$124</c:f>
              <c:numCache>
                <c:formatCode>General</c:formatCode>
                <c:ptCount val="5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</c:numCache>
            </c:numRef>
          </c:cat>
          <c:val>
            <c:numRef>
              <c:f>Sheet1!$B$125:$F$125</c:f>
              <c:numCache>
                <c:formatCode>General</c:formatCode>
                <c:ptCount val="5"/>
                <c:pt idx="0">
                  <c:v>1200</c:v>
                </c:pt>
                <c:pt idx="1">
                  <c:v>1500</c:v>
                </c:pt>
                <c:pt idx="2">
                  <c:v>1200</c:v>
                </c:pt>
                <c:pt idx="3">
                  <c:v>1500</c:v>
                </c:pt>
                <c:pt idx="4">
                  <c:v>1500</c:v>
                </c:pt>
              </c:numCache>
            </c:numRef>
          </c:val>
          <c:smooth val="1"/>
        </c:ser>
        <c:marker val="1"/>
        <c:axId val="60861824"/>
        <c:axId val="61318272"/>
      </c:lineChart>
      <c:catAx>
        <c:axId val="608618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1318272"/>
        <c:crosses val="autoZero"/>
        <c:auto val="1"/>
        <c:lblAlgn val="ctr"/>
        <c:lblOffset val="100"/>
      </c:catAx>
      <c:valAx>
        <c:axId val="61318272"/>
        <c:scaling>
          <c:orientation val="minMax"/>
          <c:max val="1500"/>
          <c:min val="500"/>
        </c:scaling>
        <c:delete val="1"/>
        <c:axPos val="l"/>
        <c:numFmt formatCode="General" sourceLinked="1"/>
        <c:majorTickMark val="none"/>
        <c:tickLblPos val="none"/>
        <c:crossAx val="60861824"/>
        <c:crosses val="autoZero"/>
        <c:crossBetween val="between"/>
        <c:majorUnit val="500"/>
      </c:valAx>
      <c:spPr>
        <a:noFill/>
        <a:ln w="25400">
          <a:noFill/>
        </a:ln>
      </c:spPr>
    </c:plotArea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4455885322042E-2"/>
          <c:y val="0.24867962933204782"/>
          <c:w val="0.9695402382394539"/>
          <c:h val="0.43781991536772419"/>
        </c:manualLayout>
      </c:layout>
      <c:lineChart>
        <c:grouping val="standard"/>
        <c:ser>
          <c:idx val="0"/>
          <c:order val="0"/>
          <c:tx>
            <c:strRef>
              <c:f>Sheet1!$A$145</c:f>
              <c:strCache>
                <c:ptCount val="1"/>
                <c:pt idx="0">
                  <c:v>Сонгино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7.7875338753387535E-2"/>
                  <c:y val="-4.7619047619047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1500</a:t>
                    </a:r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-7.1371273712737132E-2"/>
                  <c:y val="-0.122448979591836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1800</a:t>
                    </a:r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7.4420502315259374E-2"/>
                  <c:y val="-4.7619047619047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1600</a:t>
                    </a:r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Sheet1!$B$144:$F$144</c:f>
              <c:numCache>
                <c:formatCode>General</c:formatCode>
                <c:ptCount val="5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</c:numCache>
            </c:numRef>
          </c:cat>
          <c:val>
            <c:numRef>
              <c:f>Sheet1!$B$145:$F$145</c:f>
              <c:numCache>
                <c:formatCode>General</c:formatCode>
                <c:ptCount val="5"/>
                <c:pt idx="0">
                  <c:v>1400</c:v>
                </c:pt>
                <c:pt idx="1">
                  <c:v>1200</c:v>
                </c:pt>
                <c:pt idx="2">
                  <c:v>1300</c:v>
                </c:pt>
                <c:pt idx="3">
                  <c:v>1400</c:v>
                </c:pt>
                <c:pt idx="4">
                  <c:v>1400</c:v>
                </c:pt>
              </c:numCache>
            </c:numRef>
          </c:val>
        </c:ser>
        <c:marker val="1"/>
        <c:axId val="60695296"/>
        <c:axId val="60696832"/>
      </c:lineChart>
      <c:catAx>
        <c:axId val="6069529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0696832"/>
        <c:crosses val="autoZero"/>
        <c:auto val="1"/>
        <c:lblAlgn val="ctr"/>
        <c:lblOffset val="100"/>
      </c:catAx>
      <c:valAx>
        <c:axId val="60696832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6069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998044619422578"/>
          <c:y val="2.8287401574803139E-2"/>
          <c:w val="0.42629036226672218"/>
          <c:h val="0.1877058308887867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14455885322042E-2"/>
          <c:y val="5.1400554097404488E-2"/>
          <c:w val="0.8844566410872764"/>
          <c:h val="0.61513244129260258"/>
        </c:manualLayout>
      </c:layout>
      <c:lineChart>
        <c:grouping val="standard"/>
        <c:ser>
          <c:idx val="0"/>
          <c:order val="0"/>
          <c:tx>
            <c:strRef>
              <c:f>Sheet1!$A$146</c:f>
              <c:strCache>
                <c:ptCount val="1"/>
                <c:pt idx="0">
                  <c:v>Өндөг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Sheet1!$B$144:$F$144</c:f>
              <c:numCache>
                <c:formatCode>General</c:formatCode>
                <c:ptCount val="5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</c:numCache>
            </c:numRef>
          </c:cat>
          <c:val>
            <c:numRef>
              <c:f>Sheet1!$B$146:$F$146</c:f>
              <c:numCache>
                <c:formatCode>General</c:formatCode>
                <c:ptCount val="5"/>
                <c:pt idx="0">
                  <c:v>233.3</c:v>
                </c:pt>
                <c:pt idx="1">
                  <c:v>250</c:v>
                </c:pt>
                <c:pt idx="2">
                  <c:v>300</c:v>
                </c:pt>
                <c:pt idx="3">
                  <c:v>300</c:v>
                </c:pt>
                <c:pt idx="4">
                  <c:v>383.3</c:v>
                </c:pt>
              </c:numCache>
            </c:numRef>
          </c:val>
        </c:ser>
        <c:marker val="1"/>
        <c:axId val="61500416"/>
        <c:axId val="61502208"/>
      </c:lineChart>
      <c:catAx>
        <c:axId val="6150041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1502208"/>
        <c:crosses val="autoZero"/>
        <c:auto val="1"/>
        <c:lblAlgn val="ctr"/>
        <c:lblOffset val="100"/>
      </c:catAx>
      <c:valAx>
        <c:axId val="61502208"/>
        <c:scaling>
          <c:orientation val="minMax"/>
          <c:max val="700"/>
          <c:min val="200"/>
        </c:scaling>
        <c:axPos val="l"/>
        <c:numFmt formatCode="General" sourceLinked="1"/>
        <c:tickLblPos val="nextTo"/>
        <c:crossAx val="6150041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8382414698162726"/>
          <c:h val="0.76914151356081251"/>
        </c:manualLayout>
      </c:layout>
      <c:barChart>
        <c:barDir val="col"/>
        <c:grouping val="clustered"/>
        <c:ser>
          <c:idx val="0"/>
          <c:order val="0"/>
          <c:tx>
            <c:strRef>
              <c:f>Sheet1!$B$67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Sheet1!$C$67:$H$67</c:f>
              <c:numCache>
                <c:formatCode>General</c:formatCode>
                <c:ptCount val="6"/>
                <c:pt idx="0">
                  <c:v>1750</c:v>
                </c:pt>
                <c:pt idx="1">
                  <c:v>2000</c:v>
                </c:pt>
                <c:pt idx="2">
                  <c:v>1550</c:v>
                </c:pt>
                <c:pt idx="3">
                  <c:v>1316.7</c:v>
                </c:pt>
                <c:pt idx="4">
                  <c:v>1800</c:v>
                </c:pt>
                <c:pt idx="5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20"/>
        <c:overlap val="10"/>
        <c:axId val="61346176"/>
        <c:axId val="61347712"/>
      </c:barChart>
      <c:catAx>
        <c:axId val="613461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61347712"/>
        <c:crosses val="autoZero"/>
        <c:auto val="1"/>
        <c:lblAlgn val="ctr"/>
        <c:lblOffset val="100"/>
      </c:catAx>
      <c:valAx>
        <c:axId val="61347712"/>
        <c:scaling>
          <c:orientation val="minMax"/>
          <c:max val="1900"/>
          <c:min val="10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61346176"/>
        <c:crosses val="autoZero"/>
        <c:crossBetween val="between"/>
        <c:majorUnit val="15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4798295970992843"/>
          <c:y val="2.547790901137385E-2"/>
          <c:w val="0.33271820888160986"/>
          <c:h val="0.12955084839747191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Y val="350"/>
      <c:perspective val="0"/>
    </c:view3D>
    <c:plotArea>
      <c:layout>
        <c:manualLayout>
          <c:layoutTarget val="inner"/>
          <c:xMode val="edge"/>
          <c:yMode val="edge"/>
          <c:x val="0"/>
          <c:y val="0.21822757449436472"/>
          <c:w val="1"/>
          <c:h val="0.5746537748957851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1"/>
          <c:dPt>
            <c:idx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36329730581121"/>
                  <c:y val="-7.60021422938759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9.1554659613178005E-2"/>
                  <c:y val="-0.13248063922873007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1814197028897862"/>
                  <c:y val="-0.1609999912801597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Mon"/>
                        <a:ea typeface="Arial Mon"/>
                        <a:cs typeface="Arial Mon"/>
                      </a:defRPr>
                    </a:pPr>
                    <a:r>
                      <a:rPr lang="en-US" sz="1200"/>
                      <a:t>¯</a:t>
                    </a:r>
                    <a:r>
                      <a:rPr lang="en-US"/>
                      <a:t>õýð 
0,4%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093003608923883"/>
                  <c:y val="-4.001604450606468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429265247259245"/>
                  <c:y val="0.13460877308669947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200" b="0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'Mal xorogdol'!$S$89:$S$93</c:f>
              <c:strCache>
                <c:ptCount val="5"/>
                <c:pt idx="0">
                  <c:v>Òýìýý</c:v>
                </c:pt>
                <c:pt idx="1">
                  <c:v>Àäóó</c:v>
                </c:pt>
                <c:pt idx="2">
                  <c:v>¯õýð</c:v>
                </c:pt>
                <c:pt idx="3">
                  <c:v>Õîíü</c:v>
                </c:pt>
                <c:pt idx="4">
                  <c:v>ßìàà</c:v>
                </c:pt>
              </c:strCache>
            </c:strRef>
          </c:cat>
          <c:val>
            <c:numRef>
              <c:f>'Mal xorogdol'!$T$89:$T$93</c:f>
              <c:numCache>
                <c:formatCode>General</c:formatCode>
                <c:ptCount val="5"/>
                <c:pt idx="0">
                  <c:v>185</c:v>
                </c:pt>
                <c:pt idx="1">
                  <c:v>254</c:v>
                </c:pt>
                <c:pt idx="2">
                  <c:v>39</c:v>
                </c:pt>
                <c:pt idx="3">
                  <c:v>1469</c:v>
                </c:pt>
                <c:pt idx="4">
                  <c:v>3539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6700597325180259E-2"/>
          <c:y val="0.11860409448818909"/>
          <c:w val="0.62459572368554106"/>
          <c:h val="0.8107252493438325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2794833230115899E-2"/>
                  <c:y val="2.634861818743245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7245509950701461E-2"/>
                  <c:y val="-0.1329799475065617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9392807023929423E-2"/>
                  <c:y val="-5.313679790026249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5530414245214788E-2"/>
                  <c:y val="4.9047769028871431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1.2001261783725417E-2"/>
                  <c:y val="-2.682120734908138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6468566621776282"/>
                  <c:y val="-2.6141732283464603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4.2349101585722415E-2"/>
                  <c:y val="2.4240209973753292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zarlaga!$R$5:$R$14</c:f>
              <c:strCache>
                <c:ptCount val="10"/>
                <c:pt idx="0">
                  <c:v> ЦАЛИН, ХӨЛС БОЛОН НЭМЭГДЭЛ УРАМШУУЛАЛ</c:v>
                </c:pt>
                <c:pt idx="1">
                  <c:v>АЖИЛ ОЛГОГЧООС НДШ-д ТӨЛӨХ</c:v>
                </c:pt>
                <c:pt idx="2">
                  <c:v>ХАНГАМЖ БАРАА МАТЕРИАЛЫН ЗАРДАЛ</c:v>
                </c:pt>
                <c:pt idx="3">
                  <c:v>НОРМАТИВТ ЗАРДАЛ</c:v>
                </c:pt>
                <c:pt idx="4">
                  <c:v>БАРАА ҮЙЛЧИЛГЭЭНИЙ БУСАД ЗАРДАЛ</c:v>
                </c:pt>
                <c:pt idx="5">
                  <c:v>НИЙГМИЙН ХАЛАМЖИЙН ҮЙЛЧИЛГЭЭ</c:v>
                </c:pt>
                <c:pt idx="6">
                  <c:v>АЖИЛ ОЛГОГЧООС ОЛГОХ ТЭТГЭМЖ, УРАМШУУЛАЛ</c:v>
                </c:pt>
                <c:pt idx="7">
                  <c:v>ТӨРӨӨС ИРГЭДЭД ҮЗҮҮЛЭХ БУСАД ТЭТГЭМЖ, ДЭМЖЛЭГ</c:v>
                </c:pt>
                <c:pt idx="8">
                  <c:v>ХӨРӨНГӨ ОРУУЛАЛТ</c:v>
                </c:pt>
                <c:pt idx="9">
                  <c:v>БУСАД</c:v>
                </c:pt>
              </c:strCache>
            </c:strRef>
          </c:cat>
          <c:val>
            <c:numRef>
              <c:f>zarlaga!$S$5:$S$14</c:f>
              <c:numCache>
                <c:formatCode>General</c:formatCode>
                <c:ptCount val="10"/>
                <c:pt idx="0">
                  <c:v>10085549.4</c:v>
                </c:pt>
                <c:pt idx="1">
                  <c:v>1098247.2</c:v>
                </c:pt>
                <c:pt idx="2">
                  <c:v>616352.69999999972</c:v>
                </c:pt>
                <c:pt idx="3">
                  <c:v>948085.9</c:v>
                </c:pt>
                <c:pt idx="4">
                  <c:v>3204370.7</c:v>
                </c:pt>
                <c:pt idx="5">
                  <c:v>2014731.6</c:v>
                </c:pt>
                <c:pt idx="6">
                  <c:v>576508.30000000005</c:v>
                </c:pt>
                <c:pt idx="7">
                  <c:v>231525.1</c:v>
                </c:pt>
                <c:pt idx="8">
                  <c:v>28691357.199999999</c:v>
                </c:pt>
                <c:pt idx="9">
                  <c:v>2349931.5999999992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'ay-2'!$B$21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111111111111112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0.1018518518518518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9.72222222222223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'ay-2'!$C$20:$G$20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'ay-2'!$C$21:$G$21</c:f>
              <c:numCache>
                <c:formatCode>General</c:formatCode>
                <c:ptCount val="5"/>
                <c:pt idx="0">
                  <c:v>94647.4</c:v>
                </c:pt>
                <c:pt idx="1">
                  <c:v>185784</c:v>
                </c:pt>
                <c:pt idx="2">
                  <c:v>125755.1</c:v>
                </c:pt>
                <c:pt idx="3">
                  <c:v>106904.4</c:v>
                </c:pt>
                <c:pt idx="4">
                  <c:v>186877</c:v>
                </c:pt>
              </c:numCache>
            </c:numRef>
          </c:val>
        </c:ser>
        <c:ser>
          <c:idx val="1"/>
          <c:order val="1"/>
          <c:tx>
            <c:strRef>
              <c:f>'ay-2'!$B$22</c:f>
              <c:strCache>
                <c:ptCount val="1"/>
                <c:pt idx="0">
                  <c:v>НИЙТ БОРЛУУЛАЛТ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'ay-2'!$C$20:$G$20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'ay-2'!$C$22:$G$22</c:f>
              <c:numCache>
                <c:formatCode>General</c:formatCode>
                <c:ptCount val="5"/>
                <c:pt idx="0">
                  <c:v>112249</c:v>
                </c:pt>
                <c:pt idx="1">
                  <c:v>220580</c:v>
                </c:pt>
                <c:pt idx="2">
                  <c:v>126923.7</c:v>
                </c:pt>
                <c:pt idx="3">
                  <c:v>107098.4</c:v>
                </c:pt>
                <c:pt idx="4">
                  <c:v>535562.69999999809</c:v>
                </c:pt>
              </c:numCache>
            </c:numRef>
          </c:val>
        </c:ser>
        <c:dLbls>
          <c:showVal val="1"/>
        </c:dLbls>
        <c:overlap val="-25"/>
        <c:axId val="61549184"/>
        <c:axId val="61567360"/>
      </c:barChart>
      <c:catAx>
        <c:axId val="61549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567360"/>
        <c:crosses val="autoZero"/>
        <c:auto val="1"/>
        <c:lblAlgn val="ctr"/>
        <c:lblOffset val="100"/>
      </c:catAx>
      <c:valAx>
        <c:axId val="615673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5491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/>
              <a:t>Банкинд байршиж байгаа хадгаламж /сая.төг/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035390967402544"/>
          <c:y val="0.20446058655198501"/>
          <c:w val="0.58261146538590658"/>
          <c:h val="0.64771615868433063"/>
        </c:manualLayout>
      </c:layout>
      <c:barChart>
        <c:barDir val="bar"/>
        <c:grouping val="clustered"/>
        <c:ser>
          <c:idx val="0"/>
          <c:order val="0"/>
          <c:tx>
            <c:strRef>
              <c:f>bank!$C$18</c:f>
              <c:strCache>
                <c:ptCount val="1"/>
                <c:pt idx="0">
                  <c:v>Банкинд байршиж байгаа хадгаламж /сая.төг/</c:v>
                </c:pt>
              </c:strCache>
            </c:strRef>
          </c:tx>
          <c:cat>
            <c:strRef>
              <c:f>bank!$B$19:$B$27</c:f>
              <c:strCache>
                <c:ptCount val="9"/>
                <c:pt idx="0">
                  <c:v>ХААН</c:v>
                </c:pt>
                <c:pt idx="1">
                  <c:v>Төрийн банк</c:v>
                </c:pt>
                <c:pt idx="2">
                  <c:v>Капитал</c:v>
                </c:pt>
                <c:pt idx="3">
                  <c:v>ХАС-Өмнөговь</c:v>
                </c:pt>
                <c:pt idx="4">
                  <c:v>Голомт 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</c:v>
                </c:pt>
              </c:strCache>
            </c:strRef>
          </c:cat>
          <c:val>
            <c:numRef>
              <c:f>bank!$C$19:$C$27</c:f>
              <c:numCache>
                <c:formatCode>_(* #,##0_);_(* \(#,##0\);_(* "-"??_);_(@_)</c:formatCode>
                <c:ptCount val="9"/>
                <c:pt idx="0">
                  <c:v>46779.7</c:v>
                </c:pt>
                <c:pt idx="1">
                  <c:v>19708.400000000001</c:v>
                </c:pt>
                <c:pt idx="2">
                  <c:v>535.6</c:v>
                </c:pt>
                <c:pt idx="3">
                  <c:v>4900.7</c:v>
                </c:pt>
                <c:pt idx="4">
                  <c:v>11112.4</c:v>
                </c:pt>
                <c:pt idx="5">
                  <c:v>75.2</c:v>
                </c:pt>
                <c:pt idx="6">
                  <c:v>342.6</c:v>
                </c:pt>
                <c:pt idx="7">
                  <c:v>2436.3000000000002</c:v>
                </c:pt>
                <c:pt idx="8">
                  <c:v>5876.8</c:v>
                </c:pt>
              </c:numCache>
            </c:numRef>
          </c:val>
        </c:ser>
        <c:axId val="35272960"/>
        <c:axId val="35282944"/>
      </c:barChart>
      <c:catAx>
        <c:axId val="352729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282944"/>
        <c:crosses val="autoZero"/>
        <c:auto val="1"/>
        <c:lblAlgn val="ctr"/>
        <c:lblOffset val="100"/>
      </c:catAx>
      <c:valAx>
        <c:axId val="35282944"/>
        <c:scaling>
          <c:orientation val="minMax"/>
        </c:scaling>
        <c:axPos val="b"/>
        <c:majorGridlines/>
        <c:numFmt formatCode="_(* #,##0_);_(* \(#,##0\);_(* &quot;-&quot;??_);_(@_)" sourceLinked="1"/>
        <c:tickLblPos val="nextTo"/>
        <c:crossAx val="3527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88364915923967"/>
          <c:y val="0.48675628961014022"/>
          <c:w val="0.23012733985174932"/>
          <c:h val="0.1957960437872095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percentStacked"/>
        <c:dLbls>
          <c:showVal val="1"/>
        </c:dLbls>
        <c:gapWidth val="95"/>
        <c:gapDepth val="95"/>
        <c:shape val="cone"/>
        <c:axId val="54627328"/>
        <c:axId val="35294208"/>
        <c:axId val="0"/>
      </c:bar3DChart>
      <c:catAx>
        <c:axId val="54627328"/>
        <c:scaling>
          <c:orientation val="minMax"/>
        </c:scaling>
        <c:axPos val="b"/>
        <c:majorTickMark val="none"/>
        <c:tickLblPos val="nextTo"/>
        <c:crossAx val="35294208"/>
        <c:crosses val="autoZero"/>
        <c:auto val="1"/>
        <c:lblAlgn val="ctr"/>
        <c:lblOffset val="100"/>
      </c:catAx>
      <c:valAx>
        <c:axId val="35294208"/>
        <c:scaling>
          <c:orientation val="minMax"/>
        </c:scaling>
        <c:delete val="1"/>
        <c:axPos val="l"/>
        <c:numFmt formatCode="0%" sourceLinked="1"/>
        <c:tickLblPos val="none"/>
        <c:crossAx val="54627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65680152049982"/>
          <c:y val="0"/>
          <c:w val="0.44468639695900297"/>
          <c:h val="9.0255215231983044E-2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6965727841712093E-2"/>
          <c:y val="0.30130978419364257"/>
          <c:w val="0.89444444444444471"/>
          <c:h val="0.5802656128658078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'!$J$13</c:f>
              <c:strCache>
                <c:ptCount val="1"/>
                <c:pt idx="0">
                  <c:v>Амаржсан эхийн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2012.06 сар</c:v>
                </c:pt>
                <c:pt idx="1">
                  <c:v>2013.06 сар</c:v>
                </c:pt>
                <c:pt idx="2">
                  <c:v>2014.06 сар</c:v>
                </c:pt>
              </c:strCache>
            </c:strRef>
          </c:cat>
          <c:val>
            <c:numRef>
              <c:f>'eruul mend '!$K$13:$M$13</c:f>
              <c:numCache>
                <c:formatCode>General</c:formatCode>
                <c:ptCount val="3"/>
                <c:pt idx="0">
                  <c:v>634</c:v>
                </c:pt>
                <c:pt idx="1">
                  <c:v>782</c:v>
                </c:pt>
                <c:pt idx="2">
                  <c:v>677</c:v>
                </c:pt>
              </c:numCache>
            </c:numRef>
          </c:val>
        </c:ser>
        <c:ser>
          <c:idx val="1"/>
          <c:order val="1"/>
          <c:tx>
            <c:strRef>
              <c:f>'eruul mend '!$J$14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2012.06 сар</c:v>
                </c:pt>
                <c:pt idx="1">
                  <c:v>2013.06 сар</c:v>
                </c:pt>
                <c:pt idx="2">
                  <c:v>2014.06 сар</c:v>
                </c:pt>
              </c:strCache>
            </c:strRef>
          </c:cat>
          <c:val>
            <c:numRef>
              <c:f>'eruul mend '!$K$14:$M$14</c:f>
              <c:numCache>
                <c:formatCode>General</c:formatCode>
                <c:ptCount val="3"/>
                <c:pt idx="0">
                  <c:v>638</c:v>
                </c:pt>
                <c:pt idx="1">
                  <c:v>786</c:v>
                </c:pt>
                <c:pt idx="2">
                  <c:v>677</c:v>
                </c:pt>
              </c:numCache>
            </c:numRef>
          </c:val>
        </c:ser>
        <c:dLbls>
          <c:showVal val="1"/>
        </c:dLbls>
        <c:overlap val="-25"/>
        <c:axId val="35577856"/>
        <c:axId val="35579392"/>
      </c:barChart>
      <c:catAx>
        <c:axId val="35577856"/>
        <c:scaling>
          <c:orientation val="minMax"/>
        </c:scaling>
        <c:axPos val="b"/>
        <c:majorTickMark val="none"/>
        <c:tickLblPos val="nextTo"/>
        <c:crossAx val="35579392"/>
        <c:crosses val="autoZero"/>
        <c:auto val="1"/>
        <c:lblAlgn val="ctr"/>
        <c:lblOffset val="100"/>
      </c:catAx>
      <c:valAx>
        <c:axId val="35579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5577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384615384615394E-2"/>
          <c:y val="8.3333333333333343E-2"/>
          <c:w val="0.9"/>
          <c:h val="9.4923811606882499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7278793540637927E-2"/>
          <c:y val="0.38801035287255764"/>
          <c:w val="0.8305555555555556"/>
          <c:h val="0.49937700495771686"/>
        </c:manualLayout>
      </c:layout>
      <c:barChart>
        <c:barDir val="col"/>
        <c:grouping val="clustered"/>
        <c:ser>
          <c:idx val="1"/>
          <c:order val="0"/>
          <c:tx>
            <c:strRef>
              <c:f>'eruul mend '!$C$53</c:f>
              <c:strCache>
                <c:ptCount val="1"/>
                <c:pt idx="0">
                  <c:v>нас баралт</c:v>
                </c:pt>
              </c:strCache>
            </c:strRef>
          </c:tx>
          <c:cat>
            <c:strRef>
              <c:f>'eruul mend '!$D$51:$F$51</c:f>
              <c:strCache>
                <c:ptCount val="3"/>
                <c:pt idx="0">
                  <c:v>2012.06 сар</c:v>
                </c:pt>
                <c:pt idx="1">
                  <c:v>2013.06 сар</c:v>
                </c:pt>
                <c:pt idx="2">
                  <c:v>2014.06 сар</c:v>
                </c:pt>
              </c:strCache>
            </c:strRef>
          </c:cat>
          <c:val>
            <c:numRef>
              <c:f>'eruul mend '!$D$53:$F$53</c:f>
              <c:numCache>
                <c:formatCode>General</c:formatCode>
                <c:ptCount val="3"/>
                <c:pt idx="0">
                  <c:v>143</c:v>
                </c:pt>
                <c:pt idx="1">
                  <c:v>146</c:v>
                </c:pt>
                <c:pt idx="2">
                  <c:v>153</c:v>
                </c:pt>
              </c:numCache>
            </c:numRef>
          </c:val>
        </c:ser>
        <c:dLbls>
          <c:showVal val="1"/>
        </c:dLbls>
        <c:overlap val="-25"/>
        <c:axId val="35345536"/>
        <c:axId val="35347072"/>
      </c:barChart>
      <c:catAx>
        <c:axId val="35345536"/>
        <c:scaling>
          <c:orientation val="minMax"/>
        </c:scaling>
        <c:axPos val="b"/>
        <c:majorTickMark val="none"/>
        <c:tickLblPos val="nextTo"/>
        <c:crossAx val="35347072"/>
        <c:crosses val="autoZero"/>
        <c:auto val="1"/>
        <c:lblAlgn val="ctr"/>
        <c:lblOffset val="100"/>
      </c:catAx>
      <c:valAx>
        <c:axId val="35347072"/>
        <c:scaling>
          <c:orientation val="minMax"/>
        </c:scaling>
        <c:delete val="1"/>
        <c:axPos val="l"/>
        <c:numFmt formatCode="General" sourceLinked="1"/>
        <c:tickLblPos val="none"/>
        <c:crossAx val="3534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01245607010994"/>
          <c:y val="0.16329979585885099"/>
          <c:w val="0.54250633924996639"/>
          <c:h val="9.0641169853768286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Бүртгэлтэй</a:t>
            </a:r>
            <a:r>
              <a:rPr lang="mn-MN" sz="1200" baseline="0"/>
              <a:t> ажилгүйчүүд, боловсролын байдлаар</a:t>
            </a:r>
            <a:endParaRPr lang="en-US" sz="1200"/>
          </a:p>
        </c:rich>
      </c:tx>
      <c:layout>
        <c:manualLayout>
          <c:xMode val="edge"/>
          <c:yMode val="edge"/>
          <c:x val="0.14860333430543407"/>
          <c:y val="2.3255813953488372E-2"/>
        </c:manualLayout>
      </c:layout>
    </c:title>
    <c:plotArea>
      <c:layout>
        <c:manualLayout>
          <c:layoutTarget val="inner"/>
          <c:xMode val="edge"/>
          <c:yMode val="edge"/>
          <c:x val="0.35309951881014878"/>
          <c:y val="0.1490974044911075"/>
          <c:w val="0.5246782589676291"/>
          <c:h val="0.71664333624964072"/>
        </c:manualLayout>
      </c:layout>
      <c:barChart>
        <c:barDir val="bar"/>
        <c:grouping val="clustered"/>
        <c:ser>
          <c:idx val="0"/>
          <c:order val="0"/>
          <c:cat>
            <c:strRef>
              <c:f>ajilguichuud!$B$24:$B$31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ajilguichuud!$C$24:$C$31</c:f>
              <c:numCache>
                <c:formatCode>General</c:formatCode>
                <c:ptCount val="8"/>
                <c:pt idx="0">
                  <c:v>5</c:v>
                </c:pt>
                <c:pt idx="1">
                  <c:v>125</c:v>
                </c:pt>
                <c:pt idx="2">
                  <c:v>45</c:v>
                </c:pt>
                <c:pt idx="3">
                  <c:v>68</c:v>
                </c:pt>
                <c:pt idx="4">
                  <c:v>421</c:v>
                </c:pt>
                <c:pt idx="5">
                  <c:v>84</c:v>
                </c:pt>
                <c:pt idx="6">
                  <c:v>43</c:v>
                </c:pt>
                <c:pt idx="7">
                  <c:v>9</c:v>
                </c:pt>
              </c:numCache>
            </c:numRef>
          </c:val>
        </c:ser>
        <c:dLbls>
          <c:showVal val="1"/>
        </c:dLbls>
        <c:overlap val="-25"/>
        <c:axId val="35443840"/>
        <c:axId val="35445376"/>
      </c:barChart>
      <c:catAx>
        <c:axId val="354438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445376"/>
        <c:crosses val="autoZero"/>
        <c:auto val="1"/>
        <c:lblAlgn val="ctr"/>
        <c:lblOffset val="100"/>
      </c:catAx>
      <c:valAx>
        <c:axId val="35445376"/>
        <c:scaling>
          <c:orientation val="minMax"/>
        </c:scaling>
        <c:delete val="1"/>
        <c:axPos val="b"/>
        <c:numFmt formatCode="General" sourceLinked="1"/>
        <c:tickLblPos val="none"/>
        <c:crossAx val="354438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/>
            </a:pPr>
            <a:r>
              <a:rPr lang="mn-MN" sz="1400" b="0"/>
              <a:t>Ажил хайгч иргэд,</a:t>
            </a:r>
            <a:r>
              <a:rPr lang="mn-MN" sz="1400" b="0" baseline="0"/>
              <a:t> насны ангиллаар</a:t>
            </a:r>
            <a:endParaRPr lang="en-US" sz="1400" b="0"/>
          </a:p>
        </c:rich>
      </c:tx>
      <c:layout/>
    </c:title>
    <c:plotArea>
      <c:layout>
        <c:manualLayout>
          <c:layoutTarget val="inner"/>
          <c:xMode val="edge"/>
          <c:yMode val="edge"/>
          <c:x val="2.6620472440944891E-2"/>
          <c:y val="0.13284051664594557"/>
          <c:w val="0.91439051369187785"/>
          <c:h val="0.58287633434483976"/>
        </c:manualLayout>
      </c:layout>
      <c:barChart>
        <c:barDir val="col"/>
        <c:grouping val="clustered"/>
        <c:ser>
          <c:idx val="0"/>
          <c:order val="0"/>
          <c:tx>
            <c:strRef>
              <c:f>ajilguichuud!$D$38</c:f>
              <c:strCache>
                <c:ptCount val="1"/>
                <c:pt idx="0">
                  <c:v>Бүгд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ajilguichuud!$D$39:$D$44</c:f>
              <c:numCache>
                <c:formatCode>General</c:formatCode>
                <c:ptCount val="6"/>
                <c:pt idx="0">
                  <c:v>206</c:v>
                </c:pt>
                <c:pt idx="1">
                  <c:v>271</c:v>
                </c:pt>
                <c:pt idx="2">
                  <c:v>192</c:v>
                </c:pt>
                <c:pt idx="3">
                  <c:v>111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ajilguichuud!$E$38</c:f>
              <c:strCache>
                <c:ptCount val="1"/>
                <c:pt idx="0">
                  <c:v> эмэгтэй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ajilguichuud!$E$39:$E$44</c:f>
              <c:numCache>
                <c:formatCode>General</c:formatCode>
                <c:ptCount val="6"/>
                <c:pt idx="0">
                  <c:v>118</c:v>
                </c:pt>
                <c:pt idx="1">
                  <c:v>142</c:v>
                </c:pt>
                <c:pt idx="2">
                  <c:v>99</c:v>
                </c:pt>
                <c:pt idx="3">
                  <c:v>52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overlap val="-25"/>
        <c:axId val="35498240"/>
        <c:axId val="35557376"/>
      </c:barChart>
      <c:catAx>
        <c:axId val="35498240"/>
        <c:scaling>
          <c:orientation val="minMax"/>
        </c:scaling>
        <c:axPos val="b"/>
        <c:majorTickMark val="none"/>
        <c:tickLblPos val="nextTo"/>
        <c:crossAx val="35557376"/>
        <c:crosses val="autoZero"/>
        <c:auto val="1"/>
        <c:lblAlgn val="ctr"/>
        <c:lblOffset val="100"/>
      </c:catAx>
      <c:valAx>
        <c:axId val="35557376"/>
        <c:scaling>
          <c:orientation val="minMax"/>
        </c:scaling>
        <c:delete val="1"/>
        <c:axPos val="l"/>
        <c:numFmt formatCode="General" sourceLinked="1"/>
        <c:tickLblPos val="none"/>
        <c:crossAx val="35498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22541025989528"/>
          <c:y val="0.83497840954566371"/>
          <c:w val="0.3091280011051275"/>
          <c:h val="7.9311023622048032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0803999434527512E-2"/>
          <c:y val="0.25166226706597788"/>
          <c:w val="0.84049345675593889"/>
          <c:h val="0.50641816848392096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cat>
            <c:strRef>
              <c:f>'niigmiin daatgal'!$B$28:$D$28</c:f>
              <c:strCache>
                <c:ptCount val="3"/>
                <c:pt idx="0">
                  <c:v>2012.YI</c:v>
                </c:pt>
                <c:pt idx="1">
                  <c:v>2013.YI</c:v>
                </c:pt>
                <c:pt idx="2">
                  <c:v>2014.YI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1018</c:v>
                </c:pt>
                <c:pt idx="1">
                  <c:v>1845</c:v>
                </c:pt>
                <c:pt idx="2">
                  <c:v>2840</c:v>
                </c:pt>
              </c:numCache>
            </c:numRef>
          </c:val>
        </c:ser>
        <c:dLbls>
          <c:showVal val="1"/>
        </c:dLbls>
        <c:overlap val="-25"/>
        <c:axId val="60451840"/>
        <c:axId val="60470016"/>
      </c:barChart>
      <c:catAx>
        <c:axId val="60451840"/>
        <c:scaling>
          <c:orientation val="minMax"/>
        </c:scaling>
        <c:axPos val="b"/>
        <c:majorTickMark val="none"/>
        <c:tickLblPos val="nextTo"/>
        <c:crossAx val="60470016"/>
        <c:crosses val="autoZero"/>
        <c:auto val="1"/>
        <c:lblAlgn val="ctr"/>
        <c:lblOffset val="100"/>
      </c:catAx>
      <c:valAx>
        <c:axId val="60470016"/>
        <c:scaling>
          <c:orientation val="minMax"/>
        </c:scaling>
        <c:delete val="1"/>
        <c:axPos val="l"/>
        <c:numFmt formatCode="General" sourceLinked="1"/>
        <c:tickLblPos val="none"/>
        <c:crossAx val="604518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so.mn/" TargetMode="External"/><Relationship Id="rId5" Type="http://schemas.openxmlformats.org/officeDocument/2006/relationships/hyperlink" Target="http://1212.mn/" TargetMode="External"/><Relationship Id="rId4" Type="http://schemas.openxmlformats.org/officeDocument/2006/relationships/hyperlink" Target="http://umnugovi.nso.m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295400" y="1143000"/>
          <a:ext cx="708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914400" y="3733800"/>
          <a:ext cx="746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563434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990600" y="1066800"/>
          <a:ext cx="769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914400" y="3200400"/>
          <a:ext cx="7620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990600" y="1219200"/>
          <a:ext cx="746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914400" y="3352800"/>
          <a:ext cx="746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9718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417984"/>
            <a:ext cx="67818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500" dirty="0" smtClean="0"/>
              <a:t>         </a:t>
            </a:r>
            <a:r>
              <a:rPr lang="eu-ES" sz="1500" dirty="0" smtClean="0"/>
              <a:t>Аймгийн хэмжээ</a:t>
            </a:r>
            <a:r>
              <a:rPr lang="mn-MN" sz="1500" dirty="0" smtClean="0"/>
              <a:t>нд</a:t>
            </a:r>
            <a:r>
              <a:rPr lang="eu-ES" sz="1500" dirty="0" smtClean="0"/>
              <a:t> оны эхний төллөвөл зохих 660.8 мянган хээлтэгчийн </a:t>
            </a:r>
            <a:r>
              <a:rPr lang="en-US" sz="1500" dirty="0" smtClean="0"/>
              <a:t>64.6 </a:t>
            </a:r>
            <a:r>
              <a:rPr lang="eu-ES" sz="1500" dirty="0" smtClean="0"/>
              <a:t>хувь нь буюу </a:t>
            </a:r>
            <a:r>
              <a:rPr lang="en-US" sz="1500" dirty="0" smtClean="0"/>
              <a:t>427.3 </a:t>
            </a:r>
            <a:r>
              <a:rPr lang="mn-MN" sz="1500" dirty="0" smtClean="0"/>
              <a:t>мянган</a:t>
            </a:r>
            <a:r>
              <a:rPr lang="eu-ES" sz="1500" dirty="0" smtClean="0"/>
              <a:t> хээлтэгч төллөж, гарсан төл  </a:t>
            </a:r>
            <a:r>
              <a:rPr lang="mn-MN" sz="1500" dirty="0" smtClean="0"/>
              <a:t>9</a:t>
            </a:r>
            <a:r>
              <a:rPr lang="en-US" sz="1500" dirty="0" smtClean="0"/>
              <a:t>8.8</a:t>
            </a:r>
            <a:r>
              <a:rPr lang="eu-ES" sz="1500" dirty="0" smtClean="0"/>
              <a:t>  </a:t>
            </a:r>
            <a:r>
              <a:rPr lang="eu-ES" sz="1500" dirty="0" smtClean="0"/>
              <a:t>хувь  бойжиж байна. Урьд оны энэ үеийн мал төллөлтөөс </a:t>
            </a:r>
            <a:r>
              <a:rPr lang="en-US" sz="1500" dirty="0" smtClean="0"/>
              <a:t>2490</a:t>
            </a:r>
            <a:r>
              <a:rPr lang="eu-ES" sz="1500" dirty="0" smtClean="0"/>
              <a:t> толгой мал</a:t>
            </a:r>
            <a:r>
              <a:rPr lang="mn-MN" sz="1500" dirty="0" smtClean="0"/>
              <a:t> буюу </a:t>
            </a:r>
            <a:r>
              <a:rPr lang="en-US" sz="1500" dirty="0" smtClean="0"/>
              <a:t>0.6</a:t>
            </a:r>
            <a:r>
              <a:rPr lang="mn-MN" sz="1500" dirty="0" smtClean="0"/>
              <a:t> хувиар буурсан </a:t>
            </a:r>
            <a:r>
              <a:rPr lang="eu-ES" sz="1500" dirty="0" smtClean="0"/>
              <a:t> байна. </a:t>
            </a:r>
            <a:r>
              <a:rPr lang="mn-MN" sz="1500" dirty="0" smtClean="0"/>
              <a:t>2014 оны эхний </a:t>
            </a:r>
            <a:r>
              <a:rPr lang="en-US" sz="1500" dirty="0" smtClean="0"/>
              <a:t>6</a:t>
            </a:r>
            <a:r>
              <a:rPr lang="mn-MN" sz="1500" dirty="0" smtClean="0"/>
              <a:t> сарын байдлаар төл бойжилт </a:t>
            </a:r>
            <a:r>
              <a:rPr lang="mn-MN" sz="1500" dirty="0" smtClean="0"/>
              <a:t>сумдын </a:t>
            </a:r>
            <a:r>
              <a:rPr lang="mn-MN" sz="1500" dirty="0" smtClean="0"/>
              <a:t>хувьд мал төллөлт урьд мөн үетэй харьцуулахад Баяндалай, Баяновоо, Булган, Мандал-овоо, Манлай, Хүрмэн,</a:t>
            </a:r>
            <a:r>
              <a:rPr lang="en-US" sz="1500" dirty="0" smtClean="0"/>
              <a:t>  </a:t>
            </a:r>
            <a:r>
              <a:rPr lang="mn-MN" sz="1500" dirty="0" smtClean="0"/>
              <a:t>Ханхонгор, Цогт-овоо, Даланзадгад сумдуудад </a:t>
            </a:r>
            <a:r>
              <a:rPr lang="mn-MN" sz="1500" dirty="0" smtClean="0"/>
              <a:t>4.</a:t>
            </a:r>
            <a:r>
              <a:rPr lang="en-US" sz="1500" dirty="0" smtClean="0"/>
              <a:t>5</a:t>
            </a:r>
            <a:r>
              <a:rPr lang="mn-MN" sz="1500" dirty="0" smtClean="0"/>
              <a:t>-36.5 </a:t>
            </a:r>
            <a:r>
              <a:rPr lang="mn-MN" sz="1500" dirty="0" smtClean="0"/>
              <a:t>хүртэл хувиар өсч, бусад сумдуудад 8</a:t>
            </a:r>
            <a:r>
              <a:rPr lang="en-US" sz="1500" dirty="0" smtClean="0"/>
              <a:t>.7</a:t>
            </a:r>
            <a:r>
              <a:rPr lang="mn-MN" sz="1500" dirty="0" smtClean="0"/>
              <a:t>-</a:t>
            </a:r>
            <a:r>
              <a:rPr lang="en-US" sz="1500" dirty="0" smtClean="0"/>
              <a:t>49.</a:t>
            </a:r>
            <a:r>
              <a:rPr lang="mn-MN" sz="1500" dirty="0" smtClean="0"/>
              <a:t>7  </a:t>
            </a:r>
            <a:r>
              <a:rPr lang="mn-MN" sz="1500" dirty="0" smtClean="0"/>
              <a:t>хүртэл буурсан үзүүлэлттэй байна. </a:t>
            </a:r>
            <a:endParaRPr lang="en-US" sz="1500" dirty="0" smtClean="0"/>
          </a:p>
          <a:p>
            <a:pPr algn="just"/>
            <a:r>
              <a:rPr lang="mn-MN" sz="1500" dirty="0" smtClean="0"/>
              <a:t>         2014 оны эхний 6 сарын </a:t>
            </a:r>
            <a:r>
              <a:rPr lang="mn-MN" sz="1500" dirty="0" smtClean="0"/>
              <a:t>байдлаар</a:t>
            </a:r>
            <a:r>
              <a:rPr lang="en-US" sz="1500" dirty="0" smtClean="0"/>
              <a:t> </a:t>
            </a:r>
            <a:r>
              <a:rPr lang="mn-MN" sz="1500" dirty="0" smtClean="0"/>
              <a:t>нийт 113.7 га-д тариалалт хийсэн. Үүнээс </a:t>
            </a:r>
            <a:r>
              <a:rPr lang="mn-MN" sz="1500" dirty="0" smtClean="0"/>
              <a:t>төмс 55.</a:t>
            </a:r>
            <a:r>
              <a:rPr lang="en-US" sz="1500" dirty="0" smtClean="0"/>
              <a:t>8</a:t>
            </a:r>
            <a:r>
              <a:rPr lang="mn-MN" sz="1500" dirty="0" smtClean="0"/>
              <a:t> га-д, хүнсний ногоо 57.</a:t>
            </a:r>
            <a:r>
              <a:rPr lang="en-US" sz="1500" dirty="0" smtClean="0"/>
              <a:t>9</a:t>
            </a:r>
            <a:r>
              <a:rPr lang="mn-MN" sz="1500" dirty="0" smtClean="0"/>
              <a:t> га-д тэжээлийн ургамал 37.2 га-д тариалалт хийгдээд байна.</a:t>
            </a:r>
            <a:endParaRPr lang="en-US" sz="15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14400" y="3079522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400" dirty="0" smtClean="0"/>
              <a:t>          Том малын зүй бус хорогдол 5486  толгой байгаа нь урьд оны мөн үеэс 2238 толгойгоор  өссөн  байна. Булган, Гурвантэс, Сэврэй, Хүрмэн сумдад том малын хорогдол өндөр </a:t>
            </a:r>
            <a:r>
              <a:rPr lang="mn-MN" sz="1400" dirty="0" smtClean="0"/>
              <a:t>байгаа</a:t>
            </a:r>
            <a:endParaRPr lang="en-US" sz="1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743200" y="3733800"/>
            <a:ext cx="4084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Т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хорогдол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төрлөөр хувиар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143000" y="4267200"/>
          <a:ext cx="731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14400" y="1676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609600"/>
            <a:ext cx="6781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2014 оны хагас жилийн байдлаар тэмээ 119864,  адуу 65628,  үхэр 15987,  хонь 447418,  ямаа 1385658  толгойд хүрч аймгийн хэмжээнд мал сүрэг 2034555 толгой </a:t>
            </a:r>
            <a:r>
              <a:rPr lang="mn-MN" sz="1600" dirty="0" smtClean="0"/>
              <a:t>малтай </a:t>
            </a:r>
            <a:r>
              <a:rPr lang="mn-MN" sz="1600" dirty="0" smtClean="0"/>
              <a:t>болсон байна. </a:t>
            </a:r>
            <a:r>
              <a:rPr lang="en-US" sz="1600" dirty="0" smtClean="0"/>
              <a:t> 2013 </a:t>
            </a:r>
            <a:r>
              <a:rPr lang="mn-MN" sz="1600" dirty="0" smtClean="0"/>
              <a:t>оны жилийн эцсээс 381291 толгойгоор 5 төрөлдөө өссөн байна. </a:t>
            </a:r>
            <a:endParaRPr lang="en-US" sz="16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66800" y="2057400"/>
          <a:ext cx="7467601" cy="4363444"/>
        </p:xfrm>
        <a:graphic>
          <a:graphicData uri="http://schemas.openxmlformats.org/drawingml/2006/table">
            <a:tbl>
              <a:tblPr/>
              <a:tblGrid>
                <a:gridCol w="1186483"/>
                <a:gridCol w="1046853"/>
                <a:gridCol w="1046853"/>
                <a:gridCol w="1046853"/>
                <a:gridCol w="1046853"/>
                <a:gridCol w="1046853"/>
                <a:gridCol w="1046853"/>
              </a:tblGrid>
              <a:tr h="437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Сумдын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нэр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Бүгд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Тэмээ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Адуу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Үхэр 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Хонь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Ямаа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Баяндалай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</a:rPr>
                        <a:t>174605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3789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5451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1589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32647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131129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Баяновоо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113616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6094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4785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838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31570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70329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Булган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144445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4441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4585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1313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45053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89053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Гурвантэс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158166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6742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2266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268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9233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139657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Мандаловоо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122968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19535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4416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441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35869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62707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Манлай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147901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11164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8029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1058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48628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79022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Номгон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</a:rPr>
                        <a:t>237811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7087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5383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1441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35117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188783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Ноён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113313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5749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1439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165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9474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96486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Сэврэй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147304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4863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4258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935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21406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115842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Ханбогд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134338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23571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6515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3487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36725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64040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Ханхонгор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</a:rPr>
                        <a:t>166679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5891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5485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1126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45340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108837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Хүрмэн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135666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8569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3942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730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27777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94648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Цогтовоо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82140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8111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2441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458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25172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45958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Цогтцэций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73079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2238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4929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899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24126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40887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Даланзадгад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82524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2020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1704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1239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19281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58280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Дүн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2034555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119864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65628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15987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447418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1385658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5830" marR="65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371600" y="1676400"/>
            <a:ext cx="693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mn-MN" sz="1600" b="1" dirty="0" smtClean="0"/>
              <a:t>2014 оны хагас жилийн мал тооллогын үр дүн</a:t>
            </a:r>
            <a:r>
              <a:rPr lang="en-US" sz="1600" b="1" dirty="0" smtClean="0"/>
              <a:t> </a:t>
            </a:r>
            <a:r>
              <a:rPr lang="mn-MN" sz="1600" b="1" dirty="0" smtClean="0"/>
              <a:t>сумаар, 5 төрлөөр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22098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685800"/>
            <a:ext cx="6324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mn-MN" sz="1600" dirty="0" smtClean="0"/>
              <a:t>       </a:t>
            </a:r>
            <a:r>
              <a:rPr lang="en-US" sz="1600" dirty="0" err="1" smtClean="0"/>
              <a:t>Аж</a:t>
            </a:r>
            <a:r>
              <a:rPr lang="en-US" sz="1600" dirty="0" smtClean="0"/>
              <a:t> </a:t>
            </a:r>
            <a:r>
              <a:rPr lang="en-US" sz="1600" dirty="0" err="1" smtClean="0"/>
              <a:t>үйлдвэрийн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салбарт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эхний</a:t>
            </a:r>
            <a:r>
              <a:rPr lang="en-US" sz="1600" dirty="0" smtClean="0"/>
              <a:t> 06 </a:t>
            </a:r>
            <a:r>
              <a:rPr lang="en-US" sz="1600" dirty="0" err="1" smtClean="0"/>
              <a:t>сарын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байдлаар</a:t>
            </a:r>
            <a:r>
              <a:rPr lang="en-US" sz="1600" dirty="0" smtClean="0"/>
              <a:t> </a:t>
            </a:r>
            <a:r>
              <a:rPr lang="en-US" sz="1600" dirty="0" smtClean="0"/>
              <a:t>186877</a:t>
            </a:r>
            <a:r>
              <a:rPr lang="mn-MN" sz="1600" dirty="0" smtClean="0"/>
              <a:t>.0</a:t>
            </a:r>
            <a:r>
              <a:rPr lang="en-US" sz="1600" dirty="0" smtClean="0"/>
              <a:t> </a:t>
            </a:r>
            <a:r>
              <a:rPr lang="en-US" sz="1600" dirty="0" err="1" smtClean="0"/>
              <a:t>сая</a:t>
            </a:r>
            <a:r>
              <a:rPr lang="en-US" sz="1600" dirty="0" smtClean="0"/>
              <a:t> </a:t>
            </a:r>
            <a:r>
              <a:rPr lang="en-US" sz="1600" dirty="0" err="1" smtClean="0"/>
              <a:t>төгрөгийн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нийт</a:t>
            </a:r>
            <a:r>
              <a:rPr lang="en-US" sz="1600" dirty="0" smtClean="0"/>
              <a:t> </a:t>
            </a:r>
            <a:r>
              <a:rPr lang="en-US" sz="1600" dirty="0" err="1" smtClean="0"/>
              <a:t>бүтээгдэхүүн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үйлдвэрлэж</a:t>
            </a:r>
            <a:r>
              <a:rPr lang="en-US" sz="1600" dirty="0" smtClean="0"/>
              <a:t>, 535562.7 </a:t>
            </a:r>
            <a:r>
              <a:rPr lang="en-US" sz="1600" dirty="0" err="1" smtClean="0"/>
              <a:t>сая</a:t>
            </a:r>
            <a:r>
              <a:rPr lang="en-US" sz="1600" dirty="0" smtClean="0"/>
              <a:t> </a:t>
            </a:r>
            <a:r>
              <a:rPr lang="en-US" sz="1600" dirty="0" err="1" smtClean="0"/>
              <a:t>төгрөгийн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борлуулалт</a:t>
            </a:r>
            <a:r>
              <a:rPr lang="en-US" sz="1600" dirty="0" smtClean="0"/>
              <a:t> </a:t>
            </a:r>
            <a:r>
              <a:rPr lang="en-US" sz="1600" dirty="0" err="1" smtClean="0"/>
              <a:t>хийгджээ</a:t>
            </a:r>
            <a:r>
              <a:rPr lang="en-US" sz="1400" dirty="0" smtClean="0"/>
              <a:t>.</a:t>
            </a:r>
            <a:r>
              <a:rPr lang="mn-MN" sz="1400" dirty="0" smtClean="0"/>
              <a:t> </a:t>
            </a:r>
          </a:p>
          <a:p>
            <a:pPr algn="just"/>
            <a:r>
              <a:rPr lang="mn-MN" sz="1600" dirty="0" smtClean="0"/>
              <a:t>       </a:t>
            </a:r>
            <a:r>
              <a:rPr lang="en-US" sz="1600" dirty="0" err="1" smtClean="0"/>
              <a:t>Энэ</a:t>
            </a:r>
            <a:r>
              <a:rPr lang="en-US" sz="1600" dirty="0" smtClean="0"/>
              <a:t> </a:t>
            </a:r>
            <a:r>
              <a:rPr lang="en-US" sz="1600" dirty="0" err="1" smtClean="0"/>
              <a:t>нь</a:t>
            </a:r>
            <a:r>
              <a:rPr lang="en-US" sz="1600" dirty="0" smtClean="0"/>
              <a:t> </a:t>
            </a:r>
            <a:r>
              <a:rPr lang="en-US" sz="1600" dirty="0" err="1" smtClean="0"/>
              <a:t>өнгөрсөн</a:t>
            </a:r>
            <a:r>
              <a:rPr lang="en-US" sz="1600" dirty="0" smtClean="0"/>
              <a:t>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мөн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үеэс</a:t>
            </a:r>
            <a:r>
              <a:rPr lang="en-US" sz="1600" dirty="0" smtClean="0"/>
              <a:t> </a:t>
            </a:r>
            <a:r>
              <a:rPr lang="en-US" sz="1600" dirty="0" err="1" smtClean="0"/>
              <a:t>нийт</a:t>
            </a:r>
            <a:r>
              <a:rPr lang="en-US" sz="1600" dirty="0" smtClean="0"/>
              <a:t> </a:t>
            </a:r>
            <a:r>
              <a:rPr lang="en-US" sz="1600" dirty="0" err="1" smtClean="0"/>
              <a:t>бүтээгдэхүүн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үйлдвэрлэлт</a:t>
            </a:r>
            <a:r>
              <a:rPr lang="en-US" sz="1600" dirty="0" smtClean="0"/>
              <a:t> 174.8 </a:t>
            </a:r>
            <a:r>
              <a:rPr lang="en-US" sz="1600" dirty="0" err="1" smtClean="0"/>
              <a:t>хувиар</a:t>
            </a:r>
            <a:r>
              <a:rPr lang="mn-MN" sz="1600" dirty="0" smtClean="0"/>
              <a:t> өссөн бол</a:t>
            </a:r>
            <a:r>
              <a:rPr lang="en-US" sz="1600" dirty="0" smtClean="0"/>
              <a:t> </a:t>
            </a:r>
            <a:r>
              <a:rPr lang="en-US" sz="1600" dirty="0" err="1" smtClean="0"/>
              <a:t>борлуулалт</a:t>
            </a:r>
            <a:r>
              <a:rPr lang="en-US" sz="1600" dirty="0" smtClean="0"/>
              <a:t> </a:t>
            </a:r>
            <a:r>
              <a:rPr lang="mn-MN" sz="1600" dirty="0" smtClean="0"/>
              <a:t> </a:t>
            </a:r>
            <a:r>
              <a:rPr lang="en-US" sz="1600" dirty="0" smtClean="0"/>
              <a:t>5</a:t>
            </a:r>
            <a:r>
              <a:rPr lang="mn-MN" sz="1600" dirty="0" smtClean="0"/>
              <a:t>  дахин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өссөн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байна</a:t>
            </a:r>
            <a:r>
              <a:rPr lang="mn-MN" sz="1600" dirty="0" smtClean="0"/>
              <a:t>.</a:t>
            </a:r>
            <a:endParaRPr lang="en-US" sz="1600" dirty="0" smtClean="0"/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1447800" y="2438400"/>
          <a:ext cx="6629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45" y="1828800"/>
            <a:ext cx="817315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778908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1524000"/>
            <a:ext cx="563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http://umnugovi.nso.mn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http://1212.mn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www.nso.mn/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55023"/>
            <a:ext cx="6324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06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орлогын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төлөвлөгөөний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биелэлт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.0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6174,6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тасалдсан үзүүлэлттэй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819400" y="1676400"/>
          <a:ext cx="3276600" cy="3048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905000" y="2362200"/>
          <a:ext cx="5867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55023"/>
            <a:ext cx="6324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6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зарлагын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7.7 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3546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8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өөр хэтэрсэн зарцуулалтай байна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67000" y="1905000"/>
          <a:ext cx="4419600" cy="3048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Төсвийн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зарцуулалтыг төрлөөр нь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524000" y="2057400"/>
          <a:ext cx="67818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7739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Банк-мөнгө зээл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400" dirty="0" smtClean="0"/>
              <a:t>Аймгийн  хэмжээнд үйл ажиллагаагаа явуулж буй нийт арилжааны банкуудад  кассын орлого  </a:t>
            </a:r>
            <a:r>
              <a:rPr lang="en-US" sz="1400" dirty="0" smtClean="0"/>
              <a:t>461814.2</a:t>
            </a:r>
            <a:r>
              <a:rPr lang="mn-MN" sz="1400" dirty="0" smtClean="0"/>
              <a:t> сая төгрөгт хүрч, зарлага </a:t>
            </a:r>
            <a:r>
              <a:rPr lang="en-US" sz="1400" dirty="0" smtClean="0"/>
              <a:t>458318.8 </a:t>
            </a:r>
            <a:r>
              <a:rPr lang="mn-MN" sz="1400" dirty="0" smtClean="0"/>
              <a:t>сая төгрөг болсон байна. Зээлийн өрийн нийт үлдэгдэл </a:t>
            </a:r>
            <a:r>
              <a:rPr lang="en-US" sz="1400" dirty="0" smtClean="0"/>
              <a:t>137080.6</a:t>
            </a:r>
            <a:r>
              <a:rPr lang="mn-MN" sz="1400" dirty="0" smtClean="0"/>
              <a:t> сая төгрөг байгаагийн </a:t>
            </a:r>
            <a:r>
              <a:rPr lang="en-US" sz="1400" dirty="0" smtClean="0"/>
              <a:t>3214.4 </a:t>
            </a:r>
            <a:r>
              <a:rPr lang="mn-MN" sz="1400" dirty="0" smtClean="0"/>
              <a:t>сая төгрөг нь чанаргүй зээл байна.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219200" y="2438400"/>
          <a:ext cx="6934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/>
        </p:nvGraphicFramePr>
        <p:xfrm>
          <a:off x="6324600" y="3505200"/>
          <a:ext cx="2362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5800" y="3276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838200"/>
            <a:ext cx="70866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Эрүүл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мэнд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2014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эхний</a:t>
            </a:r>
            <a:r>
              <a:rPr lang="en-US" sz="1400" dirty="0" smtClean="0"/>
              <a:t> 6 </a:t>
            </a:r>
            <a:r>
              <a:rPr lang="en-US" sz="1400" dirty="0" err="1" smtClean="0"/>
              <a:t>сарын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байдлаар</a:t>
            </a:r>
            <a:r>
              <a:rPr lang="en-US" sz="1400" dirty="0" smtClean="0"/>
              <a:t> </a:t>
            </a:r>
            <a:r>
              <a:rPr lang="en-US" sz="1400" dirty="0" err="1" smtClean="0"/>
              <a:t>аймгийн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хэмжээгээр</a:t>
            </a:r>
            <a:r>
              <a:rPr lang="en-US" sz="1400" dirty="0" smtClean="0"/>
              <a:t>  677 </a:t>
            </a:r>
            <a:r>
              <a:rPr lang="en-US" sz="1400" dirty="0" err="1" smtClean="0"/>
              <a:t>хүүхэд</a:t>
            </a:r>
            <a:r>
              <a:rPr lang="en-US" sz="1400" dirty="0" smtClean="0"/>
              <a:t> </a:t>
            </a:r>
            <a:r>
              <a:rPr lang="en-US" sz="1400" dirty="0" err="1" smtClean="0"/>
              <a:t>мэндэлж</a:t>
            </a:r>
            <a:r>
              <a:rPr lang="en-US" sz="1400" dirty="0" smtClean="0"/>
              <a:t>, 153 </a:t>
            </a:r>
            <a:r>
              <a:rPr lang="en-US" sz="1400" dirty="0" err="1" smtClean="0"/>
              <a:t>хүн</a:t>
            </a:r>
            <a:r>
              <a:rPr lang="en-US" sz="1400" dirty="0" smtClean="0"/>
              <a:t>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барсан</a:t>
            </a:r>
            <a:r>
              <a:rPr lang="en-US" sz="1400" dirty="0" smtClean="0"/>
              <a:t> </a:t>
            </a:r>
            <a:r>
              <a:rPr lang="en-US" sz="1400" dirty="0" err="1" smtClean="0"/>
              <a:t>нь</a:t>
            </a:r>
            <a:r>
              <a:rPr lang="en-US" sz="1400" dirty="0" smtClean="0"/>
              <a:t> </a:t>
            </a:r>
            <a:r>
              <a:rPr lang="en-US" sz="1400" dirty="0" err="1" smtClean="0"/>
              <a:t>урьд</a:t>
            </a:r>
            <a:r>
              <a:rPr lang="en-US" sz="1400" dirty="0" smtClean="0"/>
              <a:t>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мөн</a:t>
            </a:r>
            <a:r>
              <a:rPr lang="en-US" sz="1400" dirty="0" smtClean="0"/>
              <a:t> </a:t>
            </a:r>
            <a:r>
              <a:rPr lang="en-US" sz="1400" dirty="0" err="1" smtClean="0"/>
              <a:t>үеэс</a:t>
            </a:r>
            <a:r>
              <a:rPr lang="en-US" sz="1400" dirty="0" smtClean="0"/>
              <a:t> </a:t>
            </a:r>
            <a:r>
              <a:rPr lang="en-US" sz="1400" dirty="0" err="1" smtClean="0"/>
              <a:t>төрөлт</a:t>
            </a:r>
            <a:r>
              <a:rPr lang="en-US" sz="1400" dirty="0" smtClean="0"/>
              <a:t>  13.9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mn-MN" sz="1400" dirty="0" smtClean="0"/>
              <a:t>буурч </a:t>
            </a:r>
            <a:r>
              <a:rPr lang="en-US" sz="1400" dirty="0" smtClean="0"/>
              <a:t>, 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баралт</a:t>
            </a:r>
            <a:r>
              <a:rPr lang="en-US" sz="1400" dirty="0" smtClean="0"/>
              <a:t> 4.8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  </a:t>
            </a:r>
            <a:r>
              <a:rPr lang="mn-MN" sz="1400" dirty="0" smtClean="0"/>
              <a:t>өссөн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 </a:t>
            </a:r>
            <a:r>
              <a:rPr lang="mn-MN" sz="1400" dirty="0" smtClean="0"/>
              <a:t>0</a:t>
            </a:r>
            <a:r>
              <a:rPr lang="en-US" sz="1400" dirty="0" smtClean="0"/>
              <a:t>6</a:t>
            </a:r>
            <a:r>
              <a:rPr lang="mn-MN" sz="1400" dirty="0" smtClean="0"/>
              <a:t> сарын байдлаар </a:t>
            </a:r>
            <a:r>
              <a:rPr lang="en-US" sz="1400" dirty="0" smtClean="0"/>
              <a:t>0-1 </a:t>
            </a:r>
            <a:r>
              <a:rPr lang="en-US" sz="1400" dirty="0" err="1" smtClean="0"/>
              <a:t>насны</a:t>
            </a:r>
            <a:r>
              <a:rPr lang="en-US" sz="1400" dirty="0" smtClean="0"/>
              <a:t> </a:t>
            </a:r>
            <a:r>
              <a:rPr lang="en-US" sz="1400" dirty="0" err="1" smtClean="0"/>
              <a:t>хүүхдийн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эндэгдэл</a:t>
            </a:r>
            <a:r>
              <a:rPr lang="en-US" sz="1400" dirty="0" smtClean="0"/>
              <a:t> 17</a:t>
            </a:r>
            <a:r>
              <a:rPr lang="mn-MN" sz="1400" dirty="0" smtClean="0"/>
              <a:t> гарсан нь өмнөх мөн үеийнхээс </a:t>
            </a:r>
            <a:r>
              <a:rPr lang="en-US" sz="1400" dirty="0" smtClean="0"/>
              <a:t>6.3</a:t>
            </a:r>
            <a:r>
              <a:rPr lang="mn-MN" sz="1400" dirty="0" smtClean="0"/>
              <a:t> хувиар,</a:t>
            </a:r>
            <a:r>
              <a:rPr lang="en-US" sz="1400" dirty="0" smtClean="0"/>
              <a:t>  х</a:t>
            </a:r>
            <a:r>
              <a:rPr lang="mn-MN" sz="1400" dirty="0" smtClean="0"/>
              <a:t>арин 1-5 насны хүүхдийн эндэгдэл  </a:t>
            </a:r>
            <a:r>
              <a:rPr lang="en-US" sz="1400" dirty="0" smtClean="0"/>
              <a:t>5 </a:t>
            </a:r>
            <a:r>
              <a:rPr lang="en-US" sz="1400" dirty="0" err="1" smtClean="0"/>
              <a:t>гар</a:t>
            </a:r>
            <a:r>
              <a:rPr lang="mn-MN" sz="1400" dirty="0" smtClean="0"/>
              <a:t>сан нь өмнөх оны мөн үеийнхээс </a:t>
            </a:r>
            <a:r>
              <a:rPr lang="en-US" sz="1400" dirty="0" smtClean="0"/>
              <a:t>66.7</a:t>
            </a:r>
            <a:r>
              <a:rPr lang="mn-MN" sz="1400" dirty="0" smtClean="0"/>
              <a:t> хувиар тус тус өсчээ.</a:t>
            </a:r>
          </a:p>
          <a:p>
            <a:pPr algn="just"/>
            <a:r>
              <a:rPr lang="mn-MN" sz="1400" dirty="0" smtClean="0"/>
              <a:t>2014 оны эхний </a:t>
            </a:r>
            <a:r>
              <a:rPr lang="en-US" sz="1400" dirty="0" smtClean="0"/>
              <a:t>6</a:t>
            </a:r>
            <a:r>
              <a:rPr lang="mn-MN" sz="1400" dirty="0" smtClean="0"/>
              <a:t> сарын байдлаар аймгийн хэмжээнд  халдварт өвчин </a:t>
            </a:r>
            <a:r>
              <a:rPr lang="en-US" sz="1400" dirty="0" smtClean="0"/>
              <a:t>215</a:t>
            </a:r>
            <a:r>
              <a:rPr lang="mn-MN" sz="1400" dirty="0" smtClean="0"/>
              <a:t> гарсан нь өмнөх оны мөн үеийнхээс </a:t>
            </a:r>
            <a:r>
              <a:rPr lang="en-US" sz="1400" dirty="0" smtClean="0"/>
              <a:t>67.0</a:t>
            </a:r>
            <a:r>
              <a:rPr lang="mn-MN" sz="1400" dirty="0" smtClean="0"/>
              <a:t> хувиар буюу </a:t>
            </a:r>
            <a:r>
              <a:rPr lang="en-US" sz="1400" dirty="0" smtClean="0"/>
              <a:t>106</a:t>
            </a:r>
            <a:r>
              <a:rPr lang="mn-MN" sz="1400" dirty="0" smtClean="0"/>
              <a:t> өвчлөлөөр буурсан үзүүлэлттэй байна</a:t>
            </a:r>
            <a:r>
              <a:rPr lang="mn-MN" sz="1400" dirty="0" smtClean="0"/>
              <a:t>.</a:t>
            </a:r>
            <a:r>
              <a:rPr lang="en-US" sz="1400" dirty="0" smtClean="0"/>
              <a:t> </a:t>
            </a:r>
            <a:r>
              <a:rPr lang="mn-MN" sz="1400" dirty="0" smtClean="0"/>
              <a:t>Хурц </a:t>
            </a:r>
            <a:r>
              <a:rPr lang="mn-MN" sz="1400" dirty="0" smtClean="0"/>
              <a:t>халдварт өвчин </a:t>
            </a:r>
            <a:r>
              <a:rPr lang="en-US" sz="1400" dirty="0" smtClean="0"/>
              <a:t>135</a:t>
            </a:r>
            <a:r>
              <a:rPr lang="mn-MN" sz="1400" dirty="0" smtClean="0"/>
              <a:t> гарсан нь нийт халдварт өвчний 62.</a:t>
            </a:r>
            <a:r>
              <a:rPr lang="en-US" sz="1400" dirty="0" smtClean="0"/>
              <a:t>8</a:t>
            </a:r>
            <a:r>
              <a:rPr lang="mn-MN" sz="1400" dirty="0" smtClean="0"/>
              <a:t> хувийг эзэлжээ</a:t>
            </a:r>
            <a:r>
              <a:rPr lang="mn-MN" sz="1400" dirty="0" smtClean="0"/>
              <a:t>.</a:t>
            </a:r>
            <a:r>
              <a:rPr lang="en-US" sz="1400" dirty="0" smtClean="0"/>
              <a:t> </a:t>
            </a:r>
            <a:r>
              <a:rPr lang="mn-MN" sz="1400" dirty="0" smtClean="0"/>
              <a:t>Үүнийг </a:t>
            </a:r>
            <a:r>
              <a:rPr lang="mn-MN" sz="1400" dirty="0" smtClean="0"/>
              <a:t>сумдаар авч үзвэл Даланзадгад, Цогтцэций, Манлай сумдад дийлэнх хувийг эзэлж байна</a:t>
            </a:r>
            <a:r>
              <a:rPr lang="mn-MN" sz="1200" dirty="0" smtClean="0"/>
              <a:t>.</a:t>
            </a: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7200" y="32766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343400" y="3352800"/>
          <a:ext cx="426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0" y="609600"/>
            <a:ext cx="6096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eu-ES" sz="1400" dirty="0" smtClean="0"/>
              <a:t>Аймгийн хөдөлмөрийн захад сарын эхэнд бүртгэлтэй ажил идэвхтэй  эрж байгаа 719 хүн байгаагаас тайлант сард </a:t>
            </a:r>
            <a:r>
              <a:rPr lang="en-US" sz="1400" dirty="0" smtClean="0"/>
              <a:t>672</a:t>
            </a:r>
            <a:r>
              <a:rPr lang="eu-ES" sz="1400" dirty="0" smtClean="0"/>
              <a:t>  хүн шинээр бүртгэгдэж, </a:t>
            </a:r>
            <a:r>
              <a:rPr lang="en-US" sz="1400" dirty="0" smtClean="0"/>
              <a:t>565 </a:t>
            </a:r>
            <a:r>
              <a:rPr lang="eu-ES" sz="1400" dirty="0" smtClean="0"/>
              <a:t>хүн ажилд орж, </a:t>
            </a:r>
            <a:r>
              <a:rPr lang="en-US" sz="1400" dirty="0" smtClean="0"/>
              <a:t>26</a:t>
            </a:r>
            <a:r>
              <a:rPr lang="mn-MN" sz="1400" dirty="0" smtClean="0"/>
              <a:t> хүн бүртгэлээс хасагдаж, </a:t>
            </a:r>
            <a:r>
              <a:rPr lang="eu-ES" sz="1400" dirty="0" smtClean="0"/>
              <a:t>тайлант сарын эцэст </a:t>
            </a:r>
            <a:r>
              <a:rPr lang="mn-MN" sz="1400" dirty="0" smtClean="0"/>
              <a:t>800 ажил хайгч</a:t>
            </a:r>
            <a:r>
              <a:rPr lang="eu-ES" sz="1400" dirty="0" smtClean="0"/>
              <a:t> хүн бүртгэлтэй болсон байна. </a:t>
            </a:r>
            <a:r>
              <a:rPr lang="mn-MN" sz="1400" dirty="0" smtClean="0"/>
              <a:t>Нийт ажил хайгч иргэдийн 52.3 хувийг эмэгтэйчүүд эзэлж байна.</a:t>
            </a:r>
            <a:endParaRPr lang="en-US" sz="14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762000" y="2514600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2438400"/>
          <a:ext cx="4400107" cy="36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09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858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400" dirty="0" smtClean="0"/>
              <a:t>Нийгмийн даатгалын орлогын төлөвлөгөө биелэлт </a:t>
            </a:r>
            <a:r>
              <a:rPr lang="en-US" sz="1400" dirty="0" smtClean="0"/>
              <a:t>10.0 </a:t>
            </a:r>
            <a:r>
              <a:rPr lang="mn-MN" sz="1400" dirty="0" smtClean="0"/>
              <a:t>хувиар  тасарсан байна. Оны эхний </a:t>
            </a:r>
            <a:r>
              <a:rPr lang="en-US" sz="1400" dirty="0" smtClean="0"/>
              <a:t>6</a:t>
            </a:r>
            <a:r>
              <a:rPr lang="mn-MN" sz="1400" dirty="0" smtClean="0"/>
              <a:t> сард нийгмийн сайн дурын даатгалд  </a:t>
            </a:r>
            <a:r>
              <a:rPr lang="en-US" sz="1400" dirty="0" smtClean="0"/>
              <a:t>2840</a:t>
            </a:r>
            <a:r>
              <a:rPr lang="mn-MN" sz="1400" dirty="0" smtClean="0"/>
              <a:t> хүн хамрагдсан нь өмнөх оны мөн үеийнхээс </a:t>
            </a:r>
            <a:r>
              <a:rPr lang="en-US" sz="1400" dirty="0" smtClean="0"/>
              <a:t>53.9</a:t>
            </a:r>
            <a:r>
              <a:rPr lang="mn-MN" sz="1400" dirty="0" smtClean="0"/>
              <a:t> хувиар буюу </a:t>
            </a:r>
            <a:r>
              <a:rPr lang="en-US" sz="1400" dirty="0" smtClean="0"/>
              <a:t>995</a:t>
            </a:r>
            <a:r>
              <a:rPr lang="mn-MN" sz="1400" dirty="0" smtClean="0"/>
              <a:t> хүнээр өссөн байна.</a:t>
            </a:r>
            <a:endParaRPr lang="en-US" sz="1400" dirty="0"/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/>
          <p:nvPr/>
        </p:nvGraphicFramePr>
        <p:xfrm>
          <a:off x="5105400" y="2590800"/>
          <a:ext cx="339355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2514600"/>
          <a:ext cx="3733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146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09600"/>
            <a:ext cx="6096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u-ES" sz="1400" dirty="0" smtClean="0"/>
              <a:t>20</a:t>
            </a:r>
            <a:r>
              <a:rPr lang="mn-MN" sz="1400" dirty="0" smtClean="0"/>
              <a:t>1</a:t>
            </a:r>
            <a:r>
              <a:rPr lang="en-US" sz="1400" dirty="0" smtClean="0"/>
              <a:t>4</a:t>
            </a:r>
            <a:r>
              <a:rPr lang="eu-ES" sz="1400" dirty="0" smtClean="0"/>
              <a:t> оны эхний </a:t>
            </a:r>
            <a:r>
              <a:rPr lang="en-US" sz="1400" dirty="0" smtClean="0"/>
              <a:t>6</a:t>
            </a:r>
            <a:r>
              <a:rPr lang="eu-ES" sz="1400" dirty="0" smtClean="0"/>
              <a:t> сарын байдлаар 251 гэмт хэрэг гарсан нь өнгөрсөн оны мөн үеэс </a:t>
            </a:r>
            <a:r>
              <a:rPr lang="eu-ES" sz="1400" dirty="0" smtClean="0"/>
              <a:t> </a:t>
            </a:r>
            <a:r>
              <a:rPr lang="en-US" sz="1400" dirty="0" smtClean="0"/>
              <a:t>44 </a:t>
            </a:r>
            <a:r>
              <a:rPr lang="eu-ES" sz="1400" dirty="0" smtClean="0"/>
              <a:t>хэргээр буюу </a:t>
            </a:r>
            <a:r>
              <a:rPr lang="en-US" sz="1400" dirty="0" smtClean="0"/>
              <a:t>21.3</a:t>
            </a:r>
            <a:r>
              <a:rPr lang="eu-ES" sz="1400" dirty="0" smtClean="0"/>
              <a:t> хувиар </a:t>
            </a:r>
            <a:r>
              <a:rPr lang="mn-MN" sz="1400" dirty="0" smtClean="0"/>
              <a:t>өссөн</a:t>
            </a:r>
            <a:r>
              <a:rPr lang="eu-ES" sz="1400" dirty="0" smtClean="0"/>
              <a:t> байна. </a:t>
            </a:r>
            <a:endParaRPr lang="en-US" sz="1400" dirty="0" smtClean="0"/>
          </a:p>
          <a:p>
            <a:pPr algn="just"/>
            <a:r>
              <a:rPr lang="mn-MN" sz="1400" dirty="0" smtClean="0"/>
              <a:t>Оны эхний 0</a:t>
            </a:r>
            <a:r>
              <a:rPr lang="en-US" sz="1400" dirty="0" smtClean="0"/>
              <a:t>6</a:t>
            </a:r>
            <a:r>
              <a:rPr lang="mn-MN" sz="1400" dirty="0" smtClean="0"/>
              <a:t> сард иргэд ААНБ-с нийт </a:t>
            </a:r>
            <a:r>
              <a:rPr lang="en-US" sz="1400" dirty="0" smtClean="0"/>
              <a:t>2663</a:t>
            </a:r>
            <a:r>
              <a:rPr lang="mn-MN" sz="1400" dirty="0" smtClean="0"/>
              <a:t> өргөдөл, гомдол мэдээлэл хүлээж авч шалган шийдвэрлэсний  </a:t>
            </a:r>
            <a:r>
              <a:rPr lang="en-US" sz="1400" dirty="0" smtClean="0"/>
              <a:t>561</a:t>
            </a:r>
            <a:r>
              <a:rPr lang="mn-MN" sz="1400" dirty="0" smtClean="0"/>
              <a:t> нь гэмт хэргийн шинжтэй өргөдөл, гомдол, мэдээлэл байсан нь өнгөрсөн оны мөн үеэс </a:t>
            </a:r>
            <a:r>
              <a:rPr lang="en-US" sz="1400" dirty="0" smtClean="0"/>
              <a:t>18.9</a:t>
            </a:r>
            <a:r>
              <a:rPr lang="mn-MN" sz="1400" dirty="0" smtClean="0"/>
              <a:t> хувиар өссөн үзүүлэлттэй байна</a:t>
            </a:r>
            <a:r>
              <a:rPr lang="mn-MN" sz="1400" dirty="0" smtClean="0"/>
              <a:t>.</a:t>
            </a:r>
            <a:r>
              <a:rPr lang="en-US" sz="1400" dirty="0" smtClean="0"/>
              <a:t> </a:t>
            </a:r>
            <a:r>
              <a:rPr lang="mn-MN" sz="1400" dirty="0" smtClean="0"/>
              <a:t>Оны </a:t>
            </a:r>
            <a:r>
              <a:rPr lang="mn-MN" sz="1400" dirty="0" smtClean="0"/>
              <a:t>эхний </a:t>
            </a:r>
            <a:r>
              <a:rPr lang="en-US" sz="1400" dirty="0" smtClean="0"/>
              <a:t>6 </a:t>
            </a:r>
            <a:r>
              <a:rPr lang="mn-MN" sz="1400" dirty="0" smtClean="0"/>
              <a:t>сард гарсан н</a:t>
            </a:r>
            <a:r>
              <a:rPr lang="eu-ES" sz="1400" dirty="0" smtClean="0"/>
              <a:t>ийт  гэмт хэргийн </a:t>
            </a:r>
            <a:r>
              <a:rPr lang="mn-MN" sz="1400" dirty="0" smtClean="0"/>
              <a:t>илрүүлэлт </a:t>
            </a:r>
            <a:r>
              <a:rPr lang="en-US" sz="1400" dirty="0" smtClean="0"/>
              <a:t>67.9 </a:t>
            </a:r>
            <a:r>
              <a:rPr lang="mn-MN" sz="1400" dirty="0" smtClean="0"/>
              <a:t>хувьтай</a:t>
            </a:r>
            <a:r>
              <a:rPr lang="eu-ES" sz="1400" dirty="0" smtClean="0"/>
              <a:t> байна. </a:t>
            </a:r>
            <a:endParaRPr lang="en-US" sz="1400" dirty="0" smtClean="0"/>
          </a:p>
          <a:p>
            <a:pPr algn="just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Тайлбар: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ИЭЧЭМЭ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Г-Иргэний эрх чөлөө, эрүүл мэндийн эсрэг гэмт хэрэг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ХАБ-Хөдөлгөөний аюулгүй байдлын эсрэг гэмт хэрэг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066800" y="2819400"/>
          <a:ext cx="335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724400" y="2819400"/>
          <a:ext cx="3650512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723528"/>
            <a:ext cx="6400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err="1" smtClean="0"/>
              <a:t>Аймгийн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хэрэглээний</a:t>
            </a:r>
            <a:r>
              <a:rPr lang="en-US" sz="1600" dirty="0" smtClean="0"/>
              <a:t> </a:t>
            </a:r>
            <a:r>
              <a:rPr lang="en-US" sz="1600" dirty="0" err="1" smtClean="0"/>
              <a:t>үнийн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ерөнхий</a:t>
            </a:r>
            <a:r>
              <a:rPr lang="en-US" sz="1600" dirty="0" smtClean="0"/>
              <a:t> </a:t>
            </a:r>
            <a:r>
              <a:rPr lang="en-US" sz="1600" dirty="0" err="1" smtClean="0"/>
              <a:t>индексийг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6 </a:t>
            </a:r>
            <a:r>
              <a:rPr lang="en-US" sz="1600" dirty="0" err="1" smtClean="0"/>
              <a:t>сарыг</a:t>
            </a:r>
            <a:r>
              <a:rPr lang="en-US" sz="1600" dirty="0" smtClean="0"/>
              <a:t> </a:t>
            </a:r>
            <a:r>
              <a:rPr lang="en-US" sz="1600" dirty="0" err="1" smtClean="0"/>
              <a:t>өнгөрсөн</a:t>
            </a:r>
            <a:r>
              <a:rPr lang="en-US" sz="1600" dirty="0" smtClean="0"/>
              <a:t>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</a:t>
            </a:r>
            <a:r>
              <a:rPr lang="en-US" sz="1600" dirty="0" err="1" smtClean="0"/>
              <a:t>мөн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үетэй</a:t>
            </a:r>
            <a:r>
              <a:rPr lang="en-US" sz="1600" dirty="0" smtClean="0"/>
              <a:t> </a:t>
            </a:r>
            <a:r>
              <a:rPr lang="en-US" sz="1600" dirty="0" err="1" smtClean="0"/>
              <a:t>харьцуулахад</a:t>
            </a:r>
            <a:r>
              <a:rPr lang="en-US" sz="1600" dirty="0" smtClean="0"/>
              <a:t> 17.3 </a:t>
            </a:r>
            <a:r>
              <a:rPr lang="en-US" sz="1600" dirty="0" err="1" smtClean="0"/>
              <a:t>хувиар</a:t>
            </a:r>
            <a:r>
              <a:rPr lang="en-US" sz="1600" dirty="0" smtClean="0"/>
              <a:t> </a:t>
            </a:r>
            <a:r>
              <a:rPr lang="en-US" sz="1600" dirty="0" err="1" smtClean="0"/>
              <a:t>өссөний</a:t>
            </a:r>
            <a:r>
              <a:rPr lang="en-US" sz="1600" dirty="0" smtClean="0"/>
              <a:t>  </a:t>
            </a:r>
            <a:r>
              <a:rPr lang="en-US" sz="1600" dirty="0" err="1" smtClean="0"/>
              <a:t>дотор</a:t>
            </a:r>
            <a:r>
              <a:rPr lang="en-US" sz="1600" dirty="0" smtClean="0"/>
              <a:t> </a:t>
            </a:r>
            <a:r>
              <a:rPr lang="en-US" sz="1600" dirty="0" err="1" smtClean="0"/>
              <a:t>хүнсний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21.2, </a:t>
            </a:r>
            <a:r>
              <a:rPr lang="en-US" sz="1600" dirty="0" err="1" smtClean="0"/>
              <a:t>согтууруулах</a:t>
            </a:r>
            <a:r>
              <a:rPr lang="en-US" sz="1600" dirty="0" smtClean="0"/>
              <a:t> </a:t>
            </a:r>
            <a:r>
              <a:rPr lang="en-US" sz="1600" dirty="0" err="1" smtClean="0"/>
              <a:t>ундаа</a:t>
            </a:r>
            <a:r>
              <a:rPr lang="en-US" sz="1600" dirty="0" smtClean="0"/>
              <a:t> 25.3, </a:t>
            </a:r>
            <a:r>
              <a:rPr lang="en-US" sz="1600" dirty="0" err="1" smtClean="0"/>
              <a:t>хувцас</a:t>
            </a:r>
            <a:r>
              <a:rPr lang="en-US" sz="1600" dirty="0" smtClean="0"/>
              <a:t> </a:t>
            </a:r>
            <a:r>
              <a:rPr lang="en-US" sz="1600" dirty="0" err="1" smtClean="0"/>
              <a:t>бөс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28.8, </a:t>
            </a:r>
            <a:r>
              <a:rPr lang="en-US" sz="1600" dirty="0" err="1" smtClean="0"/>
              <a:t>орон</a:t>
            </a:r>
            <a:r>
              <a:rPr lang="en-US" sz="1600" dirty="0" smtClean="0"/>
              <a:t> </a:t>
            </a:r>
            <a:r>
              <a:rPr lang="en-US" sz="1600" dirty="0" err="1" smtClean="0"/>
              <a:t>сууц</a:t>
            </a:r>
            <a:r>
              <a:rPr lang="en-US" sz="1600" dirty="0" smtClean="0"/>
              <a:t>, </a:t>
            </a:r>
            <a:r>
              <a:rPr lang="en-US" sz="1600" dirty="0" err="1" smtClean="0"/>
              <a:t>ус</a:t>
            </a:r>
            <a:r>
              <a:rPr lang="en-US" sz="1600" dirty="0" smtClean="0"/>
              <a:t>, </a:t>
            </a:r>
            <a:r>
              <a:rPr lang="en-US" sz="1600" dirty="0" err="1" smtClean="0"/>
              <a:t>цахилгаан</a:t>
            </a:r>
            <a:r>
              <a:rPr lang="en-US" sz="1600" dirty="0" smtClean="0"/>
              <a:t> </a:t>
            </a:r>
            <a:r>
              <a:rPr lang="en-US" sz="1600" dirty="0" err="1" smtClean="0"/>
              <a:t>болон</a:t>
            </a:r>
            <a:r>
              <a:rPr lang="en-US" sz="1600" dirty="0" smtClean="0"/>
              <a:t> </a:t>
            </a:r>
            <a:r>
              <a:rPr lang="en-US" sz="1600" dirty="0" err="1" smtClean="0"/>
              <a:t>түлш</a:t>
            </a:r>
            <a:r>
              <a:rPr lang="en-US" sz="1600" dirty="0" smtClean="0"/>
              <a:t> 12.5, </a:t>
            </a:r>
            <a:r>
              <a:rPr lang="en-US" sz="1600" dirty="0" err="1" smtClean="0"/>
              <a:t>гэр</a:t>
            </a:r>
            <a:r>
              <a:rPr lang="en-US" sz="1600" dirty="0" smtClean="0"/>
              <a:t> </a:t>
            </a:r>
            <a:r>
              <a:rPr lang="en-US" sz="1600" dirty="0" err="1" smtClean="0"/>
              <a:t>ахуйн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14.5, </a:t>
            </a:r>
            <a:r>
              <a:rPr lang="en-US" sz="1600" dirty="0" err="1" smtClean="0"/>
              <a:t>эм</a:t>
            </a:r>
            <a:r>
              <a:rPr lang="en-US" sz="1600" dirty="0" smtClean="0"/>
              <a:t> </a:t>
            </a:r>
            <a:r>
              <a:rPr lang="en-US" sz="1600" dirty="0" err="1" smtClean="0"/>
              <a:t>тариа</a:t>
            </a:r>
            <a:r>
              <a:rPr lang="en-US" sz="1600" dirty="0" smtClean="0"/>
              <a:t>, </a:t>
            </a:r>
            <a:r>
              <a:rPr lang="en-US" sz="1600" dirty="0" err="1" smtClean="0"/>
              <a:t>эмнэлэгийн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7.3,  </a:t>
            </a:r>
            <a:r>
              <a:rPr lang="en-US" sz="1600" dirty="0" err="1" smtClean="0"/>
              <a:t>тээвэр</a:t>
            </a:r>
            <a:r>
              <a:rPr lang="en-US" sz="1600" dirty="0" smtClean="0"/>
              <a:t> 5.8</a:t>
            </a:r>
            <a:r>
              <a:rPr lang="mn-M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соёлын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5.5, </a:t>
            </a:r>
            <a:r>
              <a:rPr lang="en-US" sz="1600" dirty="0" err="1" smtClean="0"/>
              <a:t>боловсролын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33.2,  </a:t>
            </a:r>
            <a:r>
              <a:rPr lang="en-US" sz="1600" dirty="0" err="1" smtClean="0"/>
              <a:t>зочид</a:t>
            </a:r>
            <a:r>
              <a:rPr lang="en-US" sz="1600" dirty="0" smtClean="0"/>
              <a:t> </a:t>
            </a:r>
            <a:r>
              <a:rPr lang="en-US" sz="1600" dirty="0" err="1" smtClean="0"/>
              <a:t>буудал</a:t>
            </a:r>
            <a:r>
              <a:rPr lang="en-US" sz="1600" dirty="0" smtClean="0"/>
              <a:t> 4.3, </a:t>
            </a:r>
            <a:r>
              <a:rPr lang="en-US" sz="1600" dirty="0" err="1" smtClean="0"/>
              <a:t>бусад</a:t>
            </a:r>
            <a:r>
              <a:rPr lang="en-US" sz="1600" dirty="0" smtClean="0"/>
              <a:t> </a:t>
            </a:r>
            <a:r>
              <a:rPr lang="en-US" sz="1600" dirty="0" err="1" smtClean="0"/>
              <a:t>бараа</a:t>
            </a:r>
            <a:r>
              <a:rPr lang="en-US" sz="1600" dirty="0" smtClean="0"/>
              <a:t> </a:t>
            </a:r>
            <a:r>
              <a:rPr lang="en-US" sz="1600" dirty="0" err="1" smtClean="0"/>
              <a:t>үйлчилгээ</a:t>
            </a:r>
            <a:r>
              <a:rPr lang="en-US" sz="1600" dirty="0" smtClean="0"/>
              <a:t> 12.7 </a:t>
            </a:r>
            <a:r>
              <a:rPr lang="en-US" sz="1600" dirty="0" err="1" smtClean="0"/>
              <a:t>хувиар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тус</a:t>
            </a:r>
            <a:r>
              <a:rPr lang="en-US" sz="1600" dirty="0" smtClean="0"/>
              <a:t> </a:t>
            </a:r>
            <a:r>
              <a:rPr lang="en-US" sz="1600" dirty="0" err="1" smtClean="0"/>
              <a:t>өссөн</a:t>
            </a:r>
            <a:r>
              <a:rPr lang="en-US" sz="1600" dirty="0" smtClean="0"/>
              <a:t> </a:t>
            </a:r>
            <a:r>
              <a:rPr lang="en-US" sz="1600" dirty="0" err="1" smtClean="0"/>
              <a:t>үзүүлэлттэй</a:t>
            </a:r>
            <a:r>
              <a:rPr lang="en-US" sz="1600" dirty="0" smtClean="0"/>
              <a:t> </a:t>
            </a:r>
            <a:r>
              <a:rPr lang="en-US" sz="1600" dirty="0" err="1" smtClean="0"/>
              <a:t>байна</a:t>
            </a:r>
            <a:r>
              <a:rPr lang="en-US" sz="1600" dirty="0" smtClean="0"/>
              <a:t>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7432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3124199"/>
          <a:ext cx="7620000" cy="2895602"/>
        </p:xfrm>
        <a:graphic>
          <a:graphicData uri="http://schemas.openxmlformats.org/drawingml/2006/table">
            <a:tbl>
              <a:tblPr/>
              <a:tblGrid>
                <a:gridCol w="2187432"/>
                <a:gridCol w="1134222"/>
                <a:gridCol w="4298346"/>
              </a:tblGrid>
              <a:tr h="472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Бараа, үйлчилгээний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бүлэг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Үнийн өөрчлөлт </a:t>
                      </a:r>
                      <a:r>
                        <a:rPr lang="en-US" sz="1200">
                          <a:latin typeface="Tahoma"/>
                          <a:ea typeface="Times New Roman"/>
                        </a:rPr>
                        <a:t>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Дэд бүлэг, зарим барааны үнийн өөрчлөлт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2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Times New Roman"/>
                        </a:rPr>
                        <a:t>Хүнсний бараа, ундаа, ус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Times New Roman"/>
                        </a:rPr>
                        <a:t>21.2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Энэ бүлгийн өсөлтөд талх, гурил, будаа </a:t>
                      </a:r>
                      <a:r>
                        <a:rPr lang="en-US" sz="1200" dirty="0">
                          <a:latin typeface="Tahoma"/>
                          <a:ea typeface="Times New Roman"/>
                        </a:rPr>
                        <a:t>21.5</a:t>
                      </a:r>
                      <a:r>
                        <a:rPr lang="mn-MN" sz="1200" dirty="0">
                          <a:latin typeface="Tahoma"/>
                          <a:ea typeface="Times New Roman"/>
                        </a:rPr>
                        <a:t> хувь, мах, махан бүтээгдэхүүн </a:t>
                      </a:r>
                      <a:r>
                        <a:rPr lang="en-US" sz="1200" dirty="0">
                          <a:latin typeface="Tahoma"/>
                          <a:ea typeface="Times New Roman"/>
                        </a:rPr>
                        <a:t>7.4</a:t>
                      </a:r>
                      <a:r>
                        <a:rPr lang="mn-MN" sz="1200" dirty="0">
                          <a:latin typeface="Tahoma"/>
                          <a:ea typeface="Times New Roman"/>
                        </a:rPr>
                        <a:t> хувь, төмс, хүнсний ногоо </a:t>
                      </a:r>
                      <a:r>
                        <a:rPr lang="en-US" sz="1200" dirty="0">
                          <a:latin typeface="Tahoma"/>
                          <a:ea typeface="Times New Roman"/>
                        </a:rPr>
                        <a:t>24.0</a:t>
                      </a:r>
                      <a:r>
                        <a:rPr lang="mn-MN" sz="1200" dirty="0">
                          <a:latin typeface="Tahoma"/>
                          <a:ea typeface="Times New Roman"/>
                        </a:rPr>
                        <a:t>, сүү, сүүн бүтээгдэхүүн, өндөг </a:t>
                      </a:r>
                      <a:r>
                        <a:rPr lang="en-US" sz="1200" dirty="0">
                          <a:latin typeface="Tahoma"/>
                          <a:ea typeface="Times New Roman"/>
                        </a:rPr>
                        <a:t>27.7 </a:t>
                      </a:r>
                      <a:r>
                        <a:rPr lang="mn-MN" sz="1200" dirty="0">
                          <a:latin typeface="Tahoma"/>
                          <a:ea typeface="Times New Roman"/>
                        </a:rPr>
                        <a:t>хувиар тус тус нэмэгдсэн нь голлон нөлөөлжээ.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Times New Roman"/>
                        </a:rPr>
                        <a:t>Хувцас, бөс бараа, гутал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Times New Roman"/>
                        </a:rPr>
                        <a:t>28.8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Энэ бүлгийн бүх төрлийн хувцас </a:t>
                      </a:r>
                      <a:r>
                        <a:rPr lang="en-US" sz="1200" dirty="0">
                          <a:latin typeface="Tahoma"/>
                          <a:ea typeface="Times New Roman"/>
                        </a:rPr>
                        <a:t>28.9</a:t>
                      </a:r>
                      <a:r>
                        <a:rPr lang="mn-MN" sz="1200" dirty="0">
                          <a:latin typeface="Tahoma"/>
                          <a:ea typeface="Times New Roman"/>
                        </a:rPr>
                        <a:t> хувиар өссөнтэй холбоотой байна.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Эм тариа, эмнэлгийн үйлчилгээ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Times New Roman"/>
                        </a:rPr>
                        <a:t>7.3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Эмнэлэгт хэвтэж үзүүлсэн үйлчилгээ 25.0 хувиар өссөн нь нөлөөлжээ.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latin typeface="Tahoma"/>
                          <a:ea typeface="Times New Roman"/>
                        </a:rPr>
                        <a:t>Гэр ахуйн тавилга, гэр ахуйн бараа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14.5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latin typeface="Tahoma"/>
                          <a:ea typeface="Times New Roman"/>
                        </a:rPr>
                        <a:t>Гэр ахуйн тавилга хэрэгсэл,шалны дэвсгэрийн үнэ 19.2 хувиар өссөн нь нөлөөлжээ.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1251</Words>
  <Application>Microsoft Office PowerPoint</Application>
  <PresentationFormat>On-screen Show (4:3)</PresentationFormat>
  <Paragraphs>245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Umnugobi</cp:lastModifiedBy>
  <cp:revision>460</cp:revision>
  <dcterms:created xsi:type="dcterms:W3CDTF">2013-04-23T12:28:13Z</dcterms:created>
  <dcterms:modified xsi:type="dcterms:W3CDTF">2014-07-09T04:37:05Z</dcterms:modified>
</cp:coreProperties>
</file>