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7" r:id="rId3"/>
    <p:sldId id="337" r:id="rId4"/>
    <p:sldId id="331" r:id="rId5"/>
    <p:sldId id="345" r:id="rId6"/>
    <p:sldId id="332" r:id="rId7"/>
    <p:sldId id="338" r:id="rId8"/>
    <p:sldId id="339" r:id="rId9"/>
    <p:sldId id="333" r:id="rId10"/>
    <p:sldId id="335" r:id="rId11"/>
    <p:sldId id="348" r:id="rId12"/>
    <p:sldId id="342" r:id="rId13"/>
    <p:sldId id="343" r:id="rId14"/>
    <p:sldId id="321" r:id="rId15"/>
    <p:sldId id="346" r:id="rId16"/>
    <p:sldId id="347" r:id="rId17"/>
    <p:sldId id="318" r:id="rId18"/>
    <p:sldId id="340" r:id="rId19"/>
    <p:sldId id="314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Munkhjargal\taniltsuulga\2014.08%20sariin%20taniltsuulga\tosow%208sar%20bank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8%20sariin%20taniltsuulga%20kh\taniltsuulg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8%20sariin%20taniltsuulga%20kh\taniltsuulga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NE\une%202014\7%20honogiin%20une\Une_Grafic.46.xlsx" TargetMode="External"/><Relationship Id="rId1" Type="http://schemas.openxmlformats.org/officeDocument/2006/relationships/image" Target="../media/image9.jpeg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NE\une%202014\7%20honogiin%20une\Une_Grafic.46.xlsx" TargetMode="External"/><Relationship Id="rId1" Type="http://schemas.openxmlformats.org/officeDocument/2006/relationships/image" Target="../media/image10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NE\une%202014\7%20honogiin%20une\Une_Grafic.46.xlsx" TargetMode="External"/><Relationship Id="rId1" Type="http://schemas.openxmlformats.org/officeDocument/2006/relationships/image" Target="../media/image11.png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h\Desktop\08%20sariin%20taniltsuulga%20kh\Une_Grafic.xlsx" TargetMode="External"/><Relationship Id="rId2" Type="http://schemas.openxmlformats.org/officeDocument/2006/relationships/image" Target="../media/image12.jpeg"/><Relationship Id="rId1" Type="http://schemas.openxmlformats.org/officeDocument/2006/relationships/themeOverride" Target="../theme/themeOverride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h\Desktop\08%20sariin%20taniltsuulga%20kh\Une_Grafic.xlsx" TargetMode="External"/><Relationship Id="rId2" Type="http://schemas.openxmlformats.org/officeDocument/2006/relationships/image" Target="../media/image13.jpeg"/><Relationship Id="rId1" Type="http://schemas.openxmlformats.org/officeDocument/2006/relationships/themeOverride" Target="../theme/themeOverride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iislel\Une_Grafic.xlsx" TargetMode="External"/><Relationship Id="rId2" Type="http://schemas.openxmlformats.org/officeDocument/2006/relationships/image" Target="../media/image14.jpeg"/><Relationship Id="rId1" Type="http://schemas.openxmlformats.org/officeDocument/2006/relationships/themeOverride" Target="../theme/themeOverride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h\Desktop\08%20sariin%20taniltsuulga%20kh\Une_Grafic.xlsx" TargetMode="External"/><Relationship Id="rId2" Type="http://schemas.openxmlformats.org/officeDocument/2006/relationships/image" Target="../media/image15.jpeg"/><Relationship Id="rId1" Type="http://schemas.openxmlformats.org/officeDocument/2006/relationships/themeOverride" Target="../theme/themeOverride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h\Desktop\08%20sariin%20taniltsuulga%20kh\Une_Grafic.xlsx" TargetMode="Externa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Munkhjargal\taniltsuulga\2014.08%20sariin%20taniltsuulga\tosow%208sar%20bank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Munkhjargal\taniltsuulga\2014.08%20sariin%20taniltsuulga\tosow%208sar%20ban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8%20sariin%20taniltsuulga%20kh\taniltsuulg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8%20sariin%20taniltsuulga%20kh\taniltsuulg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8%20sariin%20taniltsuulga%20kh\taniltsuulg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8%20sariin%20taniltsuulga%20kh\taniltsuulg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8%20sariin%20taniltsuulga%20kh\taniltsuulg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8%20sariin%20taniltsuulga%20kh\taniltsuulg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8%20sariin%20taniltsuulga%20kh\taniltsuulg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mn-MN" sz="1000"/>
              <a:t>ТАТВАРЫН ОРЛОГЫН БҮТЦЭЭР НЬ АВЧ ҮЗВЭЛ</a:t>
            </a:r>
            <a:endParaRPr lang="en-US" sz="1000"/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1.0495188101487323E-2"/>
                  <c:y val="-6.2856517935258135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9.3716296826533055E-2"/>
                  <c:y val="-1.1556844868075703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7.3207567804024513E-3"/>
                  <c:y val="1.5804899387576565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'tusviin orlogo'!$B$42:$B$45</c:f>
              <c:strCache>
                <c:ptCount val="4"/>
                <c:pt idx="0">
                  <c:v>1.Орлогын албан татвар</c:v>
                </c:pt>
                <c:pt idx="1">
                  <c:v>2. Өмчийн татвар      </c:v>
                </c:pt>
                <c:pt idx="2">
                  <c:v>3. Тусгай зориулалтын орлого</c:v>
                </c:pt>
                <c:pt idx="3">
                  <c:v>4.Бусад татвар</c:v>
                </c:pt>
              </c:strCache>
            </c:strRef>
          </c:cat>
          <c:val>
            <c:numRef>
              <c:f>'tusviin orlogo'!$C$42:$C$45</c:f>
              <c:numCache>
                <c:formatCode>General</c:formatCode>
                <c:ptCount val="4"/>
                <c:pt idx="0">
                  <c:v>15352160.299999997</c:v>
                </c:pt>
                <c:pt idx="1">
                  <c:v>5103813.8</c:v>
                </c:pt>
                <c:pt idx="2">
                  <c:v>1130429.2</c:v>
                </c:pt>
                <c:pt idx="3">
                  <c:v>9939000.5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8</a:t>
            </a:r>
            <a:r>
              <a:rPr lang="mn-MN" sz="1200"/>
              <a:t> сард үйлдэгдсэн гэмт</a:t>
            </a:r>
            <a:r>
              <a:rPr lang="mn-MN" sz="1200" baseline="0"/>
              <a:t> хэрэг, хувиар</a:t>
            </a:r>
            <a:endParaRPr lang="en-US" sz="1200"/>
          </a:p>
        </c:rich>
      </c:tx>
      <c:layout>
        <c:manualLayout>
          <c:xMode val="edge"/>
          <c:yMode val="edge"/>
          <c:x val="0.2127156203105672"/>
          <c:y val="0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2"/>
              <c:layout>
                <c:manualLayout>
                  <c:x val="-2.8793744531933592E-3"/>
                  <c:y val="5.8330417031204534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2.734689413823272E-2"/>
                  <c:y val="-1.5740740740740821E-3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2.2833552055993396E-3"/>
                  <c:y val="-4.4965733449985534E-3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3.4015748031496211E-3"/>
                  <c:y val="2.0030256634587344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'gemt hereg'!$A$25:$A$31</c:f>
              <c:strCache>
                <c:ptCount val="7"/>
                <c:pt idx="0">
                  <c:v>хүчин</c:v>
                </c:pt>
                <c:pt idx="1">
                  <c:v>танхай</c:v>
                </c:pt>
                <c:pt idx="2">
                  <c:v>ИЭЧЭМЭ</c:v>
                </c:pt>
                <c:pt idx="3">
                  <c:v>хулгай</c:v>
                </c:pt>
                <c:pt idx="4">
                  <c:v>ХАБ эсрэг гэмт хэрэг</c:v>
                </c:pt>
                <c:pt idx="5">
                  <c:v>Залилан</c:v>
                </c:pt>
                <c:pt idx="6">
                  <c:v>Бусад гэмт хэрэг</c:v>
                </c:pt>
              </c:strCache>
            </c:strRef>
          </c:cat>
          <c:val>
            <c:numRef>
              <c:f>'gemt hereg'!$B$25:$B$31</c:f>
              <c:numCache>
                <c:formatCode>General</c:formatCode>
                <c:ptCount val="7"/>
                <c:pt idx="0">
                  <c:v>7</c:v>
                </c:pt>
                <c:pt idx="1">
                  <c:v>10</c:v>
                </c:pt>
                <c:pt idx="2">
                  <c:v>101</c:v>
                </c:pt>
                <c:pt idx="3">
                  <c:v>60</c:v>
                </c:pt>
                <c:pt idx="4">
                  <c:v>57</c:v>
                </c:pt>
                <c:pt idx="5">
                  <c:v>4</c:v>
                </c:pt>
                <c:pt idx="6">
                  <c:v>77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6567757977621231"/>
          <c:y val="0.22455344123651211"/>
          <c:w val="0.73432242022379113"/>
          <c:h val="0.77544655876349122"/>
        </c:manualLayout>
      </c:layout>
      <c:barChart>
        <c:barDir val="bar"/>
        <c:grouping val="clustered"/>
        <c:ser>
          <c:idx val="0"/>
          <c:order val="0"/>
          <c:tx>
            <c:strRef>
              <c:f>'gemt hereg'!$B$37</c:f>
              <c:strCache>
                <c:ptCount val="1"/>
                <c:pt idx="0">
                  <c:v>Сэжигтэн, холбогдогчдын мэдээлэл, насны байдлаар</c:v>
                </c:pt>
              </c:strCache>
            </c:strRef>
          </c:tx>
          <c:cat>
            <c:strRef>
              <c:f>'gemt hereg'!$A$38:$A$41</c:f>
              <c:strCache>
                <c:ptCount val="4"/>
                <c:pt idx="0">
                  <c:v>18 хүртэл</c:v>
                </c:pt>
                <c:pt idx="1">
                  <c:v>18-30 нас</c:v>
                </c:pt>
                <c:pt idx="2">
                  <c:v>31-35 нас</c:v>
                </c:pt>
                <c:pt idx="3">
                  <c:v>35- с дээш нас</c:v>
                </c:pt>
              </c:strCache>
            </c:strRef>
          </c:cat>
          <c:val>
            <c:numRef>
              <c:f>'gemt hereg'!$B$38:$B$41</c:f>
              <c:numCache>
                <c:formatCode>General</c:formatCode>
                <c:ptCount val="4"/>
                <c:pt idx="0">
                  <c:v>11</c:v>
                </c:pt>
                <c:pt idx="1">
                  <c:v>127</c:v>
                </c:pt>
                <c:pt idx="2">
                  <c:v>39</c:v>
                </c:pt>
                <c:pt idx="3">
                  <c:v>90</c:v>
                </c:pt>
              </c:numCache>
            </c:numRef>
          </c:val>
        </c:ser>
        <c:dLbls>
          <c:showVal val="1"/>
        </c:dLbls>
        <c:overlap val="-25"/>
        <c:axId val="71252224"/>
        <c:axId val="71254016"/>
      </c:barChart>
      <c:catAx>
        <c:axId val="71252224"/>
        <c:scaling>
          <c:orientation val="minMax"/>
        </c:scaling>
        <c:axPos val="l"/>
        <c:majorTickMark val="none"/>
        <c:tickLblPos val="nextTo"/>
        <c:crossAx val="71254016"/>
        <c:crosses val="autoZero"/>
        <c:auto val="1"/>
        <c:lblAlgn val="ctr"/>
        <c:lblOffset val="100"/>
      </c:catAx>
      <c:valAx>
        <c:axId val="71254016"/>
        <c:scaling>
          <c:orientation val="minMax"/>
        </c:scaling>
        <c:delete val="1"/>
        <c:axPos val="b"/>
        <c:numFmt formatCode="General" sourceLinked="1"/>
        <c:tickLblPos val="none"/>
        <c:crossAx val="7125222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000"/>
            </a:pPr>
            <a:endParaRPr lang="en-US"/>
          </a:p>
        </c:txPr>
      </c:legendEntry>
      <c:layout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746117370687779"/>
          <c:y val="0.10792838365102068"/>
          <c:w val="0.8017694799904066"/>
          <c:h val="0.53895461420982393"/>
        </c:manualLayout>
      </c:layout>
      <c:lineChart>
        <c:grouping val="standard"/>
        <c:ser>
          <c:idx val="0"/>
          <c:order val="0"/>
          <c:tx>
            <c:strRef>
              <c:f>Sheet1!$C$3</c:f>
              <c:strCache>
                <c:ptCount val="1"/>
                <c:pt idx="0">
                  <c:v>Хонь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43"/>
            <c:spPr>
              <a:blipFill dpi="0" rotWithShape="1">
                <a:blip xmlns:r="http://schemas.openxmlformats.org/officeDocument/2006/relationships" r:embed="rId1"/>
                <a:srcRect/>
                <a:tile tx="0" ty="0" sx="100000" sy="100000" flip="none" algn="ctr"/>
              </a:blip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0.11938188708006588"/>
                  <c:y val="-9.599535235961209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079937093752852"/>
                  <c:y val="-0.1041652402145392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174382343311436"/>
                  <c:y val="-9.792412312097412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5350281214848134E-2"/>
                  <c:y val="-0.1139932748023112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Sheet1!$D$2:$G$2</c:f>
              <c:strCache>
                <c:ptCount val="4"/>
                <c:pt idx="0">
                  <c:v>8 сарын 20</c:v>
                </c:pt>
                <c:pt idx="1">
                  <c:v>8 сарын 27</c:v>
                </c:pt>
                <c:pt idx="2">
                  <c:v>9 сарын 03</c:v>
                </c:pt>
                <c:pt idx="3">
                  <c:v>9 сарын 10</c:v>
                </c:pt>
              </c:strCache>
            </c:strRef>
          </c:cat>
          <c:val>
            <c:numRef>
              <c:f>Sheet1!$D$3:$G$3</c:f>
              <c:numCache>
                <c:formatCode>General</c:formatCode>
                <c:ptCount val="4"/>
                <c:pt idx="0">
                  <c:v>7750</c:v>
                </c:pt>
                <c:pt idx="1">
                  <c:v>7000</c:v>
                </c:pt>
                <c:pt idx="2">
                  <c:v>7166.6</c:v>
                </c:pt>
                <c:pt idx="3">
                  <c:v>7166.6</c:v>
                </c:pt>
              </c:numCache>
            </c:numRef>
          </c:val>
        </c:ser>
        <c:marker val="1"/>
        <c:axId val="71373184"/>
        <c:axId val="71374720"/>
      </c:lineChart>
      <c:catAx>
        <c:axId val="7137318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crossAx val="71374720"/>
        <c:crosses val="autoZero"/>
        <c:auto val="1"/>
        <c:lblAlgn val="ctr"/>
        <c:lblOffset val="100"/>
      </c:catAx>
      <c:valAx>
        <c:axId val="71374720"/>
        <c:scaling>
          <c:orientation val="minMax"/>
          <c:max val="9000"/>
          <c:min val="6000"/>
        </c:scaling>
        <c:axPos val="l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crossAx val="71373184"/>
        <c:crosses val="autoZero"/>
        <c:crossBetween val="between"/>
        <c:majorUnit val="1000"/>
      </c:valAx>
    </c:plotArea>
    <c:plotVisOnly val="1"/>
    <c:dispBlanksAs val="gap"/>
  </c:chart>
  <c:spPr>
    <a:ln>
      <a:noFill/>
    </a:ln>
  </c:spPr>
  <c:txPr>
    <a:bodyPr/>
    <a:lstStyle/>
    <a:p>
      <a:pPr>
        <a:defRPr>
          <a:solidFill>
            <a:srgbClr val="00206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825"/>
          <c:y val="7.8892795227164914E-2"/>
          <c:w val="0.86264056794436561"/>
          <c:h val="0.64463046220275733"/>
        </c:manualLayout>
      </c:layout>
      <c:lineChart>
        <c:grouping val="standard"/>
        <c:ser>
          <c:idx val="0"/>
          <c:order val="0"/>
          <c:tx>
            <c:strRef>
              <c:f>Sheet1!$K$3</c:f>
              <c:strCache>
                <c:ptCount val="1"/>
                <c:pt idx="0">
                  <c:v>Адуу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0.12126739350561416"/>
                  <c:y val="-0.15236265819952291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0.12384038230966853"/>
                  <c:y val="-0.16968128081254441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0.11313888888888889"/>
                  <c:y val="-0.11477235087311551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0.1118820622971237"/>
                  <c:y val="-0.16712264717590442"/>
                </c:manualLayout>
              </c:layout>
              <c:dLblPos val="r"/>
              <c:showVal val="1"/>
            </c:dLbl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Sheet1!$L$2:$O$2</c:f>
              <c:strCache>
                <c:ptCount val="4"/>
                <c:pt idx="0">
                  <c:v>8 сарын 20</c:v>
                </c:pt>
                <c:pt idx="1">
                  <c:v>8 сарын 27</c:v>
                </c:pt>
                <c:pt idx="2">
                  <c:v>9 сарын 03</c:v>
                </c:pt>
                <c:pt idx="3">
                  <c:v>9 сарын 10</c:v>
                </c:pt>
              </c:strCache>
            </c:strRef>
          </c:cat>
          <c:val>
            <c:numRef>
              <c:f>Sheet1!$L$3:$O$3</c:f>
              <c:numCache>
                <c:formatCode>General</c:formatCode>
                <c:ptCount val="4"/>
                <c:pt idx="0">
                  <c:v>7000</c:v>
                </c:pt>
                <c:pt idx="1">
                  <c:v>6333.3</c:v>
                </c:pt>
                <c:pt idx="2">
                  <c:v>6833.3</c:v>
                </c:pt>
                <c:pt idx="3">
                  <c:v>6666</c:v>
                </c:pt>
              </c:numCache>
            </c:numRef>
          </c:val>
        </c:ser>
        <c:marker val="1"/>
        <c:axId val="71403008"/>
        <c:axId val="71404544"/>
      </c:lineChart>
      <c:catAx>
        <c:axId val="71403008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crossAx val="71404544"/>
        <c:crosses val="autoZero"/>
        <c:auto val="1"/>
        <c:lblAlgn val="ctr"/>
        <c:lblOffset val="100"/>
      </c:catAx>
      <c:valAx>
        <c:axId val="71404544"/>
        <c:scaling>
          <c:orientation val="minMax"/>
          <c:max val="8500"/>
          <c:min val="5000"/>
        </c:scaling>
        <c:axPos val="l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crossAx val="71403008"/>
        <c:crosses val="autoZero"/>
        <c:crossBetween val="between"/>
        <c:majorUnit val="1000"/>
      </c:valAx>
    </c:plotArea>
    <c:plotVisOnly val="1"/>
    <c:dispBlanksAs val="gap"/>
  </c:chart>
  <c:spPr>
    <a:ln>
      <a:noFill/>
    </a:ln>
  </c:spPr>
  <c:txPr>
    <a:bodyPr/>
    <a:lstStyle/>
    <a:p>
      <a:pPr>
        <a:defRPr sz="800">
          <a:solidFill>
            <a:srgbClr val="00206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220753270038791"/>
          <c:y val="4.9530558680164746E-2"/>
          <c:w val="0.84952777777777777"/>
          <c:h val="0.82152579636032663"/>
        </c:manualLayout>
      </c:layout>
      <c:lineChart>
        <c:grouping val="standard"/>
        <c:ser>
          <c:idx val="0"/>
          <c:order val="0"/>
          <c:tx>
            <c:strRef>
              <c:f>Sheet1!$T$3</c:f>
              <c:strCache>
                <c:ptCount val="1"/>
                <c:pt idx="0">
                  <c:v>Ямаа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0.11500685871056239"/>
                  <c:y val="-5.969028871391081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0.11500685871056242"/>
                  <c:y val="-8.349981252343470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0.12049382716049382"/>
                  <c:y val="-7.397600299962509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7.07793007355563E-2"/>
                  <c:y val="-0.11207124109486315"/>
                </c:manualLayout>
              </c:layout>
              <c:dLblPos val="r"/>
              <c:showVal val="1"/>
            </c:dLbl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Sheet1!$U$2:$X$2</c:f>
              <c:strCache>
                <c:ptCount val="4"/>
                <c:pt idx="0">
                  <c:v>8 сарын 13</c:v>
                </c:pt>
                <c:pt idx="1">
                  <c:v>8 сарын 27</c:v>
                </c:pt>
                <c:pt idx="2">
                  <c:v>9 сарын 03</c:v>
                </c:pt>
                <c:pt idx="3">
                  <c:v>9 сарын 10</c:v>
                </c:pt>
              </c:strCache>
            </c:strRef>
          </c:cat>
          <c:val>
            <c:numRef>
              <c:f>Sheet1!$U$3:$X$3</c:f>
              <c:numCache>
                <c:formatCode>General</c:formatCode>
                <c:ptCount val="4"/>
                <c:pt idx="0">
                  <c:v>7000</c:v>
                </c:pt>
                <c:pt idx="1">
                  <c:v>6333.3</c:v>
                </c:pt>
                <c:pt idx="2">
                  <c:v>6500</c:v>
                </c:pt>
                <c:pt idx="3">
                  <c:v>6500</c:v>
                </c:pt>
              </c:numCache>
            </c:numRef>
          </c:val>
        </c:ser>
        <c:marker val="1"/>
        <c:axId val="71436928"/>
        <c:axId val="71451008"/>
      </c:lineChart>
      <c:catAx>
        <c:axId val="71436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1451008"/>
        <c:crosses val="autoZero"/>
        <c:auto val="1"/>
        <c:lblAlgn val="ctr"/>
        <c:lblOffset val="100"/>
      </c:catAx>
      <c:valAx>
        <c:axId val="71451008"/>
        <c:scaling>
          <c:orientation val="minMax"/>
          <c:max val="8000"/>
          <c:min val="5000"/>
        </c:scaling>
        <c:axPos val="l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crossAx val="71436928"/>
        <c:crosses val="autoZero"/>
        <c:crossBetween val="between"/>
        <c:majorUnit val="1000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>
          <a:solidFill>
            <a:srgbClr val="00206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21600811983191E-2"/>
          <c:y val="9.4490305647278228E-2"/>
          <c:w val="0.97099380704300653"/>
          <c:h val="0.61585931758530699"/>
        </c:manualLayout>
      </c:layout>
      <c:barChart>
        <c:barDir val="col"/>
        <c:grouping val="clustered"/>
        <c:ser>
          <c:idx val="0"/>
          <c:order val="0"/>
          <c:tx>
            <c:strRef>
              <c:f>Sheet1!$J$75</c:f>
              <c:strCache>
                <c:ptCount val="1"/>
                <c:pt idx="0">
                  <c:v>Төмс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Sheet1!$K$74:$O$74</c:f>
              <c:numCache>
                <c:formatCode>General</c:formatCode>
                <c:ptCount val="5"/>
                <c:pt idx="0">
                  <c:v>2010.08</c:v>
                </c:pt>
                <c:pt idx="1">
                  <c:v>2011.08</c:v>
                </c:pt>
                <c:pt idx="2">
                  <c:v>2012.08</c:v>
                </c:pt>
                <c:pt idx="3">
                  <c:v>2013.08</c:v>
                </c:pt>
                <c:pt idx="4">
                  <c:v>2014.08</c:v>
                </c:pt>
              </c:numCache>
            </c:numRef>
          </c:cat>
          <c:val>
            <c:numRef>
              <c:f>Sheet1!$K$75:$O$75</c:f>
              <c:numCache>
                <c:formatCode>General</c:formatCode>
                <c:ptCount val="5"/>
                <c:pt idx="0">
                  <c:v>1000</c:v>
                </c:pt>
                <c:pt idx="1">
                  <c:v>1200</c:v>
                </c:pt>
                <c:pt idx="2">
                  <c:v>1500</c:v>
                </c:pt>
                <c:pt idx="3">
                  <c:v>1200</c:v>
                </c:pt>
                <c:pt idx="4">
                  <c:v>950</c:v>
                </c:pt>
              </c:numCache>
            </c:numRef>
          </c:val>
        </c:ser>
        <c:gapWidth val="10"/>
        <c:axId val="71528448"/>
        <c:axId val="71529984"/>
      </c:barChart>
      <c:catAx>
        <c:axId val="71528448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txPr>
          <a:bodyPr rot="-5400000" vert="horz"/>
          <a:lstStyle/>
          <a:p>
            <a:pPr>
              <a:defRPr sz="800"/>
            </a:pPr>
            <a:endParaRPr lang="en-US"/>
          </a:p>
        </c:txPr>
        <c:crossAx val="71529984"/>
        <c:crosses val="autoZero"/>
        <c:auto val="1"/>
        <c:lblAlgn val="ctr"/>
        <c:lblOffset val="100"/>
      </c:catAx>
      <c:valAx>
        <c:axId val="71529984"/>
        <c:scaling>
          <c:orientation val="minMax"/>
          <c:max val="1400"/>
          <c:min val="0"/>
        </c:scaling>
        <c:delete val="1"/>
        <c:axPos val="l"/>
        <c:numFmt formatCode="General" sourceLinked="1"/>
        <c:tickLblPos val="none"/>
        <c:crossAx val="71528448"/>
        <c:crosses val="autoZero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>
          <a:solidFill>
            <a:srgbClr val="002060"/>
          </a:solidFill>
          <a:latin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80078922388867"/>
          <c:y val="4.8774626063308422E-2"/>
          <c:w val="0.84561342721804644"/>
          <c:h val="0.65451390865298453"/>
        </c:manualLayout>
      </c:layout>
      <c:lineChart>
        <c:grouping val="standard"/>
        <c:ser>
          <c:idx val="0"/>
          <c:order val="0"/>
          <c:tx>
            <c:strRef>
              <c:f>Sheet1!$R$88</c:f>
              <c:strCache>
                <c:ptCount val="1"/>
                <c:pt idx="0">
                  <c:v>Байцаа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square"/>
            <c:size val="35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Sheet1!$S$87:$W$87</c:f>
              <c:numCache>
                <c:formatCode>General</c:formatCode>
                <c:ptCount val="5"/>
                <c:pt idx="0">
                  <c:v>2010.08</c:v>
                </c:pt>
                <c:pt idx="1">
                  <c:v>2011.08</c:v>
                </c:pt>
                <c:pt idx="2">
                  <c:v>2012.08</c:v>
                </c:pt>
                <c:pt idx="3">
                  <c:v>2013.08</c:v>
                </c:pt>
                <c:pt idx="4">
                  <c:v>2014.08</c:v>
                </c:pt>
              </c:numCache>
            </c:numRef>
          </c:cat>
          <c:val>
            <c:numRef>
              <c:f>Sheet1!$S$88:$W$88</c:f>
              <c:numCache>
                <c:formatCode>General</c:formatCode>
                <c:ptCount val="5"/>
                <c:pt idx="0">
                  <c:v>1000</c:v>
                </c:pt>
                <c:pt idx="1">
                  <c:v>1500</c:v>
                </c:pt>
                <c:pt idx="2">
                  <c:v>1500</c:v>
                </c:pt>
                <c:pt idx="3">
                  <c:v>1500</c:v>
                </c:pt>
                <c:pt idx="4">
                  <c:v>1000</c:v>
                </c:pt>
              </c:numCache>
            </c:numRef>
          </c:val>
          <c:smooth val="1"/>
        </c:ser>
        <c:marker val="1"/>
        <c:axId val="71586944"/>
        <c:axId val="71588480"/>
      </c:lineChart>
      <c:catAx>
        <c:axId val="7158694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71588480"/>
        <c:crosses val="autoZero"/>
        <c:auto val="1"/>
        <c:lblAlgn val="ctr"/>
        <c:lblOffset val="100"/>
      </c:catAx>
      <c:valAx>
        <c:axId val="71588480"/>
        <c:scaling>
          <c:orientation val="minMax"/>
          <c:max val="2000"/>
          <c:min val="0"/>
        </c:scaling>
        <c:axPos val="l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crossAx val="71586944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15769060879585173"/>
          <c:y val="7.67373957773376E-5"/>
          <c:w val="0.55154503552909928"/>
          <c:h val="0.10406290677080036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>
          <a:solidFill>
            <a:srgbClr val="002060"/>
          </a:solidFill>
          <a:latin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234432234432238E-2"/>
          <c:y val="0.18202796916010541"/>
          <c:w val="0.88571428571428557"/>
          <c:h val="0.44841535433070867"/>
        </c:manualLayout>
      </c:layout>
      <c:lineChart>
        <c:grouping val="standard"/>
        <c:ser>
          <c:idx val="0"/>
          <c:order val="0"/>
          <c:tx>
            <c:strRef>
              <c:f>Sheet1!$C$127</c:f>
              <c:strCache>
                <c:ptCount val="1"/>
                <c:pt idx="0">
                  <c:v>Лууван</c:v>
                </c:pt>
              </c:strCache>
            </c:strRef>
          </c:tx>
          <c:spPr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45"/>
            <c:spPr>
              <a:blipFill dpi="0" rotWithShape="1">
                <a:blip xmlns:r="http://schemas.openxmlformats.org/officeDocument/2006/relationships" r:embed="rId2"/>
                <a:srcRect/>
                <a:stretch>
                  <a:fillRect/>
                </a:stretch>
              </a:blip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0.12307692307692364"/>
                  <c:y val="-0.140625"/>
                </c:manualLayout>
              </c:layout>
              <c:showVal val="1"/>
            </c:dLbl>
            <c:dLbl>
              <c:idx val="1"/>
              <c:layout>
                <c:manualLayout>
                  <c:x val="-0.10549450549450556"/>
                  <c:y val="-0.125"/>
                </c:manualLayout>
              </c:layout>
              <c:showVal val="1"/>
            </c:dLbl>
            <c:dLbl>
              <c:idx val="2"/>
              <c:layout>
                <c:manualLayout>
                  <c:x val="-9.6703296703296707E-2"/>
                  <c:y val="-0.125"/>
                </c:manualLayout>
              </c:layout>
              <c:showVal val="1"/>
            </c:dLbl>
            <c:dLbl>
              <c:idx val="3"/>
              <c:layout>
                <c:manualLayout>
                  <c:x val="-9.9633699633699765E-2"/>
                  <c:y val="-0.125"/>
                </c:manualLayout>
              </c:layout>
              <c:showVal val="1"/>
            </c:dLbl>
            <c:dLbl>
              <c:idx val="4"/>
              <c:layout>
                <c:manualLayout>
                  <c:x val="-7.032967032967033E-2"/>
                  <c:y val="-0.11458333333333331"/>
                </c:manualLayout>
              </c:layout>
              <c:showVal val="1"/>
            </c:dLbl>
            <c:showVal val="1"/>
          </c:dLbls>
          <c:cat>
            <c:numRef>
              <c:f>Sheet1!$D$126:$H$126</c:f>
              <c:numCache>
                <c:formatCode>General</c:formatCode>
                <c:ptCount val="5"/>
                <c:pt idx="0">
                  <c:v>2010.08</c:v>
                </c:pt>
                <c:pt idx="1">
                  <c:v>2011.08</c:v>
                </c:pt>
                <c:pt idx="2">
                  <c:v>2012.08</c:v>
                </c:pt>
                <c:pt idx="3">
                  <c:v>2013.08</c:v>
                </c:pt>
                <c:pt idx="4">
                  <c:v>2014.08</c:v>
                </c:pt>
              </c:numCache>
            </c:numRef>
          </c:cat>
          <c:val>
            <c:numRef>
              <c:f>Sheet1!$D$127:$H$127</c:f>
              <c:numCache>
                <c:formatCode>General</c:formatCode>
                <c:ptCount val="5"/>
                <c:pt idx="0">
                  <c:v>1200</c:v>
                </c:pt>
                <c:pt idx="1">
                  <c:v>1500</c:v>
                </c:pt>
                <c:pt idx="2">
                  <c:v>1800</c:v>
                </c:pt>
                <c:pt idx="3">
                  <c:v>1200</c:v>
                </c:pt>
                <c:pt idx="4">
                  <c:v>1500</c:v>
                </c:pt>
              </c:numCache>
            </c:numRef>
          </c:val>
          <c:smooth val="1"/>
        </c:ser>
        <c:dLbls>
          <c:showVal val="1"/>
        </c:dLbls>
        <c:marker val="1"/>
        <c:axId val="71345664"/>
        <c:axId val="71347200"/>
      </c:lineChart>
      <c:catAx>
        <c:axId val="71345664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rgbClr val="4F81BD">
                <a:lumMod val="40000"/>
                <a:lumOff val="60000"/>
              </a:srgbClr>
            </a:solidFill>
          </a:ln>
        </c:spPr>
        <c:txPr>
          <a:bodyPr rot="-5400000" vert="horz"/>
          <a:lstStyle/>
          <a:p>
            <a:pPr>
              <a:defRPr sz="800"/>
            </a:pPr>
            <a:endParaRPr lang="en-US"/>
          </a:p>
        </c:txPr>
        <c:crossAx val="71347200"/>
        <c:crosses val="autoZero"/>
        <c:auto val="1"/>
        <c:lblAlgn val="ctr"/>
        <c:lblOffset val="100"/>
      </c:catAx>
      <c:valAx>
        <c:axId val="71347200"/>
        <c:scaling>
          <c:orientation val="minMax"/>
          <c:max val="1800"/>
          <c:min val="1000"/>
        </c:scaling>
        <c:delete val="1"/>
        <c:axPos val="l"/>
        <c:numFmt formatCode="General" sourceLinked="1"/>
        <c:majorTickMark val="none"/>
        <c:tickLblPos val="none"/>
        <c:crossAx val="71345664"/>
        <c:crosses val="autoZero"/>
        <c:crossBetween val="between"/>
        <c:majorUnit val="20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0761587319289605"/>
          <c:y val="4.2227844156929879E-2"/>
          <c:w val="0.17122859799918638"/>
          <c:h val="0.10828045748572852"/>
        </c:manualLayout>
      </c:layout>
    </c:legend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>
          <a:solidFill>
            <a:srgbClr val="002060"/>
          </a:solidFill>
          <a:latin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814455885322042E-2"/>
          <c:y val="5.1400554097404488E-2"/>
          <c:w val="0.82867702669611321"/>
          <c:h val="0.47028897874218206"/>
        </c:manualLayout>
      </c:layout>
      <c:lineChart>
        <c:grouping val="standard"/>
        <c:ser>
          <c:idx val="0"/>
          <c:order val="0"/>
          <c:tx>
            <c:strRef>
              <c:f>Sheet1!$A$146</c:f>
              <c:strCache>
                <c:ptCount val="1"/>
                <c:pt idx="0">
                  <c:v>Өндөг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38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Sheet1!$B$144:$F$144</c:f>
              <c:numCache>
                <c:formatCode>General</c:formatCode>
                <c:ptCount val="5"/>
                <c:pt idx="0">
                  <c:v>2010.08</c:v>
                </c:pt>
                <c:pt idx="1">
                  <c:v>2011.08</c:v>
                </c:pt>
                <c:pt idx="2">
                  <c:v>2012.08</c:v>
                </c:pt>
                <c:pt idx="3">
                  <c:v>2013.08</c:v>
                </c:pt>
                <c:pt idx="4">
                  <c:v>2014.08</c:v>
                </c:pt>
              </c:numCache>
            </c:numRef>
          </c:cat>
          <c:val>
            <c:numRef>
              <c:f>Sheet1!$B$146:$F$146</c:f>
              <c:numCache>
                <c:formatCode>General</c:formatCode>
                <c:ptCount val="5"/>
                <c:pt idx="0">
                  <c:v>240</c:v>
                </c:pt>
                <c:pt idx="1">
                  <c:v>250</c:v>
                </c:pt>
                <c:pt idx="2">
                  <c:v>300</c:v>
                </c:pt>
                <c:pt idx="3">
                  <c:v>316.7</c:v>
                </c:pt>
                <c:pt idx="4">
                  <c:v>383.3</c:v>
                </c:pt>
              </c:numCache>
            </c:numRef>
          </c:val>
        </c:ser>
        <c:marker val="1"/>
        <c:axId val="71687168"/>
        <c:axId val="71697152"/>
      </c:lineChart>
      <c:catAx>
        <c:axId val="71687168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txPr>
          <a:bodyPr rot="-5400000" vert="horz"/>
          <a:lstStyle/>
          <a:p>
            <a:pPr>
              <a:defRPr sz="800"/>
            </a:pPr>
            <a:endParaRPr lang="en-US"/>
          </a:p>
        </c:txPr>
        <c:crossAx val="71697152"/>
        <c:crosses val="autoZero"/>
        <c:auto val="1"/>
        <c:lblAlgn val="ctr"/>
        <c:lblOffset val="100"/>
      </c:catAx>
      <c:valAx>
        <c:axId val="71697152"/>
        <c:scaling>
          <c:orientation val="minMax"/>
          <c:max val="600"/>
          <c:min val="0"/>
        </c:scaling>
        <c:axPos val="l"/>
        <c:numFmt formatCode="General" sourceLinked="1"/>
        <c:tickLblPos val="nextTo"/>
        <c:crossAx val="71687168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>
          <a:solidFill>
            <a:srgbClr val="00206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015507436570428"/>
          <c:y val="5.1400554097404488E-2"/>
          <c:w val="0.88382414698162726"/>
          <c:h val="0.76914151356081539"/>
        </c:manualLayout>
      </c:layout>
      <c:barChart>
        <c:barDir val="col"/>
        <c:grouping val="clustered"/>
        <c:ser>
          <c:idx val="0"/>
          <c:order val="0"/>
          <c:tx>
            <c:strRef>
              <c:f>Sheet1!$B$67</c:f>
              <c:strCache>
                <c:ptCount val="1"/>
                <c:pt idx="0">
                  <c:v>Алтан Тариа гурил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Sheet1!$C$66:$H$66</c:f>
              <c:strCache>
                <c:ptCount val="6"/>
                <c:pt idx="0">
                  <c:v>Гурвантэс</c:v>
                </c:pt>
                <c:pt idx="1">
                  <c:v>Манлай</c:v>
                </c:pt>
                <c:pt idx="2">
                  <c:v>Номгон</c:v>
                </c:pt>
                <c:pt idx="3">
                  <c:v>Ханбогд</c:v>
                </c:pt>
                <c:pt idx="4">
                  <c:v>Ханхонгор</c:v>
                </c:pt>
                <c:pt idx="5">
                  <c:v>Цогтцэций</c:v>
                </c:pt>
              </c:strCache>
            </c:strRef>
          </c:cat>
          <c:val>
            <c:numRef>
              <c:f>Sheet1!$C$67:$H$67</c:f>
              <c:numCache>
                <c:formatCode>General</c:formatCode>
                <c:ptCount val="6"/>
                <c:pt idx="0">
                  <c:v>1300</c:v>
                </c:pt>
                <c:pt idx="1">
                  <c:v>1450</c:v>
                </c:pt>
                <c:pt idx="2">
                  <c:v>1100</c:v>
                </c:pt>
                <c:pt idx="3">
                  <c:v>1216</c:v>
                </c:pt>
                <c:pt idx="4">
                  <c:v>1450</c:v>
                </c:pt>
                <c:pt idx="5">
                  <c:v>1133</c:v>
                </c:pt>
              </c:numCache>
            </c:numRef>
          </c:val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Sheet1!$C$66:$H$66</c:f>
              <c:strCache>
                <c:ptCount val="6"/>
                <c:pt idx="0">
                  <c:v>Гурвантэс</c:v>
                </c:pt>
                <c:pt idx="1">
                  <c:v>Манлай</c:v>
                </c:pt>
                <c:pt idx="2">
                  <c:v>Номгон</c:v>
                </c:pt>
                <c:pt idx="3">
                  <c:v>Ханбогд</c:v>
                </c:pt>
                <c:pt idx="4">
                  <c:v>Ханхонгор</c:v>
                </c:pt>
                <c:pt idx="5">
                  <c:v>Цогтцэций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gapWidth val="20"/>
        <c:overlap val="10"/>
        <c:axId val="71729536"/>
        <c:axId val="71731072"/>
      </c:barChart>
      <c:catAx>
        <c:axId val="7172953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crossAx val="71731072"/>
        <c:crosses val="autoZero"/>
        <c:auto val="1"/>
        <c:lblAlgn val="ctr"/>
        <c:lblOffset val="100"/>
      </c:catAx>
      <c:valAx>
        <c:axId val="71731072"/>
        <c:scaling>
          <c:orientation val="minMax"/>
          <c:max val="1700"/>
          <c:min val="900"/>
        </c:scaling>
        <c:axPos val="l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crossAx val="71729536"/>
        <c:crosses val="autoZero"/>
        <c:crossBetween val="between"/>
        <c:majorUnit val="150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34192294966746289"/>
          <c:y val="4.6445756780402088E-3"/>
          <c:w val="0.33271820888161052"/>
          <c:h val="0.12955084839747191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900">
          <a:solidFill>
            <a:srgbClr val="00206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>
        <c:manualLayout>
          <c:layoutTarget val="inner"/>
          <c:xMode val="edge"/>
          <c:yMode val="edge"/>
          <c:x val="0.17135860421293492"/>
          <c:y val="0.16375236294896031"/>
          <c:w val="0.74352917423783571"/>
          <c:h val="0.67532299837756571"/>
        </c:manualLayout>
      </c:layout>
      <c:barChart>
        <c:barDir val="bar"/>
        <c:grouping val="clustered"/>
        <c:ser>
          <c:idx val="0"/>
          <c:order val="0"/>
          <c:tx>
            <c:strRef>
              <c:f>bank!$C$18</c:f>
              <c:strCache>
                <c:ptCount val="1"/>
                <c:pt idx="0">
                  <c:v>Банкинд байршиж байгаа хадгаламж /мян.төг/</c:v>
                </c:pt>
              </c:strCache>
            </c:strRef>
          </c:tx>
          <c:cat>
            <c:strRef>
              <c:f>bank!$B$19:$B$27</c:f>
              <c:strCache>
                <c:ptCount val="9"/>
                <c:pt idx="0">
                  <c:v>ХААН</c:v>
                </c:pt>
                <c:pt idx="1">
                  <c:v>Төрийн банк</c:v>
                </c:pt>
                <c:pt idx="2">
                  <c:v>Капитал</c:v>
                </c:pt>
                <c:pt idx="3">
                  <c:v>ХАС-Өмнөговь</c:v>
                </c:pt>
                <c:pt idx="4">
                  <c:v>Голомт </c:v>
                </c:pt>
                <c:pt idx="5">
                  <c:v>ҮХО банк</c:v>
                </c:pt>
                <c:pt idx="6">
                  <c:v>ХХБанк</c:v>
                </c:pt>
                <c:pt idx="7">
                  <c:v>ХАС-Цогтцэций</c:v>
                </c:pt>
                <c:pt idx="8">
                  <c:v>Капитрон</c:v>
                </c:pt>
              </c:strCache>
            </c:strRef>
          </c:cat>
          <c:val>
            <c:numRef>
              <c:f>bank!$C$19:$C$27</c:f>
              <c:numCache>
                <c:formatCode>_(* #,##0.0_);_(* \(#,##0.0\);_(* "-"??_);_(@_)</c:formatCode>
                <c:ptCount val="9"/>
                <c:pt idx="0">
                  <c:v>42534147.600000001</c:v>
                </c:pt>
                <c:pt idx="1">
                  <c:v>15499724.300000004</c:v>
                </c:pt>
                <c:pt idx="2">
                  <c:v>510476.1</c:v>
                </c:pt>
                <c:pt idx="3">
                  <c:v>5096087.7</c:v>
                </c:pt>
                <c:pt idx="4">
                  <c:v>6743089.7000000002</c:v>
                </c:pt>
                <c:pt idx="5">
                  <c:v>101396</c:v>
                </c:pt>
                <c:pt idx="6">
                  <c:v>342969.5</c:v>
                </c:pt>
                <c:pt idx="7">
                  <c:v>2351562.7999999998</c:v>
                </c:pt>
                <c:pt idx="8">
                  <c:v>5877986</c:v>
                </c:pt>
              </c:numCache>
            </c:numRef>
          </c:val>
        </c:ser>
        <c:gapWidth val="23"/>
        <c:overlap val="-45"/>
        <c:axId val="69977984"/>
        <c:axId val="69979520"/>
      </c:barChart>
      <c:catAx>
        <c:axId val="69977984"/>
        <c:scaling>
          <c:orientation val="minMax"/>
        </c:scaling>
        <c:axPos val="l"/>
        <c:tickLblPos val="nextTo"/>
        <c:crossAx val="69979520"/>
        <c:crosses val="autoZero"/>
        <c:auto val="1"/>
        <c:lblAlgn val="ctr"/>
        <c:lblOffset val="100"/>
      </c:catAx>
      <c:valAx>
        <c:axId val="69979520"/>
        <c:scaling>
          <c:orientation val="minMax"/>
        </c:scaling>
        <c:axPos val="b"/>
        <c:majorGridlines/>
        <c:numFmt formatCode="_(* #,##0.0_);_(* \(#,##0.0\);_(* &quot;-&quot;??_);_(@_)" sourceLinked="1"/>
        <c:tickLblPos val="nextTo"/>
        <c:crossAx val="69977984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000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АҮ!$H$31</c:f>
              <c:strCache>
                <c:ptCount val="1"/>
                <c:pt idx="0">
                  <c:v>Чулуун нүүрс </c:v>
                </c:pt>
              </c:strCache>
            </c:strRef>
          </c:tx>
          <c:cat>
            <c:multiLvlStrRef>
              <c:f>АҮ!$I$29:$L$30</c:f>
              <c:multiLvlStrCache>
                <c:ptCount val="4"/>
                <c:lvl>
                  <c:pt idx="0">
                    <c:v>2013</c:v>
                  </c:pt>
                  <c:pt idx="1">
                    <c:v>2014</c:v>
                  </c:pt>
                  <c:pt idx="2">
                    <c:v>2013</c:v>
                  </c:pt>
                  <c:pt idx="3">
                    <c:v>2014</c:v>
                  </c:pt>
                </c:lvl>
                <c:lvl>
                  <c:pt idx="0">
                    <c:v>ҮЙЛДВЭРЛЭЛ</c:v>
                  </c:pt>
                  <c:pt idx="2">
                    <c:v>БОРЛУУЛАЛТ</c:v>
                  </c:pt>
                </c:lvl>
              </c:multiLvlStrCache>
            </c:multiLvlStrRef>
          </c:cat>
          <c:val>
            <c:numRef>
              <c:f>АҮ!$I$31:$L$31</c:f>
              <c:numCache>
                <c:formatCode>General</c:formatCode>
                <c:ptCount val="4"/>
                <c:pt idx="0">
                  <c:v>203153475.80000001</c:v>
                </c:pt>
                <c:pt idx="1">
                  <c:v>208707417.69999999</c:v>
                </c:pt>
                <c:pt idx="2">
                  <c:v>144887749.69999999</c:v>
                </c:pt>
                <c:pt idx="3">
                  <c:v>514649776.10000002</c:v>
                </c:pt>
              </c:numCache>
            </c:numRef>
          </c:val>
        </c:ser>
        <c:axId val="71824128"/>
        <c:axId val="71825664"/>
      </c:barChart>
      <c:catAx>
        <c:axId val="71824128"/>
        <c:scaling>
          <c:orientation val="minMax"/>
        </c:scaling>
        <c:axPos val="b"/>
        <c:tickLblPos val="nextTo"/>
        <c:crossAx val="71825664"/>
        <c:crosses val="autoZero"/>
        <c:auto val="1"/>
        <c:lblAlgn val="ctr"/>
        <c:lblOffset val="100"/>
      </c:catAx>
      <c:valAx>
        <c:axId val="71825664"/>
        <c:scaling>
          <c:orientation val="minMax"/>
        </c:scaling>
        <c:axPos val="l"/>
        <c:majorGridlines/>
        <c:numFmt formatCode="General" sourceLinked="1"/>
        <c:tickLblPos val="nextTo"/>
        <c:crossAx val="71824128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0555555555555582E-2"/>
          <c:y val="0.16242089530475357"/>
          <c:w val="0.8944444444444446"/>
          <c:h val="0.58026561286580769"/>
        </c:manualLayout>
      </c:layout>
      <c:barChart>
        <c:barDir val="col"/>
        <c:grouping val="clustered"/>
        <c:ser>
          <c:idx val="0"/>
          <c:order val="0"/>
          <c:tx>
            <c:strRef>
              <c:f>'eruul mend '!$J$13</c:f>
              <c:strCache>
                <c:ptCount val="1"/>
                <c:pt idx="0">
                  <c:v>Амаржсан эхийн тоо</c:v>
                </c:pt>
              </c:strCache>
            </c:strRef>
          </c:tx>
          <c:cat>
            <c:strRef>
              <c:f>'eruul mend '!$K$12:$M$12</c:f>
              <c:strCache>
                <c:ptCount val="3"/>
                <c:pt idx="0">
                  <c:v>2012.08 сар</c:v>
                </c:pt>
                <c:pt idx="1">
                  <c:v>2013.08 сар</c:v>
                </c:pt>
                <c:pt idx="2">
                  <c:v>2014.08 сар</c:v>
                </c:pt>
              </c:strCache>
            </c:strRef>
          </c:cat>
          <c:val>
            <c:numRef>
              <c:f>'eruul mend '!$K$13:$M$13</c:f>
              <c:numCache>
                <c:formatCode>General</c:formatCode>
                <c:ptCount val="3"/>
                <c:pt idx="0">
                  <c:v>842</c:v>
                </c:pt>
                <c:pt idx="1">
                  <c:v>1024</c:v>
                </c:pt>
                <c:pt idx="2">
                  <c:v>925</c:v>
                </c:pt>
              </c:numCache>
            </c:numRef>
          </c:val>
        </c:ser>
        <c:ser>
          <c:idx val="1"/>
          <c:order val="1"/>
          <c:tx>
            <c:strRef>
              <c:f>'eruul mend '!$J$14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cat>
            <c:strRef>
              <c:f>'eruul mend '!$K$12:$M$12</c:f>
              <c:strCache>
                <c:ptCount val="3"/>
                <c:pt idx="0">
                  <c:v>2012.08 сар</c:v>
                </c:pt>
                <c:pt idx="1">
                  <c:v>2013.08 сар</c:v>
                </c:pt>
                <c:pt idx="2">
                  <c:v>2014.08 сар</c:v>
                </c:pt>
              </c:strCache>
            </c:strRef>
          </c:cat>
          <c:val>
            <c:numRef>
              <c:f>'eruul mend '!$K$14:$M$14</c:f>
              <c:numCache>
                <c:formatCode>General</c:formatCode>
                <c:ptCount val="3"/>
                <c:pt idx="0">
                  <c:v>848</c:v>
                </c:pt>
                <c:pt idx="1">
                  <c:v>1027</c:v>
                </c:pt>
                <c:pt idx="2">
                  <c:v>924</c:v>
                </c:pt>
              </c:numCache>
            </c:numRef>
          </c:val>
        </c:ser>
        <c:dLbls>
          <c:showVal val="1"/>
        </c:dLbls>
        <c:overlap val="-25"/>
        <c:axId val="70825472"/>
        <c:axId val="70827008"/>
      </c:barChart>
      <c:catAx>
        <c:axId val="70825472"/>
        <c:scaling>
          <c:orientation val="minMax"/>
        </c:scaling>
        <c:axPos val="b"/>
        <c:majorTickMark val="none"/>
        <c:tickLblPos val="nextTo"/>
        <c:crossAx val="70827008"/>
        <c:crosses val="autoZero"/>
        <c:auto val="1"/>
        <c:lblAlgn val="ctr"/>
        <c:lblOffset val="100"/>
      </c:catAx>
      <c:valAx>
        <c:axId val="708270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0825472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0555555555555582E-2"/>
          <c:y val="0.16242089530475357"/>
          <c:w val="0.8305555555555556"/>
          <c:h val="0.49937700495771775"/>
        </c:manualLayout>
      </c:layout>
      <c:barChart>
        <c:barDir val="col"/>
        <c:grouping val="clustered"/>
        <c:ser>
          <c:idx val="0"/>
          <c:order val="0"/>
          <c:tx>
            <c:strRef>
              <c:f>'eruul mend '!$C$52</c:f>
              <c:strCache>
                <c:ptCount val="1"/>
                <c:pt idx="0">
                  <c:v>төрөлт</c:v>
                </c:pt>
              </c:strCache>
            </c:strRef>
          </c:tx>
          <c:cat>
            <c:strRef>
              <c:f>'eruul mend '!$D$51:$F$51</c:f>
              <c:strCache>
                <c:ptCount val="3"/>
                <c:pt idx="0">
                  <c:v>2012.08 сар</c:v>
                </c:pt>
                <c:pt idx="1">
                  <c:v>2013.08 сар</c:v>
                </c:pt>
                <c:pt idx="2">
                  <c:v>2014.08 сар</c:v>
                </c:pt>
              </c:strCache>
            </c:strRef>
          </c:cat>
          <c:val>
            <c:numRef>
              <c:f>'eruul mend '!$D$52:$F$52</c:f>
              <c:numCache>
                <c:formatCode>General</c:formatCode>
                <c:ptCount val="3"/>
                <c:pt idx="0">
                  <c:v>842</c:v>
                </c:pt>
                <c:pt idx="1">
                  <c:v>1024</c:v>
                </c:pt>
                <c:pt idx="2">
                  <c:v>925</c:v>
                </c:pt>
              </c:numCache>
            </c:numRef>
          </c:val>
        </c:ser>
        <c:ser>
          <c:idx val="1"/>
          <c:order val="1"/>
          <c:tx>
            <c:strRef>
              <c:f>'eruul mend '!$C$53</c:f>
              <c:strCache>
                <c:ptCount val="1"/>
                <c:pt idx="0">
                  <c:v>нас баралт</c:v>
                </c:pt>
              </c:strCache>
            </c:strRef>
          </c:tx>
          <c:cat>
            <c:strRef>
              <c:f>'eruul mend '!$D$51:$F$51</c:f>
              <c:strCache>
                <c:ptCount val="3"/>
                <c:pt idx="0">
                  <c:v>2012.08 сар</c:v>
                </c:pt>
                <c:pt idx="1">
                  <c:v>2013.08 сар</c:v>
                </c:pt>
                <c:pt idx="2">
                  <c:v>2014.08 сар</c:v>
                </c:pt>
              </c:strCache>
            </c:strRef>
          </c:cat>
          <c:val>
            <c:numRef>
              <c:f>'eruul mend '!$D$53:$F$53</c:f>
              <c:numCache>
                <c:formatCode>General</c:formatCode>
                <c:ptCount val="3"/>
                <c:pt idx="0">
                  <c:v>188</c:v>
                </c:pt>
                <c:pt idx="1">
                  <c:v>201</c:v>
                </c:pt>
                <c:pt idx="2">
                  <c:v>205</c:v>
                </c:pt>
              </c:numCache>
            </c:numRef>
          </c:val>
        </c:ser>
        <c:dLbls>
          <c:showVal val="1"/>
        </c:dLbls>
        <c:overlap val="-25"/>
        <c:axId val="70873088"/>
        <c:axId val="70874624"/>
      </c:barChart>
      <c:catAx>
        <c:axId val="70873088"/>
        <c:scaling>
          <c:orientation val="minMax"/>
        </c:scaling>
        <c:axPos val="b"/>
        <c:majorTickMark val="none"/>
        <c:tickLblPos val="nextTo"/>
        <c:crossAx val="70874624"/>
        <c:crosses val="autoZero"/>
        <c:auto val="1"/>
        <c:lblAlgn val="ctr"/>
        <c:lblOffset val="100"/>
      </c:catAx>
      <c:valAx>
        <c:axId val="70874624"/>
        <c:scaling>
          <c:orientation val="minMax"/>
        </c:scaling>
        <c:delete val="1"/>
        <c:axPos val="l"/>
        <c:numFmt formatCode="General" sourceLinked="1"/>
        <c:tickLblPos val="none"/>
        <c:crossAx val="708730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485545587571817"/>
          <c:y val="3.2407316272965919E-2"/>
          <c:w val="0.37583970296396224"/>
          <c:h val="9.0641169853768286E-2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2.2222222222222251E-2"/>
          <c:y val="3.8866530050630475E-2"/>
          <c:w val="0.93888888888889421"/>
          <c:h val="0.73865586990901155"/>
        </c:manualLayout>
      </c:layout>
      <c:barChart>
        <c:barDir val="col"/>
        <c:grouping val="clustered"/>
        <c:ser>
          <c:idx val="0"/>
          <c:order val="0"/>
          <c:tx>
            <c:strRef>
              <c:f>'eruul mend 2'!$E$44</c:f>
              <c:strCache>
                <c:ptCount val="1"/>
                <c:pt idx="0">
                  <c:v>Цочмог халдварт өвчин</c:v>
                </c:pt>
              </c:strCache>
            </c:strRef>
          </c:tx>
          <c:cat>
            <c:strRef>
              <c:f>'eruul mend 2'!$D$45:$D$47</c:f>
              <c:strCache>
                <c:ptCount val="3"/>
                <c:pt idx="0">
                  <c:v>Шим билэг өрхийн эмнэлэг</c:v>
                </c:pt>
                <c:pt idx="1">
                  <c:v>Энхийн хүслэн өрхийн эмнэлэг</c:v>
                </c:pt>
                <c:pt idx="2">
                  <c:v>Өнө Орших өрхийн эмнэлэг</c:v>
                </c:pt>
              </c:strCache>
            </c:strRef>
          </c:cat>
          <c:val>
            <c:numRef>
              <c:f>'eruul mend 2'!$E$45:$E$47</c:f>
              <c:numCache>
                <c:formatCode>General</c:formatCode>
                <c:ptCount val="3"/>
                <c:pt idx="0">
                  <c:v>22</c:v>
                </c:pt>
                <c:pt idx="1">
                  <c:v>22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tx>
            <c:strRef>
              <c:f>'eruul mend 2'!$F$44</c:f>
              <c:strCache>
                <c:ptCount val="1"/>
                <c:pt idx="0">
                  <c:v>Нийгмийн халдварт өвчин</c:v>
                </c:pt>
              </c:strCache>
            </c:strRef>
          </c:tx>
          <c:cat>
            <c:strRef>
              <c:f>'eruul mend 2'!$D$45:$D$47</c:f>
              <c:strCache>
                <c:ptCount val="3"/>
                <c:pt idx="0">
                  <c:v>Шим билэг өрхийн эмнэлэг</c:v>
                </c:pt>
                <c:pt idx="1">
                  <c:v>Энхийн хүслэн өрхийн эмнэлэг</c:v>
                </c:pt>
                <c:pt idx="2">
                  <c:v>Өнө Орших өрхийн эмнэлэг</c:v>
                </c:pt>
              </c:strCache>
            </c:strRef>
          </c:cat>
          <c:val>
            <c:numRef>
              <c:f>'eruul mend 2'!$F$45:$F$47</c:f>
              <c:numCache>
                <c:formatCode>General</c:formatCode>
                <c:ptCount val="3"/>
                <c:pt idx="0">
                  <c:v>12</c:v>
                </c:pt>
                <c:pt idx="1">
                  <c:v>29</c:v>
                </c:pt>
                <c:pt idx="2">
                  <c:v>29</c:v>
                </c:pt>
              </c:numCache>
            </c:numRef>
          </c:val>
        </c:ser>
        <c:dLbls>
          <c:showVal val="1"/>
        </c:dLbls>
        <c:overlap val="-25"/>
        <c:axId val="70890240"/>
        <c:axId val="70891776"/>
      </c:barChart>
      <c:catAx>
        <c:axId val="70890240"/>
        <c:scaling>
          <c:orientation val="minMax"/>
        </c:scaling>
        <c:axPos val="b"/>
        <c:majorTickMark val="none"/>
        <c:tickLblPos val="nextTo"/>
        <c:crossAx val="70891776"/>
        <c:crosses val="autoZero"/>
        <c:auto val="1"/>
        <c:lblAlgn val="ctr"/>
        <c:lblOffset val="100"/>
      </c:catAx>
      <c:valAx>
        <c:axId val="70891776"/>
        <c:scaling>
          <c:orientation val="minMax"/>
        </c:scaling>
        <c:delete val="1"/>
        <c:axPos val="l"/>
        <c:numFmt formatCode="General" sourceLinked="1"/>
        <c:tickLblPos val="none"/>
        <c:crossAx val="708902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3739610544619801"/>
          <c:y val="0.9124273289989342"/>
          <c:w val="0.78076334208223341"/>
          <c:h val="6.3116608781902464E-2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/>
            </a:pPr>
            <a:r>
              <a:rPr lang="mn-MN" sz="1000"/>
              <a:t>Бүртгэлтэй</a:t>
            </a:r>
            <a:r>
              <a:rPr lang="mn-MN" sz="1000" baseline="0"/>
              <a:t> ажилгүйчүүд, боловсролын байдлаар</a:t>
            </a:r>
            <a:endParaRPr lang="en-US" sz="1000"/>
          </a:p>
        </c:rich>
      </c:tx>
      <c:layout/>
    </c:title>
    <c:plotArea>
      <c:layout>
        <c:manualLayout>
          <c:layoutTarget val="inner"/>
          <c:xMode val="edge"/>
          <c:yMode val="edge"/>
          <c:x val="0.35309951881014878"/>
          <c:y val="0.1490974044911082"/>
          <c:w val="0.5246782589676291"/>
          <c:h val="0.71664333624964216"/>
        </c:manualLayout>
      </c:layout>
      <c:barChart>
        <c:barDir val="bar"/>
        <c:grouping val="clustered"/>
        <c:ser>
          <c:idx val="0"/>
          <c:order val="0"/>
          <c:cat>
            <c:strRef>
              <c:f>ajilguichuud!$B$24:$B$31</c:f>
              <c:strCache>
                <c:ptCount val="8"/>
                <c:pt idx="0">
                  <c:v>магистр, доктор</c:v>
                </c:pt>
                <c:pt idx="1">
                  <c:v>дээд</c:v>
                </c:pt>
                <c:pt idx="2">
                  <c:v>Тусгай дунд</c:v>
                </c:pt>
                <c:pt idx="3">
                  <c:v>Мэргэжлийн анхан шатны</c:v>
                </c:pt>
                <c:pt idx="4">
                  <c:v>Бүрэн дунд</c:v>
                </c:pt>
                <c:pt idx="5">
                  <c:v>суурь</c:v>
                </c:pt>
                <c:pt idx="6">
                  <c:v>Бага</c:v>
                </c:pt>
                <c:pt idx="7">
                  <c:v>Боловсролгүй</c:v>
                </c:pt>
              </c:strCache>
            </c:strRef>
          </c:cat>
          <c:val>
            <c:numRef>
              <c:f>ajilguichuud!$C$24:$C$31</c:f>
              <c:numCache>
                <c:formatCode>General</c:formatCode>
                <c:ptCount val="8"/>
                <c:pt idx="0">
                  <c:v>5</c:v>
                </c:pt>
                <c:pt idx="1">
                  <c:v>117</c:v>
                </c:pt>
                <c:pt idx="2">
                  <c:v>24</c:v>
                </c:pt>
                <c:pt idx="3">
                  <c:v>43</c:v>
                </c:pt>
                <c:pt idx="4">
                  <c:v>380</c:v>
                </c:pt>
                <c:pt idx="5">
                  <c:v>78</c:v>
                </c:pt>
                <c:pt idx="6">
                  <c:v>21</c:v>
                </c:pt>
                <c:pt idx="7">
                  <c:v>5</c:v>
                </c:pt>
              </c:numCache>
            </c:numRef>
          </c:val>
        </c:ser>
        <c:dLbls>
          <c:showVal val="1"/>
        </c:dLbls>
        <c:overlap val="-25"/>
        <c:axId val="70955392"/>
        <c:axId val="70956928"/>
      </c:barChart>
      <c:catAx>
        <c:axId val="70955392"/>
        <c:scaling>
          <c:orientation val="minMax"/>
        </c:scaling>
        <c:axPos val="l"/>
        <c:majorTickMark val="none"/>
        <c:tickLblPos val="nextTo"/>
        <c:crossAx val="70956928"/>
        <c:crosses val="autoZero"/>
        <c:auto val="1"/>
        <c:lblAlgn val="ctr"/>
        <c:lblOffset val="100"/>
      </c:catAx>
      <c:valAx>
        <c:axId val="70956928"/>
        <c:scaling>
          <c:orientation val="minMax"/>
        </c:scaling>
        <c:delete val="1"/>
        <c:axPos val="b"/>
        <c:numFmt formatCode="General" sourceLinked="1"/>
        <c:tickLblPos val="none"/>
        <c:crossAx val="70955392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/>
            </a:pPr>
            <a:r>
              <a:rPr lang="mn-MN" sz="1200"/>
              <a:t>Ажил хайгч иргэд,</a:t>
            </a:r>
            <a:r>
              <a:rPr lang="mn-MN" sz="1200" baseline="0"/>
              <a:t> насны ангиллаар</a:t>
            </a:r>
            <a:endParaRPr lang="en-US" sz="1200"/>
          </a:p>
        </c:rich>
      </c:tx>
      <c:layout/>
    </c:title>
    <c:plotArea>
      <c:layout>
        <c:manualLayout>
          <c:layoutTarget val="inner"/>
          <c:xMode val="edge"/>
          <c:yMode val="edge"/>
          <c:x val="2.6620472440944891E-2"/>
          <c:y val="0.13284051664594557"/>
          <c:w val="0.93553113553113554"/>
          <c:h val="0.66192050006908065"/>
        </c:manualLayout>
      </c:layout>
      <c:barChart>
        <c:barDir val="col"/>
        <c:grouping val="clustered"/>
        <c:ser>
          <c:idx val="0"/>
          <c:order val="0"/>
          <c:tx>
            <c:strRef>
              <c:f>ajilguichuud!$D$38</c:f>
              <c:strCache>
                <c:ptCount val="1"/>
                <c:pt idx="0">
                  <c:v>Бүгд</c:v>
                </c:pt>
              </c:strCache>
            </c:strRef>
          </c:tx>
          <c:cat>
            <c:strRef>
              <c:f>ajilguichuud!$C$39:$C$44</c:f>
              <c:strCache>
                <c:ptCount val="6"/>
                <c:pt idx="0">
                  <c:v>15-24 нас</c:v>
                </c:pt>
                <c:pt idx="1">
                  <c:v>25-34 нас</c:v>
                </c:pt>
                <c:pt idx="2">
                  <c:v>35-44 нас</c:v>
                </c:pt>
                <c:pt idx="3">
                  <c:v>45-54 нас</c:v>
                </c:pt>
                <c:pt idx="4">
                  <c:v>55-59 нас</c:v>
                </c:pt>
                <c:pt idx="5">
                  <c:v>60 + нас</c:v>
                </c:pt>
              </c:strCache>
            </c:strRef>
          </c:cat>
          <c:val>
            <c:numRef>
              <c:f>ajilguichuud!$D$39:$D$44</c:f>
              <c:numCache>
                <c:formatCode>General</c:formatCode>
                <c:ptCount val="6"/>
                <c:pt idx="0">
                  <c:v>183</c:v>
                </c:pt>
                <c:pt idx="1">
                  <c:v>230</c:v>
                </c:pt>
                <c:pt idx="2">
                  <c:v>143</c:v>
                </c:pt>
                <c:pt idx="3">
                  <c:v>98</c:v>
                </c:pt>
                <c:pt idx="4">
                  <c:v>14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ajilguichuud!$E$38</c:f>
              <c:strCache>
                <c:ptCount val="1"/>
                <c:pt idx="0">
                  <c:v> эмэгтэй</c:v>
                </c:pt>
              </c:strCache>
            </c:strRef>
          </c:tx>
          <c:cat>
            <c:strRef>
              <c:f>ajilguichuud!$C$39:$C$44</c:f>
              <c:strCache>
                <c:ptCount val="6"/>
                <c:pt idx="0">
                  <c:v>15-24 нас</c:v>
                </c:pt>
                <c:pt idx="1">
                  <c:v>25-34 нас</c:v>
                </c:pt>
                <c:pt idx="2">
                  <c:v>35-44 нас</c:v>
                </c:pt>
                <c:pt idx="3">
                  <c:v>45-54 нас</c:v>
                </c:pt>
                <c:pt idx="4">
                  <c:v>55-59 нас</c:v>
                </c:pt>
                <c:pt idx="5">
                  <c:v>60 + нас</c:v>
                </c:pt>
              </c:strCache>
            </c:strRef>
          </c:cat>
          <c:val>
            <c:numRef>
              <c:f>ajilguichuud!$E$39:$E$44</c:f>
              <c:numCache>
                <c:formatCode>General</c:formatCode>
                <c:ptCount val="6"/>
                <c:pt idx="0">
                  <c:v>109</c:v>
                </c:pt>
                <c:pt idx="1">
                  <c:v>128</c:v>
                </c:pt>
                <c:pt idx="2">
                  <c:v>70</c:v>
                </c:pt>
                <c:pt idx="3">
                  <c:v>42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dLbls>
          <c:showVal val="1"/>
        </c:dLbls>
        <c:overlap val="-25"/>
        <c:axId val="71051904"/>
        <c:axId val="71057792"/>
      </c:barChart>
      <c:catAx>
        <c:axId val="71051904"/>
        <c:scaling>
          <c:orientation val="minMax"/>
        </c:scaling>
        <c:axPos val="b"/>
        <c:majorTickMark val="none"/>
        <c:tickLblPos val="nextTo"/>
        <c:crossAx val="71057792"/>
        <c:crosses val="autoZero"/>
        <c:auto val="1"/>
        <c:lblAlgn val="ctr"/>
        <c:lblOffset val="100"/>
      </c:catAx>
      <c:valAx>
        <c:axId val="71057792"/>
        <c:scaling>
          <c:orientation val="minMax"/>
        </c:scaling>
        <c:delete val="1"/>
        <c:axPos val="l"/>
        <c:numFmt formatCode="General" sourceLinked="1"/>
        <c:tickLblPos val="none"/>
        <c:crossAx val="710519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122547313165186"/>
          <c:y val="0.90635964912280698"/>
          <c:w val="0.30912800110512795"/>
          <c:h val="7.9311023622048185E-2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4.8383134598526722E-2"/>
          <c:y val="0.12938881551256184"/>
          <c:w val="0.86395105712319653"/>
          <c:h val="0.63323183210206702"/>
        </c:manualLayout>
      </c:layout>
      <c:barChart>
        <c:barDir val="col"/>
        <c:grouping val="clustered"/>
        <c:ser>
          <c:idx val="0"/>
          <c:order val="0"/>
          <c:tx>
            <c:strRef>
              <c:f>'niigmiin daatgal'!$A$29</c:f>
              <c:strCache>
                <c:ptCount val="1"/>
                <c:pt idx="0">
                  <c:v>Сайн дураар даатгуулагчдын тоо</c:v>
                </c:pt>
              </c:strCache>
            </c:strRef>
          </c:tx>
          <c:cat>
            <c:strRef>
              <c:f>'niigmiin daatgal'!$B$28:$D$28</c:f>
              <c:strCache>
                <c:ptCount val="3"/>
                <c:pt idx="0">
                  <c:v>2012.YIII</c:v>
                </c:pt>
                <c:pt idx="1">
                  <c:v>2013.YIII</c:v>
                </c:pt>
                <c:pt idx="2">
                  <c:v>2014.YIII</c:v>
                </c:pt>
              </c:strCache>
            </c:strRef>
          </c:cat>
          <c:val>
            <c:numRef>
              <c:f>'niigmiin daatgal'!$B$29:$D$29</c:f>
              <c:numCache>
                <c:formatCode>General</c:formatCode>
                <c:ptCount val="3"/>
                <c:pt idx="0">
                  <c:v>1187</c:v>
                </c:pt>
                <c:pt idx="1">
                  <c:v>2197</c:v>
                </c:pt>
                <c:pt idx="2">
                  <c:v>3076</c:v>
                </c:pt>
              </c:numCache>
            </c:numRef>
          </c:val>
        </c:ser>
        <c:dLbls>
          <c:showVal val="1"/>
        </c:dLbls>
        <c:overlap val="-25"/>
        <c:axId val="71097728"/>
        <c:axId val="70984832"/>
      </c:barChart>
      <c:catAx>
        <c:axId val="71097728"/>
        <c:scaling>
          <c:orientation val="minMax"/>
        </c:scaling>
        <c:axPos val="b"/>
        <c:majorTickMark val="none"/>
        <c:tickLblPos val="nextTo"/>
        <c:crossAx val="70984832"/>
        <c:crosses val="autoZero"/>
        <c:auto val="1"/>
        <c:lblAlgn val="ctr"/>
        <c:lblOffset val="100"/>
      </c:catAx>
      <c:valAx>
        <c:axId val="70984832"/>
        <c:scaling>
          <c:orientation val="minMax"/>
        </c:scaling>
        <c:delete val="1"/>
        <c:axPos val="l"/>
        <c:numFmt formatCode="General" sourceLinked="1"/>
        <c:tickLblPos val="none"/>
        <c:crossAx val="710977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9999894719332423E-2"/>
          <c:y val="4.4238668195474486E-2"/>
          <c:w val="0.8598879252198437"/>
          <c:h val="0.1290555741012207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'niigmiin daatgal'!$A$25</c:f>
              <c:strCache>
                <c:ptCount val="1"/>
                <c:pt idx="0">
                  <c:v>Нийгмийн даатгалын орлого / сая.төг /</c:v>
                </c:pt>
              </c:strCache>
            </c:strRef>
          </c:tx>
          <c:cat>
            <c:strRef>
              <c:f>'niigmiin daatgal'!$B$24:$D$24</c:f>
              <c:strCache>
                <c:ptCount val="3"/>
                <c:pt idx="0">
                  <c:v>2012.YIII</c:v>
                </c:pt>
                <c:pt idx="1">
                  <c:v>2013.YIII</c:v>
                </c:pt>
                <c:pt idx="2">
                  <c:v>2014.YIII</c:v>
                </c:pt>
              </c:strCache>
            </c:strRef>
          </c:cat>
          <c:val>
            <c:numRef>
              <c:f>'niigmiin daatgal'!$B$25:$D$25</c:f>
              <c:numCache>
                <c:formatCode>0.0</c:formatCode>
                <c:ptCount val="3"/>
                <c:pt idx="0" formatCode="General">
                  <c:v>10298.4</c:v>
                </c:pt>
                <c:pt idx="1">
                  <c:v>14520.3</c:v>
                </c:pt>
                <c:pt idx="2">
                  <c:v>14384.1</c:v>
                </c:pt>
              </c:numCache>
            </c:numRef>
          </c:val>
        </c:ser>
        <c:dLbls>
          <c:showVal val="1"/>
        </c:dLbls>
        <c:shape val="cone"/>
        <c:axId val="71005312"/>
        <c:axId val="71006848"/>
        <c:axId val="0"/>
      </c:bar3DChart>
      <c:catAx>
        <c:axId val="71005312"/>
        <c:scaling>
          <c:orientation val="minMax"/>
        </c:scaling>
        <c:axPos val="b"/>
        <c:majorTickMark val="none"/>
        <c:tickLblPos val="nextTo"/>
        <c:crossAx val="71006848"/>
        <c:crosses val="autoZero"/>
        <c:auto val="1"/>
        <c:lblAlgn val="ctr"/>
        <c:lblOffset val="100"/>
      </c:catAx>
      <c:valAx>
        <c:axId val="71006848"/>
        <c:scaling>
          <c:orientation val="minMax"/>
        </c:scaling>
        <c:delete val="1"/>
        <c:axPos val="l"/>
        <c:numFmt formatCode="General" sourceLinked="1"/>
        <c:tickLblPos val="none"/>
        <c:crossAx val="7100531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620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025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797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37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324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697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50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959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869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02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249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23B5-61EC-40DE-B821-EE7DA7C8E502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448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so.mn/" TargetMode="External"/><Relationship Id="rId5" Type="http://schemas.openxmlformats.org/officeDocument/2006/relationships/hyperlink" Target="http://1212.mn/" TargetMode="External"/><Relationship Id="rId4" Type="http://schemas.openxmlformats.org/officeDocument/2006/relationships/hyperlink" Target="http://umnugovi.nso.m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umnugobi_stat@yahoo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1828800"/>
            <a:ext cx="739140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40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Хэвлэлийн бага хурал</a:t>
            </a:r>
            <a:endParaRPr lang="en-US" sz="40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Өмнөговь аймгийн Нийгэм, эдийн засгийн байдал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 201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-р сарын байдлаар/</a:t>
            </a: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7150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оны  0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сарын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</p:spTree>
    <p:extLst>
      <p:ext uri="{BB962C8B-B14F-4D97-AF65-F5344CB8AC3E}">
        <p14:creationId xmlns=""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56"/>
            <a:ext cx="9144000" cy="6873756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057400" y="454981"/>
            <a:ext cx="525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 smtClean="0"/>
              <a:t>Махны</a:t>
            </a:r>
            <a:r>
              <a:rPr lang="en-US" sz="1600" dirty="0" smtClean="0"/>
              <a:t> </a:t>
            </a:r>
            <a:r>
              <a:rPr lang="en-US" sz="1600" dirty="0" err="1" smtClean="0"/>
              <a:t>үнэ</a:t>
            </a:r>
            <a:r>
              <a:rPr lang="en-US" sz="1600" dirty="0" smtClean="0"/>
              <a:t> 2014 </a:t>
            </a:r>
            <a:r>
              <a:rPr lang="en-US" sz="1600" dirty="0" err="1" smtClean="0"/>
              <a:t>оны</a:t>
            </a:r>
            <a:r>
              <a:rPr lang="en-US" sz="1600" dirty="0" smtClean="0"/>
              <a:t> </a:t>
            </a:r>
            <a:r>
              <a:rPr lang="mn-MN" sz="1600" dirty="0" smtClean="0"/>
              <a:t>8</a:t>
            </a:r>
            <a:r>
              <a:rPr lang="en-US" sz="1600" dirty="0" smtClean="0"/>
              <a:t>-9 </a:t>
            </a:r>
            <a:r>
              <a:rPr lang="mn-MN" sz="1600" dirty="0" smtClean="0"/>
              <a:t>сар</a:t>
            </a:r>
            <a:endParaRPr lang="en-US" sz="1600" dirty="0" smtClean="0"/>
          </a:p>
          <a:p>
            <a:r>
              <a:rPr lang="en-US" sz="1600" dirty="0" smtClean="0"/>
              <a:t>                           </a:t>
            </a:r>
            <a:r>
              <a:rPr lang="mn-MN" sz="1600" dirty="0" smtClean="0"/>
              <a:t>Хонины махны үнэ, 1 кг,төгрөгөөр</a:t>
            </a:r>
            <a:endParaRPr lang="en-US" sz="16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</a:t>
            </a:r>
            <a:endParaRPr kumimoji="0" lang="mn-M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219200" y="1219201"/>
          <a:ext cx="60198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1371600" y="2971800"/>
          <a:ext cx="55626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1752600" y="4724400"/>
          <a:ext cx="5257800" cy="1698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3048000" y="2590800"/>
            <a:ext cx="312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400" dirty="0" smtClean="0"/>
              <a:t>Адууны махны үнэ, 1 кг, төгрөгөөр</a:t>
            </a:r>
            <a:endParaRPr lang="en-US" sz="1400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00400" y="4725144"/>
            <a:ext cx="3581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6650" algn="l"/>
              </a:tabLst>
            </a:pPr>
            <a:r>
              <a:rPr kumimoji="0" lang="mn-M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           Ямааны махны үнэ, 1 кг, төгрөгөөр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51845" y="608670"/>
            <a:ext cx="754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Нэг кг хүнсний ногооны дундаж үнэ,2010-2014 оны 0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8</a:t>
            </a: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-р сард</a:t>
            </a:r>
            <a:endParaRPr kumimoji="0" lang="mn-M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</a:t>
            </a:r>
            <a:endParaRPr kumimoji="0" lang="mn-M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981200" y="1143000"/>
          <a:ext cx="5410200" cy="2169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2057400" y="3505200"/>
          <a:ext cx="5410200" cy="213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51845" y="563434"/>
            <a:ext cx="754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Нэг кг хүнсний ногооны дундаж үнэ,2010-2014 оны 0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8</a:t>
            </a: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-р сард</a:t>
            </a:r>
            <a:endParaRPr kumimoji="0" lang="mn-M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</a:t>
            </a:r>
            <a:endParaRPr kumimoji="0" lang="mn-M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676400" y="1295400"/>
          <a:ext cx="5791200" cy="21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752600" y="3581400"/>
          <a:ext cx="5486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</a:t>
            </a:r>
            <a:endParaRPr kumimoji="0" lang="mn-M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51845" y="608670"/>
            <a:ext cx="754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Нэг кг алтан тариан гурилны дундаж үнэ,2014 оны 08-р сард</a:t>
            </a:r>
            <a:endParaRPr kumimoji="0" lang="mn-M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752601" y="1600200"/>
          <a:ext cx="5715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56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143000" y="26670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828800" y="694982"/>
            <a:ext cx="6781800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500" dirty="0" smtClean="0"/>
              <a:t>         </a:t>
            </a:r>
            <a:r>
              <a:rPr lang="eu-ES" sz="1500" dirty="0" smtClean="0"/>
              <a:t>Аймгийн хэмжээ</a:t>
            </a:r>
            <a:r>
              <a:rPr lang="mn-MN" sz="1500" dirty="0" smtClean="0"/>
              <a:t>нд</a:t>
            </a:r>
            <a:r>
              <a:rPr lang="eu-ES" sz="1500" dirty="0" smtClean="0"/>
              <a:t> оны эхний төллөвөл зохих 660.8 мянган хээлтэгчийн </a:t>
            </a:r>
            <a:r>
              <a:rPr lang="en-US" sz="1400" dirty="0" smtClean="0"/>
              <a:t>64.6 </a:t>
            </a:r>
            <a:r>
              <a:rPr lang="eu-ES" sz="1400" dirty="0" smtClean="0"/>
              <a:t>хувь нь буюу </a:t>
            </a:r>
            <a:r>
              <a:rPr lang="en-US" sz="1400" dirty="0" smtClean="0"/>
              <a:t>427.3 </a:t>
            </a:r>
            <a:r>
              <a:rPr lang="mn-MN" sz="1400" dirty="0" smtClean="0"/>
              <a:t>мянган</a:t>
            </a:r>
            <a:r>
              <a:rPr lang="eu-ES" sz="1400" dirty="0" smtClean="0"/>
              <a:t> хээлтэгч төллөж, гарсан төл  </a:t>
            </a:r>
            <a:r>
              <a:rPr lang="mn-MN" sz="1400" dirty="0" smtClean="0"/>
              <a:t>9</a:t>
            </a:r>
            <a:r>
              <a:rPr lang="en-US" sz="1400" dirty="0" smtClean="0"/>
              <a:t>8.8</a:t>
            </a:r>
            <a:r>
              <a:rPr lang="eu-ES" sz="1400" dirty="0" smtClean="0"/>
              <a:t>  хувь  бойжиж байна. Урьд оны энэ үеийн мал төллөлтөөс </a:t>
            </a:r>
            <a:r>
              <a:rPr lang="en-US" sz="1400" dirty="0" smtClean="0"/>
              <a:t>2490</a:t>
            </a:r>
            <a:r>
              <a:rPr lang="eu-ES" sz="1400" dirty="0" smtClean="0"/>
              <a:t> толгой мал</a:t>
            </a:r>
            <a:r>
              <a:rPr lang="mn-MN" sz="1400" dirty="0" smtClean="0"/>
              <a:t> буюу </a:t>
            </a:r>
            <a:r>
              <a:rPr lang="en-US" sz="1400" dirty="0" smtClean="0"/>
              <a:t>0.6</a:t>
            </a:r>
            <a:r>
              <a:rPr lang="mn-MN" sz="1400" dirty="0" smtClean="0"/>
              <a:t> хувиар буурсан </a:t>
            </a:r>
            <a:r>
              <a:rPr lang="eu-ES" sz="1400" dirty="0" smtClean="0"/>
              <a:t> байна. </a:t>
            </a:r>
            <a:r>
              <a:rPr lang="mn-MN" sz="1400" dirty="0" smtClean="0"/>
              <a:t>2014 оны эхний </a:t>
            </a:r>
            <a:r>
              <a:rPr lang="en-US" sz="1400" dirty="0" smtClean="0"/>
              <a:t>8</a:t>
            </a:r>
            <a:r>
              <a:rPr lang="mn-MN" sz="1400" dirty="0" smtClean="0"/>
              <a:t> сарын байдлаар төл бойжилт 9</a:t>
            </a:r>
            <a:r>
              <a:rPr lang="en-US" sz="1400" dirty="0" smtClean="0"/>
              <a:t>8</a:t>
            </a:r>
            <a:r>
              <a:rPr lang="mn-MN" sz="1400" dirty="0" smtClean="0"/>
              <a:t>.</a:t>
            </a:r>
            <a:r>
              <a:rPr lang="en-US" sz="1400" dirty="0" smtClean="0"/>
              <a:t>6</a:t>
            </a:r>
            <a:r>
              <a:rPr lang="mn-MN" sz="1400" dirty="0" smtClean="0"/>
              <a:t> хувьтай,  сумдын хувьд мал төллөлт урьд мөн үетэй харьцуулахад Баяндалай, Баяновоо, Булган, Мандал-овоо, Хүрмэн,</a:t>
            </a:r>
            <a:r>
              <a:rPr lang="en-US" sz="1400" dirty="0" smtClean="0"/>
              <a:t>  </a:t>
            </a:r>
            <a:r>
              <a:rPr lang="mn-MN" sz="1400" dirty="0" smtClean="0"/>
              <a:t>Ханхонгор, Цогт-овоо, Даланзадгад сумдуудад </a:t>
            </a:r>
            <a:r>
              <a:rPr lang="en-US" sz="1400" dirty="0" smtClean="0"/>
              <a:t>10.8</a:t>
            </a:r>
            <a:r>
              <a:rPr lang="mn-MN" sz="1400" dirty="0" smtClean="0"/>
              <a:t>-</a:t>
            </a:r>
            <a:r>
              <a:rPr lang="en-US" sz="1400" dirty="0" smtClean="0"/>
              <a:t>41.3</a:t>
            </a:r>
            <a:r>
              <a:rPr lang="mn-MN" sz="1400" dirty="0" smtClean="0"/>
              <a:t> хүртэл хувиар өсч, бусад сумдуудад </a:t>
            </a:r>
            <a:r>
              <a:rPr lang="en-US" sz="1400" dirty="0" smtClean="0"/>
              <a:t>0.7</a:t>
            </a:r>
            <a:r>
              <a:rPr lang="mn-MN" sz="1400" dirty="0" smtClean="0"/>
              <a:t>-</a:t>
            </a:r>
            <a:r>
              <a:rPr lang="en-US" sz="1400" dirty="0" smtClean="0"/>
              <a:t>49.7</a:t>
            </a:r>
            <a:r>
              <a:rPr lang="mn-MN" sz="1400" dirty="0" smtClean="0"/>
              <a:t> хувиар</a:t>
            </a:r>
            <a:r>
              <a:rPr lang="en-US" sz="1400" dirty="0" smtClean="0"/>
              <a:t> </a:t>
            </a:r>
            <a:r>
              <a:rPr lang="mn-MN" sz="1400" dirty="0" smtClean="0"/>
              <a:t>хүртэл буурсан үзүүлэлттэй байна.</a:t>
            </a:r>
            <a:endParaRPr lang="en-US" sz="1400" dirty="0" smtClean="0"/>
          </a:p>
          <a:p>
            <a:pPr algn="just"/>
            <a:endParaRPr lang="en-US" sz="1500" dirty="0" smtClean="0"/>
          </a:p>
          <a:p>
            <a:pPr algn="just"/>
            <a:r>
              <a:rPr lang="mn-MN" sz="1500" dirty="0" smtClean="0"/>
              <a:t>         </a:t>
            </a:r>
            <a:endParaRPr lang="en-US" sz="1500" dirty="0" smtClean="0"/>
          </a:p>
          <a:p>
            <a:pPr algn="just"/>
            <a:endParaRPr kumimoji="0" lang="eu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2600" y="228600"/>
            <a:ext cx="1331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400" b="1" dirty="0" smtClean="0"/>
              <a:t>Хөдөө аж ахуй</a:t>
            </a:r>
            <a:endParaRPr lang="en-US" sz="14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14399" y="3429000"/>
          <a:ext cx="3581400" cy="2282425"/>
        </p:xfrm>
        <a:graphic>
          <a:graphicData uri="http://schemas.openxmlformats.org/drawingml/2006/table">
            <a:tbl>
              <a:tblPr/>
              <a:tblGrid>
                <a:gridCol w="521099"/>
                <a:gridCol w="668945"/>
                <a:gridCol w="623197"/>
                <a:gridCol w="629828"/>
                <a:gridCol w="662977"/>
                <a:gridCol w="475354"/>
              </a:tblGrid>
              <a:tr h="2218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Хувь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Энэ үеийн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Хорогд-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Бойжиж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Бойжил-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779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бойжсон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байгаа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тын %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төл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016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Ботго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14095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18233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51.56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129.0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6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Унага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9551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10092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59.50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105.4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016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Тугал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2618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3070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58.65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117.0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6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Хурга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105150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110951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76.44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107.3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016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Ишиг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310573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290224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63.35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95.3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6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Бүгд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441987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432570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65.46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99.6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1676400" y="2895600"/>
            <a:ext cx="198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 smtClean="0"/>
              <a:t>Мал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төллөлт</a:t>
            </a:r>
            <a:endParaRPr lang="en-US" sz="16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952999" y="2743200"/>
          <a:ext cx="3434716" cy="3715512"/>
        </p:xfrm>
        <a:graphic>
          <a:graphicData uri="http://schemas.openxmlformats.org/drawingml/2006/table">
            <a:tbl>
              <a:tblPr/>
              <a:tblGrid>
                <a:gridCol w="990904"/>
                <a:gridCol w="616005"/>
                <a:gridCol w="616005"/>
                <a:gridCol w="634820"/>
                <a:gridCol w="576982"/>
              </a:tblGrid>
              <a:tr h="171450">
                <a:tc gridSpan="5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en-US" sz="1000" b="1" dirty="0" err="1">
                          <a:latin typeface="Arial"/>
                          <a:ea typeface="Times New Roman"/>
                          <a:cs typeface="Times New Roman"/>
                        </a:rPr>
                        <a:t>Мал</a:t>
                      </a:r>
                      <a:r>
                        <a:rPr lang="en-US" sz="10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latin typeface="Arial"/>
                          <a:ea typeface="Times New Roman"/>
                          <a:cs typeface="Times New Roman"/>
                        </a:rPr>
                        <a:t>төллөлтийг</a:t>
                      </a:r>
                      <a:r>
                        <a:rPr lang="en-US" sz="10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latin typeface="Arial"/>
                          <a:ea typeface="Times New Roman"/>
                          <a:cs typeface="Times New Roman"/>
                        </a:rPr>
                        <a:t>сумдаар</a:t>
                      </a:r>
                      <a:r>
                        <a:rPr lang="en-US" sz="10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latin typeface="Arial"/>
                          <a:ea typeface="Times New Roman"/>
                          <a:cs typeface="Times New Roman"/>
                        </a:rPr>
                        <a:t>үзүүлбэл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Урьд оны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           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энэ үеийн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төллө-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Төллөл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latin typeface="Arial"/>
                          <a:ea typeface="Times New Roman"/>
                          <a:cs typeface="Times New Roman"/>
                        </a:rPr>
                        <a:t>төллөлт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сөн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-тийн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хувь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Баяндалай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36581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42074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75.23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115.02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Баяновоо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22313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25296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68.36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113.37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Булган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33435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38692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90.16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115.72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Гурвантэс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37323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18772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33.36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50.30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Мандаловоо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22429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31708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87.74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141.37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Манлай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34168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33944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73.55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99.34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Номгон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53765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46188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58.37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85.91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Ноён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22487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19843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53.69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88.24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Сэврэй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35231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29182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65.53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82.83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Ханбогд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20595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11455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22.07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55.62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Ханхонгор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33075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40930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79.18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123.75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Хүрмэн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29273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32457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75.54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110.88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Цогтовоо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17750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21025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82.06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118.45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Цогтцэций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17787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16410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59.43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92.26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Даланзадгад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18016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24594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94.60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136.51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ДYН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434228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432570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65.46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  <a:cs typeface="Times New Roman"/>
                        </a:rPr>
                        <a:t>99.62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066800" y="22860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905000" y="251585"/>
            <a:ext cx="6934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 dirty="0" smtClean="0"/>
          </a:p>
          <a:p>
            <a:endParaRPr lang="en-US" sz="1400" dirty="0" smtClean="0"/>
          </a:p>
          <a:p>
            <a:r>
              <a:rPr lang="mn-MN" sz="1400" dirty="0" smtClean="0"/>
              <a:t>2014 оны эхний </a:t>
            </a:r>
            <a:r>
              <a:rPr lang="en-US" sz="1400" dirty="0" smtClean="0"/>
              <a:t>8</a:t>
            </a:r>
            <a:r>
              <a:rPr lang="mn-MN" sz="1400" dirty="0" smtClean="0"/>
              <a:t> сарын байдлаар төл бойжилт 9</a:t>
            </a:r>
            <a:r>
              <a:rPr lang="en-US" sz="1400" dirty="0" smtClean="0"/>
              <a:t>8</a:t>
            </a:r>
            <a:r>
              <a:rPr lang="mn-MN" sz="1400" dirty="0" smtClean="0"/>
              <a:t>.</a:t>
            </a:r>
            <a:r>
              <a:rPr lang="en-US" sz="1400" dirty="0" smtClean="0"/>
              <a:t>6</a:t>
            </a:r>
            <a:r>
              <a:rPr lang="mn-MN" sz="1400" dirty="0" smtClean="0"/>
              <a:t> хувьтай,  сумдын хувьд мал төллөлт урьд мөн үетэй харьцуулахад Баяндалай, Баяновоо, Булган, Мандал-овоо, Хүрмэн,</a:t>
            </a:r>
            <a:r>
              <a:rPr lang="en-US" sz="1400" dirty="0" smtClean="0"/>
              <a:t>  </a:t>
            </a:r>
            <a:r>
              <a:rPr lang="mn-MN" sz="1400" dirty="0" smtClean="0"/>
              <a:t>Ханхонгор, Цогт-овоо, Даланзадгад сумдуудад </a:t>
            </a:r>
            <a:r>
              <a:rPr lang="en-US" sz="1400" dirty="0" smtClean="0"/>
              <a:t>10.8</a:t>
            </a:r>
            <a:r>
              <a:rPr lang="mn-MN" sz="1400" dirty="0" smtClean="0"/>
              <a:t>-</a:t>
            </a:r>
            <a:r>
              <a:rPr lang="en-US" sz="1400" dirty="0" smtClean="0"/>
              <a:t>41.3</a:t>
            </a:r>
            <a:r>
              <a:rPr lang="mn-MN" sz="1400" dirty="0" smtClean="0"/>
              <a:t> хүртэл хувиар өсч, бусад сумдуудад </a:t>
            </a:r>
            <a:r>
              <a:rPr lang="en-US" sz="1400" dirty="0" smtClean="0"/>
              <a:t>0.7</a:t>
            </a:r>
            <a:r>
              <a:rPr lang="mn-MN" sz="1400" dirty="0" smtClean="0"/>
              <a:t>-</a:t>
            </a:r>
            <a:r>
              <a:rPr lang="en-US" sz="1400" dirty="0" smtClean="0"/>
              <a:t>49.7  </a:t>
            </a:r>
            <a:r>
              <a:rPr lang="mn-MN" sz="1400" dirty="0" smtClean="0"/>
              <a:t>хүртэл буурсан үзүүлэлттэй байна.</a:t>
            </a:r>
            <a:r>
              <a:rPr lang="en-US" sz="1400" dirty="0" smtClean="0"/>
              <a:t> 2014 </a:t>
            </a:r>
            <a:r>
              <a:rPr lang="mn-MN" sz="1400" dirty="0" smtClean="0"/>
              <a:t>оны эхний </a:t>
            </a:r>
            <a:r>
              <a:rPr lang="en-US" sz="1400" dirty="0" smtClean="0"/>
              <a:t>8</a:t>
            </a:r>
            <a:r>
              <a:rPr lang="mn-MN" sz="1400" dirty="0" smtClean="0"/>
              <a:t> сарын байдлаар нийт </a:t>
            </a:r>
            <a:r>
              <a:rPr lang="en-US" sz="1400" dirty="0" smtClean="0"/>
              <a:t>432570</a:t>
            </a:r>
            <a:r>
              <a:rPr lang="mn-MN" sz="1400" dirty="0" smtClean="0"/>
              <a:t> мал төллөж,   </a:t>
            </a:r>
            <a:r>
              <a:rPr lang="en-US" sz="1400" dirty="0" smtClean="0"/>
              <a:t>437930</a:t>
            </a:r>
            <a:r>
              <a:rPr lang="mn-MN" sz="1400" dirty="0" smtClean="0"/>
              <a:t> төл гарч, 5</a:t>
            </a:r>
            <a:r>
              <a:rPr lang="en-US" sz="1400" dirty="0" smtClean="0"/>
              <a:t>917</a:t>
            </a:r>
            <a:r>
              <a:rPr lang="mn-MN" sz="1400" dirty="0" smtClean="0"/>
              <a:t> төл хорогдож,  </a:t>
            </a:r>
            <a:r>
              <a:rPr lang="en-US" sz="1400" dirty="0" smtClean="0"/>
              <a:t>432013</a:t>
            </a:r>
            <a:r>
              <a:rPr lang="mn-MN" sz="1400" dirty="0" smtClean="0"/>
              <a:t> толгой төл бойжиж байна.  Баяндалай, Булган, Гурвантэс, Сэврэй, Хүрмэн, Даланзадгад сумдуудад төлийн хорогдол их байна.</a:t>
            </a:r>
            <a:endParaRPr lang="en-US" sz="1400" dirty="0" smtClean="0"/>
          </a:p>
          <a:p>
            <a:endParaRPr lang="en-US" sz="1600" dirty="0" smtClean="0"/>
          </a:p>
          <a:p>
            <a:pPr algn="just"/>
            <a:endParaRPr kumimoji="0" lang="eu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2600" y="228600"/>
            <a:ext cx="1331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400" b="1" dirty="0" smtClean="0"/>
              <a:t>Хөдөө аж ахуй</a:t>
            </a:r>
            <a:endParaRPr lang="en-US" sz="1400" dirty="0"/>
          </a:p>
        </p:txBody>
      </p:sp>
      <p:pic>
        <p:nvPicPr>
          <p:cNvPr id="32770" name="Chart 1"/>
          <p:cNvPicPr>
            <a:picLocks noChangeArrowheads="1"/>
          </p:cNvPicPr>
          <p:nvPr/>
        </p:nvPicPr>
        <p:blipFill>
          <a:blip r:embed="rId4" cstate="print"/>
          <a:srcRect l="-4471" t="-14568" r="-1749" b="-6181"/>
          <a:stretch>
            <a:fillRect/>
          </a:stretch>
        </p:blipFill>
        <p:spPr bwMode="auto">
          <a:xfrm>
            <a:off x="1295400" y="2514600"/>
            <a:ext cx="7239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56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066800" y="21336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828800" y="533400"/>
            <a:ext cx="6858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mn-MN" sz="1600" b="1" dirty="0" smtClean="0"/>
              <a:t>Том малын зүй бус хорогдол</a:t>
            </a:r>
            <a:endParaRPr lang="en-US" sz="1600" dirty="0" smtClean="0"/>
          </a:p>
          <a:p>
            <a:r>
              <a:rPr lang="mn-MN" sz="1600" dirty="0" smtClean="0"/>
              <a:t>Том малын зүй бус хорогдол 80</a:t>
            </a:r>
            <a:r>
              <a:rPr lang="en-US" sz="1600" dirty="0" smtClean="0"/>
              <a:t>74</a:t>
            </a:r>
            <a:r>
              <a:rPr lang="mn-MN" sz="1600" dirty="0" smtClean="0"/>
              <a:t>  толгой байгаа нь урьд оны мөн үеэс 47</a:t>
            </a:r>
            <a:r>
              <a:rPr lang="en-US" sz="1600" dirty="0" smtClean="0"/>
              <a:t>33 </a:t>
            </a:r>
            <a:r>
              <a:rPr lang="mn-MN" sz="1600" dirty="0" smtClean="0"/>
              <a:t>толгойгоор  өссөн  байна. Баяндалай, Булган, Гурвантэс, Сэврэй, Хүрмэн сумдад том малын хорогдол өндөр байгаа бөгөөд Мандал-овоо, Ханбогд, Ханхонгор сумд хорогдолгүй байна.</a:t>
            </a:r>
            <a:endParaRPr lang="en-US" sz="1600" dirty="0" smtClean="0"/>
          </a:p>
          <a:p>
            <a:pPr algn="just"/>
            <a:endParaRPr kumimoji="0" lang="eu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2600" y="228600"/>
            <a:ext cx="1331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400" b="1" dirty="0" smtClean="0"/>
              <a:t>Хөдөө аж ахуй</a:t>
            </a:r>
            <a:endParaRPr lang="en-US" sz="14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057400" y="2362200"/>
          <a:ext cx="5257801" cy="3362325"/>
        </p:xfrm>
        <a:graphic>
          <a:graphicData uri="http://schemas.openxmlformats.org/drawingml/2006/table">
            <a:tbl>
              <a:tblPr/>
              <a:tblGrid>
                <a:gridCol w="1361127"/>
                <a:gridCol w="1034964"/>
                <a:gridCol w="1034964"/>
                <a:gridCol w="872458"/>
                <a:gridCol w="954288"/>
              </a:tblGrid>
              <a:tr h="1714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Хорогдлыг сумдаар үзүүлбэл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  Малын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 2013 оны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 2014 оны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ОЭ малд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  төрөл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хорогдол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хорогдол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эзлэх %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Баяндалай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536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798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0.58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148.9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Баяновоо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119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154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0.17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129.4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Булган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2734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2.47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6213.6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Гурвантэс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747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1862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1.30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249.3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Мандаловоо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Манлай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162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121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0.10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74.7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Номгон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298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386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0.20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129.5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Ноён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155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0.17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156.6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Сэврэй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440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897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0.75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203.9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Ханбогд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Ханхонгор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Хүрмэн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749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661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0.62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88.3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Цогтовоо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122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0.20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Цогтцэций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0.05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Даланзадгад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52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148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0.24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284.6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Дүн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3341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8074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0.49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2209800"/>
            <a:ext cx="7772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105400" y="1228358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 бойжилт  төлийн төрлөөр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7" name="Picture 68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838200"/>
            <a:ext cx="952501" cy="931863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33600" y="762000"/>
            <a:ext cx="6324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Аж үйлдвэр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just"/>
            <a:r>
              <a:rPr lang="mn-MN" sz="1600" dirty="0" smtClean="0"/>
              <a:t>       </a:t>
            </a:r>
            <a:r>
              <a:rPr lang="en-US" sz="1600" dirty="0" err="1" smtClean="0"/>
              <a:t>Аж</a:t>
            </a:r>
            <a:r>
              <a:rPr lang="en-US" sz="1600" dirty="0" smtClean="0"/>
              <a:t> </a:t>
            </a:r>
            <a:r>
              <a:rPr lang="en-US" sz="1600" dirty="0" err="1" smtClean="0"/>
              <a:t>үйлдвэрийн</a:t>
            </a:r>
            <a:r>
              <a:rPr lang="en-US" sz="1600" dirty="0" smtClean="0"/>
              <a:t> </a:t>
            </a:r>
            <a:r>
              <a:rPr lang="en-US" sz="1600" dirty="0" err="1" smtClean="0"/>
              <a:t>салбарт</a:t>
            </a:r>
            <a:r>
              <a:rPr lang="en-US" sz="1600" dirty="0" smtClean="0"/>
              <a:t> 2014 </a:t>
            </a:r>
            <a:r>
              <a:rPr lang="en-US" sz="1600" dirty="0" err="1" smtClean="0"/>
              <a:t>оны</a:t>
            </a:r>
            <a:r>
              <a:rPr lang="en-US" sz="1600" dirty="0" smtClean="0"/>
              <a:t> </a:t>
            </a:r>
            <a:r>
              <a:rPr lang="en-US" sz="1600" dirty="0" err="1" smtClean="0"/>
              <a:t>эхний</a:t>
            </a:r>
            <a:r>
              <a:rPr lang="en-US" sz="1600" dirty="0" smtClean="0"/>
              <a:t> 0</a:t>
            </a:r>
            <a:r>
              <a:rPr lang="mn-MN" sz="1600" dirty="0" smtClean="0"/>
              <a:t>8</a:t>
            </a:r>
            <a:r>
              <a:rPr lang="en-US" sz="1600" dirty="0" smtClean="0"/>
              <a:t> </a:t>
            </a:r>
            <a:r>
              <a:rPr lang="en-US" sz="1600" dirty="0" err="1" smtClean="0"/>
              <a:t>сарын</a:t>
            </a:r>
            <a:r>
              <a:rPr lang="en-US" sz="1600" dirty="0" smtClean="0"/>
              <a:t> </a:t>
            </a:r>
            <a:r>
              <a:rPr lang="en-US" sz="1600" dirty="0" err="1" smtClean="0"/>
              <a:t>байдлаар</a:t>
            </a:r>
            <a:r>
              <a:rPr lang="en-US" sz="1600" dirty="0" smtClean="0"/>
              <a:t> </a:t>
            </a:r>
            <a:r>
              <a:rPr lang="mn-MN" sz="1600" dirty="0" smtClean="0"/>
              <a:t>212198 </a:t>
            </a:r>
            <a:r>
              <a:rPr lang="en-US" sz="1600" dirty="0" err="1" smtClean="0"/>
              <a:t>сая</a:t>
            </a:r>
            <a:r>
              <a:rPr lang="en-US" sz="1600" dirty="0" smtClean="0"/>
              <a:t> </a:t>
            </a:r>
            <a:r>
              <a:rPr lang="en-US" sz="1600" dirty="0" err="1" smtClean="0"/>
              <a:t>төгрөгийн</a:t>
            </a:r>
            <a:r>
              <a:rPr lang="en-US" sz="1600" dirty="0" smtClean="0"/>
              <a:t> </a:t>
            </a:r>
            <a:r>
              <a:rPr lang="en-US" sz="1600" dirty="0" err="1" smtClean="0"/>
              <a:t>нийт</a:t>
            </a:r>
            <a:r>
              <a:rPr lang="en-US" sz="1600" dirty="0" smtClean="0"/>
              <a:t> </a:t>
            </a:r>
            <a:r>
              <a:rPr lang="en-US" sz="1600" dirty="0" err="1" smtClean="0"/>
              <a:t>бүтээгдэхүүн</a:t>
            </a:r>
            <a:r>
              <a:rPr lang="en-US" sz="1600" dirty="0" smtClean="0"/>
              <a:t> </a:t>
            </a:r>
            <a:r>
              <a:rPr lang="en-US" sz="1600" dirty="0" err="1" smtClean="0"/>
              <a:t>үйлдвэрлэж</a:t>
            </a:r>
            <a:r>
              <a:rPr lang="en-US" sz="1600" dirty="0" smtClean="0"/>
              <a:t>, </a:t>
            </a:r>
            <a:r>
              <a:rPr lang="mn-MN" sz="1600" dirty="0" smtClean="0"/>
              <a:t> 507908.8</a:t>
            </a:r>
            <a:r>
              <a:rPr lang="en-US" sz="1600" dirty="0" smtClean="0"/>
              <a:t> </a:t>
            </a:r>
            <a:r>
              <a:rPr lang="en-US" sz="1600" dirty="0" err="1" smtClean="0"/>
              <a:t>сая</a:t>
            </a:r>
            <a:r>
              <a:rPr lang="en-US" sz="1600" dirty="0" smtClean="0"/>
              <a:t> </a:t>
            </a:r>
            <a:r>
              <a:rPr lang="en-US" sz="1600" dirty="0" err="1" smtClean="0"/>
              <a:t>төгрөгийн</a:t>
            </a:r>
            <a:r>
              <a:rPr lang="en-US" sz="1600" dirty="0" smtClean="0"/>
              <a:t> </a:t>
            </a:r>
            <a:r>
              <a:rPr lang="en-US" sz="1600" dirty="0" err="1" smtClean="0"/>
              <a:t>борлуулалт</a:t>
            </a:r>
            <a:r>
              <a:rPr lang="en-US" sz="1600" dirty="0" smtClean="0"/>
              <a:t> </a:t>
            </a:r>
            <a:r>
              <a:rPr lang="en-US" sz="1600" dirty="0" err="1" smtClean="0"/>
              <a:t>хийгджээ</a:t>
            </a:r>
            <a:r>
              <a:rPr lang="mn-MN" sz="1600" dirty="0" smtClean="0"/>
              <a:t> борлуулалтын дүнд Эрдэнэс таван толгой ХК-ны борлуулалтын орлого ихэнх хувийг эзэлж байна.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1752600" y="2667000"/>
          <a:ext cx="6400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233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19200" y="6553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45" y="1828800"/>
            <a:ext cx="817315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90600" y="778908"/>
            <a:ext cx="7543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</a:t>
            </a:r>
            <a:r>
              <a:rPr lang="en-US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Статистикийн мэдээллийг хаанаас авч болох вэ</a:t>
            </a:r>
            <a:r>
              <a:rPr lang="en-US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057400" y="1524000"/>
            <a:ext cx="5638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  <a:hlinkClick r:id="rId4"/>
              </a:rPr>
              <a:t>http://umnugovi.nso.mn</a:t>
            </a:r>
            <a:r>
              <a:rPr 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  <a:hlinkClick r:id="rId4"/>
              </a:rPr>
              <a:t>/</a:t>
            </a: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   </a:t>
            </a: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  <a:hlinkClick r:id="rId5"/>
              </a:rPr>
              <a:t>http://1212.mn</a:t>
            </a:r>
            <a:r>
              <a:rPr 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  <a:hlinkClick r:id="rId5"/>
              </a:rPr>
              <a:t>/</a:t>
            </a: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  </a:t>
            </a: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  <a:hlinkClick r:id="rId6"/>
              </a:rPr>
              <a:t>http://</a:t>
            </a:r>
            <a:r>
              <a:rPr 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  <a:hlinkClick r:id="rId6"/>
              </a:rPr>
              <a:t>www.nso.mn/</a:t>
            </a:r>
            <a:r>
              <a:rPr 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14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A4046-E39A-466D-A6D8-678712B637D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2266950" y="1538288"/>
            <a:ext cx="2027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</a:p>
        </p:txBody>
      </p:sp>
      <p:pic>
        <p:nvPicPr>
          <p:cNvPr id="33797" name="Picture 2" descr="D:\NSO\Monstat App Project\ezStat banner.jpg"/>
          <p:cNvPicPr>
            <a:picLocks noChangeAspect="1" noChangeArrowheads="1"/>
          </p:cNvPicPr>
          <p:nvPr/>
        </p:nvPicPr>
        <p:blipFill>
          <a:blip r:embed="rId2" cstate="print"/>
          <a:srcRect l="4993" t="7997" r="5348" b="12035"/>
          <a:stretch>
            <a:fillRect/>
          </a:stretch>
        </p:blipFill>
        <p:spPr bwMode="auto">
          <a:xfrm>
            <a:off x="1390650" y="2214563"/>
            <a:ext cx="29035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365250" y="4286250"/>
            <a:ext cx="2928938" cy="1295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altLang="ko-KR" sz="1600" u="sng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  <a:r>
              <a:rPr lang="mn-MN" altLang="ko-KR" sz="1600" u="sng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en-US" altLang="ko-KR" sz="1600" u="sng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algn="l">
              <a:spcBef>
                <a:spcPct val="0"/>
              </a:spcBef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www.1212.mn </a:t>
            </a: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сайтын </a:t>
            </a:r>
          </a:p>
          <a:p>
            <a:pPr marL="0" lvl="1" algn="l">
              <a:spcBef>
                <a:spcPct val="0"/>
              </a:spcBef>
              <a:defRPr/>
            </a:pP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үзүүлэлтүүдийг 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 </a:t>
            </a:r>
            <a:r>
              <a:rPr lang="en-US" altLang="ko-KR" sz="160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 ашиглан үзэх боломжтой аппликейшн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284288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5334000" y="4262438"/>
            <a:ext cx="3203575" cy="162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u="sng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  <a:r>
              <a:rPr lang="en-US" sz="1600" u="sng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mn-MN" sz="1600" u="sng" dirty="0">
              <a:solidFill>
                <a:srgbClr val="0070C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төхөөрөмжүүдэд зориулсан статистикийн хэвлэмэл бүтээгдэхүүнийг унших боломжтой 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аппликейшн. 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Одоогоор 126 бүтээгдэхүүн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1" name="Picture 2" descr="D:\NSO\Monstat App Project\MONSTAT banner.jpg"/>
          <p:cNvPicPr>
            <a:picLocks noChangeAspect="1" noChangeArrowheads="1"/>
          </p:cNvPicPr>
          <p:nvPr/>
        </p:nvPicPr>
        <p:blipFill>
          <a:blip r:embed="rId4" cstate="print"/>
          <a:srcRect l="4968" t="8467" r="5786" b="12762"/>
          <a:stretch>
            <a:fillRect/>
          </a:stretch>
        </p:blipFill>
        <p:spPr bwMode="auto">
          <a:xfrm>
            <a:off x="5338763" y="2214563"/>
            <a:ext cx="2901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2" descr="\\exchange_server\DPTD\PUBLIC\Erdenemunkh\MonStat and EZStat\monstat app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260475"/>
            <a:ext cx="909638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Rectangle 2"/>
          <p:cNvSpPr>
            <a:spLocks noChangeArrowheads="1"/>
          </p:cNvSpPr>
          <p:nvPr/>
        </p:nvSpPr>
        <p:spPr bwMode="auto">
          <a:xfrm>
            <a:off x="6288088" y="1538288"/>
            <a:ext cx="195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auto">
          <a:xfrm>
            <a:off x="1712913" y="5856288"/>
            <a:ext cx="6332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Мөн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Android </a:t>
            </a:r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үйлдлийн системтэй гар утас, таблет хэрэглэдэг бол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Play store-</a:t>
            </a:r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оос МОНСТАТ аппликейшнийг татан авч болно.</a:t>
            </a:r>
            <a:endParaRPr lang="en-US" altLang="en-US" sz="160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990600" y="1981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\\FILESERVER\share\khorolmaa\Information logo\1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981200" y="609600"/>
            <a:ext cx="6096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Төсөв</a:t>
            </a:r>
            <a:r>
              <a:rPr kumimoji="0" lang="mn-M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санхүү</a:t>
            </a:r>
            <a:endParaRPr kumimoji="0" lang="eu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Mon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1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400" dirty="0" smtClean="0"/>
              <a:t>2014 </a:t>
            </a:r>
            <a:r>
              <a:rPr lang="en-US" sz="1400" dirty="0" err="1" smtClean="0"/>
              <a:t>оны</a:t>
            </a:r>
            <a:r>
              <a:rPr lang="en-US" sz="1400" dirty="0" smtClean="0"/>
              <a:t> </a:t>
            </a:r>
            <a:r>
              <a:rPr lang="en-US" sz="1400" dirty="0" err="1" smtClean="0"/>
              <a:t>эхний</a:t>
            </a:r>
            <a:r>
              <a:rPr lang="en-US" sz="1400" dirty="0" smtClean="0"/>
              <a:t> </a:t>
            </a:r>
            <a:r>
              <a:rPr lang="mn-MN" sz="1400" dirty="0" smtClean="0"/>
              <a:t>0</a:t>
            </a:r>
            <a:r>
              <a:rPr lang="en-US" sz="1400" dirty="0" smtClean="0"/>
              <a:t>8 </a:t>
            </a:r>
            <a:r>
              <a:rPr lang="en-US" sz="1400" dirty="0" err="1" smtClean="0"/>
              <a:t>сарын</a:t>
            </a:r>
            <a:r>
              <a:rPr lang="en-US" sz="1400" dirty="0" smtClean="0"/>
              <a:t> </a:t>
            </a:r>
            <a:r>
              <a:rPr lang="en-US" sz="1400" dirty="0" err="1" smtClean="0"/>
              <a:t>байдлаар</a:t>
            </a:r>
            <a:r>
              <a:rPr lang="en-US" sz="1400" dirty="0" smtClean="0"/>
              <a:t> аймгийн </a:t>
            </a:r>
            <a:r>
              <a:rPr lang="en-US" sz="1400" dirty="0" err="1" smtClean="0"/>
              <a:t>төсвийн</a:t>
            </a:r>
            <a:r>
              <a:rPr lang="en-US" sz="1400" dirty="0" smtClean="0"/>
              <a:t> </a:t>
            </a:r>
            <a:r>
              <a:rPr lang="en-US" sz="1400" dirty="0" err="1" smtClean="0"/>
              <a:t>орлогын</a:t>
            </a:r>
            <a:r>
              <a:rPr lang="en-US" sz="1400" dirty="0" smtClean="0"/>
              <a:t> </a:t>
            </a:r>
            <a:r>
              <a:rPr lang="en-US" sz="1400" dirty="0" err="1" smtClean="0"/>
              <a:t>төлөвлөгөөний</a:t>
            </a:r>
            <a:r>
              <a:rPr lang="en-US" sz="1400" dirty="0" smtClean="0"/>
              <a:t> </a:t>
            </a:r>
            <a:r>
              <a:rPr lang="en-US" sz="1400" dirty="0" err="1" smtClean="0"/>
              <a:t>биелэлт</a:t>
            </a:r>
            <a:r>
              <a:rPr lang="en-US" sz="1400" dirty="0" smtClean="0"/>
              <a:t> 0</a:t>
            </a:r>
            <a:r>
              <a:rPr lang="mn-MN" sz="1400" dirty="0" smtClean="0"/>
              <a:t>.</a:t>
            </a:r>
            <a:r>
              <a:rPr lang="en-US" sz="1400" dirty="0" smtClean="0"/>
              <a:t>7  </a:t>
            </a:r>
            <a:r>
              <a:rPr lang="en-US" sz="1400" dirty="0" err="1" smtClean="0"/>
              <a:t>хувиар</a:t>
            </a:r>
            <a:r>
              <a:rPr lang="en-US" sz="1400" dirty="0" smtClean="0"/>
              <a:t> </a:t>
            </a:r>
            <a:r>
              <a:rPr lang="en-US" sz="1400" dirty="0" err="1" smtClean="0"/>
              <a:t>буюу</a:t>
            </a:r>
            <a:r>
              <a:rPr lang="en-US" sz="1400" dirty="0" smtClean="0"/>
              <a:t> 321.5 </a:t>
            </a:r>
            <a:r>
              <a:rPr lang="en-US" sz="1400" dirty="0" err="1" smtClean="0"/>
              <a:t>сая</a:t>
            </a:r>
            <a:r>
              <a:rPr lang="en-US" sz="1400" dirty="0" smtClean="0"/>
              <a:t> </a:t>
            </a:r>
            <a:r>
              <a:rPr lang="en-US" sz="1400" dirty="0" err="1" smtClean="0"/>
              <a:t>төгрөгөөр</a:t>
            </a:r>
            <a:r>
              <a:rPr lang="en-US" sz="1400" dirty="0" smtClean="0"/>
              <a:t> </a:t>
            </a:r>
            <a:r>
              <a:rPr lang="mn-MN" sz="1400" dirty="0" smtClean="0"/>
              <a:t>тасалдсан үзүүлэлттэй </a:t>
            </a:r>
            <a:r>
              <a:rPr lang="en-US" sz="1400" dirty="0" err="1" smtClean="0"/>
              <a:t>байна</a:t>
            </a:r>
            <a:r>
              <a:rPr lang="en-US" sz="1400" dirty="0" smtClean="0"/>
              <a:t>.</a:t>
            </a:r>
          </a:p>
          <a:p>
            <a:pPr algn="just"/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971800" y="2209800"/>
          <a:ext cx="3276600" cy="304800"/>
        </p:xfrm>
        <a:graphic>
          <a:graphicData uri="http://schemas.openxmlformats.org/drawingml/2006/table">
            <a:tbl>
              <a:tblPr/>
              <a:tblGrid>
                <a:gridCol w="32766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Татварын орлогыг бүтцээр нь авч үзвэл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1981200" y="2667000"/>
          <a:ext cx="5029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1828800"/>
            <a:ext cx="617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i="1" dirty="0" smtClean="0">
                <a:latin typeface="Arial" pitchFamily="34" charset="0"/>
                <a:cs typeface="Arial" pitchFamily="34" charset="0"/>
              </a:rPr>
              <a:t>Харилцах утас: 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7053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3061,  </a:t>
            </a:r>
          </a:p>
          <a:p>
            <a:r>
              <a:rPr lang="x-none" sz="2000" b="1" i="1" smtClean="0">
                <a:latin typeface="Arial" pitchFamily="34" charset="0"/>
                <a:cs typeface="Arial" pitchFamily="34" charset="0"/>
              </a:rPr>
              <a:t>                              7053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3439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E-mail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хаяг</a:t>
            </a:r>
            <a:r>
              <a:rPr lang="mn-M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 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umnugobi_stat@yahoo.com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   umnugovi@.nso.mn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http://www.umnugovi.nso.mn/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38200" y="20574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828800" y="777390"/>
            <a:ext cx="6324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mn-MN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Банк-мөнгө зээл </a:t>
            </a:r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n-MN" sz="1400" dirty="0" smtClean="0"/>
              <a:t>Аймгийн  хэмжээнд үйл ажиллагаагаа явуулж буй нийт арилжааны банкуудад  кассын орлого  </a:t>
            </a:r>
            <a:r>
              <a:rPr lang="en-US" sz="1400" dirty="0" smtClean="0"/>
              <a:t>630441</a:t>
            </a:r>
            <a:r>
              <a:rPr lang="mn-MN" sz="1400" dirty="0" smtClean="0"/>
              <a:t>.</a:t>
            </a:r>
            <a:r>
              <a:rPr lang="en-US" sz="1400" dirty="0" smtClean="0"/>
              <a:t>5 </a:t>
            </a:r>
            <a:r>
              <a:rPr lang="mn-MN" sz="1400" dirty="0" smtClean="0"/>
              <a:t>сая төгрөгт хүрч, зарлага </a:t>
            </a:r>
            <a:r>
              <a:rPr lang="en-US" sz="1400" dirty="0" smtClean="0"/>
              <a:t>616885</a:t>
            </a:r>
            <a:r>
              <a:rPr lang="mn-MN" sz="1400" dirty="0" smtClean="0"/>
              <a:t>.</a:t>
            </a:r>
            <a:r>
              <a:rPr lang="en-US" sz="1400" dirty="0" smtClean="0"/>
              <a:t>5 </a:t>
            </a:r>
            <a:r>
              <a:rPr lang="mn-MN" sz="1400" dirty="0" smtClean="0"/>
              <a:t>сая төгрөг болсон байна. Зээлийн өрийн нийт үлдэгдэл </a:t>
            </a:r>
            <a:r>
              <a:rPr lang="en-US" sz="1400" dirty="0" smtClean="0"/>
              <a:t>139791</a:t>
            </a:r>
            <a:r>
              <a:rPr lang="mn-MN" sz="1400" dirty="0" smtClean="0"/>
              <a:t>.</a:t>
            </a:r>
            <a:r>
              <a:rPr lang="en-US" sz="1400" dirty="0" smtClean="0"/>
              <a:t>1</a:t>
            </a:r>
            <a:r>
              <a:rPr lang="mn-MN" sz="1400" dirty="0" smtClean="0"/>
              <a:t> сая төгрөг байгаагийн </a:t>
            </a:r>
            <a:r>
              <a:rPr lang="en-US" sz="1400" dirty="0" smtClean="0"/>
              <a:t>3887</a:t>
            </a:r>
            <a:r>
              <a:rPr lang="mn-MN" sz="1400" dirty="0" smtClean="0"/>
              <a:t>.</a:t>
            </a:r>
            <a:r>
              <a:rPr lang="en-US" sz="1400" dirty="0" smtClean="0"/>
              <a:t>6 </a:t>
            </a:r>
            <a:r>
              <a:rPr lang="mn-MN" sz="1400" dirty="0" smtClean="0"/>
              <a:t>сая төгрөг нь чанаргүй зээл байна. </a:t>
            </a:r>
            <a:endParaRPr lang="en-US" sz="1400" dirty="0"/>
          </a:p>
        </p:txBody>
      </p:sp>
      <p:pic>
        <p:nvPicPr>
          <p:cNvPr id="17" name="Picture 16" descr="\\FILESERVER\share\khorolmaa\Information logo\1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1010093" cy="101009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257800" y="2165122"/>
            <a:ext cx="342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sz="1400" b="1" i="1" dirty="0" smtClean="0">
                <a:latin typeface="Tahoma" pitchFamily="34" charset="0"/>
                <a:cs typeface="Tahoma" pitchFamily="34" charset="0"/>
              </a:rPr>
              <a:t>                     </a:t>
            </a:r>
            <a:endParaRPr kumimoji="0" lang="mn-MN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Mo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685800" y="2362200"/>
          <a:ext cx="3581400" cy="373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038600" y="2438400"/>
          <a:ext cx="4724402" cy="3213825"/>
        </p:xfrm>
        <a:graphic>
          <a:graphicData uri="http://schemas.openxmlformats.org/drawingml/2006/table">
            <a:tbl>
              <a:tblPr/>
              <a:tblGrid>
                <a:gridCol w="614458"/>
                <a:gridCol w="1201132"/>
                <a:gridCol w="763845"/>
                <a:gridCol w="763845"/>
                <a:gridCol w="690561"/>
                <a:gridCol w="690561"/>
              </a:tblGrid>
              <a:tr h="26348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Банкны нэр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USD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CNY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58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Авах ханш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Зарах ханш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Авах ханш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Зарах ханш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6348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ХААН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1841.37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1883.37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299.52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306.26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6348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Төрийн банк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1886.85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1891.00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301.27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308.57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8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Капитал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1843.20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1880.00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301.16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301.40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6348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ХАС-Өмнөговь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1818.35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1878.00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296.92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306.85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8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Голомт 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1840.38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1873.58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299.41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302.86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6348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ҮХО банк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1885.00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305.00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8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ХХБанк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1847.51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1887.56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294.82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307.76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6348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ХАС-Цогтцэций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1862.90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1888.00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301.98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305.26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8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Капитрон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1875.70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1881.25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298.75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304.33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6348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ДУНДАЖ ХАНШ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1871.03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1889.49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299.18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305.48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447800" y="457200"/>
            <a:ext cx="6400800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НИЙГМИЙН ҮЗҮҮЛЭЛТ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200" y="32004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72" descr="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6" y="1066800"/>
            <a:ext cx="827623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0" y="1915418"/>
            <a:ext cx="708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600200" y="835106"/>
            <a:ext cx="62484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mn-MN" alt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Эрүүл</a:t>
            </a:r>
            <a:r>
              <a:rPr lang="en-US" alt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мэнд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2014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оны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эхний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8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сарын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байдлаар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аймгийн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хэмжээгээр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924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хүүхэд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мэндэлж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205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хүн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нас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барсан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нь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урьд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оны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мөн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үеэс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төрөлт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10.0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хувиар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буурч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нас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баралт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2.0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хувиар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өссөн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байна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lang="mn-MN" sz="1200" dirty="0" smtClean="0">
                <a:latin typeface="Tahoma" pitchFamily="34" charset="0"/>
                <a:cs typeface="Tahoma" pitchFamily="34" charset="0"/>
              </a:rPr>
              <a:t>Аймгийн хэмжээнд оны эхний 0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8</a:t>
            </a:r>
            <a:r>
              <a:rPr lang="mn-MN" sz="1200" dirty="0" smtClean="0">
                <a:latin typeface="Tahoma" pitchFamily="34" charset="0"/>
                <a:cs typeface="Tahoma" pitchFamily="34" charset="0"/>
              </a:rPr>
              <a:t> сарын байдлаар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0-1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насны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хүүхдийн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эндэгдэл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19</a:t>
            </a:r>
            <a:r>
              <a:rPr lang="mn-MN" sz="1200" dirty="0" smtClean="0">
                <a:latin typeface="Tahoma" pitchFamily="34" charset="0"/>
                <a:cs typeface="Tahoma" pitchFamily="34" charset="0"/>
              </a:rPr>
              <a:t> гарсан нь өмнөх мөн үеийнхтэй харьцуулахад тогтвортой,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х</a:t>
            </a:r>
            <a:r>
              <a:rPr lang="mn-MN" sz="1200" dirty="0" smtClean="0">
                <a:latin typeface="Tahoma" pitchFamily="34" charset="0"/>
                <a:cs typeface="Tahoma" pitchFamily="34" charset="0"/>
              </a:rPr>
              <a:t>арин 1-5 насны хүүхдийн эндэгдэл  6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гар</a:t>
            </a:r>
            <a:r>
              <a:rPr lang="mn-MN" sz="1200" dirty="0" smtClean="0">
                <a:latin typeface="Tahoma" pitchFamily="34" charset="0"/>
                <a:cs typeface="Tahoma" pitchFamily="34" charset="0"/>
              </a:rPr>
              <a:t>сан нь өмнөх оны мөн үеийнхээс 2 дахин өсчээ.</a:t>
            </a:r>
            <a:r>
              <a:rPr lang="mn-MN" sz="12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en-US" sz="12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n-MN" sz="12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2014 оны эхний 8 сарын байдлаар аймгийн хэмжээнд  халдварт өвчин </a:t>
            </a:r>
            <a:r>
              <a:rPr lang="en-US" sz="12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258</a:t>
            </a:r>
            <a:r>
              <a:rPr lang="mn-MN" sz="12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гарсан нь өмнөх оны мөн үеийнхээс </a:t>
            </a:r>
            <a:r>
              <a:rPr lang="en-US" sz="12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30.3</a:t>
            </a:r>
            <a:r>
              <a:rPr lang="mn-MN" sz="12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хувиар буюу 1</a:t>
            </a:r>
            <a:r>
              <a:rPr lang="en-US" sz="12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12</a:t>
            </a:r>
            <a:r>
              <a:rPr lang="mn-MN" sz="12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өвчлөлөөр буурсан үзүүлэлттэй байна.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455622" y="90100"/>
            <a:ext cx="2327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762000" y="3429000"/>
          <a:ext cx="3505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4419600" y="3429000"/>
          <a:ext cx="3588489" cy="236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447800" y="457200"/>
            <a:ext cx="6400800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НИЙГМИЙН ҮЗҮҮЛЭЛТ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914400" y="2743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72" descr="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6" y="1066800"/>
            <a:ext cx="827623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455622" y="90100"/>
            <a:ext cx="2327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1981200" y="2895600"/>
          <a:ext cx="5156791" cy="2977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5"/>
          <p:cNvSpPr/>
          <p:nvPr/>
        </p:nvSpPr>
        <p:spPr>
          <a:xfrm>
            <a:off x="1752600" y="990600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mn-MN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Даланзадгад суманд үйл ажиллагаа явуулж буй өрхийн эмнэлгүүдийн нийт үзлэгийн тооноос үзэхэд Өнө-Орших эмнэлэг </a:t>
            </a:r>
            <a:r>
              <a:rPr lang="en-US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21</a:t>
            </a:r>
            <a:r>
              <a:rPr lang="mn-MN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.0 хувь, Шим билэг өрхийн эмнэлэг 3</a:t>
            </a:r>
            <a:r>
              <a:rPr lang="en-US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7</a:t>
            </a:r>
            <a:r>
              <a:rPr lang="mn-MN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.0 хувь, Энхийн хүслэн өрхийн эмнэлэг </a:t>
            </a:r>
            <a:r>
              <a:rPr lang="en-US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42</a:t>
            </a:r>
            <a:r>
              <a:rPr lang="mn-MN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.0 хувийг эзэлж байна.</a:t>
            </a:r>
            <a:endParaRPr lang="mn-MN" sz="28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23622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3" name="Picture 71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85800"/>
            <a:ext cx="1008063" cy="1006475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86000" y="609600"/>
            <a:ext cx="6096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Хөдөлмөр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r>
              <a:rPr lang="eu-ES" sz="1400" dirty="0" smtClean="0"/>
              <a:t>Аймгийн хөдөлмөрийн захад сарын эхэнд бүртгэлтэй ажил идэвхтэй  эрж байгаа 661 хүн байгаагаас тайлант сард </a:t>
            </a:r>
            <a:r>
              <a:rPr lang="en-US" sz="1400" dirty="0" smtClean="0"/>
              <a:t>162</a:t>
            </a:r>
            <a:r>
              <a:rPr lang="eu-ES" sz="1400" dirty="0" smtClean="0"/>
              <a:t>  хүн шинээр бүртгэгдэж, </a:t>
            </a:r>
            <a:r>
              <a:rPr lang="mn-MN" sz="1400" dirty="0" smtClean="0"/>
              <a:t>бүртгэлээс хасагдсан хүн 150 болсон бөгөөд</a:t>
            </a:r>
            <a:r>
              <a:rPr lang="eu-ES" sz="1400" dirty="0" smtClean="0"/>
              <a:t> тайлант сарын эцэст </a:t>
            </a:r>
            <a:r>
              <a:rPr lang="mn-MN" sz="1400" dirty="0" smtClean="0"/>
              <a:t>673 ажил хайгч</a:t>
            </a:r>
            <a:r>
              <a:rPr lang="eu-ES" sz="1400" dirty="0" smtClean="0"/>
              <a:t> хүн бүртгэлтэй болсон байна. </a:t>
            </a:r>
            <a:r>
              <a:rPr lang="mn-MN" sz="1400" dirty="0" smtClean="0"/>
              <a:t>Нийт ажил хайгч иргэдийн </a:t>
            </a:r>
            <a:r>
              <a:rPr lang="en-US" sz="1400" dirty="0" smtClean="0"/>
              <a:t>52.9</a:t>
            </a:r>
            <a:r>
              <a:rPr lang="mn-MN" sz="1400" dirty="0" smtClean="0"/>
              <a:t> хувийг эмэгтэйчүүд эзэлж байна.</a:t>
            </a:r>
            <a:endParaRPr lang="en-US" sz="1400" dirty="0"/>
          </a:p>
        </p:txBody>
      </p:sp>
      <p:graphicFrame>
        <p:nvGraphicFramePr>
          <p:cNvPr id="15" name="Chart 14"/>
          <p:cNvGraphicFramePr/>
          <p:nvPr/>
        </p:nvGraphicFramePr>
        <p:xfrm>
          <a:off x="990599" y="2819400"/>
          <a:ext cx="3276601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572000" y="2743200"/>
          <a:ext cx="3810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22860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62200" y="778133"/>
            <a:ext cx="6019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үйлчилгээ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n-MN" sz="1400" dirty="0" smtClean="0"/>
              <a:t>Нийгмийн даатгалын орлогын төлөвлөгөө биелэлт </a:t>
            </a:r>
            <a:r>
              <a:rPr lang="en-US" sz="1400" dirty="0" smtClean="0"/>
              <a:t>18.6 </a:t>
            </a:r>
            <a:r>
              <a:rPr lang="mn-MN" sz="1400" dirty="0" smtClean="0"/>
              <a:t>хувиар  тасарсан байна. Оны эхний </a:t>
            </a:r>
            <a:r>
              <a:rPr lang="en-US" sz="1400" dirty="0" smtClean="0"/>
              <a:t>8</a:t>
            </a:r>
            <a:r>
              <a:rPr lang="mn-MN" sz="1400" dirty="0" smtClean="0"/>
              <a:t> сард нийгмийн сайн дурын даатгалд  </a:t>
            </a:r>
            <a:r>
              <a:rPr lang="en-US" sz="1400" dirty="0" smtClean="0"/>
              <a:t>3076</a:t>
            </a:r>
            <a:r>
              <a:rPr lang="mn-MN" sz="1400" dirty="0" smtClean="0"/>
              <a:t> хүн хамрагдсан нь өмнөх оны мөн үеийнхээс </a:t>
            </a:r>
            <a:r>
              <a:rPr lang="en-US" sz="1400" dirty="0" smtClean="0"/>
              <a:t>40.0</a:t>
            </a:r>
            <a:r>
              <a:rPr lang="mn-MN" sz="1400" dirty="0" smtClean="0"/>
              <a:t> хувиар буюу </a:t>
            </a:r>
            <a:r>
              <a:rPr lang="en-US" sz="1400" dirty="0" smtClean="0"/>
              <a:t>879</a:t>
            </a:r>
            <a:r>
              <a:rPr lang="mn-MN" sz="1400" dirty="0" smtClean="0"/>
              <a:t> хүнээр өссөн байна.</a:t>
            </a:r>
            <a:endParaRPr lang="en-US" sz="1400" dirty="0"/>
          </a:p>
        </p:txBody>
      </p:sp>
      <p:pic>
        <p:nvPicPr>
          <p:cNvPr id="16" name="Picture 15" descr="\\FILESERVER\share\khorolmaa\Information logo\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1010093" cy="10100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Chart 12"/>
          <p:cNvGraphicFramePr/>
          <p:nvPr/>
        </p:nvGraphicFramePr>
        <p:xfrm>
          <a:off x="5257800" y="2590800"/>
          <a:ext cx="30019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1143000" y="2819400"/>
          <a:ext cx="3581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25908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62200" y="639514"/>
            <a:ext cx="6096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u-ES" sz="1400" dirty="0" smtClean="0"/>
              <a:t>20</a:t>
            </a:r>
            <a:r>
              <a:rPr lang="mn-MN" sz="1400" dirty="0" smtClean="0"/>
              <a:t>1</a:t>
            </a:r>
            <a:r>
              <a:rPr lang="en-US" sz="1400" dirty="0" smtClean="0"/>
              <a:t>4</a:t>
            </a:r>
            <a:r>
              <a:rPr lang="eu-ES" sz="1400" dirty="0" smtClean="0"/>
              <a:t> оны эхний </a:t>
            </a:r>
            <a:r>
              <a:rPr lang="en-US" sz="1400" dirty="0" smtClean="0"/>
              <a:t>8</a:t>
            </a:r>
            <a:r>
              <a:rPr lang="eu-ES" sz="1400" dirty="0" smtClean="0"/>
              <a:t> сарын байдлаар 316 гэмт хэрэг гарсан нь өнгөрсөн оны мөн үеэс </a:t>
            </a:r>
            <a:r>
              <a:rPr lang="en-US" sz="1400" dirty="0" smtClean="0"/>
              <a:t>4</a:t>
            </a:r>
            <a:r>
              <a:rPr lang="mn-MN" sz="1400" dirty="0" smtClean="0"/>
              <a:t>3 </a:t>
            </a:r>
            <a:r>
              <a:rPr lang="eu-ES" sz="1400" dirty="0" smtClean="0"/>
              <a:t>хэргээр буюу </a:t>
            </a:r>
            <a:r>
              <a:rPr lang="en-US" sz="1400" dirty="0" smtClean="0"/>
              <a:t>15.8</a:t>
            </a:r>
            <a:r>
              <a:rPr lang="eu-ES" sz="1400" dirty="0" smtClean="0"/>
              <a:t> хувиар </a:t>
            </a:r>
            <a:r>
              <a:rPr lang="mn-MN" sz="1400" dirty="0" smtClean="0"/>
              <a:t>өссөн</a:t>
            </a:r>
            <a:r>
              <a:rPr lang="eu-ES" sz="1400" dirty="0" smtClean="0"/>
              <a:t> байна. </a:t>
            </a:r>
            <a:endParaRPr lang="en-US" sz="1400" dirty="0" smtClean="0"/>
          </a:p>
          <a:p>
            <a:r>
              <a:rPr lang="mn-MN" sz="1400" dirty="0" smtClean="0"/>
              <a:t>Оны эхний 0</a:t>
            </a:r>
            <a:r>
              <a:rPr lang="en-US" sz="1400" dirty="0" smtClean="0"/>
              <a:t>8</a:t>
            </a:r>
            <a:r>
              <a:rPr lang="mn-MN" sz="1400" dirty="0" smtClean="0"/>
              <a:t> сард иргэд ААНБ-с нийт </a:t>
            </a:r>
            <a:r>
              <a:rPr lang="en-US" sz="1400" dirty="0" smtClean="0"/>
              <a:t>3567</a:t>
            </a:r>
            <a:r>
              <a:rPr lang="mn-MN" sz="1400" dirty="0" smtClean="0"/>
              <a:t> өргөдөл, гомдол мэдээлэл хүлээж авч шалган шийдвэрлэсний  </a:t>
            </a:r>
            <a:r>
              <a:rPr lang="en-US" sz="1400" dirty="0" smtClean="0"/>
              <a:t>718</a:t>
            </a:r>
            <a:r>
              <a:rPr lang="mn-MN" sz="1400" dirty="0" smtClean="0"/>
              <a:t> нь гэмт хэргийн шинжтэй өргөдөл, гомдол, мэдээлэл байсан нь өнгөрсөн оны мөн үеэс </a:t>
            </a:r>
            <a:r>
              <a:rPr lang="en-US" sz="1400" dirty="0" smtClean="0"/>
              <a:t>36.6</a:t>
            </a:r>
            <a:r>
              <a:rPr lang="mn-MN" sz="1400" dirty="0" smtClean="0"/>
              <a:t> хувиар өссөн үзүүлэлттэй байна.Оны эхний </a:t>
            </a:r>
            <a:r>
              <a:rPr lang="en-US" sz="1400" dirty="0" smtClean="0"/>
              <a:t>8 </a:t>
            </a:r>
            <a:r>
              <a:rPr lang="mn-MN" sz="1400" dirty="0" smtClean="0"/>
              <a:t>сард гарсан н</a:t>
            </a:r>
            <a:r>
              <a:rPr lang="eu-ES" sz="1400" dirty="0" smtClean="0"/>
              <a:t>ийт  гэмт хэргийн </a:t>
            </a:r>
            <a:r>
              <a:rPr lang="mn-MN" sz="1400" dirty="0" smtClean="0"/>
              <a:t>илрүүлэлт </a:t>
            </a:r>
            <a:r>
              <a:rPr lang="en-US" sz="1400" dirty="0" smtClean="0"/>
              <a:t>62.0 </a:t>
            </a:r>
            <a:r>
              <a:rPr lang="mn-MN" sz="1400" dirty="0" smtClean="0"/>
              <a:t>хувьтай</a:t>
            </a:r>
            <a:r>
              <a:rPr lang="eu-ES" sz="1400" dirty="0" smtClean="0"/>
              <a:t> байна.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 descr="\\Fileserver\share\khorolmaa\Information logo\1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1105786" cy="1041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14400" y="6019800"/>
            <a:ext cx="4800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Тайлбар: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ИЭЧЭМЭ</a:t>
            </a:r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Г-Иргэний эрх чөлөө, эрүүл мэндийн эсрэг гэмт хэрэг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ХАБ-Хөдөлгөөний аюулгүй байдлын эсрэг гэмт хэрэг 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1143000" y="2743200"/>
          <a:ext cx="32004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5181600" y="3657600"/>
          <a:ext cx="3609754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334000" y="2771001"/>
            <a:ext cx="32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Оны эхний 0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</a:t>
            </a:r>
            <a:r>
              <a:rPr kumimoji="0" lang="mn-M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сарын байдлаар сэжигтэн, холбогдогчдын мэдээллээр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267 </a:t>
            </a:r>
            <a:r>
              <a:rPr kumimoji="0" lang="mn-M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хүн гэмт хэрэг үйлдэгдсэн нь өнгөрсөн оны мөн үеэс 21.0 хувиар буюу 56 хүнээр өсчээ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756"/>
            <a:ext cx="9144000" cy="6873756"/>
          </a:xfrm>
          <a:prstGeom prst="rect">
            <a:avLst/>
          </a:prstGeom>
        </p:spPr>
      </p:pic>
      <p:pic>
        <p:nvPicPr>
          <p:cNvPr id="8" name="Picture 7" descr="D:\BAYAN\My Pictures\STAT-LOGO\1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1003551" cy="108196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lumMod val="40000"/>
                <a:lumOff val="60000"/>
                <a:alpha val="40000"/>
              </a:schemeClr>
            </a:outerShdw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09800" y="723527"/>
            <a:ext cx="64008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үнийн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индекс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 smtClean="0"/>
              <a:t>Аймгийн </a:t>
            </a:r>
            <a:r>
              <a:rPr lang="en-US" sz="1600" dirty="0" err="1" smtClean="0"/>
              <a:t>хэрэглээний</a:t>
            </a:r>
            <a:r>
              <a:rPr lang="en-US" sz="1600" dirty="0" smtClean="0"/>
              <a:t> </a:t>
            </a:r>
            <a:r>
              <a:rPr lang="en-US" sz="1600" dirty="0" err="1" smtClean="0"/>
              <a:t>үнийн</a:t>
            </a:r>
            <a:r>
              <a:rPr lang="en-US" sz="1600" dirty="0" smtClean="0"/>
              <a:t> </a:t>
            </a:r>
            <a:r>
              <a:rPr lang="en-US" sz="1600" dirty="0" err="1" smtClean="0"/>
              <a:t>ерөнхий</a:t>
            </a:r>
            <a:r>
              <a:rPr lang="en-US" sz="1600" dirty="0" smtClean="0"/>
              <a:t> </a:t>
            </a:r>
            <a:r>
              <a:rPr lang="en-US" sz="1600" dirty="0" err="1" smtClean="0"/>
              <a:t>индексийг</a:t>
            </a:r>
            <a:r>
              <a:rPr lang="en-US" sz="1600" dirty="0" smtClean="0"/>
              <a:t> 2014 </a:t>
            </a:r>
            <a:r>
              <a:rPr lang="en-US" sz="1600" dirty="0" err="1" smtClean="0"/>
              <a:t>оны</a:t>
            </a:r>
            <a:r>
              <a:rPr lang="en-US" sz="1600" dirty="0" smtClean="0"/>
              <a:t> 8 </a:t>
            </a:r>
            <a:r>
              <a:rPr lang="en-US" sz="1600" dirty="0" err="1" smtClean="0"/>
              <a:t>сарыг</a:t>
            </a:r>
            <a:r>
              <a:rPr lang="en-US" sz="1600" dirty="0" smtClean="0"/>
              <a:t> </a:t>
            </a:r>
            <a:r>
              <a:rPr lang="en-US" sz="1600" dirty="0" err="1" smtClean="0"/>
              <a:t>өнгөрсөн</a:t>
            </a:r>
            <a:r>
              <a:rPr lang="en-US" sz="1600" dirty="0" smtClean="0"/>
              <a:t> </a:t>
            </a:r>
            <a:r>
              <a:rPr lang="en-US" sz="1600" dirty="0" err="1" smtClean="0"/>
              <a:t>оны</a:t>
            </a:r>
            <a:r>
              <a:rPr lang="en-US" sz="1600" dirty="0" smtClean="0"/>
              <a:t> </a:t>
            </a:r>
            <a:r>
              <a:rPr lang="en-US" sz="1600" dirty="0" err="1" smtClean="0"/>
              <a:t>мөн</a:t>
            </a:r>
            <a:r>
              <a:rPr lang="en-US" sz="1600" dirty="0" smtClean="0"/>
              <a:t> </a:t>
            </a:r>
            <a:r>
              <a:rPr lang="en-US" sz="1600" dirty="0" err="1" smtClean="0"/>
              <a:t>үетэй</a:t>
            </a:r>
            <a:r>
              <a:rPr lang="en-US" sz="1600" dirty="0" smtClean="0"/>
              <a:t> </a:t>
            </a:r>
            <a:r>
              <a:rPr lang="en-US" sz="1600" dirty="0" err="1" smtClean="0"/>
              <a:t>харьцуулахад</a:t>
            </a:r>
            <a:r>
              <a:rPr lang="en-US" sz="1600" dirty="0" smtClean="0"/>
              <a:t> 15.2 </a:t>
            </a:r>
            <a:r>
              <a:rPr lang="en-US" sz="1600" dirty="0" err="1" smtClean="0"/>
              <a:t>хувиар</a:t>
            </a:r>
            <a:r>
              <a:rPr lang="en-US" sz="1600" dirty="0" smtClean="0"/>
              <a:t> </a:t>
            </a:r>
            <a:r>
              <a:rPr lang="en-US" sz="1600" dirty="0" err="1" smtClean="0"/>
              <a:t>өссөний</a:t>
            </a:r>
            <a:r>
              <a:rPr lang="en-US" sz="1600" dirty="0" smtClean="0"/>
              <a:t>  </a:t>
            </a:r>
            <a:r>
              <a:rPr lang="en-US" sz="1600" dirty="0" err="1" smtClean="0"/>
              <a:t>дотор</a:t>
            </a:r>
            <a:r>
              <a:rPr lang="en-US" sz="1600" dirty="0" smtClean="0"/>
              <a:t> </a:t>
            </a:r>
            <a:r>
              <a:rPr lang="en-US" sz="1600" dirty="0" err="1" smtClean="0"/>
              <a:t>хүнсний</a:t>
            </a:r>
            <a:r>
              <a:rPr lang="en-US" sz="1600" dirty="0" smtClean="0"/>
              <a:t> </a:t>
            </a:r>
            <a:r>
              <a:rPr lang="en-US" sz="1600" dirty="0" err="1" smtClean="0"/>
              <a:t>бараа</a:t>
            </a:r>
            <a:r>
              <a:rPr lang="en-US" sz="1600" dirty="0" smtClean="0"/>
              <a:t> 18.3, </a:t>
            </a:r>
            <a:r>
              <a:rPr lang="en-US" sz="1600" dirty="0" err="1" smtClean="0"/>
              <a:t>согтууруулах</a:t>
            </a:r>
            <a:r>
              <a:rPr lang="en-US" sz="1600" dirty="0" smtClean="0"/>
              <a:t> </a:t>
            </a:r>
            <a:r>
              <a:rPr lang="en-US" sz="1600" dirty="0" err="1" smtClean="0"/>
              <a:t>ундаа</a:t>
            </a:r>
            <a:r>
              <a:rPr lang="en-US" sz="1600" dirty="0" smtClean="0"/>
              <a:t> 28.3, </a:t>
            </a:r>
            <a:r>
              <a:rPr lang="en-US" sz="1600" dirty="0" err="1" smtClean="0"/>
              <a:t>хувцас</a:t>
            </a:r>
            <a:r>
              <a:rPr lang="en-US" sz="1600" dirty="0" smtClean="0"/>
              <a:t> </a:t>
            </a:r>
            <a:r>
              <a:rPr lang="en-US" sz="1600" dirty="0" err="1" smtClean="0"/>
              <a:t>бөс</a:t>
            </a:r>
            <a:r>
              <a:rPr lang="en-US" sz="1600" dirty="0" smtClean="0"/>
              <a:t> </a:t>
            </a:r>
            <a:r>
              <a:rPr lang="en-US" sz="1600" dirty="0" err="1" smtClean="0"/>
              <a:t>бараа</a:t>
            </a:r>
            <a:r>
              <a:rPr lang="en-US" sz="1600" dirty="0" smtClean="0"/>
              <a:t> 26.6, </a:t>
            </a:r>
            <a:r>
              <a:rPr lang="en-US" sz="1600" dirty="0" err="1" smtClean="0"/>
              <a:t>орон</a:t>
            </a:r>
            <a:r>
              <a:rPr lang="en-US" sz="1600" dirty="0" smtClean="0"/>
              <a:t> </a:t>
            </a:r>
            <a:r>
              <a:rPr lang="en-US" sz="1600" dirty="0" err="1" smtClean="0"/>
              <a:t>сууц</a:t>
            </a:r>
            <a:r>
              <a:rPr lang="en-US" sz="1600" dirty="0" smtClean="0"/>
              <a:t>, </a:t>
            </a:r>
            <a:r>
              <a:rPr lang="en-US" sz="1600" dirty="0" err="1" smtClean="0"/>
              <a:t>ус</a:t>
            </a:r>
            <a:r>
              <a:rPr lang="en-US" sz="1600" dirty="0" smtClean="0"/>
              <a:t>, </a:t>
            </a:r>
            <a:r>
              <a:rPr lang="en-US" sz="1600" dirty="0" err="1" smtClean="0"/>
              <a:t>цахилгаан</a:t>
            </a:r>
            <a:r>
              <a:rPr lang="en-US" sz="1600" dirty="0" smtClean="0"/>
              <a:t> </a:t>
            </a:r>
            <a:r>
              <a:rPr lang="en-US" sz="1600" dirty="0" err="1" smtClean="0"/>
              <a:t>болон</a:t>
            </a:r>
            <a:r>
              <a:rPr lang="en-US" sz="1600" dirty="0" smtClean="0"/>
              <a:t> </a:t>
            </a:r>
            <a:r>
              <a:rPr lang="en-US" sz="1600" dirty="0" err="1" smtClean="0"/>
              <a:t>түлш</a:t>
            </a:r>
            <a:r>
              <a:rPr lang="en-US" sz="1600" dirty="0" smtClean="0"/>
              <a:t> 10.6, </a:t>
            </a:r>
            <a:r>
              <a:rPr lang="en-US" sz="1600" dirty="0" err="1" smtClean="0"/>
              <a:t>гэр</a:t>
            </a:r>
            <a:r>
              <a:rPr lang="en-US" sz="1600" dirty="0" smtClean="0"/>
              <a:t> </a:t>
            </a:r>
            <a:r>
              <a:rPr lang="en-US" sz="1600" dirty="0" err="1" smtClean="0"/>
              <a:t>ахуйн</a:t>
            </a:r>
            <a:r>
              <a:rPr lang="en-US" sz="1600" dirty="0" smtClean="0"/>
              <a:t> </a:t>
            </a:r>
            <a:r>
              <a:rPr lang="en-US" sz="1600" dirty="0" err="1" smtClean="0"/>
              <a:t>бараа</a:t>
            </a:r>
            <a:r>
              <a:rPr lang="en-US" sz="1600" dirty="0" smtClean="0"/>
              <a:t> 14.1, </a:t>
            </a:r>
            <a:r>
              <a:rPr lang="en-US" sz="1600" dirty="0" err="1" smtClean="0"/>
              <a:t>эм</a:t>
            </a:r>
            <a:r>
              <a:rPr lang="en-US" sz="1600" dirty="0" smtClean="0"/>
              <a:t> </a:t>
            </a:r>
            <a:r>
              <a:rPr lang="en-US" sz="1600" dirty="0" err="1" smtClean="0"/>
              <a:t>тариа</a:t>
            </a:r>
            <a:r>
              <a:rPr lang="en-US" sz="1600" dirty="0" smtClean="0"/>
              <a:t>, </a:t>
            </a:r>
            <a:r>
              <a:rPr lang="en-US" sz="1600" dirty="0" err="1" smtClean="0"/>
              <a:t>эмнэлэгийн</a:t>
            </a:r>
            <a:r>
              <a:rPr lang="en-US" sz="1600" dirty="0" smtClean="0"/>
              <a:t> </a:t>
            </a:r>
            <a:r>
              <a:rPr lang="en-US" sz="1600" dirty="0" err="1" smtClean="0"/>
              <a:t>үйлчилгээ</a:t>
            </a:r>
            <a:r>
              <a:rPr lang="en-US" sz="1600" dirty="0" smtClean="0"/>
              <a:t> 8.0,  </a:t>
            </a:r>
            <a:r>
              <a:rPr lang="en-US" sz="1600" dirty="0" err="1" smtClean="0"/>
              <a:t>тээвэр</a:t>
            </a:r>
            <a:r>
              <a:rPr lang="en-US" sz="1600" dirty="0" smtClean="0"/>
              <a:t> 5.2</a:t>
            </a:r>
            <a:r>
              <a:rPr lang="mn-MN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 err="1" smtClean="0"/>
              <a:t>соёлын</a:t>
            </a:r>
            <a:r>
              <a:rPr lang="en-US" sz="1600" dirty="0" smtClean="0"/>
              <a:t> </a:t>
            </a:r>
            <a:r>
              <a:rPr lang="en-US" sz="1600" dirty="0" err="1" smtClean="0"/>
              <a:t>бараа</a:t>
            </a:r>
            <a:r>
              <a:rPr lang="en-US" sz="1600" dirty="0" smtClean="0"/>
              <a:t> 7.9, </a:t>
            </a:r>
            <a:r>
              <a:rPr lang="en-US" sz="1600" dirty="0" err="1" smtClean="0"/>
              <a:t>боловсролын</a:t>
            </a:r>
            <a:r>
              <a:rPr lang="en-US" sz="1600" dirty="0" smtClean="0"/>
              <a:t> </a:t>
            </a:r>
            <a:r>
              <a:rPr lang="en-US" sz="1600" dirty="0" err="1" smtClean="0"/>
              <a:t>үйлчилгээ</a:t>
            </a:r>
            <a:r>
              <a:rPr lang="en-US" sz="1600" dirty="0" smtClean="0"/>
              <a:t> 7.6,  </a:t>
            </a:r>
            <a:r>
              <a:rPr lang="en-US" sz="1600" dirty="0" err="1" smtClean="0"/>
              <a:t>зочид</a:t>
            </a:r>
            <a:r>
              <a:rPr lang="en-US" sz="1600" dirty="0" smtClean="0"/>
              <a:t> </a:t>
            </a:r>
            <a:r>
              <a:rPr lang="en-US" sz="1600" dirty="0" err="1" smtClean="0"/>
              <a:t>буудал</a:t>
            </a:r>
            <a:r>
              <a:rPr lang="en-US" sz="1600" dirty="0" smtClean="0"/>
              <a:t> 4.3, </a:t>
            </a:r>
            <a:r>
              <a:rPr lang="en-US" sz="1600" dirty="0" err="1" smtClean="0"/>
              <a:t>бусад</a:t>
            </a:r>
            <a:r>
              <a:rPr lang="en-US" sz="1600" dirty="0" smtClean="0"/>
              <a:t> </a:t>
            </a:r>
            <a:r>
              <a:rPr lang="en-US" sz="1600" dirty="0" err="1" smtClean="0"/>
              <a:t>бараа</a:t>
            </a:r>
            <a:r>
              <a:rPr lang="en-US" sz="1600" dirty="0" smtClean="0"/>
              <a:t> </a:t>
            </a:r>
            <a:r>
              <a:rPr lang="en-US" sz="1600" dirty="0" err="1" smtClean="0"/>
              <a:t>үйлчилгээ</a:t>
            </a:r>
            <a:r>
              <a:rPr lang="en-US" sz="1600" dirty="0" smtClean="0"/>
              <a:t> 14.1 </a:t>
            </a:r>
            <a:r>
              <a:rPr lang="en-US" sz="1600" dirty="0" err="1" smtClean="0"/>
              <a:t>хувиар</a:t>
            </a:r>
            <a:r>
              <a:rPr lang="en-US" sz="1600" dirty="0" smtClean="0"/>
              <a:t> </a:t>
            </a:r>
            <a:r>
              <a:rPr lang="en-US" sz="1600" dirty="0" err="1" smtClean="0"/>
              <a:t>тус</a:t>
            </a:r>
            <a:r>
              <a:rPr lang="en-US" sz="1600" dirty="0" smtClean="0"/>
              <a:t> </a:t>
            </a:r>
            <a:r>
              <a:rPr lang="en-US" sz="1600" dirty="0" err="1" smtClean="0"/>
              <a:t>тус</a:t>
            </a:r>
            <a:r>
              <a:rPr lang="en-US" sz="1600" dirty="0" smtClean="0"/>
              <a:t> </a:t>
            </a:r>
            <a:r>
              <a:rPr lang="en-US" sz="1600" dirty="0" err="1" smtClean="0"/>
              <a:t>өссөн</a:t>
            </a:r>
            <a:r>
              <a:rPr lang="en-US" sz="1600" dirty="0" smtClean="0"/>
              <a:t> </a:t>
            </a:r>
            <a:r>
              <a:rPr lang="en-US" sz="1600" dirty="0" err="1" smtClean="0"/>
              <a:t>үзүүлэлттэй</a:t>
            </a:r>
            <a:r>
              <a:rPr lang="en-US" sz="1600" dirty="0" smtClean="0"/>
              <a:t> </a:t>
            </a:r>
            <a:r>
              <a:rPr lang="en-US" sz="1600" dirty="0" err="1" smtClean="0"/>
              <a:t>байна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676400" y="2743200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200" dirty="0" smtClean="0">
                <a:latin typeface="Arial" pitchFamily="34" charset="0"/>
                <a:cs typeface="Arial" pitchFamily="34" charset="0"/>
              </a:rPr>
              <a:t>Хэрэглээний үнийн индекст нөлөөлсөн бараа, үйлчилгээний үнийн өөрчлөлт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66800" y="3124199"/>
          <a:ext cx="7620000" cy="2895602"/>
        </p:xfrm>
        <a:graphic>
          <a:graphicData uri="http://schemas.openxmlformats.org/drawingml/2006/table">
            <a:tbl>
              <a:tblPr/>
              <a:tblGrid>
                <a:gridCol w="2187432"/>
                <a:gridCol w="1134222"/>
                <a:gridCol w="4298346"/>
              </a:tblGrid>
              <a:tr h="4724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latin typeface="Tahoma"/>
                          <a:ea typeface="Times New Roman"/>
                        </a:rPr>
                        <a:t>Бараа, үйлчилгээний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latin typeface="Tahoma"/>
                          <a:ea typeface="Times New Roman"/>
                        </a:rPr>
                        <a:t>бүлэг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latin typeface="Tahoma"/>
                          <a:ea typeface="Times New Roman"/>
                        </a:rPr>
                        <a:t>Үнийн өөрчлөлт </a:t>
                      </a:r>
                      <a:r>
                        <a:rPr lang="en-US" sz="1200">
                          <a:latin typeface="Tahoma"/>
                          <a:ea typeface="Times New Roman"/>
                        </a:rPr>
                        <a:t>%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latin typeface="Tahoma"/>
                          <a:ea typeface="Times New Roman"/>
                        </a:rPr>
                        <a:t>Дэд бүлэг, зарим барааны үнийн өөрчлөлт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92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ahoma"/>
                          <a:ea typeface="Times New Roman"/>
                        </a:rPr>
                        <a:t>Хүнсний бараа, ундаа, ус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ahoma"/>
                          <a:ea typeface="Times New Roman"/>
                        </a:rPr>
                        <a:t>18.3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latin typeface="Tahoma"/>
                          <a:ea typeface="Times New Roman"/>
                        </a:rPr>
                        <a:t>Энэ бүлгийн өсөлтөд талх, гурил, будаа </a:t>
                      </a:r>
                      <a:r>
                        <a:rPr lang="en-US" sz="1100">
                          <a:latin typeface="Tahoma"/>
                          <a:ea typeface="Times New Roman"/>
                        </a:rPr>
                        <a:t>39.7</a:t>
                      </a:r>
                      <a:r>
                        <a:rPr lang="mn-MN" sz="1100">
                          <a:latin typeface="Tahoma"/>
                          <a:ea typeface="Times New Roman"/>
                        </a:rPr>
                        <a:t> хувь, мах, махан бүтээгдэхүүн </a:t>
                      </a:r>
                      <a:r>
                        <a:rPr lang="en-US" sz="1100">
                          <a:latin typeface="Tahoma"/>
                          <a:ea typeface="Times New Roman"/>
                        </a:rPr>
                        <a:t>8.3</a:t>
                      </a:r>
                      <a:r>
                        <a:rPr lang="mn-MN" sz="1100">
                          <a:latin typeface="Tahoma"/>
                          <a:ea typeface="Times New Roman"/>
                        </a:rPr>
                        <a:t> хувь, сүү, сүүн бүтээгдэхүүн, өндөг 24.</a:t>
                      </a:r>
                      <a:r>
                        <a:rPr lang="en-US" sz="1100">
                          <a:latin typeface="Tahoma"/>
                          <a:ea typeface="Times New Roman"/>
                        </a:rPr>
                        <a:t>5 </a:t>
                      </a:r>
                      <a:r>
                        <a:rPr lang="mn-MN" sz="1100">
                          <a:latin typeface="Tahoma"/>
                          <a:ea typeface="Times New Roman"/>
                        </a:rPr>
                        <a:t>хувиар тус тус нэмэгдсэн нь голлон нөлөөлжээ. 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6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ahoma"/>
                          <a:ea typeface="Times New Roman"/>
                        </a:rPr>
                        <a:t>Хувцас, бөс бараа, гутал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ahoma"/>
                          <a:ea typeface="Times New Roman"/>
                        </a:rPr>
                        <a:t>26.6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latin typeface="Tahoma"/>
                          <a:ea typeface="Times New Roman"/>
                        </a:rPr>
                        <a:t>Энэ бүлгийн бүх төрлийн хувцас 25.</a:t>
                      </a:r>
                      <a:r>
                        <a:rPr lang="en-US" sz="1100">
                          <a:latin typeface="Tahoma"/>
                          <a:ea typeface="Times New Roman"/>
                        </a:rPr>
                        <a:t>4</a:t>
                      </a:r>
                      <a:r>
                        <a:rPr lang="mn-MN" sz="1100">
                          <a:latin typeface="Tahoma"/>
                          <a:ea typeface="Times New Roman"/>
                        </a:rPr>
                        <a:t> хувиар өссөнтэй холбоотой байна. 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6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latin typeface="Tahoma"/>
                          <a:ea typeface="Times New Roman"/>
                        </a:rPr>
                        <a:t>Эм тариа, эмнэлгийн үйлчилгээ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ahoma"/>
                          <a:ea typeface="Times New Roman"/>
                        </a:rPr>
                        <a:t>8.0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latin typeface="Tahoma"/>
                          <a:ea typeface="Times New Roman"/>
                        </a:rPr>
                        <a:t>Эмнэлэгт хэвтэж үзүүлсэн үйлчилгээ 25.0 хувиар өссөн нь нөлөөлжээ. 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6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latin typeface="Tahoma"/>
                          <a:ea typeface="Times New Roman"/>
                        </a:rPr>
                        <a:t>Гэр ахуйн тавилга, гэр ахуйн бараа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latin typeface="Tahoma"/>
                          <a:ea typeface="Times New Roman"/>
                        </a:rPr>
                        <a:t>14.</a:t>
                      </a:r>
                      <a:r>
                        <a:rPr lang="en-US" sz="1100">
                          <a:latin typeface="Tahoma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latin typeface="Tahoma"/>
                          <a:ea typeface="Times New Roman"/>
                        </a:rPr>
                        <a:t>Гэр ахуйн тавилга хэрэгсэл, шалны дэвсгэрийн үнэ </a:t>
                      </a:r>
                      <a:r>
                        <a:rPr lang="en-US" sz="1100" dirty="0">
                          <a:latin typeface="Tahoma"/>
                          <a:ea typeface="Times New Roman"/>
                        </a:rPr>
                        <a:t>16.7</a:t>
                      </a:r>
                      <a:r>
                        <a:rPr lang="mn-MN" sz="1100" dirty="0">
                          <a:latin typeface="Tahoma"/>
                          <a:ea typeface="Times New Roman"/>
                        </a:rPr>
                        <a:t> хувиар өссөн нь нөлөөлжээ.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1518</Words>
  <Application>Microsoft Office PowerPoint</Application>
  <PresentationFormat>On-screen Show (4:3)</PresentationFormat>
  <Paragraphs>438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</dc:creator>
  <cp:lastModifiedBy>h</cp:lastModifiedBy>
  <cp:revision>516</cp:revision>
  <dcterms:created xsi:type="dcterms:W3CDTF">2013-04-23T12:28:13Z</dcterms:created>
  <dcterms:modified xsi:type="dcterms:W3CDTF">2014-09-11T03:08:36Z</dcterms:modified>
</cp:coreProperties>
</file>