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7" r:id="rId3"/>
    <p:sldId id="337" r:id="rId4"/>
    <p:sldId id="331" r:id="rId5"/>
    <p:sldId id="345" r:id="rId6"/>
    <p:sldId id="332" r:id="rId7"/>
    <p:sldId id="338" r:id="rId8"/>
    <p:sldId id="339" r:id="rId9"/>
    <p:sldId id="333" r:id="rId10"/>
    <p:sldId id="335" r:id="rId11"/>
    <p:sldId id="348" r:id="rId12"/>
    <p:sldId id="342" r:id="rId13"/>
    <p:sldId id="343" r:id="rId14"/>
    <p:sldId id="321" r:id="rId15"/>
    <p:sldId id="346" r:id="rId16"/>
    <p:sldId id="347" r:id="rId17"/>
    <p:sldId id="318" r:id="rId18"/>
    <p:sldId id="340" r:id="rId19"/>
    <p:sldId id="314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Munkhjargal\taniltsuulga\2014.09%20sariin%20taniltsuulga\tosow%209sar%20bank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h\Desktop\09%20sariin%20taniltsuulga%20kh\taniltsuulga.xlsx" TargetMode="External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h\Desktop\09%20sariin%20taniltsuulga%20kh\taniltsuulga.xlsx" TargetMode="External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h\Desktop\09%20sariin%20taniltsuulga%20kh\46%20Une_Grafic.xlsx" TargetMode="External"/><Relationship Id="rId2" Type="http://schemas.openxmlformats.org/officeDocument/2006/relationships/image" Target="../media/image10.jpeg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h\Desktop\09%20sariin%20taniltsuulga%20kh\46%20Une_Grafic.xlsx" TargetMode="External"/><Relationship Id="rId2" Type="http://schemas.openxmlformats.org/officeDocument/2006/relationships/image" Target="../media/image11.jpeg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h\Desktop\09%20sariin%20taniltsuulga%20kh\46%20Une_Grafic.xlsx" TargetMode="External"/><Relationship Id="rId2" Type="http://schemas.openxmlformats.org/officeDocument/2006/relationships/image" Target="../media/image12.jpeg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h\Desktop\09%20sariin%20taniltsuulga%20kh\46%20Une_Grafic.xlsx" TargetMode="External"/><Relationship Id="rId2" Type="http://schemas.openxmlformats.org/officeDocument/2006/relationships/image" Target="../media/image13.jpeg"/><Relationship Id="rId1" Type="http://schemas.openxmlformats.org/officeDocument/2006/relationships/themeOverride" Target="../theme/themeOverrid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themeOverride" Target="../theme/themeOverride13.xml"/><Relationship Id="rId4" Type="http://schemas.openxmlformats.org/officeDocument/2006/relationships/oleObject" Target="file:///C:\Documents%20and%20Settings\h\Desktop\09%20sariin%20taniltsuulga%20kh\46%20Une_Grafic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Munkhjargal\taniltsuulga\2014.08%20sariin%20taniltsuulga\tosow%208sar%20ban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Munkhjargal\taniltsuulga\2014.09%20sariin%20taniltsuulga\2014.09sariin%20taniltsuulga%20nomio\2014.09%20MEDEE.11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h\Desktop\09%20sariin%20taniltsuulga%20kh\taniltsuulga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h\Desktop\09%20sariin%20taniltsuulga%20kh\taniltsuulga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\Desktop\08%20sariin%20taniltsuulga%20kh\taniltsuulga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h\Desktop\09%20sariin%20taniltsuulga%20kh\taniltsuulga.xlsx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h\Desktop\09%20sariin%20taniltsuulga%20kh\taniltsuulga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h\Desktop\09%20sariin%20taniltsuulga%20kh\taniltsuulga.xlsx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h\Desktop\09%20sariin%20taniltsuulga%20kh\taniltsuulga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1.0495188101487321E-2"/>
                  <c:y val="-6.28565179352581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3207567804024504E-3"/>
                  <c:y val="1.58048993875765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'tusviin orlogo'!$B$42:$B$45</c:f>
              <c:strCache>
                <c:ptCount val="4"/>
                <c:pt idx="0">
                  <c:v>1.Орлогын албан татвар</c:v>
                </c:pt>
                <c:pt idx="1">
                  <c:v>2. Өмчийн татвар      </c:v>
                </c:pt>
                <c:pt idx="2">
                  <c:v>3. Тусгай зориулалтын орлого</c:v>
                </c:pt>
                <c:pt idx="3">
                  <c:v>4.Бусад татвар</c:v>
                </c:pt>
              </c:strCache>
            </c:strRef>
          </c:cat>
          <c:val>
            <c:numRef>
              <c:f>'tusviin orlogo'!$C$42:$C$45</c:f>
              <c:numCache>
                <c:formatCode>0.0</c:formatCode>
                <c:ptCount val="4"/>
                <c:pt idx="0">
                  <c:v>17346020.5</c:v>
                </c:pt>
                <c:pt idx="1">
                  <c:v>7128641.9000000004</c:v>
                </c:pt>
                <c:pt idx="2">
                  <c:v>1245358.5</c:v>
                </c:pt>
                <c:pt idx="3">
                  <c:v>10392453.800000001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200" b="1"/>
            </a:pPr>
            <a:r>
              <a:rPr lang="en-US" sz="1200" b="1"/>
              <a:t>9</a:t>
            </a:r>
            <a:r>
              <a:rPr lang="mn-MN" sz="1200" b="1"/>
              <a:t> сард </a:t>
            </a:r>
            <a:r>
              <a:rPr lang="mn-MN" sz="1000" b="1"/>
              <a:t>үйлдэгдсэн</a:t>
            </a:r>
            <a:r>
              <a:rPr lang="mn-MN" sz="1200" b="1"/>
              <a:t> гэмт</a:t>
            </a:r>
            <a:r>
              <a:rPr lang="mn-MN" sz="1200" b="1" baseline="0"/>
              <a:t> хэрэг, хувиар</a:t>
            </a:r>
            <a:endParaRPr lang="en-US" sz="1200" b="1"/>
          </a:p>
        </c:rich>
      </c:tx>
      <c:layout>
        <c:manualLayout>
          <c:xMode val="edge"/>
          <c:yMode val="edge"/>
          <c:x val="0.16237778553778939"/>
          <c:y val="1.698332359927255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317706183948898E-2"/>
          <c:y val="0.16380691830956168"/>
          <c:w val="0.69195291994750652"/>
          <c:h val="0.8352155949073004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8.6710196975639725E-2"/>
                  <c:y val="-9.669154972614406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8793744531933592E-3"/>
                  <c:y val="5.83304170312045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734689413823272E-2"/>
                  <c:y val="-1.574074074074082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28335520559933E-3"/>
                  <c:y val="-4.496573344998553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4015748031496211E-3"/>
                  <c:y val="2.00302566345873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'gemt hereg'!$A$25:$A$31</c:f>
              <c:strCache>
                <c:ptCount val="7"/>
                <c:pt idx="0">
                  <c:v>хүчин</c:v>
                </c:pt>
                <c:pt idx="1">
                  <c:v>танхай</c:v>
                </c:pt>
                <c:pt idx="2">
                  <c:v>ИЭЧЭМЭ</c:v>
                </c:pt>
                <c:pt idx="3">
                  <c:v>хулгай</c:v>
                </c:pt>
                <c:pt idx="4">
                  <c:v>ХАБ эсрэг гэмт хэрэг</c:v>
                </c:pt>
                <c:pt idx="5">
                  <c:v>Залилан</c:v>
                </c:pt>
                <c:pt idx="6">
                  <c:v>Бусад гэмт хэрэг</c:v>
                </c:pt>
              </c:strCache>
            </c:strRef>
          </c:cat>
          <c:val>
            <c:numRef>
              <c:f>'gemt hereg'!$B$25:$B$31</c:f>
              <c:numCache>
                <c:formatCode>General</c:formatCode>
                <c:ptCount val="7"/>
                <c:pt idx="0">
                  <c:v>6</c:v>
                </c:pt>
                <c:pt idx="1">
                  <c:v>9</c:v>
                </c:pt>
                <c:pt idx="2">
                  <c:v>108</c:v>
                </c:pt>
                <c:pt idx="3">
                  <c:v>66</c:v>
                </c:pt>
                <c:pt idx="4">
                  <c:v>51</c:v>
                </c:pt>
                <c:pt idx="5">
                  <c:v>4</c:v>
                </c:pt>
                <c:pt idx="6">
                  <c:v>79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140198716368067"/>
          <c:y val="0.27381462648489691"/>
          <c:w val="0.81859796261099549"/>
          <c:h val="0.726185214119775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'gemt hereg'!$B$37</c:f>
              <c:strCache>
                <c:ptCount val="1"/>
                <c:pt idx="0">
                  <c:v>Сэжигтэн, холбогдогчдын мэдээлэл, насны байдлаар</c:v>
                </c:pt>
              </c:strCache>
            </c:strRef>
          </c:tx>
          <c:invertIfNegative val="0"/>
          <c:cat>
            <c:strRef>
              <c:f>'gemt hereg'!$A$38:$A$41</c:f>
              <c:strCache>
                <c:ptCount val="4"/>
                <c:pt idx="0">
                  <c:v>18 хүртэл</c:v>
                </c:pt>
                <c:pt idx="1">
                  <c:v>18-30 нас</c:v>
                </c:pt>
                <c:pt idx="2">
                  <c:v>31-35 нас</c:v>
                </c:pt>
                <c:pt idx="3">
                  <c:v>35- с дээш нас</c:v>
                </c:pt>
              </c:strCache>
            </c:strRef>
          </c:cat>
          <c:val>
            <c:numRef>
              <c:f>'gemt hereg'!$B$38:$B$41</c:f>
              <c:numCache>
                <c:formatCode>General</c:formatCode>
                <c:ptCount val="4"/>
                <c:pt idx="0">
                  <c:v>12</c:v>
                </c:pt>
                <c:pt idx="1">
                  <c:v>139</c:v>
                </c:pt>
                <c:pt idx="2">
                  <c:v>47</c:v>
                </c:pt>
                <c:pt idx="3">
                  <c:v>106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1316096"/>
        <c:axId val="101317632"/>
      </c:barChart>
      <c:catAx>
        <c:axId val="101316096"/>
        <c:scaling>
          <c:orientation val="minMax"/>
        </c:scaling>
        <c:delete val="0"/>
        <c:axPos val="l"/>
        <c:majorTickMark val="none"/>
        <c:minorTickMark val="none"/>
        <c:tickLblPos val="nextTo"/>
        <c:crossAx val="101317632"/>
        <c:crosses val="autoZero"/>
        <c:auto val="1"/>
        <c:lblAlgn val="ctr"/>
        <c:lblOffset val="100"/>
        <c:noMultiLvlLbl val="0"/>
      </c:catAx>
      <c:valAx>
        <c:axId val="101317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131609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21600811983187E-2"/>
          <c:y val="0"/>
          <c:w val="0.97099380704300631"/>
          <c:h val="0.82090774096840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Sheet1!$J$75</c:f>
              <c:strCache>
                <c:ptCount val="1"/>
                <c:pt idx="0">
                  <c:v>Төмс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Sheet1!$K$74:$O$74</c:f>
              <c:numCache>
                <c:formatCode>General</c:formatCode>
                <c:ptCount val="5"/>
                <c:pt idx="0">
                  <c:v>2010.09</c:v>
                </c:pt>
                <c:pt idx="1">
                  <c:v>2011.09</c:v>
                </c:pt>
                <c:pt idx="2">
                  <c:v>2012.09</c:v>
                </c:pt>
                <c:pt idx="3">
                  <c:v>2013.09</c:v>
                </c:pt>
                <c:pt idx="4">
                  <c:v>2014.09</c:v>
                </c:pt>
              </c:numCache>
            </c:numRef>
          </c:cat>
          <c:val>
            <c:numRef>
              <c:f>Sheet1!$K$75:$O$75</c:f>
              <c:numCache>
                <c:formatCode>General</c:formatCode>
                <c:ptCount val="5"/>
                <c:pt idx="0">
                  <c:v>1000</c:v>
                </c:pt>
                <c:pt idx="1">
                  <c:v>1000</c:v>
                </c:pt>
                <c:pt idx="2">
                  <c:v>1500</c:v>
                </c:pt>
                <c:pt idx="3">
                  <c:v>800</c:v>
                </c:pt>
                <c:pt idx="4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01354880"/>
        <c:axId val="101373056"/>
      </c:barChart>
      <c:catAx>
        <c:axId val="10135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1373056"/>
        <c:crosses val="autoZero"/>
        <c:auto val="1"/>
        <c:lblAlgn val="ctr"/>
        <c:lblOffset val="100"/>
        <c:noMultiLvlLbl val="0"/>
      </c:catAx>
      <c:valAx>
        <c:axId val="101373056"/>
        <c:scaling>
          <c:orientation val="minMax"/>
          <c:max val="140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101354880"/>
        <c:crosses val="autoZero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100">
          <a:solidFill>
            <a:srgbClr val="002060"/>
          </a:solidFill>
          <a:latin typeface="Tahoma" pitchFamily="34" charset="0"/>
          <a:cs typeface="Tahoma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940298507462749E-2"/>
          <c:y val="0.14120381644645921"/>
          <c:w val="0.95030696665141479"/>
          <c:h val="0.64527466565982383"/>
        </c:manualLayout>
      </c:layout>
      <c:lineChart>
        <c:grouping val="standard"/>
        <c:varyColors val="0"/>
        <c:ser>
          <c:idx val="0"/>
          <c:order val="0"/>
          <c:tx>
            <c:strRef>
              <c:f>Sheet1!$A$125</c:f>
              <c:strCache>
                <c:ptCount val="1"/>
                <c:pt idx="0">
                  <c:v>Лууван</c:v>
                </c:pt>
              </c:strCache>
            </c:strRef>
          </c:tx>
          <c:spPr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45"/>
            <c:spPr>
              <a:blipFill dpi="0" rotWithShape="1">
                <a:blip xmlns:r="http://schemas.openxmlformats.org/officeDocument/2006/relationships" r:embed="rId2"/>
                <a:srcRect/>
                <a:stretch>
                  <a:fillRect/>
                </a:stretch>
              </a:blip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Sheet1!$B$124:$F$124</c:f>
              <c:numCache>
                <c:formatCode>General</c:formatCode>
                <c:ptCount val="5"/>
                <c:pt idx="0">
                  <c:v>2010.09</c:v>
                </c:pt>
                <c:pt idx="1">
                  <c:v>2011.09</c:v>
                </c:pt>
                <c:pt idx="2">
                  <c:v>2012.09</c:v>
                </c:pt>
                <c:pt idx="3">
                  <c:v>2013.09</c:v>
                </c:pt>
                <c:pt idx="4">
                  <c:v>2014.09</c:v>
                </c:pt>
              </c:numCache>
            </c:numRef>
          </c:cat>
          <c:val>
            <c:numRef>
              <c:f>Sheet1!$B$125:$F$125</c:f>
              <c:numCache>
                <c:formatCode>General</c:formatCode>
                <c:ptCount val="5"/>
                <c:pt idx="0">
                  <c:v>1200</c:v>
                </c:pt>
                <c:pt idx="1">
                  <c:v>1200</c:v>
                </c:pt>
                <c:pt idx="2">
                  <c:v>1300</c:v>
                </c:pt>
                <c:pt idx="3">
                  <c:v>1300</c:v>
                </c:pt>
                <c:pt idx="4">
                  <c:v>1500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422208"/>
        <c:axId val="101423744"/>
      </c:lineChart>
      <c:catAx>
        <c:axId val="10142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4F81BD">
                <a:lumMod val="40000"/>
                <a:lumOff val="60000"/>
              </a:srgbClr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1423744"/>
        <c:crosses val="autoZero"/>
        <c:auto val="1"/>
        <c:lblAlgn val="ctr"/>
        <c:lblOffset val="100"/>
        <c:noMultiLvlLbl val="0"/>
      </c:catAx>
      <c:valAx>
        <c:axId val="101423744"/>
        <c:scaling>
          <c:orientation val="minMax"/>
          <c:max val="1500"/>
          <c:min val="500"/>
        </c:scaling>
        <c:delete val="1"/>
        <c:axPos val="l"/>
        <c:numFmt formatCode="General" sourceLinked="1"/>
        <c:majorTickMark val="none"/>
        <c:minorTickMark val="none"/>
        <c:tickLblPos val="none"/>
        <c:crossAx val="101422208"/>
        <c:crosses val="autoZero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100">
          <a:solidFill>
            <a:srgbClr val="002060"/>
          </a:solidFill>
          <a:latin typeface="Tahoma" pitchFamily="34" charset="0"/>
          <a:cs typeface="Tahoma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4599518810148733E-2"/>
          <c:y val="9.3906014960184261E-2"/>
          <c:w val="0.86928937007874063"/>
          <c:h val="0.7643745933976402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Sheet1!$A$145</c:f>
              <c:strCache>
                <c:ptCount val="1"/>
                <c:pt idx="0">
                  <c:v>Сонгино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/>
              <a:srcRect/>
              <a:stretch>
                <a:fillRect/>
              </a:stretch>
            </a:blipFill>
          </c:spPr>
          <c:invertIfNegative val="0"/>
          <c:pictureOptions>
            <c:pictureFormat val="stretch"/>
          </c:pictureOptions>
          <c:cat>
            <c:numRef>
              <c:f>Sheet1!$B$144:$F$144</c:f>
              <c:numCache>
                <c:formatCode>General</c:formatCode>
                <c:ptCount val="5"/>
                <c:pt idx="0">
                  <c:v>2010.09</c:v>
                </c:pt>
                <c:pt idx="1">
                  <c:v>2011.09</c:v>
                </c:pt>
                <c:pt idx="2">
                  <c:v>2012.09</c:v>
                </c:pt>
                <c:pt idx="3">
                  <c:v>2013.09</c:v>
                </c:pt>
                <c:pt idx="4">
                  <c:v>2014.09</c:v>
                </c:pt>
              </c:numCache>
            </c:numRef>
          </c:cat>
          <c:val>
            <c:numRef>
              <c:f>Sheet1!$B$145:$F$145</c:f>
              <c:numCache>
                <c:formatCode>General</c:formatCode>
                <c:ptCount val="5"/>
                <c:pt idx="0">
                  <c:v>1000</c:v>
                </c:pt>
                <c:pt idx="1">
                  <c:v>1000</c:v>
                </c:pt>
                <c:pt idx="2">
                  <c:v>1300</c:v>
                </c:pt>
                <c:pt idx="3">
                  <c:v>1500</c:v>
                </c:pt>
                <c:pt idx="4">
                  <c:v>1200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"/>
        <c:axId val="102580992"/>
        <c:axId val="102582528"/>
      </c:barChart>
      <c:catAx>
        <c:axId val="10258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582528"/>
        <c:crosses val="autoZero"/>
        <c:auto val="1"/>
        <c:lblAlgn val="ctr"/>
        <c:lblOffset val="100"/>
        <c:noMultiLvlLbl val="0"/>
      </c:catAx>
      <c:valAx>
        <c:axId val="102582528"/>
        <c:scaling>
          <c:orientation val="minMax"/>
          <c:max val="1600"/>
          <c:min val="9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580992"/>
        <c:crosses val="autoZero"/>
        <c:crossBetween val="between"/>
        <c:majorUnit val="20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48680321701589"/>
          <c:y val="0.1737746062992126"/>
          <c:w val="0.84561342721804511"/>
          <c:h val="0.65451390865298453"/>
        </c:manualLayout>
      </c:layout>
      <c:lineChart>
        <c:grouping val="standard"/>
        <c:varyColors val="0"/>
        <c:ser>
          <c:idx val="0"/>
          <c:order val="0"/>
          <c:tx>
            <c:strRef>
              <c:f>Sheet1!$R$88</c:f>
              <c:strCache>
                <c:ptCount val="1"/>
                <c:pt idx="0">
                  <c:v>Байцаа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square"/>
            <c:size val="35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Sheet1!$S$87:$W$87</c:f>
              <c:numCache>
                <c:formatCode>General</c:formatCode>
                <c:ptCount val="5"/>
                <c:pt idx="0">
                  <c:v>2010.09</c:v>
                </c:pt>
                <c:pt idx="1">
                  <c:v>2011.09</c:v>
                </c:pt>
                <c:pt idx="2">
                  <c:v>2012.09</c:v>
                </c:pt>
                <c:pt idx="3">
                  <c:v>2013.09</c:v>
                </c:pt>
                <c:pt idx="4">
                  <c:v>2014.09</c:v>
                </c:pt>
              </c:numCache>
            </c:numRef>
          </c:cat>
          <c:val>
            <c:numRef>
              <c:f>Sheet1!$S$88:$W$88</c:f>
              <c:numCache>
                <c:formatCode>General</c:formatCode>
                <c:ptCount val="5"/>
                <c:pt idx="0">
                  <c:v>1000</c:v>
                </c:pt>
                <c:pt idx="1">
                  <c:v>1000</c:v>
                </c:pt>
                <c:pt idx="2">
                  <c:v>1500</c:v>
                </c:pt>
                <c:pt idx="3">
                  <c:v>1200</c:v>
                </c:pt>
                <c:pt idx="4">
                  <c:v>1150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607488"/>
        <c:axId val="102695296"/>
      </c:lineChart>
      <c:catAx>
        <c:axId val="10260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2695296"/>
        <c:crosses val="autoZero"/>
        <c:auto val="1"/>
        <c:lblAlgn val="ctr"/>
        <c:lblOffset val="100"/>
        <c:noMultiLvlLbl val="0"/>
      </c:catAx>
      <c:valAx>
        <c:axId val="102695296"/>
        <c:scaling>
          <c:orientation val="minMax"/>
          <c:max val="2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crossAx val="10260748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15769060879585173"/>
          <c:y val="7.6737395777337424E-5"/>
          <c:w val="0.55154503552909728"/>
          <c:h val="0.10406290677080017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solidFill>
            <a:srgbClr val="002060"/>
          </a:solidFill>
          <a:latin typeface="Tahoma" pitchFamily="34" charset="0"/>
          <a:cs typeface="Tahoma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15507436570428"/>
          <c:y val="5.1400554097404488E-2"/>
          <c:w val="0.88382414698162726"/>
          <c:h val="0.76914151356081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Sheet1!$B$67</c:f>
              <c:strCache>
                <c:ptCount val="1"/>
                <c:pt idx="0">
                  <c:v>Алтан Тариа гурил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Sheet1!$C$66:$H$66</c:f>
              <c:strCache>
                <c:ptCount val="6"/>
                <c:pt idx="0">
                  <c:v>Гурвантэс</c:v>
                </c:pt>
                <c:pt idx="1">
                  <c:v>Манлай</c:v>
                </c:pt>
                <c:pt idx="2">
                  <c:v>Номгон</c:v>
                </c:pt>
                <c:pt idx="3">
                  <c:v>Ханбогд</c:v>
                </c:pt>
                <c:pt idx="4">
                  <c:v>Ханхонгор</c:v>
                </c:pt>
                <c:pt idx="5">
                  <c:v>Цогтцэций</c:v>
                </c:pt>
              </c:strCache>
            </c:strRef>
          </c:cat>
          <c:val>
            <c:numRef>
              <c:f>Sheet1!$C$67:$H$67</c:f>
              <c:numCache>
                <c:formatCode>General</c:formatCode>
                <c:ptCount val="6"/>
                <c:pt idx="0">
                  <c:v>2000</c:v>
                </c:pt>
                <c:pt idx="1">
                  <c:v>1400</c:v>
                </c:pt>
                <c:pt idx="2">
                  <c:v>1750</c:v>
                </c:pt>
                <c:pt idx="3">
                  <c:v>1500</c:v>
                </c:pt>
                <c:pt idx="4">
                  <c:v>1700</c:v>
                </c:pt>
                <c:pt idx="5">
                  <c:v>1533.3</c:v>
                </c:pt>
              </c:numCache>
            </c:numRef>
          </c:val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Sheet1!$C$66:$H$66</c:f>
              <c:strCache>
                <c:ptCount val="6"/>
                <c:pt idx="0">
                  <c:v>Гурвантэс</c:v>
                </c:pt>
                <c:pt idx="1">
                  <c:v>Манлай</c:v>
                </c:pt>
                <c:pt idx="2">
                  <c:v>Номгон</c:v>
                </c:pt>
                <c:pt idx="3">
                  <c:v>Ханбогд</c:v>
                </c:pt>
                <c:pt idx="4">
                  <c:v>Ханхонгор</c:v>
                </c:pt>
                <c:pt idx="5">
                  <c:v>Цогтцэций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"/>
        <c:axId val="109052672"/>
        <c:axId val="109054208"/>
      </c:barChart>
      <c:catAx>
        <c:axId val="10905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crossAx val="109054208"/>
        <c:crosses val="autoZero"/>
        <c:auto val="1"/>
        <c:lblAlgn val="ctr"/>
        <c:lblOffset val="100"/>
        <c:noMultiLvlLbl val="0"/>
      </c:catAx>
      <c:valAx>
        <c:axId val="109054208"/>
        <c:scaling>
          <c:orientation val="minMax"/>
          <c:max val="2000"/>
          <c:min val="14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accent1">
                <a:lumMod val="40000"/>
                <a:lumOff val="60000"/>
              </a:schemeClr>
            </a:solidFill>
          </a:ln>
        </c:spPr>
        <c:crossAx val="109052672"/>
        <c:crosses val="autoZero"/>
        <c:crossBetween val="between"/>
        <c:majorUnit val="150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33008586378384497"/>
          <c:y val="3.0041259863147041E-2"/>
          <c:w val="0.57731193135031"/>
          <c:h val="0.1295508483974719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rgbClr val="002060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АҮ!$H$31</c:f>
              <c:strCache>
                <c:ptCount val="1"/>
                <c:pt idx="0">
                  <c:v>Чулуун нүүрс </c:v>
                </c:pt>
              </c:strCache>
            </c:strRef>
          </c:tx>
          <c:invertIfNegative val="0"/>
          <c:cat>
            <c:multiLvlStrRef>
              <c:f>АҮ!$I$29:$L$30</c:f>
              <c:multiLvlStrCache>
                <c:ptCount val="4"/>
                <c:lvl>
                  <c:pt idx="0">
                    <c:v>2013</c:v>
                  </c:pt>
                  <c:pt idx="1">
                    <c:v>2014</c:v>
                  </c:pt>
                  <c:pt idx="2">
                    <c:v>2013</c:v>
                  </c:pt>
                  <c:pt idx="3">
                    <c:v>2014</c:v>
                  </c:pt>
                </c:lvl>
                <c:lvl>
                  <c:pt idx="0">
                    <c:v>ҮЙЛДВЭРЛЭЛ</c:v>
                  </c:pt>
                  <c:pt idx="2">
                    <c:v>БОРЛУУЛАЛТ</c:v>
                  </c:pt>
                </c:lvl>
              </c:multiLvlStrCache>
            </c:multiLvlStrRef>
          </c:cat>
          <c:val>
            <c:numRef>
              <c:f>АҮ!$I$31:$L$31</c:f>
              <c:numCache>
                <c:formatCode>General</c:formatCode>
                <c:ptCount val="4"/>
                <c:pt idx="0">
                  <c:v>203153475.80000001</c:v>
                </c:pt>
                <c:pt idx="1">
                  <c:v>208707417.69999999</c:v>
                </c:pt>
                <c:pt idx="2">
                  <c:v>144887749.69999999</c:v>
                </c:pt>
                <c:pt idx="3">
                  <c:v>514649776.10000002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101056"/>
        <c:axId val="109102592"/>
      </c:barChart>
      <c:catAx>
        <c:axId val="109101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09102592"/>
        <c:crosses val="autoZero"/>
        <c:auto val="1"/>
        <c:lblAlgn val="ctr"/>
        <c:lblOffset val="100"/>
        <c:noMultiLvlLbl val="0"/>
      </c:catAx>
      <c:valAx>
        <c:axId val="10910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10105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321404535971465"/>
          <c:y val="0.11845077392706124"/>
          <c:w val="0.77428595464028538"/>
          <c:h val="0.759458373552714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Sheet3!$C$39</c:f>
              <c:strCache>
                <c:ptCount val="1"/>
                <c:pt idx="0">
                  <c:v>Банкинд байршиж байгаа хадгаламж /мян.төг/</c:v>
                </c:pt>
              </c:strCache>
            </c:strRef>
          </c:tx>
          <c:invertIfNegative val="0"/>
          <c:cat>
            <c:strRef>
              <c:f>Sheet3!$B$40:$B$48</c:f>
              <c:strCache>
                <c:ptCount val="9"/>
                <c:pt idx="0">
                  <c:v>ХААН банк</c:v>
                </c:pt>
                <c:pt idx="1">
                  <c:v>Төрийн банк </c:v>
                </c:pt>
                <c:pt idx="2">
                  <c:v>Капитал банк</c:v>
                </c:pt>
                <c:pt idx="3">
                  <c:v>Хас-Өмнөговь</c:v>
                </c:pt>
                <c:pt idx="4">
                  <c:v>Голомт банк</c:v>
                </c:pt>
                <c:pt idx="5">
                  <c:v>ҮХО банк</c:v>
                </c:pt>
                <c:pt idx="6">
                  <c:v>ХХБанк</c:v>
                </c:pt>
                <c:pt idx="7">
                  <c:v>Хас-Цогтцэций</c:v>
                </c:pt>
                <c:pt idx="8">
                  <c:v>Капитрон банк</c:v>
                </c:pt>
              </c:strCache>
            </c:strRef>
          </c:cat>
          <c:val>
            <c:numRef>
              <c:f>Sheet3!$C$40:$C$48</c:f>
              <c:numCache>
                <c:formatCode>0.0</c:formatCode>
                <c:ptCount val="9"/>
                <c:pt idx="0">
                  <c:v>41194186.553000003</c:v>
                </c:pt>
                <c:pt idx="1">
                  <c:v>15674659.056</c:v>
                </c:pt>
                <c:pt idx="2">
                  <c:v>511026.38199999998</c:v>
                </c:pt>
                <c:pt idx="3">
                  <c:v>4898557.7439999999</c:v>
                </c:pt>
                <c:pt idx="4">
                  <c:v>6386812.8149999995</c:v>
                </c:pt>
                <c:pt idx="5">
                  <c:v>95150.900999999998</c:v>
                </c:pt>
                <c:pt idx="6">
                  <c:v>512355.63899999997</c:v>
                </c:pt>
                <c:pt idx="7">
                  <c:v>2557474.8709999998</c:v>
                </c:pt>
                <c:pt idx="8">
                  <c:v>794425.65099999995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25056"/>
        <c:axId val="93726592"/>
      </c:barChart>
      <c:catAx>
        <c:axId val="937250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93726592"/>
        <c:crosses val="autoZero"/>
        <c:auto val="1"/>
        <c:lblAlgn val="ctr"/>
        <c:lblOffset val="100"/>
        <c:noMultiLvlLbl val="0"/>
      </c:catAx>
      <c:valAx>
        <c:axId val="93726592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937250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96E-2"/>
          <c:y val="0.16242089530475357"/>
          <c:w val="0.89444444444444471"/>
          <c:h val="0.5802656128658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 '!$J$13</c:f>
              <c:strCache>
                <c:ptCount val="1"/>
                <c:pt idx="0">
                  <c:v>Амаржсан эхийн тоо</c:v>
                </c:pt>
              </c:strCache>
            </c:strRef>
          </c:tx>
          <c:invertIfNegative val="0"/>
          <c:cat>
            <c:strRef>
              <c:f>'eruul mend '!$K$12:$M$12</c:f>
              <c:strCache>
                <c:ptCount val="3"/>
                <c:pt idx="0">
                  <c:v>2012.09 сар</c:v>
                </c:pt>
                <c:pt idx="1">
                  <c:v>2013.09 сар</c:v>
                </c:pt>
                <c:pt idx="2">
                  <c:v>2014.09 сар</c:v>
                </c:pt>
              </c:strCache>
            </c:strRef>
          </c:cat>
          <c:val>
            <c:numRef>
              <c:f>'eruul mend '!$K$13:$M$13</c:f>
              <c:numCache>
                <c:formatCode>General</c:formatCode>
                <c:ptCount val="3"/>
                <c:pt idx="0">
                  <c:v>944</c:v>
                </c:pt>
                <c:pt idx="1">
                  <c:v>1151</c:v>
                </c:pt>
                <c:pt idx="2">
                  <c:v>1054</c:v>
                </c:pt>
              </c:numCache>
            </c:numRef>
          </c:val>
        </c:ser>
        <c:ser>
          <c:idx val="1"/>
          <c:order val="1"/>
          <c:tx>
            <c:strRef>
              <c:f>'eruul mend '!$J$14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cat>
            <c:strRef>
              <c:f>'eruul mend '!$K$12:$M$12</c:f>
              <c:strCache>
                <c:ptCount val="3"/>
                <c:pt idx="0">
                  <c:v>2012.09 сар</c:v>
                </c:pt>
                <c:pt idx="1">
                  <c:v>2013.09 сар</c:v>
                </c:pt>
                <c:pt idx="2">
                  <c:v>2014.09 сар</c:v>
                </c:pt>
              </c:strCache>
            </c:strRef>
          </c:cat>
          <c:val>
            <c:numRef>
              <c:f>'eruul mend '!$K$14:$M$14</c:f>
              <c:numCache>
                <c:formatCode>General</c:formatCode>
                <c:ptCount val="3"/>
                <c:pt idx="0">
                  <c:v>951</c:v>
                </c:pt>
                <c:pt idx="1">
                  <c:v>1155</c:v>
                </c:pt>
                <c:pt idx="2">
                  <c:v>1053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0749696"/>
        <c:axId val="100751232"/>
      </c:barChart>
      <c:catAx>
        <c:axId val="1007496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0751232"/>
        <c:crosses val="autoZero"/>
        <c:auto val="1"/>
        <c:lblAlgn val="ctr"/>
        <c:lblOffset val="100"/>
        <c:noMultiLvlLbl val="0"/>
      </c:catAx>
      <c:valAx>
        <c:axId val="100751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074969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82E-2"/>
          <c:y val="0.17626640419947506"/>
          <c:w val="0.8305555555555556"/>
          <c:h val="0.52303149606299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 '!$C$52</c:f>
              <c:strCache>
                <c:ptCount val="1"/>
                <c:pt idx="0">
                  <c:v>төрөлт</c:v>
                </c:pt>
              </c:strCache>
            </c:strRef>
          </c:tx>
          <c:invertIfNegative val="0"/>
          <c:cat>
            <c:strRef>
              <c:f>'eruul mend '!$D$51:$F$51</c:f>
              <c:strCache>
                <c:ptCount val="3"/>
                <c:pt idx="0">
                  <c:v>2012.09 сар</c:v>
                </c:pt>
                <c:pt idx="1">
                  <c:v>2013.09 сар</c:v>
                </c:pt>
                <c:pt idx="2">
                  <c:v>2014.09 сар</c:v>
                </c:pt>
              </c:strCache>
            </c:strRef>
          </c:cat>
          <c:val>
            <c:numRef>
              <c:f>'eruul mend '!$D$52:$F$52</c:f>
              <c:numCache>
                <c:formatCode>General</c:formatCode>
                <c:ptCount val="3"/>
                <c:pt idx="0">
                  <c:v>944</c:v>
                </c:pt>
                <c:pt idx="1">
                  <c:v>1151</c:v>
                </c:pt>
                <c:pt idx="2">
                  <c:v>1054</c:v>
                </c:pt>
              </c:numCache>
            </c:numRef>
          </c:val>
        </c:ser>
        <c:ser>
          <c:idx val="1"/>
          <c:order val="1"/>
          <c:tx>
            <c:strRef>
              <c:f>'eruul mend '!$C$53</c:f>
              <c:strCache>
                <c:ptCount val="1"/>
                <c:pt idx="0">
                  <c:v>нас баралт</c:v>
                </c:pt>
              </c:strCache>
            </c:strRef>
          </c:tx>
          <c:invertIfNegative val="0"/>
          <c:cat>
            <c:strRef>
              <c:f>'eruul mend '!$D$51:$F$51</c:f>
              <c:strCache>
                <c:ptCount val="3"/>
                <c:pt idx="0">
                  <c:v>2012.09 сар</c:v>
                </c:pt>
                <c:pt idx="1">
                  <c:v>2013.09 сар</c:v>
                </c:pt>
                <c:pt idx="2">
                  <c:v>2014.09 сар</c:v>
                </c:pt>
              </c:strCache>
            </c:strRef>
          </c:cat>
          <c:val>
            <c:numRef>
              <c:f>'eruul mend '!$D$53:$F$53</c:f>
              <c:numCache>
                <c:formatCode>General</c:formatCode>
                <c:ptCount val="3"/>
                <c:pt idx="0">
                  <c:v>222</c:v>
                </c:pt>
                <c:pt idx="1">
                  <c:v>225</c:v>
                </c:pt>
                <c:pt idx="2">
                  <c:v>231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0785536"/>
        <c:axId val="100787328"/>
      </c:barChart>
      <c:catAx>
        <c:axId val="1007855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0787328"/>
        <c:crosses val="autoZero"/>
        <c:auto val="1"/>
        <c:lblAlgn val="ctr"/>
        <c:lblOffset val="100"/>
        <c:noMultiLvlLbl val="0"/>
      </c:catAx>
      <c:valAx>
        <c:axId val="100787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0785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266248177700735"/>
          <c:y val="2.7777777777777776E-2"/>
          <c:w val="0.37583970296396185"/>
          <c:h val="9.0641169853768286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22222222222251E-2"/>
          <c:y val="3.8866530050630475E-2"/>
          <c:w val="0.93888888888889432"/>
          <c:h val="0.73865586990901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 2'!$E$44</c:f>
              <c:strCache>
                <c:ptCount val="1"/>
                <c:pt idx="0">
                  <c:v>Цочмог халдварт өвчин</c:v>
                </c:pt>
              </c:strCache>
            </c:strRef>
          </c:tx>
          <c:invertIfNegative val="0"/>
          <c:cat>
            <c:strRef>
              <c:f>'eruul mend 2'!$D$45:$D$47</c:f>
              <c:strCache>
                <c:ptCount val="3"/>
                <c:pt idx="0">
                  <c:v>Шим билэг өрхийн эмнэлэг</c:v>
                </c:pt>
                <c:pt idx="1">
                  <c:v>Энхийн хүслэн өрхийн эмнэлэг</c:v>
                </c:pt>
                <c:pt idx="2">
                  <c:v>Өнө Орших өрхийн эмнэлэг</c:v>
                </c:pt>
              </c:strCache>
            </c:strRef>
          </c:cat>
          <c:val>
            <c:numRef>
              <c:f>'eruul mend 2'!$E$45:$E$47</c:f>
              <c:numCache>
                <c:formatCode>General</c:formatCode>
                <c:ptCount val="3"/>
                <c:pt idx="0">
                  <c:v>22</c:v>
                </c:pt>
                <c:pt idx="1">
                  <c:v>22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tx>
            <c:strRef>
              <c:f>'eruul mend 2'!$F$44</c:f>
              <c:strCache>
                <c:ptCount val="1"/>
                <c:pt idx="0">
                  <c:v>Нийгмийн халдварт өвчин</c:v>
                </c:pt>
              </c:strCache>
            </c:strRef>
          </c:tx>
          <c:invertIfNegative val="0"/>
          <c:cat>
            <c:strRef>
              <c:f>'eruul mend 2'!$D$45:$D$47</c:f>
              <c:strCache>
                <c:ptCount val="3"/>
                <c:pt idx="0">
                  <c:v>Шим билэг өрхийн эмнэлэг</c:v>
                </c:pt>
                <c:pt idx="1">
                  <c:v>Энхийн хүслэн өрхийн эмнэлэг</c:v>
                </c:pt>
                <c:pt idx="2">
                  <c:v>Өнө Орших өрхийн эмнэлэг</c:v>
                </c:pt>
              </c:strCache>
            </c:strRef>
          </c:cat>
          <c:val>
            <c:numRef>
              <c:f>'eruul mend 2'!$F$45:$F$47</c:f>
              <c:numCache>
                <c:formatCode>General</c:formatCode>
                <c:ptCount val="3"/>
                <c:pt idx="0">
                  <c:v>12</c:v>
                </c:pt>
                <c:pt idx="1">
                  <c:v>29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0976128"/>
        <c:axId val="100977664"/>
      </c:barChart>
      <c:catAx>
        <c:axId val="1009761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0977664"/>
        <c:crosses val="autoZero"/>
        <c:auto val="1"/>
        <c:lblAlgn val="ctr"/>
        <c:lblOffset val="100"/>
        <c:noMultiLvlLbl val="0"/>
      </c:catAx>
      <c:valAx>
        <c:axId val="100977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09761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3739610544619804"/>
          <c:y val="0.91242732899893408"/>
          <c:w val="0.7807633420822333"/>
          <c:h val="6.3116608781902464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mn-MN" sz="1000"/>
              <a:t>Бүртгэлтэй</a:t>
            </a:r>
            <a:r>
              <a:rPr lang="mn-MN" sz="1000" baseline="0"/>
              <a:t> ажилгүйчүүд, боловсролын байдлаар</a:t>
            </a:r>
            <a:endParaRPr lang="en-US" sz="10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8318081438306497"/>
          <c:y val="0.14909740449110781"/>
          <c:w val="0.69355927071889101"/>
          <c:h val="0.8089414889000893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ajilguichuud!$B$24:$B$31</c:f>
              <c:strCache>
                <c:ptCount val="8"/>
                <c:pt idx="0">
                  <c:v>магистр, доктор</c:v>
                </c:pt>
                <c:pt idx="1">
                  <c:v>дээд</c:v>
                </c:pt>
                <c:pt idx="2">
                  <c:v>Тусгай дунд</c:v>
                </c:pt>
                <c:pt idx="3">
                  <c:v>Мэргэжлийн анхан шатны</c:v>
                </c:pt>
                <c:pt idx="4">
                  <c:v>Бүрэн дунд</c:v>
                </c:pt>
                <c:pt idx="5">
                  <c:v>суурь</c:v>
                </c:pt>
                <c:pt idx="6">
                  <c:v>Бага</c:v>
                </c:pt>
                <c:pt idx="7">
                  <c:v>Боловсролгүй</c:v>
                </c:pt>
              </c:strCache>
            </c:strRef>
          </c:cat>
          <c:val>
            <c:numRef>
              <c:f>ajilguichuud!$C$24:$C$31</c:f>
              <c:numCache>
                <c:formatCode>General</c:formatCode>
                <c:ptCount val="8"/>
                <c:pt idx="0">
                  <c:v>5</c:v>
                </c:pt>
                <c:pt idx="1">
                  <c:v>112</c:v>
                </c:pt>
                <c:pt idx="2">
                  <c:v>18</c:v>
                </c:pt>
                <c:pt idx="3">
                  <c:v>35</c:v>
                </c:pt>
                <c:pt idx="4">
                  <c:v>252</c:v>
                </c:pt>
                <c:pt idx="5">
                  <c:v>57</c:v>
                </c:pt>
                <c:pt idx="6">
                  <c:v>21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1037952"/>
        <c:axId val="101039488"/>
      </c:barChart>
      <c:catAx>
        <c:axId val="101037952"/>
        <c:scaling>
          <c:orientation val="minMax"/>
        </c:scaling>
        <c:delete val="0"/>
        <c:axPos val="l"/>
        <c:majorTickMark val="none"/>
        <c:minorTickMark val="none"/>
        <c:tickLblPos val="nextTo"/>
        <c:crossAx val="101039488"/>
        <c:crosses val="autoZero"/>
        <c:auto val="1"/>
        <c:lblAlgn val="ctr"/>
        <c:lblOffset val="100"/>
        <c:noMultiLvlLbl val="0"/>
      </c:catAx>
      <c:valAx>
        <c:axId val="101039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10379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mn-MN"/>
              <a:t>Ажил хайгч иргэд, насны ангиллаар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6620472440944891E-2"/>
          <c:y val="0.13284051664594557"/>
          <c:w val="0.93553113553113554"/>
          <c:h val="0.7791059370911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ajilguichuud!$D$38</c:f>
              <c:strCache>
                <c:ptCount val="1"/>
                <c:pt idx="0">
                  <c:v>Бүгд</c:v>
                </c:pt>
              </c:strCache>
            </c:strRef>
          </c:tx>
          <c:invertIfNegative val="0"/>
          <c:cat>
            <c:strRef>
              <c:f>ajilguichuud!$C$39:$C$44</c:f>
              <c:strCache>
                <c:ptCount val="6"/>
                <c:pt idx="0">
                  <c:v>15-24 нас</c:v>
                </c:pt>
                <c:pt idx="1">
                  <c:v>25-34 нас</c:v>
                </c:pt>
                <c:pt idx="2">
                  <c:v>35-44 нас</c:v>
                </c:pt>
                <c:pt idx="3">
                  <c:v>45-54 нас</c:v>
                </c:pt>
                <c:pt idx="4">
                  <c:v>55-59 нас</c:v>
                </c:pt>
                <c:pt idx="5">
                  <c:v>60 + нас</c:v>
                </c:pt>
              </c:strCache>
            </c:strRef>
          </c:cat>
          <c:val>
            <c:numRef>
              <c:f>ajilguichuud!$D$39:$D$44</c:f>
              <c:numCache>
                <c:formatCode>General</c:formatCode>
                <c:ptCount val="6"/>
                <c:pt idx="0">
                  <c:v>150</c:v>
                </c:pt>
                <c:pt idx="1">
                  <c:v>180</c:v>
                </c:pt>
                <c:pt idx="2">
                  <c:v>108</c:v>
                </c:pt>
                <c:pt idx="3">
                  <c:v>60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ajilguichuud!$E$38</c:f>
              <c:strCache>
                <c:ptCount val="1"/>
                <c:pt idx="0">
                  <c:v> эмэгтэй</c:v>
                </c:pt>
              </c:strCache>
            </c:strRef>
          </c:tx>
          <c:invertIfNegative val="0"/>
          <c:cat>
            <c:strRef>
              <c:f>ajilguichuud!$C$39:$C$44</c:f>
              <c:strCache>
                <c:ptCount val="6"/>
                <c:pt idx="0">
                  <c:v>15-24 нас</c:v>
                </c:pt>
                <c:pt idx="1">
                  <c:v>25-34 нас</c:v>
                </c:pt>
                <c:pt idx="2">
                  <c:v>35-44 нас</c:v>
                </c:pt>
                <c:pt idx="3">
                  <c:v>45-54 нас</c:v>
                </c:pt>
                <c:pt idx="4">
                  <c:v>55-59 нас</c:v>
                </c:pt>
                <c:pt idx="5">
                  <c:v>60 + нас</c:v>
                </c:pt>
              </c:strCache>
            </c:strRef>
          </c:cat>
          <c:val>
            <c:numRef>
              <c:f>ajilguichuud!$E$39:$E$44</c:f>
              <c:numCache>
                <c:formatCode>General</c:formatCode>
                <c:ptCount val="6"/>
                <c:pt idx="0">
                  <c:v>90</c:v>
                </c:pt>
                <c:pt idx="1">
                  <c:v>105</c:v>
                </c:pt>
                <c:pt idx="2">
                  <c:v>58</c:v>
                </c:pt>
                <c:pt idx="3">
                  <c:v>28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1160064"/>
        <c:axId val="101161600"/>
      </c:barChart>
      <c:catAx>
        <c:axId val="1011600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1161600"/>
        <c:crosses val="autoZero"/>
        <c:auto val="1"/>
        <c:lblAlgn val="ctr"/>
        <c:lblOffset val="100"/>
        <c:noMultiLvlLbl val="0"/>
      </c:catAx>
      <c:valAx>
        <c:axId val="101161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11600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560449292594535"/>
          <c:y val="0.16840827462356675"/>
          <c:w val="0.30912800110512756"/>
          <c:h val="7.931102362204804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'niigmiin daatgal'!$A$25</c:f>
              <c:strCache>
                <c:ptCount val="1"/>
                <c:pt idx="0">
                  <c:v>Нийгмийн даатгалын орлого / сая.төг /</c:v>
                </c:pt>
              </c:strCache>
            </c:strRef>
          </c:tx>
          <c:invertIfNegative val="0"/>
          <c:cat>
            <c:strRef>
              <c:f>'niigmiin daatgal'!$B$24:$D$24</c:f>
              <c:strCache>
                <c:ptCount val="3"/>
                <c:pt idx="0">
                  <c:v>2012.IX</c:v>
                </c:pt>
                <c:pt idx="1">
                  <c:v>2013.IX</c:v>
                </c:pt>
                <c:pt idx="2">
                  <c:v>2014.IX</c:v>
                </c:pt>
              </c:strCache>
            </c:strRef>
          </c:cat>
          <c:val>
            <c:numRef>
              <c:f>'niigmiin daatgal'!$B$25:$D$25</c:f>
              <c:numCache>
                <c:formatCode>0.0</c:formatCode>
                <c:ptCount val="3"/>
                <c:pt idx="0" formatCode="General">
                  <c:v>11735.7</c:v>
                </c:pt>
                <c:pt idx="1">
                  <c:v>16787.8</c:v>
                </c:pt>
                <c:pt idx="2">
                  <c:v>16358.3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01469184"/>
        <c:axId val="101487360"/>
        <c:axId val="0"/>
      </c:bar3DChart>
      <c:catAx>
        <c:axId val="1014691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1487360"/>
        <c:crosses val="autoZero"/>
        <c:auto val="1"/>
        <c:lblAlgn val="ctr"/>
        <c:lblOffset val="100"/>
        <c:noMultiLvlLbl val="0"/>
      </c:catAx>
      <c:valAx>
        <c:axId val="101487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146918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55555555555582E-2"/>
          <c:y val="0.17362751531058562"/>
          <c:w val="0.9389641188725073"/>
          <c:h val="0.67767627489277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'niigmiin daatgal'!$A$29</c:f>
              <c:strCache>
                <c:ptCount val="1"/>
                <c:pt idx="0">
                  <c:v>Сайн дураар даатгуулагчдын тоо</c:v>
                </c:pt>
              </c:strCache>
            </c:strRef>
          </c:tx>
          <c:invertIfNegative val="0"/>
          <c:cat>
            <c:strRef>
              <c:f>'niigmiin daatgal'!$B$28:$D$28</c:f>
              <c:strCache>
                <c:ptCount val="3"/>
                <c:pt idx="0">
                  <c:v>2012.IX</c:v>
                </c:pt>
                <c:pt idx="1">
                  <c:v>2013.IX</c:v>
                </c:pt>
                <c:pt idx="2">
                  <c:v>2014.IX</c:v>
                </c:pt>
              </c:strCache>
            </c:strRef>
          </c:cat>
          <c:val>
            <c:numRef>
              <c:f>'niigmiin daatgal'!$B$29:$D$29</c:f>
              <c:numCache>
                <c:formatCode>General</c:formatCode>
                <c:ptCount val="3"/>
                <c:pt idx="0">
                  <c:v>1233</c:v>
                </c:pt>
                <c:pt idx="1">
                  <c:v>2328</c:v>
                </c:pt>
                <c:pt idx="2">
                  <c:v>3243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1188736"/>
        <c:axId val="101190272"/>
      </c:barChart>
      <c:catAx>
        <c:axId val="1011887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01190272"/>
        <c:crosses val="autoZero"/>
        <c:auto val="1"/>
        <c:lblAlgn val="ctr"/>
        <c:lblOffset val="100"/>
        <c:noMultiLvlLbl val="0"/>
      </c:catAx>
      <c:valAx>
        <c:axId val="101190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11887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0000016976666388E-2"/>
          <c:y val="4.1666666666666664E-2"/>
          <c:w val="0.80082228180654758"/>
          <c:h val="0.11460793963254567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0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5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7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4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9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9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23B5-61EC-40DE-B821-EE7DA7C8E502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8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so.mn/" TargetMode="External"/><Relationship Id="rId5" Type="http://schemas.openxmlformats.org/officeDocument/2006/relationships/hyperlink" Target="http://1212.mn/" TargetMode="External"/><Relationship Id="rId4" Type="http://schemas.openxmlformats.org/officeDocument/2006/relationships/hyperlink" Target="http://umnugovi.nso.m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umnugobi_stat@yahoo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1828800"/>
            <a:ext cx="739140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40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Хэвлэлийн бага хурал</a:t>
            </a:r>
            <a:endParaRPr lang="en-US" sz="40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Өмнөговь аймгийн Нийгэм, эдийн засгийн байдал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 201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en-US" sz="2800" b="1" cap="all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-р сарын байдлаар/</a:t>
            </a: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7150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оны  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сарын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56"/>
            <a:ext cx="9144000" cy="6873756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057400" y="578091"/>
            <a:ext cx="525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 smtClean="0"/>
              <a:t>Махны</a:t>
            </a:r>
            <a:r>
              <a:rPr lang="en-US" sz="1600" dirty="0" smtClean="0"/>
              <a:t> </a:t>
            </a:r>
            <a:r>
              <a:rPr lang="en-US" sz="1600" dirty="0" err="1" smtClean="0"/>
              <a:t>үнэ</a:t>
            </a:r>
            <a:r>
              <a:rPr lang="en-US" sz="1600" dirty="0" smtClean="0"/>
              <a:t> 2014 </a:t>
            </a:r>
            <a:r>
              <a:rPr lang="en-US" sz="1600" dirty="0" err="1" smtClean="0"/>
              <a:t>оны</a:t>
            </a:r>
            <a:r>
              <a:rPr lang="en-US" sz="1600" dirty="0" smtClean="0"/>
              <a:t> 9-10 </a:t>
            </a:r>
            <a:r>
              <a:rPr lang="mn-MN" sz="1600" dirty="0" smtClean="0"/>
              <a:t>сар</a:t>
            </a:r>
            <a:endParaRPr lang="en-US" sz="1600" dirty="0" smtClean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</a:t>
            </a:r>
            <a:endParaRPr kumimoji="0" lang="mn-M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8" t="8910" r="40159" b="23669"/>
          <a:stretch/>
        </p:blipFill>
        <p:spPr bwMode="auto">
          <a:xfrm>
            <a:off x="1676400" y="916645"/>
            <a:ext cx="4267200" cy="571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51845" y="608670"/>
            <a:ext cx="754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Нэг кг хүнсний ногооны дундаж үнэ,2010-2014 оны 0</a:t>
            </a:r>
            <a:r>
              <a:rPr lang="en-US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9</a:t>
            </a: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-р сард</a:t>
            </a:r>
            <a:endParaRPr kumimoji="0" lang="mn-M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</a:t>
            </a:r>
            <a:endParaRPr kumimoji="0" lang="mn-M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789858"/>
              </p:ext>
            </p:extLst>
          </p:nvPr>
        </p:nvGraphicFramePr>
        <p:xfrm>
          <a:off x="1524000" y="1143000"/>
          <a:ext cx="6958965" cy="2081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485854"/>
              </p:ext>
            </p:extLst>
          </p:nvPr>
        </p:nvGraphicFramePr>
        <p:xfrm>
          <a:off x="1371600" y="3962400"/>
          <a:ext cx="7391358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51845" y="563434"/>
            <a:ext cx="754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Нэг кг хүнсний ногооны дундаж үнэ,2010-2014 оны 0</a:t>
            </a:r>
            <a:r>
              <a:rPr lang="en-US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9</a:t>
            </a: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-р сард</a:t>
            </a:r>
            <a:endParaRPr kumimoji="0" lang="mn-M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</a:t>
            </a:r>
            <a:endParaRPr kumimoji="0" lang="mn-M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768789"/>
              </p:ext>
            </p:extLst>
          </p:nvPr>
        </p:nvGraphicFramePr>
        <p:xfrm>
          <a:off x="1524000" y="1143000"/>
          <a:ext cx="6553200" cy="190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44694"/>
              </p:ext>
            </p:extLst>
          </p:nvPr>
        </p:nvGraphicFramePr>
        <p:xfrm>
          <a:off x="1051845" y="3733800"/>
          <a:ext cx="7177755" cy="2558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</a:t>
            </a:r>
            <a:endParaRPr kumimoji="0" lang="mn-M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51845" y="608670"/>
            <a:ext cx="754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Нэг кг алтан тариан гурилны дундаж үнэ,2014 оны 0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9</a:t>
            </a: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-р сард</a:t>
            </a:r>
            <a:endParaRPr kumimoji="0" lang="mn-M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139111"/>
              </p:ext>
            </p:extLst>
          </p:nvPr>
        </p:nvGraphicFramePr>
        <p:xfrm>
          <a:off x="1035188" y="1524000"/>
          <a:ext cx="7747302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56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143000" y="26670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828800" y="964287"/>
            <a:ext cx="6781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u-ES" sz="1600" dirty="0"/>
              <a:t>Аймгийн хэмжээ</a:t>
            </a:r>
            <a:r>
              <a:rPr lang="mn-MN" sz="1600" dirty="0"/>
              <a:t>нд</a:t>
            </a:r>
            <a:r>
              <a:rPr lang="eu-ES" sz="1600" dirty="0"/>
              <a:t> оны эхний төллөвөл зохих 660.8 мянган хээлтэгчийн </a:t>
            </a:r>
            <a:r>
              <a:rPr lang="en-US" sz="1600" dirty="0"/>
              <a:t>65.48 </a:t>
            </a:r>
            <a:r>
              <a:rPr lang="eu-ES" sz="1600" dirty="0"/>
              <a:t>хувь нь буюу </a:t>
            </a:r>
            <a:r>
              <a:rPr lang="en-US" sz="1600" dirty="0"/>
              <a:t>432.7 </a:t>
            </a:r>
            <a:r>
              <a:rPr lang="mn-MN" sz="1600" dirty="0"/>
              <a:t>мянган</a:t>
            </a:r>
            <a:r>
              <a:rPr lang="eu-ES" sz="1600" dirty="0"/>
              <a:t> хээлтэгч төллөж, гарсан төл  </a:t>
            </a:r>
            <a:r>
              <a:rPr lang="mn-MN" sz="1600" dirty="0"/>
              <a:t>9</a:t>
            </a:r>
            <a:r>
              <a:rPr lang="en-US" sz="1600" dirty="0"/>
              <a:t>8.6</a:t>
            </a:r>
            <a:r>
              <a:rPr lang="eu-ES" sz="1600" dirty="0"/>
              <a:t>  хувь  бойжиж байна. Урьд оны энэ үеийн мал төллөлтөөс </a:t>
            </a:r>
            <a:r>
              <a:rPr lang="en-US" sz="1600" dirty="0"/>
              <a:t> 2875</a:t>
            </a:r>
            <a:r>
              <a:rPr lang="eu-ES" sz="1600" dirty="0"/>
              <a:t> толгой мал</a:t>
            </a:r>
            <a:r>
              <a:rPr lang="mn-MN" sz="1600" dirty="0"/>
              <a:t> буюу </a:t>
            </a:r>
            <a:r>
              <a:rPr lang="en-US" sz="1600" dirty="0"/>
              <a:t>0.66</a:t>
            </a:r>
            <a:r>
              <a:rPr lang="mn-MN" sz="1600" dirty="0"/>
              <a:t> хувиар буурсан </a:t>
            </a:r>
            <a:r>
              <a:rPr lang="eu-ES" sz="1600" dirty="0"/>
              <a:t> байна.</a:t>
            </a:r>
            <a:endParaRPr lang="en-US" sz="1600" dirty="0"/>
          </a:p>
          <a:p>
            <a:pPr algn="just"/>
            <a:endParaRPr lang="en-US" sz="1500" dirty="0" smtClean="0"/>
          </a:p>
          <a:p>
            <a:pPr algn="just"/>
            <a:r>
              <a:rPr lang="mn-MN" sz="1500" dirty="0" smtClean="0"/>
              <a:t>         </a:t>
            </a:r>
            <a:endParaRPr lang="en-US" sz="1500" dirty="0" smtClean="0"/>
          </a:p>
          <a:p>
            <a:pPr algn="just"/>
            <a:endParaRPr kumimoji="0" lang="eu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2600" y="228600"/>
            <a:ext cx="1331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400" b="1" dirty="0" smtClean="0"/>
              <a:t>Хөдөө аж ахуй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1676400" y="2895600"/>
            <a:ext cx="198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 smtClean="0"/>
              <a:t>Мал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төллөлт</a:t>
            </a:r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432033"/>
              </p:ext>
            </p:extLst>
          </p:nvPr>
        </p:nvGraphicFramePr>
        <p:xfrm>
          <a:off x="1048384" y="3421122"/>
          <a:ext cx="3523615" cy="2383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146"/>
                <a:gridCol w="811441"/>
                <a:gridCol w="684264"/>
                <a:gridCol w="675970"/>
                <a:gridCol w="595794"/>
              </a:tblGrid>
              <a:tr h="192829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Мал төллөлт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829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Малын төрлөөр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Хувь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8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Урьд оны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2014 он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Төллөл-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31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энэ үеийн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төллө-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тийн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8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төллөлт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сөн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хувь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8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Ингэ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14129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18240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51.58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129.1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8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Гүү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9868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10111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59.62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102.5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8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Үнээ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2655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3086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58.96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116.2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8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Эм хонь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103745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110981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76.46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107.0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8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Эм ямаа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305184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290288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63.36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95.1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8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Бүгд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435581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432706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65.48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99.3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555899"/>
              </p:ext>
            </p:extLst>
          </p:nvPr>
        </p:nvGraphicFramePr>
        <p:xfrm>
          <a:off x="4800600" y="2599242"/>
          <a:ext cx="4000501" cy="3888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4131"/>
                <a:gridCol w="717477"/>
                <a:gridCol w="717477"/>
                <a:gridCol w="739390"/>
                <a:gridCol w="672026"/>
              </a:tblGrid>
              <a:tr h="159226">
                <a:tc gridSpan="5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        Мал төллөлтийг сумдаар үзүүлбэл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Урьд оны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Төллөл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энэ үеийн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төллө-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r>
                        <a:rPr lang="en-US" sz="1000" dirty="0" err="1">
                          <a:effectLst/>
                        </a:rPr>
                        <a:t>тийн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06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төллөлт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сөн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хувь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2013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92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Баяндалай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36581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42074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75.23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115.02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92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Баяновоо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22313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25296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68.36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113.37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92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Булган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33435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38692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90.16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115.72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92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Гурвантэс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37323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18772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33.36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50.30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92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Мандаловоо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23434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31708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87.74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135.31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92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Манлай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34177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33951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73.57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99.34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92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Номгон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53765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46188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58.37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85.91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92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Ноён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22519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19843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53.69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88.12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92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Сэврэй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35231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29204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65.58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82.89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92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Ханбогд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20595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11455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22.07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55.62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92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Ханхонгор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33075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41037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79.38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124.07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92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Хүрмэн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29570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32457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75.54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109.76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92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Цогтовоо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17750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21025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82.06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118.45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92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Цогтцэций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17797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16410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59.43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92.21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92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Даланзадгад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18016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24594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94.60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136.51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922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ДYН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435581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432706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65.48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99.34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066800" y="22860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905000" y="169545"/>
            <a:ext cx="69342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 dirty="0" smtClean="0"/>
          </a:p>
          <a:p>
            <a:endParaRPr lang="en-US" sz="1400" dirty="0" smtClean="0"/>
          </a:p>
          <a:p>
            <a:r>
              <a:rPr lang="mn-MN" sz="1400" dirty="0"/>
              <a:t>2014 оны эхний </a:t>
            </a:r>
            <a:r>
              <a:rPr lang="en-US" sz="1400" dirty="0"/>
              <a:t>9</a:t>
            </a:r>
            <a:r>
              <a:rPr lang="mn-MN" sz="1400" dirty="0"/>
              <a:t> сарын байдлаар төл бойжилт 9</a:t>
            </a:r>
            <a:r>
              <a:rPr lang="en-US" sz="1400" dirty="0"/>
              <a:t>7</a:t>
            </a:r>
            <a:r>
              <a:rPr lang="mn-MN" sz="1400" dirty="0"/>
              <a:t>.</a:t>
            </a:r>
            <a:r>
              <a:rPr lang="en-US" sz="1400" dirty="0"/>
              <a:t>6</a:t>
            </a:r>
            <a:r>
              <a:rPr lang="mn-MN" sz="1400" dirty="0"/>
              <a:t> хувьтай,  сумдын хувьд мал төллөлт урьд мөн үетэй харьцуулахад Баяндалай, Баяновоо, Булган, Мандал-овоо, Хүрмэн,</a:t>
            </a:r>
            <a:r>
              <a:rPr lang="en-US" sz="1400" dirty="0"/>
              <a:t>  </a:t>
            </a:r>
            <a:r>
              <a:rPr lang="mn-MN" sz="1400" dirty="0"/>
              <a:t>Ханхонгор, Цогт-овоо, Даланзадгад сумдуудад </a:t>
            </a:r>
            <a:r>
              <a:rPr lang="en-US" sz="1400" dirty="0"/>
              <a:t>9.76</a:t>
            </a:r>
            <a:r>
              <a:rPr lang="mn-MN" sz="1400" dirty="0"/>
              <a:t>-</a:t>
            </a:r>
            <a:r>
              <a:rPr lang="en-US" sz="1400" dirty="0"/>
              <a:t>36.51</a:t>
            </a:r>
            <a:r>
              <a:rPr lang="mn-MN" sz="1400" dirty="0"/>
              <a:t> хүртэл хувиар өсч, бусад сумдуудад </a:t>
            </a:r>
            <a:r>
              <a:rPr lang="en-US" sz="1400" dirty="0"/>
              <a:t>0.66</a:t>
            </a:r>
            <a:r>
              <a:rPr lang="mn-MN" sz="1400" dirty="0"/>
              <a:t>-</a:t>
            </a:r>
            <a:r>
              <a:rPr lang="en-US" sz="1400" dirty="0"/>
              <a:t>49.7</a:t>
            </a:r>
            <a:r>
              <a:rPr lang="mn-MN" sz="1400" dirty="0"/>
              <a:t>  хүртэл буурсан үзүүлэлттэй байна</a:t>
            </a:r>
            <a:r>
              <a:rPr lang="mn-MN" sz="1400" dirty="0" smtClean="0"/>
              <a:t>.</a:t>
            </a:r>
            <a:r>
              <a:rPr lang="en-US" sz="1400" dirty="0" smtClean="0"/>
              <a:t> </a:t>
            </a:r>
            <a:r>
              <a:rPr lang="en-US" sz="1400" dirty="0"/>
              <a:t>2014 </a:t>
            </a:r>
            <a:r>
              <a:rPr lang="mn-MN" sz="1400" dirty="0"/>
              <a:t>оны эхний </a:t>
            </a:r>
            <a:r>
              <a:rPr lang="en-US" sz="1400" dirty="0"/>
              <a:t>9</a:t>
            </a:r>
            <a:r>
              <a:rPr lang="mn-MN" sz="1400" dirty="0"/>
              <a:t> сарын байдлаар нийт </a:t>
            </a:r>
            <a:r>
              <a:rPr lang="en-US" sz="1400" dirty="0"/>
              <a:t>432706</a:t>
            </a:r>
            <a:r>
              <a:rPr lang="mn-MN" sz="1400" dirty="0"/>
              <a:t> мал төллөж,   </a:t>
            </a:r>
            <a:r>
              <a:rPr lang="en-US" sz="1400" dirty="0"/>
              <a:t>438510</a:t>
            </a:r>
            <a:r>
              <a:rPr lang="mn-MN" sz="1400" dirty="0"/>
              <a:t> төл гарч, 5</a:t>
            </a:r>
            <a:r>
              <a:rPr lang="en-US" sz="1400" dirty="0"/>
              <a:t>935</a:t>
            </a:r>
            <a:r>
              <a:rPr lang="mn-MN" sz="1400" dirty="0"/>
              <a:t> төл хорогдож,  </a:t>
            </a:r>
            <a:r>
              <a:rPr lang="en-US" sz="1400" dirty="0"/>
              <a:t>432575</a:t>
            </a:r>
            <a:r>
              <a:rPr lang="mn-MN" sz="1400" dirty="0"/>
              <a:t> толгой төл бойжиж байна.  Баяндалай, Булган, Гурвантэс, Сэврэй, Хүрмэн, Даланзадгад сумдуудад төлийн хорогдол их байна.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endParaRPr lang="en-US" sz="1400" dirty="0"/>
          </a:p>
          <a:p>
            <a:endParaRPr lang="en-US" sz="1600" dirty="0" smtClean="0"/>
          </a:p>
          <a:p>
            <a:pPr algn="just"/>
            <a:endParaRPr kumimoji="0" lang="eu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2600" y="228600"/>
            <a:ext cx="1331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400" b="1" dirty="0" smtClean="0"/>
              <a:t>Хөдөө аж ахуй</a:t>
            </a:r>
            <a:endParaRPr lang="en-US" sz="1400" dirty="0"/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98" y="2743200"/>
            <a:ext cx="6476365" cy="2856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56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066800" y="21336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828800" y="533399"/>
            <a:ext cx="6858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mn-MN" sz="1600" b="1" dirty="0" smtClean="0"/>
              <a:t>Том малын зүй бус хорогдол</a:t>
            </a:r>
            <a:endParaRPr lang="en-US" sz="1600" dirty="0" smtClean="0"/>
          </a:p>
          <a:p>
            <a:r>
              <a:rPr lang="mn-MN" sz="1600" dirty="0"/>
              <a:t>Том малын зүй бус хорогдол 80</a:t>
            </a:r>
            <a:r>
              <a:rPr lang="en-US" sz="1600" dirty="0"/>
              <a:t>86</a:t>
            </a:r>
            <a:r>
              <a:rPr lang="mn-MN" sz="1600" dirty="0"/>
              <a:t>  толгой байгаа нь урьд оны мөн үеэс 4</a:t>
            </a:r>
            <a:r>
              <a:rPr lang="en-US" sz="1600" dirty="0"/>
              <a:t>628</a:t>
            </a:r>
            <a:r>
              <a:rPr lang="mn-MN" sz="1600" dirty="0"/>
              <a:t> толгойгоор  өссөн  байна. Баяндалай, Булган, Гурвантэс, Номгон, Сэврэй, Хүрмэн сумдад том малын хорогдол өндөр байгаа бөгөөд Мандал-овоо, Ханбогд, Ханхонгор сумд хорогдолгүй байна.</a:t>
            </a:r>
            <a:endParaRPr lang="en-US" sz="1600" dirty="0"/>
          </a:p>
          <a:p>
            <a:pPr algn="just"/>
            <a:endParaRPr kumimoji="0" lang="eu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2600" y="228600"/>
            <a:ext cx="1331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400" b="1" dirty="0" smtClean="0"/>
              <a:t>Хөдөө аж ахуй</a:t>
            </a:r>
            <a:endParaRPr lang="en-US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011983"/>
              </p:ext>
            </p:extLst>
          </p:nvPr>
        </p:nvGraphicFramePr>
        <p:xfrm>
          <a:off x="1066802" y="2110716"/>
          <a:ext cx="7619998" cy="4191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9501"/>
                <a:gridCol w="579891"/>
                <a:gridCol w="701186"/>
                <a:gridCol w="572414"/>
                <a:gridCol w="557460"/>
                <a:gridCol w="581552"/>
                <a:gridCol w="610630"/>
                <a:gridCol w="466072"/>
                <a:gridCol w="596507"/>
                <a:gridCol w="486842"/>
                <a:gridCol w="474380"/>
                <a:gridCol w="494320"/>
                <a:gridCol w="519243"/>
              </a:tblGrid>
              <a:tr h="191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Хорогдсон том мал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Үүнээс: өвчнөөр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1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Бүгд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Тэмээ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Адуу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Үхэр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Хонь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Ямаа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Бүгд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Тэмээ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Адуу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Үхэр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Хонь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Ямаа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15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Баяндалай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798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481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3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Баяновоо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2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Булган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2734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91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1986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3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Гурвантэс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1862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1579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81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Мандаловоо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183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Манлай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121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Номгон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3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Ноён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127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Сэврэй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909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203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3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Ханбогд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Ханхонгор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183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Хүрмэн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661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433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5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Цогтовоо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3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Цогтцэций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91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Даланзадгад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148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53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1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Дүн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8086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268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1774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5800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93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2209800"/>
            <a:ext cx="7772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105400" y="1228358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 бойжилт  төлийн төрлөөр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77" name="Picture 68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838200"/>
            <a:ext cx="952501" cy="931863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33600" y="762000"/>
            <a:ext cx="6324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Аж үйлдвэр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r>
              <a:rPr lang="mn-MN" sz="1600" dirty="0" smtClean="0"/>
              <a:t>       </a:t>
            </a:r>
            <a:r>
              <a:rPr lang="en-US" sz="1600" dirty="0" err="1"/>
              <a:t>Аж</a:t>
            </a:r>
            <a:r>
              <a:rPr lang="en-US" sz="1600" dirty="0"/>
              <a:t> </a:t>
            </a:r>
            <a:r>
              <a:rPr lang="en-US" sz="1600" dirty="0" err="1"/>
              <a:t>үйлдвэрийн</a:t>
            </a:r>
            <a:r>
              <a:rPr lang="en-US" sz="1600" dirty="0"/>
              <a:t> </a:t>
            </a:r>
            <a:r>
              <a:rPr lang="en-US" sz="1600" dirty="0" err="1"/>
              <a:t>салбарт</a:t>
            </a:r>
            <a:r>
              <a:rPr lang="en-US" sz="1600" dirty="0"/>
              <a:t> 2014 </a:t>
            </a:r>
            <a:r>
              <a:rPr lang="en-US" sz="1600" dirty="0" err="1"/>
              <a:t>оны</a:t>
            </a:r>
            <a:r>
              <a:rPr lang="en-US" sz="1600" dirty="0"/>
              <a:t> </a:t>
            </a:r>
            <a:r>
              <a:rPr lang="en-US" sz="1600" dirty="0" err="1"/>
              <a:t>эхний</a:t>
            </a:r>
            <a:r>
              <a:rPr lang="en-US" sz="1600" dirty="0"/>
              <a:t> 09 </a:t>
            </a:r>
            <a:r>
              <a:rPr lang="en-US" sz="1600" dirty="0" err="1"/>
              <a:t>сарын</a:t>
            </a:r>
            <a:r>
              <a:rPr lang="en-US" sz="1600" dirty="0"/>
              <a:t> </a:t>
            </a:r>
            <a:r>
              <a:rPr lang="en-US" sz="1600" dirty="0" err="1"/>
              <a:t>байдлаар</a:t>
            </a:r>
            <a:r>
              <a:rPr lang="en-US" sz="1600" dirty="0"/>
              <a:t> 239948.8 </a:t>
            </a:r>
            <a:r>
              <a:rPr lang="en-US" sz="1600" dirty="0" err="1"/>
              <a:t>сая</a:t>
            </a:r>
            <a:r>
              <a:rPr lang="en-US" sz="1600" dirty="0"/>
              <a:t> </a:t>
            </a:r>
            <a:r>
              <a:rPr lang="en-US" sz="1600" dirty="0" err="1"/>
              <a:t>төгрөгийн</a:t>
            </a:r>
            <a:r>
              <a:rPr lang="en-US" sz="1600" dirty="0"/>
              <a:t> </a:t>
            </a:r>
            <a:r>
              <a:rPr lang="en-US" sz="1600" dirty="0" err="1"/>
              <a:t>нийт</a:t>
            </a:r>
            <a:r>
              <a:rPr lang="en-US" sz="1600" dirty="0"/>
              <a:t> </a:t>
            </a:r>
            <a:r>
              <a:rPr lang="en-US" sz="1600" dirty="0" err="1"/>
              <a:t>бүтээгдэхүүн</a:t>
            </a:r>
            <a:r>
              <a:rPr lang="en-US" sz="1600" dirty="0"/>
              <a:t> </a:t>
            </a:r>
            <a:r>
              <a:rPr lang="en-US" sz="1600" dirty="0" err="1"/>
              <a:t>үйлдвэрлэж</a:t>
            </a:r>
            <a:r>
              <a:rPr lang="en-US" sz="1600" dirty="0"/>
              <a:t>,  </a:t>
            </a:r>
            <a:r>
              <a:rPr lang="mn-MN" sz="1600" dirty="0"/>
              <a:t>520651</a:t>
            </a:r>
            <a:r>
              <a:rPr lang="en-US" sz="1600" dirty="0"/>
              <a:t>.</a:t>
            </a:r>
            <a:r>
              <a:rPr lang="mn-MN" sz="1600" dirty="0"/>
              <a:t>4 </a:t>
            </a:r>
            <a:r>
              <a:rPr lang="en-US" sz="1600" dirty="0" err="1"/>
              <a:t>сая</a:t>
            </a:r>
            <a:r>
              <a:rPr lang="en-US" sz="1600" dirty="0"/>
              <a:t> </a:t>
            </a:r>
            <a:r>
              <a:rPr lang="en-US" sz="1600" dirty="0" err="1"/>
              <a:t>төгрөгийн</a:t>
            </a:r>
            <a:r>
              <a:rPr lang="en-US" sz="1600" dirty="0"/>
              <a:t> </a:t>
            </a:r>
            <a:r>
              <a:rPr lang="en-US" sz="1600" dirty="0" err="1"/>
              <a:t>борлуулалт</a:t>
            </a:r>
            <a:r>
              <a:rPr lang="en-US" sz="1600" dirty="0"/>
              <a:t> </a:t>
            </a:r>
            <a:r>
              <a:rPr lang="en-US" sz="1600" dirty="0" err="1"/>
              <a:t>хийгджээ</a:t>
            </a:r>
            <a:r>
              <a:rPr lang="mn-MN" sz="1600" dirty="0"/>
              <a:t> борлуулалтын дүнд Эрдэнэс таван толгой ХК-ны борлуулалтын орлого ихэнх хувийг эзэлж байна.	</a:t>
            </a:r>
            <a:endParaRPr lang="en-US" sz="1600" dirty="0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500937087"/>
              </p:ext>
            </p:extLst>
          </p:nvPr>
        </p:nvGraphicFramePr>
        <p:xfrm>
          <a:off x="2023110" y="2514600"/>
          <a:ext cx="57835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3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19200" y="6553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45" y="1828800"/>
            <a:ext cx="817315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90600" y="778908"/>
            <a:ext cx="7543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</a:t>
            </a:r>
            <a:r>
              <a:rPr lang="en-US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Статистикийн мэдээллийг хаанаас авч болох вэ</a:t>
            </a:r>
            <a:r>
              <a:rPr lang="en-US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057400" y="1524000"/>
            <a:ext cx="5638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  <a:hlinkClick r:id="rId4"/>
              </a:rPr>
              <a:t>http://umnugovi.nso.mn</a:t>
            </a:r>
            <a:r>
              <a:rPr 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  <a:hlinkClick r:id="rId4"/>
              </a:rPr>
              <a:t>/</a:t>
            </a: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   </a:t>
            </a: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  <a:hlinkClick r:id="rId5"/>
              </a:rPr>
              <a:t>http://1212.mn</a:t>
            </a:r>
            <a:r>
              <a:rPr 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  <a:hlinkClick r:id="rId5"/>
              </a:rPr>
              <a:t>/</a:t>
            </a: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  </a:t>
            </a:r>
            <a:r>
              <a:rPr lang="en-US" sz="1200" b="1" dirty="0">
                <a:latin typeface="Tahoma" pitchFamily="34" charset="0"/>
                <a:ea typeface="Times New Roman" pitchFamily="18" charset="0"/>
                <a:cs typeface="Tahoma" pitchFamily="34" charset="0"/>
                <a:hlinkClick r:id="rId6"/>
              </a:rPr>
              <a:t>http://</a:t>
            </a:r>
            <a:r>
              <a:rPr 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  <a:hlinkClick r:id="rId6"/>
              </a:rPr>
              <a:t>www.nso.mn/</a:t>
            </a:r>
            <a:r>
              <a:rPr lang="en-US" sz="12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A4046-E39A-466D-A6D8-678712B637D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2266950" y="1538288"/>
            <a:ext cx="2027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</a:p>
        </p:txBody>
      </p:sp>
      <p:pic>
        <p:nvPicPr>
          <p:cNvPr id="33797" name="Picture 2" descr="D:\NSO\Monstat App Project\ezStat banner.jpg"/>
          <p:cNvPicPr>
            <a:picLocks noChangeAspect="1" noChangeArrowheads="1"/>
          </p:cNvPicPr>
          <p:nvPr/>
        </p:nvPicPr>
        <p:blipFill>
          <a:blip r:embed="rId2" cstate="print"/>
          <a:srcRect l="4993" t="7997" r="5348" b="12035"/>
          <a:stretch>
            <a:fillRect/>
          </a:stretch>
        </p:blipFill>
        <p:spPr bwMode="auto">
          <a:xfrm>
            <a:off x="1390650" y="2214563"/>
            <a:ext cx="29035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365250" y="4286250"/>
            <a:ext cx="2928938" cy="1295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altLang="ko-KR" sz="1600" u="sng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  <a:r>
              <a:rPr lang="mn-MN" altLang="ko-KR" sz="1600" u="sng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en-US" altLang="ko-KR" sz="1600" u="sng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algn="l">
              <a:spcBef>
                <a:spcPct val="0"/>
              </a:spcBef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www.1212.mn </a:t>
            </a: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сайтын </a:t>
            </a:r>
          </a:p>
          <a:p>
            <a:pPr marL="0" lvl="1" algn="l">
              <a:spcBef>
                <a:spcPct val="0"/>
              </a:spcBef>
              <a:defRPr/>
            </a:pP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үзүүлэлтүүдийг 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 </a:t>
            </a:r>
            <a:r>
              <a:rPr lang="en-US" altLang="ko-KR" sz="160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 ашиглан үзэх боломжтой аппликейшн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284288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5334000" y="4262438"/>
            <a:ext cx="3203575" cy="162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u="sng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  <a:r>
              <a:rPr lang="en-US" sz="1600" u="sng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mn-MN" sz="1600" u="sng" dirty="0">
              <a:solidFill>
                <a:srgbClr val="0070C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төхөөрөмжүүдэд зориулсан статистикийн хэвлэмэл бүтээгдэхүүнийг унших боломжтой 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аппликейшн. 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Одоогоор 126 бүтээгдэхүүн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1" name="Picture 2" descr="D:\NSO\Monstat App Project\MONSTAT banner.jpg"/>
          <p:cNvPicPr>
            <a:picLocks noChangeAspect="1" noChangeArrowheads="1"/>
          </p:cNvPicPr>
          <p:nvPr/>
        </p:nvPicPr>
        <p:blipFill>
          <a:blip r:embed="rId4" cstate="print"/>
          <a:srcRect l="4968" t="8467" r="5786" b="12762"/>
          <a:stretch>
            <a:fillRect/>
          </a:stretch>
        </p:blipFill>
        <p:spPr bwMode="auto">
          <a:xfrm>
            <a:off x="5338763" y="2214563"/>
            <a:ext cx="2901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2" descr="\\exchange_server\DPTD\PUBLIC\Erdenemunkh\MonStat and EZStat\monstat app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260475"/>
            <a:ext cx="909638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Rectangle 2"/>
          <p:cNvSpPr>
            <a:spLocks noChangeArrowheads="1"/>
          </p:cNvSpPr>
          <p:nvPr/>
        </p:nvSpPr>
        <p:spPr bwMode="auto">
          <a:xfrm>
            <a:off x="6288088" y="1538288"/>
            <a:ext cx="195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auto">
          <a:xfrm>
            <a:off x="1712913" y="5856288"/>
            <a:ext cx="6332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Мөн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Android </a:t>
            </a:r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үйлдлийн системтэй гар утас, таблет хэрэглэдэг бол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Play store-</a:t>
            </a:r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оос МОНСТАТ аппликейшнийг татан авч болно.</a:t>
            </a:r>
            <a:endParaRPr lang="en-US" altLang="en-US" sz="160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990600" y="1981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\\FILESERVER\share\khorolmaa\Information logo\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981200" y="609600"/>
            <a:ext cx="6096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u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Төсөв</a:t>
            </a:r>
            <a:r>
              <a:rPr kumimoji="0" lang="mn-M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санхүү</a:t>
            </a:r>
            <a:endParaRPr kumimoji="0" lang="eu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Mon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1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400" dirty="0"/>
              <a:t>2014 </a:t>
            </a:r>
            <a:r>
              <a:rPr lang="en-US" sz="1400" dirty="0" err="1"/>
              <a:t>оны</a:t>
            </a:r>
            <a:r>
              <a:rPr lang="en-US" sz="1400" dirty="0"/>
              <a:t> </a:t>
            </a:r>
            <a:r>
              <a:rPr lang="en-US" sz="1400" dirty="0" err="1"/>
              <a:t>эхний</a:t>
            </a:r>
            <a:r>
              <a:rPr lang="en-US" sz="1400" dirty="0"/>
              <a:t> </a:t>
            </a:r>
            <a:r>
              <a:rPr lang="mn-MN" sz="1400" dirty="0"/>
              <a:t>0</a:t>
            </a:r>
            <a:r>
              <a:rPr lang="en-US" sz="1400" dirty="0"/>
              <a:t>9 </a:t>
            </a:r>
            <a:r>
              <a:rPr lang="en-US" sz="1400" dirty="0" err="1"/>
              <a:t>сарын</a:t>
            </a:r>
            <a:r>
              <a:rPr lang="en-US" sz="1400" dirty="0"/>
              <a:t> </a:t>
            </a:r>
            <a:r>
              <a:rPr lang="en-US" sz="1400" dirty="0" err="1"/>
              <a:t>байдлаар</a:t>
            </a:r>
            <a:r>
              <a:rPr lang="en-US" sz="1400" dirty="0"/>
              <a:t> </a:t>
            </a:r>
            <a:r>
              <a:rPr lang="en-US" sz="1400" dirty="0" err="1"/>
              <a:t>аймгийн</a:t>
            </a:r>
            <a:r>
              <a:rPr lang="en-US" sz="1400" dirty="0"/>
              <a:t> </a:t>
            </a:r>
            <a:r>
              <a:rPr lang="en-US" sz="1400" dirty="0" err="1"/>
              <a:t>төсвийн</a:t>
            </a:r>
            <a:r>
              <a:rPr lang="en-US" sz="1400" dirty="0"/>
              <a:t> </a:t>
            </a:r>
            <a:r>
              <a:rPr lang="en-US" sz="1400" dirty="0" err="1"/>
              <a:t>орлогын</a:t>
            </a:r>
            <a:r>
              <a:rPr lang="en-US" sz="1400" dirty="0"/>
              <a:t> </a:t>
            </a:r>
            <a:r>
              <a:rPr lang="en-US" sz="1400" dirty="0" err="1"/>
              <a:t>төлөвлөгөөний</a:t>
            </a:r>
            <a:r>
              <a:rPr lang="en-US" sz="1400" dirty="0"/>
              <a:t> </a:t>
            </a:r>
            <a:r>
              <a:rPr lang="en-US" sz="1400" dirty="0" err="1"/>
              <a:t>биелэлт</a:t>
            </a:r>
            <a:r>
              <a:rPr lang="en-US" sz="1400" dirty="0"/>
              <a:t> 4.1  </a:t>
            </a:r>
            <a:r>
              <a:rPr lang="en-US" sz="1400" dirty="0" err="1"/>
              <a:t>хувиар</a:t>
            </a:r>
            <a:r>
              <a:rPr lang="en-US" sz="1400" dirty="0"/>
              <a:t> </a:t>
            </a:r>
            <a:r>
              <a:rPr lang="en-US" sz="1400" dirty="0" err="1"/>
              <a:t>буюу</a:t>
            </a:r>
            <a:r>
              <a:rPr lang="en-US" sz="1400" dirty="0"/>
              <a:t> </a:t>
            </a:r>
            <a:r>
              <a:rPr lang="mn-MN" sz="1400" dirty="0"/>
              <a:t>2243.9 </a:t>
            </a:r>
            <a:r>
              <a:rPr lang="en-US" sz="1400" dirty="0" err="1"/>
              <a:t>сая</a:t>
            </a:r>
            <a:r>
              <a:rPr lang="en-US" sz="1400" dirty="0"/>
              <a:t> </a:t>
            </a:r>
            <a:r>
              <a:rPr lang="en-US" sz="1400" dirty="0" err="1"/>
              <a:t>төгрөгөөр</a:t>
            </a:r>
            <a:r>
              <a:rPr lang="en-US" sz="1400" dirty="0"/>
              <a:t> </a:t>
            </a:r>
            <a:r>
              <a:rPr lang="mn-MN" sz="1400" dirty="0"/>
              <a:t>тасалдсан үзүүлэлттэй </a:t>
            </a:r>
            <a:r>
              <a:rPr lang="en-US" sz="1400" dirty="0" err="1"/>
              <a:t>байна</a:t>
            </a:r>
            <a:r>
              <a:rPr lang="en-US" sz="1400" dirty="0"/>
              <a:t>.</a:t>
            </a:r>
            <a:endParaRPr lang="en-US" sz="1400" dirty="0" smtClean="0"/>
          </a:p>
          <a:p>
            <a:pPr algn="just"/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971800" y="2209800"/>
          <a:ext cx="3276600" cy="304800"/>
        </p:xfrm>
        <a:graphic>
          <a:graphicData uri="http://schemas.openxmlformats.org/drawingml/2006/table">
            <a:tbl>
              <a:tblPr/>
              <a:tblGrid>
                <a:gridCol w="32766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Татварын орлогыг бүтцээр нь авч үзвэл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811152"/>
              </p:ext>
            </p:extLst>
          </p:nvPr>
        </p:nvGraphicFramePr>
        <p:xfrm>
          <a:off x="990600" y="2488907"/>
          <a:ext cx="7391400" cy="3931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1828800"/>
            <a:ext cx="617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i="1" dirty="0" smtClean="0">
                <a:latin typeface="Arial" pitchFamily="34" charset="0"/>
                <a:cs typeface="Arial" pitchFamily="34" charset="0"/>
              </a:rPr>
              <a:t>Харилцах утас: 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7053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3061,  </a:t>
            </a:r>
          </a:p>
          <a:p>
            <a:r>
              <a:rPr lang="x-none" sz="2000" b="1" i="1" smtClean="0">
                <a:latin typeface="Arial" pitchFamily="34" charset="0"/>
                <a:cs typeface="Arial" pitchFamily="34" charset="0"/>
              </a:rPr>
              <a:t>                              7053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3439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E-mail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хаяг</a:t>
            </a:r>
            <a:r>
              <a:rPr lang="mn-M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 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umnugobi_stat@yahoo.com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   umnugovi@.nso.mn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http://www.umnugovi.nso.mn/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38200" y="20574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828800" y="777390"/>
            <a:ext cx="6324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mn-MN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Банк-мөнгө зээл </a:t>
            </a:r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n-MN" sz="1400" dirty="0"/>
              <a:t>Аймгийн  хэмжээнд үйл ажиллагаагаа явуулж буй нийт 10 арилжааны банкуудад  кассын орлого  </a:t>
            </a:r>
            <a:r>
              <a:rPr lang="en-US" sz="1400" dirty="0"/>
              <a:t>701408</a:t>
            </a:r>
            <a:r>
              <a:rPr lang="mn-MN" sz="1400" dirty="0"/>
              <a:t>.</a:t>
            </a:r>
            <a:r>
              <a:rPr lang="en-US" sz="1400" dirty="0"/>
              <a:t>5 </a:t>
            </a:r>
            <a:r>
              <a:rPr lang="mn-MN" sz="1400" dirty="0"/>
              <a:t>сая төгрөгт хүрч, зарлага </a:t>
            </a:r>
            <a:r>
              <a:rPr lang="en-US" sz="1400" dirty="0"/>
              <a:t>687215</a:t>
            </a:r>
            <a:r>
              <a:rPr lang="mn-MN" sz="1400" dirty="0"/>
              <a:t>.</a:t>
            </a:r>
            <a:r>
              <a:rPr lang="en-US" sz="1400" dirty="0"/>
              <a:t>6 </a:t>
            </a:r>
            <a:r>
              <a:rPr lang="mn-MN" sz="1400" dirty="0"/>
              <a:t>сая төгрөг болсон байна. Зээлийн өрийн нийт үлдэгдэл </a:t>
            </a:r>
            <a:r>
              <a:rPr lang="en-US" sz="1400" dirty="0"/>
              <a:t>142082</a:t>
            </a:r>
            <a:r>
              <a:rPr lang="mn-MN" sz="1400" dirty="0"/>
              <a:t>.</a:t>
            </a:r>
            <a:r>
              <a:rPr lang="en-US" sz="1400" dirty="0"/>
              <a:t>2</a:t>
            </a:r>
            <a:r>
              <a:rPr lang="mn-MN" sz="1400" dirty="0"/>
              <a:t> сая төгрөг байгаагийн 3914.7 сая төгрөг нь чанаргүй зээл байна. </a:t>
            </a:r>
            <a:endParaRPr lang="en-US" sz="1400" dirty="0"/>
          </a:p>
        </p:txBody>
      </p:sp>
      <p:pic>
        <p:nvPicPr>
          <p:cNvPr id="17" name="Picture 16" descr="\\FILESERVER\share\khorolmaa\Information logo\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1010093" cy="101009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257800" y="2165122"/>
            <a:ext cx="342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sz="1400" b="1" i="1" dirty="0" smtClean="0">
                <a:latin typeface="Tahoma" pitchFamily="34" charset="0"/>
                <a:cs typeface="Tahoma" pitchFamily="34" charset="0"/>
              </a:rPr>
              <a:t>                     </a:t>
            </a:r>
            <a:endParaRPr kumimoji="0" lang="mn-MN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Mo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268147970"/>
              </p:ext>
            </p:extLst>
          </p:nvPr>
        </p:nvGraphicFramePr>
        <p:xfrm>
          <a:off x="838200" y="2503684"/>
          <a:ext cx="7413243" cy="397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447800" y="457200"/>
            <a:ext cx="6400800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НИЙГМИЙН ҮЗҮҮЛЭЛТ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200" y="32004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72" descr="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6" y="1066800"/>
            <a:ext cx="82762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0" y="1915418"/>
            <a:ext cx="708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600200" y="979944"/>
            <a:ext cx="6248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mn-MN" altLang="en-US" sz="16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Эрүүл</a:t>
            </a:r>
            <a:r>
              <a:rPr lang="en-US" altLang="en-US" sz="16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mn-MN" altLang="en-US" sz="16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мэнд </a:t>
            </a:r>
          </a:p>
          <a:p>
            <a:r>
              <a:rPr lang="en-US" sz="1600" dirty="0"/>
              <a:t>2014 </a:t>
            </a:r>
            <a:r>
              <a:rPr lang="en-US" sz="1600" dirty="0" err="1"/>
              <a:t>оны</a:t>
            </a:r>
            <a:r>
              <a:rPr lang="en-US" sz="1600" dirty="0"/>
              <a:t> </a:t>
            </a:r>
            <a:r>
              <a:rPr lang="en-US" sz="1600" dirty="0" err="1"/>
              <a:t>эхний</a:t>
            </a:r>
            <a:r>
              <a:rPr lang="en-US" sz="1600" dirty="0"/>
              <a:t> 9 </a:t>
            </a:r>
            <a:r>
              <a:rPr lang="en-US" sz="1600" dirty="0" err="1"/>
              <a:t>сарын</a:t>
            </a:r>
            <a:r>
              <a:rPr lang="en-US" sz="1600" dirty="0"/>
              <a:t> </a:t>
            </a:r>
            <a:r>
              <a:rPr lang="en-US" sz="1600" dirty="0" err="1"/>
              <a:t>байдлаар</a:t>
            </a:r>
            <a:r>
              <a:rPr lang="en-US" sz="1600" dirty="0"/>
              <a:t> </a:t>
            </a:r>
            <a:r>
              <a:rPr lang="en-US" sz="1600" dirty="0" err="1"/>
              <a:t>аймгийн</a:t>
            </a:r>
            <a:r>
              <a:rPr lang="en-US" sz="1600" dirty="0"/>
              <a:t> </a:t>
            </a:r>
            <a:r>
              <a:rPr lang="en-US" sz="1600" dirty="0" err="1"/>
              <a:t>хэмжээгээр</a:t>
            </a:r>
            <a:r>
              <a:rPr lang="en-US" sz="1600" dirty="0"/>
              <a:t>  1053 </a:t>
            </a:r>
            <a:r>
              <a:rPr lang="en-US" sz="1600" dirty="0" err="1"/>
              <a:t>хүүхэд</a:t>
            </a:r>
            <a:r>
              <a:rPr lang="en-US" sz="1600" dirty="0"/>
              <a:t> </a:t>
            </a:r>
            <a:r>
              <a:rPr lang="en-US" sz="1600" dirty="0" err="1"/>
              <a:t>мэндэлж</a:t>
            </a:r>
            <a:r>
              <a:rPr lang="en-US" sz="1600" dirty="0"/>
              <a:t>, 231 </a:t>
            </a:r>
            <a:r>
              <a:rPr lang="en-US" sz="1600" dirty="0" err="1"/>
              <a:t>хүн</a:t>
            </a:r>
            <a:r>
              <a:rPr lang="en-US" sz="1600" dirty="0"/>
              <a:t> </a:t>
            </a:r>
            <a:r>
              <a:rPr lang="en-US" sz="1600" dirty="0" err="1"/>
              <a:t>нас</a:t>
            </a:r>
            <a:r>
              <a:rPr lang="en-US" sz="1600" dirty="0"/>
              <a:t> </a:t>
            </a:r>
            <a:r>
              <a:rPr lang="en-US" sz="1600" dirty="0" err="1"/>
              <a:t>барсан</a:t>
            </a:r>
            <a:r>
              <a:rPr lang="en-US" sz="1600" dirty="0"/>
              <a:t> </a:t>
            </a:r>
            <a:r>
              <a:rPr lang="en-US" sz="1600" dirty="0" err="1"/>
              <a:t>нь</a:t>
            </a:r>
            <a:r>
              <a:rPr lang="en-US" sz="1600" dirty="0"/>
              <a:t> </a:t>
            </a:r>
            <a:r>
              <a:rPr lang="en-US" sz="1600" dirty="0" err="1"/>
              <a:t>урьд</a:t>
            </a:r>
            <a:r>
              <a:rPr lang="en-US" sz="1600" dirty="0"/>
              <a:t> </a:t>
            </a:r>
            <a:r>
              <a:rPr lang="en-US" sz="1600" dirty="0" err="1"/>
              <a:t>оны</a:t>
            </a:r>
            <a:r>
              <a:rPr lang="en-US" sz="1600" dirty="0"/>
              <a:t> </a:t>
            </a:r>
            <a:r>
              <a:rPr lang="en-US" sz="1600" dirty="0" err="1"/>
              <a:t>мөн</a:t>
            </a:r>
            <a:r>
              <a:rPr lang="en-US" sz="1600" dirty="0"/>
              <a:t> </a:t>
            </a:r>
            <a:r>
              <a:rPr lang="en-US" sz="1600" dirty="0" err="1"/>
              <a:t>үеэс</a:t>
            </a:r>
            <a:r>
              <a:rPr lang="en-US" sz="1600" dirty="0"/>
              <a:t> </a:t>
            </a:r>
            <a:r>
              <a:rPr lang="en-US" sz="1600" dirty="0" err="1"/>
              <a:t>төрөлт</a:t>
            </a:r>
            <a:r>
              <a:rPr lang="en-US" sz="1600" dirty="0"/>
              <a:t>  10.0 </a:t>
            </a:r>
            <a:r>
              <a:rPr lang="en-US" sz="1600" dirty="0" err="1"/>
              <a:t>хувиар</a:t>
            </a:r>
            <a:r>
              <a:rPr lang="en-US" sz="1600" dirty="0"/>
              <a:t> </a:t>
            </a:r>
            <a:r>
              <a:rPr lang="mn-MN" sz="1600" dirty="0"/>
              <a:t>буурч </a:t>
            </a:r>
            <a:r>
              <a:rPr lang="en-US" sz="1600" dirty="0"/>
              <a:t>,  </a:t>
            </a:r>
            <a:r>
              <a:rPr lang="en-US" sz="1600" dirty="0" err="1"/>
              <a:t>нас</a:t>
            </a:r>
            <a:r>
              <a:rPr lang="en-US" sz="1600" dirty="0"/>
              <a:t> </a:t>
            </a:r>
            <a:r>
              <a:rPr lang="en-US" sz="1600" dirty="0" err="1"/>
              <a:t>баралт</a:t>
            </a:r>
            <a:r>
              <a:rPr lang="en-US" sz="1600" dirty="0"/>
              <a:t> 2.0 </a:t>
            </a:r>
            <a:r>
              <a:rPr lang="en-US" sz="1600" dirty="0" err="1"/>
              <a:t>хувиар</a:t>
            </a:r>
            <a:r>
              <a:rPr lang="en-US" sz="1600" dirty="0"/>
              <a:t>   </a:t>
            </a:r>
            <a:r>
              <a:rPr lang="mn-MN" sz="1600" dirty="0"/>
              <a:t>өссөн</a:t>
            </a:r>
            <a:r>
              <a:rPr lang="en-US" sz="1600" dirty="0"/>
              <a:t> </a:t>
            </a:r>
            <a:r>
              <a:rPr lang="en-US" sz="1600" dirty="0" err="1"/>
              <a:t>байна</a:t>
            </a:r>
            <a:r>
              <a:rPr lang="en-US" sz="1600" dirty="0" smtClean="0"/>
              <a:t>. </a:t>
            </a:r>
            <a:r>
              <a:rPr lang="mn-MN" sz="1600" dirty="0"/>
              <a:t>Аймгийн хэмжээнд оны эхний 0</a:t>
            </a:r>
            <a:r>
              <a:rPr lang="en-US" sz="1600" dirty="0"/>
              <a:t>9</a:t>
            </a:r>
            <a:r>
              <a:rPr lang="mn-MN" sz="1600" dirty="0"/>
              <a:t> сарын байдлаар </a:t>
            </a:r>
            <a:r>
              <a:rPr lang="en-US" sz="1600" dirty="0"/>
              <a:t>0-1 </a:t>
            </a:r>
            <a:r>
              <a:rPr lang="en-US" sz="1600" dirty="0" err="1"/>
              <a:t>насны</a:t>
            </a:r>
            <a:r>
              <a:rPr lang="en-US" sz="1600" dirty="0"/>
              <a:t> </a:t>
            </a:r>
            <a:r>
              <a:rPr lang="en-US" sz="1600" dirty="0" err="1"/>
              <a:t>хүүхдийн</a:t>
            </a:r>
            <a:r>
              <a:rPr lang="en-US" sz="1600" dirty="0"/>
              <a:t> </a:t>
            </a:r>
            <a:r>
              <a:rPr lang="en-US" sz="1600" dirty="0" err="1"/>
              <a:t>эндэгдэл</a:t>
            </a:r>
            <a:r>
              <a:rPr lang="en-US" sz="1600" dirty="0"/>
              <a:t> 22</a:t>
            </a:r>
            <a:r>
              <a:rPr lang="mn-MN" sz="1600" dirty="0"/>
              <a:t> гарсан нь өмнөх мөн үеийнхтэй харьцуулахад </a:t>
            </a:r>
            <a:r>
              <a:rPr lang="en-US" sz="1600" dirty="0"/>
              <a:t>2 </a:t>
            </a:r>
            <a:r>
              <a:rPr lang="mn-MN" sz="1600" dirty="0"/>
              <a:t>оор,  </a:t>
            </a:r>
            <a:r>
              <a:rPr lang="en-US" sz="1600" dirty="0"/>
              <a:t>х</a:t>
            </a:r>
            <a:r>
              <a:rPr lang="mn-MN" sz="1600" dirty="0"/>
              <a:t>арин 1-5 насны хүүхдийн эндэгдэл  6 </a:t>
            </a:r>
            <a:r>
              <a:rPr lang="en-US" sz="1600" dirty="0" err="1"/>
              <a:t>гар</a:t>
            </a:r>
            <a:r>
              <a:rPr lang="mn-MN" sz="1600" dirty="0"/>
              <a:t>сан нь өмнөх оны мөн үеийнхээс 2 дахин өсчээ.</a:t>
            </a:r>
            <a:endParaRPr lang="en-US" sz="1600" dirty="0"/>
          </a:p>
          <a:p>
            <a:r>
              <a:rPr lang="en-US" sz="1600" dirty="0" smtClean="0"/>
              <a:t>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455622" y="90100"/>
            <a:ext cx="2327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317697"/>
              </p:ext>
            </p:extLst>
          </p:nvPr>
        </p:nvGraphicFramePr>
        <p:xfrm>
          <a:off x="606866" y="3451184"/>
          <a:ext cx="4117534" cy="2721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509844"/>
              </p:ext>
            </p:extLst>
          </p:nvPr>
        </p:nvGraphicFramePr>
        <p:xfrm>
          <a:off x="4390390" y="3352800"/>
          <a:ext cx="475361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447800" y="457200"/>
            <a:ext cx="6400800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НИЙГМИЙН ҮЗҮҮЛЭЛТ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914400" y="2743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72" descr="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6" y="1066800"/>
            <a:ext cx="82762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455622" y="90100"/>
            <a:ext cx="2327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1981200" y="2895600"/>
          <a:ext cx="5156791" cy="2977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5"/>
          <p:cNvSpPr/>
          <p:nvPr/>
        </p:nvSpPr>
        <p:spPr>
          <a:xfrm>
            <a:off x="1752600" y="990600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mn-MN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Даланзадгад суманд үйл ажиллагаа явуулж буй өрхийн эмнэлгүүдийн нийт үзлэгийн тооноос үзэхэд Өнө-Орших эмнэлэг </a:t>
            </a:r>
            <a:r>
              <a:rPr lang="en-US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21</a:t>
            </a:r>
            <a:r>
              <a:rPr lang="mn-MN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.0 хувь, Шим билэг өрхийн эмнэлэг 3</a:t>
            </a:r>
            <a:r>
              <a:rPr lang="en-US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7</a:t>
            </a:r>
            <a:r>
              <a:rPr lang="mn-MN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.0 хувь, Энхийн хүслэн өрхийн эмнэлэг </a:t>
            </a:r>
            <a:r>
              <a:rPr lang="en-US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42</a:t>
            </a:r>
            <a:r>
              <a:rPr lang="mn-MN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.0 хувийг эзэлж байна.</a:t>
            </a:r>
            <a:endParaRPr lang="mn-MN" sz="28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23622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3" name="Picture 71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85800"/>
            <a:ext cx="1008063" cy="1006475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86000" y="729496"/>
            <a:ext cx="6553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Хөдөлмөр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r>
              <a:rPr lang="eu-ES" sz="1600" dirty="0"/>
              <a:t>Аймгийн хөдөлмөрийн захад сарын эхэнд бүртгэлтэй ажил идэвхтэй  эрж байгаа 673 хүн байгаагаас тайлант сард </a:t>
            </a:r>
            <a:r>
              <a:rPr lang="en-US" sz="1600" dirty="0"/>
              <a:t>206</a:t>
            </a:r>
            <a:r>
              <a:rPr lang="eu-ES" sz="1600" dirty="0"/>
              <a:t>  хүн шинээр бүртгэгдэж, </a:t>
            </a:r>
            <a:r>
              <a:rPr lang="mn-MN" sz="1600" dirty="0"/>
              <a:t>бүртгэлээс хасагдсан хүн </a:t>
            </a:r>
            <a:r>
              <a:rPr lang="en-US" sz="1600" dirty="0"/>
              <a:t>374</a:t>
            </a:r>
            <a:r>
              <a:rPr lang="mn-MN" sz="1600" dirty="0"/>
              <a:t> болсон бөгөөд</a:t>
            </a:r>
            <a:r>
              <a:rPr lang="eu-ES" sz="1600" dirty="0"/>
              <a:t> тайлант сарын эцэст </a:t>
            </a:r>
            <a:r>
              <a:rPr lang="en-US" sz="1600" dirty="0"/>
              <a:t>505</a:t>
            </a:r>
            <a:r>
              <a:rPr lang="mn-MN" sz="1600" dirty="0"/>
              <a:t> ажил хайгч</a:t>
            </a:r>
            <a:r>
              <a:rPr lang="eu-ES" sz="1600" dirty="0"/>
              <a:t> хүн бүртгэлтэй болсон байна. </a:t>
            </a:r>
            <a:r>
              <a:rPr lang="mn-MN" sz="1600" dirty="0"/>
              <a:t>Нийт ажил хайгч иргэдийн </a:t>
            </a:r>
            <a:r>
              <a:rPr lang="en-US" sz="1600" dirty="0"/>
              <a:t>55.8</a:t>
            </a:r>
            <a:r>
              <a:rPr lang="mn-MN" sz="1600" dirty="0"/>
              <a:t> хувийг эмэгтэйчүүд эзэлж байна.</a:t>
            </a:r>
            <a:endParaRPr lang="en-US" sz="160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712348"/>
              </p:ext>
            </p:extLst>
          </p:nvPr>
        </p:nvGraphicFramePr>
        <p:xfrm>
          <a:off x="990600" y="2514600"/>
          <a:ext cx="3352800" cy="289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924193"/>
              </p:ext>
            </p:extLst>
          </p:nvPr>
        </p:nvGraphicFramePr>
        <p:xfrm>
          <a:off x="4572000" y="2514600"/>
          <a:ext cx="3810000" cy="3044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22860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62200" y="701189"/>
            <a:ext cx="6019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үйлчилгээ</a:t>
            </a: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n-MN" sz="1600" dirty="0"/>
              <a:t>Нийгмийн даатгалын орлогын төлөвлөгөө биелэлт </a:t>
            </a:r>
            <a:r>
              <a:rPr lang="en-US" sz="1600" dirty="0"/>
              <a:t>3.1 </a:t>
            </a:r>
            <a:r>
              <a:rPr lang="mn-MN" sz="1600" dirty="0"/>
              <a:t>хувиар  тасарсан байна. Оны эхний </a:t>
            </a:r>
            <a:r>
              <a:rPr lang="en-US" sz="1600" dirty="0"/>
              <a:t>9</a:t>
            </a:r>
            <a:r>
              <a:rPr lang="mn-MN" sz="1600" dirty="0"/>
              <a:t> сард нийгмийн сайн дурын даатгалд  </a:t>
            </a:r>
            <a:r>
              <a:rPr lang="en-US" sz="1600" dirty="0"/>
              <a:t>3243</a:t>
            </a:r>
            <a:r>
              <a:rPr lang="mn-MN" sz="1600" dirty="0"/>
              <a:t> хүн хамрагдсан нь өмнөх оны мөн үеийнхээс </a:t>
            </a:r>
            <a:r>
              <a:rPr lang="en-US" sz="1600" dirty="0"/>
              <a:t>40.0</a:t>
            </a:r>
            <a:r>
              <a:rPr lang="mn-MN" sz="1600" dirty="0"/>
              <a:t> хувиар буюу </a:t>
            </a:r>
            <a:r>
              <a:rPr lang="en-US" sz="1600" dirty="0"/>
              <a:t>879</a:t>
            </a:r>
            <a:r>
              <a:rPr lang="mn-MN" sz="1600" dirty="0"/>
              <a:t> хүнээр өссөн байна.</a:t>
            </a:r>
            <a:endParaRPr lang="en-US" sz="1600" dirty="0"/>
          </a:p>
        </p:txBody>
      </p:sp>
      <p:pic>
        <p:nvPicPr>
          <p:cNvPr id="16" name="Picture 15" descr="\\FILESERVER\share\khorolmaa\Information logo\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1010093" cy="10100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777715"/>
              </p:ext>
            </p:extLst>
          </p:nvPr>
        </p:nvGraphicFramePr>
        <p:xfrm>
          <a:off x="914400" y="2538670"/>
          <a:ext cx="3657600" cy="249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243382"/>
              </p:ext>
            </p:extLst>
          </p:nvPr>
        </p:nvGraphicFramePr>
        <p:xfrm>
          <a:off x="4953000" y="2581215"/>
          <a:ext cx="3581400" cy="2295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1960096"/>
            <a:ext cx="708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25908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62200" y="516403"/>
            <a:ext cx="6096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mn-MN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u-ES" sz="1600" dirty="0"/>
              <a:t>20</a:t>
            </a:r>
            <a:r>
              <a:rPr lang="mn-MN" sz="1600" dirty="0"/>
              <a:t>1</a:t>
            </a:r>
            <a:r>
              <a:rPr lang="en-US" sz="1600" dirty="0"/>
              <a:t>4</a:t>
            </a:r>
            <a:r>
              <a:rPr lang="eu-ES" sz="1600" dirty="0"/>
              <a:t> оны эхний 9 сарын байдлаар 323 гэмт хэрэг гарсан нь өнгөрсөн оны мөн үеэс </a:t>
            </a:r>
            <a:r>
              <a:rPr lang="en-US" sz="1600" dirty="0"/>
              <a:t>19 </a:t>
            </a:r>
            <a:r>
              <a:rPr lang="eu-ES" sz="1600" dirty="0"/>
              <a:t>хэргээр буюу </a:t>
            </a:r>
            <a:r>
              <a:rPr lang="en-US" sz="1600" dirty="0"/>
              <a:t>6.3</a:t>
            </a:r>
            <a:r>
              <a:rPr lang="eu-ES" sz="1600" dirty="0"/>
              <a:t> хувиар </a:t>
            </a:r>
            <a:r>
              <a:rPr lang="mn-MN" sz="1600" dirty="0"/>
              <a:t>өссөн</a:t>
            </a:r>
            <a:r>
              <a:rPr lang="eu-ES" sz="1600" dirty="0"/>
              <a:t> байна. </a:t>
            </a:r>
            <a:endParaRPr lang="en-US" sz="1600" dirty="0"/>
          </a:p>
          <a:p>
            <a:r>
              <a:rPr lang="mn-MN" sz="1600" dirty="0"/>
              <a:t>Оны эхний 0</a:t>
            </a:r>
            <a:r>
              <a:rPr lang="en-US" sz="1600" dirty="0"/>
              <a:t>9</a:t>
            </a:r>
            <a:r>
              <a:rPr lang="mn-MN" sz="1600" dirty="0"/>
              <a:t> сард иргэд ААНБ-с нийт </a:t>
            </a:r>
            <a:r>
              <a:rPr lang="en-US" sz="1600" dirty="0"/>
              <a:t>4007</a:t>
            </a:r>
            <a:r>
              <a:rPr lang="mn-MN" sz="1600" dirty="0"/>
              <a:t> өргөдөл, гомдол мэдээлэл хүлээж авч шалган шийдвэрлэсний  </a:t>
            </a:r>
            <a:r>
              <a:rPr lang="en-US" sz="1600" dirty="0"/>
              <a:t>782</a:t>
            </a:r>
            <a:r>
              <a:rPr lang="mn-MN" sz="1600" dirty="0"/>
              <a:t> нь гэмт хэргийн шинжтэй өргөдөл, гомдол, мэдээлэл байсан нь өнгөрсөн оны мөн үеэс </a:t>
            </a:r>
            <a:r>
              <a:rPr lang="en-US" sz="1600" dirty="0"/>
              <a:t>13.7</a:t>
            </a:r>
            <a:r>
              <a:rPr lang="mn-MN" sz="1600" dirty="0"/>
              <a:t> хувиар өссөн үзүүлэлттэй байна.Оны эхний </a:t>
            </a:r>
            <a:r>
              <a:rPr lang="en-US" sz="1600" dirty="0"/>
              <a:t>9 </a:t>
            </a:r>
            <a:r>
              <a:rPr lang="mn-MN" sz="1600" dirty="0"/>
              <a:t>сард гарсан н</a:t>
            </a:r>
            <a:r>
              <a:rPr lang="eu-ES" sz="1600" dirty="0"/>
              <a:t>ийт  гэмт хэргийн </a:t>
            </a:r>
            <a:r>
              <a:rPr lang="mn-MN" sz="1600" dirty="0"/>
              <a:t>илрүүлэлт </a:t>
            </a:r>
            <a:r>
              <a:rPr lang="en-US" sz="1600" dirty="0"/>
              <a:t>66.2 </a:t>
            </a:r>
            <a:r>
              <a:rPr lang="mn-MN" sz="1600" dirty="0"/>
              <a:t>хувьтай</a:t>
            </a:r>
            <a:r>
              <a:rPr lang="eu-ES" sz="1600" dirty="0"/>
              <a:t> байна. </a:t>
            </a:r>
            <a:endParaRPr lang="en-US" sz="1600" dirty="0"/>
          </a:p>
        </p:txBody>
      </p:sp>
      <p:pic>
        <p:nvPicPr>
          <p:cNvPr id="13" name="Picture 12" descr="\\Fileserver\share\khorolmaa\Information logo\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1105786" cy="1041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14400" y="6019800"/>
            <a:ext cx="4800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Тайлбар: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ИЭЧЭМЭ</a:t>
            </a:r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Г-Иргэний эрх чөлөө, эрүүл мэндийн эсрэг гэмт хэрэг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mn-MN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ХАБ-Хөдөлгөөний аюулгүй байдлын эсрэг гэмт хэрэг </a:t>
            </a:r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762500" y="2578505"/>
            <a:ext cx="42291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mn-MN" sz="1000" b="1" dirty="0"/>
              <a:t>Оны эхний </a:t>
            </a:r>
            <a:r>
              <a:rPr lang="en-US" sz="1000" b="1" dirty="0"/>
              <a:t>9</a:t>
            </a:r>
            <a:r>
              <a:rPr lang="mn-MN" sz="1000" b="1" dirty="0"/>
              <a:t> сарын байдлаар сэжигтэн, холбогдогчдын мэдээллээр </a:t>
            </a:r>
            <a:r>
              <a:rPr lang="en-US" sz="1000" b="1" dirty="0"/>
              <a:t>304</a:t>
            </a:r>
            <a:r>
              <a:rPr lang="mn-MN" sz="1000" b="1" dirty="0"/>
              <a:t> хүн гэмт хэрэг үйлдэгдсэн нь өнгөрсөн оны мөн үеэс 2</a:t>
            </a:r>
            <a:r>
              <a:rPr lang="en-US" sz="1000" b="1" dirty="0"/>
              <a:t>7</a:t>
            </a:r>
            <a:r>
              <a:rPr lang="mn-MN" sz="1000" b="1" dirty="0"/>
              <a:t>.</a:t>
            </a:r>
            <a:r>
              <a:rPr lang="en-US" sz="1000" b="1" dirty="0"/>
              <a:t>7</a:t>
            </a:r>
            <a:r>
              <a:rPr lang="mn-MN" sz="1000" b="1" dirty="0"/>
              <a:t> хувиар буюу </a:t>
            </a:r>
            <a:r>
              <a:rPr lang="en-US" sz="1000" b="1" dirty="0"/>
              <a:t>66</a:t>
            </a:r>
            <a:r>
              <a:rPr lang="mn-MN" sz="1000" b="1" dirty="0"/>
              <a:t> хүнээр өсчээ.Сэжигтэн холбогдогчдын мэдээллээс үзэхэд 10.8 хувийг эмэгтэйчүүд эзэлж байгаа бөгөөд нийгмийн байдлаас нь авч үзвэл ажилгүй иргэд 39.8 хувийг буюу дийлэнх хувийг эзэлжээ.</a:t>
            </a:r>
            <a:endParaRPr lang="en-US" sz="1000" b="1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805898"/>
              </p:ext>
            </p:extLst>
          </p:nvPr>
        </p:nvGraphicFramePr>
        <p:xfrm>
          <a:off x="1219200" y="2771001"/>
          <a:ext cx="3348355" cy="2933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851284"/>
              </p:ext>
            </p:extLst>
          </p:nvPr>
        </p:nvGraphicFramePr>
        <p:xfrm>
          <a:off x="4754301" y="3594168"/>
          <a:ext cx="3856299" cy="243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756"/>
            <a:ext cx="9144000" cy="6873756"/>
          </a:xfrm>
          <a:prstGeom prst="rect">
            <a:avLst/>
          </a:prstGeom>
        </p:spPr>
      </p:pic>
      <p:pic>
        <p:nvPicPr>
          <p:cNvPr id="8" name="Picture 7" descr="D:\BAYAN\My Pictures\STAT-LOGO\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1003551" cy="108196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lumMod val="40000"/>
                <a:lumOff val="60000"/>
                <a:alpha val="40000"/>
              </a:schemeClr>
            </a:outerShdw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09800" y="631194"/>
            <a:ext cx="64770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b="1" dirty="0" err="1"/>
              <a:t>Хэрэглээний</a:t>
            </a:r>
            <a:r>
              <a:rPr lang="en-US" sz="1400" b="1" dirty="0"/>
              <a:t> </a:t>
            </a:r>
            <a:r>
              <a:rPr lang="en-US" sz="1400" b="1" dirty="0" err="1"/>
              <a:t>үнийн</a:t>
            </a:r>
            <a:r>
              <a:rPr lang="en-US" sz="1400" b="1" dirty="0"/>
              <a:t> </a:t>
            </a:r>
            <a:r>
              <a:rPr lang="en-US" sz="1400" b="1" dirty="0" err="1"/>
              <a:t>индекс</a:t>
            </a:r>
            <a:endParaRPr lang="en-US" sz="1400" b="1" dirty="0"/>
          </a:p>
          <a:p>
            <a:pPr algn="just"/>
            <a:r>
              <a:rPr lang="en-US" sz="1400" b="1" dirty="0" err="1"/>
              <a:t>Хэрэглээний</a:t>
            </a:r>
            <a:r>
              <a:rPr lang="en-US" sz="1400" b="1" dirty="0"/>
              <a:t> </a:t>
            </a:r>
            <a:r>
              <a:rPr lang="en-US" sz="1400" b="1" dirty="0" err="1"/>
              <a:t>үнийн</a:t>
            </a:r>
            <a:r>
              <a:rPr lang="en-US" sz="1400" b="1" dirty="0"/>
              <a:t> </a:t>
            </a:r>
            <a:r>
              <a:rPr lang="en-US" sz="1400" b="1" dirty="0" err="1"/>
              <a:t>индекс</a:t>
            </a:r>
            <a:r>
              <a:rPr lang="en-US" sz="1400" b="1" dirty="0"/>
              <a:t> </a:t>
            </a:r>
            <a:r>
              <a:rPr lang="en-US" sz="1400" b="1" dirty="0" err="1"/>
              <a:t>гэдэг</a:t>
            </a:r>
            <a:r>
              <a:rPr lang="en-US" sz="1400" b="1" dirty="0"/>
              <a:t>  </a:t>
            </a:r>
            <a:r>
              <a:rPr lang="en-US" sz="1400" b="1" dirty="0" err="1"/>
              <a:t>нь</a:t>
            </a:r>
            <a:r>
              <a:rPr lang="en-US" sz="1400" b="1" dirty="0"/>
              <a:t> </a:t>
            </a:r>
            <a:r>
              <a:rPr lang="en-US" sz="1400" b="1" dirty="0" err="1"/>
              <a:t>хэрэглэгчдийн</a:t>
            </a:r>
            <a:r>
              <a:rPr lang="en-US" sz="1400" b="1" dirty="0"/>
              <a:t> </a:t>
            </a:r>
            <a:r>
              <a:rPr lang="en-US" sz="1400" b="1" dirty="0" err="1"/>
              <a:t>худалдаж</a:t>
            </a:r>
            <a:r>
              <a:rPr lang="en-US" sz="1400" b="1" dirty="0"/>
              <a:t> </a:t>
            </a:r>
            <a:r>
              <a:rPr lang="en-US" sz="1400" b="1" dirty="0" err="1"/>
              <a:t>авсан</a:t>
            </a:r>
            <a:r>
              <a:rPr lang="en-US" sz="1400" b="1" dirty="0"/>
              <a:t> </a:t>
            </a:r>
            <a:r>
              <a:rPr lang="en-US" sz="1400" b="1" dirty="0" err="1"/>
              <a:t>бараа</a:t>
            </a:r>
            <a:r>
              <a:rPr lang="en-US" sz="1400" b="1" dirty="0"/>
              <a:t>, </a:t>
            </a:r>
            <a:r>
              <a:rPr lang="en-US" sz="1400" b="1" dirty="0" err="1"/>
              <a:t>үйлчилгээний</a:t>
            </a:r>
            <a:r>
              <a:rPr lang="en-US" sz="1400" b="1" dirty="0"/>
              <a:t> </a:t>
            </a:r>
            <a:r>
              <a:rPr lang="en-US" sz="1400" b="1" dirty="0" err="1"/>
              <a:t>нэр</a:t>
            </a:r>
            <a:r>
              <a:rPr lang="en-US" sz="1400" b="1" dirty="0"/>
              <a:t> </a:t>
            </a:r>
            <a:r>
              <a:rPr lang="en-US" sz="1400" b="1" dirty="0" err="1"/>
              <a:t>төрөл</a:t>
            </a:r>
            <a:r>
              <a:rPr lang="en-US" sz="1400" b="1" dirty="0"/>
              <a:t> </a:t>
            </a:r>
            <a:r>
              <a:rPr lang="en-US" sz="1400" b="1" dirty="0" err="1"/>
              <a:t>өөрчлөлтгүй</a:t>
            </a:r>
            <a:r>
              <a:rPr lang="en-US" sz="1400" b="1" dirty="0"/>
              <a:t> </a:t>
            </a:r>
            <a:r>
              <a:rPr lang="en-US" sz="1400" b="1" dirty="0" err="1"/>
              <a:t>тогтвортой</a:t>
            </a:r>
            <a:r>
              <a:rPr lang="en-US" sz="1400" b="1" dirty="0"/>
              <a:t> </a:t>
            </a:r>
            <a:r>
              <a:rPr lang="en-US" sz="1400" b="1" dirty="0" err="1"/>
              <a:t>байхад</a:t>
            </a:r>
            <a:r>
              <a:rPr lang="en-US" sz="1400" b="1" dirty="0"/>
              <a:t> </a:t>
            </a:r>
            <a:r>
              <a:rPr lang="en-US" sz="1400" b="1" dirty="0" err="1"/>
              <a:t>үнэ</a:t>
            </a:r>
            <a:r>
              <a:rPr lang="en-US" sz="1400" b="1" dirty="0"/>
              <a:t> </a:t>
            </a:r>
            <a:r>
              <a:rPr lang="en-US" sz="1400" b="1" dirty="0" err="1"/>
              <a:t>дунджаар</a:t>
            </a:r>
            <a:r>
              <a:rPr lang="en-US" sz="1400" b="1" dirty="0"/>
              <a:t> </a:t>
            </a:r>
            <a:r>
              <a:rPr lang="en-US" sz="1400" b="1" dirty="0" err="1"/>
              <a:t>хэрхэн</a:t>
            </a:r>
            <a:r>
              <a:rPr lang="en-US" sz="1400" b="1" dirty="0"/>
              <a:t> </a:t>
            </a:r>
            <a:r>
              <a:rPr lang="en-US" sz="1400" b="1" dirty="0" err="1"/>
              <a:t>өөрчлөгдөж</a:t>
            </a:r>
            <a:r>
              <a:rPr lang="en-US" sz="1400" b="1" dirty="0"/>
              <a:t> </a:t>
            </a:r>
            <a:r>
              <a:rPr lang="en-US" sz="1400" b="1" dirty="0" err="1"/>
              <a:t>буйг</a:t>
            </a:r>
            <a:r>
              <a:rPr lang="en-US" sz="1400" b="1" dirty="0"/>
              <a:t> </a:t>
            </a:r>
            <a:r>
              <a:rPr lang="en-US" sz="1400" b="1" dirty="0" err="1"/>
              <a:t>хэмждэг</a:t>
            </a:r>
            <a:r>
              <a:rPr lang="en-US" sz="1400" b="1" dirty="0"/>
              <a:t> </a:t>
            </a:r>
            <a:r>
              <a:rPr lang="en-US" sz="1400" b="1" dirty="0" err="1"/>
              <a:t>үзүүлэлт</a:t>
            </a:r>
            <a:r>
              <a:rPr lang="en-US" sz="1400" b="1" dirty="0"/>
              <a:t> </a:t>
            </a:r>
            <a:r>
              <a:rPr lang="en-US" sz="1400" b="1" dirty="0" err="1"/>
              <a:t>юм</a:t>
            </a:r>
            <a:r>
              <a:rPr lang="en-US" sz="1400" b="1" dirty="0"/>
              <a:t>. </a:t>
            </a:r>
          </a:p>
          <a:p>
            <a:pPr algn="just"/>
            <a:r>
              <a:rPr lang="en-US" sz="1400" dirty="0" err="1"/>
              <a:t>Аймгийн</a:t>
            </a:r>
            <a:r>
              <a:rPr lang="en-US" sz="1400" dirty="0"/>
              <a:t> </a:t>
            </a:r>
            <a:r>
              <a:rPr lang="en-US" sz="1400" dirty="0" err="1"/>
              <a:t>хэрэглээний</a:t>
            </a:r>
            <a:r>
              <a:rPr lang="en-US" sz="1400" dirty="0"/>
              <a:t> </a:t>
            </a:r>
            <a:r>
              <a:rPr lang="en-US" sz="1400" dirty="0" err="1"/>
              <a:t>үнийн</a:t>
            </a:r>
            <a:r>
              <a:rPr lang="en-US" sz="1400" dirty="0"/>
              <a:t> </a:t>
            </a:r>
            <a:r>
              <a:rPr lang="en-US" sz="1400" dirty="0" err="1"/>
              <a:t>ерөнхий</a:t>
            </a:r>
            <a:r>
              <a:rPr lang="en-US" sz="1400" dirty="0"/>
              <a:t> </a:t>
            </a:r>
            <a:r>
              <a:rPr lang="en-US" sz="1400" dirty="0" err="1"/>
              <a:t>индексийг</a:t>
            </a:r>
            <a:r>
              <a:rPr lang="en-US" sz="1400" dirty="0"/>
              <a:t> 2014 </a:t>
            </a:r>
            <a:r>
              <a:rPr lang="en-US" sz="1400" dirty="0" err="1"/>
              <a:t>оны</a:t>
            </a:r>
            <a:r>
              <a:rPr lang="en-US" sz="1400" dirty="0"/>
              <a:t> 9 </a:t>
            </a:r>
            <a:r>
              <a:rPr lang="en-US" sz="1400" dirty="0" err="1"/>
              <a:t>сарыг</a:t>
            </a:r>
            <a:r>
              <a:rPr lang="en-US" sz="1400" dirty="0"/>
              <a:t> </a:t>
            </a:r>
            <a:r>
              <a:rPr lang="en-US" sz="1400" dirty="0" err="1"/>
              <a:t>өнгөрсөн</a:t>
            </a:r>
            <a:r>
              <a:rPr lang="en-US" sz="1400" dirty="0"/>
              <a:t> </a:t>
            </a:r>
            <a:r>
              <a:rPr lang="en-US" sz="1400" dirty="0" err="1"/>
              <a:t>оны</a:t>
            </a:r>
            <a:r>
              <a:rPr lang="en-US" sz="1400" dirty="0"/>
              <a:t> </a:t>
            </a:r>
            <a:r>
              <a:rPr lang="en-US" sz="1400" dirty="0" err="1"/>
              <a:t>мөн</a:t>
            </a:r>
            <a:r>
              <a:rPr lang="en-US" sz="1400" dirty="0"/>
              <a:t> </a:t>
            </a:r>
            <a:r>
              <a:rPr lang="en-US" sz="1400" dirty="0" err="1"/>
              <a:t>үетэй</a:t>
            </a:r>
            <a:r>
              <a:rPr lang="en-US" sz="1400" dirty="0"/>
              <a:t> </a:t>
            </a:r>
            <a:r>
              <a:rPr lang="en-US" sz="1400" dirty="0" err="1"/>
              <a:t>харьцуулахад</a:t>
            </a:r>
            <a:r>
              <a:rPr lang="en-US" sz="1400" dirty="0"/>
              <a:t> 14.5 </a:t>
            </a:r>
            <a:r>
              <a:rPr lang="en-US" sz="1400" dirty="0" err="1"/>
              <a:t>хувиар</a:t>
            </a:r>
            <a:r>
              <a:rPr lang="en-US" sz="1400" dirty="0"/>
              <a:t> </a:t>
            </a:r>
            <a:r>
              <a:rPr lang="en-US" sz="1400" dirty="0" err="1"/>
              <a:t>өссөний</a:t>
            </a:r>
            <a:r>
              <a:rPr lang="en-US" sz="1400" dirty="0"/>
              <a:t>  </a:t>
            </a:r>
            <a:r>
              <a:rPr lang="en-US" sz="1400" dirty="0" err="1"/>
              <a:t>дотор</a:t>
            </a:r>
            <a:r>
              <a:rPr lang="en-US" sz="1400" dirty="0"/>
              <a:t> </a:t>
            </a:r>
            <a:r>
              <a:rPr lang="en-US" sz="1400" dirty="0" err="1"/>
              <a:t>хүнсний</a:t>
            </a:r>
            <a:r>
              <a:rPr lang="en-US" sz="1400" dirty="0"/>
              <a:t> </a:t>
            </a:r>
            <a:r>
              <a:rPr lang="en-US" sz="1400" dirty="0" err="1"/>
              <a:t>бараа</a:t>
            </a:r>
            <a:r>
              <a:rPr lang="en-US" sz="1400" dirty="0"/>
              <a:t> 16.2, </a:t>
            </a:r>
            <a:r>
              <a:rPr lang="en-US" sz="1400" dirty="0" err="1"/>
              <a:t>согтууруулах</a:t>
            </a:r>
            <a:r>
              <a:rPr lang="en-US" sz="1400" dirty="0"/>
              <a:t> </a:t>
            </a:r>
            <a:r>
              <a:rPr lang="en-US" sz="1400" dirty="0" err="1"/>
              <a:t>ундаа</a:t>
            </a:r>
            <a:r>
              <a:rPr lang="en-US" sz="1400" dirty="0"/>
              <a:t> 13.5, </a:t>
            </a:r>
            <a:r>
              <a:rPr lang="en-US" sz="1400" dirty="0" err="1"/>
              <a:t>хувцас</a:t>
            </a:r>
            <a:r>
              <a:rPr lang="en-US" sz="1400" dirty="0"/>
              <a:t> </a:t>
            </a:r>
            <a:r>
              <a:rPr lang="en-US" sz="1400" dirty="0" err="1"/>
              <a:t>бөс</a:t>
            </a:r>
            <a:r>
              <a:rPr lang="en-US" sz="1400" dirty="0"/>
              <a:t> </a:t>
            </a:r>
            <a:r>
              <a:rPr lang="en-US" sz="1400" dirty="0" err="1"/>
              <a:t>бараа</a:t>
            </a:r>
            <a:r>
              <a:rPr lang="en-US" sz="1400" dirty="0"/>
              <a:t> 25.0, </a:t>
            </a:r>
            <a:r>
              <a:rPr lang="en-US" sz="1400" dirty="0" err="1"/>
              <a:t>орон</a:t>
            </a:r>
            <a:r>
              <a:rPr lang="en-US" sz="1400" dirty="0"/>
              <a:t> </a:t>
            </a:r>
            <a:r>
              <a:rPr lang="en-US" sz="1400" dirty="0" err="1"/>
              <a:t>сууц</a:t>
            </a:r>
            <a:r>
              <a:rPr lang="en-US" sz="1400" dirty="0"/>
              <a:t>, </a:t>
            </a:r>
            <a:r>
              <a:rPr lang="en-US" sz="1400" dirty="0" err="1"/>
              <a:t>ус</a:t>
            </a:r>
            <a:r>
              <a:rPr lang="en-US" sz="1400" dirty="0"/>
              <a:t>, </a:t>
            </a:r>
            <a:r>
              <a:rPr lang="en-US" sz="1400" dirty="0" err="1"/>
              <a:t>цахилгаан</a:t>
            </a:r>
            <a:r>
              <a:rPr lang="en-US" sz="1400" dirty="0"/>
              <a:t> </a:t>
            </a:r>
            <a:r>
              <a:rPr lang="en-US" sz="1400" dirty="0" err="1"/>
              <a:t>болон</a:t>
            </a:r>
            <a:r>
              <a:rPr lang="en-US" sz="1400" dirty="0"/>
              <a:t> </a:t>
            </a:r>
            <a:r>
              <a:rPr lang="en-US" sz="1400" dirty="0" err="1"/>
              <a:t>түлш</a:t>
            </a:r>
            <a:r>
              <a:rPr lang="en-US" sz="1400" dirty="0"/>
              <a:t> 10.3, </a:t>
            </a:r>
            <a:r>
              <a:rPr lang="en-US" sz="1400" dirty="0" err="1"/>
              <a:t>гэр</a:t>
            </a:r>
            <a:r>
              <a:rPr lang="en-US" sz="1400" dirty="0"/>
              <a:t> </a:t>
            </a:r>
            <a:r>
              <a:rPr lang="en-US" sz="1400" dirty="0" err="1"/>
              <a:t>ахуйн</a:t>
            </a:r>
            <a:r>
              <a:rPr lang="en-US" sz="1400" dirty="0"/>
              <a:t> </a:t>
            </a:r>
            <a:r>
              <a:rPr lang="en-US" sz="1400" dirty="0" err="1"/>
              <a:t>бараа</a:t>
            </a:r>
            <a:r>
              <a:rPr lang="en-US" sz="1400" dirty="0"/>
              <a:t> 16.2, </a:t>
            </a:r>
            <a:r>
              <a:rPr lang="en-US" sz="1400" dirty="0" err="1"/>
              <a:t>эм</a:t>
            </a:r>
            <a:r>
              <a:rPr lang="en-US" sz="1400" dirty="0"/>
              <a:t> </a:t>
            </a:r>
            <a:r>
              <a:rPr lang="en-US" sz="1400" dirty="0" err="1"/>
              <a:t>тариа</a:t>
            </a:r>
            <a:r>
              <a:rPr lang="en-US" sz="1400" dirty="0"/>
              <a:t>, </a:t>
            </a:r>
            <a:r>
              <a:rPr lang="en-US" sz="1400" dirty="0" err="1"/>
              <a:t>эмнэлэгийн</a:t>
            </a:r>
            <a:r>
              <a:rPr lang="en-US" sz="1400" dirty="0"/>
              <a:t> </a:t>
            </a:r>
            <a:r>
              <a:rPr lang="en-US" sz="1400" dirty="0" err="1"/>
              <a:t>үйлчилгээ</a:t>
            </a:r>
            <a:r>
              <a:rPr lang="en-US" sz="1400" dirty="0"/>
              <a:t> 12.6,  </a:t>
            </a:r>
            <a:r>
              <a:rPr lang="en-US" sz="1400" dirty="0" err="1"/>
              <a:t>тээвэр</a:t>
            </a:r>
            <a:r>
              <a:rPr lang="en-US" sz="1400" dirty="0"/>
              <a:t> 3.3</a:t>
            </a:r>
            <a:r>
              <a:rPr lang="mn-MN" sz="1400" dirty="0"/>
              <a:t>,</a:t>
            </a:r>
            <a:r>
              <a:rPr lang="en-US" sz="1400" dirty="0"/>
              <a:t> </a:t>
            </a:r>
            <a:r>
              <a:rPr lang="en-US" sz="1400" dirty="0" err="1"/>
              <a:t>соёлын</a:t>
            </a:r>
            <a:r>
              <a:rPr lang="en-US" sz="1400" dirty="0"/>
              <a:t> </a:t>
            </a:r>
            <a:r>
              <a:rPr lang="en-US" sz="1400" dirty="0" err="1"/>
              <a:t>бараа</a:t>
            </a:r>
            <a:r>
              <a:rPr lang="en-US" sz="1400" dirty="0"/>
              <a:t> 10.5, </a:t>
            </a:r>
            <a:r>
              <a:rPr lang="en-US" sz="1400" dirty="0" err="1"/>
              <a:t>боловсролын</a:t>
            </a:r>
            <a:r>
              <a:rPr lang="en-US" sz="1400" dirty="0"/>
              <a:t> </a:t>
            </a:r>
            <a:r>
              <a:rPr lang="en-US" sz="1400" dirty="0" err="1"/>
              <a:t>үйлчилгээ</a:t>
            </a:r>
            <a:r>
              <a:rPr lang="en-US" sz="1400" dirty="0"/>
              <a:t> 7.6,  </a:t>
            </a:r>
            <a:r>
              <a:rPr lang="en-US" sz="1400" dirty="0" err="1"/>
              <a:t>зочид</a:t>
            </a:r>
            <a:r>
              <a:rPr lang="en-US" sz="1400" dirty="0"/>
              <a:t> </a:t>
            </a:r>
            <a:r>
              <a:rPr lang="en-US" sz="1400" dirty="0" err="1"/>
              <a:t>буудал</a:t>
            </a:r>
            <a:r>
              <a:rPr lang="en-US" sz="1400" dirty="0"/>
              <a:t> 5.5, </a:t>
            </a:r>
            <a:r>
              <a:rPr lang="en-US" sz="1400" dirty="0" err="1"/>
              <a:t>бусад</a:t>
            </a:r>
            <a:r>
              <a:rPr lang="en-US" sz="1400" dirty="0"/>
              <a:t> </a:t>
            </a:r>
            <a:r>
              <a:rPr lang="en-US" sz="1400" dirty="0" err="1"/>
              <a:t>бараа</a:t>
            </a:r>
            <a:r>
              <a:rPr lang="en-US" sz="1400" dirty="0"/>
              <a:t> </a:t>
            </a:r>
            <a:r>
              <a:rPr lang="en-US" sz="1400" dirty="0" err="1"/>
              <a:t>үйлчилгээ</a:t>
            </a:r>
            <a:r>
              <a:rPr lang="en-US" sz="1400" dirty="0"/>
              <a:t> 19.3 </a:t>
            </a:r>
            <a:r>
              <a:rPr lang="en-US" sz="1400" dirty="0" err="1"/>
              <a:t>хувиар</a:t>
            </a:r>
            <a:r>
              <a:rPr lang="en-US" sz="1400" dirty="0"/>
              <a:t> </a:t>
            </a:r>
            <a:r>
              <a:rPr lang="en-US" sz="1400" dirty="0" err="1"/>
              <a:t>тус</a:t>
            </a:r>
            <a:r>
              <a:rPr lang="en-US" sz="1400" dirty="0"/>
              <a:t> </a:t>
            </a:r>
            <a:r>
              <a:rPr lang="en-US" sz="1400" dirty="0" err="1"/>
              <a:t>тус</a:t>
            </a:r>
            <a:r>
              <a:rPr lang="en-US" sz="1400" dirty="0"/>
              <a:t> </a:t>
            </a:r>
            <a:r>
              <a:rPr lang="en-US" sz="1400" dirty="0" err="1"/>
              <a:t>өссөн</a:t>
            </a:r>
            <a:r>
              <a:rPr lang="en-US" sz="1400" dirty="0"/>
              <a:t> </a:t>
            </a:r>
            <a:r>
              <a:rPr lang="en-US" sz="1400" dirty="0" err="1"/>
              <a:t>үзүүлэлттэй</a:t>
            </a:r>
            <a:r>
              <a:rPr lang="en-US" sz="1400" dirty="0"/>
              <a:t> </a:t>
            </a:r>
            <a:r>
              <a:rPr lang="en-US" sz="1400" dirty="0" err="1"/>
              <a:t>байна</a:t>
            </a:r>
            <a:r>
              <a:rPr lang="en-US" sz="14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6400" y="27432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sz="1200" dirty="0" smtClean="0">
                <a:latin typeface="Arial" pitchFamily="34" charset="0"/>
                <a:cs typeface="Arial" pitchFamily="34" charset="0"/>
              </a:rPr>
              <a:t>Хэрэглээний үнийн индекст нөлөөлсөн бараа, үйлчилгээний үнийн өөрчлөлт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470749"/>
              </p:ext>
            </p:extLst>
          </p:nvPr>
        </p:nvGraphicFramePr>
        <p:xfrm>
          <a:off x="1323976" y="3421122"/>
          <a:ext cx="6448424" cy="23856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51113"/>
                <a:gridCol w="959836"/>
                <a:gridCol w="3637475"/>
              </a:tblGrid>
              <a:tr h="5568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Бараа, үйлчилгээний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бүлэг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Үнийн өөрчлөлт </a:t>
                      </a:r>
                      <a:r>
                        <a:rPr lang="en-US" sz="1200">
                          <a:effectLst/>
                        </a:rPr>
                        <a:t>%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Дэд бүлэг, зарим барааны үнийн өөрчлөлт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43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Хүнсний бараа, ундаа, ус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Энэ бүлгийн өсөлтөд талх, гурил, будаа </a:t>
                      </a:r>
                      <a:r>
                        <a:rPr lang="en-US" sz="1200" dirty="0">
                          <a:effectLst/>
                        </a:rPr>
                        <a:t>41.1</a:t>
                      </a:r>
                      <a:r>
                        <a:rPr lang="mn-MN" sz="1200" dirty="0">
                          <a:effectLst/>
                        </a:rPr>
                        <a:t> хувь, хүнсний бусад бүтээгдэхүүн 20.2 хувь, сүү, сүүн бүтээгдэхүүн, өндөг </a:t>
                      </a:r>
                      <a:r>
                        <a:rPr lang="en-US" sz="1200" dirty="0">
                          <a:effectLst/>
                        </a:rPr>
                        <a:t>15.7 </a:t>
                      </a:r>
                      <a:r>
                        <a:rPr lang="mn-MN" sz="1200" dirty="0">
                          <a:effectLst/>
                        </a:rPr>
                        <a:t>хувиар тус тус нэмэгдсэн нь голлон нөлөөлжээ. 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8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Хувцас, бөс бараа, гутал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25.0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Энэ бүлгийн бүх төрлийн хувцас 23.8 хувиар өссөнтэй холбоотой байна.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8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Орон сууц, цахилгаан, бусад  үйлчилгээ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Цахилгаан, түлшний үнэ 20.4 хувиар өссөн нь нөлөөлжээ.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78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</a:rPr>
                        <a:t>Гэр ахуйн тавилга, гэр ахуйн бараа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16.2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</a:rPr>
                        <a:t>Гэр ахуйн тавилга хэрэгсэл, цахилгаан барааны үнэ 21.5 хувиар өссөн нь нөлөөлжээ.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1434</Words>
  <Application>Microsoft Office PowerPoint</Application>
  <PresentationFormat>On-screen Show (4:3)</PresentationFormat>
  <Paragraphs>459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</dc:creator>
  <cp:lastModifiedBy>Mj</cp:lastModifiedBy>
  <cp:revision>525</cp:revision>
  <dcterms:created xsi:type="dcterms:W3CDTF">2013-04-23T12:28:13Z</dcterms:created>
  <dcterms:modified xsi:type="dcterms:W3CDTF">2014-10-13T09:44:53Z</dcterms:modified>
</cp:coreProperties>
</file>