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theme/themeOverride3.xml" ContentType="application/vnd.openxmlformats-officedocument.themeOverride+xml"/>
  <Override PartName="/ppt/charts/chart8.xml" ContentType="application/vnd.openxmlformats-officedocument.drawingml.chart+xml"/>
  <Override PartName="/ppt/theme/themeOverride4.xml" ContentType="application/vnd.openxmlformats-officedocument.themeOverr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theme/themeOverride5.xml" ContentType="application/vnd.openxmlformats-officedocument.themeOverrid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theme/themeOverride6.xml" ContentType="application/vnd.openxmlformats-officedocument.themeOverride+xml"/>
  <Override PartName="/ppt/charts/chart19.xml" ContentType="application/vnd.openxmlformats-officedocument.drawingml.chart+xml"/>
  <Override PartName="/ppt/theme/themeOverride7.xml" ContentType="application/vnd.openxmlformats-officedocument.themeOverride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theme/themeOverride8.xml" ContentType="application/vnd.openxmlformats-officedocument.themeOverride+xml"/>
  <Override PartName="/ppt/charts/chart22.xml" ContentType="application/vnd.openxmlformats-officedocument.drawingml.chart+xml"/>
  <Override PartName="/ppt/theme/themeOverride9.xml" ContentType="application/vnd.openxmlformats-officedocument.themeOverride+xml"/>
  <Override PartName="/ppt/drawings/drawing1.xml" ContentType="application/vnd.openxmlformats-officedocument.drawingml.chartshapes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notesSlides/notesSlide1.xml" ContentType="application/vnd.openxmlformats-officedocument.presentationml.notesSlide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notesSlides/notesSlide2.xml" ContentType="application/vnd.openxmlformats-officedocument.presentationml.notesSlide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310" r:id="rId3"/>
    <p:sldId id="271" r:id="rId4"/>
    <p:sldId id="304" r:id="rId5"/>
    <p:sldId id="272" r:id="rId6"/>
    <p:sldId id="275" r:id="rId7"/>
    <p:sldId id="262" r:id="rId8"/>
    <p:sldId id="307" r:id="rId9"/>
    <p:sldId id="305" r:id="rId10"/>
    <p:sldId id="320" r:id="rId11"/>
    <p:sldId id="312" r:id="rId12"/>
    <p:sldId id="319" r:id="rId13"/>
    <p:sldId id="314" r:id="rId14"/>
    <p:sldId id="315" r:id="rId15"/>
    <p:sldId id="313" r:id="rId16"/>
    <p:sldId id="316" r:id="rId17"/>
    <p:sldId id="317" r:id="rId18"/>
    <p:sldId id="318" r:id="rId19"/>
    <p:sldId id="308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h\Desktop\eruul%20mend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5.xm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h\Desktop\eruul%20mend.xlsx" TargetMode="External"/><Relationship Id="rId1" Type="http://schemas.openxmlformats.org/officeDocument/2006/relationships/themeOverride" Target="../theme/themeOverride6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7.xlsx"/><Relationship Id="rId1" Type="http://schemas.openxmlformats.org/officeDocument/2006/relationships/themeOverride" Target="../theme/themeOverride7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h\Desktop\eruul%20mend.xlsx" TargetMode="External"/><Relationship Id="rId1" Type="http://schemas.openxmlformats.org/officeDocument/2006/relationships/themeOverride" Target="../theme/themeOverride8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9.xm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ERVER\share\Munkhjargal\taniltsuulga\2014%20on\2014.12%20sariin%20taniltsuulga\nandia\nandia.xlsx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hadbaatar\Desktop\&#1078;&#1080;&#1083;&#1080;&#1081;&#1085;%20&#1101;&#1094;&#1101;&#1089;\&#1073;&#1072;&#1085;&#1082;.xlsx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hadbaatar\Desktop\&#1078;&#1080;&#1083;&#1080;&#1081;&#1085;%20&#1101;&#1094;&#1101;&#1089;\&#1073;&#1072;&#1085;&#1082;.xlsx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ERVER\share\Munkhjargal\taniltsuulga\2014%20on\2014.12%20sariin%20taniltsuulga\&#1073;&#1072;&#1088;&#1080;&#1083;&#1075;&#1072;.xlsx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ERVER\share\Munkhjargal\taniltsuulga\2014%20on\2014.12%20sariin%20taniltsuulga\&#1073;&#1072;&#1088;&#1080;&#1083;&#1075;&#1072;.xlsx" TargetMode="Externa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hadbaatar\Desktop\&#1078;&#1080;&#1083;&#1080;&#1081;&#1085;%20&#1101;&#1094;&#1101;&#1089;\&#1040;&#1198;-1%20&#1078;&#1080;&#1083;&#1080;&#1081;&#1085;%20&#1101;&#1094;&#1089;&#1080;&#1081;&#1085;%20&#1090;&#1072;&#1085;&#1080;&#1083;&#1094;&#1091;&#1091;&#1083;&#1075;&#1072;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2.xm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ERVER\share\Munkhjargal\taniltsuulga\2014%20on\2014.12%20sariin%20taniltsuulga\&#1078;&#1080;&#1083;&#1080;&#1081;&#1085;%20&#1101;&#1094;&#1101;&#1089;\T-1%20&#1078;&#1080;&#1083;&#1080;&#1081;&#1085;%20&#1101;&#1094;&#1089;&#1080;&#1081;&#1085;%20&#1090;&#1072;&#1085;&#1080;&#1083;&#1094;&#1091;&#1091;&#1083;&#1075;&#1072;.xlsx" TargetMode="External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ERVER\share\Munkhjargal\taniltsuulga\2014%20on\2014.12%20sariin%20taniltsuulga\&#1078;&#1080;&#1083;&#1080;&#1081;&#1085;%20&#1101;&#1094;&#1101;&#1089;\&#1061;&#1086;&#1083;&#1073;&#1086;&#1086;%20&#1078;&#1080;&#1083;&#1080;&#1081;&#1085;%20&#1101;&#1094;&#1089;&#1080;&#1081;&#1085;%20&#1090;&#1072;&#1085;&#1080;&#1083;&#1094;&#1091;&#1091;&#1083;&#1075;&#1072;.xlsx" TargetMode="External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taniltsuulga\2014.12%20sariin%20taniltsuulga%20nomio\2014.12a%20sar.xls" TargetMode="External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taniltsuulga\2014.12%20sariin%20taniltsuulga%20nomio\2014.12a%20sar.xls" TargetMode="External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taniltsuulga\2014.12%20sariin%20taniltsuulga%20nomio\2014.12a%20sar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3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4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3888976377952755E-2"/>
          <c:y val="3.2583286639731833E-2"/>
          <c:w val="0.8355556430446196"/>
          <c:h val="0.737445909148996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'eruul mend '!$J$13</c:f>
              <c:strCache>
                <c:ptCount val="1"/>
                <c:pt idx="0">
                  <c:v>Амаржсан эхийн тоо</c:v>
                </c:pt>
              </c:strCache>
            </c:strRef>
          </c:tx>
          <c:invertIfNegative val="0"/>
          <c:cat>
            <c:strRef>
              <c:f>'eruul mend '!$K$12:$M$12</c:f>
              <c:strCache>
                <c:ptCount val="3"/>
                <c:pt idx="0">
                  <c:v>2012.12 сар</c:v>
                </c:pt>
                <c:pt idx="1">
                  <c:v>2013.12 сар</c:v>
                </c:pt>
                <c:pt idx="2">
                  <c:v>2014.12 сар</c:v>
                </c:pt>
              </c:strCache>
            </c:strRef>
          </c:cat>
          <c:val>
            <c:numRef>
              <c:f>'eruul mend '!$K$13:$M$13</c:f>
              <c:numCache>
                <c:formatCode>General</c:formatCode>
                <c:ptCount val="3"/>
                <c:pt idx="0">
                  <c:v>1293</c:v>
                </c:pt>
                <c:pt idx="1">
                  <c:v>1536</c:v>
                </c:pt>
                <c:pt idx="2">
                  <c:v>1439</c:v>
                </c:pt>
              </c:numCache>
            </c:numRef>
          </c:val>
        </c:ser>
        <c:ser>
          <c:idx val="1"/>
          <c:order val="1"/>
          <c:tx>
            <c:strRef>
              <c:f>'eruul mend '!$J$14</c:f>
              <c:strCache>
                <c:ptCount val="1"/>
                <c:pt idx="0">
                  <c:v>Амьд төрсөн хүүхдийн тоо</c:v>
                </c:pt>
              </c:strCache>
            </c:strRef>
          </c:tx>
          <c:invertIfNegative val="0"/>
          <c:cat>
            <c:strRef>
              <c:f>'eruul mend '!$K$12:$M$12</c:f>
              <c:strCache>
                <c:ptCount val="3"/>
                <c:pt idx="0">
                  <c:v>2012.12 сар</c:v>
                </c:pt>
                <c:pt idx="1">
                  <c:v>2013.12 сар</c:v>
                </c:pt>
                <c:pt idx="2">
                  <c:v>2014.12 сар</c:v>
                </c:pt>
              </c:strCache>
            </c:strRef>
          </c:cat>
          <c:val>
            <c:numRef>
              <c:f>'eruul mend '!$K$14:$M$14</c:f>
              <c:numCache>
                <c:formatCode>General</c:formatCode>
                <c:ptCount val="3"/>
                <c:pt idx="0">
                  <c:v>1301</c:v>
                </c:pt>
                <c:pt idx="1">
                  <c:v>1544</c:v>
                </c:pt>
                <c:pt idx="2">
                  <c:v>1441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42613504"/>
        <c:axId val="41751296"/>
      </c:barChart>
      <c:catAx>
        <c:axId val="142613504"/>
        <c:scaling>
          <c:orientation val="minMax"/>
        </c:scaling>
        <c:delete val="0"/>
        <c:axPos val="b"/>
        <c:majorTickMark val="none"/>
        <c:minorTickMark val="none"/>
        <c:tickLblPos val="nextTo"/>
        <c:crossAx val="41751296"/>
        <c:crosses val="autoZero"/>
        <c:auto val="1"/>
        <c:lblAlgn val="ctr"/>
        <c:lblOffset val="100"/>
        <c:noMultiLvlLbl val="0"/>
      </c:catAx>
      <c:valAx>
        <c:axId val="417512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4261350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6.5391863517060361E-2"/>
          <c:y val="0.90886392009987538"/>
          <c:w val="0.87254934383202087"/>
          <c:h val="9.0301689816862749E-2"/>
        </c:manualLayout>
      </c:layout>
      <c:overlay val="0"/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percent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gapDepth val="95"/>
        <c:shape val="cone"/>
        <c:axId val="102995456"/>
        <c:axId val="102996992"/>
        <c:axId val="0"/>
      </c:bar3DChart>
      <c:catAx>
        <c:axId val="102995456"/>
        <c:scaling>
          <c:orientation val="minMax"/>
        </c:scaling>
        <c:delete val="0"/>
        <c:axPos val="b"/>
        <c:majorTickMark val="none"/>
        <c:minorTickMark val="none"/>
        <c:tickLblPos val="nextTo"/>
        <c:crossAx val="102996992"/>
        <c:crosses val="autoZero"/>
        <c:auto val="1"/>
        <c:lblAlgn val="ctr"/>
        <c:lblOffset val="100"/>
        <c:noMultiLvlLbl val="0"/>
      </c:catAx>
      <c:valAx>
        <c:axId val="10299699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one"/>
        <c:crossAx val="10299545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27765680152049982"/>
          <c:y val="0"/>
          <c:w val="0.44468639695900236"/>
          <c:h val="9.0255215231982891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/>
          <a:lstStyle/>
          <a:p>
            <a:pPr>
              <a:defRPr sz="1200" b="0">
                <a:latin typeface="Arial" pitchFamily="34" charset="0"/>
                <a:cs typeface="Arial" pitchFamily="34" charset="0"/>
              </a:defRPr>
            </a:pPr>
            <a:r>
              <a:rPr lang="mn-MN" sz="1200" b="0">
                <a:latin typeface="Arial" pitchFamily="34" charset="0"/>
                <a:cs typeface="Arial" pitchFamily="34" charset="0"/>
              </a:rPr>
              <a:t>ЕБС-ийн 1 багшид ногдох сурагчдын тоо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4.9549549549549536E-2"/>
          <c:y val="0.2118518518518519"/>
          <c:w val="0.90090090090090069"/>
          <c:h val="0.650690515537409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Sheet4!$I$5</c:f>
              <c:strCache>
                <c:ptCount val="1"/>
                <c:pt idx="0">
                  <c:v>1 багшид ногдох сурагчдын тоо</c:v>
                </c:pt>
              </c:strCache>
            </c:strRef>
          </c:tx>
          <c:invertIfNegative val="0"/>
          <c:cat>
            <c:strRef>
              <c:f>Sheet4!$J$4:$L$4</c:f>
              <c:strCache>
                <c:ptCount val="3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</c:strCache>
            </c:strRef>
          </c:cat>
          <c:val>
            <c:numRef>
              <c:f>Sheet4!$J$5:$L$5</c:f>
              <c:numCache>
                <c:formatCode>General</c:formatCode>
                <c:ptCount val="3"/>
                <c:pt idx="0">
                  <c:v>17.899999999999999</c:v>
                </c:pt>
                <c:pt idx="1">
                  <c:v>17.8</c:v>
                </c:pt>
                <c:pt idx="2">
                  <c:v>18.3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08354944"/>
        <c:axId val="108360832"/>
      </c:barChart>
      <c:catAx>
        <c:axId val="108354944"/>
        <c:scaling>
          <c:orientation val="minMax"/>
        </c:scaling>
        <c:delete val="0"/>
        <c:axPos val="b"/>
        <c:majorTickMark val="none"/>
        <c:minorTickMark val="none"/>
        <c:tickLblPos val="nextTo"/>
        <c:crossAx val="108360832"/>
        <c:crosses val="autoZero"/>
        <c:auto val="1"/>
        <c:lblAlgn val="ctr"/>
        <c:lblOffset val="100"/>
        <c:noMultiLvlLbl val="0"/>
      </c:catAx>
      <c:valAx>
        <c:axId val="1083608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0835494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/>
          <a:lstStyle/>
          <a:p>
            <a:pPr>
              <a:defRPr sz="1200" b="0">
                <a:latin typeface="Arial" pitchFamily="34" charset="0"/>
                <a:cs typeface="Arial" pitchFamily="34" charset="0"/>
              </a:defRPr>
            </a:pPr>
            <a:r>
              <a:rPr lang="mn-MN" sz="1200" b="0">
                <a:latin typeface="Arial" pitchFamily="34" charset="0"/>
                <a:cs typeface="Arial" pitchFamily="34" charset="0"/>
              </a:rPr>
              <a:t>Цэцэрлэгийн</a:t>
            </a:r>
            <a:r>
              <a:rPr lang="mn-MN" sz="1200" b="0" baseline="0">
                <a:latin typeface="Arial" pitchFamily="34" charset="0"/>
                <a:cs typeface="Arial" pitchFamily="34" charset="0"/>
              </a:rPr>
              <a:t> </a:t>
            </a:r>
            <a:r>
              <a:rPr lang="mn-MN" sz="1200" b="0">
                <a:latin typeface="Arial" pitchFamily="34" charset="0"/>
                <a:cs typeface="Arial" pitchFamily="34" charset="0"/>
              </a:rPr>
              <a:t>1 багшид ногдох хүүхдийн тоо</a:t>
            </a:r>
          </a:p>
        </c:rich>
      </c:tx>
      <c:layout>
        <c:manualLayout>
          <c:xMode val="edge"/>
          <c:yMode val="edge"/>
          <c:x val="0.21062956057275198"/>
          <c:y val="4.821209068124826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3.0555555555555561E-2"/>
          <c:y val="0.1565048118985127"/>
          <c:w val="0.86111111111111138"/>
          <c:h val="0.713434925445885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Sheet4!$J$10</c:f>
              <c:strCache>
                <c:ptCount val="1"/>
                <c:pt idx="0">
                  <c:v>1 багшид ногдох хүүхдийн тоо</c:v>
                </c:pt>
              </c:strCache>
            </c:strRef>
          </c:tx>
          <c:invertIfNegative val="0"/>
          <c:cat>
            <c:strRef>
              <c:f>Sheet4!$K$9:$M$9</c:f>
              <c:strCache>
                <c:ptCount val="3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</c:strCache>
            </c:strRef>
          </c:cat>
          <c:val>
            <c:numRef>
              <c:f>Sheet4!$K$10:$M$10</c:f>
              <c:numCache>
                <c:formatCode>General</c:formatCode>
                <c:ptCount val="3"/>
                <c:pt idx="0">
                  <c:v>33.1</c:v>
                </c:pt>
                <c:pt idx="1">
                  <c:v>26.2</c:v>
                </c:pt>
                <c:pt idx="2">
                  <c:v>32.4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09790720"/>
        <c:axId val="109792256"/>
      </c:barChart>
      <c:catAx>
        <c:axId val="109790720"/>
        <c:scaling>
          <c:orientation val="minMax"/>
        </c:scaling>
        <c:delete val="0"/>
        <c:axPos val="b"/>
        <c:majorTickMark val="none"/>
        <c:minorTickMark val="none"/>
        <c:tickLblPos val="nextTo"/>
        <c:crossAx val="109792256"/>
        <c:crosses val="autoZero"/>
        <c:auto val="1"/>
        <c:lblAlgn val="ctr"/>
        <c:lblOffset val="100"/>
        <c:noMultiLvlLbl val="0"/>
      </c:catAx>
      <c:valAx>
        <c:axId val="1097922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0979072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59259259259259E-2"/>
          <c:y val="5.0925925925925923E-2"/>
          <c:w val="0.89447189790931292"/>
          <c:h val="0.823834937299504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Sheet1!$L$3:$N$3</c:f>
              <c:strCache>
                <c:ptCount val="1"/>
                <c:pt idx="0">
                  <c:v>Өдрийн ангид суралцагчдын тоо</c:v>
                </c:pt>
              </c:strCache>
            </c:strRef>
          </c:tx>
          <c:invertIfNegative val="0"/>
          <c:cat>
            <c:strRef>
              <c:f>Sheet1!$O$2:$Q$2</c:f>
              <c:strCache>
                <c:ptCount val="3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</c:strCache>
            </c:strRef>
          </c:cat>
          <c:val>
            <c:numRef>
              <c:f>Sheet1!$O$3:$Q$3</c:f>
              <c:numCache>
                <c:formatCode>General</c:formatCode>
                <c:ptCount val="3"/>
                <c:pt idx="0">
                  <c:v>10397</c:v>
                </c:pt>
                <c:pt idx="1">
                  <c:v>10421</c:v>
                </c:pt>
                <c:pt idx="2">
                  <c:v>10842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09485440"/>
        <c:axId val="109491328"/>
      </c:barChart>
      <c:catAx>
        <c:axId val="109485440"/>
        <c:scaling>
          <c:orientation val="minMax"/>
        </c:scaling>
        <c:delete val="0"/>
        <c:axPos val="b"/>
        <c:majorTickMark val="none"/>
        <c:minorTickMark val="none"/>
        <c:tickLblPos val="nextTo"/>
        <c:crossAx val="109491328"/>
        <c:crosses val="autoZero"/>
        <c:auto val="1"/>
        <c:lblAlgn val="ctr"/>
        <c:lblOffset val="100"/>
        <c:noMultiLvlLbl val="0"/>
      </c:catAx>
      <c:valAx>
        <c:axId val="1094913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0948544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2553191489361715E-2"/>
          <c:y val="5.9229967577582206E-2"/>
          <c:w val="0.9219858156028371"/>
          <c:h val="0.5823108922273155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Sheet2!$O$4</c:f>
              <c:strCache>
                <c:ptCount val="1"/>
                <c:pt idx="0">
                  <c:v>Хагас өнчин хүүхдийн тоо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Sheet2!$P$3:$R$3</c:f>
              <c:numCache>
                <c:formatCode>General</c:formatCod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numCache>
            </c:numRef>
          </c:cat>
          <c:val>
            <c:numRef>
              <c:f>Sheet2!$P$4:$R$4</c:f>
              <c:numCache>
                <c:formatCode>General</c:formatCode>
                <c:ptCount val="3"/>
                <c:pt idx="0">
                  <c:v>505</c:v>
                </c:pt>
                <c:pt idx="1">
                  <c:v>489</c:v>
                </c:pt>
                <c:pt idx="2">
                  <c:v>553</c:v>
                </c:pt>
              </c:numCache>
            </c:numRef>
          </c:val>
        </c:ser>
        <c:ser>
          <c:idx val="1"/>
          <c:order val="1"/>
          <c:tx>
            <c:strRef>
              <c:f>Sheet2!$O$5</c:f>
              <c:strCache>
                <c:ptCount val="1"/>
                <c:pt idx="0">
                  <c:v>Бүтэн өнчин хүүхдийн тоо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Sheet2!$P$3:$R$3</c:f>
              <c:numCache>
                <c:formatCode>General</c:formatCod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numCache>
            </c:numRef>
          </c:cat>
          <c:val>
            <c:numRef>
              <c:f>Sheet2!$P$5:$R$5</c:f>
              <c:numCache>
                <c:formatCode>General</c:formatCode>
                <c:ptCount val="3"/>
                <c:pt idx="0">
                  <c:v>48</c:v>
                </c:pt>
                <c:pt idx="1">
                  <c:v>41</c:v>
                </c:pt>
                <c:pt idx="2">
                  <c:v>43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34155520"/>
        <c:axId val="34165504"/>
      </c:barChart>
      <c:catAx>
        <c:axId val="34155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4165504"/>
        <c:crosses val="autoZero"/>
        <c:auto val="1"/>
        <c:lblAlgn val="ctr"/>
        <c:lblOffset val="100"/>
        <c:noMultiLvlLbl val="0"/>
      </c:catAx>
      <c:valAx>
        <c:axId val="341655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415552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4.2907801418439723E-2"/>
          <c:y val="0.76716535479456782"/>
          <c:w val="0.9"/>
          <c:h val="0.20832509293070234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666666666666664E-2"/>
          <c:y val="5.5939413823272104E-2"/>
          <c:w val="0.93888888888888911"/>
          <c:h val="0.721599227179935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Sheet2!$L$19</c:f>
              <c:strCache>
                <c:ptCount val="1"/>
                <c:pt idx="0">
                  <c:v>эмэгтэй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Sheet2!$M$18:$O$18</c:f>
              <c:numCache>
                <c:formatCode>General</c:formatCod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numCache>
            </c:numRef>
          </c:cat>
          <c:val>
            <c:numRef>
              <c:f>Sheet2!$M$19:$O$19</c:f>
              <c:numCache>
                <c:formatCode>General</c:formatCode>
                <c:ptCount val="3"/>
                <c:pt idx="0">
                  <c:v>2566</c:v>
                </c:pt>
                <c:pt idx="1">
                  <c:v>2244</c:v>
                </c:pt>
                <c:pt idx="2">
                  <c:v>2208</c:v>
                </c:pt>
              </c:numCache>
            </c:numRef>
          </c:val>
        </c:ser>
        <c:ser>
          <c:idx val="1"/>
          <c:order val="1"/>
          <c:tx>
            <c:strRef>
              <c:f>Sheet2!$L$20</c:f>
              <c:strCache>
                <c:ptCount val="1"/>
                <c:pt idx="0">
                  <c:v>Өрх толгойлсон, гэр бүлгүй хүний тоо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Sheet2!$M$18:$O$18</c:f>
              <c:numCache>
                <c:formatCode>General</c:formatCod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numCache>
            </c:numRef>
          </c:cat>
          <c:val>
            <c:numRef>
              <c:f>Sheet2!$M$20:$O$20</c:f>
              <c:numCache>
                <c:formatCode>General</c:formatCode>
                <c:ptCount val="3"/>
                <c:pt idx="0">
                  <c:v>4067</c:v>
                </c:pt>
                <c:pt idx="1">
                  <c:v>2919</c:v>
                </c:pt>
                <c:pt idx="2">
                  <c:v>2920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42854272"/>
        <c:axId val="42855808"/>
      </c:barChart>
      <c:catAx>
        <c:axId val="42854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42855808"/>
        <c:crosses val="autoZero"/>
        <c:auto val="1"/>
        <c:lblAlgn val="ctr"/>
        <c:lblOffset val="100"/>
        <c:noMultiLvlLbl val="0"/>
      </c:catAx>
      <c:valAx>
        <c:axId val="428558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4285427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0360110571284976"/>
          <c:y val="0.87250723467258928"/>
          <c:w val="0.75579996649355063"/>
          <c:h val="0.10935830136617539"/>
        </c:manualLayout>
      </c:layout>
      <c:overlay val="0"/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'niigmiin daatgal'!$A$25</c:f>
              <c:strCache>
                <c:ptCount val="1"/>
                <c:pt idx="0">
                  <c:v>Нийгмийн даатгалын орлого / сая.төг /</c:v>
                </c:pt>
              </c:strCache>
            </c:strRef>
          </c:tx>
          <c:invertIfNegative val="0"/>
          <c:cat>
            <c:strRef>
              <c:f>'niigmiin daatgal'!$B$24:$D$24</c:f>
              <c:strCache>
                <c:ptCount val="3"/>
                <c:pt idx="0">
                  <c:v>2012.XII</c:v>
                </c:pt>
                <c:pt idx="1">
                  <c:v>2013.XII</c:v>
                </c:pt>
                <c:pt idx="2">
                  <c:v>2014.XII</c:v>
                </c:pt>
              </c:strCache>
            </c:strRef>
          </c:cat>
          <c:val>
            <c:numRef>
              <c:f>'niigmiin daatgal'!$B$25:$D$25</c:f>
              <c:numCache>
                <c:formatCode>0.0</c:formatCode>
                <c:ptCount val="3"/>
                <c:pt idx="0" formatCode="General">
                  <c:v>16678.599999999991</c:v>
                </c:pt>
                <c:pt idx="1">
                  <c:v>23496.400000000001</c:v>
                </c:pt>
                <c:pt idx="2">
                  <c:v>22861.1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one"/>
        <c:axId val="43016576"/>
        <c:axId val="43018112"/>
        <c:axId val="0"/>
      </c:bar3DChart>
      <c:catAx>
        <c:axId val="43016576"/>
        <c:scaling>
          <c:orientation val="minMax"/>
        </c:scaling>
        <c:delete val="0"/>
        <c:axPos val="b"/>
        <c:majorTickMark val="none"/>
        <c:minorTickMark val="none"/>
        <c:tickLblPos val="nextTo"/>
        <c:crossAx val="43018112"/>
        <c:crosses val="autoZero"/>
        <c:auto val="1"/>
        <c:lblAlgn val="ctr"/>
        <c:lblOffset val="100"/>
        <c:noMultiLvlLbl val="0"/>
      </c:catAx>
      <c:valAx>
        <c:axId val="430181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43016576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'niigmiin daatgal'!$A$29</c:f>
              <c:strCache>
                <c:ptCount val="1"/>
                <c:pt idx="0">
                  <c:v>Сайн дураар даатгуулагчдын тоо</c:v>
                </c:pt>
              </c:strCache>
            </c:strRef>
          </c:tx>
          <c:invertIfNegative val="0"/>
          <c:cat>
            <c:strRef>
              <c:f>'niigmiin daatgal'!$B$28:$D$28</c:f>
              <c:strCache>
                <c:ptCount val="3"/>
                <c:pt idx="0">
                  <c:v>2012.XII</c:v>
                </c:pt>
                <c:pt idx="1">
                  <c:v>2013.XII</c:v>
                </c:pt>
                <c:pt idx="2">
                  <c:v>2014.XII</c:v>
                </c:pt>
              </c:strCache>
            </c:strRef>
          </c:cat>
          <c:val>
            <c:numRef>
              <c:f>'niigmiin daatgal'!$B$29:$D$29</c:f>
              <c:numCache>
                <c:formatCode>General</c:formatCode>
                <c:ptCount val="3"/>
                <c:pt idx="0">
                  <c:v>1778</c:v>
                </c:pt>
                <c:pt idx="1">
                  <c:v>2962</c:v>
                </c:pt>
                <c:pt idx="2">
                  <c:v>3568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43374848"/>
        <c:axId val="43376640"/>
      </c:barChart>
      <c:catAx>
        <c:axId val="43374848"/>
        <c:scaling>
          <c:orientation val="minMax"/>
        </c:scaling>
        <c:delete val="0"/>
        <c:axPos val="b"/>
        <c:majorTickMark val="none"/>
        <c:minorTickMark val="none"/>
        <c:tickLblPos val="nextTo"/>
        <c:crossAx val="43376640"/>
        <c:crosses val="autoZero"/>
        <c:auto val="1"/>
        <c:lblAlgn val="ctr"/>
        <c:lblOffset val="100"/>
        <c:noMultiLvlLbl val="0"/>
      </c:catAx>
      <c:valAx>
        <c:axId val="433766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43374848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mn-MN" sz="1400"/>
              <a:t>Гэмт</a:t>
            </a:r>
            <a:r>
              <a:rPr lang="mn-MN" sz="1400" baseline="0"/>
              <a:t> хэргийн тоо</a:t>
            </a:r>
            <a:endParaRPr lang="mn-MN" sz="1400"/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110131840"/>
        <c:axId val="110141824"/>
      </c:barChart>
      <c:catAx>
        <c:axId val="110131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10141824"/>
        <c:crosses val="autoZero"/>
        <c:auto val="1"/>
        <c:lblAlgn val="ctr"/>
        <c:lblOffset val="100"/>
        <c:noMultiLvlLbl val="0"/>
      </c:catAx>
      <c:valAx>
        <c:axId val="1101418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1013184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l">
              <a:defRPr sz="1200"/>
            </a:pPr>
            <a:r>
              <a:rPr lang="mn-MN" sz="1200"/>
              <a:t>12 сард үйлдэгдсэн гэмт хэрэг, хувиар</a:t>
            </a:r>
            <a:endParaRPr lang="en-US" sz="1200"/>
          </a:p>
        </c:rich>
      </c:tx>
      <c:layout>
        <c:manualLayout>
          <c:xMode val="edge"/>
          <c:yMode val="edge"/>
          <c:x val="0.13715408441452281"/>
          <c:y val="2.210100891359318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0036055196263688"/>
          <c:y val="0.14518355576722489"/>
          <c:w val="0.62546604434141062"/>
          <c:h val="0.85481644423277514"/>
        </c:manualLayout>
      </c:layout>
      <c:doughnutChart>
        <c:varyColors val="1"/>
        <c:ser>
          <c:idx val="0"/>
          <c:order val="0"/>
          <c:dLbls>
            <c:dLbl>
              <c:idx val="1"/>
              <c:layout>
                <c:manualLayout>
                  <c:x val="0.1388888888888889"/>
                  <c:y val="-6.018518518518514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7.7777777777777779E-2"/>
                  <c:y val="4.6296296296296311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9.4444444444444511E-2"/>
                  <c:y val="2.777777777777782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4.1666666666666664E-2"/>
                  <c:y val="-2.314814814814814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1.3888888888888954E-2"/>
                  <c:y val="-7.870370370370373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'gemt hereg'!$A$25:$A$31</c:f>
              <c:strCache>
                <c:ptCount val="7"/>
                <c:pt idx="0">
                  <c:v>хүчин</c:v>
                </c:pt>
                <c:pt idx="1">
                  <c:v>танхай</c:v>
                </c:pt>
                <c:pt idx="2">
                  <c:v>ИЭЧЭМЭ</c:v>
                </c:pt>
                <c:pt idx="3">
                  <c:v>хулгай</c:v>
                </c:pt>
                <c:pt idx="4">
                  <c:v>ХАБ эсрэг гэмт хэрэг</c:v>
                </c:pt>
                <c:pt idx="5">
                  <c:v>Залилан</c:v>
                </c:pt>
                <c:pt idx="6">
                  <c:v>Бусад гэмт хэрэг</c:v>
                </c:pt>
              </c:strCache>
            </c:strRef>
          </c:cat>
          <c:val>
            <c:numRef>
              <c:f>'gemt hereg'!$B$25:$B$31</c:f>
              <c:numCache>
                <c:formatCode>General</c:formatCode>
                <c:ptCount val="7"/>
                <c:pt idx="0">
                  <c:v>6</c:v>
                </c:pt>
                <c:pt idx="1">
                  <c:v>10</c:v>
                </c:pt>
                <c:pt idx="2">
                  <c:v>151</c:v>
                </c:pt>
                <c:pt idx="3">
                  <c:v>122</c:v>
                </c:pt>
                <c:pt idx="4">
                  <c:v>82</c:v>
                </c:pt>
                <c:pt idx="5">
                  <c:v>7</c:v>
                </c:pt>
                <c:pt idx="6">
                  <c:v>51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spPr>
    <a:ln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mn-MN" sz="900" dirty="0" smtClean="0">
                <a:latin typeface="Arial" pitchFamily="34" charset="0"/>
                <a:cs typeface="Arial" pitchFamily="34" charset="0"/>
              </a:rPr>
              <a:t>Эндэгдсэн</a:t>
            </a:r>
            <a:r>
              <a:rPr lang="mn-MN" sz="900" baseline="0" dirty="0" smtClean="0">
                <a:latin typeface="Arial" pitchFamily="34" charset="0"/>
                <a:cs typeface="Arial" pitchFamily="34" charset="0"/>
              </a:rPr>
              <a:t> хүүхдийн тоо, жил бүрийн эцэст</a:t>
            </a:r>
            <a:endParaRPr lang="en-US" sz="800" dirty="0">
              <a:latin typeface="Arial" pitchFamily="34" charset="0"/>
              <a:cs typeface="Arial" pitchFamily="34" charset="0"/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3.333333333333334E-2"/>
          <c:y val="0.13775845727617406"/>
          <c:w val="0.93888888888888988"/>
          <c:h val="0.5564468503937010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'eruul mend '!$Q$9</c:f>
              <c:strCache>
                <c:ptCount val="1"/>
                <c:pt idx="0">
                  <c:v>0-1 хүртэл насны хүүхдийн эндэгдэл</c:v>
                </c:pt>
              </c:strCache>
            </c:strRef>
          </c:tx>
          <c:invertIfNegative val="0"/>
          <c:cat>
            <c:strRef>
              <c:f>'eruul mend '!$R$8:$T$8</c:f>
              <c:strCache>
                <c:ptCount val="3"/>
                <c:pt idx="0">
                  <c:v>2012.12 сар</c:v>
                </c:pt>
                <c:pt idx="1">
                  <c:v>2013.12 сар</c:v>
                </c:pt>
                <c:pt idx="2">
                  <c:v>2014.12 сар</c:v>
                </c:pt>
              </c:strCache>
            </c:strRef>
          </c:cat>
          <c:val>
            <c:numRef>
              <c:f>'eruul mend '!$R$9:$T$9</c:f>
              <c:numCache>
                <c:formatCode>General</c:formatCode>
                <c:ptCount val="3"/>
                <c:pt idx="0">
                  <c:v>22</c:v>
                </c:pt>
                <c:pt idx="1">
                  <c:v>26</c:v>
                </c:pt>
                <c:pt idx="2">
                  <c:v>29</c:v>
                </c:pt>
              </c:numCache>
            </c:numRef>
          </c:val>
        </c:ser>
        <c:ser>
          <c:idx val="1"/>
          <c:order val="1"/>
          <c:tx>
            <c:strRef>
              <c:f>'eruul mend '!$Q$10</c:f>
              <c:strCache>
                <c:ptCount val="1"/>
                <c:pt idx="0">
                  <c:v>1-5 хүртэл насны хүүхдийн эндэгдэл</c:v>
                </c:pt>
              </c:strCache>
            </c:strRef>
          </c:tx>
          <c:invertIfNegative val="0"/>
          <c:cat>
            <c:strRef>
              <c:f>'eruul mend '!$R$8:$T$8</c:f>
              <c:strCache>
                <c:ptCount val="3"/>
                <c:pt idx="0">
                  <c:v>2012.12 сар</c:v>
                </c:pt>
                <c:pt idx="1">
                  <c:v>2013.12 сар</c:v>
                </c:pt>
                <c:pt idx="2">
                  <c:v>2014.12 сар</c:v>
                </c:pt>
              </c:strCache>
            </c:strRef>
          </c:cat>
          <c:val>
            <c:numRef>
              <c:f>'eruul mend '!$R$10:$T$10</c:f>
              <c:numCache>
                <c:formatCode>General</c:formatCode>
                <c:ptCount val="3"/>
                <c:pt idx="0">
                  <c:v>7</c:v>
                </c:pt>
                <c:pt idx="1">
                  <c:v>4</c:v>
                </c:pt>
                <c:pt idx="2">
                  <c:v>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104921344"/>
        <c:axId val="104931328"/>
      </c:barChart>
      <c:catAx>
        <c:axId val="104921344"/>
        <c:scaling>
          <c:orientation val="minMax"/>
        </c:scaling>
        <c:delete val="0"/>
        <c:axPos val="b"/>
        <c:majorTickMark val="none"/>
        <c:minorTickMark val="none"/>
        <c:tickLblPos val="nextTo"/>
        <c:crossAx val="104931328"/>
        <c:crosses val="autoZero"/>
        <c:auto val="1"/>
        <c:lblAlgn val="ctr"/>
        <c:lblOffset val="100"/>
        <c:noMultiLvlLbl val="0"/>
      </c:catAx>
      <c:valAx>
        <c:axId val="1049313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0492134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5155621172353459"/>
          <c:y val="0.77356481481481565"/>
          <c:w val="0.7079986876640435"/>
          <c:h val="0.16048993875765541"/>
        </c:manualLayout>
      </c:layout>
      <c:overlay val="0"/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222222222222233E-2"/>
          <c:y val="3.7420895304753579E-2"/>
          <c:w val="0.93888888888888911"/>
          <c:h val="0.721599227179935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'gemt hereg'!$A$46</c:f>
              <c:strCache>
                <c:ptCount val="1"/>
                <c:pt idx="0">
                  <c:v>Аймгийн хэмжээнд үйлдэгдсэн нийт гэмт хэргийн тоо</c:v>
                </c:pt>
              </c:strCache>
            </c:strRef>
          </c:tx>
          <c:invertIfNegative val="0"/>
          <c:cat>
            <c:strRef>
              <c:f>'gemt hereg'!$B$45:$E$45</c:f>
              <c:strCache>
                <c:ptCount val="4"/>
                <c:pt idx="0">
                  <c:v>2011 XII</c:v>
                </c:pt>
                <c:pt idx="1">
                  <c:v>2012.12</c:v>
                </c:pt>
                <c:pt idx="2">
                  <c:v>2013.12</c:v>
                </c:pt>
                <c:pt idx="3">
                  <c:v>2014.12</c:v>
                </c:pt>
              </c:strCache>
            </c:strRef>
          </c:cat>
          <c:val>
            <c:numRef>
              <c:f>'gemt hereg'!$B$46:$E$46</c:f>
              <c:numCache>
                <c:formatCode>General</c:formatCode>
                <c:ptCount val="4"/>
                <c:pt idx="0">
                  <c:v>323</c:v>
                </c:pt>
                <c:pt idx="1">
                  <c:v>358</c:v>
                </c:pt>
                <c:pt idx="2">
                  <c:v>421</c:v>
                </c:pt>
                <c:pt idx="3">
                  <c:v>429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20003584"/>
        <c:axId val="120005376"/>
      </c:barChart>
      <c:catAx>
        <c:axId val="120003584"/>
        <c:scaling>
          <c:orientation val="minMax"/>
        </c:scaling>
        <c:delete val="0"/>
        <c:axPos val="b"/>
        <c:majorTickMark val="none"/>
        <c:minorTickMark val="none"/>
        <c:tickLblPos val="nextTo"/>
        <c:crossAx val="120005376"/>
        <c:crosses val="autoZero"/>
        <c:auto val="1"/>
        <c:lblAlgn val="ctr"/>
        <c:lblOffset val="100"/>
        <c:noMultiLvlLbl val="0"/>
      </c:catAx>
      <c:valAx>
        <c:axId val="1200053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2000358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4.2449985418489357E-2"/>
          <c:y val="0.8842592592592593"/>
          <c:w val="0.94472965879265092"/>
          <c:h val="8.3717191601049901E-2"/>
        </c:manualLayout>
      </c:layout>
      <c:overlay val="0"/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mn-MN" sz="1400"/>
              <a:t>Гэмт</a:t>
            </a:r>
            <a:r>
              <a:rPr lang="mn-MN" sz="1400" baseline="0"/>
              <a:t> хэргийн тоо</a:t>
            </a:r>
            <a:endParaRPr lang="mn-MN" sz="1400"/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120442240"/>
        <c:axId val="120325248"/>
      </c:barChart>
      <c:catAx>
        <c:axId val="120442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20325248"/>
        <c:crosses val="autoZero"/>
        <c:auto val="1"/>
        <c:lblAlgn val="ctr"/>
        <c:lblOffset val="100"/>
        <c:noMultiLvlLbl val="0"/>
      </c:catAx>
      <c:valAx>
        <c:axId val="1203252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2044224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vert="horz"/>
          <a:lstStyle/>
          <a:p>
            <a:pPr algn="ctr" rtl="0">
              <a:defRPr/>
            </a:pPr>
            <a:r>
              <a:rPr lang="mn-MN" sz="1200" dirty="0"/>
              <a:t>Хэрэглээний үнийн</a:t>
            </a:r>
            <a:r>
              <a:rPr lang="en-US" sz="1200" dirty="0"/>
              <a:t> </a:t>
            </a:r>
            <a:r>
              <a:rPr lang="mn-MN" sz="1200" dirty="0"/>
              <a:t>индекс, хувь, аймгаар,       </a:t>
            </a:r>
            <a:r>
              <a:rPr lang="en-US" sz="1200" dirty="0"/>
              <a:t> </a:t>
            </a:r>
            <a:r>
              <a:rPr lang="mn-MN" sz="1200" dirty="0"/>
              <a:t>                       </a:t>
            </a:r>
            <a:endParaRPr lang="en-US" sz="1200" dirty="0"/>
          </a:p>
          <a:p>
            <a:pPr algn="ctr" rtl="0">
              <a:defRPr/>
            </a:pPr>
            <a:r>
              <a:rPr lang="mn-MN" sz="1200" dirty="0"/>
              <a:t>         2014 оны </a:t>
            </a:r>
            <a:r>
              <a:rPr lang="en-US" sz="1200" dirty="0"/>
              <a:t>12 </a:t>
            </a:r>
            <a:r>
              <a:rPr lang="mn-MN" sz="1200" dirty="0"/>
              <a:t>дугаар сард </a:t>
            </a:r>
            <a:r>
              <a:rPr lang="en-US" sz="1200" dirty="0"/>
              <a:t>(</a:t>
            </a:r>
            <a:r>
              <a:rPr lang="mn-MN" sz="1200" dirty="0"/>
              <a:t>өмнөх оны 12 сар</a:t>
            </a:r>
            <a:r>
              <a:rPr lang="en-US" sz="1200" dirty="0"/>
              <a:t> = 100%)</a:t>
            </a:r>
          </a:p>
          <a:p>
            <a:pPr algn="ctr" rtl="0">
              <a:defRPr/>
            </a:pPr>
            <a:endParaRPr lang="en-US" sz="1200" dirty="0"/>
          </a:p>
        </c:rich>
      </c:tx>
      <c:layout>
        <c:manualLayout>
          <c:xMode val="edge"/>
          <c:yMode val="edge"/>
          <c:x val="0.15471469816273001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6.0403674540682441E-2"/>
          <c:y val="9.0603261489337436E-2"/>
          <c:w val="0.90955413488672054"/>
          <c:h val="0.81550661589609985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9102196752626701E-3"/>
                  <c:y val="1.55409982418979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2.28785238924909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/>
              <c:tx>
                <c:rich>
                  <a:bodyPr/>
                  <a:lstStyle/>
                  <a:p>
                    <a:r>
                      <a:rPr lang="en-US" sz="1000" dirty="0" smtClean="0"/>
                      <a:t>111.8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multiLvlStrRef>
              <c:f>graphic!#REF!</c:f>
            </c:multiLvlStrRef>
          </c:cat>
          <c:val>
            <c:numRef>
              <c:f>'[tan-2014-12 -last.xlsx]graphic'!$C$22:$C$42</c:f>
              <c:numCache>
                <c:formatCode>#\ ###.0</c:formatCode>
                <c:ptCount val="21"/>
                <c:pt idx="0">
                  <c:v>108.40676462934618</c:v>
                </c:pt>
                <c:pt idx="1">
                  <c:v>108.45698579738034</c:v>
                </c:pt>
                <c:pt idx="2">
                  <c:v>109.42187352205065</c:v>
                </c:pt>
                <c:pt idx="3">
                  <c:v>109.54412951704948</c:v>
                </c:pt>
                <c:pt idx="4">
                  <c:v>109.90382911516119</c:v>
                </c:pt>
                <c:pt idx="5">
                  <c:v>110.03322875961443</c:v>
                </c:pt>
                <c:pt idx="6">
                  <c:v>110.2752855030285</c:v>
                </c:pt>
                <c:pt idx="7">
                  <c:v>110.37423624036123</c:v>
                </c:pt>
                <c:pt idx="8">
                  <c:v>110.61776847943841</c:v>
                </c:pt>
                <c:pt idx="9">
                  <c:v>110.68699483305633</c:v>
                </c:pt>
                <c:pt idx="10">
                  <c:v>111.18219577705209</c:v>
                </c:pt>
                <c:pt idx="11">
                  <c:v>111.18286862454778</c:v>
                </c:pt>
                <c:pt idx="12">
                  <c:v>111.32844661473092</c:v>
                </c:pt>
                <c:pt idx="13">
                  <c:v>111.76185728128218</c:v>
                </c:pt>
                <c:pt idx="14">
                  <c:v>111.86694018449413</c:v>
                </c:pt>
                <c:pt idx="15">
                  <c:v>112.27618628726478</c:v>
                </c:pt>
                <c:pt idx="16">
                  <c:v>112.68803979483778</c:v>
                </c:pt>
                <c:pt idx="17">
                  <c:v>112.93453068891291</c:v>
                </c:pt>
                <c:pt idx="18">
                  <c:v>113.6652854814679</c:v>
                </c:pt>
                <c:pt idx="19">
                  <c:v>115.15529461379677</c:v>
                </c:pt>
                <c:pt idx="20">
                  <c:v>117.13950607452257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axId val="125341696"/>
        <c:axId val="125343232"/>
      </c:barChart>
      <c:lineChart>
        <c:grouping val="standard"/>
        <c:varyColors val="0"/>
        <c:ser>
          <c:idx val="1"/>
          <c:order val="1"/>
          <c:tx>
            <c:strRef>
              <c:f>graphic!#REF!</c:f>
              <c:strCache>
                <c:ptCount val="1"/>
                <c:pt idx="0">
                  <c:v>#REF!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'[tan-2014-12 -last.xlsx]graphic'!$A$22:$A$42</c:f>
              <c:strCache>
                <c:ptCount val="21"/>
                <c:pt idx="0">
                  <c:v>ГС</c:v>
                </c:pt>
                <c:pt idx="1">
                  <c:v>ДА</c:v>
                </c:pt>
                <c:pt idx="2">
                  <c:v>ТӨ</c:v>
                </c:pt>
                <c:pt idx="3">
                  <c:v>ГО</c:v>
                </c:pt>
                <c:pt idx="4">
                  <c:v>ӨМ</c:v>
                </c:pt>
                <c:pt idx="5">
                  <c:v>ЗА</c:v>
                </c:pt>
                <c:pt idx="6">
                  <c:v>ДО</c:v>
                </c:pt>
                <c:pt idx="7">
                  <c:v>БУ</c:v>
                </c:pt>
                <c:pt idx="8">
                  <c:v>СЭ</c:v>
                </c:pt>
                <c:pt idx="9">
                  <c:v>ДД</c:v>
                </c:pt>
                <c:pt idx="10">
                  <c:v>ДУ</c:v>
                </c:pt>
                <c:pt idx="11">
                  <c:v>БӨ</c:v>
                </c:pt>
                <c:pt idx="12">
                  <c:v>СҮ</c:v>
                </c:pt>
                <c:pt idx="13">
                  <c:v>ХӨ</c:v>
                </c:pt>
                <c:pt idx="14">
                  <c:v>ХЭ</c:v>
                </c:pt>
                <c:pt idx="15">
                  <c:v>БХ</c:v>
                </c:pt>
                <c:pt idx="16">
                  <c:v>ОР</c:v>
                </c:pt>
                <c:pt idx="17">
                  <c:v>ӨВ</c:v>
                </c:pt>
                <c:pt idx="18">
                  <c:v>ХО</c:v>
                </c:pt>
                <c:pt idx="19">
                  <c:v>УВ</c:v>
                </c:pt>
                <c:pt idx="20">
                  <c:v>АР</c:v>
                </c:pt>
              </c:strCache>
            </c:strRef>
          </c:cat>
          <c:val>
            <c:numRef>
              <c:f>'[tan-2014-12 -last.xlsx]graphic'!$D$22:$D$42</c:f>
              <c:numCache>
                <c:formatCode>0.0</c:formatCode>
                <c:ptCount val="21"/>
                <c:pt idx="0">
                  <c:v>111</c:v>
                </c:pt>
                <c:pt idx="1">
                  <c:v>111</c:v>
                </c:pt>
                <c:pt idx="2">
                  <c:v>111</c:v>
                </c:pt>
                <c:pt idx="3">
                  <c:v>111</c:v>
                </c:pt>
                <c:pt idx="4">
                  <c:v>111</c:v>
                </c:pt>
                <c:pt idx="5">
                  <c:v>111</c:v>
                </c:pt>
                <c:pt idx="6">
                  <c:v>111</c:v>
                </c:pt>
                <c:pt idx="7">
                  <c:v>111</c:v>
                </c:pt>
                <c:pt idx="8">
                  <c:v>111</c:v>
                </c:pt>
                <c:pt idx="9">
                  <c:v>111</c:v>
                </c:pt>
                <c:pt idx="10">
                  <c:v>111</c:v>
                </c:pt>
                <c:pt idx="11">
                  <c:v>111</c:v>
                </c:pt>
                <c:pt idx="12">
                  <c:v>111</c:v>
                </c:pt>
                <c:pt idx="13">
                  <c:v>111</c:v>
                </c:pt>
                <c:pt idx="14">
                  <c:v>111</c:v>
                </c:pt>
                <c:pt idx="15">
                  <c:v>111</c:v>
                </c:pt>
                <c:pt idx="16">
                  <c:v>111</c:v>
                </c:pt>
                <c:pt idx="17">
                  <c:v>111</c:v>
                </c:pt>
                <c:pt idx="18">
                  <c:v>111</c:v>
                </c:pt>
                <c:pt idx="19">
                  <c:v>111</c:v>
                </c:pt>
                <c:pt idx="20">
                  <c:v>111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5341696"/>
        <c:axId val="125343232"/>
      </c:lineChart>
      <c:catAx>
        <c:axId val="125341696"/>
        <c:scaling>
          <c:orientation val="minMax"/>
        </c:scaling>
        <c:delete val="0"/>
        <c:axPos val="b"/>
        <c:numFmt formatCode="0.0_)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25343232"/>
        <c:crossesAt val="100"/>
        <c:auto val="1"/>
        <c:lblAlgn val="ctr"/>
        <c:lblOffset val="100"/>
        <c:noMultiLvlLbl val="0"/>
      </c:catAx>
      <c:valAx>
        <c:axId val="125343232"/>
        <c:scaling>
          <c:orientation val="minMax"/>
          <c:max val="120"/>
          <c:min val="107"/>
        </c:scaling>
        <c:delete val="0"/>
        <c:axPos val="l"/>
        <c:numFmt formatCode="#\ ###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/>
          <a:lstStyle/>
          <a:p>
            <a:pPr>
              <a:defRPr/>
            </a:pPr>
            <a:endParaRPr lang="en-US"/>
          </a:p>
        </c:txPr>
        <c:crossAx val="125341696"/>
        <c:crosses val="autoZero"/>
        <c:crossBetween val="between"/>
        <c:majorUnit val="3"/>
        <c:min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2">
          <a:lumMod val="15000"/>
          <a:lumOff val="85000"/>
        </a:schemeClr>
      </a:solidFill>
      <a:round/>
    </a:ln>
    <a:effectLst/>
  </c:spPr>
  <c:txPr>
    <a:bodyPr/>
    <a:lstStyle/>
    <a:p>
      <a:pPr>
        <a:defRPr sz="11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  <c:userShapes r:id="rId3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mn-MN"/>
              <a:t>Аймгийн төсвийн орлого сая.төг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1.666666666666667E-2"/>
          <c:y val="0.16719925634295715"/>
          <c:w val="0.95277777777777772"/>
          <c:h val="0.70820209973753268"/>
        </c:manualLayout>
      </c:layout>
      <c:lineChart>
        <c:grouping val="stacked"/>
        <c:varyColors val="0"/>
        <c:ser>
          <c:idx val="0"/>
          <c:order val="0"/>
          <c:tx>
            <c:strRef>
              <c:f>Sheet1!$K$7</c:f>
              <c:strCache>
                <c:ptCount val="1"/>
                <c:pt idx="0">
                  <c:v>Аймгийн төсвийн орлого</c:v>
                </c:pt>
              </c:strCache>
            </c:strRef>
          </c:tx>
          <c:marker>
            <c:symbol val="none"/>
          </c:marker>
          <c:dLbls>
            <c:dLbl>
              <c:idx val="1"/>
              <c:layout>
                <c:manualLayout>
                  <c:x val="-1.3888888888888892E-2"/>
                  <c:y val="5.092592592592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5000000000000001E-2"/>
                  <c:y val="-2.31481481481481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666666666666667E-2"/>
                  <c:y val="-4.16666666666666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5000000000000001E-2"/>
                  <c:y val="-5.092592592592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Sheet1!$L$6:$P$6</c:f>
              <c:strCache>
                <c:ptCount val="5"/>
                <c:pt idx="0">
                  <c:v>2010 он</c:v>
                </c:pt>
                <c:pt idx="1">
                  <c:v>2011 он</c:v>
                </c:pt>
                <c:pt idx="2">
                  <c:v>2012 он</c:v>
                </c:pt>
                <c:pt idx="3">
                  <c:v>2013 он</c:v>
                </c:pt>
                <c:pt idx="4">
                  <c:v>2014 он</c:v>
                </c:pt>
              </c:strCache>
            </c:strRef>
          </c:cat>
          <c:val>
            <c:numRef>
              <c:f>Sheet1!$L$7:$P$7</c:f>
              <c:numCache>
                <c:formatCode>General</c:formatCode>
                <c:ptCount val="5"/>
                <c:pt idx="0">
                  <c:v>40912.9</c:v>
                </c:pt>
                <c:pt idx="1">
                  <c:v>108965.6</c:v>
                </c:pt>
                <c:pt idx="2">
                  <c:v>109452.8</c:v>
                </c:pt>
                <c:pt idx="3">
                  <c:v>73262.5</c:v>
                </c:pt>
                <c:pt idx="4">
                  <c:v>74282.899999999994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5249408"/>
        <c:axId val="125260544"/>
      </c:lineChart>
      <c:catAx>
        <c:axId val="12524940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050"/>
            </a:pPr>
            <a:endParaRPr lang="en-US"/>
          </a:p>
        </c:txPr>
        <c:crossAx val="125260544"/>
        <c:crosses val="autoZero"/>
        <c:auto val="1"/>
        <c:lblAlgn val="ctr"/>
        <c:lblOffset val="100"/>
        <c:noMultiLvlLbl val="0"/>
      </c:catAx>
      <c:valAx>
        <c:axId val="1252605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25249408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100"/>
      </a:pPr>
      <a:endParaRPr lang="en-US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412544283982443"/>
          <c:y val="1.893740555157887E-3"/>
          <c:w val="0.5807177241858219"/>
          <c:h val="0.98106100373816907"/>
        </c:manualLayout>
      </c:layout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-2.1608172026639907E-2"/>
                  <c:y val="-0.2635953700262961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9.07701855681287E-2"/>
                  <c:y val="0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6.9665939078114844E-2"/>
                  <c:y val="-2.080848833496943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15123988245839992"/>
                  <c:y val="-9.17388869490578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6.6861186634098763E-2"/>
                  <c:y val="8.983714640972172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'tosov orlogo'!$K$5:$K$9</c:f>
              <c:strCache>
                <c:ptCount val="5"/>
                <c:pt idx="0">
                  <c:v>Орлогын албан татвар</c:v>
                </c:pt>
                <c:pt idx="1">
                  <c:v>Өмчийн татвар    </c:v>
                </c:pt>
                <c:pt idx="2">
                  <c:v> Тусгай зориулалтын орлого</c:v>
                </c:pt>
                <c:pt idx="3">
                  <c:v>Бусад татвар</c:v>
                </c:pt>
                <c:pt idx="4">
                  <c:v>Татварын бус орлого</c:v>
                </c:pt>
              </c:strCache>
            </c:strRef>
          </c:cat>
          <c:val>
            <c:numRef>
              <c:f>'tosov orlogo'!$L$5:$L$9</c:f>
              <c:numCache>
                <c:formatCode>0.0</c:formatCode>
                <c:ptCount val="5"/>
                <c:pt idx="0">
                  <c:v>51375364</c:v>
                </c:pt>
                <c:pt idx="1">
                  <c:v>10302913</c:v>
                </c:pt>
                <c:pt idx="2" formatCode="General">
                  <c:v>1899313.1</c:v>
                </c:pt>
                <c:pt idx="3" formatCode="General">
                  <c:v>16036405.300000003</c:v>
                </c:pt>
                <c:pt idx="4">
                  <c:v>22845535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spPr>
    <a:ln>
      <a:noFill/>
    </a:ln>
  </c:sp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Sheet1!$A$19</c:f>
              <c:strCache>
                <c:ptCount val="1"/>
                <c:pt idx="0">
                  <c:v>Цэвэр орлого</c:v>
                </c:pt>
              </c:strCache>
            </c:strRef>
          </c:tx>
          <c:invertIfNegative val="0"/>
          <c:cat>
            <c:numRef>
              <c:f>Sheet1!$B$18:$D$18</c:f>
              <c:numCache>
                <c:formatCode>General</c:formatCod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numCache>
            </c:numRef>
          </c:cat>
          <c:val>
            <c:numRef>
              <c:f>Sheet1!$B$19:$D$19</c:f>
              <c:numCache>
                <c:formatCode>General</c:formatCode>
                <c:ptCount val="3"/>
                <c:pt idx="0">
                  <c:v>723642975.5</c:v>
                </c:pt>
                <c:pt idx="1">
                  <c:v>872159078.89999998</c:v>
                </c:pt>
                <c:pt idx="2">
                  <c:v>925299014.79999995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24999168"/>
        <c:axId val="125000704"/>
      </c:barChart>
      <c:catAx>
        <c:axId val="124999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25000704"/>
        <c:crosses val="autoZero"/>
        <c:auto val="1"/>
        <c:lblAlgn val="ctr"/>
        <c:lblOffset val="100"/>
        <c:noMultiLvlLbl val="0"/>
      </c:catAx>
      <c:valAx>
        <c:axId val="1250007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24999168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9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388888888888895E-2"/>
          <c:y val="5.5555555555555518E-2"/>
          <c:w val="0.92361111111111149"/>
          <c:h val="0.68720472440944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Sheet1!$A$22</c:f>
              <c:strCache>
                <c:ptCount val="1"/>
                <c:pt idx="0">
                  <c:v>Цэвэр зарлага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9.433962264150943E-3"/>
                  <c:y val="-2.41477308738563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5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Sheet1!$B$21:$D$21</c:f>
              <c:numCache>
                <c:formatCode>General</c:formatCod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numCache>
            </c:numRef>
          </c:cat>
          <c:val>
            <c:numRef>
              <c:f>Sheet1!$B$22:$D$22</c:f>
              <c:numCache>
                <c:formatCode>General</c:formatCode>
                <c:ptCount val="3"/>
                <c:pt idx="0">
                  <c:v>742590107</c:v>
                </c:pt>
                <c:pt idx="1">
                  <c:v>861326869.60000002</c:v>
                </c:pt>
                <c:pt idx="2">
                  <c:v>1066731841.0999999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25016704"/>
        <c:axId val="125027840"/>
      </c:barChart>
      <c:catAx>
        <c:axId val="125016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25027840"/>
        <c:crosses val="autoZero"/>
        <c:auto val="1"/>
        <c:lblAlgn val="ctr"/>
        <c:lblOffset val="100"/>
        <c:noMultiLvlLbl val="0"/>
      </c:catAx>
      <c:valAx>
        <c:axId val="1250278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25016704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570169800203546E-2"/>
          <c:y val="3.7947385962944134E-2"/>
          <c:w val="0.89882438802292575"/>
          <c:h val="0.80592804990909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Sheet1!$B$54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-1.7006802721088437E-2"/>
                  <c:y val="9.8400971302815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Sheet1!$A$55:$A$59</c:f>
              <c:strCache>
                <c:ptCount val="5"/>
                <c:pt idx="0">
                  <c:v>Орон сууцны барилга</c:v>
                </c:pt>
                <c:pt idx="1">
                  <c:v>Орон сууцны бус барилга</c:v>
                </c:pt>
                <c:pt idx="2">
                  <c:v>Хатуу хучилттай авто зам</c:v>
                </c:pt>
                <c:pt idx="3">
                  <c:v>Их засвар</c:v>
                </c:pt>
                <c:pt idx="4">
                  <c:v>Нийт барилгын өртөг</c:v>
                </c:pt>
              </c:strCache>
            </c:strRef>
          </c:cat>
          <c:val>
            <c:numRef>
              <c:f>Sheet1!$B$55:$B$59</c:f>
              <c:numCache>
                <c:formatCode>0.0</c:formatCode>
                <c:ptCount val="5"/>
                <c:pt idx="0">
                  <c:v>28488211.5</c:v>
                </c:pt>
                <c:pt idx="1">
                  <c:v>7681000</c:v>
                </c:pt>
                <c:pt idx="2">
                  <c:v>9191909.0999999978</c:v>
                </c:pt>
                <c:pt idx="3">
                  <c:v>24299022.699999999</c:v>
                </c:pt>
                <c:pt idx="4">
                  <c:v>70316143.299999997</c:v>
                </c:pt>
              </c:numCache>
            </c:numRef>
          </c:val>
        </c:ser>
        <c:ser>
          <c:idx val="1"/>
          <c:order val="1"/>
          <c:tx>
            <c:strRef>
              <c:f>Sheet1!$C$54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-1.7006802721088437E-3"/>
                  <c:y val="-4.26404208978869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Sheet1!$A$55:$A$59</c:f>
              <c:strCache>
                <c:ptCount val="5"/>
                <c:pt idx="0">
                  <c:v>Орон сууцны барилга</c:v>
                </c:pt>
                <c:pt idx="1">
                  <c:v>Орон сууцны бус барилга</c:v>
                </c:pt>
                <c:pt idx="2">
                  <c:v>Хатуу хучилттай авто зам</c:v>
                </c:pt>
                <c:pt idx="3">
                  <c:v>Их засвар</c:v>
                </c:pt>
                <c:pt idx="4">
                  <c:v>Нийт барилгын өртөг</c:v>
                </c:pt>
              </c:strCache>
            </c:strRef>
          </c:cat>
          <c:val>
            <c:numRef>
              <c:f>Sheet1!$C$55:$C$59</c:f>
              <c:numCache>
                <c:formatCode>0.0</c:formatCode>
                <c:ptCount val="5"/>
                <c:pt idx="0">
                  <c:v>1755994</c:v>
                </c:pt>
                <c:pt idx="1">
                  <c:v>16566790.1</c:v>
                </c:pt>
                <c:pt idx="2">
                  <c:v>97428497.099999994</c:v>
                </c:pt>
                <c:pt idx="3">
                  <c:v>1433865.6</c:v>
                </c:pt>
                <c:pt idx="4">
                  <c:v>127058602.2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25108992"/>
        <c:axId val="125110528"/>
      </c:barChart>
      <c:catAx>
        <c:axId val="12510899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125110528"/>
        <c:crosses val="autoZero"/>
        <c:auto val="1"/>
        <c:lblAlgn val="ctr"/>
        <c:lblOffset val="100"/>
        <c:noMultiLvlLbl val="0"/>
      </c:catAx>
      <c:valAx>
        <c:axId val="125110528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extTo"/>
        <c:txPr>
          <a:bodyPr/>
          <a:lstStyle/>
          <a:p>
            <a:pPr>
              <a:defRPr sz="1050"/>
            </a:pPr>
            <a:endParaRPr lang="en-US"/>
          </a:p>
        </c:txPr>
        <c:crossAx val="12510899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43619489528094713"/>
          <c:y val="6.4828368889880097E-2"/>
          <c:w val="0.12761007552627349"/>
          <c:h val="6.2381753962405202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250000000000002"/>
          <c:y val="0.11342592592592594"/>
          <c:w val="0.55000000000000004"/>
          <c:h val="0.88657407407407418"/>
        </c:manualLayout>
      </c:layout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0.21350339020122491"/>
                  <c:y val="-4.4291338582677165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7.0071522309711282E-2"/>
                  <c:y val="0.192531350247885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Sheet1!$A$55:$A$58</c:f>
              <c:strCache>
                <c:ptCount val="4"/>
                <c:pt idx="0">
                  <c:v>Орон сууцны барилга</c:v>
                </c:pt>
                <c:pt idx="1">
                  <c:v>Орон сууцны бус барилга</c:v>
                </c:pt>
                <c:pt idx="2">
                  <c:v>Хатуу хучилттай авто зам</c:v>
                </c:pt>
                <c:pt idx="3">
                  <c:v>Их засвар</c:v>
                </c:pt>
              </c:strCache>
            </c:strRef>
          </c:cat>
          <c:val>
            <c:numRef>
              <c:f>Sheet1!$C$55:$C$58</c:f>
              <c:numCache>
                <c:formatCode>0.0</c:formatCode>
                <c:ptCount val="4"/>
                <c:pt idx="0">
                  <c:v>1755994</c:v>
                </c:pt>
                <c:pt idx="1">
                  <c:v>16566790.1</c:v>
                </c:pt>
                <c:pt idx="2">
                  <c:v>97428497.099999994</c:v>
                </c:pt>
                <c:pt idx="3">
                  <c:v>1433865.6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mn-MN"/>
              <a:t>Аж үйлдвэрийн салбарын борлуулалтын бүтэц, дэд салбараар, жил бүрийн эцэст, хувиар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6.0185245430144425E-2"/>
          <c:y val="8.160739983539167E-2"/>
          <c:w val="0.93888888888888922"/>
          <c:h val="0.6686581147150905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'[АҮ-1 жилийн эцсийн танилцуулга.xlsx]Sheet1'!$H$22</c:f>
              <c:strCache>
                <c:ptCount val="1"/>
                <c:pt idx="0">
                  <c:v>Уул уурхай олборлох аж үйлдвэр</c:v>
                </c:pt>
              </c:strCache>
            </c:strRef>
          </c:tx>
          <c:invertIfNegative val="0"/>
          <c:cat>
            <c:numRef>
              <c:f>'[АҮ-1 жилийн эцсийн танилцуулга.xlsx]Sheet1'!$I$21:$K$21</c:f>
              <c:numCache>
                <c:formatCode>General</c:formatCod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numCache>
            </c:numRef>
          </c:cat>
          <c:val>
            <c:numRef>
              <c:f>'[АҮ-1 жилийн эцсийн танилцуулга.xlsx]Sheet1'!$I$22:$K$22</c:f>
              <c:numCache>
                <c:formatCode>0.0</c:formatCode>
                <c:ptCount val="3"/>
                <c:pt idx="0">
                  <c:v>98.062932090666905</c:v>
                </c:pt>
                <c:pt idx="1">
                  <c:v>98.314385980322967</c:v>
                </c:pt>
                <c:pt idx="2">
                  <c:v>99.273990135247402</c:v>
                </c:pt>
              </c:numCache>
            </c:numRef>
          </c:val>
        </c:ser>
        <c:ser>
          <c:idx val="1"/>
          <c:order val="1"/>
          <c:tx>
            <c:strRef>
              <c:f>'[АҮ-1 жилийн эцсийн танилцуулга.xlsx]Sheet1'!$H$23</c:f>
              <c:strCache>
                <c:ptCount val="1"/>
                <c:pt idx="0">
                  <c:v>Боловсруулах аж үйлдвэр</c:v>
                </c:pt>
              </c:strCache>
            </c:strRef>
          </c:tx>
          <c:invertIfNegative val="0"/>
          <c:cat>
            <c:numRef>
              <c:f>'[АҮ-1 жилийн эцсийн танилцуулга.xlsx]Sheet1'!$I$21:$K$21</c:f>
              <c:numCache>
                <c:formatCode>General</c:formatCod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numCache>
            </c:numRef>
          </c:cat>
          <c:val>
            <c:numRef>
              <c:f>'[АҮ-1 жилийн эцсийн танилцуулга.xlsx]Sheet1'!$I$23:$K$23</c:f>
              <c:numCache>
                <c:formatCode>0.0</c:formatCode>
                <c:ptCount val="3"/>
                <c:pt idx="0">
                  <c:v>0.51647230219258422</c:v>
                </c:pt>
                <c:pt idx="1">
                  <c:v>0.48678509885264476</c:v>
                </c:pt>
                <c:pt idx="2">
                  <c:v>0.10429943891513552</c:v>
                </c:pt>
              </c:numCache>
            </c:numRef>
          </c:val>
        </c:ser>
        <c:ser>
          <c:idx val="2"/>
          <c:order val="2"/>
          <c:tx>
            <c:strRef>
              <c:f>'[АҮ-1 жилийн эцсийн танилцуулга.xlsx]Sheet1'!$H$24</c:f>
              <c:strCache>
                <c:ptCount val="1"/>
                <c:pt idx="0">
                  <c:v>Цахилгаан дулааны эрчим хүч үйлдвэрлэл, усан хангамж</c:v>
                </c:pt>
              </c:strCache>
            </c:strRef>
          </c:tx>
          <c:invertIfNegative val="0"/>
          <c:cat>
            <c:numRef>
              <c:f>'[АҮ-1 жилийн эцсийн танилцуулга.xlsx]Sheet1'!$I$21:$K$21</c:f>
              <c:numCache>
                <c:formatCode>General</c:formatCod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numCache>
            </c:numRef>
          </c:cat>
          <c:val>
            <c:numRef>
              <c:f>'[АҮ-1 жилийн эцсийн танилцуулга.xlsx]Sheet1'!$I$24:$K$24</c:f>
              <c:numCache>
                <c:formatCode>0.0</c:formatCode>
                <c:ptCount val="3"/>
                <c:pt idx="0">
                  <c:v>1.4205956071404733</c:v>
                </c:pt>
                <c:pt idx="1">
                  <c:v>1.1988289208243876</c:v>
                </c:pt>
                <c:pt idx="2">
                  <c:v>0.62171042583745506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125179008"/>
        <c:axId val="125180544"/>
      </c:barChart>
      <c:catAx>
        <c:axId val="125179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25180544"/>
        <c:crosses val="autoZero"/>
        <c:auto val="1"/>
        <c:lblAlgn val="ctr"/>
        <c:lblOffset val="100"/>
        <c:noMultiLvlLbl val="0"/>
      </c:catAx>
      <c:valAx>
        <c:axId val="125180544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one"/>
        <c:crossAx val="12517900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3.9304753572470132E-2"/>
          <c:y val="0.77777777777777812"/>
          <c:w val="0.91745691163604548"/>
          <c:h val="0.19791083406240903"/>
        </c:manualLayout>
      </c:layout>
      <c:overlay val="0"/>
      <c:txPr>
        <a:bodyPr/>
        <a:lstStyle/>
        <a:p>
          <a:pPr>
            <a:defRPr sz="9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'eruul mend 2'!$D$66</c:f>
              <c:strCache>
                <c:ptCount val="1"/>
                <c:pt idx="0">
                  <c:v>Халдварт өвчнөөр  өвчлөгчид, 2005-2014  он</c:v>
                </c:pt>
              </c:strCache>
            </c:strRef>
          </c:tx>
          <c:invertIfNegative val="0"/>
          <c:cat>
            <c:numRef>
              <c:f>'eruul mend 2'!$E$65:$N$65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'eruul mend 2'!$E$66:$N$66</c:f>
              <c:numCache>
                <c:formatCode>General</c:formatCode>
                <c:ptCount val="10"/>
                <c:pt idx="0">
                  <c:v>74</c:v>
                </c:pt>
                <c:pt idx="1">
                  <c:v>192</c:v>
                </c:pt>
                <c:pt idx="2">
                  <c:v>738</c:v>
                </c:pt>
                <c:pt idx="3">
                  <c:v>414</c:v>
                </c:pt>
                <c:pt idx="4">
                  <c:v>130</c:v>
                </c:pt>
                <c:pt idx="5">
                  <c:v>138</c:v>
                </c:pt>
                <c:pt idx="6">
                  <c:v>908</c:v>
                </c:pt>
                <c:pt idx="7">
                  <c:v>405</c:v>
                </c:pt>
                <c:pt idx="8">
                  <c:v>335</c:v>
                </c:pt>
                <c:pt idx="9">
                  <c:v>401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04923904"/>
        <c:axId val="104925440"/>
      </c:barChart>
      <c:catAx>
        <c:axId val="104923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04925440"/>
        <c:crosses val="autoZero"/>
        <c:auto val="1"/>
        <c:lblAlgn val="ctr"/>
        <c:lblOffset val="100"/>
        <c:noMultiLvlLbl val="0"/>
      </c:catAx>
      <c:valAx>
        <c:axId val="1049254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04923904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mn-MN" sz="1400"/>
              <a:t>Авто тээврийн орлого / сая.төг/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2673840769903769"/>
          <c:y val="0.1552431466899972"/>
          <c:w val="0.82654068241469836"/>
          <c:h val="0.731419510061242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Sheet1!$A$17</c:f>
              <c:strCache>
                <c:ptCount val="1"/>
                <c:pt idx="0">
                  <c:v>Тээврийн орлого</c:v>
                </c:pt>
              </c:strCache>
            </c:strRef>
          </c:tx>
          <c:invertIfNegative val="0"/>
          <c:dLbls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Sheet1!$B$16:$D$16</c:f>
              <c:numCache>
                <c:formatCode>General</c:formatCode>
                <c:ptCount val="3"/>
                <c:pt idx="0">
                  <c:v>2012.12</c:v>
                </c:pt>
                <c:pt idx="1">
                  <c:v>2013.12</c:v>
                </c:pt>
                <c:pt idx="2">
                  <c:v>2014.12</c:v>
                </c:pt>
              </c:numCache>
            </c:numRef>
          </c:cat>
          <c:val>
            <c:numRef>
              <c:f>Sheet1!$B$17:$D$17</c:f>
              <c:numCache>
                <c:formatCode>General</c:formatCode>
                <c:ptCount val="3"/>
                <c:pt idx="0">
                  <c:v>33596.800000000003</c:v>
                </c:pt>
                <c:pt idx="1">
                  <c:v>12752.9</c:v>
                </c:pt>
                <c:pt idx="2">
                  <c:v>36681.1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125421824"/>
        <c:axId val="125435904"/>
      </c:barChart>
      <c:catAx>
        <c:axId val="125421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25435904"/>
        <c:crosses val="autoZero"/>
        <c:auto val="1"/>
        <c:lblAlgn val="ctr"/>
        <c:lblOffset val="100"/>
        <c:noMultiLvlLbl val="0"/>
      </c:catAx>
      <c:valAx>
        <c:axId val="12543590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2542182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832174103237096"/>
          <c:y val="5.1400554097404488E-2"/>
          <c:w val="0.84112270341207362"/>
          <c:h val="0.78130978419364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Sheet1!$H$21</c:f>
              <c:strCache>
                <c:ptCount val="1"/>
                <c:pt idx="0">
                  <c:v>Тарифын орлого</c:v>
                </c:pt>
              </c:strCache>
            </c:strRef>
          </c:tx>
          <c:invertIfNegative val="0"/>
          <c:cat>
            <c:strRef>
              <c:f>Sheet1!$I$20:$K$20</c:f>
              <c:strCache>
                <c:ptCount val="3"/>
                <c:pt idx="0">
                  <c:v>          2012 он</c:v>
                </c:pt>
                <c:pt idx="1">
                  <c:v>          2013 он</c:v>
                </c:pt>
                <c:pt idx="2">
                  <c:v>2014 он</c:v>
                </c:pt>
              </c:strCache>
            </c:strRef>
          </c:cat>
          <c:val>
            <c:numRef>
              <c:f>Sheet1!$I$21:$K$21</c:f>
              <c:numCache>
                <c:formatCode>General</c:formatCode>
                <c:ptCount val="3"/>
                <c:pt idx="0">
                  <c:v>216115.4</c:v>
                </c:pt>
                <c:pt idx="1">
                  <c:v>232067.8</c:v>
                </c:pt>
                <c:pt idx="2">
                  <c:v>329785.40000000002</c:v>
                </c:pt>
              </c:numCache>
            </c:numRef>
          </c:val>
        </c:ser>
        <c:ser>
          <c:idx val="1"/>
          <c:order val="1"/>
          <c:tx>
            <c:strRef>
              <c:f>Sheet1!$H$22</c:f>
              <c:strCache>
                <c:ptCount val="1"/>
                <c:pt idx="0">
                  <c:v>  Үүнээс: хүн амын</c:v>
                </c:pt>
              </c:strCache>
            </c:strRef>
          </c:tx>
          <c:invertIfNegative val="0"/>
          <c:cat>
            <c:strRef>
              <c:f>Sheet1!$I$20:$K$20</c:f>
              <c:strCache>
                <c:ptCount val="3"/>
                <c:pt idx="0">
                  <c:v>          2012 он</c:v>
                </c:pt>
                <c:pt idx="1">
                  <c:v>          2013 он</c:v>
                </c:pt>
                <c:pt idx="2">
                  <c:v>2014 он</c:v>
                </c:pt>
              </c:strCache>
            </c:strRef>
          </c:cat>
          <c:val>
            <c:numRef>
              <c:f>Sheet1!$I$22:$K$22</c:f>
              <c:numCache>
                <c:formatCode>General</c:formatCode>
                <c:ptCount val="3"/>
                <c:pt idx="0">
                  <c:v>25043</c:v>
                </c:pt>
                <c:pt idx="1">
                  <c:v>121615.2</c:v>
                </c:pt>
                <c:pt idx="2">
                  <c:v>14838.1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25449728"/>
        <c:axId val="125451264"/>
      </c:barChart>
      <c:catAx>
        <c:axId val="125449728"/>
        <c:scaling>
          <c:orientation val="minMax"/>
        </c:scaling>
        <c:delete val="0"/>
        <c:axPos val="b"/>
        <c:majorTickMark val="none"/>
        <c:minorTickMark val="none"/>
        <c:tickLblPos val="nextTo"/>
        <c:crossAx val="125451264"/>
        <c:crosses val="autoZero"/>
        <c:auto val="1"/>
        <c:lblAlgn val="ctr"/>
        <c:lblOffset val="100"/>
        <c:noMultiLvlLbl val="0"/>
      </c:catAx>
      <c:valAx>
        <c:axId val="1254512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12544972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3100721784776906"/>
          <c:y val="0.91628280839895004"/>
          <c:w val="0.56576312335958012"/>
          <c:h val="8.3717191601049887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mn-MN" sz="1400" dirty="0"/>
              <a:t>Малын тоо, 2014 оны жилийн эцсийн байдлаар, сумдаар, тоо толгой</a:t>
            </a:r>
            <a:endParaRPr lang="en-US" sz="1400" dirty="0"/>
          </a:p>
        </c:rich>
      </c:tx>
      <c:layout>
        <c:manualLayout>
          <c:xMode val="edge"/>
          <c:yMode val="edge"/>
          <c:x val="0.10725522081478948"/>
          <c:y val="3.344481605351171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5984851078397808"/>
          <c:y val="0.18545791307859094"/>
          <c:w val="0.62991526874358106"/>
          <c:h val="0.7738620941175066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0.14177215189873421"/>
                  <c:y val="0"/>
                </c:manualLayout>
              </c:layout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2827004219409291"/>
                  <c:y val="0"/>
                </c:manualLayout>
              </c:layout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3502109704641349"/>
                  <c:y val="0"/>
                </c:manualLayout>
              </c:layout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3164556962025317"/>
                  <c:y val="-9.329832848625386E-17"/>
                </c:manualLayout>
              </c:layout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15189873417721542"/>
                  <c:y val="2.5445292620865198E-3"/>
                </c:manualLayout>
              </c:layout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.14177215189873421"/>
                  <c:y val="2.5445292620865198E-3"/>
                </c:manualLayout>
              </c:layout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.15189873417721542"/>
                  <c:y val="0"/>
                </c:manualLayout>
              </c:layout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.14177215189873421"/>
                  <c:y val="0"/>
                </c:manualLayout>
              </c:layout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0.15527426160337571"/>
                  <c:y val="2.5445292620865198E-3"/>
                </c:manualLayout>
              </c:layout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0.15189873417721542"/>
                  <c:y val="4.6649164243126837E-17"/>
                </c:manualLayout>
              </c:layout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0.15189873417721542"/>
                  <c:y val="0"/>
                </c:manualLayout>
              </c:layout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0.15864978902953591"/>
                  <c:y val="0"/>
                </c:manualLayout>
              </c:layout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0.1485232067510549"/>
                  <c:y val="0"/>
                </c:manualLayout>
              </c:layout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0.1485232067510549"/>
                  <c:y val="0"/>
                </c:manualLayout>
              </c:layout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0.15527426160337554"/>
                  <c:y val="0"/>
                </c:manualLayout>
              </c:layout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Sheet2!$H$7:$H$21</c:f>
              <c:strCache>
                <c:ptCount val="15"/>
                <c:pt idx="0">
                  <c:v>Цогтовоо</c:v>
                </c:pt>
                <c:pt idx="1">
                  <c:v>Цогтцэций</c:v>
                </c:pt>
                <c:pt idx="2">
                  <c:v>Даланзадгад</c:v>
                </c:pt>
                <c:pt idx="3">
                  <c:v>Баяновоо</c:v>
                </c:pt>
                <c:pt idx="4">
                  <c:v>Ноён</c:v>
                </c:pt>
                <c:pt idx="5">
                  <c:v>Мандаловоо</c:v>
                </c:pt>
                <c:pt idx="6">
                  <c:v>Хүрмэн</c:v>
                </c:pt>
                <c:pt idx="7">
                  <c:v>Ханбогд</c:v>
                </c:pt>
                <c:pt idx="8">
                  <c:v>Манлай</c:v>
                </c:pt>
                <c:pt idx="9">
                  <c:v>Сэврэй</c:v>
                </c:pt>
                <c:pt idx="10">
                  <c:v>Булган</c:v>
                </c:pt>
                <c:pt idx="11">
                  <c:v>Гурвантэс</c:v>
                </c:pt>
                <c:pt idx="12">
                  <c:v>Баяндалай</c:v>
                </c:pt>
                <c:pt idx="13">
                  <c:v>Ханхонгор</c:v>
                </c:pt>
                <c:pt idx="14">
                  <c:v>Номгон</c:v>
                </c:pt>
              </c:strCache>
            </c:strRef>
          </c:cat>
          <c:val>
            <c:numRef>
              <c:f>Sheet2!$I$7:$I$21</c:f>
              <c:numCache>
                <c:formatCode>General</c:formatCode>
                <c:ptCount val="15"/>
                <c:pt idx="0">
                  <c:v>73695</c:v>
                </c:pt>
                <c:pt idx="1">
                  <c:v>75156</c:v>
                </c:pt>
                <c:pt idx="2">
                  <c:v>75862</c:v>
                </c:pt>
                <c:pt idx="3">
                  <c:v>96465</c:v>
                </c:pt>
                <c:pt idx="4">
                  <c:v>105200</c:v>
                </c:pt>
                <c:pt idx="5">
                  <c:v>116590</c:v>
                </c:pt>
                <c:pt idx="6">
                  <c:v>121208</c:v>
                </c:pt>
                <c:pt idx="7">
                  <c:v>126467</c:v>
                </c:pt>
                <c:pt idx="8">
                  <c:v>128835</c:v>
                </c:pt>
                <c:pt idx="9">
                  <c:v>130386</c:v>
                </c:pt>
                <c:pt idx="10">
                  <c:v>131464</c:v>
                </c:pt>
                <c:pt idx="11">
                  <c:v>140895</c:v>
                </c:pt>
                <c:pt idx="12">
                  <c:v>153575</c:v>
                </c:pt>
                <c:pt idx="13">
                  <c:v>156261</c:v>
                </c:pt>
                <c:pt idx="14">
                  <c:v>216984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40"/>
        <c:axId val="125785600"/>
        <c:axId val="125583744"/>
      </c:barChart>
      <c:catAx>
        <c:axId val="125785600"/>
        <c:scaling>
          <c:orientation val="minMax"/>
        </c:scaling>
        <c:delete val="0"/>
        <c:axPos val="l"/>
        <c:majorTickMark val="none"/>
        <c:minorTickMark val="none"/>
        <c:tickLblPos val="nextTo"/>
        <c:crossAx val="125583744"/>
        <c:crosses val="autoZero"/>
        <c:auto val="1"/>
        <c:lblAlgn val="ctr"/>
        <c:lblOffset val="100"/>
        <c:noMultiLvlLbl val="0"/>
      </c:catAx>
      <c:valAx>
        <c:axId val="12558374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125785600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tarialalt!$Q$16</c:f>
              <c:strCache>
                <c:ptCount val="1"/>
                <c:pt idx="0">
                  <c:v>Òºìñ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1"/>
              <c:layout>
                <c:manualLayout>
                  <c:x val="2.3824719360037468E-17"/>
                  <c:y val="-2.8776978417266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tarialalt!$R$15:$W$15</c:f>
              <c:numCache>
                <c:formatCode>General</c:formatCode>
                <c:ptCount val="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</c:numCache>
            </c:numRef>
          </c:cat>
          <c:val>
            <c:numRef>
              <c:f>tarialalt!$R$16:$W$16</c:f>
              <c:numCache>
                <c:formatCode>General</c:formatCode>
                <c:ptCount val="6"/>
                <c:pt idx="0">
                  <c:v>709.2</c:v>
                </c:pt>
                <c:pt idx="1">
                  <c:v>621.09999999999991</c:v>
                </c:pt>
                <c:pt idx="2">
                  <c:v>724.9</c:v>
                </c:pt>
                <c:pt idx="3">
                  <c:v>636.79999999999995</c:v>
                </c:pt>
                <c:pt idx="4">
                  <c:v>548.29999999999995</c:v>
                </c:pt>
                <c:pt idx="5">
                  <c:v>639.29999999999995</c:v>
                </c:pt>
              </c:numCache>
            </c:numRef>
          </c:val>
        </c:ser>
        <c:ser>
          <c:idx val="1"/>
          <c:order val="1"/>
          <c:tx>
            <c:strRef>
              <c:f>tarialalt!$Q$17</c:f>
              <c:strCache>
                <c:ptCount val="1"/>
                <c:pt idx="0">
                  <c:v>Õ¿íñíèé íîãîî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2.599090318388564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3255813953488372E-2"/>
                  <c:y val="-4.61361014994233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100775193798444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3.100775193798448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3.359173126614987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4.4093877800158762E-2"/>
                  <c:y val="-3.51833183481822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2.5990903183885642E-2"/>
                  <c:y val="4.79616306954441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tarialalt!$R$15:$W$15</c:f>
              <c:numCache>
                <c:formatCode>General</c:formatCode>
                <c:ptCount val="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</c:numCache>
            </c:numRef>
          </c:cat>
          <c:val>
            <c:numRef>
              <c:f>tarialalt!$R$17:$W$17</c:f>
              <c:numCache>
                <c:formatCode>General</c:formatCode>
                <c:ptCount val="6"/>
                <c:pt idx="0">
                  <c:v>468.7</c:v>
                </c:pt>
                <c:pt idx="1">
                  <c:v>408.5999999999998</c:v>
                </c:pt>
                <c:pt idx="2">
                  <c:v>504.5</c:v>
                </c:pt>
                <c:pt idx="3">
                  <c:v>474.4</c:v>
                </c:pt>
                <c:pt idx="4">
                  <c:v>501.7</c:v>
                </c:pt>
                <c:pt idx="5" formatCode="0.0">
                  <c:v>473</c:v>
                </c:pt>
              </c:numCache>
            </c:numRef>
          </c:val>
        </c:ser>
        <c:ser>
          <c:idx val="2"/>
          <c:order val="2"/>
          <c:tx>
            <c:strRef>
              <c:f>tarialalt!$Q$18</c:f>
              <c:strCache>
                <c:ptCount val="1"/>
                <c:pt idx="0">
                  <c:v>Тýæýýëèéí óðãàìàë 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2.85899935022742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858999350227422E-2"/>
                  <c:y val="-1.4388489208633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3.1007751937984489E-2"/>
                  <c:y val="-4.15224913494809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325581395348837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2.842377260981916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tarialalt!$R$15:$W$15</c:f>
              <c:numCache>
                <c:formatCode>General</c:formatCode>
                <c:ptCount val="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</c:numCache>
            </c:numRef>
          </c:cat>
          <c:val>
            <c:numRef>
              <c:f>tarialalt!$R$18:$W$18</c:f>
              <c:numCache>
                <c:formatCode>General</c:formatCode>
                <c:ptCount val="6"/>
                <c:pt idx="0">
                  <c:v>217.2</c:v>
                </c:pt>
                <c:pt idx="1">
                  <c:v>266.60000000000002</c:v>
                </c:pt>
                <c:pt idx="2">
                  <c:v>202.28</c:v>
                </c:pt>
                <c:pt idx="3">
                  <c:v>177.08</c:v>
                </c:pt>
                <c:pt idx="4">
                  <c:v>262.8</c:v>
                </c:pt>
                <c:pt idx="5">
                  <c:v>269.5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125723008"/>
        <c:axId val="125724544"/>
        <c:axId val="0"/>
      </c:bar3DChart>
      <c:catAx>
        <c:axId val="125723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125724544"/>
        <c:crosses val="autoZero"/>
        <c:auto val="1"/>
        <c:lblAlgn val="ctr"/>
        <c:lblOffset val="100"/>
        <c:noMultiLvlLbl val="0"/>
      </c:catAx>
      <c:valAx>
        <c:axId val="1257245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25723008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chemeClr val="tx1"/>
          </a:solidFill>
          <a:latin typeface="Arial Mon" panose="020B0500000000000000" pitchFamily="34" charset="0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Arial Mon"/>
                <a:ea typeface="Arial Mon"/>
                <a:cs typeface="Arial Mon"/>
              </a:defRPr>
            </a:pPr>
            <a:r>
              <a:rPr lang="mn-MN" sz="1400" b="0" i="0" strike="noStrike">
                <a:solidFill>
                  <a:srgbClr val="000000"/>
                </a:solidFill>
                <a:latin typeface="Arial Mon"/>
              </a:rPr>
              <a:t>Нийт б</a:t>
            </a:r>
            <a:r>
              <a:rPr lang="en-US" sz="1400" b="0" i="0" strike="noStrike">
                <a:solidFill>
                  <a:srgbClr val="000000"/>
                </a:solidFill>
                <a:latin typeface="Arial Mon"/>
              </a:rPr>
              <a:t>ýëòãýñýí õàäëàí, ãàð òýæýýë</a:t>
            </a:r>
            <a:r>
              <a:rPr lang="mn-MN" sz="1400" b="0" i="0" strike="noStrike">
                <a:solidFill>
                  <a:srgbClr val="000000"/>
                </a:solidFill>
                <a:latin typeface="Arial Mon"/>
              </a:rPr>
              <a:t>,</a:t>
            </a:r>
            <a:r>
              <a:rPr lang="mn-MN" sz="1400" b="0" i="0" strike="noStrike" baseline="0">
                <a:solidFill>
                  <a:srgbClr val="000000"/>
                </a:solidFill>
                <a:latin typeface="Arial Mon"/>
              </a:rPr>
              <a:t> сумдаар</a:t>
            </a:r>
            <a:r>
              <a:rPr lang="en-US" sz="1400" b="0" i="0" strike="noStrike">
                <a:solidFill>
                  <a:srgbClr val="000000"/>
                </a:solidFill>
                <a:latin typeface="Arial Mon"/>
              </a:rPr>
              <a:t>  </a:t>
            </a:r>
            <a:r>
              <a:rPr lang="mn-MN" sz="1400" b="0" i="0" strike="noStrike">
                <a:solidFill>
                  <a:srgbClr val="000000"/>
                </a:solidFill>
                <a:latin typeface="Arial Mon"/>
              </a:rPr>
              <a:t>/</a:t>
            </a:r>
            <a:r>
              <a:rPr lang="mn-MN" sz="1400" b="0" i="0" strike="noStrike">
                <a:solidFill>
                  <a:srgbClr val="000000"/>
                </a:solidFill>
              </a:rPr>
              <a:t>тонн/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tarialalt!$R$44</c:f>
              <c:strCache>
                <c:ptCount val="1"/>
              </c:strCache>
            </c:strRef>
          </c:tx>
          <c:spPr>
            <a:solidFill>
              <a:srgbClr val="00B050"/>
            </a:solidFill>
          </c:spPr>
          <c:invertIfNegative val="0"/>
          <c:dLbls>
            <c:txPr>
              <a:bodyPr rot="-5400000" vert="horz"/>
              <a:lstStyle/>
              <a:p>
                <a:pPr algn="ctr">
                  <a:defRPr sz="1000" b="0" i="0" u="none" strike="noStrike" baseline="0">
                    <a:solidFill>
                      <a:srgbClr val="000000"/>
                    </a:solidFill>
                    <a:latin typeface="Arial Mon"/>
                    <a:ea typeface="Arial Mon"/>
                    <a:cs typeface="Arial Mon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tarialalt!$Q$45:$Q$59</c:f>
              <c:strCache>
                <c:ptCount val="15"/>
                <c:pt idx="0">
                  <c:v>Мандал-Овоо </c:v>
                </c:pt>
                <c:pt idx="1">
                  <c:v>Ханбогд </c:v>
                </c:pt>
                <c:pt idx="2">
                  <c:v>Булган </c:v>
                </c:pt>
                <c:pt idx="3">
                  <c:v>Гурвантэс </c:v>
                </c:pt>
                <c:pt idx="4">
                  <c:v>Номгон </c:v>
                </c:pt>
                <c:pt idx="5">
                  <c:v>Манлай </c:v>
                </c:pt>
                <c:pt idx="6">
                  <c:v>Хүрмэн </c:v>
                </c:pt>
                <c:pt idx="7">
                  <c:v>Баян-Овоо </c:v>
                </c:pt>
                <c:pt idx="8">
                  <c:v>Цогтцэций </c:v>
                </c:pt>
                <c:pt idx="9">
                  <c:v>Цогт-Овоо </c:v>
                </c:pt>
                <c:pt idx="10">
                  <c:v>Ханхонгор</c:v>
                </c:pt>
                <c:pt idx="11">
                  <c:v>Баяндалай </c:v>
                </c:pt>
                <c:pt idx="12">
                  <c:v>Даланзадгад </c:v>
                </c:pt>
                <c:pt idx="13">
                  <c:v>Ноён </c:v>
                </c:pt>
                <c:pt idx="14">
                  <c:v>Сэврэй </c:v>
                </c:pt>
              </c:strCache>
            </c:strRef>
          </c:cat>
          <c:val>
            <c:numRef>
              <c:f>tarialalt!$R$45:$R$59</c:f>
              <c:numCache>
                <c:formatCode>0.0</c:formatCode>
                <c:ptCount val="15"/>
                <c:pt idx="0">
                  <c:v>737.7</c:v>
                </c:pt>
                <c:pt idx="1">
                  <c:v>612.70000000000005</c:v>
                </c:pt>
                <c:pt idx="2">
                  <c:v>421.3</c:v>
                </c:pt>
                <c:pt idx="3">
                  <c:v>413.07000000000005</c:v>
                </c:pt>
                <c:pt idx="4">
                  <c:v>399.4</c:v>
                </c:pt>
                <c:pt idx="5">
                  <c:v>327.68</c:v>
                </c:pt>
                <c:pt idx="6">
                  <c:v>320.70000000000005</c:v>
                </c:pt>
                <c:pt idx="7">
                  <c:v>309.70999999999987</c:v>
                </c:pt>
                <c:pt idx="8">
                  <c:v>296.09999999999985</c:v>
                </c:pt>
                <c:pt idx="9">
                  <c:v>264.8</c:v>
                </c:pt>
                <c:pt idx="10">
                  <c:v>209.29999999999998</c:v>
                </c:pt>
                <c:pt idx="11">
                  <c:v>186.4</c:v>
                </c:pt>
                <c:pt idx="12">
                  <c:v>147.6</c:v>
                </c:pt>
                <c:pt idx="13">
                  <c:v>132.5</c:v>
                </c:pt>
                <c:pt idx="14">
                  <c:v>5.6499999999999995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25736448"/>
        <c:axId val="125754752"/>
      </c:barChart>
      <c:catAx>
        <c:axId val="125736448"/>
        <c:scaling>
          <c:orientation val="minMax"/>
        </c:scaling>
        <c:delete val="0"/>
        <c:axPos val="b"/>
        <c:numFmt formatCode="@" sourceLinked="1"/>
        <c:majorTickMark val="none"/>
        <c:minorTickMark val="none"/>
        <c:tickLblPos val="nextTo"/>
        <c:txPr>
          <a:bodyPr rot="-54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 Mon"/>
                <a:ea typeface="Arial Mon"/>
                <a:cs typeface="Arial Mon"/>
              </a:defRPr>
            </a:pPr>
            <a:endParaRPr lang="en-US"/>
          </a:p>
        </c:txPr>
        <c:crossAx val="125754752"/>
        <c:crosses val="autoZero"/>
        <c:auto val="1"/>
        <c:lblAlgn val="ctr"/>
        <c:lblOffset val="100"/>
        <c:noMultiLvlLbl val="0"/>
      </c:catAx>
      <c:valAx>
        <c:axId val="125754752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one"/>
        <c:crossAx val="125736448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 Mon"/>
          <a:ea typeface="Arial Mon"/>
          <a:cs typeface="Arial Mon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111111111111122E-2"/>
          <c:y val="3.2791265675123964E-2"/>
          <c:w val="0.8666666666666667"/>
          <c:h val="0.795673301254009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'eruul mend '!$C$52</c:f>
              <c:strCache>
                <c:ptCount val="1"/>
                <c:pt idx="0">
                  <c:v>төрөлт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'eruul mend '!$D$51:$F$51</c:f>
              <c:strCache>
                <c:ptCount val="3"/>
                <c:pt idx="0">
                  <c:v>2012 I-XII</c:v>
                </c:pt>
                <c:pt idx="1">
                  <c:v>2013 I-XII</c:v>
                </c:pt>
                <c:pt idx="2">
                  <c:v>2014 I-XII</c:v>
                </c:pt>
              </c:strCache>
            </c:strRef>
          </c:cat>
          <c:val>
            <c:numRef>
              <c:f>'eruul mend '!$D$52:$F$52</c:f>
              <c:numCache>
                <c:formatCode>General</c:formatCode>
                <c:ptCount val="3"/>
                <c:pt idx="0" formatCode="0.0">
                  <c:v>23</c:v>
                </c:pt>
                <c:pt idx="1">
                  <c:v>23.3</c:v>
                </c:pt>
                <c:pt idx="2">
                  <c:v>24.6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2288128"/>
        <c:axId val="32295168"/>
      </c:barChart>
      <c:catAx>
        <c:axId val="32288128"/>
        <c:scaling>
          <c:orientation val="minMax"/>
        </c:scaling>
        <c:delete val="0"/>
        <c:axPos val="b"/>
        <c:majorTickMark val="none"/>
        <c:minorTickMark val="none"/>
        <c:tickLblPos val="nextTo"/>
        <c:crossAx val="32295168"/>
        <c:crosses val="autoZero"/>
        <c:auto val="1"/>
        <c:lblAlgn val="ctr"/>
        <c:lblOffset val="100"/>
        <c:noMultiLvlLbl val="0"/>
      </c:catAx>
      <c:valAx>
        <c:axId val="32295168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one"/>
        <c:crossAx val="3228812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20628139914157295"/>
          <c:y val="0.90740740740740744"/>
          <c:w val="0.35688155447449088"/>
          <c:h val="8.3717191601049901E-2"/>
        </c:manualLayout>
      </c:layout>
      <c:overlay val="0"/>
      <c:txPr>
        <a:bodyPr/>
        <a:lstStyle/>
        <a:p>
          <a:pPr>
            <a:defRPr sz="12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555555555555561E-2"/>
          <c:y val="7.4457932341790642E-2"/>
          <c:w val="0.93888888888888911"/>
          <c:h val="0.721599227179935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'eruul mend '!$C$57</c:f>
              <c:strCache>
                <c:ptCount val="1"/>
                <c:pt idx="0">
                  <c:v>нас баралт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'eruul mend '!$D$56:$F$56</c:f>
              <c:strCache>
                <c:ptCount val="3"/>
                <c:pt idx="0">
                  <c:v>2012 I-XII</c:v>
                </c:pt>
                <c:pt idx="1">
                  <c:v>2013 I-XII</c:v>
                </c:pt>
                <c:pt idx="2">
                  <c:v>2014 I-XII</c:v>
                </c:pt>
              </c:strCache>
            </c:strRef>
          </c:cat>
          <c:val>
            <c:numRef>
              <c:f>'eruul mend '!$D$57:$F$57</c:f>
              <c:numCache>
                <c:formatCode>0.0</c:formatCode>
                <c:ptCount val="3"/>
                <c:pt idx="0" formatCode="General">
                  <c:v>3.7</c:v>
                </c:pt>
                <c:pt idx="1">
                  <c:v>5</c:v>
                </c:pt>
                <c:pt idx="2" formatCode="General">
                  <c:v>5.4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1597696"/>
        <c:axId val="31608832"/>
      </c:barChart>
      <c:catAx>
        <c:axId val="31597696"/>
        <c:scaling>
          <c:orientation val="minMax"/>
        </c:scaling>
        <c:delete val="0"/>
        <c:axPos val="b"/>
        <c:majorTickMark val="none"/>
        <c:minorTickMark val="none"/>
        <c:tickLblPos val="nextTo"/>
        <c:crossAx val="31608832"/>
        <c:crosses val="autoZero"/>
        <c:auto val="1"/>
        <c:lblAlgn val="ctr"/>
        <c:lblOffset val="100"/>
        <c:noMultiLvlLbl val="0"/>
      </c:catAx>
      <c:valAx>
        <c:axId val="316088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159769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34153696412948392"/>
          <c:y val="0.91203703703703709"/>
          <c:w val="0.44682621133032541"/>
          <c:h val="8.3717191601049901E-2"/>
        </c:manualLayout>
      </c:layout>
      <c:overlay val="0"/>
      <c:txPr>
        <a:bodyPr/>
        <a:lstStyle/>
        <a:p>
          <a:pPr>
            <a:defRPr sz="12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444444444444467E-2"/>
          <c:y val="0.10686533974919801"/>
          <c:w val="0.84444444444444466"/>
          <c:h val="0.684562190142898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'eruul mend '!$C$61</c:f>
              <c:strCache>
                <c:ptCount val="1"/>
                <c:pt idx="0">
                  <c:v>Цэвэр өсөлт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'eruul mend '!$D$60:$F$60</c:f>
              <c:strCache>
                <c:ptCount val="3"/>
                <c:pt idx="0">
                  <c:v>2012 I-XII</c:v>
                </c:pt>
                <c:pt idx="1">
                  <c:v>2013 I-XII</c:v>
                </c:pt>
                <c:pt idx="2">
                  <c:v>2014 I-XII</c:v>
                </c:pt>
              </c:strCache>
            </c:strRef>
          </c:cat>
          <c:val>
            <c:numRef>
              <c:f>'eruul mend '!$D$61:$F$61</c:f>
              <c:numCache>
                <c:formatCode>0.0</c:formatCode>
                <c:ptCount val="3"/>
                <c:pt idx="0">
                  <c:v>19.3</c:v>
                </c:pt>
                <c:pt idx="1">
                  <c:v>18.3</c:v>
                </c:pt>
                <c:pt idx="2" formatCode="General">
                  <c:v>19.2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3405568"/>
        <c:axId val="33412608"/>
      </c:barChart>
      <c:catAx>
        <c:axId val="33405568"/>
        <c:scaling>
          <c:orientation val="minMax"/>
        </c:scaling>
        <c:delete val="0"/>
        <c:axPos val="b"/>
        <c:majorTickMark val="none"/>
        <c:minorTickMark val="none"/>
        <c:tickLblPos val="nextTo"/>
        <c:crossAx val="33412608"/>
        <c:crosses val="autoZero"/>
        <c:auto val="1"/>
        <c:lblAlgn val="ctr"/>
        <c:lblOffset val="100"/>
        <c:noMultiLvlLbl val="0"/>
      </c:catAx>
      <c:valAx>
        <c:axId val="33412608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one"/>
        <c:crossAx val="3340556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29511023622047255"/>
          <c:y val="0.91203703703703709"/>
          <c:w val="0.42247769028871401"/>
          <c:h val="8.3717191601049901E-2"/>
        </c:manualLayout>
      </c:layout>
      <c:overlay val="0"/>
      <c:txPr>
        <a:bodyPr/>
        <a:lstStyle/>
        <a:p>
          <a:pPr>
            <a:defRPr sz="12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mn-MN" sz="1200"/>
              <a:t>Бүртгэлтэй</a:t>
            </a:r>
            <a:r>
              <a:rPr lang="mn-MN" sz="1200" baseline="0"/>
              <a:t> ажилгүйчүүд боловсролын түвшингээр,2014 оны эцэст, хувиар</a:t>
            </a:r>
            <a:endParaRPr lang="en-US" sz="120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42044672786985693"/>
          <c:y val="0.22361111111111118"/>
          <c:w val="0.55685011236872362"/>
          <c:h val="0.72546296296296231"/>
        </c:manualLayout>
      </c:layout>
      <c:barChart>
        <c:barDir val="bar"/>
        <c:grouping val="clustered"/>
        <c:varyColors val="0"/>
        <c:ser>
          <c:idx val="0"/>
          <c:order val="0"/>
          <c:invertIfNegative val="0"/>
          <c:cat>
            <c:strRef>
              <c:f>ajilguichuud!$B$24:$B$31</c:f>
              <c:strCache>
                <c:ptCount val="8"/>
                <c:pt idx="0">
                  <c:v>магистр, доктор</c:v>
                </c:pt>
                <c:pt idx="1">
                  <c:v>дээд</c:v>
                </c:pt>
                <c:pt idx="2">
                  <c:v>Тусгай дунд</c:v>
                </c:pt>
                <c:pt idx="3">
                  <c:v>Мэргэжлийн анхан шатны</c:v>
                </c:pt>
                <c:pt idx="4">
                  <c:v>Бүрэн дунд</c:v>
                </c:pt>
                <c:pt idx="5">
                  <c:v>суурь</c:v>
                </c:pt>
                <c:pt idx="6">
                  <c:v>Бага</c:v>
                </c:pt>
                <c:pt idx="7">
                  <c:v>Боловсролгүй</c:v>
                </c:pt>
              </c:strCache>
            </c:strRef>
          </c:cat>
          <c:val>
            <c:numRef>
              <c:f>ajilguichuud!$C$24:$C$31</c:f>
              <c:numCache>
                <c:formatCode>0.0</c:formatCode>
                <c:ptCount val="8"/>
                <c:pt idx="0">
                  <c:v>0.91575091575091561</c:v>
                </c:pt>
                <c:pt idx="1">
                  <c:v>22.527472527472533</c:v>
                </c:pt>
                <c:pt idx="2">
                  <c:v>3.8461538461538463</c:v>
                </c:pt>
                <c:pt idx="3">
                  <c:v>6.4102564102564097</c:v>
                </c:pt>
                <c:pt idx="4">
                  <c:v>46.336996336996336</c:v>
                </c:pt>
                <c:pt idx="5">
                  <c:v>14.468864468864471</c:v>
                </c:pt>
                <c:pt idx="6">
                  <c:v>4.2124542124542108</c:v>
                </c:pt>
                <c:pt idx="7">
                  <c:v>1.2820512820512819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3304960"/>
        <c:axId val="33306496"/>
      </c:barChart>
      <c:catAx>
        <c:axId val="33304960"/>
        <c:scaling>
          <c:orientation val="minMax"/>
        </c:scaling>
        <c:delete val="0"/>
        <c:axPos val="l"/>
        <c:majorTickMark val="none"/>
        <c:minorTickMark val="none"/>
        <c:tickLblPos val="nextTo"/>
        <c:crossAx val="33306496"/>
        <c:crosses val="autoZero"/>
        <c:auto val="1"/>
        <c:lblAlgn val="ctr"/>
        <c:lblOffset val="100"/>
        <c:noMultiLvlLbl val="0"/>
      </c:catAx>
      <c:valAx>
        <c:axId val="33306496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one"/>
        <c:crossAx val="3330496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9869281045751631E-2"/>
          <c:y val="3.3717410323709542E-2"/>
          <c:w val="0.93888888888888911"/>
          <c:h val="0.72159922717993585"/>
        </c:manualLayout>
      </c:layout>
      <c:lineChart>
        <c:grouping val="stacked"/>
        <c:varyColors val="0"/>
        <c:ser>
          <c:idx val="0"/>
          <c:order val="0"/>
          <c:tx>
            <c:strRef>
              <c:f>ajilguichuud!$B$77</c:f>
              <c:strCache>
                <c:ptCount val="1"/>
                <c:pt idx="0">
                  <c:v>Ажил хайгч иргэдийн тоо</c:v>
                </c:pt>
              </c:strCache>
            </c:strRef>
          </c:tx>
          <c:cat>
            <c:strRef>
              <c:f>ajilguichuud!$C$76:$E$76</c:f>
              <c:strCache>
                <c:ptCount val="3"/>
                <c:pt idx="0">
                  <c:v>2012 I-XII</c:v>
                </c:pt>
                <c:pt idx="1">
                  <c:v>2013 I-XII</c:v>
                </c:pt>
                <c:pt idx="2">
                  <c:v>2014 I-XII</c:v>
                </c:pt>
              </c:strCache>
            </c:strRef>
          </c:cat>
          <c:val>
            <c:numRef>
              <c:f>ajilguichuud!$C$77:$E$77</c:f>
              <c:numCache>
                <c:formatCode>General</c:formatCode>
                <c:ptCount val="3"/>
                <c:pt idx="0">
                  <c:v>215</c:v>
                </c:pt>
                <c:pt idx="1">
                  <c:v>461</c:v>
                </c:pt>
                <c:pt idx="2">
                  <c:v>546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ajilguichuud!$B$78</c:f>
              <c:strCache>
                <c:ptCount val="1"/>
                <c:pt idx="0">
                  <c:v>Ажилд орсон иргэдийн тоо</c:v>
                </c:pt>
              </c:strCache>
            </c:strRef>
          </c:tx>
          <c:cat>
            <c:strRef>
              <c:f>ajilguichuud!$C$76:$E$76</c:f>
              <c:strCache>
                <c:ptCount val="3"/>
                <c:pt idx="0">
                  <c:v>2012 I-XII</c:v>
                </c:pt>
                <c:pt idx="1">
                  <c:v>2013 I-XII</c:v>
                </c:pt>
                <c:pt idx="2">
                  <c:v>2014 I-XII</c:v>
                </c:pt>
              </c:strCache>
            </c:strRef>
          </c:cat>
          <c:val>
            <c:numRef>
              <c:f>ajilguichuud!$C$78:$E$78</c:f>
              <c:numCache>
                <c:formatCode>General</c:formatCode>
                <c:ptCount val="3"/>
                <c:pt idx="0">
                  <c:v>932</c:v>
                </c:pt>
                <c:pt idx="1">
                  <c:v>555</c:v>
                </c:pt>
                <c:pt idx="2">
                  <c:v>1410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3992064"/>
        <c:axId val="33883264"/>
      </c:lineChart>
      <c:catAx>
        <c:axId val="33992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3883264"/>
        <c:crosses val="autoZero"/>
        <c:auto val="1"/>
        <c:lblAlgn val="ctr"/>
        <c:lblOffset val="100"/>
        <c:noMultiLvlLbl val="0"/>
      </c:catAx>
      <c:valAx>
        <c:axId val="338832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399206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05"/>
          <c:y val="0.8935185185185186"/>
          <c:w val="0.9"/>
          <c:h val="8.3717191601049901E-2"/>
        </c:manualLayout>
      </c:layout>
      <c:overlay val="0"/>
    </c:legend>
    <c:plotVisOnly val="1"/>
    <c:dispBlanksAs val="zero"/>
    <c:showDLblsOverMax val="0"/>
  </c:chart>
  <c:spPr>
    <a:ln>
      <a:noFill/>
    </a:ln>
  </c:sp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layout/>
      <c:overlay val="0"/>
      <c:txPr>
        <a:bodyPr/>
        <a:lstStyle/>
        <a:p>
          <a:pPr>
            <a:defRPr sz="1400"/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9298245614035096E-2"/>
          <c:y val="0.20857097084889298"/>
          <c:w val="0.96140350877192948"/>
          <c:h val="0.638411997605878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ajilguichuud!$B$98</c:f>
              <c:strCache>
                <c:ptCount val="1"/>
                <c:pt idx="0">
                  <c:v>Бүртгэлтэй ажилгүй иргэд, жил бүрийн эцэст</c:v>
                </c:pt>
              </c:strCache>
            </c:strRef>
          </c:tx>
          <c:invertIfNegative val="0"/>
          <c:cat>
            <c:numRef>
              <c:f>ajilguichuud!$C$97:$L$97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ajilguichuud!$C$98:$L$98</c:f>
              <c:numCache>
                <c:formatCode>General</c:formatCode>
                <c:ptCount val="10"/>
                <c:pt idx="0">
                  <c:v>494</c:v>
                </c:pt>
                <c:pt idx="1">
                  <c:v>506</c:v>
                </c:pt>
                <c:pt idx="2">
                  <c:v>339</c:v>
                </c:pt>
                <c:pt idx="3">
                  <c:v>492</c:v>
                </c:pt>
                <c:pt idx="4">
                  <c:v>484</c:v>
                </c:pt>
                <c:pt idx="5">
                  <c:v>979</c:v>
                </c:pt>
                <c:pt idx="6">
                  <c:v>706</c:v>
                </c:pt>
                <c:pt idx="7">
                  <c:v>215</c:v>
                </c:pt>
                <c:pt idx="8">
                  <c:v>461</c:v>
                </c:pt>
                <c:pt idx="9">
                  <c:v>546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42366464"/>
        <c:axId val="42368000"/>
      </c:barChart>
      <c:catAx>
        <c:axId val="42366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42368000"/>
        <c:crosses val="autoZero"/>
        <c:auto val="1"/>
        <c:lblAlgn val="ctr"/>
        <c:lblOffset val="100"/>
        <c:noMultiLvlLbl val="0"/>
      </c:catAx>
      <c:valAx>
        <c:axId val="423680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4236646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</cdr:x>
      <cdr:y>0.45589</cdr:y>
    </cdr:from>
    <cdr:to>
      <cdr:x>0.30837</cdr:x>
      <cdr:y>0.5045</cdr:y>
    </cdr:to>
    <cdr:sp macro="" textlink="">
      <cdr:nvSpPr>
        <cdr:cNvPr id="3" name="TextBox 8"/>
        <cdr:cNvSpPr txBox="1"/>
      </cdr:nvSpPr>
      <cdr:spPr>
        <a:xfrm xmlns:a="http://schemas.openxmlformats.org/drawingml/2006/main">
          <a:off x="533400" y="1276880"/>
          <a:ext cx="1816379" cy="136151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b="1" dirty="0">
              <a:latin typeface="Arial Mon" pitchFamily="34" charset="0"/>
            </a:rPr>
            <a:t> </a:t>
          </a:r>
          <a:r>
            <a:rPr lang="en-US" sz="1000" b="1" dirty="0" err="1">
              <a:solidFill>
                <a:schemeClr val="accent4"/>
              </a:solidFill>
              <a:latin typeface="Arial Mon" pitchFamily="34" charset="0"/>
            </a:rPr>
            <a:t>óëñûí</a:t>
          </a:r>
          <a:r>
            <a:rPr lang="en-US" sz="1000" b="1" dirty="0">
              <a:solidFill>
                <a:schemeClr val="accent4"/>
              </a:solidFill>
              <a:latin typeface="Arial Mon" pitchFamily="34" charset="0"/>
            </a:rPr>
            <a:t> </a:t>
          </a:r>
          <a:r>
            <a:rPr lang="en-US" sz="1000" b="1" dirty="0" err="1">
              <a:solidFill>
                <a:schemeClr val="accent4"/>
              </a:solidFill>
              <a:latin typeface="Arial Mon" pitchFamily="34" charset="0"/>
            </a:rPr>
            <a:t>äóíäàæ</a:t>
          </a:r>
          <a:r>
            <a:rPr lang="en-US" sz="1000" b="1" dirty="0">
              <a:solidFill>
                <a:schemeClr val="accent4"/>
              </a:solidFill>
              <a:latin typeface="Arial Mon" pitchFamily="34" charset="0"/>
            </a:rPr>
            <a:t> </a:t>
          </a:r>
          <a:r>
            <a:rPr lang="mn-MN" sz="1000" b="1" dirty="0">
              <a:solidFill>
                <a:schemeClr val="accent4"/>
              </a:solidFill>
              <a:latin typeface="Arial Mon" pitchFamily="34" charset="0"/>
            </a:rPr>
            <a:t>1</a:t>
          </a:r>
          <a:r>
            <a:rPr lang="en-US" sz="1000" b="1" dirty="0">
              <a:solidFill>
                <a:schemeClr val="accent4"/>
              </a:solidFill>
              <a:latin typeface="Arial Mon" pitchFamily="34" charset="0"/>
            </a:rPr>
            <a:t>11.0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C700EA-6D23-4211-B8B0-7EFD09BD6B07}" type="datetimeFigureOut">
              <a:rPr lang="en-US" smtClean="0"/>
              <a:pPr/>
              <a:t>1/20/2015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394FFB-B199-4686-843C-ED72BEDEAE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13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07B92-005B-4EB3-9BA2-62DC9B27A0EC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07B92-005B-4EB3-9BA2-62DC9B27A0EC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23B5-61EC-40DE-B821-EE7DA7C8E502}" type="datetimeFigureOut">
              <a:rPr lang="en-US" smtClean="0"/>
              <a:pPr/>
              <a:t>1/20/2015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A7CE6-DDAA-403E-92AD-C7BCFF93C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202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23B5-61EC-40DE-B821-EE7DA7C8E502}" type="datetimeFigureOut">
              <a:rPr lang="en-US" smtClean="0"/>
              <a:pPr/>
              <a:t>1/20/2015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A7CE6-DDAA-403E-92AD-C7BCFF93C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254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23B5-61EC-40DE-B821-EE7DA7C8E502}" type="datetimeFigureOut">
              <a:rPr lang="en-US" smtClean="0"/>
              <a:pPr/>
              <a:t>1/20/2015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A7CE6-DDAA-403E-92AD-C7BCFF93C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974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23B5-61EC-40DE-B821-EE7DA7C8E502}" type="datetimeFigureOut">
              <a:rPr lang="en-US" smtClean="0"/>
              <a:pPr/>
              <a:t>1/20/2015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A7CE6-DDAA-403E-92AD-C7BCFF93C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70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23B5-61EC-40DE-B821-EE7DA7C8E502}" type="datetimeFigureOut">
              <a:rPr lang="en-US" smtClean="0"/>
              <a:pPr/>
              <a:t>1/20/2015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A7CE6-DDAA-403E-92AD-C7BCFF93C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242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23B5-61EC-40DE-B821-EE7DA7C8E502}" type="datetimeFigureOut">
              <a:rPr lang="en-US" smtClean="0"/>
              <a:pPr/>
              <a:t>1/20/2015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A7CE6-DDAA-403E-92AD-C7BCFF93C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976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23B5-61EC-40DE-B821-EE7DA7C8E502}" type="datetimeFigureOut">
              <a:rPr lang="en-US" smtClean="0"/>
              <a:pPr/>
              <a:t>1/20/2015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A7CE6-DDAA-403E-92AD-C7BCFF93C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003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23B5-61EC-40DE-B821-EE7DA7C8E502}" type="datetimeFigureOut">
              <a:rPr lang="en-US" smtClean="0"/>
              <a:pPr/>
              <a:t>1/20/2015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A7CE6-DDAA-403E-92AD-C7BCFF93C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93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23B5-61EC-40DE-B821-EE7DA7C8E502}" type="datetimeFigureOut">
              <a:rPr lang="en-US" smtClean="0"/>
              <a:pPr/>
              <a:t>1/20/2015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A7CE6-DDAA-403E-92AD-C7BCFF93C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695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23B5-61EC-40DE-B821-EE7DA7C8E502}" type="datetimeFigureOut">
              <a:rPr lang="en-US" smtClean="0"/>
              <a:pPr/>
              <a:t>1/20/2015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A7CE6-DDAA-403E-92AD-C7BCFF93C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27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23B5-61EC-40DE-B821-EE7DA7C8E502}" type="datetimeFigureOut">
              <a:rPr lang="en-US" smtClean="0"/>
              <a:pPr/>
              <a:t>1/20/2015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A7CE6-DDAA-403E-92AD-C7BCFF93C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93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23B5-61EC-40DE-B821-EE7DA7C8E502}" type="datetimeFigureOut">
              <a:rPr lang="en-US" smtClean="0"/>
              <a:pPr/>
              <a:t>1/20/2015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A7CE6-DDAA-403E-92AD-C7BCFF93C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48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chart" Target="../charts/char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4.xml"/><Relationship Id="rId4" Type="http://schemas.openxmlformats.org/officeDocument/2006/relationships/chart" Target="../charts/char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chart" Target="../charts/chart26.xml"/><Relationship Id="rId4" Type="http://schemas.openxmlformats.org/officeDocument/2006/relationships/chart" Target="../charts/char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8.xml"/><Relationship Id="rId4" Type="http://schemas.openxmlformats.org/officeDocument/2006/relationships/chart" Target="../charts/char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chart" Target="../charts/char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chart" Target="../charts/chart3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chart" Target="../charts/chart3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4.xml"/><Relationship Id="rId4" Type="http://schemas.openxmlformats.org/officeDocument/2006/relationships/chart" Target="../charts/char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umnugobi_stat@yahoo.com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5" Type="http://schemas.openxmlformats.org/officeDocument/2006/relationships/image" Target="../media/image3.png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9.xml"/><Relationship Id="rId5" Type="http://schemas.openxmlformats.org/officeDocument/2006/relationships/image" Target="../media/image5.png"/><Relationship Id="rId4" Type="http://schemas.openxmlformats.org/officeDocument/2006/relationships/chart" Target="../charts/char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7" Type="http://schemas.openxmlformats.org/officeDocument/2006/relationships/chart" Target="../charts/chart1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chart" Target="../charts/char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7.xml"/><Relationship Id="rId4" Type="http://schemas.openxmlformats.org/officeDocument/2006/relationships/chart" Target="../charts/char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0.xml"/><Relationship Id="rId5" Type="http://schemas.openxmlformats.org/officeDocument/2006/relationships/chart" Target="../charts/chart19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"/>
          <a:stretch/>
        </p:blipFill>
        <p:spPr>
          <a:xfrm>
            <a:off x="0" y="0"/>
            <a:ext cx="9009063" cy="68737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43000" y="1828800"/>
            <a:ext cx="7391400" cy="307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  <a:defRPr/>
            </a:pPr>
            <a:r>
              <a:rPr lang="mn-MN" sz="4000" b="1" cap="all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Хэвлэлийн бага хурал</a:t>
            </a:r>
            <a:endParaRPr lang="en-US" sz="4000" b="1" cap="all" dirty="0" smtClean="0">
              <a:ln w="0"/>
              <a:solidFill>
                <a:schemeClr val="bg2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20000"/>
              </a:spcBef>
              <a:buClr>
                <a:schemeClr val="accent2"/>
              </a:buClr>
              <a:defRPr/>
            </a:pPr>
            <a:endParaRPr lang="mn-MN" sz="2800" b="1" cap="all" dirty="0" smtClean="0">
              <a:ln w="0"/>
              <a:solidFill>
                <a:schemeClr val="bg2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20000"/>
              </a:spcBef>
              <a:buClr>
                <a:schemeClr val="accent2"/>
              </a:buClr>
              <a:defRPr/>
            </a:pPr>
            <a:r>
              <a:rPr lang="mn-MN" sz="2400" b="1" cap="all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Өмнөговь аймгийн Нийгэм, </a:t>
            </a:r>
            <a:endParaRPr lang="mn-MN" sz="2400" b="1" cap="all" dirty="0">
              <a:ln w="0"/>
              <a:solidFill>
                <a:schemeClr val="accent2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20000"/>
              </a:spcBef>
              <a:buClr>
                <a:schemeClr val="accent2"/>
              </a:buClr>
              <a:defRPr/>
            </a:pPr>
            <a:r>
              <a:rPr lang="mn-MN" sz="2400" b="1" cap="all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эдийн засгийн байдАЛ</a:t>
            </a:r>
          </a:p>
          <a:p>
            <a:pPr algn="ctr">
              <a:spcBef>
                <a:spcPct val="20000"/>
              </a:spcBef>
              <a:buClr>
                <a:schemeClr val="accent2"/>
              </a:buClr>
              <a:defRPr/>
            </a:pPr>
            <a:r>
              <a:rPr lang="mn-MN" sz="2400" b="1" cap="all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/ 2014 оны жилийн эцэст /</a:t>
            </a:r>
            <a:endParaRPr lang="en-US" sz="2400" b="1" cap="all" dirty="0" smtClean="0">
              <a:ln w="0"/>
              <a:solidFill>
                <a:schemeClr val="accent2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20000"/>
              </a:spcBef>
              <a:buClr>
                <a:schemeClr val="accent2"/>
              </a:buClr>
              <a:defRPr/>
            </a:pPr>
            <a:endParaRPr lang="en-US" sz="2800" b="1" cap="all" dirty="0" smtClean="0">
              <a:ln w="0"/>
              <a:solidFill>
                <a:schemeClr val="bg2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0" y="5715000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4650" algn="ctr"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rgbClr val="948A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r>
              <a:rPr lang="mn-MN" dirty="0" smtClean="0">
                <a:solidFill>
                  <a:srgbClr val="948A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оны  0</a:t>
            </a:r>
            <a:r>
              <a:rPr lang="en-US" dirty="0" smtClean="0">
                <a:solidFill>
                  <a:srgbClr val="948A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mn-MN" dirty="0" smtClean="0">
                <a:solidFill>
                  <a:srgbClr val="948A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сарын</a:t>
            </a:r>
            <a:r>
              <a:rPr lang="en-US" dirty="0" smtClean="0">
                <a:solidFill>
                  <a:srgbClr val="948A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</a:t>
            </a:r>
            <a:r>
              <a:rPr lang="mn-MN" dirty="0" smtClean="0">
                <a:solidFill>
                  <a:srgbClr val="948A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 smtClean="0">
              <a:solidFill>
                <a:srgbClr val="948A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9" descr="\\exchange_server\MCCT\RESTRICTED\1.ARCHIVE\10. Design_Logo\NSO_LOGO\logo_mg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76200"/>
            <a:ext cx="838200" cy="851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557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3756"/>
          </a:xfrm>
          <a:prstGeom prst="rect">
            <a:avLst/>
          </a:prstGeom>
        </p:spPr>
      </p:pic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026805198"/>
              </p:ext>
            </p:extLst>
          </p:nvPr>
        </p:nvGraphicFramePr>
        <p:xfrm>
          <a:off x="1155819" y="3436878"/>
          <a:ext cx="2971800" cy="2195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1981200" y="609600"/>
            <a:ext cx="5715000" cy="338554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16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            ҮНИЙН ИНДЕКС</a:t>
            </a:r>
            <a:endParaRPr lang="mn-MN" sz="16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1219200" y="1066800"/>
            <a:ext cx="7239000" cy="1769715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363" algn="l"/>
                <a:tab pos="1439863" algn="l"/>
              </a:tabLst>
            </a:pPr>
            <a:r>
              <a:rPr kumimoji="0" lang="mn-MN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      Хэрэглээний үнийн индекс-Consumer price index</a:t>
            </a: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algn="just"/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Хэрэглээний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үнийн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индекс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гэдэг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нь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хэрэглэгчдийн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худалдаж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авсан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бараа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,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үйлчилгээний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нэр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төрөл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өөрчлөлтгүй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тогтвортой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байхад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үнэ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дунджаар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хэрхэн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өөрчлөгдөж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буйг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хэмждэг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үзүүлэлт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юм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.</a:t>
            </a:r>
            <a:endParaRPr kumimoji="0" lang="mn-MN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algn="just"/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en-US" sz="1200" dirty="0" err="1">
                <a:latin typeface="Tahoma"/>
                <a:ea typeface="Times New Roman"/>
              </a:rPr>
              <a:t>Аймгийн</a:t>
            </a:r>
            <a:r>
              <a:rPr lang="en-US" sz="1200" dirty="0">
                <a:latin typeface="Tahoma"/>
                <a:ea typeface="Times New Roman"/>
              </a:rPr>
              <a:t> </a:t>
            </a:r>
            <a:r>
              <a:rPr lang="en-US" sz="1200" dirty="0" err="1">
                <a:latin typeface="Tahoma"/>
                <a:ea typeface="Times New Roman"/>
              </a:rPr>
              <a:t>хэрэглээний</a:t>
            </a:r>
            <a:r>
              <a:rPr lang="en-US" sz="1200" dirty="0">
                <a:latin typeface="Tahoma"/>
                <a:ea typeface="Times New Roman"/>
              </a:rPr>
              <a:t> </a:t>
            </a:r>
            <a:r>
              <a:rPr lang="en-US" sz="1200" dirty="0" err="1">
                <a:latin typeface="Tahoma"/>
                <a:ea typeface="Times New Roman"/>
              </a:rPr>
              <a:t>үнийн</a:t>
            </a:r>
            <a:r>
              <a:rPr lang="en-US" sz="1200" dirty="0">
                <a:latin typeface="Tahoma"/>
                <a:ea typeface="Times New Roman"/>
              </a:rPr>
              <a:t> </a:t>
            </a:r>
            <a:r>
              <a:rPr lang="en-US" sz="1200" dirty="0" err="1">
                <a:latin typeface="Tahoma"/>
                <a:ea typeface="Times New Roman"/>
              </a:rPr>
              <a:t>ерөнхий</a:t>
            </a:r>
            <a:r>
              <a:rPr lang="en-US" sz="1200" dirty="0">
                <a:latin typeface="Tahoma"/>
                <a:ea typeface="Times New Roman"/>
              </a:rPr>
              <a:t> </a:t>
            </a:r>
            <a:r>
              <a:rPr lang="en-US" sz="1200" dirty="0" err="1">
                <a:latin typeface="Tahoma"/>
                <a:ea typeface="Times New Roman"/>
              </a:rPr>
              <a:t>индексийг</a:t>
            </a:r>
            <a:r>
              <a:rPr lang="en-US" sz="1200" dirty="0">
                <a:latin typeface="Tahoma"/>
                <a:ea typeface="Times New Roman"/>
              </a:rPr>
              <a:t> 2014 </a:t>
            </a:r>
            <a:r>
              <a:rPr lang="en-US" sz="1200" dirty="0" err="1">
                <a:latin typeface="Tahoma"/>
                <a:ea typeface="Times New Roman"/>
              </a:rPr>
              <a:t>оны</a:t>
            </a:r>
            <a:r>
              <a:rPr lang="en-US" sz="1200" dirty="0">
                <a:latin typeface="Tahoma"/>
                <a:ea typeface="Times New Roman"/>
              </a:rPr>
              <a:t> 1</a:t>
            </a:r>
            <a:r>
              <a:rPr lang="mn-MN" sz="1200" dirty="0">
                <a:latin typeface="Tahoma"/>
                <a:ea typeface="Times New Roman"/>
              </a:rPr>
              <a:t>2</a:t>
            </a:r>
            <a:r>
              <a:rPr lang="en-US" sz="1200" dirty="0">
                <a:latin typeface="Tahoma"/>
                <a:ea typeface="Times New Roman"/>
              </a:rPr>
              <a:t> </a:t>
            </a:r>
            <a:r>
              <a:rPr lang="en-US" sz="1200" dirty="0" err="1">
                <a:latin typeface="Tahoma"/>
                <a:ea typeface="Times New Roman"/>
              </a:rPr>
              <a:t>сарыг</a:t>
            </a:r>
            <a:r>
              <a:rPr lang="en-US" sz="1200" dirty="0">
                <a:latin typeface="Tahoma"/>
                <a:ea typeface="Times New Roman"/>
              </a:rPr>
              <a:t> </a:t>
            </a:r>
            <a:r>
              <a:rPr lang="en-US" sz="1200" dirty="0" err="1">
                <a:latin typeface="Tahoma"/>
                <a:ea typeface="Times New Roman"/>
              </a:rPr>
              <a:t>өнгөрсөн</a:t>
            </a:r>
            <a:r>
              <a:rPr lang="en-US" sz="1200" dirty="0">
                <a:latin typeface="Tahoma"/>
                <a:ea typeface="Times New Roman"/>
              </a:rPr>
              <a:t> </a:t>
            </a:r>
            <a:r>
              <a:rPr lang="en-US" sz="1200" dirty="0" err="1">
                <a:latin typeface="Tahoma"/>
                <a:ea typeface="Times New Roman"/>
              </a:rPr>
              <a:t>оны</a:t>
            </a:r>
            <a:r>
              <a:rPr lang="en-US" sz="1200" dirty="0">
                <a:latin typeface="Tahoma"/>
                <a:ea typeface="Times New Roman"/>
              </a:rPr>
              <a:t> </a:t>
            </a:r>
            <a:r>
              <a:rPr lang="en-US" sz="1200" dirty="0" err="1">
                <a:latin typeface="Tahoma"/>
                <a:ea typeface="Times New Roman"/>
              </a:rPr>
              <a:t>мөн</a:t>
            </a:r>
            <a:r>
              <a:rPr lang="en-US" sz="1200" dirty="0">
                <a:latin typeface="Tahoma"/>
                <a:ea typeface="Times New Roman"/>
              </a:rPr>
              <a:t> </a:t>
            </a:r>
            <a:r>
              <a:rPr lang="en-US" sz="1200" dirty="0" err="1">
                <a:latin typeface="Tahoma"/>
                <a:ea typeface="Times New Roman"/>
              </a:rPr>
              <a:t>үетэй</a:t>
            </a:r>
            <a:r>
              <a:rPr lang="en-US" sz="1200" dirty="0">
                <a:latin typeface="Tahoma"/>
                <a:ea typeface="Times New Roman"/>
              </a:rPr>
              <a:t> </a:t>
            </a:r>
            <a:r>
              <a:rPr lang="en-US" sz="1200" dirty="0" err="1">
                <a:latin typeface="Tahoma"/>
                <a:ea typeface="Times New Roman"/>
              </a:rPr>
              <a:t>харьцуулахад</a:t>
            </a:r>
            <a:r>
              <a:rPr lang="en-US" sz="1200" dirty="0">
                <a:latin typeface="Tahoma"/>
                <a:ea typeface="Times New Roman"/>
              </a:rPr>
              <a:t> </a:t>
            </a:r>
            <a:r>
              <a:rPr lang="mn-MN" sz="1200" dirty="0">
                <a:latin typeface="Tahoma"/>
                <a:ea typeface="Times New Roman"/>
              </a:rPr>
              <a:t>9.9</a:t>
            </a:r>
            <a:r>
              <a:rPr lang="en-US" sz="1200" dirty="0">
                <a:latin typeface="Tahoma"/>
                <a:ea typeface="Times New Roman"/>
              </a:rPr>
              <a:t> </a:t>
            </a:r>
            <a:r>
              <a:rPr lang="en-US" sz="1200" dirty="0" err="1">
                <a:latin typeface="Tahoma"/>
                <a:ea typeface="Times New Roman"/>
              </a:rPr>
              <a:t>хувиар</a:t>
            </a:r>
            <a:r>
              <a:rPr lang="en-US" sz="1200" dirty="0">
                <a:latin typeface="Tahoma"/>
                <a:ea typeface="Times New Roman"/>
              </a:rPr>
              <a:t> </a:t>
            </a:r>
            <a:r>
              <a:rPr lang="en-US" sz="1200" dirty="0" err="1">
                <a:latin typeface="Tahoma"/>
                <a:ea typeface="Times New Roman"/>
              </a:rPr>
              <a:t>өссөний</a:t>
            </a:r>
            <a:r>
              <a:rPr lang="en-US" sz="1200" dirty="0">
                <a:latin typeface="Tahoma"/>
                <a:ea typeface="Times New Roman"/>
              </a:rPr>
              <a:t>  </a:t>
            </a:r>
            <a:r>
              <a:rPr lang="en-US" sz="1200" dirty="0" err="1">
                <a:latin typeface="Tahoma"/>
                <a:ea typeface="Times New Roman"/>
              </a:rPr>
              <a:t>дотор</a:t>
            </a:r>
            <a:r>
              <a:rPr lang="en-US" sz="1200" dirty="0">
                <a:latin typeface="Tahoma"/>
                <a:ea typeface="Times New Roman"/>
              </a:rPr>
              <a:t> </a:t>
            </a:r>
            <a:r>
              <a:rPr lang="en-US" sz="1200" dirty="0" err="1">
                <a:latin typeface="Tahoma"/>
                <a:ea typeface="Times New Roman"/>
              </a:rPr>
              <a:t>хүнсний</a:t>
            </a:r>
            <a:r>
              <a:rPr lang="en-US" sz="1200" dirty="0">
                <a:latin typeface="Tahoma"/>
                <a:ea typeface="Times New Roman"/>
              </a:rPr>
              <a:t> </a:t>
            </a:r>
            <a:r>
              <a:rPr lang="en-US" sz="1200" dirty="0" err="1">
                <a:latin typeface="Tahoma"/>
                <a:ea typeface="Times New Roman"/>
              </a:rPr>
              <a:t>бараа</a:t>
            </a:r>
            <a:r>
              <a:rPr lang="en-US" sz="1200" dirty="0">
                <a:latin typeface="Tahoma"/>
                <a:ea typeface="Times New Roman"/>
              </a:rPr>
              <a:t> 12.</a:t>
            </a:r>
            <a:r>
              <a:rPr lang="mn-MN" sz="1200" dirty="0">
                <a:latin typeface="Tahoma"/>
                <a:ea typeface="Times New Roman"/>
              </a:rPr>
              <a:t>0</a:t>
            </a:r>
            <a:r>
              <a:rPr lang="en-US" sz="1200" dirty="0">
                <a:latin typeface="Tahoma"/>
                <a:ea typeface="Times New Roman"/>
              </a:rPr>
              <a:t>, </a:t>
            </a:r>
            <a:r>
              <a:rPr lang="en-US" sz="1200" dirty="0" err="1">
                <a:latin typeface="Tahoma"/>
                <a:ea typeface="Times New Roman"/>
              </a:rPr>
              <a:t>согтууруулах</a:t>
            </a:r>
            <a:r>
              <a:rPr lang="en-US" sz="1200" dirty="0">
                <a:latin typeface="Tahoma"/>
                <a:ea typeface="Times New Roman"/>
              </a:rPr>
              <a:t> </a:t>
            </a:r>
            <a:r>
              <a:rPr lang="en-US" sz="1200" dirty="0" err="1">
                <a:latin typeface="Tahoma"/>
                <a:ea typeface="Times New Roman"/>
              </a:rPr>
              <a:t>ундаа</a:t>
            </a:r>
            <a:r>
              <a:rPr lang="en-US" sz="1200" dirty="0">
                <a:latin typeface="Tahoma"/>
                <a:ea typeface="Times New Roman"/>
              </a:rPr>
              <a:t> 11.2, </a:t>
            </a:r>
            <a:r>
              <a:rPr lang="en-US" sz="1200" dirty="0" err="1">
                <a:latin typeface="Tahoma"/>
                <a:ea typeface="Times New Roman"/>
              </a:rPr>
              <a:t>хувцас</a:t>
            </a:r>
            <a:r>
              <a:rPr lang="en-US" sz="1200" dirty="0">
                <a:latin typeface="Tahoma"/>
                <a:ea typeface="Times New Roman"/>
              </a:rPr>
              <a:t> </a:t>
            </a:r>
            <a:r>
              <a:rPr lang="en-US" sz="1200" dirty="0" err="1">
                <a:latin typeface="Tahoma"/>
                <a:ea typeface="Times New Roman"/>
              </a:rPr>
              <a:t>бөс</a:t>
            </a:r>
            <a:r>
              <a:rPr lang="en-US" sz="1200" dirty="0">
                <a:latin typeface="Tahoma"/>
                <a:ea typeface="Times New Roman"/>
              </a:rPr>
              <a:t> </a:t>
            </a:r>
            <a:r>
              <a:rPr lang="en-US" sz="1200" dirty="0" err="1">
                <a:latin typeface="Tahoma"/>
                <a:ea typeface="Times New Roman"/>
              </a:rPr>
              <a:t>бараа</a:t>
            </a:r>
            <a:r>
              <a:rPr lang="en-US" sz="1200" dirty="0">
                <a:latin typeface="Tahoma"/>
                <a:ea typeface="Times New Roman"/>
              </a:rPr>
              <a:t> 13.6, </a:t>
            </a:r>
            <a:r>
              <a:rPr lang="en-US" sz="1200" dirty="0" err="1">
                <a:latin typeface="Tahoma"/>
                <a:ea typeface="Times New Roman"/>
              </a:rPr>
              <a:t>орон</a:t>
            </a:r>
            <a:r>
              <a:rPr lang="en-US" sz="1200" dirty="0">
                <a:latin typeface="Tahoma"/>
                <a:ea typeface="Times New Roman"/>
              </a:rPr>
              <a:t> </a:t>
            </a:r>
            <a:r>
              <a:rPr lang="en-US" sz="1200" dirty="0" err="1">
                <a:latin typeface="Tahoma"/>
                <a:ea typeface="Times New Roman"/>
              </a:rPr>
              <a:t>сууц</a:t>
            </a:r>
            <a:r>
              <a:rPr lang="en-US" sz="1200" dirty="0">
                <a:latin typeface="Tahoma"/>
                <a:ea typeface="Times New Roman"/>
              </a:rPr>
              <a:t>, </a:t>
            </a:r>
            <a:r>
              <a:rPr lang="en-US" sz="1200" dirty="0" err="1">
                <a:latin typeface="Tahoma"/>
                <a:ea typeface="Times New Roman"/>
              </a:rPr>
              <a:t>ус</a:t>
            </a:r>
            <a:r>
              <a:rPr lang="en-US" sz="1200" dirty="0">
                <a:latin typeface="Tahoma"/>
                <a:ea typeface="Times New Roman"/>
              </a:rPr>
              <a:t>, </a:t>
            </a:r>
            <a:r>
              <a:rPr lang="en-US" sz="1200" dirty="0" err="1">
                <a:latin typeface="Tahoma"/>
                <a:ea typeface="Times New Roman"/>
              </a:rPr>
              <a:t>цахилгаан</a:t>
            </a:r>
            <a:r>
              <a:rPr lang="en-US" sz="1200" dirty="0">
                <a:latin typeface="Tahoma"/>
                <a:ea typeface="Times New Roman"/>
              </a:rPr>
              <a:t> </a:t>
            </a:r>
            <a:r>
              <a:rPr lang="en-US" sz="1200" dirty="0" err="1">
                <a:latin typeface="Tahoma"/>
                <a:ea typeface="Times New Roman"/>
              </a:rPr>
              <a:t>болон</a:t>
            </a:r>
            <a:r>
              <a:rPr lang="en-US" sz="1200" dirty="0">
                <a:latin typeface="Tahoma"/>
                <a:ea typeface="Times New Roman"/>
              </a:rPr>
              <a:t> </a:t>
            </a:r>
            <a:r>
              <a:rPr lang="en-US" sz="1200" dirty="0" err="1">
                <a:latin typeface="Tahoma"/>
                <a:ea typeface="Times New Roman"/>
              </a:rPr>
              <a:t>түлш</a:t>
            </a:r>
            <a:r>
              <a:rPr lang="en-US" sz="1200" dirty="0">
                <a:latin typeface="Tahoma"/>
                <a:ea typeface="Times New Roman"/>
              </a:rPr>
              <a:t> 8.3, </a:t>
            </a:r>
            <a:r>
              <a:rPr lang="en-US" sz="1200" dirty="0" err="1">
                <a:latin typeface="Tahoma"/>
                <a:ea typeface="Times New Roman"/>
              </a:rPr>
              <a:t>гэр</a:t>
            </a:r>
            <a:r>
              <a:rPr lang="en-US" sz="1200" dirty="0">
                <a:latin typeface="Tahoma"/>
                <a:ea typeface="Times New Roman"/>
              </a:rPr>
              <a:t> </a:t>
            </a:r>
            <a:r>
              <a:rPr lang="en-US" sz="1200" dirty="0" err="1">
                <a:latin typeface="Tahoma"/>
                <a:ea typeface="Times New Roman"/>
              </a:rPr>
              <a:t>ахуйн</a:t>
            </a:r>
            <a:r>
              <a:rPr lang="en-US" sz="1200" dirty="0">
                <a:latin typeface="Tahoma"/>
                <a:ea typeface="Times New Roman"/>
              </a:rPr>
              <a:t> </a:t>
            </a:r>
            <a:r>
              <a:rPr lang="en-US" sz="1200" dirty="0" err="1">
                <a:latin typeface="Tahoma"/>
                <a:ea typeface="Times New Roman"/>
              </a:rPr>
              <a:t>бараа</a:t>
            </a:r>
            <a:r>
              <a:rPr lang="en-US" sz="1200" dirty="0">
                <a:latin typeface="Tahoma"/>
                <a:ea typeface="Times New Roman"/>
              </a:rPr>
              <a:t> 6.9, </a:t>
            </a:r>
            <a:r>
              <a:rPr lang="en-US" sz="1200" dirty="0" err="1">
                <a:latin typeface="Tahoma"/>
                <a:ea typeface="Times New Roman"/>
              </a:rPr>
              <a:t>эм</a:t>
            </a:r>
            <a:r>
              <a:rPr lang="en-US" sz="1200" dirty="0">
                <a:latin typeface="Tahoma"/>
                <a:ea typeface="Times New Roman"/>
              </a:rPr>
              <a:t> </a:t>
            </a:r>
            <a:r>
              <a:rPr lang="en-US" sz="1200" dirty="0" err="1">
                <a:latin typeface="Tahoma"/>
                <a:ea typeface="Times New Roman"/>
              </a:rPr>
              <a:t>тариа</a:t>
            </a:r>
            <a:r>
              <a:rPr lang="en-US" sz="1200" dirty="0">
                <a:latin typeface="Tahoma"/>
                <a:ea typeface="Times New Roman"/>
              </a:rPr>
              <a:t>, </a:t>
            </a:r>
            <a:r>
              <a:rPr lang="en-US" sz="1200" dirty="0" err="1">
                <a:latin typeface="Tahoma"/>
                <a:ea typeface="Times New Roman"/>
              </a:rPr>
              <a:t>эмнэлэгийн</a:t>
            </a:r>
            <a:r>
              <a:rPr lang="en-US" sz="1200" dirty="0">
                <a:latin typeface="Tahoma"/>
                <a:ea typeface="Times New Roman"/>
              </a:rPr>
              <a:t> </a:t>
            </a:r>
            <a:r>
              <a:rPr lang="en-US" sz="1200" dirty="0" err="1">
                <a:latin typeface="Tahoma"/>
                <a:ea typeface="Times New Roman"/>
              </a:rPr>
              <a:t>үйлчилгээ</a:t>
            </a:r>
            <a:r>
              <a:rPr lang="en-US" sz="1200" dirty="0">
                <a:latin typeface="Tahoma"/>
                <a:ea typeface="Times New Roman"/>
              </a:rPr>
              <a:t> 13.0,  </a:t>
            </a:r>
            <a:r>
              <a:rPr lang="en-US" sz="1200" dirty="0" err="1">
                <a:latin typeface="Tahoma"/>
                <a:ea typeface="Times New Roman"/>
              </a:rPr>
              <a:t>тээвэр</a:t>
            </a:r>
            <a:r>
              <a:rPr lang="en-US" sz="1200" dirty="0">
                <a:latin typeface="Tahoma"/>
                <a:ea typeface="Times New Roman"/>
              </a:rPr>
              <a:t> 3.8</a:t>
            </a:r>
            <a:r>
              <a:rPr lang="mn-MN" sz="1200" dirty="0">
                <a:latin typeface="Tahoma"/>
                <a:ea typeface="Times New Roman"/>
              </a:rPr>
              <a:t>,</a:t>
            </a:r>
            <a:r>
              <a:rPr lang="en-US" sz="1200" dirty="0">
                <a:latin typeface="Tahoma"/>
                <a:ea typeface="Times New Roman"/>
              </a:rPr>
              <a:t> </a:t>
            </a:r>
            <a:r>
              <a:rPr lang="en-US" sz="1200" dirty="0" err="1">
                <a:latin typeface="Tahoma"/>
                <a:ea typeface="Times New Roman"/>
              </a:rPr>
              <a:t>соёлын</a:t>
            </a:r>
            <a:r>
              <a:rPr lang="en-US" sz="1200" dirty="0">
                <a:latin typeface="Tahoma"/>
                <a:ea typeface="Times New Roman"/>
              </a:rPr>
              <a:t> </a:t>
            </a:r>
            <a:r>
              <a:rPr lang="en-US" sz="1200" dirty="0" err="1">
                <a:latin typeface="Tahoma"/>
                <a:ea typeface="Times New Roman"/>
              </a:rPr>
              <a:t>бараа</a:t>
            </a:r>
            <a:r>
              <a:rPr lang="en-US" sz="1200" dirty="0">
                <a:latin typeface="Tahoma"/>
                <a:ea typeface="Times New Roman"/>
              </a:rPr>
              <a:t> 6.4, </a:t>
            </a:r>
            <a:r>
              <a:rPr lang="en-US" sz="1200" dirty="0" err="1">
                <a:latin typeface="Tahoma"/>
                <a:ea typeface="Times New Roman"/>
              </a:rPr>
              <a:t>боловсролын</a:t>
            </a:r>
            <a:r>
              <a:rPr lang="en-US" sz="1200" dirty="0">
                <a:latin typeface="Tahoma"/>
                <a:ea typeface="Times New Roman"/>
              </a:rPr>
              <a:t> </a:t>
            </a:r>
            <a:r>
              <a:rPr lang="en-US" sz="1200" dirty="0" err="1">
                <a:latin typeface="Tahoma"/>
                <a:ea typeface="Times New Roman"/>
              </a:rPr>
              <a:t>үйлчилгээ</a:t>
            </a:r>
            <a:r>
              <a:rPr lang="en-US" sz="1200" dirty="0">
                <a:latin typeface="Tahoma"/>
                <a:ea typeface="Times New Roman"/>
              </a:rPr>
              <a:t> 7.6,  </a:t>
            </a:r>
            <a:r>
              <a:rPr lang="en-US" sz="1200" dirty="0" err="1">
                <a:latin typeface="Tahoma"/>
                <a:ea typeface="Times New Roman"/>
              </a:rPr>
              <a:t>зочид</a:t>
            </a:r>
            <a:r>
              <a:rPr lang="en-US" sz="1200" dirty="0">
                <a:latin typeface="Tahoma"/>
                <a:ea typeface="Times New Roman"/>
              </a:rPr>
              <a:t> </a:t>
            </a:r>
            <a:r>
              <a:rPr lang="en-US" sz="1200" dirty="0" err="1">
                <a:latin typeface="Tahoma"/>
                <a:ea typeface="Times New Roman"/>
              </a:rPr>
              <a:t>буудал</a:t>
            </a:r>
            <a:r>
              <a:rPr lang="en-US" sz="1200" dirty="0">
                <a:latin typeface="Tahoma"/>
                <a:ea typeface="Times New Roman"/>
              </a:rPr>
              <a:t> 8.8, </a:t>
            </a:r>
            <a:r>
              <a:rPr lang="en-US" sz="1200" dirty="0" err="1">
                <a:latin typeface="Tahoma"/>
                <a:ea typeface="Times New Roman"/>
              </a:rPr>
              <a:t>бусад</a:t>
            </a:r>
            <a:r>
              <a:rPr lang="en-US" sz="1200" dirty="0">
                <a:latin typeface="Tahoma"/>
                <a:ea typeface="Times New Roman"/>
              </a:rPr>
              <a:t> </a:t>
            </a:r>
            <a:r>
              <a:rPr lang="en-US" sz="1200" dirty="0" err="1">
                <a:latin typeface="Tahoma"/>
                <a:ea typeface="Times New Roman"/>
              </a:rPr>
              <a:t>бараа</a:t>
            </a:r>
            <a:r>
              <a:rPr lang="en-US" sz="1200" dirty="0">
                <a:latin typeface="Tahoma"/>
                <a:ea typeface="Times New Roman"/>
              </a:rPr>
              <a:t> </a:t>
            </a:r>
            <a:r>
              <a:rPr lang="en-US" sz="1200" dirty="0" err="1">
                <a:latin typeface="Tahoma"/>
                <a:ea typeface="Times New Roman"/>
              </a:rPr>
              <a:t>үйлчилгээ</a:t>
            </a:r>
            <a:r>
              <a:rPr lang="en-US" sz="1200" dirty="0">
                <a:latin typeface="Tahoma"/>
                <a:ea typeface="Times New Roman"/>
              </a:rPr>
              <a:t> 11.4 </a:t>
            </a:r>
            <a:r>
              <a:rPr lang="en-US" sz="1200" dirty="0" err="1">
                <a:latin typeface="Tahoma"/>
                <a:ea typeface="Times New Roman"/>
              </a:rPr>
              <a:t>хувиар</a:t>
            </a:r>
            <a:r>
              <a:rPr lang="en-US" sz="1200" dirty="0">
                <a:latin typeface="Tahoma"/>
                <a:ea typeface="Times New Roman"/>
              </a:rPr>
              <a:t> </a:t>
            </a:r>
            <a:r>
              <a:rPr lang="en-US" sz="1200" dirty="0" err="1">
                <a:latin typeface="Tahoma"/>
                <a:ea typeface="Times New Roman"/>
              </a:rPr>
              <a:t>тус</a:t>
            </a:r>
            <a:r>
              <a:rPr lang="en-US" sz="1200" dirty="0">
                <a:latin typeface="Tahoma"/>
                <a:ea typeface="Times New Roman"/>
              </a:rPr>
              <a:t> </a:t>
            </a:r>
            <a:r>
              <a:rPr lang="en-US" sz="1200" dirty="0" err="1">
                <a:latin typeface="Tahoma"/>
                <a:ea typeface="Times New Roman"/>
              </a:rPr>
              <a:t>тус</a:t>
            </a:r>
            <a:r>
              <a:rPr lang="en-US" sz="1200" dirty="0">
                <a:latin typeface="Tahoma"/>
                <a:ea typeface="Times New Roman"/>
              </a:rPr>
              <a:t> </a:t>
            </a:r>
            <a:r>
              <a:rPr lang="en-US" sz="1200" dirty="0" err="1">
                <a:latin typeface="Tahoma"/>
                <a:ea typeface="Times New Roman"/>
              </a:rPr>
              <a:t>өссөн</a:t>
            </a:r>
            <a:r>
              <a:rPr lang="en-US" sz="1200" dirty="0">
                <a:latin typeface="Tahoma"/>
                <a:ea typeface="Times New Roman"/>
              </a:rPr>
              <a:t> </a:t>
            </a:r>
            <a:r>
              <a:rPr lang="en-US" sz="1200" dirty="0" err="1">
                <a:latin typeface="Tahoma"/>
                <a:ea typeface="Times New Roman"/>
              </a:rPr>
              <a:t>үзүүлэлттэй</a:t>
            </a:r>
            <a:r>
              <a:rPr lang="en-US" sz="1200" dirty="0">
                <a:latin typeface="Tahoma"/>
                <a:ea typeface="Times New Roman"/>
              </a:rPr>
              <a:t> </a:t>
            </a:r>
            <a:r>
              <a:rPr lang="en-US" sz="1200" dirty="0" err="1">
                <a:latin typeface="Tahoma"/>
                <a:ea typeface="Times New Roman"/>
              </a:rPr>
              <a:t>байна</a:t>
            </a:r>
            <a:r>
              <a:rPr lang="en-US" sz="1200" dirty="0">
                <a:latin typeface="Arial Mon"/>
                <a:ea typeface="Times New Roman"/>
                <a:cs typeface="Arial"/>
              </a:rPr>
              <a:t>.</a:t>
            </a:r>
            <a:endParaRPr lang="en-US" sz="1200" dirty="0">
              <a:latin typeface="Times New Roman"/>
              <a:ea typeface="Times New Roman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363" algn="l"/>
                <a:tab pos="1439863" algn="l"/>
              </a:tabLst>
            </a:pP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0126217"/>
              </p:ext>
            </p:extLst>
          </p:nvPr>
        </p:nvGraphicFramePr>
        <p:xfrm>
          <a:off x="1182168" y="3200400"/>
          <a:ext cx="7620000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9" name="Picture 5" descr="Description: D:\BAYAN\My Pictures\STAT-LOGO\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168" y="719569"/>
            <a:ext cx="646632" cy="65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/>
          <p:cNvCxnSpPr/>
          <p:nvPr/>
        </p:nvCxnSpPr>
        <p:spPr>
          <a:xfrm>
            <a:off x="1219200" y="2971800"/>
            <a:ext cx="7391400" cy="7620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864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"/>
          <a:stretch/>
        </p:blipFill>
        <p:spPr>
          <a:xfrm>
            <a:off x="0" y="0"/>
            <a:ext cx="9007267" cy="6873756"/>
          </a:xfrm>
          <a:prstGeom prst="rect">
            <a:avLst/>
          </a:prstGeom>
        </p:spPr>
      </p:pic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1676400" y="609600"/>
            <a:ext cx="5715000" cy="338554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ctr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16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ҮЗҮҮЛЭЛТ- Төсөв</a:t>
            </a:r>
            <a:endParaRPr lang="mn-MN" sz="16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86400" y="1371600"/>
            <a:ext cx="3124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mn-MN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ймгийн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төсвийн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mn-MN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орлого өнгөрсөн оноос 1.4 хувиар өссөн байна.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35062"/>
            <a:ext cx="90487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2698203"/>
              </p:ext>
            </p:extLst>
          </p:nvPr>
        </p:nvGraphicFramePr>
        <p:xfrm>
          <a:off x="914400" y="9906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Rectangle 14"/>
          <p:cNvSpPr/>
          <p:nvPr/>
        </p:nvSpPr>
        <p:spPr>
          <a:xfrm>
            <a:off x="5410200" y="2514600"/>
            <a:ext cx="3200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Орлогыг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нэр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төрлөөр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нь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авч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үзвэл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just"/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Өмчийн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татварын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төлөвлөгөө</a:t>
            </a:r>
            <a:r>
              <a:rPr lang="mn-M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mn-MN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хувь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mn-MN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усгай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зориулалтын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орлого</a:t>
            </a:r>
            <a:r>
              <a:rPr lang="mn-M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mn-MN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хувь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татварын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бус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орлогын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mn-MN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хувь</a:t>
            </a:r>
            <a:r>
              <a:rPr lang="mn-MN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орлогын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албан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mn-MN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 хувь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бусад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татварын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mn-MN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хуви</a:t>
            </a:r>
            <a:r>
              <a:rPr lang="mn-MN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йг тус тус эзэлж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байна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300239"/>
              </p:ext>
            </p:extLst>
          </p:nvPr>
        </p:nvGraphicFramePr>
        <p:xfrm>
          <a:off x="946446" y="3962400"/>
          <a:ext cx="4387553" cy="2674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895117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3756"/>
          </a:xfrm>
          <a:prstGeom prst="rect">
            <a:avLst/>
          </a:prstGeom>
        </p:spPr>
      </p:pic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1676400" y="609600"/>
            <a:ext cx="6324600" cy="338554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ctr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16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ҮЗҮҮЛЭЛТ- Банк, орлого, зарлага</a:t>
            </a:r>
            <a:endParaRPr lang="mn-MN" sz="16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8" name="Content Placeholder 3"/>
          <p:cNvGraphicFramePr>
            <a:graphicFrameLocks/>
          </p:cNvGraphicFramePr>
          <p:nvPr/>
        </p:nvGraphicFramePr>
        <p:xfrm>
          <a:off x="1039905" y="3429000"/>
          <a:ext cx="3810000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/>
          <p:cNvGraphicFramePr/>
          <p:nvPr/>
        </p:nvGraphicFramePr>
        <p:xfrm>
          <a:off x="4715435" y="3200400"/>
          <a:ext cx="40386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354303"/>
              </p:ext>
            </p:extLst>
          </p:nvPr>
        </p:nvGraphicFramePr>
        <p:xfrm>
          <a:off x="1828800" y="1143000"/>
          <a:ext cx="6629400" cy="2194560"/>
        </p:xfrm>
        <a:graphic>
          <a:graphicData uri="http://schemas.openxmlformats.org/drawingml/2006/table">
            <a:tbl>
              <a:tblPr/>
              <a:tblGrid>
                <a:gridCol w="6629400"/>
              </a:tblGrid>
              <a:tr h="498263">
                <a:tc>
                  <a:txBody>
                    <a:bodyPr/>
                    <a:lstStyle/>
                    <a:p>
                      <a:pPr algn="just"/>
                      <a:r>
                        <a:rPr lang="mn-MN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       </a:t>
                      </a:r>
                      <a:r>
                        <a:rPr lang="x-none" sz="180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Аймгийн хэмжээнд үйл ажиллагаагаа явуулж буй нийт арилжааны банкууд</a:t>
                      </a:r>
                      <a:r>
                        <a:rPr lang="mn-M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ын</a:t>
                      </a:r>
                      <a:r>
                        <a:rPr lang="x-none" sz="180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кассын орлого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925299</a:t>
                      </a:r>
                      <a:r>
                        <a:rPr lang="x-none" sz="180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сая төгрөгт хүрч, зарлага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913039.6</a:t>
                      </a:r>
                      <a:r>
                        <a:rPr lang="x-none" sz="180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сая төгрөг болсон байна. Зээлийн өрийн нийт үлдэгдэл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140801.7</a:t>
                      </a:r>
                      <a:r>
                        <a:rPr lang="x-none" sz="180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сая  төгрөг  байгаагийн 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3406.9 </a:t>
                      </a:r>
                      <a:r>
                        <a:rPr lang="eu-E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сая</a:t>
                      </a:r>
                      <a:r>
                        <a:rPr lang="x-none" sz="180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төгрөг  нь чанаргүй зээл байна. 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x-none" sz="180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      Зээлийн өрийн үлдэгдэл өнгөрсөн оны мөн үеэс 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6.4</a:t>
                      </a:r>
                      <a:r>
                        <a:rPr lang="x-none" sz="180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хуви</a:t>
                      </a:r>
                      <a:r>
                        <a:rPr lang="mn-M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ар</a:t>
                      </a:r>
                      <a:r>
                        <a:rPr lang="x-none" sz="180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өсчээ. Харин  чанаргүй зээл өнгөрсөн оны мөн үеэс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217.78</a:t>
                      </a:r>
                      <a:r>
                        <a:rPr lang="x-none" sz="180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хуви</a:t>
                      </a:r>
                      <a:r>
                        <a:rPr lang="mn-M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ар</a:t>
                      </a:r>
                      <a:r>
                        <a:rPr lang="x-none" sz="180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буюу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1842.8</a:t>
                      </a:r>
                      <a:r>
                        <a:rPr lang="x-none" sz="180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сая төгрөгөөр </a:t>
                      </a:r>
                      <a:r>
                        <a:rPr lang="mn-M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өссөн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байна</a:t>
                      </a:r>
                      <a:r>
                        <a:rPr lang="x-none" sz="180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mn-MN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478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40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"/>
          <a:stretch/>
        </p:blipFill>
        <p:spPr>
          <a:xfrm>
            <a:off x="0" y="0"/>
            <a:ext cx="9007267" cy="6873756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43000"/>
            <a:ext cx="685800" cy="685800"/>
          </a:xfrm>
        </p:spPr>
      </p:pic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1676400" y="609600"/>
            <a:ext cx="5715000" cy="338554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ctr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16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ҮЗҮҮЛЭЛТ- Барилга</a:t>
            </a:r>
            <a:endParaRPr lang="mn-MN" sz="16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9005518"/>
              </p:ext>
            </p:extLst>
          </p:nvPr>
        </p:nvGraphicFramePr>
        <p:xfrm>
          <a:off x="1295400" y="3436878"/>
          <a:ext cx="6858000" cy="3292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6186090"/>
              </p:ext>
            </p:extLst>
          </p:nvPr>
        </p:nvGraphicFramePr>
        <p:xfrm>
          <a:off x="914400" y="1143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Rectangle 9"/>
          <p:cNvSpPr/>
          <p:nvPr/>
        </p:nvSpPr>
        <p:spPr>
          <a:xfrm>
            <a:off x="4343400" y="2971800"/>
            <a:ext cx="3505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Барилга угсралт их засварын ажил барилгын төрлөөр </a:t>
            </a:r>
            <a:r>
              <a:rPr lang="ru-RU" sz="1600" dirty="0"/>
              <a:t>/</a:t>
            </a:r>
            <a:r>
              <a:rPr lang="ru-RU" sz="1600" dirty="0" smtClean="0"/>
              <a:t>мян.төг/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029200" y="1143000"/>
            <a:ext cx="3505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u-ES" sz="1600" dirty="0" smtClean="0"/>
              <a:t>201</a:t>
            </a:r>
            <a:r>
              <a:rPr lang="en-US" sz="1600" dirty="0" smtClean="0"/>
              <a:t>4</a:t>
            </a:r>
            <a:r>
              <a:rPr lang="eu-ES" sz="1600" dirty="0" smtClean="0"/>
              <a:t> оны барилга угсралт, их засварын ажил нь </a:t>
            </a:r>
            <a:r>
              <a:rPr lang="mn-MN" sz="1600" dirty="0" smtClean="0"/>
              <a:t>127058.6</a:t>
            </a:r>
            <a:r>
              <a:rPr lang="eu-ES" sz="1600" dirty="0" smtClean="0"/>
              <a:t> сая төгрөгийн гүйцэтгэлтэй байгаа нь өнгөрсөн оноос </a:t>
            </a:r>
            <a:r>
              <a:rPr lang="en-US" sz="1600" dirty="0" smtClean="0"/>
              <a:t>5 </a:t>
            </a:r>
            <a:r>
              <a:rPr lang="mn-MN" sz="1600" dirty="0" smtClean="0"/>
              <a:t>дахин</a:t>
            </a:r>
            <a:r>
              <a:rPr lang="eu-ES" sz="1600" dirty="0" smtClean="0"/>
              <a:t>  буюу </a:t>
            </a:r>
            <a:r>
              <a:rPr lang="mn-MN" sz="1600" dirty="0" smtClean="0"/>
              <a:t>103115.0 </a:t>
            </a:r>
            <a:r>
              <a:rPr lang="eu-ES" sz="1600" dirty="0" smtClean="0"/>
              <a:t>сая төгрөгөөр </a:t>
            </a:r>
            <a:r>
              <a:rPr lang="mn-MN" sz="1600" dirty="0" smtClean="0"/>
              <a:t>өссөн</a:t>
            </a:r>
            <a:r>
              <a:rPr lang="eu-ES" sz="1600" dirty="0" smtClean="0"/>
              <a:t> байна.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425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3756"/>
          </a:xfrm>
          <a:prstGeom prst="rect">
            <a:avLst/>
          </a:prstGeom>
        </p:spPr>
      </p:pic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923557309"/>
              </p:ext>
            </p:extLst>
          </p:nvPr>
        </p:nvGraphicFramePr>
        <p:xfrm>
          <a:off x="1155818" y="3200400"/>
          <a:ext cx="7530982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1676400" y="609600"/>
            <a:ext cx="5715000" cy="338554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ctr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16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ҮЗҮҮЛЭЛТ- Аж үйлдвэр</a:t>
            </a:r>
            <a:endParaRPr lang="mn-MN" sz="16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600200" y="1219200"/>
          <a:ext cx="6934200" cy="1832440"/>
        </p:xfrm>
        <a:graphic>
          <a:graphicData uri="http://schemas.openxmlformats.org/drawingml/2006/table">
            <a:tbl>
              <a:tblPr/>
              <a:tblGrid>
                <a:gridCol w="2914899"/>
                <a:gridCol w="1122508"/>
                <a:gridCol w="995773"/>
                <a:gridCol w="905247"/>
                <a:gridCol w="995773"/>
              </a:tblGrid>
              <a:tr h="304800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Аж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үйлдвэрийн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салбарын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нийт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үйлдвэрлэл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оны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үнээр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сая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төг</a:t>
                      </a:r>
                      <a:endParaRPr lang="en-US" sz="14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0281">
                <a:tc>
                  <a:txBody>
                    <a:bodyPr/>
                    <a:lstStyle/>
                    <a:p>
                      <a:pPr algn="ctr"/>
                      <a:endParaRPr lang="mn-MN" sz="1200" b="1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mn-MN" sz="12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Салбар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2012</a:t>
                      </a:r>
                      <a:endParaRPr lang="en-US" sz="11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2013</a:t>
                      </a:r>
                      <a:endParaRPr lang="en-US" sz="11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2014</a:t>
                      </a:r>
                      <a:endParaRPr lang="en-US" sz="11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2014/2013</a:t>
                      </a:r>
                      <a:endParaRPr lang="en-US" sz="11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</a:tr>
              <a:tr h="3190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Уул</a:t>
                      </a: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100" b="1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уурхай</a:t>
                      </a: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100" b="1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олборлох</a:t>
                      </a: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100" b="1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аж</a:t>
                      </a: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100" b="1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үйлдвэр</a:t>
                      </a:r>
                      <a:endParaRPr lang="en-US" sz="11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239559.8</a:t>
                      </a:r>
                      <a:endParaRPr lang="en-US" sz="11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295477.3</a:t>
                      </a:r>
                      <a:endParaRPr lang="en-US" sz="11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490756.9</a:t>
                      </a:r>
                      <a:endParaRPr lang="en-US" sz="11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166.1</a:t>
                      </a:r>
                      <a:endParaRPr lang="en-US" sz="11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67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Боловсруулах аж үйлдвэр</a:t>
                      </a:r>
                      <a:endParaRPr lang="en-US" sz="11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1261.7</a:t>
                      </a:r>
                      <a:endParaRPr lang="en-US" sz="11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1463</a:t>
                      </a:r>
                      <a:endParaRPr lang="en-US" sz="11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515.6</a:t>
                      </a:r>
                      <a:endParaRPr lang="en-US" sz="11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35.2</a:t>
                      </a:r>
                      <a:endParaRPr lang="en-US" sz="11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</a:tr>
              <a:tr h="4615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Цахилгаан дулааны эрчим хүч үйлдвэрлэл, усан хангамж</a:t>
                      </a:r>
                      <a:endParaRPr lang="en-US" sz="11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3470.4</a:t>
                      </a:r>
                      <a:endParaRPr lang="en-US" sz="11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3603</a:t>
                      </a:r>
                      <a:endParaRPr lang="en-US" sz="11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3073.4</a:t>
                      </a:r>
                      <a:endParaRPr lang="en-US" sz="11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85.3</a:t>
                      </a:r>
                      <a:endParaRPr lang="en-US" sz="11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4800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"/>
          <a:stretch/>
        </p:blipFill>
        <p:spPr>
          <a:xfrm>
            <a:off x="0" y="0"/>
            <a:ext cx="9007267" cy="6873756"/>
          </a:xfrm>
          <a:prstGeom prst="rect">
            <a:avLst/>
          </a:prstGeom>
        </p:spPr>
      </p:pic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85800" y="533400"/>
            <a:ext cx="8458200" cy="40005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МАКРО ЭДИЙН ЗАСГИЙН ҮЗҮҮЛЭЛТ </a:t>
            </a:r>
            <a:r>
              <a:rPr lang="mn-MN" sz="20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– Тээвэр,Холбоо</a:t>
            </a:r>
            <a:endParaRPr lang="mn-MN" sz="20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4401253"/>
              </p:ext>
            </p:extLst>
          </p:nvPr>
        </p:nvGraphicFramePr>
        <p:xfrm>
          <a:off x="838200" y="1143000"/>
          <a:ext cx="4572000" cy="243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/>
          <p:cNvSpPr/>
          <p:nvPr/>
        </p:nvSpPr>
        <p:spPr>
          <a:xfrm>
            <a:off x="5486400" y="1591270"/>
            <a:ext cx="3276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mn-MN" dirty="0"/>
              <a:t>Авто тээврийн тээврийн орлого  2012 оноос 9.1 хувиар 2013 оноос 3 дахин өссөн байна</a:t>
            </a:r>
            <a:endParaRPr lang="en-US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0833661"/>
              </p:ext>
            </p:extLst>
          </p:nvPr>
        </p:nvGraphicFramePr>
        <p:xfrm>
          <a:off x="838200" y="3962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Rectangle 10"/>
          <p:cNvSpPr/>
          <p:nvPr/>
        </p:nvSpPr>
        <p:spPr>
          <a:xfrm>
            <a:off x="1447800" y="3724542"/>
            <a:ext cx="3276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sz="1400" b="1" dirty="0" smtClean="0"/>
              <a:t>Холбооны салбарын орлого /мян.төг/</a:t>
            </a:r>
            <a:endParaRPr lang="en-US" sz="1400" b="1" dirty="0"/>
          </a:p>
        </p:txBody>
      </p:sp>
      <p:sp>
        <p:nvSpPr>
          <p:cNvPr id="12" name="Rectangle 11"/>
          <p:cNvSpPr/>
          <p:nvPr/>
        </p:nvSpPr>
        <p:spPr>
          <a:xfrm>
            <a:off x="5486400" y="4191000"/>
            <a:ext cx="3429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mn-MN" dirty="0"/>
              <a:t>Холбооны салбарын орлого орлого  2012 оноос </a:t>
            </a:r>
            <a:r>
              <a:rPr lang="mn-MN" dirty="0" smtClean="0"/>
              <a:t>52.6 </a:t>
            </a:r>
            <a:r>
              <a:rPr lang="mn-MN" dirty="0"/>
              <a:t>хувиар 2013 оноос </a:t>
            </a:r>
            <a:r>
              <a:rPr lang="mn-MN" dirty="0" smtClean="0"/>
              <a:t>42.1 хувиар тус тус </a:t>
            </a:r>
            <a:r>
              <a:rPr lang="mn-MN" dirty="0"/>
              <a:t>өссөн байна</a:t>
            </a:r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124200"/>
            <a:ext cx="771249" cy="682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2646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56"/>
            <a:ext cx="9144000" cy="68737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00600" y="609601"/>
            <a:ext cx="381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76400" y="1981201"/>
            <a:ext cx="586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  <a:defRPr/>
            </a:pPr>
            <a:endParaRPr lang="en-US" sz="3600" b="1" cap="all" dirty="0">
              <a:ln w="0"/>
              <a:solidFill>
                <a:schemeClr val="bg2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76400" y="1524000"/>
            <a:ext cx="601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0" y="4495800"/>
            <a:ext cx="571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4650" indent="-342900" algn="r"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0" y="5714999"/>
            <a:ext cx="525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4650" algn="ctr">
              <a:buFont typeface="Wingdings" panose="05000000000000000000" pitchFamily="2" charset="2"/>
              <a:buNone/>
            </a:pP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914400" y="525463"/>
            <a:ext cx="8229600" cy="40005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2000" b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Эдийн засгийн үзүүлэлт-Хөдөө </a:t>
            </a:r>
            <a:r>
              <a:rPr lang="mn-MN" sz="2000" b="1" dirty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аж ахуй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72000" y="1143000"/>
            <a:ext cx="4495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mn-MN" altLang="en-US" sz="1200" b="1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Малын тоо, төрлөөр, аймгийн дүнгээр, </a:t>
            </a:r>
            <a:endParaRPr lang="en-US" altLang="en-US" sz="1200" b="1" dirty="0" smtClean="0">
              <a:latin typeface="Arial" pitchFamily="34" charset="0"/>
              <a:ea typeface="Tahoma" pitchFamily="34" charset="0"/>
              <a:cs typeface="Arial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mn-MN" altLang="en-US" sz="1200" b="1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20</a:t>
            </a:r>
            <a:r>
              <a:rPr lang="en-US" altLang="en-US" sz="1200" b="1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10</a:t>
            </a:r>
            <a:r>
              <a:rPr lang="mn-MN" altLang="en-US" sz="1200" b="1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-201</a:t>
            </a:r>
            <a:r>
              <a:rPr lang="en-US" altLang="en-US" sz="1200" b="1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4</a:t>
            </a:r>
            <a:r>
              <a:rPr lang="mn-MN" altLang="en-US" sz="1200" b="1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 оны байдлаар</a:t>
            </a:r>
            <a:endParaRPr lang="en-US" altLang="en-US" sz="1200" b="1" dirty="0"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4" name="Picture 2" descr="\\exchange_server\MCCT\PUBLIC\Tserendejid\Information icon\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449" y="405878"/>
            <a:ext cx="735894" cy="776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l_fi" descr="http://bj4img.com/d/bb/user_uploads/20110401/195681/24lzll034868-02_1d412b9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3505200"/>
            <a:ext cx="1676400" cy="16383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l_fi" descr="http://www.unen.mn/resource/unen/photo/2012/11/7fc0642add8681f7/91d665641ca0a0adoriginal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39517">
            <a:off x="5694922" y="3414755"/>
            <a:ext cx="1838325" cy="1676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8" descr="http://bj4img.com/d/bb/user_uploads/20110401/195681/uher_ea8e11f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932860">
            <a:off x="7494702" y="3638562"/>
            <a:ext cx="1524000" cy="1447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l_fi" descr="http://www.zavkhan.gov.mn/images/gallery/0904001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31561">
            <a:off x="4648200" y="4953000"/>
            <a:ext cx="1752600" cy="160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il_fi" descr="http://altan-ovoo.mn/Uploads/orig/229o0kjib4vh03rg5joytmmfs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764323">
            <a:off x="6712648" y="5101500"/>
            <a:ext cx="1662304" cy="15361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2" name="Straight Connector 21"/>
          <p:cNvCxnSpPr>
            <a:stCxn id="14" idx="2"/>
          </p:cNvCxnSpPr>
          <p:nvPr/>
        </p:nvCxnSpPr>
        <p:spPr>
          <a:xfrm>
            <a:off x="8535396" y="1182655"/>
            <a:ext cx="138553" cy="4481818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4495801" y="1904999"/>
          <a:ext cx="4419597" cy="1383986"/>
        </p:xfrm>
        <a:graphic>
          <a:graphicData uri="http://schemas.openxmlformats.org/drawingml/2006/table">
            <a:tbl>
              <a:tblPr/>
              <a:tblGrid>
                <a:gridCol w="582082"/>
                <a:gridCol w="767503"/>
                <a:gridCol w="767503"/>
                <a:gridCol w="767503"/>
                <a:gridCol w="767503"/>
                <a:gridCol w="767503"/>
              </a:tblGrid>
              <a:tr h="1546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solidFill>
                          <a:srgbClr val="76923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2010</a:t>
                      </a:r>
                      <a:endParaRPr lang="en-US" sz="1100">
                        <a:solidFill>
                          <a:srgbClr val="76923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2011</a:t>
                      </a:r>
                      <a:endParaRPr lang="en-US" sz="1100">
                        <a:solidFill>
                          <a:srgbClr val="76923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2012</a:t>
                      </a:r>
                      <a:endParaRPr lang="en-US" sz="1100">
                        <a:solidFill>
                          <a:srgbClr val="76923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2013</a:t>
                      </a:r>
                      <a:endParaRPr lang="en-US" sz="1100">
                        <a:solidFill>
                          <a:srgbClr val="76923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2014</a:t>
                      </a:r>
                      <a:endParaRPr lang="en-US" sz="1100">
                        <a:solidFill>
                          <a:srgbClr val="76923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23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Тэмээ </a:t>
                      </a:r>
                      <a:endParaRPr lang="en-US" sz="1100">
                        <a:solidFill>
                          <a:srgbClr val="76923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83765</a:t>
                      </a:r>
                      <a:endParaRPr lang="en-US" sz="1100">
                        <a:solidFill>
                          <a:srgbClr val="76923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87837</a:t>
                      </a:r>
                      <a:endParaRPr lang="en-US" sz="1100">
                        <a:solidFill>
                          <a:srgbClr val="76923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97317</a:t>
                      </a:r>
                      <a:endParaRPr lang="en-US" sz="1100">
                        <a:solidFill>
                          <a:srgbClr val="76923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103120</a:t>
                      </a:r>
                      <a:endParaRPr lang="en-US" sz="1100">
                        <a:solidFill>
                          <a:srgbClr val="76923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112741</a:t>
                      </a:r>
                      <a:endParaRPr lang="en-US" sz="1100">
                        <a:solidFill>
                          <a:srgbClr val="76923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</a:tr>
              <a:tr h="21723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Адуу</a:t>
                      </a:r>
                      <a:endParaRPr lang="en-US" sz="1100">
                        <a:solidFill>
                          <a:srgbClr val="76923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37621</a:t>
                      </a:r>
                      <a:endParaRPr lang="en-US" sz="1100">
                        <a:solidFill>
                          <a:srgbClr val="76923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43366</a:t>
                      </a:r>
                      <a:endParaRPr lang="en-US" sz="1100">
                        <a:solidFill>
                          <a:srgbClr val="76923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50100</a:t>
                      </a:r>
                      <a:endParaRPr lang="en-US" sz="1100">
                        <a:solidFill>
                          <a:srgbClr val="76923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58164</a:t>
                      </a:r>
                      <a:endParaRPr lang="en-US" sz="1100">
                        <a:solidFill>
                          <a:srgbClr val="76923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66345</a:t>
                      </a:r>
                      <a:endParaRPr lang="en-US" sz="1100">
                        <a:solidFill>
                          <a:srgbClr val="76923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46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Үхэр</a:t>
                      </a:r>
                      <a:endParaRPr lang="en-US" sz="1100">
                        <a:solidFill>
                          <a:srgbClr val="76923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7532</a:t>
                      </a:r>
                      <a:endParaRPr lang="en-US" sz="1100">
                        <a:solidFill>
                          <a:srgbClr val="76923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8732</a:t>
                      </a:r>
                      <a:endParaRPr lang="en-US" sz="1100">
                        <a:solidFill>
                          <a:srgbClr val="76923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10762</a:t>
                      </a:r>
                      <a:endParaRPr lang="en-US" sz="1100">
                        <a:solidFill>
                          <a:srgbClr val="76923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13374</a:t>
                      </a:r>
                      <a:endParaRPr lang="en-US" sz="1100">
                        <a:solidFill>
                          <a:srgbClr val="76923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16085</a:t>
                      </a:r>
                      <a:endParaRPr lang="en-US" sz="1100">
                        <a:solidFill>
                          <a:srgbClr val="76923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</a:tr>
              <a:tr h="19405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Хонь</a:t>
                      </a:r>
                      <a:endParaRPr lang="en-US" sz="1100">
                        <a:solidFill>
                          <a:srgbClr val="76923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212841</a:t>
                      </a:r>
                      <a:endParaRPr lang="en-US" sz="1100">
                        <a:solidFill>
                          <a:srgbClr val="76923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257444</a:t>
                      </a:r>
                      <a:endParaRPr lang="en-US" sz="1100">
                        <a:solidFill>
                          <a:srgbClr val="76923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299816</a:t>
                      </a:r>
                      <a:endParaRPr lang="en-US" sz="1100">
                        <a:solidFill>
                          <a:srgbClr val="76923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350811</a:t>
                      </a:r>
                      <a:endParaRPr lang="en-US" sz="1100">
                        <a:solidFill>
                          <a:srgbClr val="76923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397600</a:t>
                      </a:r>
                      <a:endParaRPr lang="en-US" sz="1100">
                        <a:solidFill>
                          <a:srgbClr val="76923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770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Ямаа</a:t>
                      </a:r>
                      <a:endParaRPr lang="en-US" sz="1100">
                        <a:solidFill>
                          <a:srgbClr val="76923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668568</a:t>
                      </a:r>
                      <a:endParaRPr lang="en-US" sz="1100">
                        <a:solidFill>
                          <a:srgbClr val="76923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826080</a:t>
                      </a:r>
                      <a:endParaRPr lang="en-US" sz="1100">
                        <a:solidFill>
                          <a:srgbClr val="76923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961258</a:t>
                      </a:r>
                      <a:endParaRPr lang="en-US" sz="1100">
                        <a:solidFill>
                          <a:srgbClr val="76923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1127795</a:t>
                      </a:r>
                      <a:endParaRPr lang="en-US" sz="1100">
                        <a:solidFill>
                          <a:srgbClr val="76923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1256272</a:t>
                      </a:r>
                      <a:endParaRPr lang="en-US" sz="1100">
                        <a:solidFill>
                          <a:srgbClr val="76923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</a:tr>
              <a:tr h="21723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Бүгд</a:t>
                      </a:r>
                      <a:endParaRPr lang="en-US" sz="1100">
                        <a:solidFill>
                          <a:srgbClr val="76923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1010327</a:t>
                      </a:r>
                      <a:endParaRPr lang="en-US" sz="1100">
                        <a:solidFill>
                          <a:srgbClr val="76923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1223459</a:t>
                      </a:r>
                      <a:endParaRPr lang="en-US" sz="1100">
                        <a:solidFill>
                          <a:srgbClr val="76923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1419253</a:t>
                      </a:r>
                      <a:endParaRPr lang="en-US" sz="1100">
                        <a:solidFill>
                          <a:srgbClr val="76923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1653264</a:t>
                      </a:r>
                      <a:endParaRPr lang="en-US" sz="1100">
                        <a:solidFill>
                          <a:srgbClr val="76923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1849043</a:t>
                      </a:r>
                      <a:endParaRPr lang="en-US" sz="1100" dirty="0">
                        <a:solidFill>
                          <a:srgbClr val="76923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3" name="Chart 22"/>
          <p:cNvGraphicFramePr/>
          <p:nvPr>
            <p:extLst>
              <p:ext uri="{D42A27DB-BD31-4B8C-83A1-F6EECF244321}">
                <p14:modId xmlns:p14="http://schemas.microsoft.com/office/powerpoint/2010/main" val="4183586942"/>
              </p:ext>
            </p:extLst>
          </p:nvPr>
        </p:nvGraphicFramePr>
        <p:xfrm>
          <a:off x="914400" y="990600"/>
          <a:ext cx="3505200" cy="5695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12142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56"/>
            <a:ext cx="9144000" cy="68737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00600" y="609601"/>
            <a:ext cx="381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76400" y="1981201"/>
            <a:ext cx="586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  <a:defRPr/>
            </a:pPr>
            <a:endParaRPr lang="en-US" sz="3600" b="1" cap="all" dirty="0">
              <a:ln w="0"/>
              <a:solidFill>
                <a:schemeClr val="bg2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76400" y="1524000"/>
            <a:ext cx="601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0" y="4495800"/>
            <a:ext cx="571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4650" indent="-342900" algn="r"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0" y="5714999"/>
            <a:ext cx="525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4650" algn="ctr">
              <a:buFont typeface="Wingdings" panose="05000000000000000000" pitchFamily="2" charset="2"/>
              <a:buNone/>
            </a:pP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rol 1"/>
          <p:cNvSpPr>
            <a:spLocks noChangeArrowheads="1" noChangeShapeType="1"/>
          </p:cNvSpPr>
          <p:nvPr/>
        </p:nvSpPr>
        <p:spPr bwMode="auto">
          <a:xfrm>
            <a:off x="6486525" y="6426200"/>
            <a:ext cx="3486150" cy="337185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371600" y="609601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mn-MN" altLang="en-US" dirty="0" smtClean="0">
                <a:solidFill>
                  <a:schemeClr val="bg1"/>
                </a:solidFill>
                <a:latin typeface="Arial" charset="0"/>
              </a:rPr>
              <a:t>2014 оны жилийн эцсийн малыг 5 төрөл дээр  сумдаар  жагсаавал</a:t>
            </a:r>
            <a:endParaRPr lang="en-US" altLang="en-US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191986" y="6172200"/>
            <a:ext cx="7658100" cy="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\\exchange_server\MCCT\PUBLIC\Tserendejid\Information icon\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943600"/>
            <a:ext cx="7366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914399" y="1371604"/>
          <a:ext cx="7848601" cy="4648193"/>
        </p:xfrm>
        <a:graphic>
          <a:graphicData uri="http://schemas.openxmlformats.org/drawingml/2006/table">
            <a:tbl>
              <a:tblPr/>
              <a:tblGrid>
                <a:gridCol w="927244"/>
                <a:gridCol w="527637"/>
                <a:gridCol w="825597"/>
                <a:gridCol w="465562"/>
                <a:gridCol w="825597"/>
                <a:gridCol w="403487"/>
                <a:gridCol w="825597"/>
                <a:gridCol w="403487"/>
                <a:gridCol w="825597"/>
                <a:gridCol w="465562"/>
                <a:gridCol w="825597"/>
                <a:gridCol w="527637"/>
              </a:tblGrid>
              <a:tr h="324293">
                <a:tc gridSpan="2">
                  <a:txBody>
                    <a:bodyPr/>
                    <a:lstStyle/>
                    <a:p>
                      <a:pPr marL="0" marR="0" indent="46545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Нийт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мал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en-US" sz="110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Тэмээ</a:t>
                      </a:r>
                      <a:endParaRPr lang="en-US" sz="110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Адуу</a:t>
                      </a:r>
                      <a:endParaRPr lang="en-US" sz="110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Үхэр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Хонь 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Ямаа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82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Номгон</a:t>
                      </a:r>
                      <a:endParaRPr lang="en-US" sz="1100" b="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216984</a:t>
                      </a:r>
                      <a:endParaRPr lang="en-US" sz="110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Ханбогд</a:t>
                      </a:r>
                      <a:endParaRPr lang="en-US" sz="1100" b="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22655</a:t>
                      </a:r>
                      <a:endParaRPr lang="en-US" sz="110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Манлай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8176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Ханбогд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3486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Ханхонгор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41528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Номгон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171900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</a:tr>
              <a:tr h="2882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Ханхонгор</a:t>
                      </a:r>
                      <a:endParaRPr lang="en-US" sz="1100" b="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156261</a:t>
                      </a:r>
                      <a:endParaRPr lang="en-US" sz="110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Мандаловоо</a:t>
                      </a:r>
                      <a:endParaRPr lang="en-US" sz="1100" b="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18208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Ханбогд</a:t>
                      </a:r>
                      <a:endParaRPr lang="en-US" sz="110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6561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Баяндалай</a:t>
                      </a:r>
                      <a:endParaRPr lang="en-US" sz="110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1544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Манлай</a:t>
                      </a:r>
                      <a:endParaRPr lang="en-US" sz="110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41352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Гурвантэс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123923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82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Баяндалай</a:t>
                      </a:r>
                      <a:endParaRPr lang="en-US" sz="1100" b="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153575</a:t>
                      </a:r>
                      <a:endParaRPr lang="en-US" sz="110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Манлай</a:t>
                      </a:r>
                      <a:endParaRPr lang="en-US" sz="1100" b="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10264</a:t>
                      </a:r>
                      <a:endParaRPr lang="en-US" sz="110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Ханхонгор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5738</a:t>
                      </a:r>
                      <a:endParaRPr lang="en-US" sz="110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Номгон</a:t>
                      </a:r>
                      <a:endParaRPr lang="en-US" sz="110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1485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Булган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40145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Баяндалай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116186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</a:tr>
              <a:tr h="2882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Гурвантэс</a:t>
                      </a:r>
                      <a:endParaRPr lang="en-US" sz="1100" b="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140895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Хүрмэн</a:t>
                      </a:r>
                      <a:endParaRPr lang="en-US" sz="1100" b="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8082</a:t>
                      </a:r>
                      <a:endParaRPr lang="en-US" sz="110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Номгон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5589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Булган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1374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Ханбогд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34048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Сэврэй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102464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82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Булган</a:t>
                      </a:r>
                      <a:endParaRPr lang="en-US" sz="1100" b="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131464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Цогтовоо</a:t>
                      </a:r>
                      <a:endParaRPr lang="en-US" sz="1100" b="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7584</a:t>
                      </a:r>
                      <a:endParaRPr lang="en-US" sz="110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Баяндалай</a:t>
                      </a:r>
                      <a:endParaRPr lang="en-US" sz="110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5334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Даланзадгад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1209</a:t>
                      </a:r>
                      <a:endParaRPr lang="en-US" sz="110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Мандаловоо</a:t>
                      </a:r>
                      <a:endParaRPr lang="en-US" sz="110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33698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Ханхонгор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102126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</a:tr>
              <a:tr h="2882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Сэврэй</a:t>
                      </a:r>
                      <a:endParaRPr lang="en-US" sz="1100" b="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130386</a:t>
                      </a:r>
                      <a:endParaRPr lang="en-US" sz="110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Номгон</a:t>
                      </a:r>
                      <a:endParaRPr lang="en-US" sz="1100" b="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6625</a:t>
                      </a:r>
                      <a:endParaRPr lang="en-US" sz="110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Цогтцэций</a:t>
                      </a:r>
                      <a:endParaRPr lang="en-US" sz="110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5025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Ханхонгор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1139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Номгон</a:t>
                      </a:r>
                      <a:endParaRPr lang="en-US" sz="110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31385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Ноён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88920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82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Манлай</a:t>
                      </a:r>
                      <a:endParaRPr lang="en-US" sz="1100" b="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128835</a:t>
                      </a:r>
                      <a:endParaRPr lang="en-US" sz="110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Гурвантэс</a:t>
                      </a:r>
                      <a:endParaRPr lang="en-US" sz="1100" b="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6310</a:t>
                      </a:r>
                      <a:endParaRPr lang="en-US" sz="110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Баяновоо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4616</a:t>
                      </a:r>
                      <a:endParaRPr lang="en-US" sz="110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Манлай</a:t>
                      </a:r>
                      <a:endParaRPr lang="en-US" sz="110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1042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Баяндалай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26934</a:t>
                      </a:r>
                      <a:endParaRPr lang="en-US" sz="110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Хүрмэн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83965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</a:tr>
              <a:tr h="2882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Ханбогд</a:t>
                      </a:r>
                      <a:endParaRPr lang="en-US" sz="1100" b="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126467</a:t>
                      </a:r>
                      <a:endParaRPr lang="en-US" sz="110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Ханхонгор</a:t>
                      </a:r>
                      <a:endParaRPr lang="en-US" sz="1100" b="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5730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Булган</a:t>
                      </a:r>
                      <a:endParaRPr lang="en-US" sz="110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4517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Сэврэй</a:t>
                      </a:r>
                      <a:endParaRPr lang="en-US" sz="110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902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Баяновоо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25014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Булган</a:t>
                      </a:r>
                      <a:endParaRPr lang="en-US" sz="110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81226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82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Хүрмэн</a:t>
                      </a:r>
                      <a:endParaRPr lang="en-US" sz="1100" b="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121208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Баяновоо</a:t>
                      </a:r>
                      <a:endParaRPr lang="en-US" sz="1100" b="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5498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Мандаловоо</a:t>
                      </a:r>
                      <a:endParaRPr lang="en-US" sz="110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4475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Цогтцэций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890</a:t>
                      </a:r>
                      <a:endParaRPr lang="en-US" sz="110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Хүрмэн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24309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Манлай</a:t>
                      </a:r>
                      <a:endParaRPr lang="en-US" sz="110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68001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</a:tr>
              <a:tr h="2882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Мандаловоо</a:t>
                      </a:r>
                      <a:endParaRPr lang="en-US" sz="1100" b="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116590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Ноён</a:t>
                      </a:r>
                      <a:endParaRPr lang="en-US" sz="1100" b="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5468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Сэврэй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4114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Баяновоо</a:t>
                      </a:r>
                      <a:endParaRPr lang="en-US" sz="110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851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Цогтцэций</a:t>
                      </a:r>
                      <a:endParaRPr lang="en-US" sz="110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23843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Баяновоо</a:t>
                      </a:r>
                      <a:endParaRPr lang="en-US" sz="110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60486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82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Ноён</a:t>
                      </a:r>
                      <a:endParaRPr lang="en-US" sz="1100" b="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105200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Сэврэй</a:t>
                      </a:r>
                      <a:endParaRPr lang="en-US" sz="1100" b="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4519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Хүрмэн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4095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Хүрмэн</a:t>
                      </a:r>
                      <a:endParaRPr lang="en-US" sz="110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757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Цогтовоо</a:t>
                      </a:r>
                      <a:endParaRPr lang="en-US" sz="110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22013</a:t>
                      </a:r>
                      <a:endParaRPr lang="en-US" sz="110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Мандаловоо</a:t>
                      </a:r>
                      <a:endParaRPr lang="en-US" sz="110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59740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</a:tr>
              <a:tr h="2882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Баяновоо</a:t>
                      </a:r>
                      <a:endParaRPr lang="en-US" sz="1100" b="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96465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Булган</a:t>
                      </a:r>
                      <a:endParaRPr lang="en-US" sz="1100" b="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4202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Цогтовоо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2374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Мандаловоо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469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Сэврэй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18387</a:t>
                      </a:r>
                      <a:endParaRPr lang="en-US" sz="110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Ханбогд</a:t>
                      </a:r>
                      <a:endParaRPr lang="en-US" sz="110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59717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82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Даланзадгад</a:t>
                      </a:r>
                      <a:endParaRPr lang="en-US" sz="1100" b="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75862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Баяндалай</a:t>
                      </a:r>
                      <a:endParaRPr lang="en-US" sz="1100" b="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3577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Гурвантэс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2235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Цогтовоо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453</a:t>
                      </a:r>
                      <a:endParaRPr lang="en-US" sz="110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Даланзадгад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17745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Даланзадгад</a:t>
                      </a:r>
                      <a:endParaRPr lang="en-US" sz="110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53211</a:t>
                      </a:r>
                      <a:endParaRPr lang="en-US" sz="110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</a:tr>
              <a:tr h="2882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Цогтцэций</a:t>
                      </a:r>
                      <a:endParaRPr lang="en-US" sz="1100" b="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75156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Цогтцэций</a:t>
                      </a:r>
                      <a:endParaRPr lang="en-US" sz="1100" b="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2262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Даланзадгад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1940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Гурвантэс</a:t>
                      </a:r>
                      <a:endParaRPr lang="en-US" sz="110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287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Ноён</a:t>
                      </a:r>
                      <a:endParaRPr lang="en-US" sz="110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9059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Цогтцэций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43136</a:t>
                      </a:r>
                      <a:endParaRPr lang="en-US" sz="110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82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Цогтовоо</a:t>
                      </a:r>
                      <a:endParaRPr lang="en-US" sz="1100" b="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73695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Даланзадгад</a:t>
                      </a:r>
                      <a:endParaRPr lang="en-US" sz="1100" b="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1757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Ноён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1556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Ноён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197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Гурвантэс</a:t>
                      </a:r>
                      <a:endParaRPr lang="en-US" sz="110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8140</a:t>
                      </a:r>
                      <a:endParaRPr lang="en-US" sz="110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Цогтовоо</a:t>
                      </a:r>
                      <a:endParaRPr lang="en-US" sz="110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41271</a:t>
                      </a:r>
                      <a:endParaRPr lang="en-US" sz="1100" dirty="0">
                        <a:solidFill>
                          <a:srgbClr val="76923C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1638" marR="616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1524000" y="60960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mn-MN" altLang="en-US" dirty="0" smtClean="0">
                <a:latin typeface="Arial" charset="0"/>
              </a:rPr>
              <a:t>2014 оны жилийн эцсийн малыг 5 төрөл дээр  сумдаар  жагсаавал</a:t>
            </a: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28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3756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5" name="Rectangle 4"/>
          <p:cNvSpPr/>
          <p:nvPr/>
        </p:nvSpPr>
        <p:spPr>
          <a:xfrm>
            <a:off x="4800600" y="609601"/>
            <a:ext cx="381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76400" y="1981201"/>
            <a:ext cx="586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  <a:defRPr/>
            </a:pPr>
            <a:endParaRPr lang="en-US" sz="3600" b="1" cap="all" dirty="0">
              <a:ln w="0"/>
              <a:solidFill>
                <a:schemeClr val="bg2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76400" y="1524000"/>
            <a:ext cx="601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0" y="4495800"/>
            <a:ext cx="571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4650" indent="-342900" algn="r"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0" y="5714999"/>
            <a:ext cx="525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4650" algn="ctr">
              <a:buFont typeface="Wingdings" panose="05000000000000000000" pitchFamily="2" charset="2"/>
              <a:buNone/>
            </a:pP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rol 1"/>
          <p:cNvSpPr>
            <a:spLocks noChangeArrowheads="1" noChangeShapeType="1"/>
          </p:cNvSpPr>
          <p:nvPr/>
        </p:nvSpPr>
        <p:spPr bwMode="auto">
          <a:xfrm>
            <a:off x="6486525" y="6426200"/>
            <a:ext cx="3486150" cy="337185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1295400" y="1066800"/>
            <a:ext cx="0" cy="525780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95400" y="3583214"/>
            <a:ext cx="7658100" cy="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\\exchange_server\MCCT\PUBLIC\Tserendejid\Information icon\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169557"/>
            <a:ext cx="654957" cy="654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600200" y="533401"/>
            <a:ext cx="6248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mn-MN" altLang="en-US" sz="1400" dirty="0" smtClean="0">
                <a:latin typeface="Arial" charset="0"/>
              </a:rPr>
              <a:t>2014 оны жилийн эцэст хураасан ургац, төрлөөр, 2009-2014 он, /тонн/</a:t>
            </a:r>
            <a:endParaRPr lang="en-US" altLang="en-US" sz="1400" dirty="0">
              <a:latin typeface="Arial" charset="0"/>
            </a:endParaRPr>
          </a:p>
        </p:txBody>
      </p:sp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1215530"/>
              </p:ext>
            </p:extLst>
          </p:nvPr>
        </p:nvGraphicFramePr>
        <p:xfrm>
          <a:off x="1371600" y="1066800"/>
          <a:ext cx="7467600" cy="2438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Chart 18"/>
          <p:cNvGraphicFramePr>
            <a:graphicFrameLocks/>
          </p:cNvGraphicFramePr>
          <p:nvPr/>
        </p:nvGraphicFramePr>
        <p:xfrm>
          <a:off x="1524000" y="3810000"/>
          <a:ext cx="7467600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3475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37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81200" y="4495801"/>
            <a:ext cx="6858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sz="2000" b="1" i="1" dirty="0" smtClean="0">
                <a:latin typeface="Arial" pitchFamily="34" charset="0"/>
                <a:cs typeface="Arial" pitchFamily="34" charset="0"/>
              </a:rPr>
              <a:t>Харилцах утас: </a:t>
            </a:r>
            <a:r>
              <a:rPr lang="x-none" sz="2000" b="1" i="1" smtClean="0">
                <a:latin typeface="Arial" pitchFamily="34" charset="0"/>
                <a:cs typeface="Arial" pitchFamily="34" charset="0"/>
              </a:rPr>
              <a:t>7053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x-none" sz="2000" b="1" i="1" smtClean="0">
                <a:latin typeface="Arial" pitchFamily="34" charset="0"/>
                <a:cs typeface="Arial" pitchFamily="34" charset="0"/>
              </a:rPr>
              <a:t>3061,  </a:t>
            </a:r>
          </a:p>
          <a:p>
            <a:r>
              <a:rPr lang="x-none" sz="2000" b="1" i="1" smtClean="0">
                <a:latin typeface="Arial" pitchFamily="34" charset="0"/>
                <a:cs typeface="Arial" pitchFamily="34" charset="0"/>
              </a:rPr>
              <a:t>                              7053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x-none" sz="2000" b="1" i="1" smtClean="0">
                <a:latin typeface="Arial" pitchFamily="34" charset="0"/>
                <a:cs typeface="Arial" pitchFamily="34" charset="0"/>
              </a:rPr>
              <a:t>3439</a:t>
            </a:r>
            <a:endParaRPr lang="en-US" sz="2000" b="1" i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 </a:t>
            </a:r>
          </a:p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E-mail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хаяг</a:t>
            </a:r>
            <a:r>
              <a:rPr lang="mn-MN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:   </a:t>
            </a:r>
            <a:r>
              <a:rPr lang="en-US" sz="2000" dirty="0" smtClean="0">
                <a:latin typeface="Arial" pitchFamily="34" charset="0"/>
                <a:cs typeface="Arial" pitchFamily="34" charset="0"/>
                <a:hlinkClick r:id="rId3"/>
              </a:rPr>
              <a:t>umnugobi_stat@yahoo.com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   umnugovi@.nso.mn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                         http://www.umnugovi.nso.mn/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D:\2013\12. December 2013\display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0" t="30411" r="23524" b="29546"/>
          <a:stretch/>
        </p:blipFill>
        <p:spPr bwMode="auto">
          <a:xfrm>
            <a:off x="1143000" y="838200"/>
            <a:ext cx="7162800" cy="32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441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56"/>
            <a:ext cx="9144000" cy="6873756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071881"/>
              </p:ext>
            </p:extLst>
          </p:nvPr>
        </p:nvGraphicFramePr>
        <p:xfrm>
          <a:off x="1523996" y="1371600"/>
          <a:ext cx="6858003" cy="4267198"/>
        </p:xfrm>
        <a:graphic>
          <a:graphicData uri="http://schemas.openxmlformats.org/drawingml/2006/table">
            <a:tbl>
              <a:tblPr/>
              <a:tblGrid>
                <a:gridCol w="3926337"/>
                <a:gridCol w="913766"/>
                <a:gridCol w="913766"/>
                <a:gridCol w="1104134"/>
              </a:tblGrid>
              <a:tr h="234255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38DD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38DD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38DD5"/>
                    </a:solidFill>
                  </a:tcPr>
                </a:tc>
              </a:tr>
              <a:tr h="2342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38DD5"/>
                    </a:solidFill>
                  </a:tcPr>
                </a:tc>
              </a:tr>
              <a:tr h="234255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Хүн ам, нийгмийн статистикийн үзүүлэлт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</a:tr>
              <a:tr h="234255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255">
                <a:tc>
                  <a:txBody>
                    <a:bodyPr/>
                    <a:lstStyle/>
                    <a:p>
                      <a:pPr lvl="1"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Аймгийн хүн ам, оны эцэст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58555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59665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101.9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255">
                <a:tc>
                  <a:txBody>
                    <a:bodyPr/>
                    <a:lstStyle/>
                    <a:p>
                      <a:pPr lvl="1"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255">
                <a:tc>
                  <a:txBody>
                    <a:bodyPr/>
                    <a:lstStyle/>
                    <a:p>
                      <a:pPr lvl="1" algn="l" fontAlgn="b"/>
                      <a:r>
                        <a:rPr lang="mn-M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Төрсөн хүүхдийн тоо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1544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1441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93.3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255">
                <a:tc>
                  <a:txBody>
                    <a:bodyPr/>
                    <a:lstStyle/>
                    <a:p>
                      <a:pPr lvl="1"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255">
                <a:tc>
                  <a:txBody>
                    <a:bodyPr/>
                    <a:lstStyle/>
                    <a:p>
                      <a:pPr lvl="1" algn="l" fontAlgn="b"/>
                      <a:r>
                        <a:rPr lang="mn-M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1000 хүн амд ногдох төрөлт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105.6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255">
                <a:tc>
                  <a:txBody>
                    <a:bodyPr/>
                    <a:lstStyle/>
                    <a:p>
                      <a:pPr lvl="1"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255">
                <a:tc>
                  <a:txBody>
                    <a:bodyPr/>
                    <a:lstStyle/>
                    <a:p>
                      <a:pPr lvl="1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1000 хүн амд ногдох нас баралт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108.0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255">
                <a:tc>
                  <a:txBody>
                    <a:bodyPr/>
                    <a:lstStyle/>
                    <a:p>
                      <a:pPr lvl="1"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6913">
                <a:tc>
                  <a:txBody>
                    <a:bodyPr/>
                    <a:lstStyle/>
                    <a:p>
                      <a:pPr lvl="1" algn="l" fontAlgn="b"/>
                      <a:r>
                        <a:rPr lang="mn-M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Бүртгэлтэй ажилгүйчүүдийн тоо, </a:t>
                      </a:r>
                      <a:br>
                        <a:rPr lang="mn-M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mn-M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 дугаар сарын эцэст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461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546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118.4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255">
                <a:tc>
                  <a:txBody>
                    <a:bodyPr/>
                    <a:lstStyle/>
                    <a:p>
                      <a:pPr lvl="1"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255">
                <a:tc>
                  <a:txBody>
                    <a:bodyPr/>
                    <a:lstStyle/>
                    <a:p>
                      <a:pPr lvl="1" algn="l" fontAlgn="b"/>
                      <a:r>
                        <a:rPr lang="mn-M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Халдварт өвчнөөр өвчлөгчдийн тоо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119.7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255">
                <a:tc>
                  <a:txBody>
                    <a:bodyPr/>
                    <a:lstStyle/>
                    <a:p>
                      <a:pPr lvl="1"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6460">
                <a:tc>
                  <a:txBody>
                    <a:bodyPr/>
                    <a:lstStyle/>
                    <a:p>
                      <a:pPr lvl="1" algn="l" fontAlgn="b"/>
                      <a:r>
                        <a:rPr lang="mn-M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Бүртгэгдсэн гэмт хэргийн тоо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101.9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1524000" y="788569"/>
            <a:ext cx="6705600" cy="369332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en-US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 </a:t>
            </a:r>
            <a:r>
              <a:rPr lang="mn-MN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</a:t>
            </a:r>
            <a:r>
              <a:rPr lang="mn-MN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АМ, НИЙГМИЙН ҮЗҮҮЛЭЛТ</a:t>
            </a:r>
            <a:r>
              <a:rPr lang="en-US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mn-MN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145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3756"/>
          </a:xfrm>
          <a:prstGeom prst="rect">
            <a:avLst/>
          </a:prstGeom>
        </p:spPr>
      </p:pic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1447800" y="609600"/>
            <a:ext cx="6400800" cy="369332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АМ, НИЙГМИЙН ҮЗҮҮЛЭЛТ</a:t>
            </a:r>
            <a:r>
              <a:rPr lang="en-US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mn-MN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– </a:t>
            </a:r>
            <a:r>
              <a:rPr lang="mn-MN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ЭРҮҮЛ МЭНД</a:t>
            </a:r>
            <a:endParaRPr lang="mn-MN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219200" y="3962400"/>
            <a:ext cx="7620000" cy="11113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15" idx="2"/>
          </p:cNvCxnSpPr>
          <p:nvPr/>
        </p:nvCxnSpPr>
        <p:spPr>
          <a:xfrm>
            <a:off x="4779947" y="1303946"/>
            <a:ext cx="4273" cy="2887054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5305154"/>
              </p:ext>
            </p:extLst>
          </p:nvPr>
        </p:nvGraphicFramePr>
        <p:xfrm>
          <a:off x="1066800" y="1371600"/>
          <a:ext cx="3657600" cy="2543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4362606"/>
              </p:ext>
            </p:extLst>
          </p:nvPr>
        </p:nvGraphicFramePr>
        <p:xfrm>
          <a:off x="5181600" y="1371600"/>
          <a:ext cx="3475290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620" y="3733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5580312"/>
              </p:ext>
            </p:extLst>
          </p:nvPr>
        </p:nvGraphicFramePr>
        <p:xfrm>
          <a:off x="1524000" y="4191000"/>
          <a:ext cx="6781800" cy="236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40535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6" y="-34984"/>
            <a:ext cx="9144000" cy="6873756"/>
          </a:xfrm>
          <a:prstGeom prst="rect">
            <a:avLst/>
          </a:prstGeom>
        </p:spPr>
      </p:pic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1447800" y="609600"/>
            <a:ext cx="6400800" cy="369332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АМ, НИЙГМИЙН ҮЗҮҮЛЭЛТ</a:t>
            </a:r>
            <a:r>
              <a:rPr lang="en-US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mn-MN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– </a:t>
            </a:r>
            <a:r>
              <a:rPr lang="mn-MN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</a:t>
            </a:r>
            <a:endParaRPr lang="mn-MN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0" y="1143000"/>
            <a:ext cx="6172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1600" dirty="0">
                <a:latin typeface="Arial"/>
                <a:ea typeface="Times New Roman"/>
                <a:cs typeface="Times New Roman"/>
              </a:rPr>
              <a:t>Төрөлт, нас баралт,ердийн өсөлт  1000 хүнд  ногдох байдлаар,</a:t>
            </a:r>
            <a:endParaRPr lang="en-US" sz="1600" dirty="0">
              <a:latin typeface="Times New Roman Mon"/>
              <a:ea typeface="Times New Roman"/>
              <a:cs typeface="Times New Roman"/>
            </a:endParaRPr>
          </a:p>
          <a:p>
            <a:pPr algn="ctr"/>
            <a:r>
              <a:rPr lang="mn-MN" sz="1600" dirty="0">
                <a:latin typeface="Arial"/>
                <a:ea typeface="Times New Roman"/>
                <a:cs typeface="Times New Roman"/>
              </a:rPr>
              <a:t> жил бүрийн эцсийн байдлаар</a:t>
            </a:r>
            <a:endParaRPr lang="en-US" sz="1600" dirty="0">
              <a:effectLst/>
              <a:latin typeface="Times New Roman Mon"/>
              <a:ea typeface="Times New Roman"/>
              <a:cs typeface="Times New Roman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982054" y="5410200"/>
            <a:ext cx="8153400" cy="0"/>
          </a:xfrm>
          <a:prstGeom prst="line">
            <a:avLst/>
          </a:prstGeom>
          <a:noFill/>
          <a:ln w="15875" cap="flat" cmpd="sng" algn="ctr">
            <a:solidFill>
              <a:srgbClr val="80C342"/>
            </a:solidFill>
            <a:prstDash val="sysDash"/>
          </a:ln>
          <a:effectLst/>
        </p:spPr>
      </p:cxnSp>
      <p:pic>
        <p:nvPicPr>
          <p:cNvPr id="20" name="Picture 11" descr="\\exchange_server\MCCT\PUBLIC\Tserendejid\Information icon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260" y="5179218"/>
            <a:ext cx="460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0236202"/>
              </p:ext>
            </p:extLst>
          </p:nvPr>
        </p:nvGraphicFramePr>
        <p:xfrm>
          <a:off x="914401" y="2133600"/>
          <a:ext cx="2514599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8486144"/>
              </p:ext>
            </p:extLst>
          </p:nvPr>
        </p:nvGraphicFramePr>
        <p:xfrm>
          <a:off x="3505200" y="2209800"/>
          <a:ext cx="2667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0231921"/>
              </p:ext>
            </p:extLst>
          </p:nvPr>
        </p:nvGraphicFramePr>
        <p:xfrm>
          <a:off x="6362700" y="2209800"/>
          <a:ext cx="2667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06719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56"/>
            <a:ext cx="9144000" cy="6873756"/>
          </a:xfrm>
          <a:prstGeom prst="rect">
            <a:avLst/>
          </a:prstGeom>
        </p:spPr>
      </p:pic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1447800" y="609600"/>
            <a:ext cx="6400800" cy="369332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АМ, НИЙГМИЙН ҮЗҮҮЛЭЛТ</a:t>
            </a:r>
            <a:r>
              <a:rPr lang="en-US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mn-MN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– </a:t>
            </a:r>
            <a:r>
              <a:rPr lang="mn-MN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ХӨДӨЛМӨР</a:t>
            </a:r>
            <a:endParaRPr lang="mn-MN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4613370"/>
              </p:ext>
            </p:extLst>
          </p:nvPr>
        </p:nvGraphicFramePr>
        <p:xfrm>
          <a:off x="5449368" y="1209942"/>
          <a:ext cx="3356361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2369723"/>
              </p:ext>
            </p:extLst>
          </p:nvPr>
        </p:nvGraphicFramePr>
        <p:xfrm>
          <a:off x="1066800" y="1447800"/>
          <a:ext cx="3886200" cy="236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022" y="3733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4983622" y="990600"/>
            <a:ext cx="0" cy="3124200"/>
          </a:xfrm>
          <a:prstGeom prst="line">
            <a:avLst/>
          </a:prstGeom>
          <a:noFill/>
          <a:ln w="9525" cap="flat" cmpd="sng" algn="ctr">
            <a:solidFill>
              <a:srgbClr val="92D050"/>
            </a:solidFill>
            <a:prstDash val="dash"/>
          </a:ln>
          <a:effectLst/>
        </p:spPr>
      </p:cxnSp>
      <p:cxnSp>
        <p:nvCxnSpPr>
          <p:cNvPr id="17" name="Straight Connector 16"/>
          <p:cNvCxnSpPr/>
          <p:nvPr/>
        </p:nvCxnSpPr>
        <p:spPr>
          <a:xfrm>
            <a:off x="1447800" y="3899019"/>
            <a:ext cx="7239000" cy="0"/>
          </a:xfrm>
          <a:prstGeom prst="line">
            <a:avLst/>
          </a:prstGeom>
          <a:noFill/>
          <a:ln w="9525" cap="flat" cmpd="sng" algn="ctr">
            <a:solidFill>
              <a:srgbClr val="92D050"/>
            </a:solidFill>
            <a:prstDash val="dash"/>
          </a:ln>
          <a:effectLst/>
        </p:spPr>
      </p:cxnSp>
      <p:sp>
        <p:nvSpPr>
          <p:cNvPr id="20" name="Rectangle 19"/>
          <p:cNvSpPr/>
          <p:nvPr/>
        </p:nvSpPr>
        <p:spPr>
          <a:xfrm>
            <a:off x="1219200" y="1143001"/>
            <a:ext cx="34290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1100" dirty="0" smtClean="0">
                <a:latin typeface="Arial"/>
                <a:ea typeface="Times New Roman"/>
                <a:cs typeface="Times New Roman"/>
              </a:rPr>
              <a:t>Хөдөлмөрийн хэлтэст шинээр бүртгүүлсэн болон ажилд зуучлагдан орсон иргэд, жил бүрийн эцсийн бадлаар</a:t>
            </a:r>
            <a:endParaRPr lang="en-US" sz="1100" dirty="0">
              <a:effectLst/>
              <a:latin typeface="Times New Roman Mon"/>
              <a:ea typeface="Times New Roman"/>
              <a:cs typeface="Times New Roman"/>
            </a:endParaRPr>
          </a:p>
        </p:txBody>
      </p:sp>
      <p:graphicFrame>
        <p:nvGraphicFramePr>
          <p:cNvPr id="21" name="Char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1118131"/>
              </p:ext>
            </p:extLst>
          </p:nvPr>
        </p:nvGraphicFramePr>
        <p:xfrm>
          <a:off x="1447800" y="4191000"/>
          <a:ext cx="7155322" cy="2425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40535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3756"/>
          </a:xfrm>
          <a:prstGeom prst="rect">
            <a:avLst/>
          </a:prstGeom>
        </p:spPr>
      </p:pic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3597652191"/>
              </p:ext>
            </p:extLst>
          </p:nvPr>
        </p:nvGraphicFramePr>
        <p:xfrm>
          <a:off x="6324600" y="4038600"/>
          <a:ext cx="2209800" cy="175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1447800" y="609600"/>
            <a:ext cx="6400800" cy="369332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АМ, НИЙГМИЙН ҮЗҮҮЛЭЛТ</a:t>
            </a:r>
            <a:r>
              <a:rPr lang="en-US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mn-MN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– </a:t>
            </a:r>
            <a:r>
              <a:rPr lang="mn-MN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БОЛОВСРОЛ</a:t>
            </a:r>
            <a:endParaRPr lang="mn-MN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020851" y="3166006"/>
            <a:ext cx="7620000" cy="11113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821451" y="3171563"/>
            <a:ext cx="2819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10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Төрийн болон хувийн хэвшлийн ЕБСургуулийн өдрийн ангийн </a:t>
            </a:r>
            <a:endParaRPr lang="en-US" sz="1000" dirty="0" smtClean="0">
              <a:effectLst/>
              <a:latin typeface="Arial" pitchFamily="34" charset="0"/>
              <a:ea typeface="Times New Roman"/>
              <a:cs typeface="Arial" pitchFamily="34" charset="0"/>
            </a:endParaRPr>
          </a:p>
          <a:p>
            <a:pPr algn="ctr"/>
            <a:r>
              <a:rPr lang="mn-MN" sz="10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суралцагчид, хичээлийн жилээр</a:t>
            </a:r>
            <a:endParaRPr lang="en-US" sz="1000" dirty="0">
              <a:effectLst/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8194" name="Picture 2" descr="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63" y="2971800"/>
            <a:ext cx="57467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43000" y="1047905"/>
            <a:ext cx="73152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x-none" sz="1100">
                <a:latin typeface="Arial" pitchFamily="34" charset="0"/>
                <a:cs typeface="Arial" pitchFamily="34" charset="0"/>
              </a:rPr>
              <a:t> </a:t>
            </a:r>
            <a:r>
              <a:rPr lang="x-none" sz="1100" smtClean="0">
                <a:latin typeface="Arial" pitchFamily="34" charset="0"/>
                <a:cs typeface="Arial" pitchFamily="34" charset="0"/>
              </a:rPr>
              <a:t>         </a:t>
            </a:r>
            <a:r>
              <a:rPr lang="x-none" sz="1200" smtClean="0">
                <a:latin typeface="Arial" pitchFamily="34" charset="0"/>
                <a:cs typeface="Arial" pitchFamily="34" charset="0"/>
              </a:rPr>
              <a:t>Аймгийн </a:t>
            </a:r>
            <a:r>
              <a:rPr lang="x-none" sz="1200">
                <a:latin typeface="Arial" pitchFamily="34" charset="0"/>
                <a:cs typeface="Arial" pitchFamily="34" charset="0"/>
              </a:rPr>
              <a:t>хэмжээгээр 201</a:t>
            </a:r>
            <a:r>
              <a:rPr lang="mn-MN" sz="1200" dirty="0">
                <a:latin typeface="Arial" pitchFamily="34" charset="0"/>
                <a:cs typeface="Arial" pitchFamily="34" charset="0"/>
              </a:rPr>
              <a:t>4</a:t>
            </a:r>
            <a:r>
              <a:rPr lang="x-none" sz="1200">
                <a:latin typeface="Arial" pitchFamily="34" charset="0"/>
                <a:cs typeface="Arial" pitchFamily="34" charset="0"/>
              </a:rPr>
              <a:t>-201</a:t>
            </a:r>
            <a:r>
              <a:rPr lang="mn-MN" sz="1200" dirty="0">
                <a:latin typeface="Arial" pitchFamily="34" charset="0"/>
                <a:cs typeface="Arial" pitchFamily="34" charset="0"/>
              </a:rPr>
              <a:t>5</a:t>
            </a:r>
            <a:r>
              <a:rPr lang="x-none" sz="1200">
                <a:latin typeface="Arial" pitchFamily="34" charset="0"/>
                <a:cs typeface="Arial" pitchFamily="34" charset="0"/>
              </a:rPr>
              <a:t> оны хичээлийн жилд  ерөнхий боловсролын </a:t>
            </a:r>
            <a:r>
              <a:rPr lang="mn-MN" sz="1200" dirty="0">
                <a:latin typeface="Arial" pitchFamily="34" charset="0"/>
                <a:cs typeface="Arial" pitchFamily="34" charset="0"/>
              </a:rPr>
              <a:t>төрийн хэвшлийн </a:t>
            </a:r>
            <a:r>
              <a:rPr lang="x-none" sz="1200">
                <a:latin typeface="Arial" pitchFamily="34" charset="0"/>
                <a:cs typeface="Arial" pitchFamily="34" charset="0"/>
              </a:rPr>
              <a:t>19 сургууль</a:t>
            </a:r>
            <a:r>
              <a:rPr lang="mn-MN" sz="1200" dirty="0">
                <a:latin typeface="Arial" pitchFamily="34" charset="0"/>
                <a:cs typeface="Arial" pitchFamily="34" charset="0"/>
              </a:rPr>
              <a:t>, хувийн хэвшлийн 1 сургууль үйл ажиллагаа явуулж байгаа бөгөөд 393 бүлэгт</a:t>
            </a:r>
            <a:r>
              <a:rPr lang="x-none" sz="1200">
                <a:latin typeface="Arial" pitchFamily="34" charset="0"/>
                <a:cs typeface="Arial" pitchFamily="34" charset="0"/>
              </a:rPr>
              <a:t> өдрийн анги</a:t>
            </a:r>
            <a:r>
              <a:rPr lang="mn-MN" sz="1200" dirty="0">
                <a:latin typeface="Arial" pitchFamily="34" charset="0"/>
                <a:cs typeface="Arial" pitchFamily="34" charset="0"/>
              </a:rPr>
              <a:t>йн 10842</a:t>
            </a:r>
            <a:r>
              <a:rPr lang="x-none" sz="1200">
                <a:latin typeface="Arial" pitchFamily="34" charset="0"/>
                <a:cs typeface="Arial" pitchFamily="34" charset="0"/>
              </a:rPr>
              <a:t> сурагчид хамрагдан суралцаж байна.</a:t>
            </a:r>
            <a:r>
              <a:rPr lang="mn-MN" sz="1200" dirty="0">
                <a:latin typeface="Arial" pitchFamily="34" charset="0"/>
                <a:cs typeface="Arial" pitchFamily="34" charset="0"/>
              </a:rPr>
              <a:t> Нийт суралцагчдын хүйсийн харьцаа 50.6 байна</a:t>
            </a:r>
            <a:r>
              <a:rPr lang="mn-MN" sz="1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x-none" sz="1200">
                <a:latin typeface="Arial" pitchFamily="34" charset="0"/>
                <a:cs typeface="Arial" pitchFamily="34" charset="0"/>
              </a:rPr>
              <a:t> </a:t>
            </a:r>
            <a:r>
              <a:rPr lang="x-none" sz="1200" smtClean="0">
                <a:latin typeface="Arial" pitchFamily="34" charset="0"/>
                <a:cs typeface="Arial" pitchFamily="34" charset="0"/>
              </a:rPr>
              <a:t>         Сургуулийн </a:t>
            </a:r>
            <a:r>
              <a:rPr lang="x-none" sz="1200">
                <a:latin typeface="Arial" pitchFamily="34" charset="0"/>
                <a:cs typeface="Arial" pitchFamily="34" charset="0"/>
              </a:rPr>
              <a:t>өмнөх боловсрол олгох </a:t>
            </a:r>
            <a:r>
              <a:rPr lang="mn-MN" sz="1200" dirty="0">
                <a:latin typeface="Arial" pitchFamily="34" charset="0"/>
                <a:cs typeface="Arial" pitchFamily="34" charset="0"/>
              </a:rPr>
              <a:t>21 төрийн өмчийн</a:t>
            </a:r>
            <a:r>
              <a:rPr lang="x-none" sz="1200">
                <a:latin typeface="Arial" pitchFamily="34" charset="0"/>
                <a:cs typeface="Arial" pitchFamily="34" charset="0"/>
              </a:rPr>
              <a:t> цэцэрлэг</a:t>
            </a:r>
            <a:r>
              <a:rPr lang="mn-MN" sz="1200" dirty="0">
                <a:latin typeface="Arial" pitchFamily="34" charset="0"/>
                <a:cs typeface="Arial" pitchFamily="34" charset="0"/>
              </a:rPr>
              <a:t>, хувийн өмчийн 4 цэцэрлэгийн нийт 130 </a:t>
            </a:r>
            <a:r>
              <a:rPr lang="x-none" sz="1200">
                <a:latin typeface="Arial" pitchFamily="34" charset="0"/>
                <a:cs typeface="Arial" pitchFamily="34" charset="0"/>
              </a:rPr>
              <a:t>бүлэгт </a:t>
            </a:r>
            <a:r>
              <a:rPr lang="mn-MN" sz="1200" dirty="0">
                <a:latin typeface="Arial" pitchFamily="34" charset="0"/>
                <a:cs typeface="Arial" pitchFamily="34" charset="0"/>
              </a:rPr>
              <a:t>4345</a:t>
            </a:r>
            <a:r>
              <a:rPr lang="x-none" sz="1200">
                <a:latin typeface="Arial" pitchFamily="34" charset="0"/>
                <a:cs typeface="Arial" pitchFamily="34" charset="0"/>
              </a:rPr>
              <a:t> хүүхэд хүмүүжиж байна.</a:t>
            </a:r>
            <a:r>
              <a:rPr lang="mn-MN" sz="1200" dirty="0">
                <a:latin typeface="Arial" pitchFamily="34" charset="0"/>
                <a:cs typeface="Arial" pitchFamily="34" charset="0"/>
              </a:rPr>
              <a:t>Үүний 0.6 хувь буюу 25 хүүхэд хөгжлийн бэрхшээлтэй,  6 хүүхэд халамж эдэлдэг юм байна.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x-none" sz="1200">
                <a:latin typeface="Arial" pitchFamily="34" charset="0"/>
                <a:cs typeface="Arial" pitchFamily="34" charset="0"/>
              </a:rPr>
              <a:t> </a:t>
            </a:r>
            <a:r>
              <a:rPr lang="x-none" sz="1200" smtClean="0">
                <a:latin typeface="Arial" pitchFamily="34" charset="0"/>
                <a:cs typeface="Arial" pitchFamily="34" charset="0"/>
              </a:rPr>
              <a:t>          201</a:t>
            </a:r>
            <a:r>
              <a:rPr lang="mn-MN" sz="1200" dirty="0">
                <a:latin typeface="Arial" pitchFamily="34" charset="0"/>
                <a:cs typeface="Arial" pitchFamily="34" charset="0"/>
              </a:rPr>
              <a:t>4</a:t>
            </a:r>
            <a:r>
              <a:rPr lang="x-none" sz="1200">
                <a:latin typeface="Arial" pitchFamily="34" charset="0"/>
                <a:cs typeface="Arial" pitchFamily="34" charset="0"/>
              </a:rPr>
              <a:t>-201</a:t>
            </a:r>
            <a:r>
              <a:rPr lang="mn-MN" sz="1200" dirty="0">
                <a:latin typeface="Arial" pitchFamily="34" charset="0"/>
                <a:cs typeface="Arial" pitchFamily="34" charset="0"/>
              </a:rPr>
              <a:t>5</a:t>
            </a:r>
            <a:r>
              <a:rPr lang="x-none" sz="1200">
                <a:latin typeface="Arial" pitchFamily="34" charset="0"/>
                <a:cs typeface="Arial" pitchFamily="34" charset="0"/>
              </a:rPr>
              <a:t> оны хичээлийн жилд  </a:t>
            </a:r>
            <a:r>
              <a:rPr lang="mn-MN" sz="1200" dirty="0" smtClean="0">
                <a:latin typeface="Arial" pitchFamily="34" charset="0"/>
                <a:cs typeface="Arial" pitchFamily="34" charset="0"/>
              </a:rPr>
              <a:t>Политехникийн колледж-д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957</a:t>
            </a:r>
            <a:r>
              <a:rPr lang="x-none" sz="1200">
                <a:latin typeface="Arial" pitchFamily="34" charset="0"/>
                <a:cs typeface="Arial" pitchFamily="34" charset="0"/>
              </a:rPr>
              <a:t> </a:t>
            </a:r>
            <a:r>
              <a:rPr lang="x-none" sz="1200" smtClean="0">
                <a:latin typeface="Arial" pitchFamily="34" charset="0"/>
                <a:cs typeface="Arial" pitchFamily="34" charset="0"/>
              </a:rPr>
              <a:t>суралцагчид </a:t>
            </a:r>
            <a:r>
              <a:rPr lang="x-none" sz="1200">
                <a:latin typeface="Arial" pitchFamily="34" charset="0"/>
                <a:cs typeface="Arial" pitchFamily="34" charset="0"/>
              </a:rPr>
              <a:t>суралцаж байгаагийн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30.6</a:t>
            </a:r>
            <a:r>
              <a:rPr lang="mn-MN" sz="1200" dirty="0">
                <a:latin typeface="Arial" pitchFamily="34" charset="0"/>
                <a:cs typeface="Arial" pitchFamily="34" charset="0"/>
              </a:rPr>
              <a:t> хувь нь эмэгтэй суралцагчид байна. Нийт суралцагчдын 23.1</a:t>
            </a:r>
            <a:r>
              <a:rPr lang="x-none" sz="1200">
                <a:latin typeface="Arial" pitchFamily="34" charset="0"/>
                <a:cs typeface="Arial" pitchFamily="34" charset="0"/>
              </a:rPr>
              <a:t> хувь  буюу </a:t>
            </a:r>
            <a:r>
              <a:rPr lang="mn-MN" sz="1200" dirty="0">
                <a:latin typeface="Arial" pitchFamily="34" charset="0"/>
                <a:cs typeface="Arial" pitchFamily="34" charset="0"/>
              </a:rPr>
              <a:t>221</a:t>
            </a:r>
            <a:r>
              <a:rPr lang="x-none" sz="1200">
                <a:latin typeface="Arial" pitchFamily="34" charset="0"/>
                <a:cs typeface="Arial" pitchFamily="34" charset="0"/>
              </a:rPr>
              <a:t> хүүхэд төгсөх ангийн суралцагчид байна.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9291887"/>
              </p:ext>
            </p:extLst>
          </p:nvPr>
        </p:nvGraphicFramePr>
        <p:xfrm>
          <a:off x="1295400" y="3448562"/>
          <a:ext cx="2209800" cy="2447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1" name="Char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0094968"/>
              </p:ext>
            </p:extLst>
          </p:nvPr>
        </p:nvGraphicFramePr>
        <p:xfrm>
          <a:off x="3536155" y="3276600"/>
          <a:ext cx="2636045" cy="2634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9656304"/>
              </p:ext>
            </p:extLst>
          </p:nvPr>
        </p:nvGraphicFramePr>
        <p:xfrm>
          <a:off x="6092083" y="3810000"/>
          <a:ext cx="2442317" cy="198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40535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" y="4926"/>
            <a:ext cx="9126908" cy="68609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43000" y="3352800"/>
            <a:ext cx="7239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 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47800" y="685800"/>
            <a:ext cx="7010400" cy="338554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ctr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16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АМ, НИЙГМИЙН ҮЗҮҮЛЭЛТ</a:t>
            </a:r>
            <a:r>
              <a:rPr lang="en-US" sz="16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mn-MN" sz="16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– </a:t>
            </a:r>
            <a:r>
              <a:rPr lang="mn-MN" sz="16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НИЙГМИЙН ЗАРИМ ҮЗҮҮЛЭЛТ</a:t>
            </a:r>
            <a:endParaRPr lang="mn-MN" sz="16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9455958"/>
              </p:ext>
            </p:extLst>
          </p:nvPr>
        </p:nvGraphicFramePr>
        <p:xfrm>
          <a:off x="1066799" y="3810000"/>
          <a:ext cx="3606326" cy="2376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3332820"/>
              </p:ext>
            </p:extLst>
          </p:nvPr>
        </p:nvGraphicFramePr>
        <p:xfrm>
          <a:off x="5524500" y="3615638"/>
          <a:ext cx="3124200" cy="2539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8" name="Straight Connector 17"/>
          <p:cNvCxnSpPr/>
          <p:nvPr/>
        </p:nvCxnSpPr>
        <p:spPr>
          <a:xfrm>
            <a:off x="1333500" y="3048000"/>
            <a:ext cx="7315200" cy="0"/>
          </a:xfrm>
          <a:prstGeom prst="line">
            <a:avLst/>
          </a:prstGeom>
          <a:noFill/>
          <a:ln w="9525" cap="flat" cmpd="sng" algn="ctr">
            <a:solidFill>
              <a:srgbClr val="92D050"/>
            </a:solidFill>
            <a:prstDash val="dash"/>
          </a:ln>
          <a:effectLst/>
        </p:spPr>
      </p:cxnSp>
      <p:cxnSp>
        <p:nvCxnSpPr>
          <p:cNvPr id="20" name="Straight Connector 19"/>
          <p:cNvCxnSpPr/>
          <p:nvPr/>
        </p:nvCxnSpPr>
        <p:spPr>
          <a:xfrm>
            <a:off x="4991100" y="3425410"/>
            <a:ext cx="11037" cy="3124200"/>
          </a:xfrm>
          <a:prstGeom prst="line">
            <a:avLst/>
          </a:prstGeom>
          <a:noFill/>
          <a:ln w="9525" cap="flat" cmpd="sng" algn="ctr">
            <a:solidFill>
              <a:srgbClr val="92D050"/>
            </a:solidFill>
            <a:prstDash val="dash"/>
          </a:ln>
          <a:effectLst/>
        </p:spPr>
      </p:cxnSp>
      <p:pic>
        <p:nvPicPr>
          <p:cNvPr id="3074" name="Picture 2" descr="\\FILESERVER\share\khorolmaa\Information logo\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215" y="2788465"/>
            <a:ext cx="677254" cy="64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447800" y="1219200"/>
            <a:ext cx="7176331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300" dirty="0" smtClean="0">
                <a:latin typeface="Arial" pitchFamily="34" charset="0"/>
                <a:cs typeface="Arial" pitchFamily="34" charset="0"/>
              </a:rPr>
              <a:t>         </a:t>
            </a:r>
            <a:r>
              <a:rPr lang="x-none" sz="1300" smtClean="0">
                <a:latin typeface="Arial" pitchFamily="34" charset="0"/>
                <a:cs typeface="Arial" pitchFamily="34" charset="0"/>
              </a:rPr>
              <a:t>201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4</a:t>
            </a:r>
            <a:r>
              <a:rPr lang="x-none" sz="1300">
                <a:latin typeface="Arial" pitchFamily="34" charset="0"/>
                <a:cs typeface="Arial" pitchFamily="34" charset="0"/>
              </a:rPr>
              <a:t> оны жилийн эцсийн байдлаар </a:t>
            </a:r>
            <a:r>
              <a:rPr lang="x-none" sz="1300" smtClean="0">
                <a:latin typeface="Arial" pitchFamily="34" charset="0"/>
                <a:cs typeface="Arial" pitchFamily="34" charset="0"/>
              </a:rPr>
              <a:t>аймгийн </a:t>
            </a:r>
            <a:r>
              <a:rPr lang="x-none" sz="1300">
                <a:latin typeface="Arial" pitchFamily="34" charset="0"/>
                <a:cs typeface="Arial" pitchFamily="34" charset="0"/>
              </a:rPr>
              <a:t>хэмжээнд бүтэн өнчин хүүхэд 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43</a:t>
            </a:r>
            <a:r>
              <a:rPr lang="x-none" sz="1300">
                <a:latin typeface="Arial" pitchFamily="34" charset="0"/>
                <a:cs typeface="Arial" pitchFamily="34" charset="0"/>
              </a:rPr>
              <a:t> байгаа нь өнгөрсөн оны мөн үеэс 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2</a:t>
            </a:r>
            <a:r>
              <a:rPr lang="x-none" sz="1300">
                <a:latin typeface="Arial" pitchFamily="34" charset="0"/>
                <a:cs typeface="Arial" pitchFamily="34" charset="0"/>
              </a:rPr>
              <a:t> хүүхдээр, харин хагас өнчин хүүхэд 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553</a:t>
            </a:r>
            <a:r>
              <a:rPr lang="x-none" sz="1300">
                <a:latin typeface="Arial" pitchFamily="34" charset="0"/>
                <a:cs typeface="Arial" pitchFamily="34" charset="0"/>
              </a:rPr>
              <a:t> байгаа нь өнгөрсөн оны мөн үеэс </a:t>
            </a:r>
            <a:r>
              <a:rPr lang="mn-MN" sz="1300" dirty="0">
                <a:latin typeface="Arial" pitchFamily="34" charset="0"/>
                <a:cs typeface="Arial" pitchFamily="34" charset="0"/>
              </a:rPr>
              <a:t>6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4</a:t>
            </a:r>
            <a:r>
              <a:rPr lang="x-none" sz="1300">
                <a:latin typeface="Arial" pitchFamily="34" charset="0"/>
                <a:cs typeface="Arial" pitchFamily="34" charset="0"/>
              </a:rPr>
              <a:t> хүүхдээр </a:t>
            </a:r>
            <a:r>
              <a:rPr lang="mn-MN" sz="1300" dirty="0">
                <a:latin typeface="Arial" pitchFamily="34" charset="0"/>
                <a:cs typeface="Arial" pitchFamily="34" charset="0"/>
              </a:rPr>
              <a:t>өссөн</a:t>
            </a:r>
            <a:r>
              <a:rPr lang="x-none" sz="1300">
                <a:latin typeface="Arial" pitchFamily="34" charset="0"/>
                <a:cs typeface="Arial" pitchFamily="34" charset="0"/>
              </a:rPr>
              <a:t> байна. Мөн өрх толгойлсон хүний тоо </a:t>
            </a:r>
            <a:r>
              <a:rPr lang="mn-MN" sz="1300" dirty="0">
                <a:latin typeface="Arial" pitchFamily="34" charset="0"/>
                <a:cs typeface="Arial" pitchFamily="34" charset="0"/>
              </a:rPr>
              <a:t>2920</a:t>
            </a:r>
            <a:r>
              <a:rPr lang="x-none" sz="1300">
                <a:latin typeface="Arial" pitchFamily="34" charset="0"/>
                <a:cs typeface="Arial" pitchFamily="34" charset="0"/>
              </a:rPr>
              <a:t> байгаа нь өмнөх оны мөн үеэс </a:t>
            </a:r>
            <a:r>
              <a:rPr lang="mn-MN" sz="1300" dirty="0">
                <a:latin typeface="Arial" pitchFamily="34" charset="0"/>
                <a:cs typeface="Arial" pitchFamily="34" charset="0"/>
              </a:rPr>
              <a:t>1 ээр өссөн</a:t>
            </a:r>
            <a:r>
              <a:rPr lang="x-none" sz="1300">
                <a:latin typeface="Arial" pitchFamily="34" charset="0"/>
                <a:cs typeface="Arial" pitchFamily="34" charset="0"/>
              </a:rPr>
              <a:t> үзүүлэлттэй байна.</a:t>
            </a:r>
            <a:endParaRPr lang="en-US" sz="13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300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x-none" sz="1300" smtClean="0">
                <a:latin typeface="Arial" pitchFamily="34" charset="0"/>
                <a:cs typeface="Arial" pitchFamily="34" charset="0"/>
              </a:rPr>
              <a:t>Аймгийн </a:t>
            </a:r>
            <a:r>
              <a:rPr lang="x-none" sz="1300">
                <a:latin typeface="Arial" pitchFamily="34" charset="0"/>
                <a:cs typeface="Arial" pitchFamily="34" charset="0"/>
              </a:rPr>
              <a:t>хэмжээнд 201</a:t>
            </a:r>
            <a:r>
              <a:rPr lang="mn-MN" sz="1300" dirty="0">
                <a:latin typeface="Arial" pitchFamily="34" charset="0"/>
                <a:cs typeface="Arial" pitchFamily="34" charset="0"/>
              </a:rPr>
              <a:t>4</a:t>
            </a:r>
            <a:r>
              <a:rPr lang="x-none" sz="1300">
                <a:latin typeface="Arial" pitchFamily="34" charset="0"/>
                <a:cs typeface="Arial" pitchFamily="34" charset="0"/>
              </a:rPr>
              <a:t> оны жилийн эцсийн байдлаар </a:t>
            </a:r>
            <a:r>
              <a:rPr lang="mn-MN" sz="1300" dirty="0">
                <a:latin typeface="Arial" pitchFamily="34" charset="0"/>
                <a:cs typeface="Arial" pitchFamily="34" charset="0"/>
              </a:rPr>
              <a:t>хөгжлийн бэрхшээлтэй хүн 1277</a:t>
            </a:r>
            <a:r>
              <a:rPr lang="x-none" sz="1300">
                <a:latin typeface="Arial" pitchFamily="34" charset="0"/>
                <a:cs typeface="Arial" pitchFamily="34" charset="0"/>
              </a:rPr>
              <a:t> байгаа нь өнгөрсөн оны мөн үетэй харьцуулахад </a:t>
            </a:r>
            <a:r>
              <a:rPr lang="mn-MN" sz="1300" dirty="0">
                <a:latin typeface="Arial" pitchFamily="34" charset="0"/>
                <a:cs typeface="Arial" pitchFamily="34" charset="0"/>
              </a:rPr>
              <a:t>2.2</a:t>
            </a:r>
            <a:r>
              <a:rPr lang="x-none" sz="1300">
                <a:latin typeface="Arial" pitchFamily="34" charset="0"/>
                <a:cs typeface="Arial" pitchFamily="34" charset="0"/>
              </a:rPr>
              <a:t> хувиар </a:t>
            </a:r>
            <a:r>
              <a:rPr lang="mn-MN" sz="1300" dirty="0">
                <a:latin typeface="Arial" pitchFamily="34" charset="0"/>
                <a:cs typeface="Arial" pitchFamily="34" charset="0"/>
              </a:rPr>
              <a:t>өссөн </a:t>
            </a:r>
            <a:r>
              <a:rPr lang="x-none" sz="1300">
                <a:latin typeface="Arial" pitchFamily="34" charset="0"/>
                <a:cs typeface="Arial" pitchFamily="34" charset="0"/>
              </a:rPr>
              <a:t>байна. </a:t>
            </a:r>
            <a:r>
              <a:rPr lang="mn-MN" sz="1300" dirty="0">
                <a:latin typeface="Arial" pitchFamily="34" charset="0"/>
                <a:cs typeface="Arial" pitchFamily="34" charset="0"/>
              </a:rPr>
              <a:t>Хөгжлийн бэрхшээлтэй нийт иргэдийн 31.1 хувь буюу 397 хүн хөдөлмөр эрхэлж байна.</a:t>
            </a:r>
            <a:endParaRPr lang="en-US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44125" y="3125328"/>
            <a:ext cx="333642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1100" dirty="0" smtClean="0">
                <a:latin typeface="Arial"/>
                <a:ea typeface="Times New Roman"/>
                <a:cs typeface="Times New Roman"/>
              </a:rPr>
              <a:t>Аймгийн хагас, бүтэн өнчин хүүхдийн тоо, жил бүрийн эцэст</a:t>
            </a:r>
            <a:endParaRPr lang="en-US" sz="1100" dirty="0">
              <a:effectLst/>
              <a:latin typeface="Times New Roman Mon"/>
              <a:ea typeface="Times New Roman"/>
              <a:cs typeface="Times New Roman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410200" y="3112218"/>
            <a:ext cx="3429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1100" dirty="0" smtClean="0">
                <a:latin typeface="Arial"/>
                <a:ea typeface="Times New Roman"/>
                <a:cs typeface="Times New Roman"/>
              </a:rPr>
              <a:t>Аймгийн өрх толгойлсон гэр бүлгүй хүний тоо, хүйсээр, жил бүрийн эцэст</a:t>
            </a:r>
            <a:endParaRPr lang="en-US" sz="1100" dirty="0">
              <a:effectLst/>
              <a:latin typeface="Times New Roman Mo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0535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3756"/>
          </a:xfrm>
          <a:prstGeom prst="rect">
            <a:avLst/>
          </a:prstGeom>
        </p:spPr>
      </p:pic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1981200" y="609600"/>
            <a:ext cx="5867400" cy="338554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16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АМ, НИЙГМИЙН ҮЗҮҮЛЭЛТ</a:t>
            </a:r>
            <a:r>
              <a:rPr lang="en-US" sz="16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mn-MN" sz="16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– </a:t>
            </a:r>
            <a:r>
              <a:rPr lang="mn-MN" sz="16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Нийгмийн даатгал</a:t>
            </a:r>
            <a:endParaRPr lang="mn-MN" sz="16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039983" y="2743200"/>
            <a:ext cx="7620000" cy="11113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584107" y="2514600"/>
            <a:ext cx="11112" cy="304800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556" y="2507479"/>
            <a:ext cx="700344" cy="700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219200" y="1066800"/>
            <a:ext cx="71628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     </a:t>
            </a:r>
            <a:r>
              <a:rPr kumimoji="0" lang="mn-M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Нийгмийн даатгалын орлогын төлөвлөгөө биелэлт 19.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7 </a:t>
            </a:r>
            <a:r>
              <a:rPr kumimoji="0" lang="mn-M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хувиар  тасарсан байна.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Нийт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mn-M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6663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тэтгэвэр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авагчдад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mn-M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17141.2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сая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төгрөгийн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тэтгэврийг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тавьж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олгосон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нь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өнгөрсөн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оноос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олгосон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тэтгэвэр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mn-M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3040.0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сая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төгрөгөөр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буюу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mn-M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21.6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хувиар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өссөн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байна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.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     </a:t>
            </a:r>
            <a:r>
              <a:rPr kumimoji="0" lang="mn-M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Харин  нийгмийн сайн дурын даатгалд 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3568</a:t>
            </a:r>
            <a:r>
              <a:rPr kumimoji="0" lang="mn-M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хүн хамрагдсан нь өмнөх оны мөн үеийнхээс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20.5 </a:t>
            </a:r>
            <a:r>
              <a:rPr kumimoji="0" lang="mn-M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хувиар буюу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606</a:t>
            </a:r>
            <a:r>
              <a:rPr kumimoji="0" lang="mn-M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хүнээр өссөн байна.</a:t>
            </a:r>
            <a:endParaRPr kumimoji="0" lang="mn-M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0432244"/>
              </p:ext>
            </p:extLst>
          </p:nvPr>
        </p:nvGraphicFramePr>
        <p:xfrm>
          <a:off x="1219200" y="3276600"/>
          <a:ext cx="3124200" cy="243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9330540"/>
              </p:ext>
            </p:extLst>
          </p:nvPr>
        </p:nvGraphicFramePr>
        <p:xfrm>
          <a:off x="5105400" y="3048000"/>
          <a:ext cx="3429000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96087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37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43000" y="990600"/>
            <a:ext cx="7543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u-ES" sz="1400" dirty="0">
                <a:latin typeface="Tahoma"/>
                <a:ea typeface="Times New Roman"/>
              </a:rPr>
              <a:t>20</a:t>
            </a:r>
            <a:r>
              <a:rPr lang="mn-MN" sz="1400" dirty="0">
                <a:latin typeface="Tahoma"/>
                <a:ea typeface="Times New Roman"/>
              </a:rPr>
              <a:t>1</a:t>
            </a:r>
            <a:r>
              <a:rPr lang="en-US" sz="1400" dirty="0">
                <a:latin typeface="Tahoma"/>
                <a:ea typeface="Times New Roman"/>
              </a:rPr>
              <a:t>4</a:t>
            </a:r>
            <a:r>
              <a:rPr lang="eu-ES" sz="1400" dirty="0">
                <a:latin typeface="Tahoma"/>
                <a:ea typeface="Times New Roman"/>
              </a:rPr>
              <a:t> оны эхний </a:t>
            </a:r>
            <a:r>
              <a:rPr lang="mn-MN" sz="1400" dirty="0">
                <a:latin typeface="Tahoma"/>
                <a:ea typeface="Times New Roman"/>
              </a:rPr>
              <a:t>12 </a:t>
            </a:r>
            <a:r>
              <a:rPr lang="eu-ES" sz="1400" dirty="0">
                <a:latin typeface="Tahoma"/>
                <a:ea typeface="Times New Roman"/>
              </a:rPr>
              <a:t>сарын байдлаар </a:t>
            </a:r>
            <a:r>
              <a:rPr lang="mn-MN" sz="1400" dirty="0">
                <a:latin typeface="Tahoma"/>
                <a:ea typeface="Times New Roman"/>
              </a:rPr>
              <a:t>429 </a:t>
            </a:r>
            <a:r>
              <a:rPr lang="eu-ES" sz="1400" dirty="0">
                <a:latin typeface="Tahoma"/>
                <a:ea typeface="Times New Roman"/>
              </a:rPr>
              <a:t>гэмт хэрэг гарсан нь өнгөрсөн оны мөн үеэс </a:t>
            </a:r>
            <a:r>
              <a:rPr lang="mn-MN" sz="1400" dirty="0">
                <a:latin typeface="Tahoma"/>
                <a:ea typeface="Times New Roman"/>
              </a:rPr>
              <a:t>8 </a:t>
            </a:r>
            <a:r>
              <a:rPr lang="eu-ES" sz="1400" dirty="0">
                <a:latin typeface="Tahoma"/>
                <a:ea typeface="Times New Roman"/>
              </a:rPr>
              <a:t>хэргээр буюу </a:t>
            </a:r>
            <a:r>
              <a:rPr lang="en-US" sz="1400" dirty="0">
                <a:latin typeface="Tahoma"/>
                <a:ea typeface="Times New Roman"/>
              </a:rPr>
              <a:t>1.</a:t>
            </a:r>
            <a:r>
              <a:rPr lang="mn-MN" sz="1400" dirty="0">
                <a:latin typeface="Tahoma"/>
                <a:ea typeface="Times New Roman"/>
              </a:rPr>
              <a:t>9</a:t>
            </a:r>
            <a:r>
              <a:rPr lang="eu-ES" sz="1400" dirty="0">
                <a:latin typeface="Tahoma"/>
                <a:ea typeface="Times New Roman"/>
              </a:rPr>
              <a:t> хувиар </a:t>
            </a:r>
            <a:r>
              <a:rPr lang="mn-MN" sz="1400" dirty="0">
                <a:latin typeface="Tahoma"/>
                <a:ea typeface="Times New Roman"/>
              </a:rPr>
              <a:t>өссөн</a:t>
            </a:r>
            <a:r>
              <a:rPr lang="eu-ES" sz="1400" dirty="0">
                <a:latin typeface="Tahoma"/>
                <a:ea typeface="Times New Roman"/>
              </a:rPr>
              <a:t> байна. </a:t>
            </a:r>
            <a:r>
              <a:rPr lang="mn-MN" sz="1400" dirty="0">
                <a:latin typeface="Tahoma"/>
                <a:ea typeface="Times New Roman"/>
              </a:rPr>
              <a:t>Нийт үйлдэгдсэн гэмт хэргээс мөрдөн байцаалтын хэрэг 226 байгаа нь өмнөх оныхоос 9 өөр буурсан бөгөөд үүний 85.4 хувийг хүндэвтэр хэрэг эзэлжээ</a:t>
            </a:r>
            <a:r>
              <a:rPr lang="mn-MN" sz="1400" dirty="0" smtClean="0">
                <a:latin typeface="Tahoma"/>
                <a:ea typeface="Times New Roman"/>
              </a:rPr>
              <a:t>.</a:t>
            </a:r>
          </a:p>
          <a:p>
            <a:pPr algn="just"/>
            <a:r>
              <a:rPr lang="en-US" sz="1400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  </a:t>
            </a:r>
            <a:r>
              <a:rPr lang="mn-MN" sz="1400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mn-MN" sz="1400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      </a:t>
            </a:r>
            <a:r>
              <a:rPr lang="mn-MN" sz="1400" dirty="0" smtClean="0">
                <a:latin typeface="Tahoma"/>
                <a:ea typeface="Times New Roman"/>
              </a:rPr>
              <a:t>Оны </a:t>
            </a:r>
            <a:r>
              <a:rPr lang="mn-MN" sz="1400" dirty="0">
                <a:latin typeface="Tahoma"/>
                <a:ea typeface="Times New Roman"/>
              </a:rPr>
              <a:t>эхний 12 сард иргэд, ААНБ-с нийт 5517 өргөдөл, гомдол мэдээлэл хүлээж авч шалган шийдвэрлэсний 18.8 хувь нь буюу 1037 нь гэмт хэргийн шинжтэй өргөдөл, гомдол, мэдээлэл байсныг 100.0 хувь хуулийн хугацаанд шийдвэрлэсэн байна.</a:t>
            </a:r>
            <a:endParaRPr lang="en-US" sz="1400" dirty="0">
              <a:latin typeface="Times New Roman"/>
              <a:ea typeface="Times New Roman"/>
            </a:endParaRP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u-ES" sz="1400" dirty="0" smtClean="0">
              <a:latin typeface="Arial" pitchFamily="34" charset="0"/>
            </a:endParaRP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41995827"/>
              </p:ext>
            </p:extLst>
          </p:nvPr>
        </p:nvGraphicFramePr>
        <p:xfrm>
          <a:off x="1155819" y="3436878"/>
          <a:ext cx="2971800" cy="2195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1981200" y="609600"/>
            <a:ext cx="5105400" cy="338554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80000"/>
              <a:defRPr/>
            </a:pPr>
            <a:r>
              <a:rPr lang="mn-MN" sz="16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ХҮН АМ, НИЙГМИЙН ҮЗҮҮЛЭЛТ</a:t>
            </a:r>
            <a:r>
              <a:rPr lang="en-US" sz="16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mn-MN" sz="16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– Гэмт хэрэг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066800" y="2743200"/>
            <a:ext cx="7620000" cy="11113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800600" y="2819400"/>
            <a:ext cx="11112" cy="304800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667000"/>
            <a:ext cx="461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0294502"/>
              </p:ext>
            </p:extLst>
          </p:nvPr>
        </p:nvGraphicFramePr>
        <p:xfrm>
          <a:off x="5029200" y="2850040"/>
          <a:ext cx="3581400" cy="3322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Rectangle 15"/>
          <p:cNvSpPr/>
          <p:nvPr/>
        </p:nvSpPr>
        <p:spPr>
          <a:xfrm>
            <a:off x="1299673" y="2863572"/>
            <a:ext cx="2971800" cy="2616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mn-MN" sz="1100" dirty="0" smtClean="0">
                <a:latin typeface="Arial"/>
                <a:ea typeface="Times New Roman"/>
                <a:cs typeface="Times New Roman"/>
              </a:rPr>
              <a:t>Гэмт хэргийн тоо, жил бүрийн эцэст</a:t>
            </a:r>
            <a:endParaRPr lang="en-US" sz="1100" dirty="0">
              <a:effectLst/>
              <a:latin typeface="Times New Roman Mon"/>
              <a:ea typeface="Times New Roman"/>
              <a:cs typeface="Times New Roman"/>
            </a:endParaRPr>
          </a:p>
        </p:txBody>
      </p:sp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0921911"/>
              </p:ext>
            </p:extLst>
          </p:nvPr>
        </p:nvGraphicFramePr>
        <p:xfrm>
          <a:off x="1143000" y="3200400"/>
          <a:ext cx="34290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32802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1715</TotalTime>
  <Words>1441</Words>
  <Application>Microsoft Office PowerPoint</Application>
  <PresentationFormat>On-screen Show (4:3)</PresentationFormat>
  <Paragraphs>403</Paragraphs>
  <Slides>19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Mj</dc:creator>
  <cp:lastModifiedBy>Khorolmaa</cp:lastModifiedBy>
  <cp:revision>419</cp:revision>
  <dcterms:created xsi:type="dcterms:W3CDTF">2013-04-23T12:28:13Z</dcterms:created>
  <dcterms:modified xsi:type="dcterms:W3CDTF">2015-01-20T04:02:00Z</dcterms:modified>
</cp:coreProperties>
</file>