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22.xml" ContentType="application/vnd.openxmlformats-officedocument.drawingml.chart+xml"/>
  <Override PartName="/ppt/charts/style3.xml" ContentType="application/vnd.ms-office.chartstyle+xml"/>
  <Override PartName="/ppt/charts/colors3.xml" ContentType="application/vnd.ms-office.chartcolorstyl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22" r:id="rId3"/>
    <p:sldId id="324" r:id="rId4"/>
    <p:sldId id="271" r:id="rId5"/>
    <p:sldId id="320" r:id="rId6"/>
    <p:sldId id="304" r:id="rId7"/>
    <p:sldId id="272" r:id="rId8"/>
    <p:sldId id="275" r:id="rId9"/>
    <p:sldId id="262" r:id="rId10"/>
    <p:sldId id="307" r:id="rId11"/>
    <p:sldId id="305" r:id="rId12"/>
    <p:sldId id="321" r:id="rId13"/>
    <p:sldId id="312" r:id="rId14"/>
    <p:sldId id="319" r:id="rId15"/>
    <p:sldId id="314" r:id="rId16"/>
    <p:sldId id="325" r:id="rId17"/>
    <p:sldId id="315" r:id="rId18"/>
    <p:sldId id="313" r:id="rId19"/>
    <p:sldId id="316" r:id="rId20"/>
    <p:sldId id="317" r:id="rId21"/>
    <p:sldId id="318" r:id="rId22"/>
    <p:sldId id="30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varScale="1">
        <p:scale>
          <a:sx n="110" d="100"/>
          <a:sy n="110" d="100"/>
        </p:scale>
        <p:origin x="91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Nomio\taniltsuulga%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h\Desktop\eruul%20men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72.31.110.40\share\Munkhjargal\taniltsuulga\2015%20on\2014.12%20sariin%20taniltsuulga\Kh\Umnugovi%20Bolowsro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72.31.110.40\share\Munkhjargal\taniltsuulga\2015%20on\2014.12%20sariin%20taniltsuulga\Kh\Umnugovi%20Bolowsro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horolmaa\Desktop\Kh%2012%20sar\Umnugovi%20Bolowsro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khorolmaa\Desktop\Kh%2012%20sar\Umnugovi%20Bolowsro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horolmaa\Desktop\Kh%2012%20sar\taniltsuulga20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horolmaa\Desktop\Kh%2012%20sar\taniltsuulga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Kh\taniltsuulga2015.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j\Desktop\AY,Tusuv,Bank.xlsx" TargetMode="External"/><Relationship Id="rId2" Type="http://schemas.microsoft.com/office/2011/relationships/chartColorStyle" Target="colors2.xml"/><Relationship Id="rId1" Type="http://schemas.microsoft.com/office/2011/relationships/chartStyle" Target="style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2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2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khadbaatar\Desktop\&#1078;&#1080;&#1083;&#1080;&#1081;&#1085;%20&#1101;&#1094;&#1101;&#1089;\&#1040;&#1198;-1%20&#1078;&#1080;&#1083;&#1080;&#1081;&#1085;%20&#1101;&#1094;&#1089;&#1080;&#1081;&#1085;%20&#1090;&#1072;&#1085;&#1080;&#1083;&#1094;&#1091;&#1091;&#1083;&#1075;&#107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LESERVER\share\Munkhjargal\taniltsuulga\2014%20on\2014.12%20sariin%20taniltsuulga\&#1078;&#1080;&#1083;&#1080;&#1081;&#1085;%20&#1101;&#1094;&#1101;&#1089;\T-1%20&#1078;&#1080;&#1083;&#1080;&#1081;&#1085;%20&#1101;&#1094;&#1089;&#1080;&#1081;&#1085;%20&#1090;&#1072;&#1085;&#1080;&#1083;&#1094;&#1091;&#1091;&#1083;&#1075;&#107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ILESERVER\share\Munkhjargal\taniltsuulga\2014%20on\2014.12%20sariin%20taniltsuulga\&#1078;&#1080;&#1083;&#1080;&#1081;&#1085;%20&#1101;&#1094;&#1101;&#1089;\&#1061;&#1086;&#1083;&#1073;&#1086;&#1086;%20&#1078;&#1080;&#1083;&#1080;&#1081;&#1085;%20&#1101;&#1094;&#1089;&#1080;&#1081;&#1085;%20&#1090;&#1072;&#1085;&#1080;&#1083;&#1094;&#1091;&#1091;&#1083;&#1075;&#107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2015.12%20sariin%20taniltsuulga%20tsem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2015.12%20sariin%20taniltsuulga%20tsem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Kh\taniltsuulga2015.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FILESERVER\share\Munkhjargal\taniltsuulga\2015%20on\2014.12%20sariin%20taniltsuulga\2015.12%20sariin%20taniltsuulga%20tsem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horolmaa\Desktop\Kh%2012%20sar\taniltsuulga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horolmaa\Desktop\Kh%2012%20sar\taniltsuul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'Өрх хүн ам'!$B$39</c:f>
              <c:strCache>
                <c:ptCount val="1"/>
                <c:pt idx="0">
                  <c:v>2015</c:v>
                </c:pt>
              </c:strCache>
            </c:strRef>
          </c:tx>
          <c:invertIfNegative val="0"/>
          <c:dLbls>
            <c:dLbl>
              <c:idx val="1"/>
              <c:layout>
                <c:manualLayout>
                  <c:x val="0"/>
                  <c:y val="3.70370370370370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346774963544308E-17"/>
                  <c:y val="-2.77777777777778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148148148148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624169986719797E-2"/>
                  <c:y val="-2.77777777777778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936254980079678E-2"/>
                  <c:y val="4.629629629629635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9.25925925925927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7.9681274900398509E-3"/>
                  <c:y val="-3.24074074074074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'Өрх хүн ам'!$A$40:$A$54</c:f>
              <c:strCache>
                <c:ptCount val="15"/>
                <c:pt idx="0">
                  <c:v>Баяндалай</c:v>
                </c:pt>
                <c:pt idx="1">
                  <c:v>Баяновоо</c:v>
                </c:pt>
                <c:pt idx="2">
                  <c:v>Булган</c:v>
                </c:pt>
                <c:pt idx="3">
                  <c:v>Гурвантэс</c:v>
                </c:pt>
                <c:pt idx="4">
                  <c:v>МандалОвоо</c:v>
                </c:pt>
                <c:pt idx="5">
                  <c:v>Манлай</c:v>
                </c:pt>
                <c:pt idx="6">
                  <c:v>Номгон</c:v>
                </c:pt>
                <c:pt idx="7">
                  <c:v>Ноён</c:v>
                </c:pt>
                <c:pt idx="8">
                  <c:v>Сэврэй</c:v>
                </c:pt>
                <c:pt idx="9">
                  <c:v>Ханбогд</c:v>
                </c:pt>
                <c:pt idx="10">
                  <c:v>Ханхонгор</c:v>
                </c:pt>
                <c:pt idx="11">
                  <c:v>Хүрмэн</c:v>
                </c:pt>
                <c:pt idx="12">
                  <c:v>Цогт-Овоо</c:v>
                </c:pt>
                <c:pt idx="13">
                  <c:v>Цогтцэций</c:v>
                </c:pt>
                <c:pt idx="14">
                  <c:v>Даланзадгад</c:v>
                </c:pt>
              </c:strCache>
            </c:strRef>
          </c:cat>
          <c:val>
            <c:numRef>
              <c:f>'Өрх хүн ам'!$B$40:$B$54</c:f>
              <c:numCache>
                <c:formatCode>General</c:formatCode>
                <c:ptCount val="15"/>
                <c:pt idx="0">
                  <c:v>2090</c:v>
                </c:pt>
                <c:pt idx="1">
                  <c:v>1716</c:v>
                </c:pt>
                <c:pt idx="2">
                  <c:v>2092</c:v>
                </c:pt>
                <c:pt idx="3">
                  <c:v>4617</c:v>
                </c:pt>
                <c:pt idx="4">
                  <c:v>1615</c:v>
                </c:pt>
                <c:pt idx="5">
                  <c:v>2481</c:v>
                </c:pt>
                <c:pt idx="6">
                  <c:v>2557</c:v>
                </c:pt>
                <c:pt idx="7">
                  <c:v>1336</c:v>
                </c:pt>
                <c:pt idx="8">
                  <c:v>2026</c:v>
                </c:pt>
                <c:pt idx="9">
                  <c:v>5344</c:v>
                </c:pt>
                <c:pt idx="10">
                  <c:v>2047</c:v>
                </c:pt>
                <c:pt idx="11">
                  <c:v>1597</c:v>
                </c:pt>
                <c:pt idx="12">
                  <c:v>1694</c:v>
                </c:pt>
                <c:pt idx="13">
                  <c:v>7030</c:v>
                </c:pt>
                <c:pt idx="14">
                  <c:v>23298</c:v>
                </c:pt>
              </c:numCache>
            </c:numRef>
          </c:val>
        </c:ser>
        <c:dLbls>
          <c:showLegendKey val="0"/>
          <c:showVal val="1"/>
          <c:showCatName val="0"/>
          <c:showSerName val="0"/>
          <c:showPercent val="0"/>
          <c:showBubbleSize val="0"/>
        </c:dLbls>
        <c:gapWidth val="75"/>
        <c:axId val="155178416"/>
        <c:axId val="200115584"/>
      </c:barChart>
      <c:catAx>
        <c:axId val="155178416"/>
        <c:scaling>
          <c:orientation val="minMax"/>
        </c:scaling>
        <c:delete val="0"/>
        <c:axPos val="b"/>
        <c:numFmt formatCode="General" sourceLinked="0"/>
        <c:majorTickMark val="none"/>
        <c:minorTickMark val="none"/>
        <c:tickLblPos val="nextTo"/>
        <c:crossAx val="200115584"/>
        <c:crosses val="autoZero"/>
        <c:auto val="1"/>
        <c:lblAlgn val="ctr"/>
        <c:lblOffset val="100"/>
        <c:noMultiLvlLbl val="0"/>
      </c:catAx>
      <c:valAx>
        <c:axId val="200115584"/>
        <c:scaling>
          <c:orientation val="minMax"/>
          <c:max val="25000"/>
          <c:min val="500"/>
        </c:scaling>
        <c:delete val="1"/>
        <c:axPos val="l"/>
        <c:numFmt formatCode="General" sourceLinked="1"/>
        <c:majorTickMark val="none"/>
        <c:minorTickMark val="none"/>
        <c:tickLblPos val="none"/>
        <c:crossAx val="155178416"/>
        <c:crosses val="autoZero"/>
        <c:crossBetween val="between"/>
        <c:majorUnit val="5000"/>
        <c:minorUnit val="1000"/>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4022004251050597E-2"/>
          <c:y val="4.7763323090751923E-2"/>
          <c:w val="0.87257436570428659"/>
          <c:h val="0.66880176436279171"/>
        </c:manualLayout>
      </c:layout>
      <c:lineChart>
        <c:grouping val="stacked"/>
        <c:varyColors val="0"/>
        <c:ser>
          <c:idx val="0"/>
          <c:order val="0"/>
          <c:tx>
            <c:strRef>
              <c:f>ajilguichuud!$B$69</c:f>
              <c:strCache>
                <c:ptCount val="1"/>
                <c:pt idx="0">
                  <c:v>Ажил хайгч иргэдийн тоо</c:v>
                </c:pt>
              </c:strCache>
            </c:strRef>
          </c:tx>
          <c:dLbls>
            <c:dLbl>
              <c:idx val="0"/>
              <c:layout>
                <c:manualLayout>
                  <c:x val="-1.6742772675663254E-2"/>
                  <c:y val="3.99792233957155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928465844578928E-2"/>
                  <c:y val="7.42471291634718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090909090909088E-2"/>
                  <c:y val="7.894736842105255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ajilguichuud!$C$68:$E$68</c:f>
              <c:strCache>
                <c:ptCount val="3"/>
                <c:pt idx="0">
                  <c:v>2013.XII</c:v>
                </c:pt>
                <c:pt idx="1">
                  <c:v>2014.XII</c:v>
                </c:pt>
                <c:pt idx="2">
                  <c:v>2015.XII</c:v>
                </c:pt>
              </c:strCache>
            </c:strRef>
          </c:cat>
          <c:val>
            <c:numRef>
              <c:f>ajilguichuud!$C$69:$E$69</c:f>
              <c:numCache>
                <c:formatCode>General</c:formatCode>
                <c:ptCount val="3"/>
                <c:pt idx="0">
                  <c:v>461</c:v>
                </c:pt>
                <c:pt idx="1">
                  <c:v>546</c:v>
                </c:pt>
                <c:pt idx="2">
                  <c:v>617</c:v>
                </c:pt>
              </c:numCache>
            </c:numRef>
          </c:val>
          <c:smooth val="0"/>
        </c:ser>
        <c:ser>
          <c:idx val="1"/>
          <c:order val="1"/>
          <c:tx>
            <c:strRef>
              <c:f>ajilguichuud!$B$70</c:f>
              <c:strCache>
                <c:ptCount val="1"/>
                <c:pt idx="0">
                  <c:v>Ажилд орсон иргэдийн тоо</c:v>
                </c:pt>
              </c:strCache>
            </c:strRef>
          </c:tx>
          <c:dLbls>
            <c:dLbl>
              <c:idx val="1"/>
              <c:layout>
                <c:manualLayout>
                  <c:x val="-3.3485545351326411E-2"/>
                  <c:y val="-6.282449390755319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ajilguichuud!$C$68:$E$68</c:f>
              <c:strCache>
                <c:ptCount val="3"/>
                <c:pt idx="0">
                  <c:v>2013.XII</c:v>
                </c:pt>
                <c:pt idx="1">
                  <c:v>2014.XII</c:v>
                </c:pt>
                <c:pt idx="2">
                  <c:v>2015.XII</c:v>
                </c:pt>
              </c:strCache>
            </c:strRef>
          </c:cat>
          <c:val>
            <c:numRef>
              <c:f>ajilguichuud!$C$70:$E$70</c:f>
              <c:numCache>
                <c:formatCode>General</c:formatCode>
                <c:ptCount val="3"/>
                <c:pt idx="0">
                  <c:v>555</c:v>
                </c:pt>
                <c:pt idx="1">
                  <c:v>260</c:v>
                </c:pt>
                <c:pt idx="2">
                  <c:v>133</c:v>
                </c:pt>
              </c:numCache>
            </c:numRef>
          </c:val>
          <c:smooth val="0"/>
        </c:ser>
        <c:dLbls>
          <c:showLegendKey val="0"/>
          <c:showVal val="1"/>
          <c:showCatName val="0"/>
          <c:showSerName val="0"/>
          <c:showPercent val="0"/>
          <c:showBubbleSize val="0"/>
        </c:dLbls>
        <c:marker val="1"/>
        <c:smooth val="0"/>
        <c:axId val="201478720"/>
        <c:axId val="201479112"/>
      </c:lineChart>
      <c:catAx>
        <c:axId val="201478720"/>
        <c:scaling>
          <c:orientation val="minMax"/>
        </c:scaling>
        <c:delete val="0"/>
        <c:axPos val="b"/>
        <c:numFmt formatCode="General" sourceLinked="0"/>
        <c:majorTickMark val="none"/>
        <c:minorTickMark val="none"/>
        <c:tickLblPos val="nextTo"/>
        <c:crossAx val="201479112"/>
        <c:crosses val="autoZero"/>
        <c:auto val="1"/>
        <c:lblAlgn val="ctr"/>
        <c:lblOffset val="100"/>
        <c:noMultiLvlLbl val="0"/>
      </c:catAx>
      <c:valAx>
        <c:axId val="201479112"/>
        <c:scaling>
          <c:orientation val="minMax"/>
        </c:scaling>
        <c:delete val="1"/>
        <c:axPos val="l"/>
        <c:numFmt formatCode="General" sourceLinked="1"/>
        <c:majorTickMark val="out"/>
        <c:minorTickMark val="none"/>
        <c:tickLblPos val="none"/>
        <c:crossAx val="201478720"/>
        <c:crosses val="autoZero"/>
        <c:crossBetween val="between"/>
      </c:valAx>
    </c:plotArea>
    <c:legend>
      <c:legendPos val="t"/>
      <c:layout>
        <c:manualLayout>
          <c:xMode val="edge"/>
          <c:yMode val="edge"/>
          <c:x val="3.6111111111111212E-2"/>
          <c:y val="0.85636592300962378"/>
          <c:w val="0.94266019745722729"/>
          <c:h val="0.1436340769903762"/>
        </c:manualLayout>
      </c:layout>
      <c:overlay val="0"/>
      <c:txPr>
        <a:bodyPr/>
        <a:lstStyle/>
        <a:p>
          <a:pPr>
            <a:defRPr sz="800">
              <a:latin typeface="Arial" pitchFamily="34" charset="0"/>
              <a:cs typeface="Arial" pitchFamily="34" charset="0"/>
            </a:defRPr>
          </a:pPr>
          <a:endParaRPr lang="en-US"/>
        </a:p>
      </c:txPr>
    </c:legend>
    <c:plotVisOnly val="1"/>
    <c:dispBlanksAs val="zero"/>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percentStacked"/>
        <c:varyColors val="0"/>
        <c:dLbls>
          <c:showLegendKey val="0"/>
          <c:showVal val="1"/>
          <c:showCatName val="0"/>
          <c:showSerName val="0"/>
          <c:showPercent val="0"/>
          <c:showBubbleSize val="0"/>
        </c:dLbls>
        <c:gapWidth val="95"/>
        <c:gapDepth val="95"/>
        <c:shape val="cone"/>
        <c:axId val="201480288"/>
        <c:axId val="201480680"/>
        <c:axId val="0"/>
      </c:bar3DChart>
      <c:catAx>
        <c:axId val="201480288"/>
        <c:scaling>
          <c:orientation val="minMax"/>
        </c:scaling>
        <c:delete val="0"/>
        <c:axPos val="b"/>
        <c:majorTickMark val="none"/>
        <c:minorTickMark val="none"/>
        <c:tickLblPos val="nextTo"/>
        <c:crossAx val="201480680"/>
        <c:crosses val="autoZero"/>
        <c:auto val="1"/>
        <c:lblAlgn val="ctr"/>
        <c:lblOffset val="100"/>
        <c:noMultiLvlLbl val="0"/>
      </c:catAx>
      <c:valAx>
        <c:axId val="201480680"/>
        <c:scaling>
          <c:orientation val="minMax"/>
        </c:scaling>
        <c:delete val="1"/>
        <c:axPos val="l"/>
        <c:numFmt formatCode="0%" sourceLinked="1"/>
        <c:majorTickMark val="out"/>
        <c:minorTickMark val="none"/>
        <c:tickLblPos val="none"/>
        <c:crossAx val="201480288"/>
        <c:crosses val="autoZero"/>
        <c:crossBetween val="between"/>
      </c:valAx>
    </c:plotArea>
    <c:legend>
      <c:legendPos val="t"/>
      <c:layout>
        <c:manualLayout>
          <c:xMode val="edge"/>
          <c:yMode val="edge"/>
          <c:x val="0.27765680152049982"/>
          <c:y val="0"/>
          <c:w val="0.44468639695900292"/>
          <c:h val="9.025521523198303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mn-MN" sz="1000"/>
              <a:t>Төрийн хэвшлийн  сургуулиудын багш, суралцагчдын тоо,</a:t>
            </a:r>
            <a:endParaRPr lang="en-US" sz="1000"/>
          </a:p>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mn-MN" sz="1000"/>
              <a:t>хичээлийн жилээр</a:t>
            </a:r>
            <a:endParaRPr lang="en-US" sz="1000"/>
          </a:p>
        </c:rich>
      </c:tx>
      <c:layout/>
      <c:overlay val="0"/>
      <c:spPr>
        <a:noFill/>
        <a:ln>
          <a:noFill/>
        </a:ln>
        <a:effectLst/>
      </c:spPr>
    </c:title>
    <c:autoTitleDeleted val="0"/>
    <c:plotArea>
      <c:layout>
        <c:manualLayout>
          <c:layoutTarget val="inner"/>
          <c:xMode val="edge"/>
          <c:yMode val="edge"/>
          <c:x val="5.2736319440912033E-2"/>
          <c:y val="0.24266099093845089"/>
          <c:w val="0.90331674769166048"/>
          <c:h val="0.44019113296673623"/>
        </c:manualLayout>
      </c:layout>
      <c:lineChart>
        <c:grouping val="stacked"/>
        <c:varyColors val="0"/>
        <c:ser>
          <c:idx val="0"/>
          <c:order val="0"/>
          <c:tx>
            <c:strRef>
              <c:f>'[Umnugovi Bolowsrol.xlsx]EBS, SUB'!$J$6</c:f>
              <c:strCache>
                <c:ptCount val="1"/>
                <c:pt idx="0">
                  <c:v> Өдрийн ангид суралцагчид</c:v>
                </c:pt>
              </c:strCache>
            </c:strRef>
          </c:tx>
          <c:spPr>
            <a:ln w="28575" cap="rnd" cmpd="sng" algn="ctr">
              <a:solidFill>
                <a:schemeClr val="accent1">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'[Umnugovi Bolowsrol.xlsx]EBS, SUB'!$K$5:$M$5</c:f>
              <c:strCache>
                <c:ptCount val="3"/>
                <c:pt idx="0">
                  <c:v>2013-2014</c:v>
                </c:pt>
                <c:pt idx="1">
                  <c:v>2014-2015</c:v>
                </c:pt>
                <c:pt idx="2">
                  <c:v>2015-2016</c:v>
                </c:pt>
              </c:strCache>
            </c:strRef>
          </c:cat>
          <c:val>
            <c:numRef>
              <c:f>'[Umnugovi Bolowsrol.xlsx]EBS, SUB'!$K$6:$M$6</c:f>
              <c:numCache>
                <c:formatCode>General</c:formatCode>
                <c:ptCount val="3"/>
                <c:pt idx="0">
                  <c:v>10421</c:v>
                </c:pt>
                <c:pt idx="1">
                  <c:v>10812</c:v>
                </c:pt>
                <c:pt idx="2">
                  <c:v>10961</c:v>
                </c:pt>
              </c:numCache>
            </c:numRef>
          </c:val>
          <c:smooth val="0"/>
        </c:ser>
        <c:ser>
          <c:idx val="1"/>
          <c:order val="1"/>
          <c:tx>
            <c:strRef>
              <c:f>'[Umnugovi Bolowsrol.xlsx]EBS, SUB'!$J$7</c:f>
              <c:strCache>
                <c:ptCount val="1"/>
                <c:pt idx="0">
                  <c:v>Багш нарын тоо</c:v>
                </c:pt>
              </c:strCache>
            </c:strRef>
          </c:tx>
          <c:spPr>
            <a:ln w="28575" cap="rnd" cmpd="sng" algn="ctr">
              <a:solidFill>
                <a:schemeClr val="accent2">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'[Umnugovi Bolowsrol.xlsx]EBS, SUB'!$K$5:$M$5</c:f>
              <c:strCache>
                <c:ptCount val="3"/>
                <c:pt idx="0">
                  <c:v>2013-2014</c:v>
                </c:pt>
                <c:pt idx="1">
                  <c:v>2014-2015</c:v>
                </c:pt>
                <c:pt idx="2">
                  <c:v>2015-2016</c:v>
                </c:pt>
              </c:strCache>
            </c:strRef>
          </c:cat>
          <c:val>
            <c:numRef>
              <c:f>'[Umnugovi Bolowsrol.xlsx]EBS, SUB'!$K$7:$M$7</c:f>
              <c:numCache>
                <c:formatCode>General</c:formatCode>
                <c:ptCount val="3"/>
                <c:pt idx="0">
                  <c:v>585</c:v>
                </c:pt>
                <c:pt idx="1">
                  <c:v>590</c:v>
                </c:pt>
                <c:pt idx="2">
                  <c:v>607</c:v>
                </c:pt>
              </c:numCache>
            </c:numRef>
          </c:val>
          <c:smooth val="0"/>
        </c:ser>
        <c:dLbls>
          <c:showLegendKey val="0"/>
          <c:showVal val="1"/>
          <c:showCatName val="0"/>
          <c:showSerName val="0"/>
          <c:showPercent val="0"/>
          <c:showBubbleSize val="0"/>
        </c:dLbls>
        <c:smooth val="0"/>
        <c:axId val="201481464"/>
        <c:axId val="201481856"/>
      </c:lineChart>
      <c:catAx>
        <c:axId val="20148146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01481856"/>
        <c:crosses val="autoZero"/>
        <c:auto val="1"/>
        <c:lblAlgn val="ctr"/>
        <c:lblOffset val="100"/>
        <c:noMultiLvlLbl val="0"/>
      </c:catAx>
      <c:valAx>
        <c:axId val="201481856"/>
        <c:scaling>
          <c:orientation val="minMax"/>
        </c:scaling>
        <c:delete val="1"/>
        <c:axPos val="l"/>
        <c:numFmt formatCode="General" sourceLinked="1"/>
        <c:majorTickMark val="none"/>
        <c:minorTickMark val="none"/>
        <c:tickLblPos val="none"/>
        <c:crossAx val="201481464"/>
        <c:crosses val="autoZero"/>
        <c:crossBetween val="between"/>
      </c:valAx>
      <c:spPr>
        <a:solidFill>
          <a:schemeClr val="bg1"/>
        </a:solidFill>
        <a:ln>
          <a:noFill/>
        </a:ln>
        <a:effectLst/>
      </c:spPr>
    </c:plotArea>
    <c:legend>
      <c:legendPos val="t"/>
      <c:layout>
        <c:manualLayout>
          <c:xMode val="edge"/>
          <c:yMode val="edge"/>
          <c:x val="2.1956164491639535E-2"/>
          <c:y val="0.82886551801297825"/>
          <c:w val="0.92532481800952304"/>
          <c:h val="0.143265152943373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zero"/>
    <c:showDLblsOverMax val="0"/>
  </c:chart>
  <c:spPr>
    <a:solidFill>
      <a:schemeClr val="bg1"/>
    </a:solidFill>
    <a:ln w="9525" cap="flat" cmpd="sng" algn="ctr">
      <a:noFill/>
      <a:prstDash val="solid"/>
      <a:round/>
    </a:ln>
    <a:effectLst/>
  </c:spPr>
  <c:txPr>
    <a:bodyPr/>
    <a:lstStyle/>
    <a:p>
      <a:pPr>
        <a:defRPr sz="1000" b="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mn-MN" sz="1000" dirty="0">
                <a:latin typeface="Tahoma" panose="020B0604030504040204" pitchFamily="34" charset="0"/>
                <a:ea typeface="Tahoma" panose="020B0604030504040204" pitchFamily="34" charset="0"/>
                <a:cs typeface="Tahoma" panose="020B0604030504040204" pitchFamily="34" charset="0"/>
              </a:rPr>
              <a:t>Төрийн хэвшлийн сургууль, </a:t>
            </a:r>
            <a:r>
              <a:rPr lang="mn-MN" sz="1000" dirty="0" smtClean="0">
                <a:latin typeface="Tahoma" panose="020B0604030504040204" pitchFamily="34" charset="0"/>
                <a:ea typeface="Tahoma" panose="020B0604030504040204" pitchFamily="34" charset="0"/>
                <a:cs typeface="Tahoma" panose="020B0604030504040204" pitchFamily="34" charset="0"/>
              </a:rPr>
              <a:t>цэцэрлэгийн тоо, </a:t>
            </a:r>
            <a:r>
              <a:rPr lang="mn-MN" sz="1000" dirty="0">
                <a:latin typeface="Tahoma" panose="020B0604030504040204" pitchFamily="34" charset="0"/>
                <a:ea typeface="Tahoma" panose="020B0604030504040204" pitchFamily="34" charset="0"/>
                <a:cs typeface="Tahoma" panose="020B0604030504040204" pitchFamily="34" charset="0"/>
              </a:rPr>
              <a:t>хичээлийн жилээр</a:t>
            </a:r>
            <a:endParaRPr lang="en-US" sz="1000" dirty="0">
              <a:latin typeface="Tahoma" panose="020B0604030504040204" pitchFamily="34" charset="0"/>
              <a:ea typeface="Tahoma" panose="020B0604030504040204" pitchFamily="34" charset="0"/>
              <a:cs typeface="Tahoma" panose="020B0604030504040204" pitchFamily="34" charset="0"/>
            </a:endParaRPr>
          </a:p>
        </c:rich>
      </c:tx>
      <c:layout/>
      <c:overlay val="0"/>
      <c:spPr>
        <a:noFill/>
        <a:ln>
          <a:noFill/>
        </a:ln>
        <a:effectLst/>
      </c:spPr>
    </c:title>
    <c:autoTitleDeleted val="0"/>
    <c:plotArea>
      <c:layout>
        <c:manualLayout>
          <c:layoutTarget val="inner"/>
          <c:xMode val="edge"/>
          <c:yMode val="edge"/>
          <c:x val="9.3383341741329201E-2"/>
          <c:y val="0.15931498533782379"/>
          <c:w val="0.86546948914735156"/>
          <c:h val="0.60618667836540263"/>
        </c:manualLayout>
      </c:layout>
      <c:barChart>
        <c:barDir val="col"/>
        <c:grouping val="clustered"/>
        <c:varyColors val="0"/>
        <c:ser>
          <c:idx val="0"/>
          <c:order val="0"/>
          <c:tx>
            <c:strRef>
              <c:f>'[Umnugovi Bolowsrol.xlsx]EBS, SUB'!$P$6</c:f>
              <c:strCache>
                <c:ptCount val="1"/>
                <c:pt idx="0">
                  <c:v>Ерөнхий боловсролын сургуулийн тоо </c:v>
                </c:pt>
              </c:strCache>
            </c:strRef>
          </c:tx>
          <c:spPr>
            <a:solidFill>
              <a:schemeClr val="accent1"/>
            </a:solidFill>
            <a:ln>
              <a:noFill/>
            </a:ln>
            <a:effectLst/>
          </c:spPr>
          <c:invertIfNegative val="0"/>
          <c:cat>
            <c:strRef>
              <c:f>'[Umnugovi Bolowsrol.xlsx]EBS, SUB'!$Q$5:$S$5</c:f>
              <c:strCache>
                <c:ptCount val="3"/>
                <c:pt idx="0">
                  <c:v>2013-2014</c:v>
                </c:pt>
                <c:pt idx="1">
                  <c:v>2014-2015</c:v>
                </c:pt>
                <c:pt idx="2">
                  <c:v>2015-2016</c:v>
                </c:pt>
              </c:strCache>
            </c:strRef>
          </c:cat>
          <c:val>
            <c:numRef>
              <c:f>'[Umnugovi Bolowsrol.xlsx]EBS, SUB'!$Q$6:$S$6</c:f>
              <c:numCache>
                <c:formatCode>General</c:formatCode>
                <c:ptCount val="3"/>
                <c:pt idx="0">
                  <c:v>19</c:v>
                </c:pt>
                <c:pt idx="1">
                  <c:v>19</c:v>
                </c:pt>
                <c:pt idx="2">
                  <c:v>19</c:v>
                </c:pt>
              </c:numCache>
            </c:numRef>
          </c:val>
        </c:ser>
        <c:ser>
          <c:idx val="1"/>
          <c:order val="1"/>
          <c:tx>
            <c:strRef>
              <c:f>'[Umnugovi Bolowsrol.xlsx]EBS, SUB'!$P$7</c:f>
              <c:strCache>
                <c:ptCount val="1"/>
                <c:pt idx="0">
                  <c:v>Хүүхдийн цэцэрлэгийн тоо</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'[Umnugovi Bolowsrol.xlsx]EBS, SUB'!$Q$5:$S$5</c:f>
              <c:strCache>
                <c:ptCount val="3"/>
                <c:pt idx="0">
                  <c:v>2013-2014</c:v>
                </c:pt>
                <c:pt idx="1">
                  <c:v>2014-2015</c:v>
                </c:pt>
                <c:pt idx="2">
                  <c:v>2015-2016</c:v>
                </c:pt>
              </c:strCache>
            </c:strRef>
          </c:cat>
          <c:val>
            <c:numRef>
              <c:f>'[Umnugovi Bolowsrol.xlsx]EBS, SUB'!$Q$7:$S$7</c:f>
              <c:numCache>
                <c:formatCode>General</c:formatCode>
                <c:ptCount val="3"/>
                <c:pt idx="0">
                  <c:v>19</c:v>
                </c:pt>
                <c:pt idx="1">
                  <c:v>21</c:v>
                </c:pt>
                <c:pt idx="2">
                  <c:v>25</c:v>
                </c:pt>
              </c:numCache>
            </c:numRef>
          </c:val>
        </c:ser>
        <c:dLbls>
          <c:showLegendKey val="0"/>
          <c:showVal val="0"/>
          <c:showCatName val="0"/>
          <c:showSerName val="0"/>
          <c:showPercent val="0"/>
          <c:showBubbleSize val="0"/>
        </c:dLbls>
        <c:gapWidth val="230"/>
        <c:overlap val="7"/>
        <c:axId val="286453608"/>
        <c:axId val="286454000"/>
      </c:barChart>
      <c:catAx>
        <c:axId val="28645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6454000"/>
        <c:crosses val="autoZero"/>
        <c:auto val="1"/>
        <c:lblAlgn val="ctr"/>
        <c:lblOffset val="100"/>
        <c:noMultiLvlLbl val="0"/>
      </c:catAx>
      <c:valAx>
        <c:axId val="2864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6453608"/>
        <c:crosses val="autoZero"/>
        <c:crossBetween val="between"/>
      </c:valAx>
      <c:spPr>
        <a:noFill/>
        <a:ln>
          <a:noFill/>
        </a:ln>
        <a:effectLst/>
      </c:spPr>
    </c:plotArea>
    <c:legend>
      <c:legendPos val="r"/>
      <c:layout>
        <c:manualLayout>
          <c:xMode val="edge"/>
          <c:yMode val="edge"/>
          <c:x val="0.14090901424043606"/>
          <c:y val="0.87546642519513418"/>
          <c:w val="0.73056114821090357"/>
          <c:h val="0.1113101549985334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0555555555555579E-2"/>
          <c:y val="8.8346821230679634E-2"/>
          <c:w val="0.84705206492045637"/>
          <c:h val="0.54831583552056029"/>
        </c:manualLayout>
      </c:layout>
      <c:barChart>
        <c:barDir val="col"/>
        <c:grouping val="clustered"/>
        <c:varyColors val="0"/>
        <c:ser>
          <c:idx val="0"/>
          <c:order val="0"/>
          <c:tx>
            <c:strRef>
              <c:f>'HZY-1'!$K$4</c:f>
              <c:strCache>
                <c:ptCount val="1"/>
                <c:pt idx="0">
                  <c:v>Бүтэн өнчин хүүхдийн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'HZY-1'!$L$3:$N$3</c:f>
              <c:numCache>
                <c:formatCode>General</c:formatCode>
                <c:ptCount val="3"/>
                <c:pt idx="0">
                  <c:v>2013</c:v>
                </c:pt>
                <c:pt idx="1">
                  <c:v>2014</c:v>
                </c:pt>
                <c:pt idx="2">
                  <c:v>2015</c:v>
                </c:pt>
              </c:numCache>
            </c:numRef>
          </c:cat>
          <c:val>
            <c:numRef>
              <c:f>'HZY-1'!$L$4:$N$4</c:f>
              <c:numCache>
                <c:formatCode>General</c:formatCode>
                <c:ptCount val="3"/>
                <c:pt idx="0">
                  <c:v>41</c:v>
                </c:pt>
                <c:pt idx="1">
                  <c:v>43</c:v>
                </c:pt>
                <c:pt idx="2">
                  <c:v>51</c:v>
                </c:pt>
              </c:numCache>
            </c:numRef>
          </c:val>
        </c:ser>
        <c:ser>
          <c:idx val="1"/>
          <c:order val="1"/>
          <c:tx>
            <c:strRef>
              <c:f>'HZY-1'!$K$5</c:f>
              <c:strCache>
                <c:ptCount val="1"/>
                <c:pt idx="0">
                  <c:v>Хагас өнчин хүүхдийн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'HZY-1'!$L$3:$N$3</c:f>
              <c:numCache>
                <c:formatCode>General</c:formatCode>
                <c:ptCount val="3"/>
                <c:pt idx="0">
                  <c:v>2013</c:v>
                </c:pt>
                <c:pt idx="1">
                  <c:v>2014</c:v>
                </c:pt>
                <c:pt idx="2">
                  <c:v>2015</c:v>
                </c:pt>
              </c:numCache>
            </c:numRef>
          </c:cat>
          <c:val>
            <c:numRef>
              <c:f>'HZY-1'!$L$5:$N$5</c:f>
              <c:numCache>
                <c:formatCode>General</c:formatCode>
                <c:ptCount val="3"/>
                <c:pt idx="0">
                  <c:v>489</c:v>
                </c:pt>
                <c:pt idx="1">
                  <c:v>553</c:v>
                </c:pt>
                <c:pt idx="2">
                  <c:v>563</c:v>
                </c:pt>
              </c:numCache>
            </c:numRef>
          </c:val>
        </c:ser>
        <c:dLbls>
          <c:showLegendKey val="0"/>
          <c:showVal val="1"/>
          <c:showCatName val="0"/>
          <c:showSerName val="0"/>
          <c:showPercent val="0"/>
          <c:showBubbleSize val="0"/>
        </c:dLbls>
        <c:gapWidth val="150"/>
        <c:overlap val="-25"/>
        <c:axId val="286454392"/>
        <c:axId val="286455176"/>
      </c:barChart>
      <c:catAx>
        <c:axId val="286454392"/>
        <c:scaling>
          <c:orientation val="minMax"/>
        </c:scaling>
        <c:delete val="0"/>
        <c:axPos val="b"/>
        <c:numFmt formatCode="General" sourceLinked="1"/>
        <c:majorTickMark val="none"/>
        <c:minorTickMark val="none"/>
        <c:tickLblPos val="nextTo"/>
        <c:crossAx val="286455176"/>
        <c:crosses val="autoZero"/>
        <c:auto val="1"/>
        <c:lblAlgn val="ctr"/>
        <c:lblOffset val="100"/>
        <c:noMultiLvlLbl val="0"/>
      </c:catAx>
      <c:valAx>
        <c:axId val="286455176"/>
        <c:scaling>
          <c:orientation val="minMax"/>
        </c:scaling>
        <c:delete val="1"/>
        <c:axPos val="l"/>
        <c:numFmt formatCode="General" sourceLinked="1"/>
        <c:majorTickMark val="none"/>
        <c:minorTickMark val="none"/>
        <c:tickLblPos val="none"/>
        <c:crossAx val="286454392"/>
        <c:crosses val="autoZero"/>
        <c:crossBetween val="between"/>
      </c:valAx>
    </c:plotArea>
    <c:legend>
      <c:legendPos val="t"/>
      <c:layout>
        <c:manualLayout>
          <c:xMode val="edge"/>
          <c:yMode val="edge"/>
          <c:x val="0.12318495902297932"/>
          <c:y val="0.80555555555555569"/>
          <c:w val="0.80419685039370148"/>
          <c:h val="0.16705052493438313"/>
        </c:manualLayout>
      </c:layout>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333333333333334E-2"/>
          <c:y val="3.5489938757655326E-2"/>
          <c:w val="0.93888888888888955"/>
          <c:h val="0.62374866063090473"/>
        </c:manualLayout>
      </c:layout>
      <c:barChart>
        <c:barDir val="col"/>
        <c:grouping val="clustered"/>
        <c:varyColors val="0"/>
        <c:ser>
          <c:idx val="0"/>
          <c:order val="0"/>
          <c:tx>
            <c:strRef>
              <c:f>'HZY-1'!$D$45</c:f>
              <c:strCache>
                <c:ptCount val="1"/>
                <c:pt idx="0">
                  <c:v>Хөгжлийн бэрхшээлтэй хүний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'HZY-1'!$E$44:$G$44</c:f>
              <c:numCache>
                <c:formatCode>General</c:formatCode>
                <c:ptCount val="3"/>
                <c:pt idx="0">
                  <c:v>2013</c:v>
                </c:pt>
                <c:pt idx="1">
                  <c:v>2014</c:v>
                </c:pt>
                <c:pt idx="2">
                  <c:v>2015</c:v>
                </c:pt>
              </c:numCache>
            </c:numRef>
          </c:cat>
          <c:val>
            <c:numRef>
              <c:f>'HZY-1'!$E$45:$G$45</c:f>
              <c:numCache>
                <c:formatCode>General</c:formatCode>
                <c:ptCount val="3"/>
                <c:pt idx="0">
                  <c:v>1249</c:v>
                </c:pt>
                <c:pt idx="1">
                  <c:v>1277</c:v>
                </c:pt>
                <c:pt idx="2">
                  <c:v>1604</c:v>
                </c:pt>
              </c:numCache>
            </c:numRef>
          </c:val>
        </c:ser>
        <c:ser>
          <c:idx val="1"/>
          <c:order val="1"/>
          <c:tx>
            <c:strRef>
              <c:f>'HZY-1'!$D$46</c:f>
              <c:strCache>
                <c:ptCount val="1"/>
                <c:pt idx="0">
                  <c:v>Үүнээс: хөдөлмөр эрхэлж буй хүний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'HZY-1'!$E$44:$G$44</c:f>
              <c:numCache>
                <c:formatCode>General</c:formatCode>
                <c:ptCount val="3"/>
                <c:pt idx="0">
                  <c:v>2013</c:v>
                </c:pt>
                <c:pt idx="1">
                  <c:v>2014</c:v>
                </c:pt>
                <c:pt idx="2">
                  <c:v>2015</c:v>
                </c:pt>
              </c:numCache>
            </c:numRef>
          </c:cat>
          <c:val>
            <c:numRef>
              <c:f>'HZY-1'!$E$46:$G$46</c:f>
              <c:numCache>
                <c:formatCode>General</c:formatCode>
                <c:ptCount val="3"/>
                <c:pt idx="0">
                  <c:v>417</c:v>
                </c:pt>
                <c:pt idx="1">
                  <c:v>397</c:v>
                </c:pt>
                <c:pt idx="2">
                  <c:v>402</c:v>
                </c:pt>
              </c:numCache>
            </c:numRef>
          </c:val>
        </c:ser>
        <c:dLbls>
          <c:showLegendKey val="0"/>
          <c:showVal val="1"/>
          <c:showCatName val="0"/>
          <c:showSerName val="0"/>
          <c:showPercent val="0"/>
          <c:showBubbleSize val="0"/>
        </c:dLbls>
        <c:gapWidth val="150"/>
        <c:overlap val="-25"/>
        <c:axId val="286455960"/>
        <c:axId val="286456352"/>
      </c:barChart>
      <c:catAx>
        <c:axId val="286455960"/>
        <c:scaling>
          <c:orientation val="minMax"/>
        </c:scaling>
        <c:delete val="0"/>
        <c:axPos val="b"/>
        <c:numFmt formatCode="General" sourceLinked="1"/>
        <c:majorTickMark val="none"/>
        <c:minorTickMark val="none"/>
        <c:tickLblPos val="nextTo"/>
        <c:crossAx val="286456352"/>
        <c:crosses val="autoZero"/>
        <c:auto val="1"/>
        <c:lblAlgn val="ctr"/>
        <c:lblOffset val="100"/>
        <c:noMultiLvlLbl val="0"/>
      </c:catAx>
      <c:valAx>
        <c:axId val="286456352"/>
        <c:scaling>
          <c:orientation val="minMax"/>
        </c:scaling>
        <c:delete val="1"/>
        <c:axPos val="l"/>
        <c:numFmt formatCode="General" sourceLinked="1"/>
        <c:majorTickMark val="none"/>
        <c:minorTickMark val="none"/>
        <c:tickLblPos val="none"/>
        <c:crossAx val="286455960"/>
        <c:crosses val="autoZero"/>
        <c:crossBetween val="between"/>
      </c:valAx>
    </c:plotArea>
    <c:legend>
      <c:legendPos val="t"/>
      <c:layout>
        <c:manualLayout>
          <c:xMode val="edge"/>
          <c:yMode val="edge"/>
          <c:x val="0.11774184476940387"/>
          <c:y val="0.77729019827577783"/>
          <c:w val="0.78594488188976352"/>
          <c:h val="0.19119997640744346"/>
        </c:manualLayout>
      </c:layout>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'niigmiin daatgal'!$C$44</c:f>
              <c:strCache>
                <c:ptCount val="1"/>
                <c:pt idx="0">
                  <c:v>2014.XII</c:v>
                </c:pt>
              </c:strCache>
            </c:strRef>
          </c:tx>
          <c:invertIfNegative val="0"/>
          <c:dLbls>
            <c:dLbl>
              <c:idx val="0"/>
              <c:layout>
                <c:manualLayout>
                  <c:x val="-8.3333333333333367E-3"/>
                  <c:y val="4.62962962962965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336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11111111111125E-2"/>
                  <c:y val="1.38888888888889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444444444444445E-2"/>
                  <c:y val="1.38888888888890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daatgal'!$B$45:$B$49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daatgal'!$C$45:$C$49</c:f>
              <c:numCache>
                <c:formatCode>0.0</c:formatCode>
                <c:ptCount val="5"/>
                <c:pt idx="0">
                  <c:v>17874</c:v>
                </c:pt>
                <c:pt idx="1">
                  <c:v>1759.1</c:v>
                </c:pt>
                <c:pt idx="2" formatCode="General">
                  <c:v>2058.4</c:v>
                </c:pt>
                <c:pt idx="3">
                  <c:v>764.5</c:v>
                </c:pt>
                <c:pt idx="4">
                  <c:v>4448.3</c:v>
                </c:pt>
              </c:numCache>
            </c:numRef>
          </c:val>
        </c:ser>
        <c:ser>
          <c:idx val="1"/>
          <c:order val="1"/>
          <c:tx>
            <c:strRef>
              <c:f>'niigmiin daatgal'!$D$44</c:f>
              <c:strCache>
                <c:ptCount val="1"/>
                <c:pt idx="0">
                  <c:v>2015.XII</c:v>
                </c:pt>
              </c:strCache>
            </c:strRef>
          </c:tx>
          <c:invertIfNegative val="0"/>
          <c:dLbls>
            <c:dLbl>
              <c:idx val="1"/>
              <c:layout>
                <c:manualLayout>
                  <c:x val="8.3333333333333367E-3"/>
                  <c:y val="-2.31481481481482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798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888888888888954E-2"/>
                  <c:y val="-4.629629629629651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111111111111125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daatgal'!$B$45:$B$49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daatgal'!$D$45:$D$49</c:f>
              <c:numCache>
                <c:formatCode>General</c:formatCode>
                <c:ptCount val="5"/>
                <c:pt idx="0" formatCode="0.0">
                  <c:v>21089.200000000001</c:v>
                </c:pt>
                <c:pt idx="1">
                  <c:v>1829.7</c:v>
                </c:pt>
                <c:pt idx="2">
                  <c:v>1753.7</c:v>
                </c:pt>
                <c:pt idx="3" formatCode="0.0">
                  <c:v>900</c:v>
                </c:pt>
                <c:pt idx="4" formatCode="0.0">
                  <c:v>4448</c:v>
                </c:pt>
              </c:numCache>
            </c:numRef>
          </c:val>
        </c:ser>
        <c:dLbls>
          <c:showLegendKey val="0"/>
          <c:showVal val="1"/>
          <c:showCatName val="0"/>
          <c:showSerName val="0"/>
          <c:showPercent val="0"/>
          <c:showBubbleSize val="0"/>
        </c:dLbls>
        <c:gapWidth val="150"/>
        <c:overlap val="-25"/>
        <c:axId val="286715712"/>
        <c:axId val="286716104"/>
      </c:barChart>
      <c:catAx>
        <c:axId val="286715712"/>
        <c:scaling>
          <c:orientation val="minMax"/>
        </c:scaling>
        <c:delete val="0"/>
        <c:axPos val="b"/>
        <c:numFmt formatCode="General" sourceLinked="0"/>
        <c:majorTickMark val="none"/>
        <c:minorTickMark val="none"/>
        <c:tickLblPos val="nextTo"/>
        <c:txPr>
          <a:bodyPr/>
          <a:lstStyle/>
          <a:p>
            <a:pPr>
              <a:defRPr sz="700">
                <a:latin typeface="Arial" pitchFamily="34" charset="0"/>
                <a:cs typeface="Arial" pitchFamily="34" charset="0"/>
              </a:defRPr>
            </a:pPr>
            <a:endParaRPr lang="en-US"/>
          </a:p>
        </c:txPr>
        <c:crossAx val="286716104"/>
        <c:crosses val="autoZero"/>
        <c:auto val="1"/>
        <c:lblAlgn val="ctr"/>
        <c:lblOffset val="100"/>
        <c:noMultiLvlLbl val="0"/>
      </c:catAx>
      <c:valAx>
        <c:axId val="286716104"/>
        <c:scaling>
          <c:orientation val="minMax"/>
        </c:scaling>
        <c:delete val="1"/>
        <c:axPos val="l"/>
        <c:numFmt formatCode="0.0" sourceLinked="1"/>
        <c:majorTickMark val="out"/>
        <c:minorTickMark val="none"/>
        <c:tickLblPos val="none"/>
        <c:crossAx val="286715712"/>
        <c:crosses val="autoZero"/>
        <c:crossBetween val="between"/>
      </c:valAx>
    </c:plotArea>
    <c:legend>
      <c:legendPos val="t"/>
      <c:layout>
        <c:manualLayout>
          <c:xMode val="edge"/>
          <c:yMode val="edge"/>
          <c:x val="0.39493482064742047"/>
          <c:y val="0.31944444444444586"/>
          <c:w val="0.29346347331583739"/>
          <c:h val="8.3717191601050026E-2"/>
        </c:manualLayout>
      </c:layout>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82E-2"/>
          <c:y val="8.3601633129192554E-2"/>
          <c:w val="0.93888888888889077"/>
          <c:h val="0.70951953922426358"/>
        </c:manualLayout>
      </c:layout>
      <c:barChart>
        <c:barDir val="col"/>
        <c:grouping val="clustered"/>
        <c:varyColors val="0"/>
        <c:ser>
          <c:idx val="0"/>
          <c:order val="0"/>
          <c:tx>
            <c:strRef>
              <c:f>'niigmiin daatgal'!$H$44</c:f>
              <c:strCache>
                <c:ptCount val="1"/>
                <c:pt idx="0">
                  <c:v>2014.XII</c:v>
                </c:pt>
              </c:strCache>
            </c:strRef>
          </c:tx>
          <c:invertIfNegative val="0"/>
          <c:dLbls>
            <c:dLbl>
              <c:idx val="1"/>
              <c:layout>
                <c:manualLayout>
                  <c:x val="-1.666666666666670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55555555555558E-3"/>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367E-3"/>
                  <c:y val="9.25925925925932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444444444444445E-2"/>
                  <c:y val="1.38888888888889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daatgal'!$G$45:$G$49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daatgal'!$H$45:$H$49</c:f>
              <c:numCache>
                <c:formatCode>0.0</c:formatCode>
                <c:ptCount val="5"/>
                <c:pt idx="0">
                  <c:v>18194.5</c:v>
                </c:pt>
                <c:pt idx="1">
                  <c:v>1836.8</c:v>
                </c:pt>
                <c:pt idx="2" formatCode="General">
                  <c:v>1869.4</c:v>
                </c:pt>
                <c:pt idx="3">
                  <c:v>788.9</c:v>
                </c:pt>
                <c:pt idx="4">
                  <c:v>4451.9000000000005</c:v>
                </c:pt>
              </c:numCache>
            </c:numRef>
          </c:val>
        </c:ser>
        <c:ser>
          <c:idx val="1"/>
          <c:order val="1"/>
          <c:tx>
            <c:strRef>
              <c:f>'niigmiin daatgal'!$I$44</c:f>
              <c:strCache>
                <c:ptCount val="1"/>
                <c:pt idx="0">
                  <c:v>2015.XII</c:v>
                </c:pt>
              </c:strCache>
            </c:strRef>
          </c:tx>
          <c:invertIfNegative val="0"/>
          <c:dLbls>
            <c:dLbl>
              <c:idx val="1"/>
              <c:layout>
                <c:manualLayout>
                  <c:x val="1.666666666666670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67E-3"/>
                  <c:y val="-9.2592592592594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367E-3"/>
                  <c:y val="-1.38888888888888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333333333333367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'niigmiin daatgal'!$G$45:$G$49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daatgal'!$I$45:$I$49</c:f>
              <c:numCache>
                <c:formatCode>General</c:formatCode>
                <c:ptCount val="5"/>
                <c:pt idx="0">
                  <c:v>22490.7</c:v>
                </c:pt>
                <c:pt idx="1">
                  <c:v>1933.1</c:v>
                </c:pt>
                <c:pt idx="2">
                  <c:v>2062.5</c:v>
                </c:pt>
                <c:pt idx="3" formatCode="0.0">
                  <c:v>964.5</c:v>
                </c:pt>
                <c:pt idx="4" formatCode="0.0">
                  <c:v>4946.1000000000004</c:v>
                </c:pt>
              </c:numCache>
            </c:numRef>
          </c:val>
        </c:ser>
        <c:dLbls>
          <c:showLegendKey val="0"/>
          <c:showVal val="1"/>
          <c:showCatName val="0"/>
          <c:showSerName val="0"/>
          <c:showPercent val="0"/>
          <c:showBubbleSize val="0"/>
        </c:dLbls>
        <c:gapWidth val="150"/>
        <c:overlap val="-25"/>
        <c:axId val="286716888"/>
        <c:axId val="286717280"/>
      </c:barChart>
      <c:catAx>
        <c:axId val="286716888"/>
        <c:scaling>
          <c:orientation val="minMax"/>
        </c:scaling>
        <c:delete val="0"/>
        <c:axPos val="b"/>
        <c:numFmt formatCode="General" sourceLinked="0"/>
        <c:majorTickMark val="none"/>
        <c:minorTickMark val="none"/>
        <c:tickLblPos val="nextTo"/>
        <c:txPr>
          <a:bodyPr/>
          <a:lstStyle/>
          <a:p>
            <a:pPr>
              <a:defRPr sz="700">
                <a:latin typeface="Arial" pitchFamily="34" charset="0"/>
                <a:cs typeface="Arial" pitchFamily="34" charset="0"/>
              </a:defRPr>
            </a:pPr>
            <a:endParaRPr lang="en-US"/>
          </a:p>
        </c:txPr>
        <c:crossAx val="286717280"/>
        <c:crosses val="autoZero"/>
        <c:auto val="1"/>
        <c:lblAlgn val="ctr"/>
        <c:lblOffset val="100"/>
        <c:noMultiLvlLbl val="0"/>
      </c:catAx>
      <c:valAx>
        <c:axId val="286717280"/>
        <c:scaling>
          <c:orientation val="minMax"/>
        </c:scaling>
        <c:delete val="1"/>
        <c:axPos val="l"/>
        <c:numFmt formatCode="0.0" sourceLinked="1"/>
        <c:majorTickMark val="out"/>
        <c:minorTickMark val="none"/>
        <c:tickLblPos val="none"/>
        <c:crossAx val="286716888"/>
        <c:crosses val="autoZero"/>
        <c:crossBetween val="between"/>
      </c:valAx>
    </c:plotArea>
    <c:legend>
      <c:legendPos val="t"/>
      <c:layout>
        <c:manualLayout>
          <c:xMode val="edge"/>
          <c:yMode val="edge"/>
          <c:x val="0.39493482064742047"/>
          <c:y val="0.31944444444444586"/>
          <c:w val="0.34624125109361326"/>
          <c:h val="8.3717191601050026E-2"/>
        </c:manualLayout>
      </c:layout>
      <c:overlay val="0"/>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'gemt hereg'!$A$46</c:f>
              <c:strCache>
                <c:ptCount val="1"/>
                <c:pt idx="0">
                  <c:v>Аймгийн хэмжээнд үйлдэгдсэн нийт гэмт хэргийн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'gemt hereg'!$B$45:$F$45</c:f>
              <c:strCache>
                <c:ptCount val="5"/>
                <c:pt idx="0">
                  <c:v>2011.XII</c:v>
                </c:pt>
                <c:pt idx="1">
                  <c:v>2012.XII</c:v>
                </c:pt>
                <c:pt idx="2">
                  <c:v>2013.XII</c:v>
                </c:pt>
                <c:pt idx="3">
                  <c:v>2014.XII</c:v>
                </c:pt>
                <c:pt idx="4">
                  <c:v>2015.XII</c:v>
                </c:pt>
              </c:strCache>
            </c:strRef>
          </c:cat>
          <c:val>
            <c:numRef>
              <c:f>'gemt hereg'!$B$46:$F$46</c:f>
              <c:numCache>
                <c:formatCode>General</c:formatCode>
                <c:ptCount val="5"/>
                <c:pt idx="0">
                  <c:v>323</c:v>
                </c:pt>
                <c:pt idx="1">
                  <c:v>358</c:v>
                </c:pt>
                <c:pt idx="2">
                  <c:v>421</c:v>
                </c:pt>
                <c:pt idx="3">
                  <c:v>429</c:v>
                </c:pt>
                <c:pt idx="4">
                  <c:v>396</c:v>
                </c:pt>
              </c:numCache>
            </c:numRef>
          </c:val>
        </c:ser>
        <c:dLbls>
          <c:showLegendKey val="0"/>
          <c:showVal val="1"/>
          <c:showCatName val="0"/>
          <c:showSerName val="0"/>
          <c:showPercent val="0"/>
          <c:showBubbleSize val="0"/>
        </c:dLbls>
        <c:gapWidth val="150"/>
        <c:overlap val="-25"/>
        <c:axId val="286718456"/>
        <c:axId val="286718848"/>
      </c:barChart>
      <c:catAx>
        <c:axId val="286718456"/>
        <c:scaling>
          <c:orientation val="minMax"/>
        </c:scaling>
        <c:delete val="0"/>
        <c:axPos val="b"/>
        <c:numFmt formatCode="General" sourceLinked="0"/>
        <c:majorTickMark val="none"/>
        <c:minorTickMark val="none"/>
        <c:tickLblPos val="nextTo"/>
        <c:crossAx val="286718848"/>
        <c:crosses val="autoZero"/>
        <c:auto val="1"/>
        <c:lblAlgn val="ctr"/>
        <c:lblOffset val="100"/>
        <c:noMultiLvlLbl val="0"/>
      </c:catAx>
      <c:valAx>
        <c:axId val="286718848"/>
        <c:scaling>
          <c:orientation val="minMax"/>
        </c:scaling>
        <c:delete val="1"/>
        <c:axPos val="l"/>
        <c:numFmt formatCode="General" sourceLinked="1"/>
        <c:majorTickMark val="none"/>
        <c:minorTickMark val="none"/>
        <c:tickLblPos val="none"/>
        <c:crossAx val="286718456"/>
        <c:crosses val="autoZero"/>
        <c:crossBetween val="between"/>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delete val="1"/>
              <c:extLst>
                <c:ext xmlns:c15="http://schemas.microsoft.com/office/drawing/2012/chart" uri="{CE6537A1-D6FC-4f65-9D91-7224C49458BB}"/>
              </c:extLst>
            </c:dLbl>
            <c:dLbl>
              <c:idx val="2"/>
              <c:layout>
                <c:manualLayout>
                  <c:x val="-2.8793744531933592E-3"/>
                  <c:y val="5.833041703120453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734689413823272E-2"/>
                  <c:y val="-1.574074074074082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2833552055993691E-3"/>
                  <c:y val="-4.4965733449985534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3.4015748031496211E-3"/>
                  <c:y val="2.0030256634587344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'gemt hereg'!$A$25:$A$31</c:f>
              <c:strCache>
                <c:ptCount val="7"/>
                <c:pt idx="1">
                  <c:v>танхай</c:v>
                </c:pt>
                <c:pt idx="2">
                  <c:v>ИЭЧЭМЭ</c:v>
                </c:pt>
                <c:pt idx="3">
                  <c:v>хулгай</c:v>
                </c:pt>
                <c:pt idx="4">
                  <c:v>ХАБ эсрэг гэмт хэрэг</c:v>
                </c:pt>
                <c:pt idx="5">
                  <c:v>Залилан</c:v>
                </c:pt>
                <c:pt idx="6">
                  <c:v>Бусад гэмт хэрэг</c:v>
                </c:pt>
              </c:strCache>
            </c:strRef>
          </c:cat>
          <c:val>
            <c:numRef>
              <c:f>'gemt hereg'!$B$25:$B$31</c:f>
              <c:numCache>
                <c:formatCode>General</c:formatCode>
                <c:ptCount val="7"/>
                <c:pt idx="1">
                  <c:v>10</c:v>
                </c:pt>
                <c:pt idx="2">
                  <c:v>150</c:v>
                </c:pt>
                <c:pt idx="3">
                  <c:v>72</c:v>
                </c:pt>
                <c:pt idx="4">
                  <c:v>45</c:v>
                </c:pt>
                <c:pt idx="5">
                  <c:v>14</c:v>
                </c:pt>
                <c:pt idx="6">
                  <c:v>105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54E-2"/>
          <c:y val="5.5939413823272124E-2"/>
          <c:w val="0.93888888888888944"/>
          <c:h val="0.63627879848352398"/>
        </c:manualLayout>
      </c:layout>
      <c:lineChart>
        <c:grouping val="standard"/>
        <c:varyColors val="0"/>
        <c:ser>
          <c:idx val="0"/>
          <c:order val="0"/>
          <c:tx>
            <c:strRef>
              <c:f>'eruul mend '!$B$81</c:f>
              <c:strCache>
                <c:ptCount val="1"/>
                <c:pt idx="0">
                  <c:v>төрөлт</c:v>
                </c:pt>
              </c:strCache>
            </c:strRef>
          </c:tx>
          <c:dLbls>
            <c:dLbl>
              <c:idx val="0"/>
              <c:layout>
                <c:manualLayout>
                  <c:x val="-3.6111111111111212E-2"/>
                  <c:y val="-5.09259259259259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666666666666692E-2"/>
                  <c:y val="-6.48148148148150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111111111111212E-2"/>
                  <c:y val="-6.48148148148151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'!$C$80:$E$80</c:f>
              <c:strCache>
                <c:ptCount val="3"/>
                <c:pt idx="0">
                  <c:v>2012.XII</c:v>
                </c:pt>
                <c:pt idx="1">
                  <c:v>2013.XII</c:v>
                </c:pt>
                <c:pt idx="2">
                  <c:v>2014.XII</c:v>
                </c:pt>
              </c:strCache>
            </c:strRef>
          </c:cat>
          <c:val>
            <c:numRef>
              <c:f>'eruul mend '!$C$81:$E$81</c:f>
              <c:numCache>
                <c:formatCode>0</c:formatCode>
                <c:ptCount val="3"/>
                <c:pt idx="0">
                  <c:v>1536</c:v>
                </c:pt>
                <c:pt idx="1">
                  <c:v>1439</c:v>
                </c:pt>
                <c:pt idx="2">
                  <c:v>1509</c:v>
                </c:pt>
              </c:numCache>
            </c:numRef>
          </c:val>
          <c:smooth val="0"/>
        </c:ser>
        <c:ser>
          <c:idx val="1"/>
          <c:order val="1"/>
          <c:tx>
            <c:strRef>
              <c:f>'eruul mend '!$B$82</c:f>
              <c:strCache>
                <c:ptCount val="1"/>
                <c:pt idx="0">
                  <c:v>нас баралт</c:v>
                </c:pt>
              </c:strCache>
            </c:strRef>
          </c:tx>
          <c:dLbls>
            <c:dLbl>
              <c:idx val="0"/>
              <c:layout>
                <c:manualLayout>
                  <c:x val="-4.1666666666666692E-2"/>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333333333333354E-2"/>
                  <c:y val="-6.48148148148151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7971E-2"/>
                  <c:y val="-6.944444444444457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'!$C$80:$E$80</c:f>
              <c:strCache>
                <c:ptCount val="3"/>
                <c:pt idx="0">
                  <c:v>2012.XII</c:v>
                </c:pt>
                <c:pt idx="1">
                  <c:v>2013.XII</c:v>
                </c:pt>
                <c:pt idx="2">
                  <c:v>2014.XII</c:v>
                </c:pt>
              </c:strCache>
            </c:strRef>
          </c:cat>
          <c:val>
            <c:numRef>
              <c:f>'eruul mend '!$C$82:$E$82</c:f>
              <c:numCache>
                <c:formatCode>General</c:formatCode>
                <c:ptCount val="3"/>
                <c:pt idx="0">
                  <c:v>304</c:v>
                </c:pt>
                <c:pt idx="1">
                  <c:v>315</c:v>
                </c:pt>
                <c:pt idx="2">
                  <c:v>327</c:v>
                </c:pt>
              </c:numCache>
            </c:numRef>
          </c:val>
          <c:smooth val="0"/>
        </c:ser>
        <c:dLbls>
          <c:showLegendKey val="0"/>
          <c:showVal val="1"/>
          <c:showCatName val="0"/>
          <c:showSerName val="0"/>
          <c:showPercent val="0"/>
          <c:showBubbleSize val="0"/>
        </c:dLbls>
        <c:marker val="1"/>
        <c:smooth val="0"/>
        <c:axId val="94027016"/>
        <c:axId val="93975456"/>
      </c:lineChart>
      <c:catAx>
        <c:axId val="94027016"/>
        <c:scaling>
          <c:orientation val="minMax"/>
        </c:scaling>
        <c:delete val="0"/>
        <c:axPos val="b"/>
        <c:numFmt formatCode="General" sourceLinked="0"/>
        <c:majorTickMark val="none"/>
        <c:minorTickMark val="none"/>
        <c:tickLblPos val="nextTo"/>
        <c:crossAx val="93975456"/>
        <c:crosses val="autoZero"/>
        <c:auto val="1"/>
        <c:lblAlgn val="ctr"/>
        <c:lblOffset val="100"/>
        <c:noMultiLvlLbl val="0"/>
      </c:catAx>
      <c:valAx>
        <c:axId val="93975456"/>
        <c:scaling>
          <c:orientation val="minMax"/>
        </c:scaling>
        <c:delete val="1"/>
        <c:axPos val="l"/>
        <c:numFmt formatCode="0" sourceLinked="1"/>
        <c:majorTickMark val="out"/>
        <c:minorTickMark val="none"/>
        <c:tickLblPos val="none"/>
        <c:crossAx val="94027016"/>
        <c:crosses val="autoZero"/>
        <c:crossBetween val="between"/>
      </c:valAx>
    </c:plotArea>
    <c:legend>
      <c:legendPos val="t"/>
      <c:layout>
        <c:manualLayout>
          <c:xMode val="edge"/>
          <c:yMode val="edge"/>
          <c:x val="0.19887762467191597"/>
          <c:y val="0.83757910469524643"/>
          <c:w val="0.62446653543307085"/>
          <c:h val="8.371719160104997E-2"/>
        </c:manualLayout>
      </c:layout>
      <c:overlay val="0"/>
    </c:legend>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Sheet1!$L$11</c:f>
              <c:strCache>
                <c:ptCount val="1"/>
                <c:pt idx="0">
                  <c:v>Аймгийн төсвийн орлого сая.төг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Sheet1!$M$9:$Q$10</c:f>
              <c:strCache>
                <c:ptCount val="5"/>
                <c:pt idx="0">
                  <c:v>2011</c:v>
                </c:pt>
                <c:pt idx="1">
                  <c:v>2012</c:v>
                </c:pt>
                <c:pt idx="2">
                  <c:v>2013</c:v>
                </c:pt>
                <c:pt idx="3">
                  <c:v>2014</c:v>
                </c:pt>
                <c:pt idx="4">
                  <c:v>2015</c:v>
                </c:pt>
              </c:strCache>
            </c:strRef>
          </c:cat>
          <c:val>
            <c:numRef>
              <c:f>Sheet1!$M$11:$Q$11</c:f>
              <c:numCache>
                <c:formatCode>General</c:formatCode>
                <c:ptCount val="5"/>
                <c:pt idx="0">
                  <c:v>108965.6</c:v>
                </c:pt>
                <c:pt idx="1">
                  <c:v>109452.8</c:v>
                </c:pt>
                <c:pt idx="2">
                  <c:v>73262.5</c:v>
                </c:pt>
                <c:pt idx="3">
                  <c:v>74282.899999999994</c:v>
                </c:pt>
                <c:pt idx="4">
                  <c:v>62892.800000000003</c:v>
                </c:pt>
              </c:numCache>
            </c:numRef>
          </c:val>
          <c:smooth val="0"/>
        </c:ser>
        <c:dLbls>
          <c:showLegendKey val="0"/>
          <c:showVal val="1"/>
          <c:showCatName val="0"/>
          <c:showSerName val="0"/>
          <c:showPercent val="0"/>
          <c:showBubbleSize val="0"/>
        </c:dLbls>
        <c:smooth val="0"/>
        <c:axId val="289411448"/>
        <c:axId val="289411840"/>
      </c:lineChart>
      <c:catAx>
        <c:axId val="28941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411840"/>
        <c:crosses val="autoZero"/>
        <c:auto val="1"/>
        <c:lblAlgn val="ctr"/>
        <c:lblOffset val="100"/>
        <c:noMultiLvlLbl val="0"/>
      </c:catAx>
      <c:valAx>
        <c:axId val="289411840"/>
        <c:scaling>
          <c:orientation val="minMax"/>
        </c:scaling>
        <c:delete val="1"/>
        <c:axPos val="l"/>
        <c:numFmt formatCode="General" sourceLinked="1"/>
        <c:majorTickMark val="none"/>
        <c:minorTickMark val="none"/>
        <c:tickLblPos val="nextTo"/>
        <c:crossAx val="2894114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b="1" dirty="0" smtClean="0"/>
              <a:t>Төсвийн</a:t>
            </a:r>
            <a:r>
              <a:rPr lang="mn-MN" b="1" baseline="0" dirty="0" smtClean="0"/>
              <a:t> </a:t>
            </a:r>
            <a:r>
              <a:rPr lang="mn-MN" b="1" dirty="0" smtClean="0"/>
              <a:t>орлогыг </a:t>
            </a:r>
            <a:r>
              <a:rPr lang="mn-MN" b="1" dirty="0"/>
              <a:t>төрлөөр нь авч үзвэл
</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'Tusuv orlogo'!$G$55</c:f>
              <c:strCache>
                <c:ptCount val="1"/>
                <c:pt idx="0">
                  <c:v>Татварын орлогыг төрлөөр нь авч үзвэл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1781794706262122"/>
                  <c:y val="-9.7179760601673687E-2"/>
                </c:manualLayout>
              </c:layout>
              <c:showLegendKey val="0"/>
              <c:showVal val="0"/>
              <c:showCatName val="1"/>
              <c:showSerName val="0"/>
              <c:showPercent val="1"/>
              <c:showBubbleSize val="0"/>
              <c:extLst>
                <c:ext xmlns:c15="http://schemas.microsoft.com/office/drawing/2012/chart" uri="{CE6537A1-D6FC-4f65-9D91-7224C49458BB}">
                  <c15:layout>
                    <c:manualLayout>
                      <c:w val="0.43285990961910903"/>
                      <c:h val="0.32807174887892371"/>
                    </c:manualLayout>
                  </c15:layout>
                </c:ext>
              </c:extLst>
            </c:dLbl>
            <c:dLbl>
              <c:idx val="1"/>
              <c:layout>
                <c:manualLayout>
                  <c:x val="0.23240800516462234"/>
                  <c:y val="-4.3049327354260092E-2"/>
                </c:manualLayout>
              </c:layout>
              <c:showLegendKey val="0"/>
              <c:showVal val="0"/>
              <c:showCatName val="1"/>
              <c:showSerName val="0"/>
              <c:showPercent val="1"/>
              <c:showBubbleSize val="0"/>
              <c:extLst>
                <c:ext xmlns:c15="http://schemas.microsoft.com/office/drawing/2012/chart" uri="{CE6537A1-D6FC-4f65-9D91-7224C49458BB}">
                  <c15:layout>
                    <c:manualLayout>
                      <c:w val="0.33731439638476435"/>
                      <c:h val="0.23139013452914797"/>
                    </c:manualLayout>
                  </c15:layout>
                </c:ext>
              </c:extLst>
            </c:dLbl>
            <c:dLbl>
              <c:idx val="2"/>
              <c:layout>
                <c:manualLayout>
                  <c:x val="0"/>
                  <c:y val="-1.2737968766752676E-16"/>
                </c:manualLayout>
              </c:layout>
              <c:showLegendKey val="0"/>
              <c:showVal val="0"/>
              <c:showCatName val="1"/>
              <c:showSerName val="0"/>
              <c:showPercent val="1"/>
              <c:showBubbleSize val="0"/>
              <c:extLst>
                <c:ext xmlns:c15="http://schemas.microsoft.com/office/drawing/2012/chart" uri="{CE6537A1-D6FC-4f65-9D91-7224C49458BB}">
                  <c15:layout>
                    <c:manualLayout>
                      <c:w val="0.43253712072304712"/>
                      <c:h val="0.27354260089686094"/>
                    </c:manualLayout>
                  </c15:layout>
                </c:ext>
              </c:extLst>
            </c:dLbl>
            <c:dLbl>
              <c:idx val="3"/>
              <c:layout>
                <c:manualLayout>
                  <c:x val="-0.14202711426726922"/>
                  <c:y val="6.411157798100349E-2"/>
                </c:manualLayout>
              </c:layout>
              <c:showLegendKey val="0"/>
              <c:showVal val="0"/>
              <c:showCatName val="1"/>
              <c:showSerName val="0"/>
              <c:showPercent val="1"/>
              <c:showBubbleSize val="0"/>
              <c:extLst>
                <c:ext xmlns:c15="http://schemas.microsoft.com/office/drawing/2012/chart" uri="{CE6537A1-D6FC-4f65-9D91-7224C49458BB}">
                  <c15:layout>
                    <c:manualLayout>
                      <c:w val="0.38896061975468044"/>
                      <c:h val="0.19641255605381167"/>
                    </c:manualLayout>
                  </c15:layout>
                </c:ext>
              </c:extLst>
            </c:dLbl>
            <c:dLbl>
              <c:idx val="4"/>
              <c:layout>
                <c:manualLayout>
                  <c:x val="-0.29696553021253236"/>
                  <c:y val="-1.1424737827054129E-2"/>
                </c:manualLayout>
              </c:layout>
              <c:showLegendKey val="0"/>
              <c:showVal val="0"/>
              <c:showCatName val="1"/>
              <c:showSerName val="0"/>
              <c:showPercent val="1"/>
              <c:showBubbleSize val="0"/>
              <c:extLst>
                <c:ext xmlns:c15="http://schemas.microsoft.com/office/drawing/2012/chart" uri="{CE6537A1-D6FC-4f65-9D91-7224C49458BB}">
                  <c15:layout>
                    <c:manualLayout>
                      <c:w val="0.27775182463242293"/>
                      <c:h val="0.15941333037595651"/>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orlogo'!$F$56:$F$60</c:f>
              <c:strCache>
                <c:ptCount val="5"/>
                <c:pt idx="0">
                  <c:v>1. Хүн амын орлогын албан татвар</c:v>
                </c:pt>
                <c:pt idx="1">
                  <c:v> 2. Өмчийн татвар      </c:v>
                </c:pt>
                <c:pt idx="2">
                  <c:v>3. Дотоодын бараа үйлчилгээний татвар</c:v>
                </c:pt>
                <c:pt idx="3">
                  <c:v>4.Бусад татвар</c:v>
                </c:pt>
                <c:pt idx="4">
                  <c:v>Татварын бус орлого</c:v>
                </c:pt>
              </c:strCache>
            </c:strRef>
          </c:cat>
          <c:val>
            <c:numRef>
              <c:f>'Tusuv orlogo'!$G$56:$G$60</c:f>
              <c:numCache>
                <c:formatCode>General</c:formatCode>
                <c:ptCount val="5"/>
                <c:pt idx="0">
                  <c:v>24880004.5</c:v>
                </c:pt>
                <c:pt idx="1">
                  <c:v>12683667.699999999</c:v>
                </c:pt>
                <c:pt idx="2">
                  <c:v>1727722.6</c:v>
                </c:pt>
                <c:pt idx="3">
                  <c:v>20695409.600000001</c:v>
                </c:pt>
                <c:pt idx="4">
                  <c:v>2754593.3000000003</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838901302693193E-2"/>
          <c:y val="0.51078478488637624"/>
          <c:w val="0.90322197394613613"/>
          <c:h val="0.36500885050849374"/>
        </c:manualLayout>
      </c:layout>
      <c:barChart>
        <c:barDir val="col"/>
        <c:grouping val="clustered"/>
        <c:varyColors val="0"/>
        <c:ser>
          <c:idx val="0"/>
          <c:order val="0"/>
          <c:tx>
            <c:strRef>
              <c:f>Sheet1!$L$22</c:f>
              <c:strCache>
                <c:ptCount val="1"/>
                <c:pt idx="0">
                  <c:v>Иргэдийн хадгаламж сая.төг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Sheet1!$M$21:$Q$21</c:f>
              <c:numCache>
                <c:formatCode>General</c:formatCode>
                <c:ptCount val="5"/>
                <c:pt idx="0">
                  <c:v>2011</c:v>
                </c:pt>
                <c:pt idx="1">
                  <c:v>2012</c:v>
                </c:pt>
                <c:pt idx="2">
                  <c:v>2013</c:v>
                </c:pt>
                <c:pt idx="3">
                  <c:v>2014</c:v>
                </c:pt>
                <c:pt idx="4">
                  <c:v>2015</c:v>
                </c:pt>
              </c:numCache>
            </c:numRef>
          </c:cat>
          <c:val>
            <c:numRef>
              <c:f>Sheet1!$M$22:$Q$22</c:f>
              <c:numCache>
                <c:formatCode>General</c:formatCode>
                <c:ptCount val="5"/>
                <c:pt idx="0">
                  <c:v>34995.9</c:v>
                </c:pt>
                <c:pt idx="1">
                  <c:v>55610.6</c:v>
                </c:pt>
                <c:pt idx="2">
                  <c:v>76402.3</c:v>
                </c:pt>
                <c:pt idx="3">
                  <c:v>73765</c:v>
                </c:pt>
                <c:pt idx="4">
                  <c:v>74911.3</c:v>
                </c:pt>
              </c:numCache>
            </c:numRef>
          </c:val>
        </c:ser>
        <c:dLbls>
          <c:showLegendKey val="0"/>
          <c:showVal val="1"/>
          <c:showCatName val="0"/>
          <c:showSerName val="0"/>
          <c:showPercent val="0"/>
          <c:showBubbleSize val="0"/>
        </c:dLbls>
        <c:gapWidth val="150"/>
        <c:overlap val="-25"/>
        <c:axId val="329351912"/>
        <c:axId val="329352304"/>
      </c:barChart>
      <c:catAx>
        <c:axId val="32935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9352304"/>
        <c:crosses val="autoZero"/>
        <c:auto val="1"/>
        <c:lblAlgn val="ctr"/>
        <c:lblOffset val="100"/>
        <c:noMultiLvlLbl val="0"/>
      </c:catAx>
      <c:valAx>
        <c:axId val="329352304"/>
        <c:scaling>
          <c:orientation val="minMax"/>
        </c:scaling>
        <c:delete val="1"/>
        <c:axPos val="l"/>
        <c:numFmt formatCode="General" sourceLinked="1"/>
        <c:majorTickMark val="none"/>
        <c:minorTickMark val="none"/>
        <c:tickLblPos val="nextTo"/>
        <c:crossAx val="3293519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Sheet1!$L$25</c:f>
              <c:strCache>
                <c:ptCount val="1"/>
                <c:pt idx="0">
                  <c:v>Банкны зээлийн өрийн үлдэгдэл сая.төг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Sheet1!$M$24:$Q$24</c:f>
              <c:numCache>
                <c:formatCode>General</c:formatCode>
                <c:ptCount val="5"/>
                <c:pt idx="0">
                  <c:v>2011</c:v>
                </c:pt>
                <c:pt idx="1">
                  <c:v>2012</c:v>
                </c:pt>
                <c:pt idx="2">
                  <c:v>2013</c:v>
                </c:pt>
                <c:pt idx="3">
                  <c:v>2014</c:v>
                </c:pt>
                <c:pt idx="4">
                  <c:v>2015</c:v>
                </c:pt>
              </c:numCache>
            </c:numRef>
          </c:cat>
          <c:val>
            <c:numRef>
              <c:f>Sheet1!$M$25:$Q$25</c:f>
              <c:numCache>
                <c:formatCode>General</c:formatCode>
                <c:ptCount val="5"/>
                <c:pt idx="0">
                  <c:v>78236.5</c:v>
                </c:pt>
                <c:pt idx="1">
                  <c:v>94839.7</c:v>
                </c:pt>
                <c:pt idx="2">
                  <c:v>132307.70000000001</c:v>
                </c:pt>
                <c:pt idx="3">
                  <c:v>140801.70000000001</c:v>
                </c:pt>
                <c:pt idx="4">
                  <c:v>119033.60000000001</c:v>
                </c:pt>
              </c:numCache>
            </c:numRef>
          </c:val>
        </c:ser>
        <c:dLbls>
          <c:showLegendKey val="0"/>
          <c:showVal val="1"/>
          <c:showCatName val="0"/>
          <c:showSerName val="0"/>
          <c:showPercent val="0"/>
          <c:showBubbleSize val="0"/>
        </c:dLbls>
        <c:gapWidth val="150"/>
        <c:overlap val="-25"/>
        <c:axId val="574151888"/>
        <c:axId val="200341192"/>
      </c:barChart>
      <c:catAx>
        <c:axId val="5741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0341192"/>
        <c:crosses val="autoZero"/>
        <c:auto val="1"/>
        <c:lblAlgn val="ctr"/>
        <c:lblOffset val="100"/>
        <c:noMultiLvlLbl val="0"/>
      </c:catAx>
      <c:valAx>
        <c:axId val="200341192"/>
        <c:scaling>
          <c:orientation val="minMax"/>
        </c:scaling>
        <c:delete val="1"/>
        <c:axPos val="l"/>
        <c:numFmt formatCode="General" sourceLinked="1"/>
        <c:majorTickMark val="none"/>
        <c:minorTickMark val="none"/>
        <c:tickLblPos val="nextTo"/>
        <c:crossAx val="5741518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2973853454388579E-2"/>
          <c:y val="0.49548787194978938"/>
          <c:w val="0.87405229309122279"/>
          <c:h val="0.35558157215765251"/>
        </c:manualLayout>
      </c:layout>
      <c:lineChart>
        <c:grouping val="standard"/>
        <c:varyColors val="0"/>
        <c:ser>
          <c:idx val="0"/>
          <c:order val="0"/>
          <c:tx>
            <c:strRef>
              <c:f>Sheet1!$L$30</c:f>
              <c:strCache>
                <c:ptCount val="1"/>
                <c:pt idx="0">
                  <c:v>Үүнээс: чанаргүй зээл сая.төг</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Sheet1!$M$29:$Q$29</c:f>
              <c:numCache>
                <c:formatCode>General</c:formatCode>
                <c:ptCount val="5"/>
                <c:pt idx="0">
                  <c:v>2011</c:v>
                </c:pt>
                <c:pt idx="1">
                  <c:v>2012</c:v>
                </c:pt>
                <c:pt idx="2">
                  <c:v>2013</c:v>
                </c:pt>
                <c:pt idx="3">
                  <c:v>2014</c:v>
                </c:pt>
                <c:pt idx="4">
                  <c:v>2015</c:v>
                </c:pt>
              </c:numCache>
            </c:numRef>
          </c:cat>
          <c:val>
            <c:numRef>
              <c:f>Sheet1!$M$30:$Q$30</c:f>
              <c:numCache>
                <c:formatCode>General</c:formatCode>
                <c:ptCount val="5"/>
                <c:pt idx="0">
                  <c:v>526.20000000000005</c:v>
                </c:pt>
                <c:pt idx="1">
                  <c:v>896.4</c:v>
                </c:pt>
                <c:pt idx="2">
                  <c:v>1564.3</c:v>
                </c:pt>
                <c:pt idx="3">
                  <c:v>3406.9</c:v>
                </c:pt>
                <c:pt idx="4">
                  <c:v>6536.3</c:v>
                </c:pt>
              </c:numCache>
            </c:numRef>
          </c:val>
          <c:smooth val="0"/>
        </c:ser>
        <c:dLbls>
          <c:showLegendKey val="0"/>
          <c:showVal val="1"/>
          <c:showCatName val="0"/>
          <c:showSerName val="0"/>
          <c:showPercent val="0"/>
          <c:showBubbleSize val="0"/>
        </c:dLbls>
        <c:smooth val="0"/>
        <c:axId val="527615056"/>
        <c:axId val="527614664"/>
      </c:lineChart>
      <c:catAx>
        <c:axId val="52761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7614664"/>
        <c:crosses val="autoZero"/>
        <c:auto val="1"/>
        <c:lblAlgn val="ctr"/>
        <c:lblOffset val="100"/>
        <c:noMultiLvlLbl val="0"/>
      </c:catAx>
      <c:valAx>
        <c:axId val="527614664"/>
        <c:scaling>
          <c:orientation val="minMax"/>
        </c:scaling>
        <c:delete val="1"/>
        <c:axPos val="l"/>
        <c:numFmt formatCode="General" sourceLinked="1"/>
        <c:majorTickMark val="none"/>
        <c:minorTickMark val="none"/>
        <c:tickLblPos val="nextTo"/>
        <c:crossAx val="5276150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Аж үйлдвэрийн салбарын борлуулалтын бүтэц, дэд салбараар, жил бүрийн эцэст, хувиар</a:t>
            </a:r>
          </a:p>
        </c:rich>
      </c:tx>
      <c:layout/>
      <c:overlay val="0"/>
    </c:title>
    <c:autoTitleDeleted val="0"/>
    <c:plotArea>
      <c:layout>
        <c:manualLayout>
          <c:layoutTarget val="inner"/>
          <c:xMode val="edge"/>
          <c:yMode val="edge"/>
          <c:x val="6.0185245430144425E-2"/>
          <c:y val="8.1607399835391725E-2"/>
          <c:w val="0.93888888888888988"/>
          <c:h val="0.66865811471509162"/>
        </c:manualLayout>
      </c:layout>
      <c:barChart>
        <c:barDir val="col"/>
        <c:grouping val="stacked"/>
        <c:varyColors val="0"/>
        <c:ser>
          <c:idx val="0"/>
          <c:order val="0"/>
          <c:tx>
            <c:strRef>
              <c:f>'[АҮ-1 жилийн эцсийн танилцуулга.xlsx]Sheet1'!$H$22</c:f>
              <c:strCache>
                <c:ptCount val="1"/>
                <c:pt idx="0">
                  <c:v>Уул уурхай олборлох аж үйлдвэр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'[АҮ-1 жилийн эцсийн танилцуулга.xlsx]Sheet1'!$I$21:$K$21</c:f>
              <c:numCache>
                <c:formatCode>General</c:formatCode>
                <c:ptCount val="3"/>
                <c:pt idx="0">
                  <c:v>2012</c:v>
                </c:pt>
                <c:pt idx="1">
                  <c:v>2013</c:v>
                </c:pt>
                <c:pt idx="2">
                  <c:v>2014</c:v>
                </c:pt>
              </c:numCache>
            </c:numRef>
          </c:cat>
          <c:val>
            <c:numRef>
              <c:f>'[АҮ-1 жилийн эцсийн танилцуулга.xlsx]Sheet1'!$I$22:$K$22</c:f>
              <c:numCache>
                <c:formatCode>0.0</c:formatCode>
                <c:ptCount val="3"/>
                <c:pt idx="0">
                  <c:v>98.062932090666749</c:v>
                </c:pt>
                <c:pt idx="1">
                  <c:v>98.314385980322967</c:v>
                </c:pt>
                <c:pt idx="2">
                  <c:v>99.273990135247402</c:v>
                </c:pt>
              </c:numCache>
            </c:numRef>
          </c:val>
        </c:ser>
        <c:ser>
          <c:idx val="1"/>
          <c:order val="1"/>
          <c:tx>
            <c:strRef>
              <c:f>'[АҮ-1 жилийн эцсийн танилцуулга.xlsx]Sheet1'!$H$23</c:f>
              <c:strCache>
                <c:ptCount val="1"/>
                <c:pt idx="0">
                  <c:v>Боловсруулах аж үйлдвэр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'[АҮ-1 жилийн эцсийн танилцуулга.xlsx]Sheet1'!$I$21:$K$21</c:f>
              <c:numCache>
                <c:formatCode>General</c:formatCode>
                <c:ptCount val="3"/>
                <c:pt idx="0">
                  <c:v>2012</c:v>
                </c:pt>
                <c:pt idx="1">
                  <c:v>2013</c:v>
                </c:pt>
                <c:pt idx="2">
                  <c:v>2014</c:v>
                </c:pt>
              </c:numCache>
            </c:numRef>
          </c:cat>
          <c:val>
            <c:numRef>
              <c:f>'[АҮ-1 жилийн эцсийн танилцуулга.xlsx]Sheet1'!$I$23:$K$23</c:f>
              <c:numCache>
                <c:formatCode>0.0</c:formatCode>
                <c:ptCount val="3"/>
                <c:pt idx="0">
                  <c:v>0.51647230219258422</c:v>
                </c:pt>
                <c:pt idx="1">
                  <c:v>0.48678509885264537</c:v>
                </c:pt>
                <c:pt idx="2">
                  <c:v>0.1042994389151356</c:v>
                </c:pt>
              </c:numCache>
            </c:numRef>
          </c:val>
        </c:ser>
        <c:ser>
          <c:idx val="2"/>
          <c:order val="2"/>
          <c:tx>
            <c:strRef>
              <c:f>'[АҮ-1 жилийн эцсийн танилцуулга.xlsx]Sheet1'!$H$24</c:f>
              <c:strCache>
                <c:ptCount val="1"/>
                <c:pt idx="0">
                  <c:v>Цахилгаан дулааны эрчим хүч үйлдвэрлэл, усан хангамж</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'[АҮ-1 жилийн эцсийн танилцуулга.xlsx]Sheet1'!$I$21:$K$21</c:f>
              <c:numCache>
                <c:formatCode>General</c:formatCode>
                <c:ptCount val="3"/>
                <c:pt idx="0">
                  <c:v>2012</c:v>
                </c:pt>
                <c:pt idx="1">
                  <c:v>2013</c:v>
                </c:pt>
                <c:pt idx="2">
                  <c:v>2014</c:v>
                </c:pt>
              </c:numCache>
            </c:numRef>
          </c:cat>
          <c:val>
            <c:numRef>
              <c:f>'[АҮ-1 жилийн эцсийн танилцуулга.xlsx]Sheet1'!$I$24:$K$24</c:f>
              <c:numCache>
                <c:formatCode>0.0</c:formatCode>
                <c:ptCount val="3"/>
                <c:pt idx="0">
                  <c:v>1.4205956071404706</c:v>
                </c:pt>
                <c:pt idx="1">
                  <c:v>1.1988289208243881</c:v>
                </c:pt>
                <c:pt idx="2">
                  <c:v>0.62171042583745506</c:v>
                </c:pt>
              </c:numCache>
            </c:numRef>
          </c:val>
        </c:ser>
        <c:dLbls>
          <c:showLegendKey val="0"/>
          <c:showVal val="1"/>
          <c:showCatName val="0"/>
          <c:showSerName val="0"/>
          <c:showPercent val="0"/>
          <c:showBubbleSize val="0"/>
        </c:dLbls>
        <c:gapWidth val="95"/>
        <c:overlap val="100"/>
        <c:axId val="201935496"/>
        <c:axId val="201935888"/>
      </c:barChart>
      <c:catAx>
        <c:axId val="201935496"/>
        <c:scaling>
          <c:orientation val="minMax"/>
        </c:scaling>
        <c:delete val="0"/>
        <c:axPos val="b"/>
        <c:numFmt formatCode="General" sourceLinked="1"/>
        <c:majorTickMark val="none"/>
        <c:minorTickMark val="none"/>
        <c:tickLblPos val="nextTo"/>
        <c:crossAx val="201935888"/>
        <c:crosses val="autoZero"/>
        <c:auto val="1"/>
        <c:lblAlgn val="ctr"/>
        <c:lblOffset val="100"/>
        <c:noMultiLvlLbl val="0"/>
      </c:catAx>
      <c:valAx>
        <c:axId val="201935888"/>
        <c:scaling>
          <c:orientation val="minMax"/>
        </c:scaling>
        <c:delete val="1"/>
        <c:axPos val="l"/>
        <c:numFmt formatCode="0.0" sourceLinked="1"/>
        <c:majorTickMark val="none"/>
        <c:minorTickMark val="none"/>
        <c:tickLblPos val="none"/>
        <c:crossAx val="201935496"/>
        <c:crosses val="autoZero"/>
        <c:crossBetween val="between"/>
      </c:valAx>
    </c:plotArea>
    <c:legend>
      <c:legendPos val="t"/>
      <c:layout>
        <c:manualLayout>
          <c:xMode val="edge"/>
          <c:yMode val="edge"/>
          <c:x val="3.9304753572470152E-2"/>
          <c:y val="0.7777777777777789"/>
          <c:w val="0.91745691163604548"/>
          <c:h val="0.19791083406240936"/>
        </c:manualLayout>
      </c:layout>
      <c:overlay val="0"/>
      <c:txPr>
        <a:bodyPr/>
        <a:lstStyle/>
        <a:p>
          <a:pPr>
            <a:defRPr sz="900"/>
          </a:pPr>
          <a:endParaRPr lang="en-US"/>
        </a:p>
      </c:txPr>
    </c:legend>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mn-MN" sz="1400"/>
              <a:t>Авто тээврийн орлого / сая.төг/</a:t>
            </a:r>
          </a:p>
        </c:rich>
      </c:tx>
      <c:layout/>
      <c:overlay val="0"/>
    </c:title>
    <c:autoTitleDeleted val="0"/>
    <c:plotArea>
      <c:layout>
        <c:manualLayout>
          <c:layoutTarget val="inner"/>
          <c:xMode val="edge"/>
          <c:yMode val="edge"/>
          <c:x val="0.12673840769903771"/>
          <c:y val="0.15524314668999753"/>
          <c:w val="0.82654068241469925"/>
          <c:h val="0.73141951006124228"/>
        </c:manualLayout>
      </c:layout>
      <c:barChart>
        <c:barDir val="col"/>
        <c:grouping val="clustered"/>
        <c:varyColors val="0"/>
        <c:ser>
          <c:idx val="0"/>
          <c:order val="0"/>
          <c:tx>
            <c:strRef>
              <c:f>Sheet1!$A$17</c:f>
              <c:strCache>
                <c:ptCount val="1"/>
                <c:pt idx="0">
                  <c:v>Тээврийн орлого</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Sheet1!$B$16:$D$16</c:f>
              <c:numCache>
                <c:formatCode>General</c:formatCode>
                <c:ptCount val="3"/>
                <c:pt idx="0">
                  <c:v>2012.12</c:v>
                </c:pt>
                <c:pt idx="1">
                  <c:v>2013.12</c:v>
                </c:pt>
                <c:pt idx="2">
                  <c:v>2014.12</c:v>
                </c:pt>
              </c:numCache>
            </c:numRef>
          </c:cat>
          <c:val>
            <c:numRef>
              <c:f>Sheet1!$B$17:$D$17</c:f>
              <c:numCache>
                <c:formatCode>General</c:formatCode>
                <c:ptCount val="3"/>
                <c:pt idx="0">
                  <c:v>33596.800000000003</c:v>
                </c:pt>
                <c:pt idx="1">
                  <c:v>12752.9</c:v>
                </c:pt>
                <c:pt idx="2">
                  <c:v>36681.1</c:v>
                </c:pt>
              </c:numCache>
            </c:numRef>
          </c:val>
        </c:ser>
        <c:dLbls>
          <c:showLegendKey val="0"/>
          <c:showVal val="0"/>
          <c:showCatName val="0"/>
          <c:showSerName val="0"/>
          <c:showPercent val="0"/>
          <c:showBubbleSize val="0"/>
        </c:dLbls>
        <c:gapWidth val="75"/>
        <c:overlap val="40"/>
        <c:axId val="201936672"/>
        <c:axId val="201937064"/>
      </c:barChart>
      <c:catAx>
        <c:axId val="201936672"/>
        <c:scaling>
          <c:orientation val="minMax"/>
        </c:scaling>
        <c:delete val="0"/>
        <c:axPos val="b"/>
        <c:numFmt formatCode="General" sourceLinked="1"/>
        <c:majorTickMark val="none"/>
        <c:minorTickMark val="none"/>
        <c:tickLblPos val="nextTo"/>
        <c:crossAx val="201937064"/>
        <c:crosses val="autoZero"/>
        <c:auto val="1"/>
        <c:lblAlgn val="ctr"/>
        <c:lblOffset val="100"/>
        <c:noMultiLvlLbl val="0"/>
      </c:catAx>
      <c:valAx>
        <c:axId val="201937064"/>
        <c:scaling>
          <c:orientation val="minMax"/>
        </c:scaling>
        <c:delete val="0"/>
        <c:axPos val="l"/>
        <c:majorGridlines/>
        <c:numFmt formatCode="General" sourceLinked="1"/>
        <c:majorTickMark val="none"/>
        <c:minorTickMark val="none"/>
        <c:tickLblPos val="nextTo"/>
        <c:crossAx val="201936672"/>
        <c:crosses val="autoZero"/>
        <c:crossBetween val="between"/>
      </c:valAx>
    </c:plotArea>
    <c:plotVisOnly val="1"/>
    <c:dispBlanksAs val="gap"/>
    <c:showDLblsOverMax val="0"/>
  </c:chart>
  <c:spPr>
    <a:ln>
      <a:no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2174103237096"/>
          <c:y val="5.1400554097404488E-2"/>
          <c:w val="0.84112270341207362"/>
          <c:h val="0.7813097841936425"/>
        </c:manualLayout>
      </c:layout>
      <c:barChart>
        <c:barDir val="col"/>
        <c:grouping val="clustered"/>
        <c:varyColors val="0"/>
        <c:ser>
          <c:idx val="0"/>
          <c:order val="0"/>
          <c:tx>
            <c:strRef>
              <c:f>Sheet1!$H$21</c:f>
              <c:strCache>
                <c:ptCount val="1"/>
                <c:pt idx="0">
                  <c:v>Тарифын орлого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Sheet1!$I$20:$K$20</c:f>
              <c:strCache>
                <c:ptCount val="3"/>
                <c:pt idx="0">
                  <c:v>          2012 он</c:v>
                </c:pt>
                <c:pt idx="1">
                  <c:v>          2013 он</c:v>
                </c:pt>
                <c:pt idx="2">
                  <c:v>2014 он</c:v>
                </c:pt>
              </c:strCache>
            </c:strRef>
          </c:cat>
          <c:val>
            <c:numRef>
              <c:f>Sheet1!$I$21:$K$21</c:f>
              <c:numCache>
                <c:formatCode>General</c:formatCode>
                <c:ptCount val="3"/>
                <c:pt idx="0">
                  <c:v>216115.4</c:v>
                </c:pt>
                <c:pt idx="1">
                  <c:v>232067.8</c:v>
                </c:pt>
                <c:pt idx="2">
                  <c:v>329785.40000000002</c:v>
                </c:pt>
              </c:numCache>
            </c:numRef>
          </c:val>
        </c:ser>
        <c:ser>
          <c:idx val="1"/>
          <c:order val="1"/>
          <c:tx>
            <c:strRef>
              <c:f>Sheet1!$H$22</c:f>
              <c:strCache>
                <c:ptCount val="1"/>
                <c:pt idx="0">
                  <c:v>  Үүнээс: хүн амын</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Sheet1!$I$20:$K$20</c:f>
              <c:strCache>
                <c:ptCount val="3"/>
                <c:pt idx="0">
                  <c:v>          2012 он</c:v>
                </c:pt>
                <c:pt idx="1">
                  <c:v>          2013 он</c:v>
                </c:pt>
                <c:pt idx="2">
                  <c:v>2014 он</c:v>
                </c:pt>
              </c:strCache>
            </c:strRef>
          </c:cat>
          <c:val>
            <c:numRef>
              <c:f>Sheet1!$I$22:$K$22</c:f>
              <c:numCache>
                <c:formatCode>General</c:formatCode>
                <c:ptCount val="3"/>
                <c:pt idx="0">
                  <c:v>25043</c:v>
                </c:pt>
                <c:pt idx="1">
                  <c:v>121615.2</c:v>
                </c:pt>
                <c:pt idx="2">
                  <c:v>14838.1</c:v>
                </c:pt>
              </c:numCache>
            </c:numRef>
          </c:val>
        </c:ser>
        <c:dLbls>
          <c:showLegendKey val="0"/>
          <c:showVal val="1"/>
          <c:showCatName val="0"/>
          <c:showSerName val="0"/>
          <c:showPercent val="0"/>
          <c:showBubbleSize val="0"/>
        </c:dLbls>
        <c:gapWidth val="75"/>
        <c:axId val="201937848"/>
        <c:axId val="201938240"/>
      </c:barChart>
      <c:catAx>
        <c:axId val="201937848"/>
        <c:scaling>
          <c:orientation val="minMax"/>
        </c:scaling>
        <c:delete val="0"/>
        <c:axPos val="b"/>
        <c:numFmt formatCode="General" sourceLinked="0"/>
        <c:majorTickMark val="none"/>
        <c:minorTickMark val="none"/>
        <c:tickLblPos val="nextTo"/>
        <c:crossAx val="201938240"/>
        <c:crosses val="autoZero"/>
        <c:auto val="1"/>
        <c:lblAlgn val="ctr"/>
        <c:lblOffset val="100"/>
        <c:noMultiLvlLbl val="0"/>
      </c:catAx>
      <c:valAx>
        <c:axId val="201938240"/>
        <c:scaling>
          <c:orientation val="minMax"/>
        </c:scaling>
        <c:delete val="0"/>
        <c:axPos val="l"/>
        <c:numFmt formatCode="General" sourceLinked="1"/>
        <c:majorTickMark val="none"/>
        <c:minorTickMark val="none"/>
        <c:tickLblPos val="nextTo"/>
        <c:txPr>
          <a:bodyPr/>
          <a:lstStyle/>
          <a:p>
            <a:pPr>
              <a:defRPr sz="900"/>
            </a:pPr>
            <a:endParaRPr lang="en-US"/>
          </a:p>
        </c:txPr>
        <c:crossAx val="201937848"/>
        <c:crosses val="autoZero"/>
        <c:crossBetween val="between"/>
      </c:valAx>
    </c:plotArea>
    <c:legend>
      <c:legendPos val="b"/>
      <c:layout>
        <c:manualLayout>
          <c:xMode val="edge"/>
          <c:yMode val="edge"/>
          <c:x val="0.23100721784776929"/>
          <c:y val="0.91628280839894949"/>
          <c:w val="0.5657631233595809"/>
          <c:h val="8.3717191601049998E-2"/>
        </c:manualLayout>
      </c:layout>
      <c:overlay val="0"/>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lgn="ctr">
              <a:defRPr sz="1200">
                <a:latin typeface="Tahoma" pitchFamily="34" charset="0"/>
                <a:ea typeface="Tahoma" pitchFamily="34" charset="0"/>
                <a:cs typeface="Tahoma" pitchFamily="34" charset="0"/>
              </a:defRPr>
            </a:pPr>
            <a:r>
              <a:rPr lang="mn-MN" sz="1200" dirty="0">
                <a:latin typeface="Tahoma" pitchFamily="34" charset="0"/>
                <a:ea typeface="Tahoma" pitchFamily="34" charset="0"/>
                <a:cs typeface="Tahoma" pitchFamily="34" charset="0"/>
              </a:rPr>
              <a:t>Малын тоо 2015 оны жилийн эцсийн байдлаар</a:t>
            </a:r>
            <a:r>
              <a:rPr lang="mn-MN" sz="1200" dirty="0" smtClean="0">
                <a:latin typeface="Tahoma" pitchFamily="34" charset="0"/>
                <a:ea typeface="Tahoma" pitchFamily="34" charset="0"/>
                <a:cs typeface="Tahoma" pitchFamily="34" charset="0"/>
              </a:rPr>
              <a:t>,</a:t>
            </a:r>
            <a:r>
              <a:rPr lang="en-US" sz="1200" dirty="0" smtClean="0">
                <a:latin typeface="Tahoma" pitchFamily="34" charset="0"/>
                <a:ea typeface="Tahoma" pitchFamily="34" charset="0"/>
                <a:cs typeface="Tahoma" pitchFamily="34" charset="0"/>
              </a:rPr>
              <a:t> </a:t>
            </a:r>
            <a:r>
              <a:rPr lang="mn-MN" sz="1200" dirty="0" smtClean="0">
                <a:latin typeface="Tahoma" pitchFamily="34" charset="0"/>
                <a:ea typeface="Tahoma" pitchFamily="34" charset="0"/>
                <a:cs typeface="Tahoma" pitchFamily="34" charset="0"/>
              </a:rPr>
              <a:t>сумдаар</a:t>
            </a:r>
            <a:r>
              <a:rPr lang="mn-MN" sz="1200" dirty="0">
                <a:latin typeface="Tahoma" pitchFamily="34" charset="0"/>
                <a:ea typeface="Tahoma" pitchFamily="34" charset="0"/>
                <a:cs typeface="Tahoma" pitchFamily="34" charset="0"/>
              </a:rPr>
              <a:t>, тоо толгой</a:t>
            </a:r>
          </a:p>
        </c:rich>
      </c:tx>
      <c:layout>
        <c:manualLayout>
          <c:xMode val="edge"/>
          <c:yMode val="edge"/>
          <c:x val="0.10746272407438434"/>
          <c:y val="2.6666666666666672E-2"/>
        </c:manualLayout>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'малын тоо'!$Y$4:$Y$18</c:f>
              <c:strCache>
                <c:ptCount val="15"/>
                <c:pt idx="0">
                  <c:v>Номгон</c:v>
                </c:pt>
                <c:pt idx="1">
                  <c:v>Ханхонгор</c:v>
                </c:pt>
                <c:pt idx="2">
                  <c:v>Баяндалай</c:v>
                </c:pt>
                <c:pt idx="3">
                  <c:v>Гурвантэс</c:v>
                </c:pt>
                <c:pt idx="4">
                  <c:v>Сэврэй</c:v>
                </c:pt>
                <c:pt idx="5">
                  <c:v>Булган</c:v>
                </c:pt>
                <c:pt idx="6">
                  <c:v>Хүрмэн</c:v>
                </c:pt>
                <c:pt idx="7">
                  <c:v>Мандаловоо</c:v>
                </c:pt>
                <c:pt idx="8">
                  <c:v>Манлай</c:v>
                </c:pt>
                <c:pt idx="9">
                  <c:v>Ханбогд</c:v>
                </c:pt>
                <c:pt idx="10">
                  <c:v>Ноён</c:v>
                </c:pt>
                <c:pt idx="11">
                  <c:v>Баяновоо</c:v>
                </c:pt>
                <c:pt idx="12">
                  <c:v>Цогтовоо</c:v>
                </c:pt>
                <c:pt idx="13">
                  <c:v>Цогтцэций</c:v>
                </c:pt>
                <c:pt idx="14">
                  <c:v>Даланзадгад</c:v>
                </c:pt>
              </c:strCache>
            </c:strRef>
          </c:cat>
          <c:val>
            <c:numRef>
              <c:f>'малын тоо'!$Z$4:$Z$18</c:f>
              <c:numCache>
                <c:formatCode>General</c:formatCode>
                <c:ptCount val="15"/>
                <c:pt idx="0">
                  <c:v>244795</c:v>
                </c:pt>
                <c:pt idx="1">
                  <c:v>174303</c:v>
                </c:pt>
                <c:pt idx="2">
                  <c:v>168829</c:v>
                </c:pt>
                <c:pt idx="3">
                  <c:v>166228</c:v>
                </c:pt>
                <c:pt idx="4">
                  <c:v>147538</c:v>
                </c:pt>
                <c:pt idx="5">
                  <c:v>142671</c:v>
                </c:pt>
                <c:pt idx="6">
                  <c:v>137961</c:v>
                </c:pt>
                <c:pt idx="7">
                  <c:v>135139</c:v>
                </c:pt>
                <c:pt idx="8">
                  <c:v>133820</c:v>
                </c:pt>
                <c:pt idx="9">
                  <c:v>133013</c:v>
                </c:pt>
                <c:pt idx="10">
                  <c:v>116669</c:v>
                </c:pt>
                <c:pt idx="11">
                  <c:v>107805</c:v>
                </c:pt>
                <c:pt idx="12">
                  <c:v>85766</c:v>
                </c:pt>
                <c:pt idx="13">
                  <c:v>82429</c:v>
                </c:pt>
                <c:pt idx="14">
                  <c:v>78799</c:v>
                </c:pt>
              </c:numCache>
            </c:numRef>
          </c:val>
        </c:ser>
        <c:dLbls>
          <c:showLegendKey val="0"/>
          <c:showVal val="1"/>
          <c:showCatName val="0"/>
          <c:showSerName val="0"/>
          <c:showPercent val="0"/>
          <c:showBubbleSize val="0"/>
        </c:dLbls>
        <c:gapWidth val="150"/>
        <c:overlap val="-25"/>
        <c:axId val="287759536"/>
        <c:axId val="287759928"/>
      </c:barChart>
      <c:catAx>
        <c:axId val="287759536"/>
        <c:scaling>
          <c:orientation val="minMax"/>
        </c:scaling>
        <c:delete val="0"/>
        <c:axPos val="l"/>
        <c:numFmt formatCode="General" sourceLinked="0"/>
        <c:majorTickMark val="none"/>
        <c:minorTickMark val="none"/>
        <c:tickLblPos val="nextTo"/>
        <c:crossAx val="287759928"/>
        <c:crosses val="autoZero"/>
        <c:auto val="1"/>
        <c:lblAlgn val="ctr"/>
        <c:lblOffset val="100"/>
        <c:noMultiLvlLbl val="0"/>
      </c:catAx>
      <c:valAx>
        <c:axId val="287759928"/>
        <c:scaling>
          <c:orientation val="minMax"/>
        </c:scaling>
        <c:delete val="1"/>
        <c:axPos val="b"/>
        <c:numFmt formatCode="General" sourceLinked="1"/>
        <c:majorTickMark val="out"/>
        <c:minorTickMark val="none"/>
        <c:tickLblPos val="nextTo"/>
        <c:crossAx val="287759536"/>
        <c:crosses val="autoZero"/>
        <c:crossBetween val="between"/>
      </c:valAx>
      <c:spPr>
        <a:ln>
          <a:solidFill>
            <a:schemeClr val="bg1"/>
          </a:solidFill>
        </a:ln>
      </c:spPr>
    </c:plotArea>
    <c:plotVisOnly val="1"/>
    <c:dispBlanksAs val="gap"/>
    <c:showDLblsOverMax val="0"/>
  </c:chart>
  <c:spPr>
    <a:ln>
      <a:solidFill>
        <a:schemeClr val="bg1"/>
      </a:solid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тариалалт!$B$24</c:f>
              <c:strCache>
                <c:ptCount val="1"/>
                <c:pt idx="0">
                  <c:v>Òºìñ</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тариалалт!$C$23:$I$23</c:f>
              <c:numCache>
                <c:formatCode>General</c:formatCode>
                <c:ptCount val="7"/>
                <c:pt idx="0">
                  <c:v>2009</c:v>
                </c:pt>
                <c:pt idx="1">
                  <c:v>2010</c:v>
                </c:pt>
                <c:pt idx="2">
                  <c:v>2011</c:v>
                </c:pt>
                <c:pt idx="3">
                  <c:v>2012</c:v>
                </c:pt>
                <c:pt idx="4">
                  <c:v>2013</c:v>
                </c:pt>
                <c:pt idx="5">
                  <c:v>2014</c:v>
                </c:pt>
                <c:pt idx="6">
                  <c:v>2015</c:v>
                </c:pt>
              </c:numCache>
            </c:numRef>
          </c:cat>
          <c:val>
            <c:numRef>
              <c:f>тариалалт!$C$24:$I$24</c:f>
              <c:numCache>
                <c:formatCode>General</c:formatCode>
                <c:ptCount val="7"/>
                <c:pt idx="0">
                  <c:v>709.2</c:v>
                </c:pt>
                <c:pt idx="1">
                  <c:v>621.09999999999991</c:v>
                </c:pt>
                <c:pt idx="2">
                  <c:v>724.9</c:v>
                </c:pt>
                <c:pt idx="3">
                  <c:v>636.79999999999995</c:v>
                </c:pt>
                <c:pt idx="4">
                  <c:v>548.29999999999995</c:v>
                </c:pt>
                <c:pt idx="5">
                  <c:v>639.29999999999995</c:v>
                </c:pt>
                <c:pt idx="6">
                  <c:v>683.3</c:v>
                </c:pt>
              </c:numCache>
            </c:numRef>
          </c:val>
        </c:ser>
        <c:ser>
          <c:idx val="1"/>
          <c:order val="1"/>
          <c:tx>
            <c:strRef>
              <c:f>тариалалт!$B$25</c:f>
              <c:strCache>
                <c:ptCount val="1"/>
                <c:pt idx="0">
                  <c:v>Õ¿íñíèé íîãîî</c:v>
                </c:pt>
              </c:strCache>
            </c:strRef>
          </c:tx>
          <c:invertIfNegative val="0"/>
          <c:dLbls>
            <c:dLbl>
              <c:idx val="0"/>
              <c:layout>
                <c:manualLayout>
                  <c:x val="2.222222222222225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51E-2"/>
                  <c:y val="-4.243778136006719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22222222222220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444444444444445E-2"/>
                  <c:y val="4.62962962962964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444444444444445E-2"/>
                  <c:y val="4.62962962962964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888888888888833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тариалалт!$C$23:$I$23</c:f>
              <c:numCache>
                <c:formatCode>General</c:formatCode>
                <c:ptCount val="7"/>
                <c:pt idx="0">
                  <c:v>2009</c:v>
                </c:pt>
                <c:pt idx="1">
                  <c:v>2010</c:v>
                </c:pt>
                <c:pt idx="2">
                  <c:v>2011</c:v>
                </c:pt>
                <c:pt idx="3">
                  <c:v>2012</c:v>
                </c:pt>
                <c:pt idx="4">
                  <c:v>2013</c:v>
                </c:pt>
                <c:pt idx="5">
                  <c:v>2014</c:v>
                </c:pt>
                <c:pt idx="6">
                  <c:v>2015</c:v>
                </c:pt>
              </c:numCache>
            </c:numRef>
          </c:cat>
          <c:val>
            <c:numRef>
              <c:f>тариалалт!$C$25:$I$25</c:f>
              <c:numCache>
                <c:formatCode>General</c:formatCode>
                <c:ptCount val="7"/>
                <c:pt idx="0">
                  <c:v>468.7</c:v>
                </c:pt>
                <c:pt idx="1">
                  <c:v>408.59999999999985</c:v>
                </c:pt>
                <c:pt idx="2">
                  <c:v>504.5</c:v>
                </c:pt>
                <c:pt idx="3">
                  <c:v>474.4</c:v>
                </c:pt>
                <c:pt idx="4">
                  <c:v>501.7</c:v>
                </c:pt>
                <c:pt idx="5" formatCode="0.0">
                  <c:v>473</c:v>
                </c:pt>
                <c:pt idx="6">
                  <c:v>316.8</c:v>
                </c:pt>
              </c:numCache>
            </c:numRef>
          </c:val>
        </c:ser>
        <c:ser>
          <c:idx val="2"/>
          <c:order val="2"/>
          <c:tx>
            <c:strRef>
              <c:f>тариалалт!$B$26</c:f>
              <c:strCache>
                <c:ptCount val="1"/>
                <c:pt idx="0">
                  <c:v>Тýæýýëèéí óðãàìàë </c:v>
                </c:pt>
              </c:strCache>
            </c:strRef>
          </c:tx>
          <c:invertIfNegative val="0"/>
          <c:dLbls>
            <c:dLbl>
              <c:idx val="0"/>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22222222222251E-2"/>
                  <c:y val="4.62962962962964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0000000000000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922E-2"/>
                  <c:y val="4.629629629629645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55555555555558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444444444444545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тариалалт!$C$23:$I$23</c:f>
              <c:numCache>
                <c:formatCode>General</c:formatCode>
                <c:ptCount val="7"/>
                <c:pt idx="0">
                  <c:v>2009</c:v>
                </c:pt>
                <c:pt idx="1">
                  <c:v>2010</c:v>
                </c:pt>
                <c:pt idx="2">
                  <c:v>2011</c:v>
                </c:pt>
                <c:pt idx="3">
                  <c:v>2012</c:v>
                </c:pt>
                <c:pt idx="4">
                  <c:v>2013</c:v>
                </c:pt>
                <c:pt idx="5">
                  <c:v>2014</c:v>
                </c:pt>
                <c:pt idx="6">
                  <c:v>2015</c:v>
                </c:pt>
              </c:numCache>
            </c:numRef>
          </c:cat>
          <c:val>
            <c:numRef>
              <c:f>тариалалт!$C$26:$I$26</c:f>
              <c:numCache>
                <c:formatCode>General</c:formatCode>
                <c:ptCount val="7"/>
                <c:pt idx="0">
                  <c:v>217.2</c:v>
                </c:pt>
                <c:pt idx="1">
                  <c:v>266.60000000000002</c:v>
                </c:pt>
                <c:pt idx="2">
                  <c:v>202.28</c:v>
                </c:pt>
                <c:pt idx="3">
                  <c:v>177.08</c:v>
                </c:pt>
                <c:pt idx="4">
                  <c:v>262.8</c:v>
                </c:pt>
                <c:pt idx="5">
                  <c:v>269.5</c:v>
                </c:pt>
                <c:pt idx="6">
                  <c:v>791.7</c:v>
                </c:pt>
              </c:numCache>
            </c:numRef>
          </c:val>
        </c:ser>
        <c:dLbls>
          <c:showLegendKey val="0"/>
          <c:showVal val="1"/>
          <c:showCatName val="0"/>
          <c:showSerName val="0"/>
          <c:showPercent val="0"/>
          <c:showBubbleSize val="0"/>
        </c:dLbls>
        <c:gapWidth val="75"/>
        <c:axId val="287761496"/>
        <c:axId val="287761888"/>
      </c:barChart>
      <c:catAx>
        <c:axId val="287761496"/>
        <c:scaling>
          <c:orientation val="minMax"/>
        </c:scaling>
        <c:delete val="0"/>
        <c:axPos val="b"/>
        <c:numFmt formatCode="General" sourceLinked="1"/>
        <c:majorTickMark val="none"/>
        <c:minorTickMark val="none"/>
        <c:tickLblPos val="nextTo"/>
        <c:crossAx val="287761888"/>
        <c:crosses val="autoZero"/>
        <c:auto val="1"/>
        <c:lblAlgn val="ctr"/>
        <c:lblOffset val="100"/>
        <c:noMultiLvlLbl val="0"/>
      </c:catAx>
      <c:valAx>
        <c:axId val="287761888"/>
        <c:scaling>
          <c:orientation val="minMax"/>
        </c:scaling>
        <c:delete val="0"/>
        <c:axPos val="l"/>
        <c:numFmt formatCode="General" sourceLinked="1"/>
        <c:majorTickMark val="none"/>
        <c:minorTickMark val="none"/>
        <c:tickLblPos val="nextTo"/>
        <c:crossAx val="287761496"/>
        <c:crosses val="autoZero"/>
        <c:crossBetween val="between"/>
      </c:valAx>
    </c:plotArea>
    <c:legend>
      <c:legendPos val="b"/>
      <c:layout/>
      <c:overlay val="0"/>
      <c:txPr>
        <a:bodyPr/>
        <a:lstStyle/>
        <a:p>
          <a:pPr>
            <a:defRPr>
              <a:latin typeface="Arial Mon" pitchFamily="34" charset="0"/>
            </a:defRPr>
          </a:pPr>
          <a:endParaRPr lang="en-US"/>
        </a:p>
      </c:txPr>
    </c:legend>
    <c:plotVisOnly val="1"/>
    <c:dispBlanksAs val="gap"/>
    <c:showDLblsOverMax val="0"/>
  </c:chart>
  <c:spPr>
    <a:ln>
      <a:solidFill>
        <a:schemeClr val="bg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mn-MN" sz="1200" b="1" i="0" baseline="0"/>
              <a:t>Хүүхдийн эндэгдэл / насны байдлаар /</a:t>
            </a:r>
            <a:endParaRPr lang="en-US" sz="1200" b="1" i="0" baseline="0"/>
          </a:p>
        </c:rich>
      </c:tx>
      <c:layout/>
      <c:overlay val="0"/>
    </c:title>
    <c:autoTitleDeleted val="0"/>
    <c:plotArea>
      <c:layout>
        <c:manualLayout>
          <c:layoutTarget val="inner"/>
          <c:xMode val="edge"/>
          <c:yMode val="edge"/>
          <c:x val="2.0000000000000011E-2"/>
          <c:y val="0.13655777825069165"/>
          <c:w val="0.92666666666666653"/>
          <c:h val="0.51442931120096458"/>
        </c:manualLayout>
      </c:layout>
      <c:barChart>
        <c:barDir val="col"/>
        <c:grouping val="clustered"/>
        <c:varyColors val="0"/>
        <c:ser>
          <c:idx val="0"/>
          <c:order val="0"/>
          <c:tx>
            <c:strRef>
              <c:f>'eruul mend '!$Q$9</c:f>
              <c:strCache>
                <c:ptCount val="1"/>
                <c:pt idx="0">
                  <c:v>0-1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'!$R$8:$T$8</c:f>
              <c:strCache>
                <c:ptCount val="3"/>
                <c:pt idx="0">
                  <c:v>2013.12 сар</c:v>
                </c:pt>
                <c:pt idx="1">
                  <c:v>2014.12 сар</c:v>
                </c:pt>
                <c:pt idx="2">
                  <c:v>2015.12 сар</c:v>
                </c:pt>
              </c:strCache>
            </c:strRef>
          </c:cat>
          <c:val>
            <c:numRef>
              <c:f>'eruul mend '!$R$9:$T$9</c:f>
              <c:numCache>
                <c:formatCode>General</c:formatCode>
                <c:ptCount val="3"/>
                <c:pt idx="0">
                  <c:v>26</c:v>
                </c:pt>
                <c:pt idx="1">
                  <c:v>29</c:v>
                </c:pt>
                <c:pt idx="2">
                  <c:v>25</c:v>
                </c:pt>
              </c:numCache>
            </c:numRef>
          </c:val>
        </c:ser>
        <c:ser>
          <c:idx val="1"/>
          <c:order val="1"/>
          <c:tx>
            <c:strRef>
              <c:f>'eruul mend '!$Q$10</c:f>
              <c:strCache>
                <c:ptCount val="1"/>
                <c:pt idx="0">
                  <c:v>1-5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'!$R$8:$T$8</c:f>
              <c:strCache>
                <c:ptCount val="3"/>
                <c:pt idx="0">
                  <c:v>2013.12 сар</c:v>
                </c:pt>
                <c:pt idx="1">
                  <c:v>2014.12 сар</c:v>
                </c:pt>
                <c:pt idx="2">
                  <c:v>2015.12 сар</c:v>
                </c:pt>
              </c:strCache>
            </c:strRef>
          </c:cat>
          <c:val>
            <c:numRef>
              <c:f>'eruul mend '!$R$10:$T$10</c:f>
              <c:numCache>
                <c:formatCode>General</c:formatCode>
                <c:ptCount val="3"/>
                <c:pt idx="0">
                  <c:v>4</c:v>
                </c:pt>
                <c:pt idx="1">
                  <c:v>9</c:v>
                </c:pt>
                <c:pt idx="2">
                  <c:v>5</c:v>
                </c:pt>
              </c:numCache>
            </c:numRef>
          </c:val>
        </c:ser>
        <c:dLbls>
          <c:showLegendKey val="0"/>
          <c:showVal val="1"/>
          <c:showCatName val="0"/>
          <c:showSerName val="0"/>
          <c:showPercent val="0"/>
          <c:showBubbleSize val="0"/>
        </c:dLbls>
        <c:gapWidth val="150"/>
        <c:overlap val="-25"/>
        <c:axId val="200913752"/>
        <c:axId val="155121032"/>
      </c:barChart>
      <c:catAx>
        <c:axId val="200913752"/>
        <c:scaling>
          <c:orientation val="minMax"/>
        </c:scaling>
        <c:delete val="0"/>
        <c:axPos val="b"/>
        <c:numFmt formatCode="General" sourceLinked="0"/>
        <c:majorTickMark val="none"/>
        <c:minorTickMark val="none"/>
        <c:tickLblPos val="nextTo"/>
        <c:crossAx val="155121032"/>
        <c:crosses val="autoZero"/>
        <c:auto val="1"/>
        <c:lblAlgn val="ctr"/>
        <c:lblOffset val="100"/>
        <c:noMultiLvlLbl val="0"/>
      </c:catAx>
      <c:valAx>
        <c:axId val="155121032"/>
        <c:scaling>
          <c:orientation val="minMax"/>
        </c:scaling>
        <c:delete val="1"/>
        <c:axPos val="l"/>
        <c:numFmt formatCode="General" sourceLinked="1"/>
        <c:majorTickMark val="out"/>
        <c:minorTickMark val="none"/>
        <c:tickLblPos val="none"/>
        <c:crossAx val="200913752"/>
        <c:crosses val="autoZero"/>
        <c:crossBetween val="between"/>
      </c:valAx>
    </c:plotArea>
    <c:legend>
      <c:legendPos val="t"/>
      <c:layout>
        <c:manualLayout>
          <c:xMode val="edge"/>
          <c:yMode val="edge"/>
          <c:x val="7.8534120734908133E-2"/>
          <c:y val="0.8137387387387387"/>
          <c:w val="0.81959842519685044"/>
          <c:h val="0.15615237284528624"/>
        </c:manualLayout>
      </c:layout>
      <c:overlay val="0"/>
    </c:legend>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тариалалт!$L$47:$L$61</c:f>
              <c:strCache>
                <c:ptCount val="15"/>
                <c:pt idx="0">
                  <c:v>Манлай </c:v>
                </c:pt>
                <c:pt idx="1">
                  <c:v>Номгон </c:v>
                </c:pt>
                <c:pt idx="2">
                  <c:v>Мандал-Овоо </c:v>
                </c:pt>
                <c:pt idx="3">
                  <c:v>Булган </c:v>
                </c:pt>
                <c:pt idx="4">
                  <c:v>Баяндалай </c:v>
                </c:pt>
                <c:pt idx="5">
                  <c:v>Ханхонгор</c:v>
                </c:pt>
                <c:pt idx="6">
                  <c:v>Хүрмэн </c:v>
                </c:pt>
                <c:pt idx="7">
                  <c:v>Баян-Овоо </c:v>
                </c:pt>
                <c:pt idx="8">
                  <c:v>Гурвантэс </c:v>
                </c:pt>
                <c:pt idx="9">
                  <c:v>Цогт-Овоо </c:v>
                </c:pt>
                <c:pt idx="10">
                  <c:v>Цогтцэций </c:v>
                </c:pt>
                <c:pt idx="11">
                  <c:v>Сэврэй </c:v>
                </c:pt>
                <c:pt idx="12">
                  <c:v>Даланзадгад </c:v>
                </c:pt>
                <c:pt idx="13">
                  <c:v>Ханбогд </c:v>
                </c:pt>
                <c:pt idx="14">
                  <c:v>Ноён </c:v>
                </c:pt>
              </c:strCache>
            </c:strRef>
          </c:cat>
          <c:val>
            <c:numRef>
              <c:f>тариалалт!$M$47:$M$61</c:f>
              <c:numCache>
                <c:formatCode>0.0</c:formatCode>
                <c:ptCount val="15"/>
                <c:pt idx="0">
                  <c:v>807.8</c:v>
                </c:pt>
                <c:pt idx="1">
                  <c:v>728.40000000000009</c:v>
                </c:pt>
                <c:pt idx="2">
                  <c:v>632.29999999999995</c:v>
                </c:pt>
                <c:pt idx="3">
                  <c:v>625.9</c:v>
                </c:pt>
                <c:pt idx="4">
                  <c:v>590.1</c:v>
                </c:pt>
                <c:pt idx="5">
                  <c:v>589.55000000000007</c:v>
                </c:pt>
                <c:pt idx="6">
                  <c:v>502.74</c:v>
                </c:pt>
                <c:pt idx="7">
                  <c:v>474</c:v>
                </c:pt>
                <c:pt idx="8">
                  <c:v>469.54</c:v>
                </c:pt>
                <c:pt idx="9">
                  <c:v>449.3</c:v>
                </c:pt>
                <c:pt idx="10">
                  <c:v>419.6</c:v>
                </c:pt>
                <c:pt idx="11">
                  <c:v>387.3</c:v>
                </c:pt>
                <c:pt idx="12">
                  <c:v>345.8</c:v>
                </c:pt>
                <c:pt idx="13">
                  <c:v>102.2</c:v>
                </c:pt>
                <c:pt idx="14">
                  <c:v>74</c:v>
                </c:pt>
              </c:numCache>
            </c:numRef>
          </c:val>
        </c:ser>
        <c:dLbls>
          <c:showLegendKey val="0"/>
          <c:showVal val="1"/>
          <c:showCatName val="0"/>
          <c:showSerName val="0"/>
          <c:showPercent val="0"/>
          <c:showBubbleSize val="0"/>
        </c:dLbls>
        <c:gapWidth val="75"/>
        <c:axId val="288669392"/>
        <c:axId val="288669784"/>
      </c:barChart>
      <c:catAx>
        <c:axId val="288669392"/>
        <c:scaling>
          <c:orientation val="minMax"/>
        </c:scaling>
        <c:delete val="0"/>
        <c:axPos val="b"/>
        <c:numFmt formatCode="General" sourceLinked="0"/>
        <c:majorTickMark val="none"/>
        <c:minorTickMark val="none"/>
        <c:tickLblPos val="nextTo"/>
        <c:crossAx val="288669784"/>
        <c:crosses val="autoZero"/>
        <c:auto val="1"/>
        <c:lblAlgn val="ctr"/>
        <c:lblOffset val="100"/>
        <c:noMultiLvlLbl val="0"/>
      </c:catAx>
      <c:valAx>
        <c:axId val="288669784"/>
        <c:scaling>
          <c:orientation val="minMax"/>
        </c:scaling>
        <c:delete val="0"/>
        <c:axPos val="l"/>
        <c:numFmt formatCode="0.0" sourceLinked="1"/>
        <c:majorTickMark val="none"/>
        <c:minorTickMark val="none"/>
        <c:tickLblPos val="nextTo"/>
        <c:crossAx val="288669392"/>
        <c:crosses val="autoZero"/>
        <c:crossBetween val="between"/>
      </c:valAx>
    </c:plotArea>
    <c:plotVisOnly val="1"/>
    <c:dispBlanksAs val="gap"/>
    <c:showDLblsOverMax val="0"/>
  </c:chart>
  <c:spPr>
    <a:ln>
      <a:solidFill>
        <a:schemeClr val="bg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100">
                <a:latin typeface="Arial" pitchFamily="34" charset="0"/>
                <a:cs typeface="Arial" pitchFamily="34" charset="0"/>
              </a:defRPr>
            </a:pPr>
            <a:r>
              <a:rPr lang="mn-MN" sz="1100" dirty="0">
                <a:latin typeface="Arial" pitchFamily="34" charset="0"/>
                <a:cs typeface="Arial" pitchFamily="34" charset="0"/>
              </a:rPr>
              <a:t>Халдварт өвчнөөр  өвчлөгчид, </a:t>
            </a:r>
            <a:r>
              <a:rPr lang="mn-MN" sz="1100" dirty="0" smtClean="0">
                <a:latin typeface="Arial" pitchFamily="34" charset="0"/>
                <a:cs typeface="Arial" pitchFamily="34" charset="0"/>
              </a:rPr>
              <a:t>2005-201</a:t>
            </a:r>
            <a:r>
              <a:rPr lang="en-US" sz="1100" dirty="0" smtClean="0">
                <a:latin typeface="Arial" pitchFamily="34" charset="0"/>
                <a:cs typeface="Arial" pitchFamily="34" charset="0"/>
              </a:rPr>
              <a:t>5</a:t>
            </a:r>
            <a:r>
              <a:rPr lang="mn-MN" sz="1100" dirty="0" smtClean="0">
                <a:latin typeface="Arial" pitchFamily="34" charset="0"/>
                <a:cs typeface="Arial" pitchFamily="34" charset="0"/>
              </a:rPr>
              <a:t>  </a:t>
            </a:r>
            <a:r>
              <a:rPr lang="mn-MN" sz="1100" dirty="0">
                <a:latin typeface="Arial" pitchFamily="34" charset="0"/>
                <a:cs typeface="Arial" pitchFamily="34" charset="0"/>
              </a:rPr>
              <a:t>он</a:t>
            </a:r>
          </a:p>
        </c:rich>
      </c:tx>
      <c:layout/>
      <c:overlay val="0"/>
    </c:title>
    <c:autoTitleDeleted val="0"/>
    <c:plotArea>
      <c:layout>
        <c:manualLayout>
          <c:layoutTarget val="inner"/>
          <c:xMode val="edge"/>
          <c:yMode val="edge"/>
          <c:x val="2.1825396825396848E-2"/>
          <c:y val="0.20675300626617521"/>
          <c:w val="0.95634920634920706"/>
          <c:h val="0.60657543371552525"/>
        </c:manualLayout>
      </c:layout>
      <c:barChart>
        <c:barDir val="col"/>
        <c:grouping val="clustered"/>
        <c:varyColors val="0"/>
        <c:ser>
          <c:idx val="0"/>
          <c:order val="0"/>
          <c:tx>
            <c:strRef>
              <c:f>'eruul mend 2'!$C$80</c:f>
              <c:strCache>
                <c:ptCount val="1"/>
                <c:pt idx="0">
                  <c:v>Халдварт өвчнөөр  өвчлөгчид, 2005-2014  он</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'eruul mend 2'!$D$79:$M$79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'eruul mend 2'!$D$80:$M$80</c:f>
              <c:numCache>
                <c:formatCode>General</c:formatCode>
                <c:ptCount val="10"/>
                <c:pt idx="0">
                  <c:v>192</c:v>
                </c:pt>
                <c:pt idx="1">
                  <c:v>738</c:v>
                </c:pt>
                <c:pt idx="2">
                  <c:v>414</c:v>
                </c:pt>
                <c:pt idx="3">
                  <c:v>130</c:v>
                </c:pt>
                <c:pt idx="4">
                  <c:v>138</c:v>
                </c:pt>
                <c:pt idx="5">
                  <c:v>908</c:v>
                </c:pt>
                <c:pt idx="6">
                  <c:v>405</c:v>
                </c:pt>
                <c:pt idx="7">
                  <c:v>335</c:v>
                </c:pt>
                <c:pt idx="8">
                  <c:v>401</c:v>
                </c:pt>
                <c:pt idx="9">
                  <c:v>992</c:v>
                </c:pt>
              </c:numCache>
            </c:numRef>
          </c:val>
        </c:ser>
        <c:dLbls>
          <c:showLegendKey val="0"/>
          <c:showVal val="1"/>
          <c:showCatName val="0"/>
          <c:showSerName val="0"/>
          <c:showPercent val="0"/>
          <c:showBubbleSize val="0"/>
        </c:dLbls>
        <c:gapWidth val="150"/>
        <c:overlap val="-25"/>
        <c:axId val="200344488"/>
        <c:axId val="200344880"/>
      </c:barChart>
      <c:catAx>
        <c:axId val="200344488"/>
        <c:scaling>
          <c:orientation val="minMax"/>
        </c:scaling>
        <c:delete val="0"/>
        <c:axPos val="b"/>
        <c:numFmt formatCode="General" sourceLinked="1"/>
        <c:majorTickMark val="none"/>
        <c:minorTickMark val="none"/>
        <c:tickLblPos val="nextTo"/>
        <c:crossAx val="200344880"/>
        <c:crosses val="autoZero"/>
        <c:auto val="1"/>
        <c:lblAlgn val="ctr"/>
        <c:lblOffset val="100"/>
        <c:noMultiLvlLbl val="0"/>
      </c:catAx>
      <c:valAx>
        <c:axId val="200344880"/>
        <c:scaling>
          <c:orientation val="minMax"/>
        </c:scaling>
        <c:delete val="1"/>
        <c:axPos val="l"/>
        <c:numFmt formatCode="General" sourceLinked="1"/>
        <c:majorTickMark val="none"/>
        <c:minorTickMark val="none"/>
        <c:tickLblPos val="none"/>
        <c:crossAx val="200344488"/>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'eruul mend '!$C$52</c:f>
              <c:strCache>
                <c:ptCount val="1"/>
                <c:pt idx="0">
                  <c:v>төрөлт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'!$D$51:$F$51</c:f>
              <c:strCache>
                <c:ptCount val="3"/>
                <c:pt idx="0">
                  <c:v>2013 I-XII</c:v>
                </c:pt>
                <c:pt idx="1">
                  <c:v>2014 I-XII</c:v>
                </c:pt>
                <c:pt idx="2">
                  <c:v>2015 I-XII</c:v>
                </c:pt>
              </c:strCache>
            </c:strRef>
          </c:cat>
          <c:val>
            <c:numRef>
              <c:f>'eruul mend '!$D$52:$F$52</c:f>
              <c:numCache>
                <c:formatCode>General</c:formatCode>
                <c:ptCount val="3"/>
                <c:pt idx="0">
                  <c:v>23.3</c:v>
                </c:pt>
                <c:pt idx="1">
                  <c:v>24.6</c:v>
                </c:pt>
                <c:pt idx="2">
                  <c:v>25.3</c:v>
                </c:pt>
              </c:numCache>
            </c:numRef>
          </c:val>
        </c:ser>
        <c:dLbls>
          <c:showLegendKey val="0"/>
          <c:showVal val="1"/>
          <c:showCatName val="0"/>
          <c:showSerName val="0"/>
          <c:showPercent val="0"/>
          <c:showBubbleSize val="0"/>
        </c:dLbls>
        <c:gapWidth val="75"/>
        <c:axId val="200346448"/>
        <c:axId val="200346840"/>
      </c:barChart>
      <c:catAx>
        <c:axId val="200346448"/>
        <c:scaling>
          <c:orientation val="minMax"/>
        </c:scaling>
        <c:delete val="0"/>
        <c:axPos val="b"/>
        <c:numFmt formatCode="General" sourceLinked="0"/>
        <c:majorTickMark val="none"/>
        <c:minorTickMark val="none"/>
        <c:tickLblPos val="nextTo"/>
        <c:crossAx val="200346840"/>
        <c:crosses val="autoZero"/>
        <c:auto val="1"/>
        <c:lblAlgn val="ctr"/>
        <c:lblOffset val="100"/>
        <c:noMultiLvlLbl val="0"/>
      </c:catAx>
      <c:valAx>
        <c:axId val="200346840"/>
        <c:scaling>
          <c:orientation val="minMax"/>
        </c:scaling>
        <c:delete val="1"/>
        <c:axPos val="l"/>
        <c:numFmt formatCode="General" sourceLinked="1"/>
        <c:majorTickMark val="none"/>
        <c:minorTickMark val="none"/>
        <c:tickLblPos val="none"/>
        <c:crossAx val="20034644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0555312653730606E-2"/>
          <c:y val="3.4746781151666573E-2"/>
          <c:w val="0.93888888888889388"/>
          <c:h val="0.72159922717993585"/>
        </c:manualLayout>
      </c:layout>
      <c:barChart>
        <c:barDir val="col"/>
        <c:grouping val="clustered"/>
        <c:varyColors val="0"/>
        <c:ser>
          <c:idx val="0"/>
          <c:order val="0"/>
          <c:tx>
            <c:strRef>
              <c:f>'eruul mend '!$C$57</c:f>
              <c:strCache>
                <c:ptCount val="1"/>
                <c:pt idx="0">
                  <c:v>нас баралт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'!$D$56:$F$56</c:f>
              <c:strCache>
                <c:ptCount val="3"/>
                <c:pt idx="0">
                  <c:v>2012 I-XII</c:v>
                </c:pt>
                <c:pt idx="1">
                  <c:v>2013 I-XII</c:v>
                </c:pt>
                <c:pt idx="2">
                  <c:v>2014 I-XII</c:v>
                </c:pt>
              </c:strCache>
            </c:strRef>
          </c:cat>
          <c:val>
            <c:numRef>
              <c:f>'eruul mend '!$D$57:$F$57</c:f>
              <c:numCache>
                <c:formatCode>0.0</c:formatCode>
                <c:ptCount val="3"/>
                <c:pt idx="0" formatCode="General">
                  <c:v>3.7</c:v>
                </c:pt>
                <c:pt idx="1">
                  <c:v>5</c:v>
                </c:pt>
                <c:pt idx="2" formatCode="General">
                  <c:v>5.4</c:v>
                </c:pt>
              </c:numCache>
            </c:numRef>
          </c:val>
        </c:ser>
        <c:dLbls>
          <c:showLegendKey val="0"/>
          <c:showVal val="1"/>
          <c:showCatName val="0"/>
          <c:showSerName val="0"/>
          <c:showPercent val="0"/>
          <c:showBubbleSize val="0"/>
        </c:dLbls>
        <c:gapWidth val="150"/>
        <c:overlap val="-25"/>
        <c:axId val="200347624"/>
        <c:axId val="286290320"/>
      </c:barChart>
      <c:catAx>
        <c:axId val="200347624"/>
        <c:scaling>
          <c:orientation val="minMax"/>
        </c:scaling>
        <c:delete val="0"/>
        <c:axPos val="b"/>
        <c:numFmt formatCode="General" sourceLinked="0"/>
        <c:majorTickMark val="none"/>
        <c:minorTickMark val="none"/>
        <c:tickLblPos val="nextTo"/>
        <c:crossAx val="286290320"/>
        <c:crosses val="autoZero"/>
        <c:auto val="1"/>
        <c:lblAlgn val="ctr"/>
        <c:lblOffset val="100"/>
        <c:noMultiLvlLbl val="0"/>
      </c:catAx>
      <c:valAx>
        <c:axId val="286290320"/>
        <c:scaling>
          <c:orientation val="minMax"/>
        </c:scaling>
        <c:delete val="1"/>
        <c:axPos val="l"/>
        <c:numFmt formatCode="General" sourceLinked="1"/>
        <c:majorTickMark val="out"/>
        <c:minorTickMark val="none"/>
        <c:tickLblPos val="none"/>
        <c:crossAx val="200347624"/>
        <c:crosses val="autoZero"/>
        <c:crossBetween val="between"/>
      </c:valAx>
    </c:plotArea>
    <c:legend>
      <c:legendPos val="t"/>
      <c:layout>
        <c:manualLayout>
          <c:xMode val="edge"/>
          <c:yMode val="edge"/>
          <c:x val="0.33007874015748562"/>
          <c:y val="0.91203703703703709"/>
          <c:w val="0.48081487860892691"/>
          <c:h val="8.3717191601050026E-2"/>
        </c:manualLayout>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9135802469135796E-2"/>
          <c:y val="4.34283103538761E-2"/>
          <c:w val="0.8916666666666665"/>
          <c:h val="0.72262445337486514"/>
        </c:manualLayout>
      </c:layout>
      <c:barChart>
        <c:barDir val="col"/>
        <c:grouping val="clustered"/>
        <c:varyColors val="0"/>
        <c:ser>
          <c:idx val="0"/>
          <c:order val="0"/>
          <c:tx>
            <c:strRef>
              <c:f>'eruul mend '!$C$61</c:f>
              <c:strCache>
                <c:ptCount val="1"/>
                <c:pt idx="0">
                  <c:v>Цэвэр өсөлт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'eruul mend '!$D$60:$F$60</c:f>
              <c:strCache>
                <c:ptCount val="3"/>
                <c:pt idx="0">
                  <c:v>2012 I-XII</c:v>
                </c:pt>
                <c:pt idx="1">
                  <c:v>2013 I-XII</c:v>
                </c:pt>
                <c:pt idx="2">
                  <c:v>2014 I-XII</c:v>
                </c:pt>
              </c:strCache>
            </c:strRef>
          </c:cat>
          <c:val>
            <c:numRef>
              <c:f>'eruul mend '!$D$61:$F$61</c:f>
              <c:numCache>
                <c:formatCode>0.0</c:formatCode>
                <c:ptCount val="3"/>
                <c:pt idx="0">
                  <c:v>18.3</c:v>
                </c:pt>
                <c:pt idx="1">
                  <c:v>19.200000000000003</c:v>
                </c:pt>
                <c:pt idx="2" formatCode="General">
                  <c:v>19.2</c:v>
                </c:pt>
              </c:numCache>
            </c:numRef>
          </c:val>
        </c:ser>
        <c:dLbls>
          <c:showLegendKey val="0"/>
          <c:showVal val="1"/>
          <c:showCatName val="0"/>
          <c:showSerName val="0"/>
          <c:showPercent val="0"/>
          <c:showBubbleSize val="0"/>
        </c:dLbls>
        <c:gapWidth val="150"/>
        <c:overlap val="-25"/>
        <c:axId val="286291104"/>
        <c:axId val="286291496"/>
      </c:barChart>
      <c:catAx>
        <c:axId val="286291104"/>
        <c:scaling>
          <c:orientation val="minMax"/>
        </c:scaling>
        <c:delete val="0"/>
        <c:axPos val="b"/>
        <c:numFmt formatCode="General" sourceLinked="0"/>
        <c:majorTickMark val="none"/>
        <c:minorTickMark val="none"/>
        <c:tickLblPos val="nextTo"/>
        <c:crossAx val="286291496"/>
        <c:crosses val="autoZero"/>
        <c:auto val="1"/>
        <c:lblAlgn val="ctr"/>
        <c:lblOffset val="100"/>
        <c:noMultiLvlLbl val="0"/>
      </c:catAx>
      <c:valAx>
        <c:axId val="286291496"/>
        <c:scaling>
          <c:orientation val="minMax"/>
        </c:scaling>
        <c:delete val="1"/>
        <c:axPos val="l"/>
        <c:numFmt formatCode="0.0" sourceLinked="1"/>
        <c:majorTickMark val="none"/>
        <c:minorTickMark val="none"/>
        <c:tickLblPos val="none"/>
        <c:crossAx val="286291104"/>
        <c:crosses val="autoZero"/>
        <c:crossBetween val="between"/>
      </c:valAx>
    </c:plotArea>
    <c:legend>
      <c:legendPos val="t"/>
      <c:layout>
        <c:manualLayout>
          <c:xMode val="edge"/>
          <c:yMode val="edge"/>
          <c:x val="0.18335756966549396"/>
          <c:y val="0.91203703703703709"/>
          <c:w val="0.56484503266880493"/>
          <c:h val="8.3717191601050026E-2"/>
        </c:manualLayout>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8666189102046467E-2"/>
          <c:y val="5.4430939527888911E-2"/>
          <c:w val="0.94266762179590657"/>
          <c:h val="0.80958639109623065"/>
        </c:manualLayout>
      </c:layout>
      <c:barChart>
        <c:barDir val="col"/>
        <c:grouping val="clustered"/>
        <c:varyColors val="0"/>
        <c:ser>
          <c:idx val="0"/>
          <c:order val="0"/>
          <c:tx>
            <c:strRef>
              <c:f>ajilguichuud!$B$87</c:f>
              <c:strCache>
                <c:ptCount val="1"/>
                <c:pt idx="0">
                  <c:v>Бүртгэлтэй ажилгүй иргэд, жил бүрийн эцэст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ajilguichuud!$C$86:$L$86</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ajilguichuud!$C$87:$L$87</c:f>
              <c:numCache>
                <c:formatCode>General</c:formatCode>
                <c:ptCount val="10"/>
                <c:pt idx="0">
                  <c:v>506</c:v>
                </c:pt>
                <c:pt idx="1">
                  <c:v>339</c:v>
                </c:pt>
                <c:pt idx="2">
                  <c:v>492</c:v>
                </c:pt>
                <c:pt idx="3">
                  <c:v>484</c:v>
                </c:pt>
                <c:pt idx="4">
                  <c:v>979</c:v>
                </c:pt>
                <c:pt idx="5">
                  <c:v>706</c:v>
                </c:pt>
                <c:pt idx="6">
                  <c:v>215</c:v>
                </c:pt>
                <c:pt idx="7">
                  <c:v>461</c:v>
                </c:pt>
                <c:pt idx="8">
                  <c:v>546</c:v>
                </c:pt>
                <c:pt idx="9">
                  <c:v>617</c:v>
                </c:pt>
              </c:numCache>
            </c:numRef>
          </c:val>
        </c:ser>
        <c:dLbls>
          <c:showLegendKey val="0"/>
          <c:showVal val="1"/>
          <c:showCatName val="0"/>
          <c:showSerName val="0"/>
          <c:showPercent val="0"/>
          <c:showBubbleSize val="0"/>
        </c:dLbls>
        <c:gapWidth val="150"/>
        <c:overlap val="-25"/>
        <c:axId val="286292280"/>
        <c:axId val="286292672"/>
      </c:barChart>
      <c:catAx>
        <c:axId val="286292280"/>
        <c:scaling>
          <c:orientation val="minMax"/>
        </c:scaling>
        <c:delete val="0"/>
        <c:axPos val="b"/>
        <c:numFmt formatCode="General" sourceLinked="1"/>
        <c:majorTickMark val="none"/>
        <c:minorTickMark val="none"/>
        <c:tickLblPos val="nextTo"/>
        <c:crossAx val="286292672"/>
        <c:crosses val="autoZero"/>
        <c:auto val="1"/>
        <c:lblAlgn val="ctr"/>
        <c:lblOffset val="100"/>
        <c:noMultiLvlLbl val="0"/>
      </c:catAx>
      <c:valAx>
        <c:axId val="286292672"/>
        <c:scaling>
          <c:orientation val="minMax"/>
        </c:scaling>
        <c:delete val="1"/>
        <c:axPos val="l"/>
        <c:numFmt formatCode="General" sourceLinked="1"/>
        <c:majorTickMark val="out"/>
        <c:minorTickMark val="none"/>
        <c:tickLblPos val="none"/>
        <c:crossAx val="28629228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93486284857128E-2"/>
          <c:y val="0.12532429715940646"/>
          <c:w val="0.75000071666592594"/>
          <c:h val="0.82359853484465906"/>
        </c:manualLayout>
      </c:layout>
      <c:pieChart>
        <c:varyColors val="1"/>
        <c:ser>
          <c:idx val="0"/>
          <c:order val="0"/>
          <c:dLbls>
            <c:dLbl>
              <c:idx val="0"/>
              <c:layout>
                <c:manualLayout>
                  <c:x val="0.25607248971629182"/>
                  <c:y val="9.3109869646183405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5.1499613205163433E-3"/>
                  <c:y val="-0.1364267388601199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916885389326351E-3"/>
                  <c:y val="-1.333333333333334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705198308544773E-2"/>
                  <c:y val="-2.540892388451446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0577935781000073"/>
                  <c:y val="7.281929975648203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spPr>
              <a:noFill/>
              <a:ln>
                <a:noFill/>
              </a:ln>
              <a:effectLst/>
            </c:spPr>
            <c:txPr>
              <a:bodyPr/>
              <a:lstStyle/>
              <a:p>
                <a:pPr>
                  <a:defRPr sz="800">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ajilguichuud!$B$23:$B$30</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ajilguichuud!$C$23:$C$30</c:f>
              <c:numCache>
                <c:formatCode>General</c:formatCode>
                <c:ptCount val="8"/>
                <c:pt idx="0">
                  <c:v>2</c:v>
                </c:pt>
                <c:pt idx="1">
                  <c:v>147</c:v>
                </c:pt>
                <c:pt idx="2">
                  <c:v>57</c:v>
                </c:pt>
                <c:pt idx="3">
                  <c:v>32</c:v>
                </c:pt>
                <c:pt idx="4">
                  <c:v>334</c:v>
                </c:pt>
                <c:pt idx="5">
                  <c:v>30</c:v>
                </c:pt>
                <c:pt idx="6">
                  <c:v>14</c:v>
                </c:pt>
                <c:pt idx="7">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700EA-6D23-4211-B8B0-7EFD09BD6B07}"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94FFB-B199-4686-843C-ED72BEDEAE8B}" type="slidenum">
              <a:rPr lang="en-US" smtClean="0"/>
              <a:pPr/>
              <a:t>‹#›</a:t>
            </a:fld>
            <a:endParaRPr lang="en-US"/>
          </a:p>
        </p:txBody>
      </p:sp>
    </p:spTree>
    <p:extLst>
      <p:ext uri="{BB962C8B-B14F-4D97-AF65-F5344CB8AC3E}">
        <p14:creationId xmlns:p14="http://schemas.microsoft.com/office/powerpoint/2010/main" val="427611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07B92-005B-4EB3-9BA2-62DC9B27A0EC}" type="slidenum">
              <a:rPr lang="en-US" smtClean="0"/>
              <a:pPr/>
              <a:t>14</a:t>
            </a:fld>
            <a:endParaRPr lang="en-US"/>
          </a:p>
        </p:txBody>
      </p:sp>
    </p:spTree>
    <p:extLst>
      <p:ext uri="{BB962C8B-B14F-4D97-AF65-F5344CB8AC3E}">
        <p14:creationId xmlns:p14="http://schemas.microsoft.com/office/powerpoint/2010/main" val="281846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007B92-005B-4EB3-9BA2-62DC9B27A0EC}" type="slidenum">
              <a:rPr lang="en-US" smtClean="0"/>
              <a:pPr/>
              <a:t>17</a:t>
            </a:fld>
            <a:endParaRPr lang="en-US"/>
          </a:p>
        </p:txBody>
      </p:sp>
    </p:spTree>
    <p:extLst>
      <p:ext uri="{BB962C8B-B14F-4D97-AF65-F5344CB8AC3E}">
        <p14:creationId xmlns:p14="http://schemas.microsoft.com/office/powerpoint/2010/main" val="282413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94FFB-B199-4686-843C-ED72BEDEAE8B}" type="slidenum">
              <a:rPr lang="en-US" smtClean="0"/>
              <a:pPr/>
              <a:t>19</a:t>
            </a:fld>
            <a:endParaRPr lang="en-US"/>
          </a:p>
        </p:txBody>
      </p:sp>
    </p:spTree>
    <p:extLst>
      <p:ext uri="{BB962C8B-B14F-4D97-AF65-F5344CB8AC3E}">
        <p14:creationId xmlns:p14="http://schemas.microsoft.com/office/powerpoint/2010/main" val="428921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7.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2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chart" Target="../charts/chart28.xml"/><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76"/>
          <a:stretch/>
        </p:blipFill>
        <p:spPr>
          <a:xfrm>
            <a:off x="0" y="0"/>
            <a:ext cx="9009063" cy="6873756"/>
          </a:xfrm>
          <a:prstGeom prst="rect">
            <a:avLst/>
          </a:prstGeom>
        </p:spPr>
      </p:pic>
      <p:sp>
        <p:nvSpPr>
          <p:cNvPr id="6" name="Rectangle 5"/>
          <p:cNvSpPr/>
          <p:nvPr/>
        </p:nvSpPr>
        <p:spPr>
          <a:xfrm>
            <a:off x="1143000" y="1828800"/>
            <a:ext cx="7391400" cy="3071610"/>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Өмнөговь аймгийн Нийгэм, </a:t>
            </a:r>
            <a:endParaRPr lang="mn-MN" sz="2400" b="1" cap="all" dirty="0">
              <a:ln w="0"/>
              <a:solidFill>
                <a:schemeClr val="accent2">
                  <a:lumMod val="75000"/>
                </a:schemeClr>
              </a:solidFill>
              <a:effectLst>
                <a:reflection blurRad="12700" stA="50000" endPos="50000" dist="5000" dir="5400000" sy="-100000" rotWithShape="0"/>
              </a:effectLst>
              <a:latin typeface="Arial" pitchFamily="34" charset="0"/>
              <a:cs typeface="Arial" pitchFamily="34" charset="0"/>
            </a:endParaRP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эдийн засгийн байдАЛ</a:t>
            </a:r>
          </a:p>
          <a:p>
            <a:pPr algn="ctr">
              <a:spcBef>
                <a:spcPct val="20000"/>
              </a:spcBef>
              <a:buClr>
                <a:schemeClr val="accent2"/>
              </a:buClr>
              <a:defRPr/>
            </a:pP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 201</a:t>
            </a:r>
            <a:r>
              <a:rPr lang="en-US"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5</a:t>
            </a:r>
            <a:r>
              <a:rPr lang="mn-MN"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rPr>
              <a:t> оны жилийн эцэст /</a:t>
            </a:r>
            <a:endParaRPr lang="en-US" sz="2400" b="1" cap="all" dirty="0" smtClean="0">
              <a:ln w="0"/>
              <a:solidFill>
                <a:schemeClr val="accent2">
                  <a:lumMod val="75000"/>
                </a:schemeClr>
              </a:solidFill>
              <a:effectLst>
                <a:reflection blurRad="12700" stA="50000" endPos="50000" dist="5000" dir="5400000" sy="-100000" rotWithShape="0"/>
              </a:effectLst>
              <a:latin typeface="Arial" pitchFamily="34" charset="0"/>
              <a:cs typeface="Arial" pitchFamily="34"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5715000"/>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2016</a:t>
            </a:r>
            <a:r>
              <a:rPr lang="mn-MN" dirty="0" smtClean="0">
                <a:solidFill>
                  <a:srgbClr val="948A30"/>
                </a:solidFill>
                <a:latin typeface="Times New Roman" panose="02020603050405020304" pitchFamily="18" charset="0"/>
                <a:cs typeface="Times New Roman" panose="02020603050405020304" pitchFamily="18" charset="0"/>
              </a:rPr>
              <a:t> оны  0</a:t>
            </a:r>
            <a:r>
              <a:rPr lang="en-US" dirty="0" smtClean="0">
                <a:solidFill>
                  <a:srgbClr val="948A30"/>
                </a:solidFill>
                <a:latin typeface="Times New Roman" panose="02020603050405020304" pitchFamily="18" charset="0"/>
                <a:cs typeface="Times New Roman" panose="02020603050405020304" pitchFamily="18" charset="0"/>
              </a:rPr>
              <a:t>1</a:t>
            </a:r>
            <a:r>
              <a:rPr lang="mn-MN" dirty="0" smtClean="0">
                <a:solidFill>
                  <a:srgbClr val="948A30"/>
                </a:solidFill>
                <a:latin typeface="Times New Roman" panose="02020603050405020304" pitchFamily="18" charset="0"/>
                <a:cs typeface="Times New Roman" panose="02020603050405020304" pitchFamily="18" charset="0"/>
              </a:rPr>
              <a:t> сарын</a:t>
            </a:r>
            <a:r>
              <a:rPr lang="en-US" dirty="0" smtClean="0">
                <a:solidFill>
                  <a:srgbClr val="948A30"/>
                </a:solidFill>
                <a:latin typeface="Times New Roman" panose="02020603050405020304" pitchFamily="18" charset="0"/>
                <a:cs typeface="Times New Roman" panose="02020603050405020304" pitchFamily="18" charset="0"/>
              </a:rPr>
              <a:t> 13</a:t>
            </a:r>
            <a:r>
              <a:rPr lang="mn-MN" dirty="0" smtClean="0">
                <a:solidFill>
                  <a:srgbClr val="948A30"/>
                </a:solidFill>
                <a:latin typeface="Times New Roman" panose="02020603050405020304" pitchFamily="18" charset="0"/>
                <a:cs typeface="Times New Roman" panose="02020603050405020304" pitchFamily="18" charset="0"/>
              </a:rPr>
              <a:t> </a:t>
            </a:r>
            <a:endParaRPr lang="en-US" dirty="0" smtClean="0">
              <a:solidFill>
                <a:srgbClr val="948A30"/>
              </a:solidFill>
              <a:latin typeface="Times New Roman" panose="02020603050405020304" pitchFamily="18" charset="0"/>
              <a:cs typeface="Times New Roman" panose="02020603050405020304" pitchFamily="18" charset="0"/>
            </a:endParaRPr>
          </a:p>
        </p:txBody>
      </p:sp>
      <p:pic>
        <p:nvPicPr>
          <p:cNvPr id="7" name="Picture 9" descr="\\exchange_server\MCCT\RESTRICTED\1.ARCHIVE\10. Design_Logo\NSO_LOGO\logo_m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1981200" y="609600"/>
            <a:ext cx="5867400" cy="338554"/>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a:t>
            </a:r>
            <a:r>
              <a:rPr lang="mn-MN" sz="16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1600" b="1" dirty="0">
              <a:solidFill>
                <a:schemeClr val="bg1"/>
              </a:solidFill>
              <a:latin typeface="Arial Unicode MS" pitchFamily="34" charset="-128"/>
              <a:ea typeface="Arial Unicode MS" pitchFamily="34" charset="-128"/>
              <a:cs typeface="Arial Unicode MS" pitchFamily="34" charset="-128"/>
            </a:endParaRPr>
          </a:p>
        </p:txBody>
      </p:sp>
      <p:cxnSp>
        <p:nvCxnSpPr>
          <p:cNvPr id="11" name="Straight Connector 10"/>
          <p:cNvCxnSpPr/>
          <p:nvPr/>
        </p:nvCxnSpPr>
        <p:spPr>
          <a:xfrm flipV="1">
            <a:off x="1039983" y="2743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84107" y="2514600"/>
            <a:ext cx="11112" cy="3048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556" y="2507479"/>
            <a:ext cx="700344" cy="70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1219200" y="1066800"/>
            <a:ext cx="7239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sz="14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mn-MN" sz="1400" dirty="0" smtClean="0">
                <a:latin typeface="Arial" pitchFamily="34" charset="0"/>
                <a:cs typeface="Arial" pitchFamily="34" charset="0"/>
              </a:rPr>
              <a:t>Нийгмийн даатгалын орлогын төлөвлөгөө биелэлт </a:t>
            </a:r>
            <a:r>
              <a:rPr lang="en-US" sz="1400" dirty="0" smtClean="0">
                <a:latin typeface="Arial" pitchFamily="34" charset="0"/>
                <a:cs typeface="Arial" pitchFamily="34" charset="0"/>
              </a:rPr>
              <a:t>15.9</a:t>
            </a:r>
            <a:r>
              <a:rPr lang="mn-MN" sz="1400" dirty="0" smtClean="0">
                <a:latin typeface="Arial" pitchFamily="34" charset="0"/>
                <a:cs typeface="Arial" pitchFamily="34" charset="0"/>
              </a:rPr>
              <a:t>хувиар  тасарсан байна.</a:t>
            </a:r>
            <a:r>
              <a:rPr lang="en-US" sz="1400" dirty="0" err="1" smtClean="0">
                <a:latin typeface="Arial" pitchFamily="34" charset="0"/>
                <a:cs typeface="Arial" pitchFamily="34" charset="0"/>
              </a:rPr>
              <a:t>Нийт</a:t>
            </a:r>
            <a:r>
              <a:rPr lang="mn-MN" sz="1400" dirty="0" smtClean="0">
                <a:latin typeface="Arial" pitchFamily="34" charset="0"/>
                <a:cs typeface="Arial" pitchFamily="34" charset="0"/>
              </a:rPr>
              <a:t> </a:t>
            </a:r>
            <a:r>
              <a:rPr lang="en-US" sz="1400" dirty="0" smtClean="0">
                <a:latin typeface="Arial" pitchFamily="34" charset="0"/>
                <a:cs typeface="Arial" pitchFamily="34" charset="0"/>
              </a:rPr>
              <a:t>6556</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тэтгэвэр</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авагчдад</a:t>
            </a:r>
            <a:r>
              <a:rPr lang="mn-MN" sz="1400" dirty="0" smtClean="0">
                <a:latin typeface="Arial" pitchFamily="34" charset="0"/>
                <a:cs typeface="Arial" pitchFamily="34" charset="0"/>
              </a:rPr>
              <a:t> </a:t>
            </a:r>
            <a:r>
              <a:rPr lang="en-US" sz="1400" dirty="0" smtClean="0">
                <a:latin typeface="Arial" pitchFamily="34" charset="0"/>
                <a:cs typeface="Arial" pitchFamily="34" charset="0"/>
              </a:rPr>
              <a:t>21089.2</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сая</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төгрөгийн</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тэтгэврийг</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тавьж</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олгосон</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нь</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өнгөрсөн</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оноос</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олгосон</a:t>
            </a:r>
            <a:r>
              <a:rPr lang="mn-MN" sz="1400" dirty="0" smtClean="0">
                <a:latin typeface="Arial" pitchFamily="34" charset="0"/>
                <a:cs typeface="Arial" pitchFamily="34" charset="0"/>
              </a:rPr>
              <a:t> </a:t>
            </a:r>
            <a:r>
              <a:rPr lang="en-US" sz="1400" dirty="0" smtClean="0">
                <a:latin typeface="Arial" pitchFamily="34" charset="0"/>
                <a:cs typeface="Arial" pitchFamily="34" charset="0"/>
              </a:rPr>
              <a:t>тэтгэвэр3</a:t>
            </a:r>
            <a:r>
              <a:rPr lang="mn-MN" sz="1400" dirty="0" smtClean="0">
                <a:latin typeface="Arial" pitchFamily="34" charset="0"/>
                <a:cs typeface="Arial" pitchFamily="34" charset="0"/>
              </a:rPr>
              <a:t> </a:t>
            </a:r>
            <a:r>
              <a:rPr lang="en-US" sz="1400" dirty="0" smtClean="0">
                <a:latin typeface="Arial" pitchFamily="34" charset="0"/>
                <a:cs typeface="Arial" pitchFamily="34" charset="0"/>
              </a:rPr>
              <a:t>215.2</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сая</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төгрөгөөр</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буюу</a:t>
            </a:r>
            <a:r>
              <a:rPr lang="mn-MN" sz="1400" dirty="0" smtClean="0">
                <a:latin typeface="Arial" pitchFamily="34" charset="0"/>
                <a:cs typeface="Arial" pitchFamily="34" charset="0"/>
              </a:rPr>
              <a:t> </a:t>
            </a:r>
            <a:r>
              <a:rPr lang="en-US" sz="1400" dirty="0" smtClean="0">
                <a:latin typeface="Arial" pitchFamily="34" charset="0"/>
                <a:cs typeface="Arial" pitchFamily="34" charset="0"/>
              </a:rPr>
              <a:t>17.9</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хувиар</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өссөн</a:t>
            </a:r>
            <a:r>
              <a:rPr lang="mn-MN" sz="1400" dirty="0" smtClean="0">
                <a:latin typeface="Arial" pitchFamily="34" charset="0"/>
                <a:cs typeface="Arial" pitchFamily="34" charset="0"/>
              </a:rPr>
              <a:t> </a:t>
            </a:r>
            <a:r>
              <a:rPr lang="en-US" sz="1400" dirty="0" err="1" smtClean="0">
                <a:latin typeface="Arial" pitchFamily="34" charset="0"/>
                <a:cs typeface="Arial" pitchFamily="34" charset="0"/>
              </a:rPr>
              <a:t>байна</a:t>
            </a:r>
            <a:r>
              <a:rPr lang="en-US" sz="1400" dirty="0" smtClean="0">
                <a:latin typeface="Arial" pitchFamily="34" charset="0"/>
                <a:cs typeface="Arial" pitchFamily="34" charset="0"/>
              </a:rPr>
              <a:t>.</a:t>
            </a:r>
            <a:r>
              <a:rPr lang="mn-MN" sz="1400" dirty="0" smtClean="0">
                <a:latin typeface="Arial" pitchFamily="34" charset="0"/>
                <a:cs typeface="Arial" pitchFamily="34" charset="0"/>
              </a:rPr>
              <a:t> </a:t>
            </a:r>
          </a:p>
          <a:p>
            <a:r>
              <a:rPr lang="mn-MN" sz="1400" dirty="0" smtClean="0">
                <a:latin typeface="Arial" pitchFamily="34" charset="0"/>
                <a:cs typeface="Arial" pitchFamily="34" charset="0"/>
              </a:rPr>
              <a:t>      Нийгмийн сайн дурын даатгалд  </a:t>
            </a:r>
            <a:r>
              <a:rPr lang="en-US" sz="1400" dirty="0" smtClean="0">
                <a:latin typeface="Arial" pitchFamily="34" charset="0"/>
                <a:cs typeface="Arial" pitchFamily="34" charset="0"/>
              </a:rPr>
              <a:t>34</a:t>
            </a:r>
            <a:r>
              <a:rPr lang="mn-MN" sz="1400" dirty="0" smtClean="0">
                <a:latin typeface="Arial" pitchFamily="34" charset="0"/>
                <a:cs typeface="Arial" pitchFamily="34" charset="0"/>
              </a:rPr>
              <a:t>94 хүн хамрагдсан нь өмнөх оны мөн үеийнхээс 2.1 хувиар буюу  74 хүнээр буурчээ.</a:t>
            </a:r>
            <a:endParaRPr lang="en-US" sz="1400" dirty="0" smtClean="0">
              <a:latin typeface="Arial" pitchFamily="34" charset="0"/>
              <a:cs typeface="Arial" pitchFamily="34" charset="0"/>
            </a:endParaRPr>
          </a:p>
          <a:p>
            <a:endParaRPr lang="mn-MN" sz="1400" dirty="0" smtClean="0"/>
          </a:p>
          <a:p>
            <a:endParaRPr lang="en-US" sz="1400" dirty="0"/>
          </a:p>
        </p:txBody>
      </p:sp>
      <p:graphicFrame>
        <p:nvGraphicFramePr>
          <p:cNvPr id="13" name="Chart 12"/>
          <p:cNvGraphicFramePr/>
          <p:nvPr/>
        </p:nvGraphicFramePr>
        <p:xfrm>
          <a:off x="1066800" y="3429000"/>
          <a:ext cx="3429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5029200" y="3505200"/>
          <a:ext cx="34290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3073" name="Rectangle 1"/>
          <p:cNvSpPr>
            <a:spLocks noChangeArrowheads="1"/>
          </p:cNvSpPr>
          <p:nvPr/>
        </p:nvSpPr>
        <p:spPr bwMode="auto">
          <a:xfrm>
            <a:off x="1219200" y="2895600"/>
            <a:ext cx="2971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Нийгмийн даатгалын сангийн орлого,төрлөөр, сая.төг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mn-MN"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оны эхний 12 сарын байдлаар</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5257800" y="2819400"/>
            <a:ext cx="2971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Нийгмийн даатгалын сангийн зарлага,төрлөөр, сая.төг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mn-MN"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оны эхний 12 сарын байдлаар</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60870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990601"/>
            <a:ext cx="7467600" cy="1661993"/>
          </a:xfrm>
          <a:prstGeom prst="rect">
            <a:avLst/>
          </a:prstGeom>
        </p:spPr>
        <p:txBody>
          <a:bodyPr wrap="square">
            <a:spAutoFit/>
          </a:bodyPr>
          <a:lstStyle/>
          <a:p>
            <a:r>
              <a:rPr lang="mn-MN" sz="1400" dirty="0" smtClean="0"/>
              <a:t>        </a:t>
            </a:r>
            <a:r>
              <a:rPr lang="mn-MN" sz="1200" dirty="0" smtClean="0">
                <a:latin typeface="Arial" pitchFamily="34" charset="0"/>
                <a:cs typeface="Arial" pitchFamily="34" charset="0"/>
              </a:rPr>
              <a:t>Аймгийн хэмжээнд 2015 оны </a:t>
            </a:r>
            <a:r>
              <a:rPr lang="en-US" sz="1200" dirty="0" smtClean="0">
                <a:latin typeface="Arial" pitchFamily="34" charset="0"/>
                <a:cs typeface="Arial" pitchFamily="34" charset="0"/>
              </a:rPr>
              <a:t>1</a:t>
            </a:r>
            <a:r>
              <a:rPr lang="mn-MN" sz="1200" dirty="0" smtClean="0">
                <a:latin typeface="Arial" pitchFamily="34" charset="0"/>
                <a:cs typeface="Arial" pitchFamily="34" charset="0"/>
              </a:rPr>
              <a:t>2дугаар сарын байдлаар 396 гэмт хэрэг үйлдэгдсэн нь өмнөх оны мөн үеэс 33 хэргээр буюу  7.7 хувиар буурсан байна. Оны эхний 12 сард гарсан н</a:t>
            </a:r>
            <a:r>
              <a:rPr lang="eu-ES" sz="1200" dirty="0" smtClean="0">
                <a:latin typeface="Arial" pitchFamily="34" charset="0"/>
                <a:cs typeface="Arial" pitchFamily="34" charset="0"/>
              </a:rPr>
              <a:t>ийт  гэмт хэргийн </a:t>
            </a:r>
            <a:r>
              <a:rPr lang="mn-MN" sz="1200" dirty="0" smtClean="0">
                <a:latin typeface="Arial" pitchFamily="34" charset="0"/>
                <a:cs typeface="Arial" pitchFamily="34" charset="0"/>
              </a:rPr>
              <a:t>илрүүлэлт 76.5 хувьтай</a:t>
            </a:r>
            <a:r>
              <a:rPr lang="eu-ES" sz="1200" dirty="0" smtClean="0">
                <a:latin typeface="Arial" pitchFamily="34" charset="0"/>
                <a:cs typeface="Arial" pitchFamily="34" charset="0"/>
              </a:rPr>
              <a:t> байна.</a:t>
            </a:r>
            <a:endParaRPr lang="en-US" sz="1200" dirty="0" smtClean="0">
              <a:latin typeface="Arial" pitchFamily="34" charset="0"/>
              <a:cs typeface="Arial" pitchFamily="34" charset="0"/>
            </a:endParaRPr>
          </a:p>
          <a:p>
            <a:pPr algn="just"/>
            <a:r>
              <a:rPr lang="en-US" sz="1200" dirty="0" smtClean="0">
                <a:latin typeface="Arial" pitchFamily="34" charset="0"/>
                <a:ea typeface="Times New Roman" pitchFamily="18" charset="0"/>
                <a:cs typeface="Arial" pitchFamily="34" charset="0"/>
              </a:rPr>
              <a:t>  </a:t>
            </a:r>
            <a:r>
              <a:rPr lang="mn-MN" sz="1200" dirty="0" smtClean="0">
                <a:latin typeface="Arial" pitchFamily="34" charset="0"/>
                <a:ea typeface="Times New Roman" pitchFamily="18" charset="0"/>
                <a:cs typeface="Arial" pitchFamily="34" charset="0"/>
              </a:rPr>
              <a:t>    </a:t>
            </a:r>
            <a:r>
              <a:rPr lang="mn-MN" sz="1200" dirty="0" smtClean="0">
                <a:latin typeface="Arial" pitchFamily="34" charset="0"/>
                <a:cs typeface="Arial" pitchFamily="34" charset="0"/>
              </a:rPr>
              <a:t>Оны эхний 12 сард иргэд, ААНБ-с нийт 4233 өргөдөл, гомдол мэдээлэл хүлээж авч шалган шийдвэрлэсний 23.4 хувь нь буюу 989 нь гэмт хэргийн шинжтэй өргөдөл, гомдол, мэдээлэл байсныг </a:t>
            </a:r>
            <a:r>
              <a:rPr lang="en-US" sz="1200" dirty="0" smtClean="0">
                <a:latin typeface="Arial" pitchFamily="34" charset="0"/>
                <a:cs typeface="Arial" pitchFamily="34" charset="0"/>
              </a:rPr>
              <a:t>98</a:t>
            </a:r>
            <a:r>
              <a:rPr lang="mn-MN" sz="1200" dirty="0" smtClean="0">
                <a:latin typeface="Arial" pitchFamily="34" charset="0"/>
                <a:cs typeface="Arial" pitchFamily="34" charset="0"/>
              </a:rPr>
              <a:t>.0 хувийг хуулийн хугацаанд шийдвэрлэсэн байна.</a:t>
            </a:r>
            <a:endParaRPr lang="en-US" sz="1200" dirty="0" smtClean="0">
              <a:latin typeface="Arial" pitchFamily="34" charset="0"/>
              <a:cs typeface="Arial" pitchFamily="34" charset="0"/>
            </a:endParaRPr>
          </a:p>
          <a:p>
            <a:pPr algn="just"/>
            <a:endParaRPr lang="en-US" sz="1400" dirty="0">
              <a:latin typeface="Times New Roman"/>
              <a:ea typeface="Times New Roman"/>
            </a:endParaRPr>
          </a:p>
          <a:p>
            <a:pPr lvl="0" indent="457200" algn="just" eaLnBrk="0" fontAlgn="base" hangingPunct="0">
              <a:spcBef>
                <a:spcPct val="0"/>
              </a:spcBef>
              <a:spcAft>
                <a:spcPct val="0"/>
              </a:spcAft>
            </a:pPr>
            <a:endParaRPr lang="eu-ES" sz="1400" dirty="0" smtClean="0">
              <a:latin typeface="Arial" pitchFamily="34" charset="0"/>
            </a:endParaRPr>
          </a:p>
        </p:txBody>
      </p:sp>
      <p:graphicFrame>
        <p:nvGraphicFramePr>
          <p:cNvPr id="7" name="Chart 6"/>
          <p:cNvGraphicFramePr/>
          <p:nvPr>
            <p:extLst>
              <p:ext uri="{D42A27DB-BD31-4B8C-83A1-F6EECF244321}">
                <p14:modId xmlns:p14="http://schemas.microsoft.com/office/powerpoint/2010/main" val="41995827"/>
              </p:ext>
            </p:extLst>
          </p:nvPr>
        </p:nvGraphicFramePr>
        <p:xfrm>
          <a:off x="1155818" y="3436879"/>
          <a:ext cx="3263781" cy="212572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2"/>
          <p:cNvSpPr>
            <a:spLocks noChangeArrowheads="1"/>
          </p:cNvSpPr>
          <p:nvPr/>
        </p:nvSpPr>
        <p:spPr bwMode="auto">
          <a:xfrm>
            <a:off x="1981200" y="609600"/>
            <a:ext cx="5105400" cy="338554"/>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1" name="Straight Connector 10"/>
          <p:cNvCxnSpPr/>
          <p:nvPr/>
        </p:nvCxnSpPr>
        <p:spPr>
          <a:xfrm flipV="1">
            <a:off x="1066800" y="2743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00600" y="2819400"/>
            <a:ext cx="11112" cy="3048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srcRect/>
          <a:stretch>
            <a:fillRect/>
          </a:stretch>
        </p:blipFill>
        <p:spPr bwMode="auto">
          <a:xfrm>
            <a:off x="4572000" y="2590800"/>
            <a:ext cx="461962" cy="457200"/>
          </a:xfrm>
          <a:prstGeom prst="rect">
            <a:avLst/>
          </a:prstGeom>
          <a:noFill/>
          <a:ln w="9525">
            <a:noFill/>
            <a:miter lim="800000"/>
            <a:headEnd/>
            <a:tailEnd/>
          </a:ln>
        </p:spPr>
      </p:pic>
      <p:sp>
        <p:nvSpPr>
          <p:cNvPr id="16" name="Rectangle 15"/>
          <p:cNvSpPr/>
          <p:nvPr/>
        </p:nvSpPr>
        <p:spPr>
          <a:xfrm>
            <a:off x="1299673" y="2863572"/>
            <a:ext cx="297180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100" dirty="0" smtClean="0">
                <a:latin typeface="Arial"/>
                <a:ea typeface="Times New Roman"/>
                <a:cs typeface="Times New Roman"/>
              </a:rPr>
              <a:t>Гэмт хэргийн тоо, жил бүрийн эцэст</a:t>
            </a:r>
            <a:endParaRPr lang="en-US" sz="1100" dirty="0">
              <a:effectLst/>
              <a:latin typeface="Times New Roman Mon"/>
              <a:ea typeface="Times New Roman"/>
              <a:cs typeface="Times New Roman"/>
            </a:endParaRPr>
          </a:p>
        </p:txBody>
      </p:sp>
      <p:graphicFrame>
        <p:nvGraphicFramePr>
          <p:cNvPr id="17" name="Chart 16"/>
          <p:cNvGraphicFramePr/>
          <p:nvPr/>
        </p:nvGraphicFramePr>
        <p:xfrm>
          <a:off x="5486400" y="3276600"/>
          <a:ext cx="3186545" cy="2722418"/>
        </p:xfrm>
        <a:graphic>
          <a:graphicData uri="http://schemas.openxmlformats.org/drawingml/2006/chart">
            <c:chart xmlns:c="http://schemas.openxmlformats.org/drawingml/2006/chart" xmlns:r="http://schemas.openxmlformats.org/officeDocument/2006/relationships" r:id="rId5"/>
          </a:graphicData>
        </a:graphic>
      </p:graphicFrame>
      <p:sp>
        <p:nvSpPr>
          <p:cNvPr id="15361" name="Rectangle 1"/>
          <p:cNvSpPr>
            <a:spLocks noChangeArrowheads="1"/>
          </p:cNvSpPr>
          <p:nvPr/>
        </p:nvSpPr>
        <p:spPr bwMode="auto">
          <a:xfrm>
            <a:off x="5257800" y="2895600"/>
            <a:ext cx="335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ctr"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12 сард үйлдэгдсэн гэмт хэрэг, хувиар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8021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295400" y="990601"/>
            <a:ext cx="7315200" cy="1661993"/>
          </a:xfrm>
          <a:prstGeom prst="rect">
            <a:avLst/>
          </a:prstGeom>
        </p:spPr>
        <p:txBody>
          <a:bodyPr wrap="square">
            <a:spAutoFit/>
          </a:bodyPr>
          <a:lstStyle/>
          <a:p>
            <a:pPr algn="just"/>
            <a:r>
              <a:rPr lang="mn-MN" sz="1400" dirty="0" smtClean="0"/>
              <a:t>        </a:t>
            </a:r>
            <a:r>
              <a:rPr lang="en-US" sz="1200" dirty="0" err="1" smtClean="0">
                <a:latin typeface="Arial" pitchFamily="34" charset="0"/>
                <a:cs typeface="Arial" pitchFamily="34" charset="0"/>
              </a:rPr>
              <a:t>Хэрэглээний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үнийн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индекс</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гэдэг</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нь</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хэрэглэгчдийн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худалдаж</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авсан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бараа</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үйлчилгээний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нэр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төрөл</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өөрчлөлтгүй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тогтвортой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байхад</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үнэ</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дунджаар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хэрхэн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өөрчлөгдөж</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буйг</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хэмждэг</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үзүүлэлт</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юм</a:t>
            </a:r>
            <a:r>
              <a:rPr lang="en-US" sz="1200" dirty="0" smtClean="0">
                <a:latin typeface="Arial" pitchFamily="34" charset="0"/>
                <a:cs typeface="Arial" pitchFamily="34" charset="0"/>
              </a:rPr>
              <a:t>. </a:t>
            </a:r>
          </a:p>
          <a:p>
            <a:pPr algn="just"/>
            <a:r>
              <a:rPr lang="en-US" sz="1200" dirty="0" err="1" smtClean="0">
                <a:latin typeface="Arial" pitchFamily="34" charset="0"/>
                <a:cs typeface="Arial" pitchFamily="34" charset="0"/>
              </a:rPr>
              <a:t>Аймгийн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хэрэглээний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үнийн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ерөнхий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индексийг</a:t>
            </a:r>
            <a:r>
              <a:rPr lang="en-US" sz="1200" dirty="0" smtClean="0">
                <a:latin typeface="Arial" pitchFamily="34" charset="0"/>
                <a:cs typeface="Arial" pitchFamily="34" charset="0"/>
              </a:rPr>
              <a:t> 201</a:t>
            </a:r>
            <a:r>
              <a:rPr lang="mn-MN" sz="1200" dirty="0" smtClean="0">
                <a:latin typeface="Arial" pitchFamily="34" charset="0"/>
                <a:cs typeface="Arial" pitchFamily="34" charset="0"/>
              </a:rPr>
              <a:t>5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1</a:t>
            </a:r>
            <a:r>
              <a:rPr lang="mn-MN" sz="1200" dirty="0" smtClean="0">
                <a:latin typeface="Arial" pitchFamily="34" charset="0"/>
                <a:cs typeface="Arial" pitchFamily="34" charset="0"/>
              </a:rPr>
              <a:t>2 </a:t>
            </a:r>
            <a:r>
              <a:rPr lang="en-US" sz="1200" dirty="0" err="1" smtClean="0">
                <a:latin typeface="Arial" pitchFamily="34" charset="0"/>
                <a:cs typeface="Arial" pitchFamily="34" charset="0"/>
              </a:rPr>
              <a:t>сарыг</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мөн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үетэй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харьцуулахад</a:t>
            </a:r>
            <a:r>
              <a:rPr lang="mn-MN" sz="1200" dirty="0" smtClean="0">
                <a:latin typeface="Arial" pitchFamily="34" charset="0"/>
                <a:cs typeface="Arial" pitchFamily="34" charset="0"/>
              </a:rPr>
              <a:t> 1</a:t>
            </a:r>
            <a:r>
              <a:rPr lang="en-US" sz="1200" dirty="0" smtClean="0">
                <a:latin typeface="Arial" pitchFamily="34" charset="0"/>
                <a:cs typeface="Arial" pitchFamily="34" charset="0"/>
              </a:rPr>
              <a:t>.4</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хувиар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өссөний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дотор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хувцас</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бөс</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бараа</a:t>
            </a:r>
            <a:r>
              <a:rPr lang="mn-MN" sz="1200" dirty="0" smtClean="0">
                <a:latin typeface="Arial" pitchFamily="34" charset="0"/>
                <a:cs typeface="Arial" pitchFamily="34" charset="0"/>
              </a:rPr>
              <a:t> </a:t>
            </a:r>
            <a:r>
              <a:rPr lang="en-US" sz="1200" dirty="0" smtClean="0">
                <a:latin typeface="Arial" pitchFamily="34" charset="0"/>
                <a:cs typeface="Arial" pitchFamily="34" charset="0"/>
              </a:rPr>
              <a:t>5.1, </a:t>
            </a:r>
            <a:r>
              <a:rPr lang="en-US" sz="1200" dirty="0" err="1" smtClean="0">
                <a:latin typeface="Arial" pitchFamily="34" charset="0"/>
                <a:cs typeface="Arial" pitchFamily="34" charset="0"/>
              </a:rPr>
              <a:t>гэр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ахуйн</a:t>
            </a:r>
            <a:r>
              <a:rPr lang="mn-MN" sz="1200" dirty="0" smtClean="0">
                <a:latin typeface="Arial" pitchFamily="34" charset="0"/>
                <a:cs typeface="Arial" pitchFamily="34" charset="0"/>
              </a:rPr>
              <a:t> </a:t>
            </a:r>
            <a:r>
              <a:rPr lang="en-US" sz="1200" dirty="0" smtClean="0">
                <a:latin typeface="Arial" pitchFamily="34" charset="0"/>
                <a:cs typeface="Arial" pitchFamily="34" charset="0"/>
              </a:rPr>
              <a:t>бараа1.4, </a:t>
            </a:r>
            <a:r>
              <a:rPr lang="en-US" sz="1200" dirty="0" err="1" smtClean="0">
                <a:latin typeface="Arial" pitchFamily="34" charset="0"/>
                <a:cs typeface="Arial" pitchFamily="34" charset="0"/>
              </a:rPr>
              <a:t>эм</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тариа</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эмнэлэгийн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үйлчилгээ</a:t>
            </a:r>
            <a:r>
              <a:rPr lang="mn-MN" sz="1200" dirty="0" smtClean="0">
                <a:latin typeface="Arial" pitchFamily="34" charset="0"/>
                <a:cs typeface="Arial" pitchFamily="34" charset="0"/>
              </a:rPr>
              <a:t> </a:t>
            </a:r>
            <a:r>
              <a:rPr lang="en-US" sz="1200" dirty="0" smtClean="0">
                <a:latin typeface="Arial" pitchFamily="34" charset="0"/>
                <a:cs typeface="Arial" pitchFamily="34" charset="0"/>
              </a:rPr>
              <a:t>0.7,  </a:t>
            </a:r>
            <a:r>
              <a:rPr lang="en-US" sz="1200" dirty="0" err="1" smtClean="0">
                <a:latin typeface="Arial" pitchFamily="34" charset="0"/>
                <a:cs typeface="Arial" pitchFamily="34" charset="0"/>
              </a:rPr>
              <a:t>тээвэр</a:t>
            </a:r>
            <a:r>
              <a:rPr lang="mn-MN" sz="1200" dirty="0" smtClean="0">
                <a:latin typeface="Arial" pitchFamily="34" charset="0"/>
                <a:cs typeface="Arial" pitchFamily="34" charset="0"/>
              </a:rPr>
              <a:t> </a:t>
            </a:r>
            <a:r>
              <a:rPr lang="en-US" sz="1200" dirty="0" smtClean="0">
                <a:latin typeface="Arial" pitchFamily="34" charset="0"/>
                <a:cs typeface="Arial" pitchFamily="34" charset="0"/>
              </a:rPr>
              <a:t>2.8</a:t>
            </a:r>
            <a:r>
              <a:rPr lang="mn-MN" sz="1200" dirty="0" smtClean="0">
                <a:latin typeface="Arial" pitchFamily="34" charset="0"/>
                <a:cs typeface="Arial" pitchFamily="34" charset="0"/>
              </a:rPr>
              <a:t>,</a:t>
            </a:r>
            <a:r>
              <a:rPr lang="en-US" sz="1200" dirty="0" err="1" smtClean="0">
                <a:latin typeface="Arial" pitchFamily="34" charset="0"/>
                <a:cs typeface="Arial" pitchFamily="34" charset="0"/>
              </a:rPr>
              <a:t>соёлын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бараа</a:t>
            </a:r>
            <a:r>
              <a:rPr lang="mn-MN" sz="1200" dirty="0" smtClean="0">
                <a:latin typeface="Arial" pitchFamily="34" charset="0"/>
                <a:cs typeface="Arial" pitchFamily="34" charset="0"/>
              </a:rPr>
              <a:t> </a:t>
            </a:r>
            <a:r>
              <a:rPr lang="en-US" sz="1200" dirty="0" smtClean="0">
                <a:latin typeface="Arial" pitchFamily="34" charset="0"/>
                <a:cs typeface="Arial" pitchFamily="34" charset="0"/>
              </a:rPr>
              <a:t>4.0, </a:t>
            </a:r>
            <a:r>
              <a:rPr lang="en-US" sz="1200" dirty="0" err="1" smtClean="0">
                <a:latin typeface="Arial" pitchFamily="34" charset="0"/>
                <a:cs typeface="Arial" pitchFamily="34" charset="0"/>
              </a:rPr>
              <a:t>боловсролын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үйлчилгээ</a:t>
            </a:r>
            <a:r>
              <a:rPr lang="mn-MN" sz="1200" dirty="0" smtClean="0">
                <a:latin typeface="Arial" pitchFamily="34" charset="0"/>
                <a:cs typeface="Arial" pitchFamily="34" charset="0"/>
              </a:rPr>
              <a:t> </a:t>
            </a:r>
            <a:r>
              <a:rPr lang="en-US" sz="1200" dirty="0" smtClean="0">
                <a:latin typeface="Arial" pitchFamily="34" charset="0"/>
                <a:cs typeface="Arial" pitchFamily="34" charset="0"/>
              </a:rPr>
              <a:t>32.5, </a:t>
            </a:r>
            <a:r>
              <a:rPr lang="en-US" sz="1200" dirty="0" err="1" smtClean="0">
                <a:latin typeface="Arial" pitchFamily="34" charset="0"/>
                <a:cs typeface="Arial" pitchFamily="34" charset="0"/>
              </a:rPr>
              <a:t>бусад</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бараа</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үйлчилгээ</a:t>
            </a:r>
            <a:r>
              <a:rPr lang="mn-MN" sz="1200" dirty="0" smtClean="0">
                <a:latin typeface="Arial" pitchFamily="34" charset="0"/>
                <a:cs typeface="Arial" pitchFamily="34" charset="0"/>
              </a:rPr>
              <a:t> </a:t>
            </a:r>
            <a:r>
              <a:rPr lang="en-US" sz="1200" dirty="0" smtClean="0">
                <a:latin typeface="Arial" pitchFamily="34" charset="0"/>
                <a:cs typeface="Arial" pitchFamily="34" charset="0"/>
              </a:rPr>
              <a:t>2.3</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хувиар</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тус</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тус</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өссөн</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үзүүлэлттэй</a:t>
            </a:r>
            <a:r>
              <a:rPr lang="mn-MN" sz="1200" dirty="0" smtClean="0">
                <a:latin typeface="Arial" pitchFamily="34" charset="0"/>
                <a:cs typeface="Arial" pitchFamily="34" charset="0"/>
              </a:rPr>
              <a:t> </a:t>
            </a:r>
            <a:r>
              <a:rPr lang="en-US" sz="1200" dirty="0" err="1" smtClean="0">
                <a:latin typeface="Arial" pitchFamily="34" charset="0"/>
                <a:cs typeface="Arial" pitchFamily="34" charset="0"/>
              </a:rPr>
              <a:t>байна</a:t>
            </a:r>
            <a:r>
              <a:rPr lang="en-US" sz="1200" dirty="0" smtClean="0">
                <a:latin typeface="Arial" pitchFamily="34" charset="0"/>
                <a:cs typeface="Arial" pitchFamily="34" charset="0"/>
              </a:rPr>
              <a:t>.</a:t>
            </a:r>
          </a:p>
          <a:p>
            <a:pPr algn="just"/>
            <a:endParaRPr lang="en-US" sz="1400" dirty="0">
              <a:latin typeface="Times New Roman"/>
              <a:ea typeface="Times New Roman"/>
            </a:endParaRPr>
          </a:p>
          <a:p>
            <a:pPr lvl="0" indent="457200" algn="just" eaLnBrk="0" fontAlgn="base" hangingPunct="0">
              <a:spcBef>
                <a:spcPct val="0"/>
              </a:spcBef>
              <a:spcAft>
                <a:spcPct val="0"/>
              </a:spcAft>
            </a:pPr>
            <a:endParaRPr lang="eu-ES" sz="1400" dirty="0" smtClean="0">
              <a:latin typeface="Arial" pitchFamily="34" charset="0"/>
            </a:endParaRPr>
          </a:p>
        </p:txBody>
      </p:sp>
      <p:sp>
        <p:nvSpPr>
          <p:cNvPr id="10" name="Rectangle 12"/>
          <p:cNvSpPr>
            <a:spLocks noChangeArrowheads="1"/>
          </p:cNvSpPr>
          <p:nvPr/>
        </p:nvSpPr>
        <p:spPr bwMode="auto">
          <a:xfrm>
            <a:off x="1981200" y="609600"/>
            <a:ext cx="5105400" cy="338554"/>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a:t>
            </a:r>
            <a:r>
              <a:rPr lang="mn-MN" sz="1600" b="1" dirty="0" smtClean="0">
                <a:solidFill>
                  <a:schemeClr val="bg1"/>
                </a:solidFill>
                <a:latin typeface="Arial Unicode MS" pitchFamily="34" charset="-128"/>
                <a:ea typeface="Arial Unicode MS" pitchFamily="34" charset="-128"/>
                <a:cs typeface="Arial Unicode MS" pitchFamily="34" charset="-128"/>
              </a:rPr>
              <a:t>ҮНЭ</a:t>
            </a:r>
            <a:endParaRPr lang="mn-MN" sz="1600" b="1" dirty="0">
              <a:solidFill>
                <a:schemeClr val="bg1"/>
              </a:solidFill>
              <a:latin typeface="Arial Unicode MS" pitchFamily="34" charset="-128"/>
              <a:ea typeface="Arial Unicode MS" pitchFamily="34" charset="-128"/>
              <a:cs typeface="Arial Unicode MS" pitchFamily="34" charset="-128"/>
            </a:endParaRPr>
          </a:p>
        </p:txBody>
      </p:sp>
      <p:cxnSp>
        <p:nvCxnSpPr>
          <p:cNvPr id="11" name="Straight Connector 10"/>
          <p:cNvCxnSpPr/>
          <p:nvPr/>
        </p:nvCxnSpPr>
        <p:spPr>
          <a:xfrm flipV="1">
            <a:off x="1066800" y="24384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24200" y="2590800"/>
            <a:ext cx="297180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sz="1100" dirty="0" smtClean="0">
                <a:latin typeface="Arial"/>
                <a:ea typeface="Times New Roman"/>
                <a:cs typeface="Times New Roman"/>
              </a:rPr>
              <a:t>Гэмт хэргийн тоо, жил бүрийн эцэст</a:t>
            </a:r>
            <a:endParaRPr lang="en-US" sz="1100" dirty="0">
              <a:effectLst/>
              <a:latin typeface="Times New Roman Mon"/>
              <a:ea typeface="Times New Roman"/>
              <a:cs typeface="Times New Roman"/>
            </a:endParaRPr>
          </a:p>
        </p:txBody>
      </p:sp>
      <p:graphicFrame>
        <p:nvGraphicFramePr>
          <p:cNvPr id="14" name="Table 13"/>
          <p:cNvGraphicFramePr>
            <a:graphicFrameLocks noGrp="1"/>
          </p:cNvGraphicFramePr>
          <p:nvPr/>
        </p:nvGraphicFramePr>
        <p:xfrm>
          <a:off x="1828800" y="2971798"/>
          <a:ext cx="5791200" cy="2895603"/>
        </p:xfrm>
        <a:graphic>
          <a:graphicData uri="http://schemas.openxmlformats.org/drawingml/2006/table">
            <a:tbl>
              <a:tblPr/>
              <a:tblGrid>
                <a:gridCol w="4124976"/>
                <a:gridCol w="833112"/>
                <a:gridCol w="833112"/>
              </a:tblGrid>
              <a:tr h="184195">
                <a:tc rowSpan="2">
                  <a:txBody>
                    <a:bodyPr/>
                    <a:lstStyle/>
                    <a:p>
                      <a:pPr marL="0" marR="0" algn="ctr">
                        <a:spcBef>
                          <a:spcPts val="0"/>
                        </a:spcBef>
                        <a:spcAft>
                          <a:spcPts val="0"/>
                        </a:spcAft>
                      </a:pPr>
                      <a:r>
                        <a:rPr lang="en-US" sz="1100" dirty="0" err="1">
                          <a:solidFill>
                            <a:srgbClr val="000000"/>
                          </a:solidFill>
                          <a:latin typeface="Tahoma"/>
                          <a:ea typeface="Times New Roman"/>
                        </a:rPr>
                        <a:t>Барааны</a:t>
                      </a:r>
                      <a:r>
                        <a:rPr lang="en-US" sz="1100" dirty="0">
                          <a:solidFill>
                            <a:srgbClr val="000000"/>
                          </a:solidFill>
                          <a:latin typeface="Tahoma"/>
                          <a:ea typeface="Times New Roman"/>
                        </a:rPr>
                        <a:t> </a:t>
                      </a:r>
                      <a:r>
                        <a:rPr lang="en-US" sz="1100" dirty="0" err="1">
                          <a:solidFill>
                            <a:srgbClr val="000000"/>
                          </a:solidFill>
                          <a:latin typeface="Tahoma"/>
                          <a:ea typeface="Times New Roman"/>
                        </a:rPr>
                        <a:t>бүлгээр</a:t>
                      </a:r>
                      <a:endParaRPr lang="en-US" sz="1000" dirty="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latin typeface="Arial Mon"/>
                          <a:ea typeface="Times New Roman"/>
                          <a:cs typeface="Calibri"/>
                        </a:rPr>
                        <a:t>2015-12</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latin typeface="Arial Mon"/>
                          <a:ea typeface="Times New Roman"/>
                          <a:cs typeface="Calibri"/>
                        </a:rPr>
                        <a:t>2015-12</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193672">
                <a:tc vMerge="1">
                  <a:txBody>
                    <a:bodyPr/>
                    <a:lstStyle/>
                    <a:p>
                      <a:endParaRPr lang="en-US"/>
                    </a:p>
                  </a:txBody>
                  <a:tcPr/>
                </a:tc>
                <a:tc>
                  <a:txBody>
                    <a:bodyPr/>
                    <a:lstStyle/>
                    <a:p>
                      <a:pPr marL="0" marR="0">
                        <a:spcBef>
                          <a:spcPts val="0"/>
                        </a:spcBef>
                        <a:spcAft>
                          <a:spcPts val="0"/>
                        </a:spcAft>
                      </a:pPr>
                      <a:r>
                        <a:rPr lang="en-US" sz="1000">
                          <a:solidFill>
                            <a:srgbClr val="000000"/>
                          </a:solidFill>
                          <a:latin typeface="Arial Mon"/>
                          <a:ea typeface="Times New Roman"/>
                          <a:cs typeface="Calibri"/>
                        </a:rPr>
                        <a:t>2014-12</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spcBef>
                          <a:spcPts val="0"/>
                        </a:spcBef>
                        <a:spcAft>
                          <a:spcPts val="0"/>
                        </a:spcAft>
                      </a:pPr>
                      <a:r>
                        <a:rPr lang="en-US" sz="1000">
                          <a:solidFill>
                            <a:srgbClr val="000000"/>
                          </a:solidFill>
                          <a:latin typeface="Arial Mon"/>
                          <a:ea typeface="Times New Roman"/>
                          <a:cs typeface="Calibri"/>
                        </a:rPr>
                        <a:t>2015-11</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Ерөнхий индекс</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101.4</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99.0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01.   Хyнсний бараа, согтууруулах бус ундаа</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92.6</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96.9</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02.   Согтууруулах ундаа, тамхи, мансууруулах бодис</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96.3</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101.2</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03.    Хувцас, бөс бараа, гутал</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105.1</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99.6</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04.    Орон сууц, ус, цахилгаан, хийн болон бусад тyлш</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99.2</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100.7</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05.    Гэр ахуйн тавилга, гэр ахуйн бараа</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101.4</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97.1</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06.    Эм, тариа, эмнэлгийн yйлчилгээ</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100.7</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100.0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07.    Тээвэр</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102.8</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100.0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08.    Холбооны хэрэгсэл, шуудангийн </a:t>
                      </a:r>
                      <a:r>
                        <a:rPr lang="mn-MN" sz="1100">
                          <a:solidFill>
                            <a:srgbClr val="000000"/>
                          </a:solidFill>
                          <a:latin typeface="Tahoma"/>
                          <a:ea typeface="Times New Roman"/>
                        </a:rPr>
                        <a:t>ү</a:t>
                      </a:r>
                      <a:r>
                        <a:rPr lang="en-US" sz="1100">
                          <a:solidFill>
                            <a:srgbClr val="000000"/>
                          </a:solidFill>
                          <a:latin typeface="Tahoma"/>
                          <a:ea typeface="Times New Roman"/>
                        </a:rPr>
                        <a:t>йлчилгээ</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99.9</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100.0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09.    Амралт, чөлөөт цаг, соёлын бараа, </a:t>
                      </a:r>
                      <a:r>
                        <a:rPr lang="mn-MN" sz="1100">
                          <a:solidFill>
                            <a:srgbClr val="000000"/>
                          </a:solidFill>
                          <a:latin typeface="Tahoma"/>
                          <a:ea typeface="Times New Roman"/>
                        </a:rPr>
                        <a:t>ү</a:t>
                      </a:r>
                      <a:r>
                        <a:rPr lang="en-US" sz="1100">
                          <a:solidFill>
                            <a:srgbClr val="000000"/>
                          </a:solidFill>
                          <a:latin typeface="Tahoma"/>
                          <a:ea typeface="Times New Roman"/>
                        </a:rPr>
                        <a:t>йлчилгээ</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104.0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100.0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a:solidFill>
                            <a:srgbClr val="000000"/>
                          </a:solidFill>
                          <a:latin typeface="Tahoma"/>
                          <a:ea typeface="Times New Roman"/>
                        </a:rPr>
                        <a:t>10.    Боловсролын yйлчилгээ</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132.5</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100.0</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3672">
                <a:tc>
                  <a:txBody>
                    <a:bodyPr/>
                    <a:lstStyle/>
                    <a:p>
                      <a:pPr marL="0" marR="0">
                        <a:spcBef>
                          <a:spcPts val="0"/>
                        </a:spcBef>
                        <a:spcAft>
                          <a:spcPts val="0"/>
                        </a:spcAft>
                      </a:pPr>
                      <a:r>
                        <a:rPr lang="en-US" sz="1100">
                          <a:solidFill>
                            <a:srgbClr val="000000"/>
                          </a:solidFill>
                          <a:latin typeface="Tahoma"/>
                          <a:ea typeface="Times New Roman"/>
                        </a:rPr>
                        <a:t>11.    Зочид буудал, нийтийн хоол, дотуур байрны </a:t>
                      </a:r>
                      <a:r>
                        <a:rPr lang="mn-MN" sz="1100">
                          <a:solidFill>
                            <a:srgbClr val="000000"/>
                          </a:solidFill>
                          <a:latin typeface="Tahoma"/>
                          <a:ea typeface="Times New Roman"/>
                        </a:rPr>
                        <a:t>ү</a:t>
                      </a:r>
                      <a:r>
                        <a:rPr lang="en-US" sz="1100">
                          <a:solidFill>
                            <a:srgbClr val="000000"/>
                          </a:solidFill>
                          <a:latin typeface="Tahoma"/>
                          <a:ea typeface="Times New Roman"/>
                        </a:rPr>
                        <a:t>йлчилгээ</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95.8</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gn="ctr">
                        <a:spcBef>
                          <a:spcPts val="0"/>
                        </a:spcBef>
                        <a:spcAft>
                          <a:spcPts val="0"/>
                        </a:spcAft>
                      </a:pPr>
                      <a:r>
                        <a:rPr lang="en-US" sz="1100">
                          <a:solidFill>
                            <a:srgbClr val="000000"/>
                          </a:solidFill>
                          <a:latin typeface="Tahoma"/>
                          <a:ea typeface="Times New Roman"/>
                        </a:rPr>
                        <a:t>95.8</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93672">
                <a:tc>
                  <a:txBody>
                    <a:bodyPr/>
                    <a:lstStyle/>
                    <a:p>
                      <a:pPr marL="0" marR="0">
                        <a:spcBef>
                          <a:spcPts val="0"/>
                        </a:spcBef>
                        <a:spcAft>
                          <a:spcPts val="0"/>
                        </a:spcAft>
                      </a:pPr>
                      <a:r>
                        <a:rPr lang="en-US" sz="1100" dirty="0">
                          <a:solidFill>
                            <a:srgbClr val="000000"/>
                          </a:solidFill>
                          <a:latin typeface="Tahoma"/>
                          <a:ea typeface="Times New Roman"/>
                        </a:rPr>
                        <a:t>12.    </a:t>
                      </a:r>
                      <a:r>
                        <a:rPr lang="en-US" sz="1100" dirty="0" err="1">
                          <a:solidFill>
                            <a:srgbClr val="000000"/>
                          </a:solidFill>
                          <a:latin typeface="Tahoma"/>
                          <a:ea typeface="Times New Roman"/>
                        </a:rPr>
                        <a:t>Бусад</a:t>
                      </a:r>
                      <a:r>
                        <a:rPr lang="en-US" sz="1100" dirty="0">
                          <a:solidFill>
                            <a:srgbClr val="000000"/>
                          </a:solidFill>
                          <a:latin typeface="Tahoma"/>
                          <a:ea typeface="Times New Roman"/>
                        </a:rPr>
                        <a:t> </a:t>
                      </a:r>
                      <a:r>
                        <a:rPr lang="en-US" sz="1100" dirty="0" err="1">
                          <a:solidFill>
                            <a:srgbClr val="000000"/>
                          </a:solidFill>
                          <a:latin typeface="Tahoma"/>
                          <a:ea typeface="Times New Roman"/>
                        </a:rPr>
                        <a:t>бараа</a:t>
                      </a:r>
                      <a:r>
                        <a:rPr lang="en-US" sz="1100" dirty="0">
                          <a:solidFill>
                            <a:srgbClr val="000000"/>
                          </a:solidFill>
                          <a:latin typeface="Tahoma"/>
                          <a:ea typeface="Times New Roman"/>
                        </a:rPr>
                        <a:t>, </a:t>
                      </a:r>
                      <a:r>
                        <a:rPr lang="mn-MN" sz="1100" dirty="0">
                          <a:solidFill>
                            <a:srgbClr val="000000"/>
                          </a:solidFill>
                          <a:latin typeface="Tahoma"/>
                          <a:ea typeface="Times New Roman"/>
                        </a:rPr>
                        <a:t>ү</a:t>
                      </a:r>
                      <a:r>
                        <a:rPr lang="en-US" sz="1100" dirty="0" err="1">
                          <a:solidFill>
                            <a:srgbClr val="000000"/>
                          </a:solidFill>
                          <a:latin typeface="Tahoma"/>
                          <a:ea typeface="Times New Roman"/>
                        </a:rPr>
                        <a:t>йлчилгээ</a:t>
                      </a:r>
                      <a:endParaRPr lang="en-US" sz="1000" dirty="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latin typeface="Tahoma"/>
                          <a:ea typeface="Times New Roman"/>
                        </a:rPr>
                        <a:t>102.3</a:t>
                      </a:r>
                      <a:endParaRPr lang="en-US" sz="100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latin typeface="Tahoma"/>
                          <a:ea typeface="Times New Roman"/>
                        </a:rPr>
                        <a:t>100.0</a:t>
                      </a:r>
                      <a:endParaRPr lang="en-US" sz="1000" dirty="0">
                        <a:latin typeface="Times New Roman"/>
                        <a:ea typeface="Times New Roman"/>
                      </a:endParaRPr>
                    </a:p>
                  </a:txBody>
                  <a:tcPr marL="65909" marR="65909"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pic>
        <p:nvPicPr>
          <p:cNvPr id="15" name="Picture 14" descr="17"/>
          <p:cNvPicPr/>
          <p:nvPr/>
        </p:nvPicPr>
        <p:blipFill>
          <a:blip r:embed="rId3" cstate="print"/>
          <a:srcRect/>
          <a:stretch>
            <a:fillRect/>
          </a:stretch>
        </p:blipFill>
        <p:spPr bwMode="auto">
          <a:xfrm>
            <a:off x="914400" y="457200"/>
            <a:ext cx="685800" cy="609600"/>
          </a:xfrm>
          <a:prstGeom prst="rect">
            <a:avLst/>
          </a:prstGeom>
          <a:noFill/>
          <a:ln w="9525">
            <a:noFill/>
            <a:miter lim="800000"/>
            <a:headEnd/>
            <a:tailEnd/>
          </a:ln>
        </p:spPr>
      </p:pic>
    </p:spTree>
    <p:extLst>
      <p:ext uri="{BB962C8B-B14F-4D97-AF65-F5344CB8AC3E}">
        <p14:creationId xmlns:p14="http://schemas.microsoft.com/office/powerpoint/2010/main" val="132802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
          <a:stretch/>
        </p:blipFill>
        <p:spPr>
          <a:xfrm>
            <a:off x="0" y="-15756"/>
            <a:ext cx="9007267" cy="6873756"/>
          </a:xfrm>
          <a:prstGeom prst="rect">
            <a:avLst/>
          </a:prstGeom>
        </p:spPr>
      </p:pic>
      <p:sp>
        <p:nvSpPr>
          <p:cNvPr id="5" name="Rectangle 12"/>
          <p:cNvSpPr>
            <a:spLocks noChangeArrowheads="1"/>
          </p:cNvSpPr>
          <p:nvPr/>
        </p:nvSpPr>
        <p:spPr bwMode="auto">
          <a:xfrm>
            <a:off x="16764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Төсөв</a:t>
            </a:r>
            <a:endParaRPr lang="mn-MN" sz="1600" b="1" dirty="0">
              <a:solidFill>
                <a:schemeClr val="bg1"/>
              </a:solidFill>
              <a:latin typeface="Arial Unicode MS" pitchFamily="34" charset="-128"/>
              <a:ea typeface="Arial Unicode MS" pitchFamily="34" charset="-128"/>
              <a:cs typeface="Arial Unicode MS" pitchFamily="34" charset="-128"/>
            </a:endParaRPr>
          </a:p>
        </p:txBody>
      </p:sp>
      <p:sp>
        <p:nvSpPr>
          <p:cNvPr id="10" name="Rectangle 9"/>
          <p:cNvSpPr/>
          <p:nvPr/>
        </p:nvSpPr>
        <p:spPr>
          <a:xfrm>
            <a:off x="5486400" y="1371600"/>
            <a:ext cx="3124200" cy="923330"/>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А</a:t>
            </a:r>
            <a:r>
              <a:rPr lang="en-US" dirty="0" err="1" smtClean="0">
                <a:latin typeface="Tahoma" panose="020B0604030504040204" pitchFamily="34" charset="0"/>
                <a:ea typeface="Tahoma" panose="020B0604030504040204" pitchFamily="34" charset="0"/>
                <a:cs typeface="Tahoma" panose="020B0604030504040204" pitchFamily="34" charset="0"/>
              </a:rPr>
              <a:t>ймгийн</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төсвийн</a:t>
            </a:r>
            <a:r>
              <a:rPr lang="en-US"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орлого өнгөрсөн оноос </a:t>
            </a:r>
            <a:r>
              <a:rPr lang="en-US" dirty="0" smtClean="0">
                <a:latin typeface="Tahoma" panose="020B0604030504040204" pitchFamily="34" charset="0"/>
                <a:ea typeface="Tahoma" panose="020B0604030504040204" pitchFamily="34" charset="0"/>
                <a:cs typeface="Tahoma" panose="020B0604030504040204" pitchFamily="34" charset="0"/>
              </a:rPr>
              <a:t>15.3</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хувиар </a:t>
            </a:r>
            <a:r>
              <a:rPr lang="mn-MN" dirty="0" smtClean="0">
                <a:latin typeface="Tahoma" panose="020B0604030504040204" pitchFamily="34" charset="0"/>
                <a:ea typeface="Tahoma" panose="020B0604030504040204" pitchFamily="34" charset="0"/>
                <a:cs typeface="Tahoma" panose="020B0604030504040204" pitchFamily="34" charset="0"/>
              </a:rPr>
              <a:t>буурсан </a:t>
            </a:r>
            <a:r>
              <a:rPr lang="mn-MN" dirty="0" smtClean="0">
                <a:latin typeface="Tahoma" panose="020B0604030504040204" pitchFamily="34" charset="0"/>
                <a:ea typeface="Tahoma" panose="020B0604030504040204" pitchFamily="34" charset="0"/>
                <a:cs typeface="Tahoma" panose="020B0604030504040204" pitchFamily="34" charset="0"/>
              </a:rPr>
              <a:t>байна.</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35062"/>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408781" y="3200400"/>
            <a:ext cx="3276600" cy="3139321"/>
          </a:xfrm>
          <a:prstGeom prst="rect">
            <a:avLst/>
          </a:prstGeom>
        </p:spPr>
        <p:txBody>
          <a:bodyPr wrap="square">
            <a:spAutoFit/>
          </a:bodyPr>
          <a:lstStyle/>
          <a:p>
            <a:pPr algn="just"/>
            <a:r>
              <a:rPr lang="en-US" dirty="0" err="1" smtClean="0">
                <a:latin typeface="Tahoma" panose="020B0604030504040204" pitchFamily="34" charset="0"/>
                <a:ea typeface="Tahoma" panose="020B0604030504040204" pitchFamily="34" charset="0"/>
                <a:cs typeface="Tahoma" panose="020B0604030504040204" pitchFamily="34" charset="0"/>
              </a:rPr>
              <a:t>Орлогыг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нэр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төрлөөр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нь</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авч</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үзвэл</a:t>
            </a:r>
            <a:r>
              <a:rPr lang="en-US" dirty="0">
                <a:latin typeface="Tahoma" panose="020B0604030504040204" pitchFamily="34" charset="0"/>
                <a:ea typeface="Tahoma" panose="020B0604030504040204" pitchFamily="34" charset="0"/>
                <a:cs typeface="Tahoma" panose="020B0604030504040204" pitchFamily="34" charset="0"/>
              </a:rPr>
              <a:t>:</a:t>
            </a:r>
          </a:p>
          <a:p>
            <a:pPr marL="342900" indent="-342900" algn="just">
              <a:buAutoNum type="arabicPeriod"/>
            </a:pPr>
            <a:r>
              <a:rPr lang="mn-MN" dirty="0" smtClean="0">
                <a:latin typeface="Tahoma" panose="020B0604030504040204" pitchFamily="34" charset="0"/>
                <a:ea typeface="Tahoma" panose="020B0604030504040204" pitchFamily="34" charset="0"/>
                <a:cs typeface="Tahoma" panose="020B0604030504040204" pitchFamily="34" charset="0"/>
              </a:rPr>
              <a:t>Хүн амын орлогын албан татвар 40</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mn-MN"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rabicPeriod"/>
            </a:pPr>
            <a:r>
              <a:rPr lang="en-US" dirty="0" err="1" smtClean="0">
                <a:latin typeface="Tahoma" panose="020B0604030504040204" pitchFamily="34" charset="0"/>
                <a:ea typeface="Tahoma" panose="020B0604030504040204" pitchFamily="34" charset="0"/>
                <a:cs typeface="Tahoma" panose="020B0604030504040204" pitchFamily="34" charset="0"/>
              </a:rPr>
              <a:t>Өмчийн</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татварын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төлөвлөгөө</a:t>
            </a:r>
            <a:r>
              <a:rPr lang="mn-MN"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20</a:t>
            </a:r>
            <a:r>
              <a:rPr lang="en-US" dirty="0" smtClean="0">
                <a:latin typeface="Tahoma" panose="020B0604030504040204" pitchFamily="34" charset="0"/>
                <a:ea typeface="Tahoma" panose="020B0604030504040204" pitchFamily="34" charset="0"/>
                <a:cs typeface="Tahoma" panose="020B0604030504040204" pitchFamily="34" charset="0"/>
              </a:rPr>
              <a:t>%</a:t>
            </a:r>
          </a:p>
          <a:p>
            <a:pPr marL="342900" indent="-342900" algn="just">
              <a:buAutoNum type="arabicPeriod"/>
            </a:pPr>
            <a:r>
              <a:rPr lang="ru-RU" dirty="0" smtClean="0">
                <a:latin typeface="Tahoma" panose="020B0604030504040204" pitchFamily="34" charset="0"/>
                <a:ea typeface="Tahoma" panose="020B0604030504040204" pitchFamily="34" charset="0"/>
                <a:cs typeface="Tahoma" panose="020B0604030504040204" pitchFamily="34" charset="0"/>
              </a:rPr>
              <a:t>Дотоодын </a:t>
            </a:r>
            <a:r>
              <a:rPr lang="ru-RU" dirty="0">
                <a:latin typeface="Tahoma" panose="020B0604030504040204" pitchFamily="34" charset="0"/>
                <a:ea typeface="Tahoma" panose="020B0604030504040204" pitchFamily="34" charset="0"/>
                <a:cs typeface="Tahoma" panose="020B0604030504040204" pitchFamily="34" charset="0"/>
              </a:rPr>
              <a:t>бараа үйлчилгээний </a:t>
            </a:r>
            <a:r>
              <a:rPr lang="ru-RU" dirty="0" smtClean="0">
                <a:latin typeface="Tahoma" panose="020B0604030504040204" pitchFamily="34" charset="0"/>
                <a:ea typeface="Tahoma" panose="020B0604030504040204" pitchFamily="34" charset="0"/>
                <a:cs typeface="Tahoma" panose="020B0604030504040204" pitchFamily="34" charset="0"/>
              </a:rPr>
              <a:t>татвар</a:t>
            </a:r>
            <a:r>
              <a:rPr lang="en-US" dirty="0" smtClean="0">
                <a:latin typeface="Tahoma" panose="020B0604030504040204" pitchFamily="34" charset="0"/>
                <a:ea typeface="Tahoma" panose="020B0604030504040204" pitchFamily="34" charset="0"/>
                <a:cs typeface="Tahoma" panose="020B0604030504040204" pitchFamily="34" charset="0"/>
              </a:rPr>
              <a:t> 3%</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lgn="just">
              <a:buAutoNum type="arabicPeriod"/>
            </a:pPr>
            <a:r>
              <a:rPr lang="mn-MN" dirty="0" smtClean="0">
                <a:latin typeface="Tahoma" panose="020B0604030504040204" pitchFamily="34" charset="0"/>
                <a:ea typeface="Tahoma" panose="020B0604030504040204" pitchFamily="34" charset="0"/>
                <a:cs typeface="Tahoma" panose="020B0604030504040204" pitchFamily="34" charset="0"/>
              </a:rPr>
              <a:t>Бусад татвар</a:t>
            </a:r>
            <a:r>
              <a:rPr lang="en-US" dirty="0" smtClean="0">
                <a:latin typeface="Tahoma" panose="020B0604030504040204" pitchFamily="34" charset="0"/>
                <a:ea typeface="Tahoma" panose="020B0604030504040204" pitchFamily="34" charset="0"/>
                <a:cs typeface="Tahoma" panose="020B0604030504040204" pitchFamily="34" charset="0"/>
              </a:rPr>
              <a:t> 33%</a:t>
            </a:r>
          </a:p>
          <a:p>
            <a:pPr marL="342900" indent="-342900" algn="just">
              <a:buFontTx/>
              <a:buAutoNum type="arabicPeriod"/>
            </a:pPr>
            <a:fld id="{D4C0B121-EE24-4B6A-ABFF-724DD64AD60B}" type="CATEGORYNAME">
              <a:rPr lang="mn-MN" smtClean="0">
                <a:latin typeface="Tahoma" panose="020B0604030504040204" pitchFamily="34" charset="0"/>
                <a:ea typeface="Tahoma" panose="020B0604030504040204" pitchFamily="34" charset="0"/>
                <a:cs typeface="Tahoma" panose="020B0604030504040204" pitchFamily="34" charset="0"/>
              </a:rPr>
              <a:pPr marL="342900" indent="-342900" algn="just">
                <a:buFontTx/>
                <a:buAutoNum type="arabicPeriod"/>
              </a:pPr>
              <a:t>Татварын бус орлого</a:t>
            </a:fld>
            <a:r>
              <a:rPr lang="en-US" dirty="0">
                <a:latin typeface="Tahoma" panose="020B0604030504040204" pitchFamily="34" charset="0"/>
                <a:ea typeface="Tahoma" panose="020B0604030504040204" pitchFamily="34" charset="0"/>
                <a:cs typeface="Tahoma" panose="020B0604030504040204" pitchFamily="34" charset="0"/>
              </a:rPr>
              <a:t> </a:t>
            </a:r>
            <a:fld id="{2024DFC8-9CA9-438C-9411-494C822F1810}" type="PERCENTAGE">
              <a:rPr lang="mn-MN" smtClean="0">
                <a:latin typeface="Tahoma" panose="020B0604030504040204" pitchFamily="34" charset="0"/>
                <a:ea typeface="Tahoma" panose="020B0604030504040204" pitchFamily="34" charset="0"/>
                <a:cs typeface="Tahoma" panose="020B0604030504040204" pitchFamily="34" charset="0"/>
              </a:rPr>
              <a:pPr marL="342900" indent="-342900" algn="just">
                <a:buFontTx/>
                <a:buAutoNum type="arabicPeriod"/>
              </a:pPr>
              <a:t>4%</a:t>
            </a:fld>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тус </a:t>
            </a:r>
            <a:r>
              <a:rPr lang="mn-MN" dirty="0" smtClean="0">
                <a:latin typeface="Tahoma" panose="020B0604030504040204" pitchFamily="34" charset="0"/>
                <a:ea typeface="Tahoma" panose="020B0604030504040204" pitchFamily="34" charset="0"/>
                <a:cs typeface="Tahoma" panose="020B0604030504040204" pitchFamily="34" charset="0"/>
              </a:rPr>
              <a:t>тус эзэлж</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байна</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25836237"/>
              </p:ext>
            </p:extLst>
          </p:nvPr>
        </p:nvGraphicFramePr>
        <p:xfrm>
          <a:off x="1371600" y="1371599"/>
          <a:ext cx="4000499" cy="24204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798842582"/>
              </p:ext>
            </p:extLst>
          </p:nvPr>
        </p:nvGraphicFramePr>
        <p:xfrm>
          <a:off x="737870" y="3792043"/>
          <a:ext cx="4519930" cy="28373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511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1676400" y="609600"/>
            <a:ext cx="63246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Банк, орлого, зарлага</a:t>
            </a:r>
            <a:endParaRPr lang="mn-MN" sz="16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12" name="Table 11"/>
          <p:cNvGraphicFramePr>
            <a:graphicFrameLocks noGrp="1"/>
          </p:cNvGraphicFramePr>
          <p:nvPr>
            <p:extLst>
              <p:ext uri="{D42A27DB-BD31-4B8C-83A1-F6EECF244321}">
                <p14:modId xmlns:p14="http://schemas.microsoft.com/office/powerpoint/2010/main" val="3692637780"/>
              </p:ext>
            </p:extLst>
          </p:nvPr>
        </p:nvGraphicFramePr>
        <p:xfrm>
          <a:off x="1828800" y="1143000"/>
          <a:ext cx="6629400" cy="2194560"/>
        </p:xfrm>
        <a:graphic>
          <a:graphicData uri="http://schemas.openxmlformats.org/drawingml/2006/table">
            <a:tbl>
              <a:tblPr/>
              <a:tblGrid>
                <a:gridCol w="6629400"/>
              </a:tblGrid>
              <a:tr h="498263">
                <a:tc>
                  <a:txBody>
                    <a:bodyPr/>
                    <a:lstStyle/>
                    <a:p>
                      <a:pPr algn="just"/>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Аймгийн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хэмжээнд үйл ажиллагаагаа явуулж буй нийт арилжааны банкууд</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ын</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кассын орлого </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823734</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сая төгрөгт хүрч, зарлага </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838126</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8</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сая төгрөг болсон байна. Зээлийн өрийн нийт үлдэгдэл </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119033</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.6</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сая  төгрөг  байгаагийн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6536.3</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u-E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сая</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төгрөг  нь чанаргүй зээл байна. </a:t>
                      </a:r>
                      <a:endPar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Зээлийн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өрийн үлдэгдэл өнгөрсөн оны мөн үеэс  </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15.5</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хуви</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ар</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буурч мөн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чанаргүй зээл өнгөрсөн оны мөн үеэс </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91.9</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хуви</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ар</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буюу </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3129.4</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сая төгрөгөөр </a:t>
                      </a:r>
                      <a:r>
                        <a:rPr lang="mn-MN"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өссөн</a:t>
                      </a: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байна</a:t>
                      </a:r>
                      <a:r>
                        <a:rPr lang="x-none"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mn-MN"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L="0" marR="0" marT="0" marB="0" anchor="b">
                    <a:lnL>
                      <a:noFill/>
                    </a:lnL>
                    <a:lnR>
                      <a:noFill/>
                    </a:lnR>
                    <a:lnT>
                      <a:noFill/>
                    </a:lnT>
                    <a:lnB>
                      <a:noFill/>
                    </a:lnB>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58" y="1062037"/>
            <a:ext cx="782638" cy="782638"/>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82080789"/>
              </p:ext>
            </p:extLst>
          </p:nvPr>
        </p:nvGraphicFramePr>
        <p:xfrm>
          <a:off x="922981" y="3581401"/>
          <a:ext cx="2848919" cy="2680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626694743"/>
              </p:ext>
            </p:extLst>
          </p:nvPr>
        </p:nvGraphicFramePr>
        <p:xfrm>
          <a:off x="3771900" y="3429000"/>
          <a:ext cx="2933700" cy="2832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1121010724"/>
              </p:ext>
            </p:extLst>
          </p:nvPr>
        </p:nvGraphicFramePr>
        <p:xfrm>
          <a:off x="6620819" y="4283075"/>
          <a:ext cx="2218381" cy="19782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3401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
          <a:stretch/>
        </p:blipFill>
        <p:spPr>
          <a:xfrm>
            <a:off x="0" y="0"/>
            <a:ext cx="9007267" cy="6873756"/>
          </a:xfrm>
          <a:prstGeom prst="rect">
            <a:avLst/>
          </a:prstGeom>
        </p:spPr>
      </p:pic>
      <p:sp>
        <p:nvSpPr>
          <p:cNvPr id="5" name="Rectangle 12"/>
          <p:cNvSpPr>
            <a:spLocks noChangeArrowheads="1"/>
          </p:cNvSpPr>
          <p:nvPr/>
        </p:nvSpPr>
        <p:spPr bwMode="auto">
          <a:xfrm>
            <a:off x="16764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Тээвэр, холбоо</a:t>
            </a:r>
            <a:endParaRPr lang="mn-MN" sz="1600" b="1" dirty="0">
              <a:solidFill>
                <a:schemeClr val="bg1"/>
              </a:solidFill>
              <a:latin typeface="Arial Unicode MS" pitchFamily="34" charset="-128"/>
              <a:ea typeface="Arial Unicode MS" pitchFamily="34" charset="-128"/>
              <a:cs typeface="Arial Unicode MS" pitchFamily="34" charset="-128"/>
            </a:endParaRPr>
          </a:p>
        </p:txBody>
      </p:sp>
      <p:sp>
        <p:nvSpPr>
          <p:cNvPr id="11" name="Rectangle 10"/>
          <p:cNvSpPr/>
          <p:nvPr/>
        </p:nvSpPr>
        <p:spPr>
          <a:xfrm>
            <a:off x="1676400" y="1295400"/>
            <a:ext cx="6629400" cy="2339102"/>
          </a:xfrm>
          <a:prstGeom prst="rect">
            <a:avLst/>
          </a:prstGeom>
        </p:spPr>
        <p:txBody>
          <a:bodyPr wrap="square">
            <a:spAutoFit/>
          </a:bodyPr>
          <a:lstStyle/>
          <a:p>
            <a:pPr algn="just"/>
            <a:r>
              <a:rPr lang="eu-ES" sz="1600" dirty="0" smtClean="0">
                <a:latin typeface="Tahoma" pitchFamily="34" charset="0"/>
                <a:cs typeface="Tahoma" pitchFamily="34" charset="0"/>
              </a:rPr>
              <a:t>	201</a:t>
            </a:r>
            <a:r>
              <a:rPr lang="en-US" sz="1600" dirty="0" smtClean="0">
                <a:latin typeface="Tahoma" pitchFamily="34" charset="0"/>
                <a:cs typeface="Tahoma" pitchFamily="34" charset="0"/>
              </a:rPr>
              <a:t>5 </a:t>
            </a:r>
            <a:r>
              <a:rPr lang="eu-ES" sz="1600" dirty="0" smtClean="0">
                <a:latin typeface="Tahoma" pitchFamily="34" charset="0"/>
                <a:cs typeface="Tahoma" pitchFamily="34" charset="0"/>
              </a:rPr>
              <a:t>онд тээврийн байгууллага болон хувь хүмүүсийн тээврийн орлогын мэдээг авч мэдээлсэн бөгөөд тээврийн орлого </a:t>
            </a:r>
            <a:r>
              <a:rPr lang="mn-MN" sz="1600" dirty="0" smtClean="0">
                <a:latin typeface="Tahoma" pitchFamily="34" charset="0"/>
                <a:cs typeface="Tahoma" pitchFamily="34" charset="0"/>
              </a:rPr>
              <a:t>13528.0 </a:t>
            </a:r>
            <a:r>
              <a:rPr lang="eu-ES" sz="1600" dirty="0" smtClean="0">
                <a:latin typeface="Tahoma" pitchFamily="34" charset="0"/>
                <a:cs typeface="Tahoma" pitchFamily="34" charset="0"/>
              </a:rPr>
              <a:t>сая төгрөгт хүрч урьд оноос </a:t>
            </a:r>
            <a:r>
              <a:rPr lang="mn-MN" sz="1600" dirty="0" smtClean="0">
                <a:latin typeface="Tahoma" pitchFamily="34" charset="0"/>
                <a:cs typeface="Tahoma" pitchFamily="34" charset="0"/>
              </a:rPr>
              <a:t>63.1</a:t>
            </a:r>
            <a:r>
              <a:rPr lang="eu-ES" sz="1600" dirty="0" smtClean="0">
                <a:latin typeface="Tahoma" pitchFamily="34" charset="0"/>
                <a:cs typeface="Tahoma" pitchFamily="34" charset="0"/>
              </a:rPr>
              <a:t> хувиар буюу </a:t>
            </a:r>
            <a:r>
              <a:rPr lang="mn-MN" sz="1600" dirty="0" smtClean="0">
                <a:latin typeface="Tahoma" pitchFamily="34" charset="0"/>
                <a:cs typeface="Tahoma" pitchFamily="34" charset="0"/>
              </a:rPr>
              <a:t>23153.1</a:t>
            </a:r>
            <a:r>
              <a:rPr lang="eu-ES" sz="1600" dirty="0" smtClean="0">
                <a:latin typeface="Tahoma" pitchFamily="34" charset="0"/>
                <a:cs typeface="Tahoma" pitchFamily="34" charset="0"/>
              </a:rPr>
              <a:t> сая төгрөгөөр </a:t>
            </a:r>
            <a:r>
              <a:rPr lang="mn-MN" sz="1600" dirty="0" smtClean="0">
                <a:latin typeface="Tahoma" pitchFamily="34" charset="0"/>
                <a:cs typeface="Tahoma" pitchFamily="34" charset="0"/>
              </a:rPr>
              <a:t>буурсан</a:t>
            </a:r>
            <a:r>
              <a:rPr lang="eu-ES" sz="1600" dirty="0" smtClean="0">
                <a:latin typeface="Tahoma" pitchFamily="34" charset="0"/>
                <a:cs typeface="Tahoma" pitchFamily="34" charset="0"/>
              </a:rPr>
              <a:t> байна. </a:t>
            </a:r>
          </a:p>
          <a:p>
            <a:pPr algn="just"/>
            <a:endParaRPr lang="en-US" sz="1600" dirty="0" smtClean="0">
              <a:latin typeface="Tahoma" pitchFamily="34" charset="0"/>
              <a:cs typeface="Tahoma" pitchFamily="34" charset="0"/>
            </a:endParaRPr>
          </a:p>
          <a:p>
            <a:pPr algn="just"/>
            <a:r>
              <a:rPr lang="eu-ES" sz="1600" dirty="0" smtClean="0">
                <a:latin typeface="Tahoma" pitchFamily="34" charset="0"/>
                <a:cs typeface="Tahoma" pitchFamily="34" charset="0"/>
              </a:rPr>
              <a:t>	Холбооны салбарт ажил үйлчилгээ хэвийн явагдаж тарифын орлого </a:t>
            </a:r>
            <a:r>
              <a:rPr lang="mn-MN" sz="1600" dirty="0" smtClean="0">
                <a:latin typeface="Tahoma" pitchFamily="34" charset="0"/>
                <a:cs typeface="Tahoma" pitchFamily="34" charset="0"/>
              </a:rPr>
              <a:t>392.8</a:t>
            </a:r>
            <a:r>
              <a:rPr lang="eu-ES" sz="1600" dirty="0" smtClean="0">
                <a:latin typeface="Tahoma" pitchFamily="34" charset="0"/>
                <a:cs typeface="Tahoma" pitchFamily="34" charset="0"/>
              </a:rPr>
              <a:t>  сая төгрөгт хүрсэн  нь өнгөрсөн оны мөн үеэс </a:t>
            </a:r>
            <a:r>
              <a:rPr lang="mn-MN" sz="1600" dirty="0" smtClean="0">
                <a:latin typeface="Tahoma" pitchFamily="34" charset="0"/>
                <a:cs typeface="Tahoma" pitchFamily="34" charset="0"/>
              </a:rPr>
              <a:t>63.0</a:t>
            </a:r>
            <a:r>
              <a:rPr lang="eu-ES" sz="1600" dirty="0" smtClean="0">
                <a:latin typeface="Tahoma" pitchFamily="34" charset="0"/>
                <a:cs typeface="Tahoma" pitchFamily="34" charset="0"/>
              </a:rPr>
              <a:t> сая төгрөгөөр буюу </a:t>
            </a:r>
            <a:r>
              <a:rPr lang="mn-MN" sz="1600" dirty="0" smtClean="0">
                <a:latin typeface="Tahoma" pitchFamily="34" charset="0"/>
                <a:cs typeface="Tahoma" pitchFamily="34" charset="0"/>
              </a:rPr>
              <a:t>19.1</a:t>
            </a:r>
            <a:r>
              <a:rPr lang="eu-ES" sz="1600" dirty="0" smtClean="0">
                <a:latin typeface="Tahoma" pitchFamily="34" charset="0"/>
                <a:cs typeface="Tahoma" pitchFamily="34" charset="0"/>
              </a:rPr>
              <a:t>  хувиар өссөн байна.</a:t>
            </a:r>
            <a:endParaRPr lang="en-US" sz="1600" dirty="0" smtClean="0">
              <a:latin typeface="Tahoma" pitchFamily="34" charset="0"/>
              <a:cs typeface="Tahoma" pitchFamily="34" charset="0"/>
            </a:endParaRPr>
          </a:p>
          <a:p>
            <a:pPr algn="just"/>
            <a:endParaRPr lang="en-US" dirty="0"/>
          </a:p>
        </p:txBody>
      </p:sp>
      <p:pic>
        <p:nvPicPr>
          <p:cNvPr id="11265" name="Picture 1" descr="20"/>
          <p:cNvPicPr>
            <a:picLocks noChangeAspect="1" noChangeArrowheads="1"/>
          </p:cNvPicPr>
          <p:nvPr/>
        </p:nvPicPr>
        <p:blipFill>
          <a:blip r:embed="rId3" cstate="print"/>
          <a:srcRect/>
          <a:stretch>
            <a:fillRect/>
          </a:stretch>
        </p:blipFill>
        <p:spPr bwMode="auto">
          <a:xfrm>
            <a:off x="762000" y="609600"/>
            <a:ext cx="933450" cy="933450"/>
          </a:xfrm>
          <a:prstGeom prst="rect">
            <a:avLst/>
          </a:prstGeom>
          <a:noFill/>
          <a:ln w="9525">
            <a:noFill/>
            <a:miter lim="800000"/>
            <a:headEnd/>
            <a:tailEnd/>
          </a:ln>
        </p:spPr>
      </p:pic>
      <p:pic>
        <p:nvPicPr>
          <p:cNvPr id="11266" name="Chart 4"/>
          <p:cNvPicPr>
            <a:picLocks noChangeArrowheads="1"/>
          </p:cNvPicPr>
          <p:nvPr/>
        </p:nvPicPr>
        <p:blipFill>
          <a:blip r:embed="rId4" cstate="print"/>
          <a:srcRect l="-32381" t="-99010" r="-21301" b="-25990"/>
          <a:stretch>
            <a:fillRect/>
          </a:stretch>
        </p:blipFill>
        <p:spPr bwMode="auto">
          <a:xfrm>
            <a:off x="1295400" y="4038600"/>
            <a:ext cx="6524625" cy="2362200"/>
          </a:xfrm>
          <a:prstGeom prst="rect">
            <a:avLst/>
          </a:prstGeom>
          <a:noFill/>
          <a:ln w="9525">
            <a:noFill/>
            <a:miter lim="800000"/>
            <a:headEnd/>
            <a:tailEnd/>
          </a:ln>
        </p:spPr>
      </p:pic>
      <p:sp>
        <p:nvSpPr>
          <p:cNvPr id="11267" name="Rectangle 3"/>
          <p:cNvSpPr>
            <a:spLocks noChangeArrowheads="1"/>
          </p:cNvSpPr>
          <p:nvPr/>
        </p:nvSpPr>
        <p:spPr bwMode="auto">
          <a:xfrm>
            <a:off x="2438400" y="3810000"/>
            <a:ext cx="3733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Тээврийн орлого /сая.төг/</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342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
          <a:stretch/>
        </p:blipFill>
        <p:spPr>
          <a:xfrm>
            <a:off x="0" y="0"/>
            <a:ext cx="9007267" cy="6873756"/>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609600"/>
            <a:ext cx="685800" cy="685800"/>
          </a:xfrm>
        </p:spPr>
      </p:pic>
      <p:sp>
        <p:nvSpPr>
          <p:cNvPr id="5" name="Rectangle 12"/>
          <p:cNvSpPr>
            <a:spLocks noChangeArrowheads="1"/>
          </p:cNvSpPr>
          <p:nvPr/>
        </p:nvSpPr>
        <p:spPr bwMode="auto">
          <a:xfrm>
            <a:off x="16764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Барилга</a:t>
            </a:r>
            <a:endParaRPr lang="mn-MN" sz="1600" b="1" dirty="0">
              <a:solidFill>
                <a:schemeClr val="bg1"/>
              </a:solidFill>
              <a:latin typeface="Arial Unicode MS" pitchFamily="34" charset="-128"/>
              <a:ea typeface="Arial Unicode MS" pitchFamily="34" charset="-128"/>
              <a:cs typeface="Arial Unicode MS" pitchFamily="34" charset="-128"/>
            </a:endParaRPr>
          </a:p>
        </p:txBody>
      </p:sp>
      <p:sp>
        <p:nvSpPr>
          <p:cNvPr id="11" name="Rectangle 10"/>
          <p:cNvSpPr/>
          <p:nvPr/>
        </p:nvSpPr>
        <p:spPr>
          <a:xfrm>
            <a:off x="1676400" y="1295400"/>
            <a:ext cx="5638800" cy="1354217"/>
          </a:xfrm>
          <a:prstGeom prst="rect">
            <a:avLst/>
          </a:prstGeom>
        </p:spPr>
        <p:txBody>
          <a:bodyPr wrap="square">
            <a:spAutoFit/>
          </a:bodyPr>
          <a:lstStyle/>
          <a:p>
            <a:pPr algn="just"/>
            <a:r>
              <a:rPr lang="eu-ES" sz="1600" dirty="0" smtClean="0"/>
              <a:t>Орон нут</a:t>
            </a:r>
            <a:r>
              <a:rPr lang="mn-MN" sz="1600" dirty="0" smtClean="0"/>
              <a:t>агт хийгдсэн </a:t>
            </a:r>
            <a:r>
              <a:rPr lang="eu-ES" sz="1600" dirty="0" smtClean="0"/>
              <a:t> барилгын компаниудын 201</a:t>
            </a:r>
            <a:r>
              <a:rPr lang="en-US" sz="1600" dirty="0" smtClean="0"/>
              <a:t>5</a:t>
            </a:r>
            <a:r>
              <a:rPr lang="eu-ES" sz="1600" dirty="0" smtClean="0"/>
              <a:t> оны барилга угсралт, их засварын ажил нь </a:t>
            </a:r>
            <a:r>
              <a:rPr lang="mn-MN" sz="1600" dirty="0" smtClean="0"/>
              <a:t>112656.7</a:t>
            </a:r>
            <a:r>
              <a:rPr lang="eu-ES" sz="1600" dirty="0" smtClean="0"/>
              <a:t> сая төгрөгийн гүйцэтгэлтэй байгаа нь өнгөрсөн оноос </a:t>
            </a:r>
            <a:r>
              <a:rPr lang="mn-MN" sz="1600" dirty="0" smtClean="0"/>
              <a:t>21.3 хувиар</a:t>
            </a:r>
            <a:r>
              <a:rPr lang="eu-ES" sz="1600" dirty="0" smtClean="0"/>
              <a:t>  буюу </a:t>
            </a:r>
            <a:r>
              <a:rPr lang="mn-MN" sz="1600" dirty="0" smtClean="0"/>
              <a:t>19814.2 </a:t>
            </a:r>
            <a:r>
              <a:rPr lang="eu-ES" sz="1600" dirty="0" smtClean="0"/>
              <a:t>сая төгрөгөөр </a:t>
            </a:r>
            <a:r>
              <a:rPr lang="mn-MN" sz="1600" dirty="0" smtClean="0"/>
              <a:t>өссөн</a:t>
            </a:r>
            <a:r>
              <a:rPr lang="eu-ES" sz="1600" dirty="0" smtClean="0"/>
              <a:t> байна.  </a:t>
            </a:r>
            <a:endParaRPr lang="en-US" sz="1600" dirty="0" smtClean="0"/>
          </a:p>
          <a:p>
            <a:pPr algn="just"/>
            <a:endParaRPr lang="en-US" dirty="0"/>
          </a:p>
        </p:txBody>
      </p:sp>
      <p:graphicFrame>
        <p:nvGraphicFramePr>
          <p:cNvPr id="7" name="Table 6"/>
          <p:cNvGraphicFramePr>
            <a:graphicFrameLocks noGrp="1"/>
          </p:cNvGraphicFramePr>
          <p:nvPr/>
        </p:nvGraphicFramePr>
        <p:xfrm>
          <a:off x="1676400" y="3429000"/>
          <a:ext cx="6477000" cy="1341120"/>
        </p:xfrm>
        <a:graphic>
          <a:graphicData uri="http://schemas.openxmlformats.org/drawingml/2006/table">
            <a:tbl>
              <a:tblPr/>
              <a:tblGrid>
                <a:gridCol w="2421780"/>
                <a:gridCol w="2027610"/>
                <a:gridCol w="2027610"/>
              </a:tblGrid>
              <a:tr h="30480">
                <a:tc>
                  <a:txBody>
                    <a:bodyPr/>
                    <a:lstStyle/>
                    <a:p>
                      <a:pPr algn="ctr">
                        <a:spcAft>
                          <a:spcPts val="0"/>
                        </a:spcAft>
                      </a:pPr>
                      <a:r>
                        <a:rPr lang="en-US" sz="1100" b="0" dirty="0" err="1">
                          <a:solidFill>
                            <a:srgbClr val="000000"/>
                          </a:solidFill>
                          <a:latin typeface="Tahoma"/>
                          <a:ea typeface="Times New Roman"/>
                          <a:cs typeface="Times New Roman"/>
                        </a:rPr>
                        <a:t>Гүйцэтгэсэн</a:t>
                      </a:r>
                      <a:r>
                        <a:rPr lang="en-US" sz="1100" b="0" dirty="0">
                          <a:solidFill>
                            <a:srgbClr val="000000"/>
                          </a:solidFill>
                          <a:latin typeface="Tahoma"/>
                          <a:ea typeface="Times New Roman"/>
                          <a:cs typeface="Times New Roman"/>
                        </a:rPr>
                        <a:t> </a:t>
                      </a:r>
                      <a:r>
                        <a:rPr lang="en-US" sz="1100" b="0" dirty="0" err="1">
                          <a:solidFill>
                            <a:srgbClr val="000000"/>
                          </a:solidFill>
                          <a:latin typeface="Tahoma"/>
                          <a:ea typeface="Times New Roman"/>
                          <a:cs typeface="Times New Roman"/>
                        </a:rPr>
                        <a:t>ажлын</a:t>
                      </a:r>
                      <a:r>
                        <a:rPr lang="en-US" sz="1100" b="0" dirty="0">
                          <a:solidFill>
                            <a:srgbClr val="000000"/>
                          </a:solidFill>
                          <a:latin typeface="Tahoma"/>
                          <a:ea typeface="Times New Roman"/>
                          <a:cs typeface="Times New Roman"/>
                        </a:rPr>
                        <a:t> </a:t>
                      </a:r>
                      <a:r>
                        <a:rPr lang="en-US" sz="1100" b="0" dirty="0" err="1">
                          <a:solidFill>
                            <a:srgbClr val="000000"/>
                          </a:solidFill>
                          <a:latin typeface="Tahoma"/>
                          <a:ea typeface="Times New Roman"/>
                          <a:cs typeface="Times New Roman"/>
                        </a:rPr>
                        <a:t>хэмжээ</a:t>
                      </a:r>
                      <a:r>
                        <a:rPr lang="en-US" sz="1100" b="0" dirty="0">
                          <a:solidFill>
                            <a:srgbClr val="000000"/>
                          </a:solidFill>
                          <a:latin typeface="Tahoma"/>
                          <a:ea typeface="Times New Roman"/>
                          <a:cs typeface="Times New Roman"/>
                        </a:rPr>
                        <a:t> /</a:t>
                      </a:r>
                      <a:r>
                        <a:rPr lang="en-US" sz="1100" b="0" dirty="0" err="1">
                          <a:solidFill>
                            <a:srgbClr val="000000"/>
                          </a:solidFill>
                          <a:latin typeface="Tahoma"/>
                          <a:ea typeface="Times New Roman"/>
                          <a:cs typeface="Times New Roman"/>
                        </a:rPr>
                        <a:t>сая.төг</a:t>
                      </a:r>
                      <a:r>
                        <a:rPr lang="en-US" sz="1100" b="0" dirty="0">
                          <a:solidFill>
                            <a:srgbClr val="000000"/>
                          </a:solidFill>
                          <a:latin typeface="Tahoma"/>
                          <a:ea typeface="Times New Roman"/>
                          <a:cs typeface="Times New Roman"/>
                        </a:rPr>
                        <a:t>/</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2014</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2015</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158490">
                <a:tc>
                  <a:txBody>
                    <a:bodyPr/>
                    <a:lstStyle/>
                    <a:p>
                      <a:pPr>
                        <a:spcAft>
                          <a:spcPts val="0"/>
                        </a:spcAft>
                      </a:pPr>
                      <a:r>
                        <a:rPr lang="en-US" sz="1100" b="0" dirty="0">
                          <a:solidFill>
                            <a:srgbClr val="000000"/>
                          </a:solidFill>
                          <a:latin typeface="Tahoma"/>
                          <a:ea typeface="Times New Roman"/>
                          <a:cs typeface="Times New Roman"/>
                        </a:rPr>
                        <a:t>10 </a:t>
                      </a:r>
                      <a:r>
                        <a:rPr lang="en-US" sz="1100" b="0" dirty="0" err="1">
                          <a:solidFill>
                            <a:srgbClr val="000000"/>
                          </a:solidFill>
                          <a:latin typeface="Tahoma"/>
                          <a:ea typeface="Times New Roman"/>
                          <a:cs typeface="Times New Roman"/>
                        </a:rPr>
                        <a:t>сая</a:t>
                      </a:r>
                      <a:r>
                        <a:rPr lang="en-US" sz="1100" b="0" dirty="0">
                          <a:solidFill>
                            <a:srgbClr val="000000"/>
                          </a:solidFill>
                          <a:latin typeface="Tahoma"/>
                          <a:ea typeface="Times New Roman"/>
                          <a:cs typeface="Times New Roman"/>
                        </a:rPr>
                        <a:t> </a:t>
                      </a:r>
                      <a:r>
                        <a:rPr lang="en-US" sz="1100" b="0" dirty="0" err="1">
                          <a:solidFill>
                            <a:srgbClr val="000000"/>
                          </a:solidFill>
                          <a:latin typeface="Tahoma"/>
                          <a:ea typeface="Times New Roman"/>
                          <a:cs typeface="Times New Roman"/>
                        </a:rPr>
                        <a:t>хүртэл</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58490">
                <a:tc>
                  <a:txBody>
                    <a:bodyPr/>
                    <a:lstStyle/>
                    <a:p>
                      <a:pPr>
                        <a:spcAft>
                          <a:spcPts val="0"/>
                        </a:spcAft>
                      </a:pPr>
                      <a:r>
                        <a:rPr lang="en-US" sz="1100" b="0" dirty="0">
                          <a:solidFill>
                            <a:srgbClr val="000000"/>
                          </a:solidFill>
                          <a:latin typeface="Tahoma"/>
                          <a:ea typeface="Times New Roman"/>
                          <a:cs typeface="Times New Roman"/>
                        </a:rPr>
                        <a:t>11-50 </a:t>
                      </a:r>
                      <a:r>
                        <a:rPr lang="en-US" sz="1100" b="0" dirty="0" err="1">
                          <a:solidFill>
                            <a:srgbClr val="000000"/>
                          </a:solidFill>
                          <a:latin typeface="Tahoma"/>
                          <a:ea typeface="Times New Roman"/>
                          <a:cs typeface="Times New Roman"/>
                        </a:rPr>
                        <a:t>сая</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1.4</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0.9</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58490">
                <a:tc>
                  <a:txBody>
                    <a:bodyPr/>
                    <a:lstStyle/>
                    <a:p>
                      <a:pPr>
                        <a:spcAft>
                          <a:spcPts val="0"/>
                        </a:spcAft>
                      </a:pPr>
                      <a:r>
                        <a:rPr lang="en-US" sz="1100" b="0" dirty="0">
                          <a:solidFill>
                            <a:srgbClr val="000000"/>
                          </a:solidFill>
                          <a:latin typeface="Tahoma"/>
                          <a:ea typeface="Times New Roman"/>
                          <a:cs typeface="Times New Roman"/>
                        </a:rPr>
                        <a:t>51-100 </a:t>
                      </a:r>
                      <a:r>
                        <a:rPr lang="en-US" sz="1100" b="0" dirty="0" err="1">
                          <a:solidFill>
                            <a:srgbClr val="000000"/>
                          </a:solidFill>
                          <a:latin typeface="Tahoma"/>
                          <a:ea typeface="Times New Roman"/>
                          <a:cs typeface="Times New Roman"/>
                        </a:rPr>
                        <a:t>сая</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4.8</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2.4</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58490">
                <a:tc>
                  <a:txBody>
                    <a:bodyPr/>
                    <a:lstStyle/>
                    <a:p>
                      <a:pPr>
                        <a:spcAft>
                          <a:spcPts val="0"/>
                        </a:spcAft>
                      </a:pPr>
                      <a:r>
                        <a:rPr lang="en-US" sz="1100" b="0" dirty="0">
                          <a:solidFill>
                            <a:srgbClr val="000000"/>
                          </a:solidFill>
                          <a:latin typeface="Tahoma"/>
                          <a:ea typeface="Times New Roman"/>
                          <a:cs typeface="Times New Roman"/>
                        </a:rPr>
                        <a:t>101-500 </a:t>
                      </a:r>
                      <a:r>
                        <a:rPr lang="en-US" sz="1100" b="0" dirty="0" err="1">
                          <a:solidFill>
                            <a:srgbClr val="000000"/>
                          </a:solidFill>
                          <a:latin typeface="Tahoma"/>
                          <a:ea typeface="Times New Roman"/>
                          <a:cs typeface="Times New Roman"/>
                        </a:rPr>
                        <a:t>сая</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22.3</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solidFill>
                            <a:srgbClr val="000000"/>
                          </a:solidFill>
                          <a:latin typeface="Tahoma"/>
                          <a:ea typeface="Times New Roman"/>
                          <a:cs typeface="Times New Roman"/>
                        </a:rPr>
                        <a:t>13.9</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58490">
                <a:tc>
                  <a:txBody>
                    <a:bodyPr/>
                    <a:lstStyle/>
                    <a:p>
                      <a:pPr>
                        <a:spcAft>
                          <a:spcPts val="0"/>
                        </a:spcAft>
                      </a:pPr>
                      <a:r>
                        <a:rPr lang="en-US" sz="1100" b="0" dirty="0">
                          <a:solidFill>
                            <a:srgbClr val="000000"/>
                          </a:solidFill>
                          <a:latin typeface="Tahoma"/>
                          <a:ea typeface="Times New Roman"/>
                          <a:cs typeface="Times New Roman"/>
                        </a:rPr>
                        <a:t>500-с </a:t>
                      </a:r>
                      <a:r>
                        <a:rPr lang="en-US" sz="1100" b="0" dirty="0" err="1">
                          <a:solidFill>
                            <a:srgbClr val="000000"/>
                          </a:solidFill>
                          <a:latin typeface="Tahoma"/>
                          <a:ea typeface="Times New Roman"/>
                          <a:cs typeface="Times New Roman"/>
                        </a:rPr>
                        <a:t>дээш</a:t>
                      </a:r>
                      <a:r>
                        <a:rPr lang="en-US" sz="1100" b="0" dirty="0">
                          <a:solidFill>
                            <a:srgbClr val="000000"/>
                          </a:solidFill>
                          <a:latin typeface="Tahoma"/>
                          <a:ea typeface="Times New Roman"/>
                          <a:cs typeface="Times New Roman"/>
                        </a:rPr>
                        <a:t> </a:t>
                      </a:r>
                      <a:r>
                        <a:rPr lang="en-US" sz="1100" b="0" dirty="0" err="1">
                          <a:solidFill>
                            <a:srgbClr val="000000"/>
                          </a:solidFill>
                          <a:latin typeface="Tahoma"/>
                          <a:ea typeface="Times New Roman"/>
                          <a:cs typeface="Times New Roman"/>
                        </a:rPr>
                        <a:t>сая</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71.5</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100" b="0" dirty="0">
                          <a:solidFill>
                            <a:srgbClr val="000000"/>
                          </a:solidFill>
                          <a:latin typeface="Tahoma"/>
                          <a:ea typeface="Times New Roman"/>
                          <a:cs typeface="Times New Roman"/>
                        </a:rPr>
                        <a:t>82.9</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58490">
                <a:tc>
                  <a:txBody>
                    <a:bodyPr/>
                    <a:lstStyle/>
                    <a:p>
                      <a:pPr>
                        <a:spcAft>
                          <a:spcPts val="0"/>
                        </a:spcAft>
                      </a:pPr>
                      <a:r>
                        <a:rPr lang="en-US" sz="1100" b="0" dirty="0" err="1">
                          <a:latin typeface="Tahoma"/>
                          <a:ea typeface="Times New Roman"/>
                          <a:cs typeface="Times New Roman"/>
                        </a:rPr>
                        <a:t>Бүгд</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a:latin typeface="Tahoma"/>
                          <a:ea typeface="Times New Roman"/>
                          <a:cs typeface="Times New Roman"/>
                        </a:rPr>
                        <a:t>100.0</a:t>
                      </a:r>
                      <a:endParaRPr lang="en-US" sz="1050" b="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Aft>
                          <a:spcPts val="0"/>
                        </a:spcAft>
                      </a:pPr>
                      <a:r>
                        <a:rPr lang="en-US" sz="1100" b="0" dirty="0">
                          <a:latin typeface="Tahoma"/>
                          <a:ea typeface="Times New Roman"/>
                          <a:cs typeface="Times New Roman"/>
                        </a:rPr>
                        <a:t>100.0</a:t>
                      </a:r>
                      <a:endParaRPr lang="en-US" sz="1050" b="0" dirty="0">
                        <a:latin typeface="Times New Roman"/>
                        <a:ea typeface="Times New Roman"/>
                        <a:cs typeface="Times New Roman"/>
                      </a:endParaRPr>
                    </a:p>
                  </a:txBody>
                  <a:tcPr marL="63396" marR="63396"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1524000" y="3048000"/>
            <a:ext cx="6096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Барилгын байгууллагын бүлэглэлт, гүйцэтгэсэн барилга, угсралтын ажлын хэмжээгээр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342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graphicFrame>
        <p:nvGraphicFramePr>
          <p:cNvPr id="7" name="Chart 6"/>
          <p:cNvGraphicFramePr/>
          <p:nvPr>
            <p:extLst>
              <p:ext uri="{D42A27DB-BD31-4B8C-83A1-F6EECF244321}">
                <p14:modId xmlns:p14="http://schemas.microsoft.com/office/powerpoint/2010/main" val="923557309"/>
              </p:ext>
            </p:extLst>
          </p:nvPr>
        </p:nvGraphicFramePr>
        <p:xfrm>
          <a:off x="1155818" y="3200400"/>
          <a:ext cx="7530982"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12"/>
          <p:cNvSpPr>
            <a:spLocks noChangeArrowheads="1"/>
          </p:cNvSpPr>
          <p:nvPr/>
        </p:nvSpPr>
        <p:spPr bwMode="auto">
          <a:xfrm>
            <a:off x="1676400" y="609600"/>
            <a:ext cx="57150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 Аж үйлдвэр</a:t>
            </a:r>
            <a:endParaRPr lang="mn-MN" sz="16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9" name="Table 8"/>
          <p:cNvGraphicFramePr>
            <a:graphicFrameLocks noGrp="1"/>
          </p:cNvGraphicFramePr>
          <p:nvPr/>
        </p:nvGraphicFramePr>
        <p:xfrm>
          <a:off x="1600200" y="1219200"/>
          <a:ext cx="6934200" cy="1832440"/>
        </p:xfrm>
        <a:graphic>
          <a:graphicData uri="http://schemas.openxmlformats.org/drawingml/2006/table">
            <a:tbl>
              <a:tblPr/>
              <a:tblGrid>
                <a:gridCol w="2914899"/>
                <a:gridCol w="1122508"/>
                <a:gridCol w="995773"/>
                <a:gridCol w="905247"/>
                <a:gridCol w="995773"/>
              </a:tblGrid>
              <a:tr h="304800">
                <a:tc gridSpan="5">
                  <a:txBody>
                    <a:bodyPr/>
                    <a:lstStyle/>
                    <a:p>
                      <a:pPr marL="0" marR="0" algn="ctr">
                        <a:lnSpc>
                          <a:spcPct val="115000"/>
                        </a:lnSpc>
                        <a:spcBef>
                          <a:spcPts val="0"/>
                        </a:spcBef>
                        <a:spcAft>
                          <a:spcPts val="0"/>
                        </a:spcAft>
                      </a:pPr>
                      <a:r>
                        <a:rPr lang="en-US" sz="1400" b="1" dirty="0" err="1">
                          <a:solidFill>
                            <a:srgbClr val="000000"/>
                          </a:solidFill>
                          <a:latin typeface="Arial"/>
                          <a:ea typeface="Times New Roman"/>
                          <a:cs typeface="Times New Roman"/>
                        </a:rPr>
                        <a:t>Аж</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үйлдвэрийн</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салбарын</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нийт</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үйлдвэрлэл</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оны</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үнээр</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сая</a:t>
                      </a:r>
                      <a:r>
                        <a:rPr lang="en-US" sz="1400" b="1" dirty="0">
                          <a:solidFill>
                            <a:srgbClr val="000000"/>
                          </a:solidFill>
                          <a:latin typeface="Arial"/>
                          <a:ea typeface="Times New Roman"/>
                          <a:cs typeface="Times New Roman"/>
                        </a:rPr>
                        <a:t> </a:t>
                      </a:r>
                      <a:r>
                        <a:rPr lang="en-US" sz="1400" b="1" dirty="0" err="1">
                          <a:solidFill>
                            <a:srgbClr val="000000"/>
                          </a:solidFill>
                          <a:latin typeface="Arial"/>
                          <a:ea typeface="Times New Roman"/>
                          <a:cs typeface="Times New Roman"/>
                        </a:rPr>
                        <a:t>төг</a:t>
                      </a:r>
                      <a:endParaRPr lang="en-US" sz="14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0281">
                <a:tc>
                  <a:txBody>
                    <a:bodyPr/>
                    <a:lstStyle/>
                    <a:p>
                      <a:pPr algn="ctr"/>
                      <a:endParaRPr lang="mn-MN" sz="1200" b="1" dirty="0" smtClean="0">
                        <a:solidFill>
                          <a:srgbClr val="000000"/>
                        </a:solidFill>
                        <a:latin typeface="Arial" pitchFamily="34" charset="0"/>
                        <a:cs typeface="Arial" pitchFamily="34" charset="0"/>
                      </a:endParaRPr>
                    </a:p>
                    <a:p>
                      <a:pPr algn="ctr"/>
                      <a:r>
                        <a:rPr lang="mn-MN" sz="1200" b="1" dirty="0" smtClean="0">
                          <a:solidFill>
                            <a:srgbClr val="000000"/>
                          </a:solidFill>
                          <a:latin typeface="Arial" pitchFamily="34" charset="0"/>
                          <a:cs typeface="Arial" pitchFamily="34" charset="0"/>
                        </a:rPr>
                        <a:t>Салбар</a:t>
                      </a:r>
                      <a:endParaRPr lang="en-US" sz="1200" b="1" dirty="0">
                        <a:solidFill>
                          <a:srgbClr val="000000"/>
                        </a:solidFill>
                        <a:latin typeface="Arial" pitchFamily="34" charset="0"/>
                        <a:cs typeface="Arial" pitchFamily="34"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2012</a:t>
                      </a:r>
                      <a:endParaRPr lang="en-US" sz="1100">
                        <a:solidFill>
                          <a:srgbClr val="000000"/>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2013</a:t>
                      </a:r>
                      <a:endParaRPr lang="en-US" sz="1100">
                        <a:solidFill>
                          <a:srgbClr val="000000"/>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2014</a:t>
                      </a:r>
                      <a:endParaRPr lang="en-US" sz="1100">
                        <a:solidFill>
                          <a:srgbClr val="000000"/>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2014/2013</a:t>
                      </a:r>
                      <a:endParaRPr lang="en-US" sz="1100">
                        <a:solidFill>
                          <a:srgbClr val="000000"/>
                        </a:solidFill>
                        <a:latin typeface="Calibri"/>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19067">
                <a:tc>
                  <a:txBody>
                    <a:bodyPr/>
                    <a:lstStyle/>
                    <a:p>
                      <a:pPr marL="0" marR="0" algn="ctr">
                        <a:lnSpc>
                          <a:spcPct val="115000"/>
                        </a:lnSpc>
                        <a:spcBef>
                          <a:spcPts val="0"/>
                        </a:spcBef>
                        <a:spcAft>
                          <a:spcPts val="0"/>
                        </a:spcAft>
                      </a:pPr>
                      <a:r>
                        <a:rPr lang="en-US" sz="1100" b="1" dirty="0" err="1">
                          <a:solidFill>
                            <a:srgbClr val="000000"/>
                          </a:solidFill>
                          <a:latin typeface="Arial"/>
                          <a:ea typeface="Times New Roman"/>
                          <a:cs typeface="Times New Roman"/>
                        </a:rPr>
                        <a:t>Уул</a:t>
                      </a:r>
                      <a:r>
                        <a:rPr lang="en-US" sz="1100" b="1" dirty="0">
                          <a:solidFill>
                            <a:srgbClr val="000000"/>
                          </a:solidFill>
                          <a:latin typeface="Arial"/>
                          <a:ea typeface="Times New Roman"/>
                          <a:cs typeface="Times New Roman"/>
                        </a:rPr>
                        <a:t> </a:t>
                      </a:r>
                      <a:r>
                        <a:rPr lang="en-US" sz="1100" b="1" dirty="0" err="1">
                          <a:solidFill>
                            <a:srgbClr val="000000"/>
                          </a:solidFill>
                          <a:latin typeface="Arial"/>
                          <a:ea typeface="Times New Roman"/>
                          <a:cs typeface="Times New Roman"/>
                        </a:rPr>
                        <a:t>уурхай</a:t>
                      </a:r>
                      <a:r>
                        <a:rPr lang="en-US" sz="1100" b="1" dirty="0">
                          <a:solidFill>
                            <a:srgbClr val="000000"/>
                          </a:solidFill>
                          <a:latin typeface="Arial"/>
                          <a:ea typeface="Times New Roman"/>
                          <a:cs typeface="Times New Roman"/>
                        </a:rPr>
                        <a:t> </a:t>
                      </a:r>
                      <a:r>
                        <a:rPr lang="en-US" sz="1100" b="1" dirty="0" err="1">
                          <a:solidFill>
                            <a:srgbClr val="000000"/>
                          </a:solidFill>
                          <a:latin typeface="Arial"/>
                          <a:ea typeface="Times New Roman"/>
                          <a:cs typeface="Times New Roman"/>
                        </a:rPr>
                        <a:t>олборлох</a:t>
                      </a:r>
                      <a:r>
                        <a:rPr lang="en-US" sz="1100" b="1" dirty="0">
                          <a:solidFill>
                            <a:srgbClr val="000000"/>
                          </a:solidFill>
                          <a:latin typeface="Arial"/>
                          <a:ea typeface="Times New Roman"/>
                          <a:cs typeface="Times New Roman"/>
                        </a:rPr>
                        <a:t> </a:t>
                      </a:r>
                      <a:r>
                        <a:rPr lang="en-US" sz="1100" b="1" dirty="0" err="1">
                          <a:solidFill>
                            <a:srgbClr val="000000"/>
                          </a:solidFill>
                          <a:latin typeface="Arial"/>
                          <a:ea typeface="Times New Roman"/>
                          <a:cs typeface="Times New Roman"/>
                        </a:rPr>
                        <a:t>аж</a:t>
                      </a:r>
                      <a:r>
                        <a:rPr lang="en-US" sz="1100" b="1" dirty="0">
                          <a:solidFill>
                            <a:srgbClr val="000000"/>
                          </a:solidFill>
                          <a:latin typeface="Arial"/>
                          <a:ea typeface="Times New Roman"/>
                          <a:cs typeface="Times New Roman"/>
                        </a:rPr>
                        <a:t> </a:t>
                      </a:r>
                      <a:r>
                        <a:rPr lang="en-US" sz="1100" b="1" dirty="0" err="1">
                          <a:solidFill>
                            <a:srgbClr val="000000"/>
                          </a:solidFill>
                          <a:latin typeface="Arial"/>
                          <a:ea typeface="Times New Roman"/>
                          <a:cs typeface="Times New Roman"/>
                        </a:rPr>
                        <a:t>үйлдвэр</a:t>
                      </a:r>
                      <a:endParaRPr lang="en-US" sz="11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239559.8</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295477.3</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490756.9</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166.1</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tcPr>
                </a:tc>
              </a:tr>
              <a:tr h="276710">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Боловсруулах аж үйлдвэр</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1261.7</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1463</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515.6</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35.2</a:t>
                      </a:r>
                      <a:endParaRPr lang="en-US" sz="1100">
                        <a:solidFill>
                          <a:srgbClr val="000000"/>
                        </a:solidFill>
                        <a:latin typeface="Calibri"/>
                        <a:ea typeface="Times New Roman"/>
                        <a:cs typeface="Times New Roman"/>
                      </a:endParaRPr>
                    </a:p>
                  </a:txBody>
                  <a:tcPr marL="68580" marR="68580" marT="0" marB="0">
                    <a:lnL>
                      <a:noFill/>
                    </a:lnL>
                    <a:lnR>
                      <a:noFill/>
                    </a:lnR>
                    <a:lnT>
                      <a:noFill/>
                    </a:lnT>
                    <a:lnB>
                      <a:noFill/>
                    </a:lnB>
                    <a:solidFill>
                      <a:srgbClr val="D3DFEE"/>
                    </a:solidFill>
                  </a:tcPr>
                </a:tc>
              </a:tr>
              <a:tr h="461582">
                <a:tc>
                  <a:txBody>
                    <a:bodyPr/>
                    <a:lstStyle/>
                    <a:p>
                      <a:pPr marL="0" marR="0" algn="ctr">
                        <a:lnSpc>
                          <a:spcPct val="115000"/>
                        </a:lnSpc>
                        <a:spcBef>
                          <a:spcPts val="0"/>
                        </a:spcBef>
                        <a:spcAft>
                          <a:spcPts val="0"/>
                        </a:spcAft>
                      </a:pPr>
                      <a:r>
                        <a:rPr lang="en-US" sz="1100" b="1">
                          <a:solidFill>
                            <a:srgbClr val="000000"/>
                          </a:solidFill>
                          <a:latin typeface="Arial"/>
                          <a:ea typeface="Times New Roman"/>
                          <a:cs typeface="Times New Roman"/>
                        </a:rPr>
                        <a:t>Цахилгаан дулааны эрчим хүч үйлдвэрлэл, усан хангамж</a:t>
                      </a:r>
                      <a:endParaRPr lang="en-US" sz="11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Times New Roman"/>
                        </a:rPr>
                        <a:t>3470.4</a:t>
                      </a:r>
                      <a:endParaRPr lang="en-US" sz="11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Times New Roman"/>
                        </a:rPr>
                        <a:t>3603</a:t>
                      </a:r>
                      <a:endParaRPr lang="en-US" sz="11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Times New Roman"/>
                        </a:rPr>
                        <a:t>3073.4</a:t>
                      </a:r>
                      <a:endParaRPr lang="en-US" sz="11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000000"/>
                          </a:solidFill>
                          <a:latin typeface="Arial"/>
                          <a:ea typeface="Times New Roman"/>
                          <a:cs typeface="Times New Roman"/>
                        </a:rPr>
                        <a:t>85.3</a:t>
                      </a:r>
                      <a:endParaRPr lang="en-US" sz="11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048000"/>
            <a:ext cx="1143000" cy="1143000"/>
          </a:xfrm>
          <a:prstGeom prst="rect">
            <a:avLst/>
          </a:prstGeom>
        </p:spPr>
      </p:pic>
    </p:spTree>
    <p:extLst>
      <p:ext uri="{BB962C8B-B14F-4D97-AF65-F5344CB8AC3E}">
        <p14:creationId xmlns:p14="http://schemas.microsoft.com/office/powerpoint/2010/main" val="159347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95"/>
          <a:stretch/>
        </p:blipFill>
        <p:spPr>
          <a:xfrm>
            <a:off x="0" y="0"/>
            <a:ext cx="9007267" cy="6873756"/>
          </a:xfrm>
          <a:prstGeom prst="rect">
            <a:avLst/>
          </a:prstGeom>
        </p:spPr>
      </p:pic>
      <p:sp>
        <p:nvSpPr>
          <p:cNvPr id="5" name="Rectangle 12"/>
          <p:cNvSpPr>
            <a:spLocks noChangeArrowheads="1"/>
          </p:cNvSpPr>
          <p:nvPr/>
        </p:nvSpPr>
        <p:spPr bwMode="auto">
          <a:xfrm>
            <a:off x="685800" y="533400"/>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mn-MN" sz="2000" b="1" dirty="0" smtClean="0">
                <a:solidFill>
                  <a:schemeClr val="bg1"/>
                </a:solidFill>
                <a:latin typeface="Arial Unicode MS" pitchFamily="34" charset="-128"/>
                <a:ea typeface="Arial Unicode MS" pitchFamily="34" charset="-128"/>
                <a:cs typeface="Arial Unicode MS" pitchFamily="34" charset="-128"/>
              </a:rPr>
              <a:t>– Тээвэр,Холбоо</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7" name="Chart 6"/>
          <p:cNvGraphicFramePr>
            <a:graphicFrameLocks/>
          </p:cNvGraphicFramePr>
          <p:nvPr>
            <p:extLst>
              <p:ext uri="{D42A27DB-BD31-4B8C-83A1-F6EECF244321}">
                <p14:modId xmlns:p14="http://schemas.microsoft.com/office/powerpoint/2010/main" val="1744401253"/>
              </p:ext>
            </p:extLst>
          </p:nvPr>
        </p:nvGraphicFramePr>
        <p:xfrm>
          <a:off x="838200" y="1143000"/>
          <a:ext cx="4572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486400" y="1591270"/>
            <a:ext cx="3276600" cy="923330"/>
          </a:xfrm>
          <a:prstGeom prst="rect">
            <a:avLst/>
          </a:prstGeom>
        </p:spPr>
        <p:txBody>
          <a:bodyPr wrap="square">
            <a:spAutoFit/>
          </a:bodyPr>
          <a:lstStyle/>
          <a:p>
            <a:pPr algn="just"/>
            <a:r>
              <a:rPr lang="mn-MN" dirty="0"/>
              <a:t>Авто тээврийн тээврийн орлого  2012 оноос 9.1 хувиар 2013 оноос 3 дахин өссөн байна</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370833661"/>
              </p:ext>
            </p:extLst>
          </p:nvPr>
        </p:nvGraphicFramePr>
        <p:xfrm>
          <a:off x="838200" y="3962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447800" y="3724542"/>
            <a:ext cx="3276600" cy="307777"/>
          </a:xfrm>
          <a:prstGeom prst="rect">
            <a:avLst/>
          </a:prstGeom>
        </p:spPr>
        <p:txBody>
          <a:bodyPr wrap="square">
            <a:spAutoFit/>
          </a:bodyPr>
          <a:lstStyle/>
          <a:p>
            <a:r>
              <a:rPr lang="mn-MN" sz="1400" b="1" dirty="0" smtClean="0"/>
              <a:t>Холбооны салбарын орлого /мян.төг/</a:t>
            </a:r>
            <a:endParaRPr lang="en-US" sz="1400" b="1" dirty="0"/>
          </a:p>
        </p:txBody>
      </p:sp>
      <p:sp>
        <p:nvSpPr>
          <p:cNvPr id="12" name="Rectangle 11"/>
          <p:cNvSpPr/>
          <p:nvPr/>
        </p:nvSpPr>
        <p:spPr>
          <a:xfrm>
            <a:off x="5486400" y="4191000"/>
            <a:ext cx="3429000" cy="1200329"/>
          </a:xfrm>
          <a:prstGeom prst="rect">
            <a:avLst/>
          </a:prstGeom>
        </p:spPr>
        <p:txBody>
          <a:bodyPr wrap="square">
            <a:spAutoFit/>
          </a:bodyPr>
          <a:lstStyle/>
          <a:p>
            <a:pPr algn="just"/>
            <a:r>
              <a:rPr lang="mn-MN" dirty="0"/>
              <a:t>Холбооны салбарын орлого орлого  2012 оноос </a:t>
            </a:r>
            <a:r>
              <a:rPr lang="mn-MN" dirty="0" smtClean="0"/>
              <a:t>52.6 </a:t>
            </a:r>
            <a:r>
              <a:rPr lang="mn-MN" dirty="0"/>
              <a:t>хувиар 2013 оноос </a:t>
            </a:r>
            <a:r>
              <a:rPr lang="mn-MN" dirty="0" smtClean="0"/>
              <a:t>42.1 хувиар тус тус </a:t>
            </a:r>
            <a:r>
              <a:rPr lang="mn-MN" dirty="0"/>
              <a:t>өссөн байна</a:t>
            </a:r>
            <a:endParaRPr lang="en-US" dirty="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124200"/>
            <a:ext cx="771249" cy="68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4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0" name="Rectangle 12"/>
          <p:cNvSpPr>
            <a:spLocks noChangeArrowheads="1"/>
          </p:cNvSpPr>
          <p:nvPr/>
        </p:nvSpPr>
        <p:spPr bwMode="auto">
          <a:xfrm>
            <a:off x="914400" y="525463"/>
            <a:ext cx="8229600" cy="400050"/>
          </a:xfrm>
          <a:prstGeom prst="rect">
            <a:avLst/>
          </a:prstGeom>
          <a:solidFill>
            <a:srgbClr val="92D05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pitchFamily="34" charset="0"/>
                <a:ea typeface="Arial Unicode MS" pitchFamily="34" charset="-128"/>
                <a:cs typeface="Arial" pitchFamily="34" charset="0"/>
              </a:rPr>
              <a:t>Эдийн засгийн үзүүлэлт-Хөдөө </a:t>
            </a:r>
            <a:r>
              <a:rPr lang="mn-MN" sz="2000" b="1" dirty="0">
                <a:solidFill>
                  <a:schemeClr val="bg1"/>
                </a:solidFill>
                <a:latin typeface="Arial" pitchFamily="34" charset="0"/>
                <a:ea typeface="Arial Unicode MS" pitchFamily="34" charset="-128"/>
                <a:cs typeface="Arial" pitchFamily="34" charset="0"/>
              </a:rPr>
              <a:t>аж ахуй</a:t>
            </a:r>
          </a:p>
        </p:txBody>
      </p:sp>
      <p:sp>
        <p:nvSpPr>
          <p:cNvPr id="11" name="Rectangle 10"/>
          <p:cNvSpPr/>
          <p:nvPr/>
        </p:nvSpPr>
        <p:spPr>
          <a:xfrm>
            <a:off x="4572000" y="1143000"/>
            <a:ext cx="4495800" cy="461665"/>
          </a:xfrm>
          <a:prstGeom prst="rect">
            <a:avLst/>
          </a:prstGeom>
        </p:spPr>
        <p:txBody>
          <a:bodyPr wrap="square">
            <a:spAutoFit/>
          </a:bodyPr>
          <a:lstStyle/>
          <a:p>
            <a:pPr algn="ctr">
              <a:spcBef>
                <a:spcPct val="0"/>
              </a:spcBef>
              <a:buFontTx/>
              <a:buNone/>
            </a:pPr>
            <a:r>
              <a:rPr lang="mn-MN" altLang="en-US" sz="1200" b="1" dirty="0" smtClean="0">
                <a:latin typeface="Arial" pitchFamily="34" charset="0"/>
                <a:ea typeface="Tahoma" pitchFamily="34" charset="0"/>
                <a:cs typeface="Arial" pitchFamily="34" charset="0"/>
              </a:rPr>
              <a:t>Малын тоо, төрлөөр, аймгийн дүнгээр, </a:t>
            </a:r>
            <a:endParaRPr lang="en-US" altLang="en-US" sz="1200" b="1" dirty="0" smtClean="0">
              <a:latin typeface="Arial" pitchFamily="34" charset="0"/>
              <a:ea typeface="Tahoma" pitchFamily="34" charset="0"/>
              <a:cs typeface="Arial" pitchFamily="34" charset="0"/>
            </a:endParaRPr>
          </a:p>
          <a:p>
            <a:pPr algn="ctr">
              <a:spcBef>
                <a:spcPct val="0"/>
              </a:spcBef>
              <a:buFontTx/>
              <a:buNone/>
            </a:pPr>
            <a:r>
              <a:rPr lang="mn-MN" altLang="en-US" sz="1200" b="1" dirty="0" smtClean="0">
                <a:latin typeface="Arial" pitchFamily="34" charset="0"/>
                <a:ea typeface="Tahoma" pitchFamily="34" charset="0"/>
                <a:cs typeface="Arial" pitchFamily="34" charset="0"/>
              </a:rPr>
              <a:t>20</a:t>
            </a:r>
            <a:r>
              <a:rPr lang="en-US" altLang="en-US" sz="1200" b="1" dirty="0" smtClean="0">
                <a:latin typeface="Arial" pitchFamily="34" charset="0"/>
                <a:ea typeface="Tahoma" pitchFamily="34" charset="0"/>
                <a:cs typeface="Arial" pitchFamily="34" charset="0"/>
              </a:rPr>
              <a:t>10</a:t>
            </a:r>
            <a:r>
              <a:rPr lang="mn-MN" altLang="en-US" sz="1200" b="1" dirty="0" smtClean="0">
                <a:latin typeface="Arial" pitchFamily="34" charset="0"/>
                <a:ea typeface="Tahoma" pitchFamily="34" charset="0"/>
                <a:cs typeface="Arial" pitchFamily="34" charset="0"/>
              </a:rPr>
              <a:t>-201</a:t>
            </a:r>
            <a:r>
              <a:rPr lang="en-US" altLang="en-US" sz="1200" b="1" dirty="0" smtClean="0">
                <a:latin typeface="Arial" pitchFamily="34" charset="0"/>
                <a:ea typeface="Tahoma" pitchFamily="34" charset="0"/>
                <a:cs typeface="Arial" pitchFamily="34" charset="0"/>
              </a:rPr>
              <a:t>5</a:t>
            </a:r>
            <a:r>
              <a:rPr lang="mn-MN" altLang="en-US" sz="1200" b="1" dirty="0" smtClean="0">
                <a:latin typeface="Arial" pitchFamily="34" charset="0"/>
                <a:ea typeface="Tahoma" pitchFamily="34" charset="0"/>
                <a:cs typeface="Arial" pitchFamily="34" charset="0"/>
              </a:rPr>
              <a:t> оны байдлаар</a:t>
            </a:r>
            <a:endParaRPr lang="en-US" altLang="en-US" sz="1200" b="1" dirty="0">
              <a:latin typeface="Arial" pitchFamily="34" charset="0"/>
              <a:ea typeface="Tahoma" pitchFamily="34" charset="0"/>
              <a:cs typeface="Arial" pitchFamily="34"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pic>
        <p:nvPicPr>
          <p:cNvPr id="14" name="Picture 2" descr="\\exchange_server\MCCT\PUBLIC\Tserendejid\Information icon\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449" y="405878"/>
            <a:ext cx="735894" cy="77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l_fi" descr="http://bj4img.com/d/bb/user_uploads/20110401/195681/24lzll034868-02_1d412b97.jpg"/>
          <p:cNvPicPr/>
          <p:nvPr/>
        </p:nvPicPr>
        <p:blipFill>
          <a:blip r:embed="rId5" cstate="print"/>
          <a:srcRect/>
          <a:stretch>
            <a:fillRect/>
          </a:stretch>
        </p:blipFill>
        <p:spPr bwMode="auto">
          <a:xfrm>
            <a:off x="4038600" y="3505200"/>
            <a:ext cx="1676400" cy="1638300"/>
          </a:xfrm>
          <a:prstGeom prst="ellipse">
            <a:avLst/>
          </a:prstGeom>
          <a:ln>
            <a:noFill/>
          </a:ln>
          <a:effectLst>
            <a:softEdge rad="112500"/>
          </a:effectLst>
        </p:spPr>
      </p:pic>
      <p:pic>
        <p:nvPicPr>
          <p:cNvPr id="18" name="il_fi" descr="http://www.unen.mn/resource/unen/photo/2012/11/7fc0642add8681f7/91d665641ca0a0adoriginal.jpg"/>
          <p:cNvPicPr/>
          <p:nvPr/>
        </p:nvPicPr>
        <p:blipFill>
          <a:blip r:embed="rId6" cstate="print"/>
          <a:srcRect/>
          <a:stretch>
            <a:fillRect/>
          </a:stretch>
        </p:blipFill>
        <p:spPr bwMode="auto">
          <a:xfrm rot="239517">
            <a:off x="5694922" y="3414755"/>
            <a:ext cx="1838325" cy="1676400"/>
          </a:xfrm>
          <a:prstGeom prst="ellipse">
            <a:avLst/>
          </a:prstGeom>
          <a:ln>
            <a:noFill/>
          </a:ln>
          <a:effectLst>
            <a:softEdge rad="112500"/>
          </a:effectLst>
        </p:spPr>
      </p:pic>
      <p:pic>
        <p:nvPicPr>
          <p:cNvPr id="19" name="Picture 8" descr="http://bj4img.com/d/bb/user_uploads/20110401/195681/uher_ea8e11fa.jpg"/>
          <p:cNvPicPr>
            <a:picLocks noChangeAspect="1" noChangeArrowheads="1"/>
          </p:cNvPicPr>
          <p:nvPr/>
        </p:nvPicPr>
        <p:blipFill>
          <a:blip r:embed="rId7" cstate="print"/>
          <a:srcRect/>
          <a:stretch>
            <a:fillRect/>
          </a:stretch>
        </p:blipFill>
        <p:spPr bwMode="auto">
          <a:xfrm rot="20932860">
            <a:off x="7494702" y="3638562"/>
            <a:ext cx="1524000" cy="1447800"/>
          </a:xfrm>
          <a:prstGeom prst="ellipse">
            <a:avLst/>
          </a:prstGeom>
          <a:ln>
            <a:noFill/>
          </a:ln>
          <a:effectLst>
            <a:softEdge rad="112500"/>
          </a:effectLst>
        </p:spPr>
      </p:pic>
      <p:pic>
        <p:nvPicPr>
          <p:cNvPr id="20" name="il_fi" descr="http://www.zavkhan.gov.mn/images/gallery/09040014.jpg"/>
          <p:cNvPicPr/>
          <p:nvPr/>
        </p:nvPicPr>
        <p:blipFill>
          <a:blip r:embed="rId8" cstate="print"/>
          <a:srcRect/>
          <a:stretch>
            <a:fillRect/>
          </a:stretch>
        </p:blipFill>
        <p:spPr bwMode="auto">
          <a:xfrm rot="331561">
            <a:off x="4648200" y="4953000"/>
            <a:ext cx="1752600" cy="1600200"/>
          </a:xfrm>
          <a:prstGeom prst="ellipse">
            <a:avLst/>
          </a:prstGeom>
          <a:ln>
            <a:noFill/>
          </a:ln>
          <a:effectLst>
            <a:softEdge rad="112500"/>
          </a:effectLst>
        </p:spPr>
      </p:pic>
      <p:pic>
        <p:nvPicPr>
          <p:cNvPr id="21" name="il_fi" descr="http://altan-ovoo.mn/Uploads/orig/229o0kjib4vh03rg5joytmmfs.jpg"/>
          <p:cNvPicPr/>
          <p:nvPr/>
        </p:nvPicPr>
        <p:blipFill>
          <a:blip r:embed="rId9" cstate="print"/>
          <a:srcRect/>
          <a:stretch>
            <a:fillRect/>
          </a:stretch>
        </p:blipFill>
        <p:spPr bwMode="auto">
          <a:xfrm rot="20764323">
            <a:off x="6712648" y="5101500"/>
            <a:ext cx="1662304" cy="1536173"/>
          </a:xfrm>
          <a:prstGeom prst="ellipse">
            <a:avLst/>
          </a:prstGeom>
          <a:ln>
            <a:noFill/>
          </a:ln>
          <a:effectLst>
            <a:softEdge rad="112500"/>
          </a:effectLst>
        </p:spPr>
      </p:pic>
      <p:cxnSp>
        <p:nvCxnSpPr>
          <p:cNvPr id="22" name="Straight Connector 21"/>
          <p:cNvCxnSpPr>
            <a:stCxn id="14" idx="2"/>
          </p:cNvCxnSpPr>
          <p:nvPr/>
        </p:nvCxnSpPr>
        <p:spPr>
          <a:xfrm>
            <a:off x="8535396" y="1182655"/>
            <a:ext cx="138553" cy="448181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nvGraphicFramePr>
        <p:xfrm>
          <a:off x="4495801" y="1904999"/>
          <a:ext cx="4419595" cy="1383986"/>
        </p:xfrm>
        <a:graphic>
          <a:graphicData uri="http://schemas.openxmlformats.org/drawingml/2006/table">
            <a:tbl>
              <a:tblPr/>
              <a:tblGrid>
                <a:gridCol w="495955"/>
                <a:gridCol w="653940"/>
                <a:gridCol w="653940"/>
                <a:gridCol w="653940"/>
                <a:gridCol w="653940"/>
                <a:gridCol w="653940"/>
                <a:gridCol w="653940"/>
              </a:tblGrid>
              <a:tr h="154697">
                <a:tc>
                  <a:txBody>
                    <a:bodyPr/>
                    <a:lstStyle/>
                    <a:p>
                      <a:pPr marL="0" marR="0" algn="l">
                        <a:lnSpc>
                          <a:spcPct val="115000"/>
                        </a:lnSpc>
                        <a:spcBef>
                          <a:spcPts val="0"/>
                        </a:spcBef>
                        <a:spcAft>
                          <a:spcPts val="0"/>
                        </a:spcAft>
                      </a:pPr>
                      <a:r>
                        <a:rPr lang="en-US" sz="1000" dirty="0">
                          <a:solidFill>
                            <a:srgbClr val="000000"/>
                          </a:solidFill>
                          <a:latin typeface="Tahoma"/>
                          <a:ea typeface="Times New Roman"/>
                          <a:cs typeface="Times New Roman"/>
                        </a:rPr>
                        <a:t> </a:t>
                      </a:r>
                      <a:endParaRPr lang="en-US" sz="1100" dirty="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cs typeface="Times New Roman"/>
                        </a:rPr>
                        <a:t>2010</a:t>
                      </a:r>
                      <a:endParaRPr lang="en-US" sz="110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cs typeface="Times New Roman"/>
                        </a:rPr>
                        <a:t>2011</a:t>
                      </a:r>
                      <a:endParaRPr lang="en-US" sz="110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cs typeface="Times New Roman"/>
                        </a:rPr>
                        <a:t>2012</a:t>
                      </a:r>
                      <a:endParaRPr lang="en-US" sz="110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latin typeface="Tahoma"/>
                          <a:ea typeface="Times New Roman"/>
                          <a:cs typeface="Times New Roman"/>
                        </a:rPr>
                        <a:t>2013</a:t>
                      </a:r>
                      <a:endParaRPr lang="en-US" sz="110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latin typeface="Tahoma"/>
                          <a:ea typeface="Times New Roman"/>
                          <a:cs typeface="Times New Roman"/>
                        </a:rPr>
                        <a:t>2014</a:t>
                      </a:r>
                      <a:endParaRPr lang="en-US" sz="1100" dirty="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2015</a:t>
                      </a:r>
                    </a:p>
                  </a:txBody>
                  <a:tcPr marL="0" marR="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217237">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Тэмээ </a:t>
                      </a:r>
                      <a:endParaRPr lang="en-US" sz="1100">
                        <a:solidFill>
                          <a:srgbClr val="76923C"/>
                        </a:solidFill>
                        <a:latin typeface="Calibri"/>
                        <a:ea typeface="Calibri"/>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dirty="0">
                          <a:solidFill>
                            <a:srgbClr val="000000"/>
                          </a:solidFill>
                          <a:latin typeface="Arial"/>
                        </a:rPr>
                        <a:t>83765</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dirty="0">
                          <a:solidFill>
                            <a:srgbClr val="000000"/>
                          </a:solidFill>
                          <a:latin typeface="Arial"/>
                        </a:rPr>
                        <a:t>87837</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a:solidFill>
                            <a:srgbClr val="000000"/>
                          </a:solidFill>
                          <a:latin typeface="Arial"/>
                        </a:rPr>
                        <a:t>97317</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a:solidFill>
                            <a:srgbClr val="000000"/>
                          </a:solidFill>
                          <a:latin typeface="Arial"/>
                        </a:rPr>
                        <a:t>103120</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a:solidFill>
                            <a:srgbClr val="000000"/>
                          </a:solidFill>
                          <a:latin typeface="Arial"/>
                        </a:rPr>
                        <a:t>112741</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118584</a:t>
                      </a:r>
                    </a:p>
                  </a:txBody>
                  <a:tcPr marL="0" marR="0" marT="0" marB="0" anchor="ctr">
                    <a:lnL>
                      <a:noFill/>
                    </a:lnL>
                    <a:lnR>
                      <a:noFill/>
                    </a:lnR>
                    <a:lnT w="12700" cap="flat" cmpd="sng" algn="ctr">
                      <a:solidFill>
                        <a:srgbClr val="9BBB59"/>
                      </a:solidFill>
                      <a:prstDash val="solid"/>
                      <a:round/>
                      <a:headEnd type="none" w="med" len="med"/>
                      <a:tailEnd type="none" w="med" len="med"/>
                    </a:lnT>
                    <a:lnB>
                      <a:noFill/>
                    </a:lnB>
                    <a:solidFill>
                      <a:srgbClr val="E6EED5"/>
                    </a:solidFill>
                  </a:tcPr>
                </a:tc>
              </a:tr>
              <a:tr h="217237">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Адуу</a:t>
                      </a:r>
                      <a:endParaRPr lang="en-US" sz="1100">
                        <a:solidFill>
                          <a:srgbClr val="76923C"/>
                        </a:solidFill>
                        <a:latin typeface="Calibri"/>
                        <a:ea typeface="Calibri"/>
                        <a:cs typeface="Times New Roman"/>
                      </a:endParaRPr>
                    </a:p>
                  </a:txBody>
                  <a:tcPr marL="68580" marR="68580" marT="0" marB="0">
                    <a:lnL>
                      <a:noFill/>
                    </a:lnL>
                    <a:lnR>
                      <a:noFill/>
                    </a:lnR>
                    <a:lnT>
                      <a:noFill/>
                    </a:lnT>
                    <a:lnB>
                      <a:noFill/>
                    </a:lnB>
                  </a:tcPr>
                </a:tc>
                <a:tc>
                  <a:txBody>
                    <a:bodyPr/>
                    <a:lstStyle/>
                    <a:p>
                      <a:pPr algn="ctr" fontAlgn="ctr"/>
                      <a:r>
                        <a:rPr lang="en-US" sz="1100" b="0" i="0" u="none" strike="noStrike">
                          <a:solidFill>
                            <a:srgbClr val="000000"/>
                          </a:solidFill>
                          <a:latin typeface="Arial"/>
                        </a:rPr>
                        <a:t>37621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43366</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50100</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58164</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66345</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74170</a:t>
                      </a:r>
                    </a:p>
                  </a:txBody>
                  <a:tcPr marL="0" marR="0" marT="0" marB="0" anchor="ctr">
                    <a:lnL>
                      <a:noFill/>
                    </a:lnL>
                    <a:lnR>
                      <a:noFill/>
                    </a:lnR>
                    <a:lnT>
                      <a:noFill/>
                    </a:lnT>
                    <a:lnB>
                      <a:noFill/>
                    </a:lnB>
                  </a:tcPr>
                </a:tc>
              </a:tr>
              <a:tr h="154697">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Үхэр</a:t>
                      </a:r>
                      <a:endParaRPr lang="en-US" sz="1100">
                        <a:solidFill>
                          <a:srgbClr val="76923C"/>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7532</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8732</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10762</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13374</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16085</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18653</a:t>
                      </a:r>
                    </a:p>
                  </a:txBody>
                  <a:tcPr marL="0" marR="0" marT="0" marB="0" anchor="ctr">
                    <a:lnL>
                      <a:noFill/>
                    </a:lnL>
                    <a:lnR>
                      <a:noFill/>
                    </a:lnR>
                    <a:lnT>
                      <a:noFill/>
                    </a:lnT>
                    <a:lnB>
                      <a:noFill/>
                    </a:lnB>
                    <a:solidFill>
                      <a:srgbClr val="E6EED5"/>
                    </a:solidFill>
                  </a:tcPr>
                </a:tc>
              </a:tr>
              <a:tr h="194054">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Хонь</a:t>
                      </a:r>
                      <a:endParaRPr lang="en-US" sz="1100">
                        <a:solidFill>
                          <a:srgbClr val="76923C"/>
                        </a:solidFill>
                        <a:latin typeface="Calibri"/>
                        <a:ea typeface="Calibri"/>
                        <a:cs typeface="Times New Roman"/>
                      </a:endParaRPr>
                    </a:p>
                  </a:txBody>
                  <a:tcPr marL="68580" marR="68580" marT="0" marB="0">
                    <a:lnL>
                      <a:noFill/>
                    </a:lnL>
                    <a:lnR>
                      <a:noFill/>
                    </a:lnR>
                    <a:lnT>
                      <a:noFill/>
                    </a:lnT>
                    <a:lnB>
                      <a:noFill/>
                    </a:lnB>
                  </a:tcPr>
                </a:tc>
                <a:tc>
                  <a:txBody>
                    <a:bodyPr/>
                    <a:lstStyle/>
                    <a:p>
                      <a:pPr algn="ctr" fontAlgn="ctr"/>
                      <a:r>
                        <a:rPr lang="en-US" sz="1100" b="0" i="0" u="none" strike="noStrike">
                          <a:solidFill>
                            <a:srgbClr val="000000"/>
                          </a:solidFill>
                          <a:latin typeface="Arial"/>
                        </a:rPr>
                        <a:t>212841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257444</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299816</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350811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latin typeface="Arial"/>
                        </a:rPr>
                        <a:t>397600</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447008</a:t>
                      </a:r>
                    </a:p>
                  </a:txBody>
                  <a:tcPr marL="0" marR="0" marT="0" marB="0" anchor="ctr">
                    <a:lnL>
                      <a:noFill/>
                    </a:lnL>
                    <a:lnR>
                      <a:noFill/>
                    </a:lnR>
                    <a:lnT>
                      <a:noFill/>
                    </a:lnT>
                    <a:lnB>
                      <a:noFill/>
                    </a:lnB>
                  </a:tcPr>
                </a:tc>
              </a:tr>
              <a:tr h="187701">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Ямаа</a:t>
                      </a:r>
                      <a:endParaRPr lang="en-US" sz="1100">
                        <a:solidFill>
                          <a:srgbClr val="76923C"/>
                        </a:solidFill>
                        <a:latin typeface="Calibri"/>
                        <a:ea typeface="Calibri"/>
                        <a:cs typeface="Times New Roman"/>
                      </a:endParaRPr>
                    </a:p>
                  </a:txBody>
                  <a:tcPr marL="68580" marR="68580" marT="0" marB="0">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668568</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826080</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961258</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1127795</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a:solidFill>
                            <a:srgbClr val="000000"/>
                          </a:solidFill>
                          <a:latin typeface="Arial"/>
                        </a:rPr>
                        <a:t>1256272</a:t>
                      </a:r>
                    </a:p>
                  </a:txBody>
                  <a:tcPr marL="0" marR="0" marT="0" marB="0" anchor="ctr">
                    <a:lnL>
                      <a:noFill/>
                    </a:lnL>
                    <a:lnR>
                      <a:noFill/>
                    </a:lnR>
                    <a:lnT>
                      <a:noFill/>
                    </a:lnT>
                    <a:lnB>
                      <a:noFill/>
                    </a:lnB>
                    <a:solidFill>
                      <a:srgbClr val="E6EED5"/>
                    </a:solidFill>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1397350</a:t>
                      </a:r>
                    </a:p>
                  </a:txBody>
                  <a:tcPr marL="0" marR="0" marT="0" marB="0" anchor="ctr">
                    <a:lnL>
                      <a:noFill/>
                    </a:lnL>
                    <a:lnR>
                      <a:noFill/>
                    </a:lnR>
                    <a:lnT>
                      <a:noFill/>
                    </a:lnT>
                    <a:lnB>
                      <a:noFill/>
                    </a:lnB>
                    <a:solidFill>
                      <a:srgbClr val="E6EED5"/>
                    </a:solidFill>
                  </a:tcPr>
                </a:tc>
              </a:tr>
              <a:tr h="217237">
                <a:tc>
                  <a:txBody>
                    <a:bodyPr/>
                    <a:lstStyle/>
                    <a:p>
                      <a:pPr marL="0" marR="0" algn="l">
                        <a:lnSpc>
                          <a:spcPct val="115000"/>
                        </a:lnSpc>
                        <a:spcBef>
                          <a:spcPts val="0"/>
                        </a:spcBef>
                        <a:spcAft>
                          <a:spcPts val="0"/>
                        </a:spcAft>
                      </a:pPr>
                      <a:r>
                        <a:rPr lang="en-US" sz="1000">
                          <a:solidFill>
                            <a:srgbClr val="000000"/>
                          </a:solidFill>
                          <a:latin typeface="Tahoma"/>
                          <a:ea typeface="Times New Roman"/>
                          <a:cs typeface="Times New Roman"/>
                        </a:rPr>
                        <a:t>Бүгд</a:t>
                      </a:r>
                      <a:endParaRPr lang="en-US" sz="1100">
                        <a:solidFill>
                          <a:srgbClr val="76923C"/>
                        </a:solidFill>
                        <a:latin typeface="Calibri"/>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a:solidFill>
                            <a:srgbClr val="000000"/>
                          </a:solidFill>
                          <a:latin typeface="Arial"/>
                        </a:rPr>
                        <a:t>1010327</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Arial"/>
                        </a:rPr>
                        <a:t>1223459</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a:solidFill>
                            <a:srgbClr val="000000"/>
                          </a:solidFill>
                          <a:latin typeface="Arial"/>
                        </a:rPr>
                        <a:t>1419253</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a:solidFill>
                            <a:srgbClr val="000000"/>
                          </a:solidFill>
                          <a:latin typeface="Arial"/>
                        </a:rPr>
                        <a:t>1653264</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a:solidFill>
                            <a:srgbClr val="000000"/>
                          </a:solidFill>
                          <a:latin typeface="Arial"/>
                        </a:rPr>
                        <a:t>1849043</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ahoma" pitchFamily="34" charset="0"/>
                          <a:ea typeface="Tahoma" pitchFamily="34" charset="0"/>
                          <a:cs typeface="Tahoma" pitchFamily="34" charset="0"/>
                        </a:rPr>
                        <a:t>2055765</a:t>
                      </a:r>
                    </a:p>
                  </a:txBody>
                  <a:tcPr marL="0" marR="0" marT="0" marB="0" anchor="ctr">
                    <a:lnL>
                      <a:noFill/>
                    </a:lnL>
                    <a:lnR>
                      <a:noFill/>
                    </a:lnR>
                    <a:lnT>
                      <a:noFill/>
                    </a:lnT>
                    <a:lnB w="12700" cap="flat" cmpd="sng" algn="ctr">
                      <a:solidFill>
                        <a:srgbClr val="9BBB59"/>
                      </a:solidFill>
                      <a:prstDash val="solid"/>
                      <a:round/>
                      <a:headEnd type="none" w="med" len="med"/>
                      <a:tailEnd type="none" w="med" len="med"/>
                    </a:lnB>
                  </a:tcPr>
                </a:tc>
              </a:tr>
            </a:tbl>
          </a:graphicData>
        </a:graphic>
      </p:graphicFrame>
      <p:graphicFrame>
        <p:nvGraphicFramePr>
          <p:cNvPr id="24" name="Chart 23"/>
          <p:cNvGraphicFramePr/>
          <p:nvPr/>
        </p:nvGraphicFramePr>
        <p:xfrm>
          <a:off x="914400" y="914400"/>
          <a:ext cx="3581400" cy="5715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2142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76"/>
          <a:stretch/>
        </p:blipFill>
        <p:spPr>
          <a:xfrm>
            <a:off x="0" y="0"/>
            <a:ext cx="9009063" cy="6873756"/>
          </a:xfrm>
          <a:prstGeom prst="rect">
            <a:avLst/>
          </a:prstGeom>
        </p:spPr>
      </p:pic>
      <p:pic>
        <p:nvPicPr>
          <p:cNvPr id="7" name="Picture 9" descr="\\exchange_server\MCCT\RESTRICTED\1.ARCHIVE\10. Design_Logo\NSO_LOGO\logo_m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LESERVER\share\Byambaabaatar\Information logo\3.jpg"/>
          <p:cNvPicPr>
            <a:picLocks noChangeAspect="1" noChangeArrowheads="1"/>
          </p:cNvPicPr>
          <p:nvPr/>
        </p:nvPicPr>
        <p:blipFill>
          <a:blip r:embed="rId4" cstate="print"/>
          <a:srcRect/>
          <a:stretch>
            <a:fillRect/>
          </a:stretch>
        </p:blipFill>
        <p:spPr bwMode="auto">
          <a:xfrm>
            <a:off x="990600" y="685800"/>
            <a:ext cx="762000" cy="762000"/>
          </a:xfrm>
          <a:prstGeom prst="rect">
            <a:avLst/>
          </a:prstGeom>
          <a:noFill/>
        </p:spPr>
      </p:pic>
      <p:sp>
        <p:nvSpPr>
          <p:cNvPr id="9" name="Rectangle 12"/>
          <p:cNvSpPr>
            <a:spLocks noChangeArrowheads="1"/>
          </p:cNvSpPr>
          <p:nvPr/>
        </p:nvSpPr>
        <p:spPr bwMode="auto">
          <a:xfrm>
            <a:off x="1905000" y="838200"/>
            <a:ext cx="1143000" cy="369332"/>
          </a:xfrm>
          <a:prstGeom prst="rect">
            <a:avLst/>
          </a:prstGeom>
          <a:solidFill>
            <a:schemeClr val="accent4">
              <a:lumMod val="60000"/>
              <a:lumOff val="40000"/>
            </a:schemeClr>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latin typeface="Arial Unicode MS" pitchFamily="34" charset="-128"/>
                <a:ea typeface="Arial Unicode MS" pitchFamily="34" charset="-128"/>
                <a:cs typeface="Arial Unicode MS" pitchFamily="34" charset="-128"/>
              </a:rPr>
              <a:t>ХҮН</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latin typeface="Arial Unicode MS" pitchFamily="34" charset="-128"/>
                <a:ea typeface="Arial Unicode MS" pitchFamily="34" charset="-128"/>
                <a:cs typeface="Arial Unicode MS" pitchFamily="34" charset="-128"/>
              </a:rPr>
              <a:t>АМ</a:t>
            </a:r>
            <a:endParaRPr lang="mn-MN" b="1" dirty="0">
              <a:latin typeface="Arial Unicode MS" pitchFamily="34" charset="-128"/>
              <a:ea typeface="Arial Unicode MS" pitchFamily="34" charset="-128"/>
              <a:cs typeface="Arial Unicode MS" pitchFamily="34" charset="-128"/>
            </a:endParaRPr>
          </a:p>
        </p:txBody>
      </p:sp>
      <p:sp>
        <p:nvSpPr>
          <p:cNvPr id="1027" name="Rectangle 3"/>
          <p:cNvSpPr>
            <a:spLocks noChangeArrowheads="1"/>
          </p:cNvSpPr>
          <p:nvPr/>
        </p:nvSpPr>
        <p:spPr bwMode="auto">
          <a:xfrm>
            <a:off x="1371600" y="1583451"/>
            <a:ext cx="7162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dirty="0" smtClean="0">
                <a:solidFill>
                  <a:schemeClr val="accent6">
                    <a:lumMod val="50000"/>
                  </a:schemeClr>
                </a:solidFill>
                <a:latin typeface="Tahoma" pitchFamily="34" charset="0"/>
                <a:cs typeface="Tahoma" pitchFamily="34" charset="0"/>
              </a:rPr>
              <a:t>2015 онд хүн амын хувьд нэлээд  онцлох үйл явдлууд болж өнгөрлөө.</a:t>
            </a:r>
            <a:endParaRPr lang="en-US" sz="1600" dirty="0" smtClean="0">
              <a:solidFill>
                <a:schemeClr val="accent6">
                  <a:lumMod val="50000"/>
                </a:schemeClr>
              </a:solidFill>
              <a:latin typeface="Tahoma" pitchFamily="34" charset="0"/>
              <a:cs typeface="Tahoma" pitchFamily="34" charset="0"/>
            </a:endParaRPr>
          </a:p>
          <a:p>
            <a:pPr algn="just"/>
            <a:r>
              <a:rPr lang="mn-MN" sz="1600" dirty="0" smtClean="0">
                <a:latin typeface="Tahoma" pitchFamily="34" charset="0"/>
                <a:cs typeface="Tahoma" pitchFamily="34" charset="0"/>
              </a:rPr>
              <a:t>Монгол улсын 3 сая дахь иргэнийг тодруулах ажлыг ҮСХ-с зохион байгуулж </a:t>
            </a:r>
            <a:r>
              <a:rPr lang="en-US" sz="1600" dirty="0" err="1" smtClean="0">
                <a:latin typeface="Tahoma" pitchFamily="34" charset="0"/>
                <a:cs typeface="Tahoma" pitchFamily="34" charset="0"/>
              </a:rPr>
              <a:t>Монгол</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Улсын</a:t>
            </a:r>
            <a:r>
              <a:rPr lang="en-US" sz="1600" dirty="0" smtClean="0">
                <a:latin typeface="Tahoma" pitchFamily="34" charset="0"/>
                <a:cs typeface="Tahoma" pitchFamily="34" charset="0"/>
              </a:rPr>
              <a:t> 3 </a:t>
            </a:r>
            <a:r>
              <a:rPr lang="en-US" sz="1600" dirty="0" err="1" smtClean="0">
                <a:latin typeface="Tahoma" pitchFamily="34" charset="0"/>
                <a:cs typeface="Tahoma" pitchFamily="34" charset="0"/>
              </a:rPr>
              <a:t>сая</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дахь</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иргэнээр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Өмнөговь</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аймгийн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Даланзадгад</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сумын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Нэгдсэн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эмнэлэгт</a:t>
            </a:r>
            <a:r>
              <a:rPr lang="en-US" sz="1600" dirty="0" smtClean="0">
                <a:latin typeface="Tahoma" pitchFamily="34" charset="0"/>
                <a:cs typeface="Tahoma" pitchFamily="34" charset="0"/>
              </a:rPr>
              <a:t> 1 </a:t>
            </a:r>
            <a:r>
              <a:rPr lang="en-US" sz="1600" dirty="0" err="1" smtClean="0">
                <a:latin typeface="Tahoma" pitchFamily="34" charset="0"/>
                <a:cs typeface="Tahoma" pitchFamily="34" charset="0"/>
              </a:rPr>
              <a:t>дүгээр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сарын</a:t>
            </a:r>
            <a:r>
              <a:rPr lang="en-US" sz="1600" dirty="0" smtClean="0">
                <a:latin typeface="Tahoma" pitchFamily="34" charset="0"/>
                <a:cs typeface="Tahoma" pitchFamily="34" charset="0"/>
              </a:rPr>
              <a:t> 24-ний </a:t>
            </a:r>
            <a:r>
              <a:rPr lang="en-US" sz="1600" dirty="0" err="1" smtClean="0">
                <a:latin typeface="Tahoma" pitchFamily="34" charset="0"/>
                <a:cs typeface="Tahoma" pitchFamily="34" charset="0"/>
              </a:rPr>
              <a:t>өглөө</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эцэг</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Энхтүвшингийн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Хатанболд</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эх</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Ганбатын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Аззаяа</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нарын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гэр</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бүлд</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мэндэлсэн</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охин</a:t>
            </a:r>
            <a:r>
              <a:rPr lang="en-US" sz="1600" dirty="0" smtClean="0">
                <a:latin typeface="Tahoma" pitchFamily="34" charset="0"/>
                <a:cs typeface="Tahoma" pitchFamily="34" charset="0"/>
              </a:rPr>
              <a:t> </a:t>
            </a:r>
            <a:r>
              <a:rPr lang="mn-MN" sz="1600" dirty="0" smtClean="0">
                <a:latin typeface="Tahoma" pitchFamily="34" charset="0"/>
                <a:cs typeface="Tahoma" pitchFamily="34" charset="0"/>
              </a:rPr>
              <a:t> 3 сая дахь иргэнээр тодорсон билээ. </a:t>
            </a:r>
            <a:endParaRPr lang="en-US" sz="1600" dirty="0">
              <a:latin typeface="Tahoma" pitchFamily="34" charset="0"/>
              <a:cs typeface="Tahoma" pitchFamily="34" charset="0"/>
            </a:endParaRPr>
          </a:p>
        </p:txBody>
      </p:sp>
      <p:sp>
        <p:nvSpPr>
          <p:cNvPr id="13" name="Rectangle 12"/>
          <p:cNvSpPr/>
          <p:nvPr/>
        </p:nvSpPr>
        <p:spPr>
          <a:xfrm>
            <a:off x="1143000" y="3200400"/>
            <a:ext cx="7162800" cy="3139321"/>
          </a:xfrm>
          <a:prstGeom prst="rect">
            <a:avLst/>
          </a:prstGeom>
        </p:spPr>
        <p:txBody>
          <a:bodyPr wrap="square">
            <a:spAutoFit/>
          </a:bodyPr>
          <a:lstStyle/>
          <a:p>
            <a:pPr algn="just"/>
            <a:r>
              <a:rPr lang="en-US" dirty="0" smtClean="0">
                <a:latin typeface="Tahoma" pitchFamily="34" charset="0"/>
                <a:cs typeface="Tahoma" pitchFamily="34" charset="0"/>
              </a:rPr>
              <a:t>	</a:t>
            </a:r>
            <a:r>
              <a:rPr lang="mn-MN" dirty="0" smtClean="0">
                <a:latin typeface="Tahoma" pitchFamily="34" charset="0"/>
                <a:cs typeface="Tahoma" pitchFamily="34" charset="0"/>
              </a:rPr>
              <a:t>Мөн Өмнөговь аймгийн 60 мянга дахь иргэн тодруулах ажлыг ИТХ, АЗДТГ, ЭМГ-тай хамтран зохион байгуулсан. </a:t>
            </a:r>
            <a:r>
              <a:rPr lang="en-US" dirty="0" err="1" smtClean="0">
                <a:latin typeface="Tahoma" pitchFamily="34" charset="0"/>
                <a:cs typeface="Tahoma" pitchFamily="34" charset="0"/>
              </a:rPr>
              <a:t>Өмнөговь</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хүн</a:t>
            </a:r>
            <a:r>
              <a:rPr lang="en-US" dirty="0" smtClean="0">
                <a:latin typeface="Tahoma" pitchFamily="34" charset="0"/>
                <a:cs typeface="Tahoma" pitchFamily="34" charset="0"/>
              </a:rPr>
              <a:t> </a:t>
            </a:r>
            <a:r>
              <a:rPr lang="en-US" dirty="0" err="1" smtClean="0">
                <a:latin typeface="Tahoma" pitchFamily="34" charset="0"/>
                <a:cs typeface="Tahoma" pitchFamily="34" charset="0"/>
              </a:rPr>
              <a:t>ам</a:t>
            </a:r>
            <a:r>
              <a:rPr lang="en-US" dirty="0" smtClean="0">
                <a:latin typeface="Tahoma" pitchFamily="34" charset="0"/>
                <a:cs typeface="Tahoma" pitchFamily="34" charset="0"/>
              </a:rPr>
              <a:t> 60 </a:t>
            </a:r>
            <a:r>
              <a:rPr lang="en-US" dirty="0" err="1" smtClean="0">
                <a:latin typeface="Tahoma" pitchFamily="34" charset="0"/>
                <a:cs typeface="Tahoma" pitchFamily="34" charset="0"/>
              </a:rPr>
              <a:t>мянгад</a:t>
            </a:r>
            <a:r>
              <a:rPr lang="en-US" dirty="0" smtClean="0">
                <a:latin typeface="Tahoma" pitchFamily="34" charset="0"/>
                <a:cs typeface="Tahoma" pitchFamily="34" charset="0"/>
              </a:rPr>
              <a:t> </a:t>
            </a:r>
            <a:r>
              <a:rPr lang="en-US" dirty="0" err="1" smtClean="0">
                <a:latin typeface="Tahoma" pitchFamily="34" charset="0"/>
                <a:cs typeface="Tahoma" pitchFamily="34" charset="0"/>
              </a:rPr>
              <a:t>хүрсэнээр</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эдийн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засаг</a:t>
            </a:r>
            <a:r>
              <a:rPr lang="en-US" dirty="0" smtClean="0">
                <a:latin typeface="Tahoma" pitchFamily="34" charset="0"/>
                <a:cs typeface="Tahoma" pitchFamily="34" charset="0"/>
              </a:rPr>
              <a:t>, </a:t>
            </a:r>
            <a:r>
              <a:rPr lang="en-US" dirty="0" err="1" smtClean="0">
                <a:latin typeface="Tahoma" pitchFamily="34" charset="0"/>
                <a:cs typeface="Tahoma" pitchFamily="34" charset="0"/>
              </a:rPr>
              <a:t>нийгмийн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үзүүлэлтийн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хувьд</a:t>
            </a:r>
            <a:r>
              <a:rPr lang="en-US" dirty="0" smtClean="0">
                <a:latin typeface="Tahoma" pitchFamily="34" charset="0"/>
                <a:cs typeface="Tahoma" pitchFamily="34" charset="0"/>
              </a:rPr>
              <a:t> </a:t>
            </a:r>
            <a:r>
              <a:rPr lang="en-US" dirty="0" err="1" smtClean="0">
                <a:latin typeface="Tahoma" pitchFamily="34" charset="0"/>
                <a:cs typeface="Tahoma" pitchFamily="34" charset="0"/>
              </a:rPr>
              <a:t>томоохон</a:t>
            </a:r>
            <a:r>
              <a:rPr lang="en-US" dirty="0" smtClean="0">
                <a:latin typeface="Tahoma" pitchFamily="34" charset="0"/>
                <a:cs typeface="Tahoma" pitchFamily="34" charset="0"/>
              </a:rPr>
              <a:t> </a:t>
            </a:r>
            <a:r>
              <a:rPr lang="en-US" dirty="0" err="1" smtClean="0">
                <a:latin typeface="Tahoma" pitchFamily="34" charset="0"/>
                <a:cs typeface="Tahoma" pitchFamily="34" charset="0"/>
              </a:rPr>
              <a:t>өөрчлөлт</a:t>
            </a:r>
            <a:r>
              <a:rPr lang="en-US" dirty="0" smtClean="0">
                <a:latin typeface="Tahoma" pitchFamily="34" charset="0"/>
                <a:cs typeface="Tahoma" pitchFamily="34" charset="0"/>
              </a:rPr>
              <a:t>, </a:t>
            </a:r>
            <a:r>
              <a:rPr lang="en-US" dirty="0" err="1" smtClean="0">
                <a:latin typeface="Tahoma" pitchFamily="34" charset="0"/>
                <a:cs typeface="Tahoma" pitchFamily="34" charset="0"/>
              </a:rPr>
              <a:t>ахиц</a:t>
            </a:r>
            <a:r>
              <a:rPr lang="en-US" dirty="0" smtClean="0">
                <a:latin typeface="Tahoma" pitchFamily="34" charset="0"/>
                <a:cs typeface="Tahoma" pitchFamily="34" charset="0"/>
              </a:rPr>
              <a:t> </a:t>
            </a:r>
            <a:r>
              <a:rPr lang="en-US" dirty="0" err="1" smtClean="0">
                <a:latin typeface="Tahoma" pitchFamily="34" charset="0"/>
                <a:cs typeface="Tahoma" pitchFamily="34" charset="0"/>
              </a:rPr>
              <a:t>гарах</a:t>
            </a:r>
            <a:r>
              <a:rPr lang="en-US" dirty="0" smtClean="0">
                <a:latin typeface="Tahoma" pitchFamily="34" charset="0"/>
                <a:cs typeface="Tahoma" pitchFamily="34" charset="0"/>
              </a:rPr>
              <a:t> </a:t>
            </a:r>
            <a:r>
              <a:rPr lang="en-US" dirty="0" err="1" smtClean="0">
                <a:latin typeface="Tahoma" pitchFamily="34" charset="0"/>
                <a:cs typeface="Tahoma" pitchFamily="34" charset="0"/>
              </a:rPr>
              <a:t>юм</a:t>
            </a:r>
            <a:r>
              <a:rPr lang="en-US" dirty="0" smtClean="0">
                <a:latin typeface="Tahoma" pitchFamily="34" charset="0"/>
                <a:cs typeface="Tahoma" pitchFamily="34" charset="0"/>
              </a:rPr>
              <a:t>. </a:t>
            </a:r>
            <a:r>
              <a:rPr lang="en-US" dirty="0" err="1" smtClean="0">
                <a:latin typeface="Tahoma" pitchFamily="34" charset="0"/>
                <a:cs typeface="Tahoma" pitchFamily="34" charset="0"/>
              </a:rPr>
              <a:t>Тухайлбал</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төв</a:t>
            </a:r>
            <a:r>
              <a:rPr lang="en-US" dirty="0" smtClean="0">
                <a:latin typeface="Tahoma" pitchFamily="34" charset="0"/>
                <a:cs typeface="Tahoma" pitchFamily="34" charset="0"/>
              </a:rPr>
              <a:t> </a:t>
            </a:r>
            <a:r>
              <a:rPr lang="en-US" dirty="0" err="1" smtClean="0">
                <a:latin typeface="Tahoma" pitchFamily="34" charset="0"/>
                <a:cs typeface="Tahoma" pitchFamily="34" charset="0"/>
              </a:rPr>
              <a:t>Даланзадгад</a:t>
            </a:r>
            <a:r>
              <a:rPr lang="en-US" dirty="0" smtClean="0">
                <a:latin typeface="Tahoma" pitchFamily="34" charset="0"/>
                <a:cs typeface="Tahoma" pitchFamily="34" charset="0"/>
              </a:rPr>
              <a:t> </a:t>
            </a:r>
            <a:r>
              <a:rPr lang="en-US" dirty="0" err="1" smtClean="0">
                <a:latin typeface="Tahoma" pitchFamily="34" charset="0"/>
                <a:cs typeface="Tahoma" pitchFamily="34" charset="0"/>
              </a:rPr>
              <a:t>сум</a:t>
            </a:r>
            <a:r>
              <a:rPr lang="en-US" dirty="0" smtClean="0">
                <a:latin typeface="Tahoma" pitchFamily="34" charset="0"/>
                <a:cs typeface="Tahoma" pitchFamily="34" charset="0"/>
              </a:rPr>
              <a:t> “</a:t>
            </a:r>
            <a:r>
              <a:rPr lang="en-US" dirty="0" err="1" smtClean="0">
                <a:latin typeface="Tahoma" pitchFamily="34" charset="0"/>
                <a:cs typeface="Tahoma" pitchFamily="34" charset="0"/>
              </a:rPr>
              <a:t>Даланзадгад</a:t>
            </a:r>
            <a:r>
              <a:rPr lang="en-US" dirty="0" smtClean="0">
                <a:latin typeface="Tahoma" pitchFamily="34" charset="0"/>
                <a:cs typeface="Tahoma" pitchFamily="34" charset="0"/>
              </a:rPr>
              <a:t> </a:t>
            </a:r>
            <a:r>
              <a:rPr lang="en-US" dirty="0" err="1" smtClean="0">
                <a:latin typeface="Tahoma" pitchFamily="34" charset="0"/>
                <a:cs typeface="Tahoma" pitchFamily="34" charset="0"/>
              </a:rPr>
              <a:t>хот</a:t>
            </a:r>
            <a:r>
              <a:rPr lang="en-US" dirty="0" smtClean="0">
                <a:latin typeface="Tahoma" pitchFamily="34" charset="0"/>
                <a:cs typeface="Tahoma" pitchFamily="34" charset="0"/>
              </a:rPr>
              <a:t>” </a:t>
            </a:r>
            <a:r>
              <a:rPr lang="en-US" dirty="0" err="1" smtClean="0">
                <a:latin typeface="Tahoma" pitchFamily="34" charset="0"/>
                <a:cs typeface="Tahoma" pitchFamily="34" charset="0"/>
              </a:rPr>
              <a:t>гэсэн</a:t>
            </a:r>
            <a:r>
              <a:rPr lang="en-US" dirty="0" smtClean="0">
                <a:latin typeface="Tahoma" pitchFamily="34" charset="0"/>
                <a:cs typeface="Tahoma" pitchFamily="34" charset="0"/>
              </a:rPr>
              <a:t> </a:t>
            </a:r>
            <a:r>
              <a:rPr lang="en-US" dirty="0" err="1" smtClean="0">
                <a:latin typeface="Tahoma" pitchFamily="34" charset="0"/>
                <a:cs typeface="Tahoma" pitchFamily="34" charset="0"/>
              </a:rPr>
              <a:t>хотын</a:t>
            </a:r>
            <a:r>
              <a:rPr lang="en-US" dirty="0" smtClean="0">
                <a:latin typeface="Tahoma" pitchFamily="34" charset="0"/>
                <a:cs typeface="Tahoma" pitchFamily="34" charset="0"/>
              </a:rPr>
              <a:t> </a:t>
            </a:r>
            <a:r>
              <a:rPr lang="en-US" dirty="0" err="1" smtClean="0">
                <a:latin typeface="Tahoma" pitchFamily="34" charset="0"/>
                <a:cs typeface="Tahoma" pitchFamily="34" charset="0"/>
              </a:rPr>
              <a:t>статустай</a:t>
            </a:r>
            <a:r>
              <a:rPr lang="en-US" dirty="0" smtClean="0">
                <a:latin typeface="Tahoma" pitchFamily="34" charset="0"/>
                <a:cs typeface="Tahoma" pitchFamily="34" charset="0"/>
              </a:rPr>
              <a:t> </a:t>
            </a:r>
            <a:r>
              <a:rPr lang="en-US" dirty="0" err="1" smtClean="0">
                <a:latin typeface="Tahoma" pitchFamily="34" charset="0"/>
                <a:cs typeface="Tahoma" pitchFamily="34" charset="0"/>
              </a:rPr>
              <a:t>болох</a:t>
            </a:r>
            <a:r>
              <a:rPr lang="en-US" dirty="0" smtClean="0">
                <a:latin typeface="Tahoma" pitchFamily="34" charset="0"/>
                <a:cs typeface="Tahoma" pitchFamily="34" charset="0"/>
              </a:rPr>
              <a:t>, УИХ-д </a:t>
            </a:r>
            <a:r>
              <a:rPr lang="en-US" dirty="0" err="1" smtClean="0">
                <a:latin typeface="Tahoma" pitchFamily="34" charset="0"/>
                <a:cs typeface="Tahoma" pitchFamily="34" charset="0"/>
              </a:rPr>
              <a:t>Өмнөговь</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тойргийн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тоо</a:t>
            </a:r>
            <a:r>
              <a:rPr lang="en-US" dirty="0" smtClean="0">
                <a:latin typeface="Tahoma" pitchFamily="34" charset="0"/>
                <a:cs typeface="Tahoma" pitchFamily="34" charset="0"/>
              </a:rPr>
              <a:t> </a:t>
            </a:r>
            <a:r>
              <a:rPr lang="en-US" dirty="0" err="1" smtClean="0">
                <a:latin typeface="Tahoma" pitchFamily="34" charset="0"/>
                <a:cs typeface="Tahoma" pitchFamily="34" charset="0"/>
              </a:rPr>
              <a:t>нэмэгдэх</a:t>
            </a:r>
            <a:r>
              <a:rPr lang="en-US" dirty="0" smtClean="0">
                <a:latin typeface="Tahoma" pitchFamily="34" charset="0"/>
                <a:cs typeface="Tahoma" pitchFamily="34" charset="0"/>
              </a:rPr>
              <a:t> </a:t>
            </a:r>
            <a:r>
              <a:rPr lang="en-US" dirty="0" err="1" smtClean="0">
                <a:latin typeface="Tahoma" pitchFamily="34" charset="0"/>
                <a:cs typeface="Tahoma" pitchFamily="34" charset="0"/>
              </a:rPr>
              <a:t>боломжтой</a:t>
            </a:r>
            <a:r>
              <a:rPr lang="en-US" dirty="0" smtClean="0">
                <a:latin typeface="Tahoma" pitchFamily="34" charset="0"/>
                <a:cs typeface="Tahoma" pitchFamily="34" charset="0"/>
              </a:rPr>
              <a:t> </a:t>
            </a:r>
            <a:r>
              <a:rPr lang="en-US" dirty="0" err="1" smtClean="0">
                <a:latin typeface="Tahoma" pitchFamily="34" charset="0"/>
                <a:cs typeface="Tahoma" pitchFamily="34" charset="0"/>
              </a:rPr>
              <a:t>болох</a:t>
            </a:r>
            <a:r>
              <a:rPr lang="en-US" dirty="0" smtClean="0">
                <a:latin typeface="Tahoma" pitchFamily="34" charset="0"/>
                <a:cs typeface="Tahoma" pitchFamily="34" charset="0"/>
              </a:rPr>
              <a:t> </a:t>
            </a:r>
            <a:r>
              <a:rPr lang="en-US" dirty="0" err="1" smtClean="0">
                <a:latin typeface="Tahoma" pitchFamily="34" charset="0"/>
                <a:cs typeface="Tahoma" pitchFamily="34" charset="0"/>
              </a:rPr>
              <a:t>зэрэг</a:t>
            </a:r>
            <a:r>
              <a:rPr lang="en-US" dirty="0" smtClean="0">
                <a:latin typeface="Tahoma" pitchFamily="34" charset="0"/>
                <a:cs typeface="Tahoma" pitchFamily="34" charset="0"/>
              </a:rPr>
              <a:t> </a:t>
            </a:r>
            <a:r>
              <a:rPr lang="en-US" dirty="0" err="1" smtClean="0">
                <a:latin typeface="Tahoma" pitchFamily="34" charset="0"/>
                <a:cs typeface="Tahoma" pitchFamily="34" charset="0"/>
              </a:rPr>
              <a:t>олон</a:t>
            </a:r>
            <a:r>
              <a:rPr lang="en-US" dirty="0" smtClean="0">
                <a:latin typeface="Tahoma" pitchFamily="34" charset="0"/>
                <a:cs typeface="Tahoma" pitchFamily="34" charset="0"/>
              </a:rPr>
              <a:t> </a:t>
            </a:r>
            <a:r>
              <a:rPr lang="en-US" dirty="0" err="1" smtClean="0">
                <a:latin typeface="Tahoma" pitchFamily="34" charset="0"/>
                <a:cs typeface="Tahoma" pitchFamily="34" charset="0"/>
              </a:rPr>
              <a:t>давуу</a:t>
            </a:r>
            <a:r>
              <a:rPr lang="en-US" dirty="0" smtClean="0">
                <a:latin typeface="Tahoma" pitchFamily="34" charset="0"/>
                <a:cs typeface="Tahoma" pitchFamily="34" charset="0"/>
              </a:rPr>
              <a:t> </a:t>
            </a:r>
            <a:r>
              <a:rPr lang="en-US" dirty="0" err="1" smtClean="0">
                <a:latin typeface="Tahoma" pitchFamily="34" charset="0"/>
                <a:cs typeface="Tahoma" pitchFamily="34" charset="0"/>
              </a:rPr>
              <a:t>талууд</a:t>
            </a:r>
            <a:r>
              <a:rPr lang="en-US" dirty="0" smtClean="0">
                <a:latin typeface="Tahoma" pitchFamily="34" charset="0"/>
                <a:cs typeface="Tahoma" pitchFamily="34" charset="0"/>
              </a:rPr>
              <a:t> </a:t>
            </a:r>
            <a:r>
              <a:rPr lang="en-US" dirty="0" err="1" smtClean="0">
                <a:latin typeface="Tahoma" pitchFamily="34" charset="0"/>
                <a:cs typeface="Tahoma" pitchFamily="34" charset="0"/>
              </a:rPr>
              <a:t>бий</a:t>
            </a:r>
            <a:r>
              <a:rPr lang="en-US" dirty="0" smtClean="0">
                <a:latin typeface="Tahoma" pitchFamily="34" charset="0"/>
                <a:cs typeface="Tahoma" pitchFamily="34" charset="0"/>
              </a:rPr>
              <a:t> </a:t>
            </a:r>
            <a:r>
              <a:rPr lang="en-US" dirty="0" err="1" smtClean="0">
                <a:latin typeface="Tahoma" pitchFamily="34" charset="0"/>
                <a:cs typeface="Tahoma" pitchFamily="34" charset="0"/>
              </a:rPr>
              <a:t>болох</a:t>
            </a:r>
            <a:r>
              <a:rPr lang="en-US" dirty="0" smtClean="0">
                <a:latin typeface="Tahoma" pitchFamily="34" charset="0"/>
                <a:cs typeface="Tahoma" pitchFamily="34" charset="0"/>
              </a:rPr>
              <a:t> </a:t>
            </a:r>
            <a:r>
              <a:rPr lang="en-US" dirty="0" err="1" smtClean="0">
                <a:latin typeface="Tahoma" pitchFamily="34" charset="0"/>
                <a:cs typeface="Tahoma" pitchFamily="34" charset="0"/>
              </a:rPr>
              <a:t>юм</a:t>
            </a:r>
            <a:r>
              <a:rPr lang="en-US" dirty="0" smtClean="0">
                <a:latin typeface="Tahoma" pitchFamily="34" charset="0"/>
                <a:cs typeface="Tahoma" pitchFamily="34" charset="0"/>
              </a:rPr>
              <a:t>. </a:t>
            </a:r>
            <a:r>
              <a:rPr lang="en-US" dirty="0" err="1" smtClean="0">
                <a:latin typeface="Tahoma" pitchFamily="34" charset="0"/>
                <a:cs typeface="Tahoma" pitchFamily="34" charset="0"/>
              </a:rPr>
              <a:t>Манай</a:t>
            </a:r>
            <a:r>
              <a:rPr lang="en-US" dirty="0" smtClean="0">
                <a:latin typeface="Tahoma" pitchFamily="34" charset="0"/>
                <a:cs typeface="Tahoma" pitchFamily="34" charset="0"/>
              </a:rPr>
              <a:t> </a:t>
            </a:r>
            <a:r>
              <a:rPr lang="en-US" dirty="0" err="1" smtClean="0">
                <a:latin typeface="Tahoma" pitchFamily="34" charset="0"/>
                <a:cs typeface="Tahoma" pitchFamily="34" charset="0"/>
              </a:rPr>
              <a:t>аймаг</a:t>
            </a:r>
            <a:r>
              <a:rPr lang="en-US" dirty="0" smtClean="0">
                <a:latin typeface="Tahoma" pitchFamily="34" charset="0"/>
                <a:cs typeface="Tahoma" pitchFamily="34" charset="0"/>
              </a:rPr>
              <a:t> </a:t>
            </a:r>
            <a:r>
              <a:rPr lang="en-US" dirty="0" err="1" smtClean="0">
                <a:latin typeface="Tahoma" pitchFamily="34" charset="0"/>
                <a:cs typeface="Tahoma" pitchFamily="34" charset="0"/>
              </a:rPr>
              <a:t>анх</a:t>
            </a:r>
            <a:r>
              <a:rPr lang="en-US" dirty="0" smtClean="0">
                <a:latin typeface="Tahoma" pitchFamily="34" charset="0"/>
                <a:cs typeface="Tahoma" pitchFamily="34" charset="0"/>
              </a:rPr>
              <a:t> </a:t>
            </a:r>
            <a:r>
              <a:rPr lang="en-US" dirty="0" err="1" smtClean="0">
                <a:latin typeface="Tahoma" pitchFamily="34" charset="0"/>
                <a:cs typeface="Tahoma" pitchFamily="34" charset="0"/>
              </a:rPr>
              <a:t>хүн</a:t>
            </a:r>
            <a:r>
              <a:rPr lang="en-US" dirty="0" smtClean="0">
                <a:latin typeface="Tahoma" pitchFamily="34" charset="0"/>
                <a:cs typeface="Tahoma" pitchFamily="34" charset="0"/>
              </a:rPr>
              <a:t> </a:t>
            </a:r>
            <a:r>
              <a:rPr lang="en-US" dirty="0" err="1" smtClean="0">
                <a:latin typeface="Tahoma" pitchFamily="34" charset="0"/>
                <a:cs typeface="Tahoma" pitchFamily="34" charset="0"/>
              </a:rPr>
              <a:t>амын</a:t>
            </a:r>
            <a:r>
              <a:rPr lang="en-US" dirty="0" smtClean="0">
                <a:latin typeface="Tahoma" pitchFamily="34" charset="0"/>
                <a:cs typeface="Tahoma" pitchFamily="34" charset="0"/>
              </a:rPr>
              <a:t> </a:t>
            </a:r>
            <a:r>
              <a:rPr lang="en-US" dirty="0" err="1" smtClean="0">
                <a:latin typeface="Tahoma" pitchFamily="34" charset="0"/>
                <a:cs typeface="Tahoma" pitchFamily="34" charset="0"/>
              </a:rPr>
              <a:t>албан</a:t>
            </a:r>
            <a:r>
              <a:rPr lang="en-US" dirty="0" smtClean="0">
                <a:latin typeface="Tahoma" pitchFamily="34" charset="0"/>
                <a:cs typeface="Tahoma" pitchFamily="34" charset="0"/>
              </a:rPr>
              <a:t> </a:t>
            </a:r>
            <a:r>
              <a:rPr lang="en-US" dirty="0" err="1" smtClean="0">
                <a:latin typeface="Tahoma" pitchFamily="34" charset="0"/>
                <a:cs typeface="Tahoma" pitchFamily="34" charset="0"/>
              </a:rPr>
              <a:t>ёсны</a:t>
            </a:r>
            <a:r>
              <a:rPr lang="en-US" dirty="0" smtClean="0">
                <a:latin typeface="Tahoma" pitchFamily="34" charset="0"/>
                <a:cs typeface="Tahoma" pitchFamily="34" charset="0"/>
              </a:rPr>
              <a:t> </a:t>
            </a:r>
            <a:r>
              <a:rPr lang="en-US" dirty="0" err="1" smtClean="0">
                <a:latin typeface="Tahoma" pitchFamily="34" charset="0"/>
                <a:cs typeface="Tahoma" pitchFamily="34" charset="0"/>
              </a:rPr>
              <a:t>тооллогоор</a:t>
            </a:r>
            <a:r>
              <a:rPr lang="en-US" dirty="0" smtClean="0">
                <a:latin typeface="Tahoma" pitchFamily="34" charset="0"/>
                <a:cs typeface="Tahoma" pitchFamily="34" charset="0"/>
              </a:rPr>
              <a:t> 1944 </a:t>
            </a:r>
            <a:r>
              <a:rPr lang="en-US" dirty="0" err="1" smtClean="0">
                <a:latin typeface="Tahoma" pitchFamily="34" charset="0"/>
                <a:cs typeface="Tahoma" pitchFamily="34" charset="0"/>
              </a:rPr>
              <a:t>онд</a:t>
            </a:r>
            <a:r>
              <a:rPr lang="en-US" dirty="0" smtClean="0">
                <a:latin typeface="Tahoma" pitchFamily="34" charset="0"/>
                <a:cs typeface="Tahoma" pitchFamily="34" charset="0"/>
              </a:rPr>
              <a:t> 20269 </a:t>
            </a:r>
            <a:r>
              <a:rPr lang="en-US" dirty="0" err="1" smtClean="0">
                <a:latin typeface="Tahoma" pitchFamily="34" charset="0"/>
                <a:cs typeface="Tahoma" pitchFamily="34" charset="0"/>
              </a:rPr>
              <a:t>байсан</a:t>
            </a:r>
            <a:r>
              <a:rPr lang="en-US" dirty="0" smtClean="0">
                <a:latin typeface="Tahoma" pitchFamily="34" charset="0"/>
                <a:cs typeface="Tahoma" pitchFamily="34" charset="0"/>
              </a:rPr>
              <a:t> </a:t>
            </a:r>
            <a:r>
              <a:rPr lang="en-US" dirty="0" err="1" smtClean="0">
                <a:latin typeface="Tahoma" pitchFamily="34" charset="0"/>
                <a:cs typeface="Tahoma" pitchFamily="34" charset="0"/>
              </a:rPr>
              <a:t>бол</a:t>
            </a:r>
            <a:r>
              <a:rPr lang="en-US" dirty="0" smtClean="0">
                <a:latin typeface="Tahoma" pitchFamily="34" charset="0"/>
                <a:cs typeface="Tahoma" pitchFamily="34" charset="0"/>
              </a:rPr>
              <a:t> 2014 </a:t>
            </a:r>
            <a:r>
              <a:rPr lang="en-US" dirty="0" err="1" smtClean="0">
                <a:latin typeface="Tahoma" pitchFamily="34" charset="0"/>
                <a:cs typeface="Tahoma" pitchFamily="34" charset="0"/>
              </a:rPr>
              <a:t>онд</a:t>
            </a:r>
            <a:r>
              <a:rPr lang="en-US" dirty="0" smtClean="0">
                <a:latin typeface="Tahoma" pitchFamily="34" charset="0"/>
                <a:cs typeface="Tahoma" pitchFamily="34" charset="0"/>
              </a:rPr>
              <a:t> 59665-д </a:t>
            </a:r>
            <a:r>
              <a:rPr lang="en-US" dirty="0" err="1" smtClean="0">
                <a:latin typeface="Tahoma" pitchFamily="34" charset="0"/>
                <a:cs typeface="Tahoma" pitchFamily="34" charset="0"/>
              </a:rPr>
              <a:t>хүрээд</a:t>
            </a:r>
            <a:r>
              <a:rPr lang="en-US" dirty="0" smtClean="0">
                <a:latin typeface="Tahoma" pitchFamily="34" charset="0"/>
                <a:cs typeface="Tahoma" pitchFamily="34" charset="0"/>
              </a:rPr>
              <a:t> </a:t>
            </a:r>
            <a:r>
              <a:rPr lang="en-US" dirty="0" err="1" smtClean="0">
                <a:latin typeface="Tahoma" pitchFamily="34" charset="0"/>
                <a:cs typeface="Tahoma" pitchFamily="34" charset="0"/>
              </a:rPr>
              <a:t>байсан</a:t>
            </a:r>
            <a:r>
              <a:rPr lang="en-US" dirty="0" smtClean="0">
                <a:latin typeface="Tahoma" pitchFamily="34" charset="0"/>
                <a:cs typeface="Tahoma" pitchFamily="34" charset="0"/>
              </a:rPr>
              <a:t> </a:t>
            </a:r>
            <a:r>
              <a:rPr lang="en-US" dirty="0" err="1" smtClean="0">
                <a:latin typeface="Tahoma" pitchFamily="34" charset="0"/>
                <a:cs typeface="Tahoma" pitchFamily="34" charset="0"/>
              </a:rPr>
              <a:t>юм</a:t>
            </a:r>
            <a:r>
              <a:rPr lang="en-US" dirty="0" smtClean="0">
                <a:latin typeface="Tahoma" pitchFamily="34" charset="0"/>
                <a:cs typeface="Tahoma" pitchFamily="34" charset="0"/>
              </a:rPr>
              <a:t>. </a:t>
            </a:r>
            <a:r>
              <a:rPr lang="en-US" dirty="0" err="1" smtClean="0">
                <a:latin typeface="Tahoma" pitchFamily="34" charset="0"/>
                <a:cs typeface="Tahoma" pitchFamily="34" charset="0"/>
              </a:rPr>
              <a:t>Харин</a:t>
            </a:r>
            <a:r>
              <a:rPr lang="en-US" dirty="0" smtClean="0">
                <a:latin typeface="Tahoma" pitchFamily="34" charset="0"/>
                <a:cs typeface="Tahoma" pitchFamily="34" charset="0"/>
              </a:rPr>
              <a:t> </a:t>
            </a:r>
            <a:r>
              <a:rPr lang="en-US" dirty="0" err="1" smtClean="0">
                <a:latin typeface="Tahoma" pitchFamily="34" charset="0"/>
                <a:cs typeface="Tahoma" pitchFamily="34" charset="0"/>
              </a:rPr>
              <a:t>энэ</a:t>
            </a:r>
            <a:r>
              <a:rPr lang="en-US" dirty="0" smtClean="0">
                <a:latin typeface="Tahoma" pitchFamily="34" charset="0"/>
                <a:cs typeface="Tahoma" pitchFamily="34" charset="0"/>
              </a:rPr>
              <a:t> </a:t>
            </a:r>
            <a:r>
              <a:rPr lang="en-US" dirty="0" err="1" smtClean="0">
                <a:latin typeface="Tahoma" pitchFamily="34" charset="0"/>
                <a:cs typeface="Tahoma" pitchFamily="34" charset="0"/>
              </a:rPr>
              <a:t>он</a:t>
            </a:r>
            <a:r>
              <a:rPr lang="mn-MN" dirty="0" smtClean="0">
                <a:latin typeface="Tahoma" pitchFamily="34" charset="0"/>
                <a:cs typeface="Tahoma" pitchFamily="34" charset="0"/>
              </a:rPr>
              <a:t>ы 4-р сарын </a:t>
            </a:r>
            <a:r>
              <a:rPr lang="en-US" dirty="0" smtClean="0">
                <a:latin typeface="Tahoma" pitchFamily="34" charset="0"/>
                <a:cs typeface="Tahoma" pitchFamily="34" charset="0"/>
              </a:rPr>
              <a:t>22-ны </a:t>
            </a:r>
            <a:r>
              <a:rPr lang="en-US" dirty="0" err="1" smtClean="0">
                <a:latin typeface="Tahoma" pitchFamily="34" charset="0"/>
                <a:cs typeface="Tahoma" pitchFamily="34" charset="0"/>
              </a:rPr>
              <a:t>өдөр</a:t>
            </a:r>
            <a:r>
              <a:rPr lang="en-US" dirty="0" smtClean="0">
                <a:latin typeface="Tahoma" pitchFamily="34" charset="0"/>
                <a:cs typeface="Tahoma" pitchFamily="34" charset="0"/>
              </a:rPr>
              <a:t> БОЭТ-</a:t>
            </a:r>
            <a:r>
              <a:rPr lang="en-US" dirty="0" err="1" smtClean="0">
                <a:latin typeface="Tahoma" pitchFamily="34" charset="0"/>
                <a:cs typeface="Tahoma" pitchFamily="34" charset="0"/>
              </a:rPr>
              <a:t>ийн</a:t>
            </a:r>
            <a:r>
              <a:rPr lang="en-US" dirty="0" smtClean="0">
                <a:latin typeface="Tahoma" pitchFamily="34" charset="0"/>
                <a:cs typeface="Tahoma" pitchFamily="34" charset="0"/>
              </a:rPr>
              <a:t> </a:t>
            </a:r>
            <a:r>
              <a:rPr lang="en-US" dirty="0" err="1" smtClean="0">
                <a:latin typeface="Tahoma" pitchFamily="34" charset="0"/>
                <a:cs typeface="Tahoma" pitchFamily="34" charset="0"/>
              </a:rPr>
              <a:t>Төрөх</a:t>
            </a:r>
            <a:r>
              <a:rPr lang="en-US" dirty="0" smtClean="0">
                <a:latin typeface="Tahoma" pitchFamily="34" charset="0"/>
                <a:cs typeface="Tahoma" pitchFamily="34" charset="0"/>
              </a:rPr>
              <a:t> </a:t>
            </a:r>
            <a:r>
              <a:rPr lang="en-US" dirty="0" err="1" smtClean="0">
                <a:latin typeface="Tahoma" pitchFamily="34" charset="0"/>
                <a:cs typeface="Tahoma" pitchFamily="34" charset="0"/>
              </a:rPr>
              <a:t>тасагт</a:t>
            </a:r>
            <a:r>
              <a:rPr lang="en-US" dirty="0" smtClean="0">
                <a:latin typeface="Tahoma" pitchFamily="34" charset="0"/>
                <a:cs typeface="Tahoma" pitchFamily="34" charset="0"/>
              </a:rPr>
              <a:t> </a:t>
            </a:r>
            <a:r>
              <a:rPr lang="mn-MN" dirty="0" smtClean="0">
                <a:latin typeface="Tahoma" pitchFamily="34" charset="0"/>
                <a:cs typeface="Tahoma" pitchFamily="34" charset="0"/>
              </a:rPr>
              <a:t>60 мянга дахь иргэн  </a:t>
            </a:r>
            <a:r>
              <a:rPr lang="en-US" dirty="0" err="1" smtClean="0">
                <a:latin typeface="Tahoma" pitchFamily="34" charset="0"/>
                <a:cs typeface="Tahoma" pitchFamily="34" charset="0"/>
              </a:rPr>
              <a:t>мэндэлсэн</a:t>
            </a:r>
            <a:r>
              <a:rPr lang="en-US" dirty="0" smtClean="0">
                <a:latin typeface="Tahoma" pitchFamily="34" charset="0"/>
                <a:cs typeface="Tahoma" pitchFamily="34" charset="0"/>
              </a:rPr>
              <a:t> </a:t>
            </a:r>
            <a:r>
              <a:rPr lang="mn-MN" dirty="0" smtClean="0">
                <a:latin typeface="Tahoma" pitchFamily="34" charset="0"/>
                <a:cs typeface="Tahoma" pitchFamily="34" charset="0"/>
              </a:rPr>
              <a:t>юм.</a:t>
            </a:r>
            <a:endParaRPr lang="en-US" dirty="0">
              <a:latin typeface="Tahoma" pitchFamily="34" charset="0"/>
              <a:cs typeface="Tahoma" pitchFamily="34" charset="0"/>
            </a:endParaRPr>
          </a:p>
        </p:txBody>
      </p:sp>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2" name="Rectangle 11"/>
          <p:cNvSpPr/>
          <p:nvPr/>
        </p:nvSpPr>
        <p:spPr>
          <a:xfrm>
            <a:off x="1371600" y="609601"/>
            <a:ext cx="6858000" cy="646331"/>
          </a:xfrm>
          <a:prstGeom prst="rect">
            <a:avLst/>
          </a:prstGeom>
        </p:spPr>
        <p:txBody>
          <a:bodyPr wrap="square">
            <a:spAutoFit/>
          </a:bodyPr>
          <a:lstStyle/>
          <a:p>
            <a:pPr algn="ctr">
              <a:spcBef>
                <a:spcPct val="0"/>
              </a:spcBef>
              <a:buFontTx/>
              <a:buNone/>
            </a:pPr>
            <a:r>
              <a:rPr lang="mn-MN" altLang="en-US" dirty="0" smtClean="0">
                <a:solidFill>
                  <a:schemeClr val="bg1"/>
                </a:solidFill>
                <a:latin typeface="Arial" charset="0"/>
              </a:rPr>
              <a:t>2014 оны жилийн эцсийн малыг 5 төрөл дээр  сумдаар  жагсаавал</a:t>
            </a:r>
            <a:endParaRPr lang="en-US" altLang="en-US" dirty="0">
              <a:solidFill>
                <a:schemeClr val="bg1"/>
              </a:solidFill>
              <a:latin typeface="Arial" charset="0"/>
            </a:endParaRPr>
          </a:p>
        </p:txBody>
      </p:sp>
      <p:cxnSp>
        <p:nvCxnSpPr>
          <p:cNvPr id="13" name="Straight Connector 12"/>
          <p:cNvCxnSpPr/>
          <p:nvPr/>
        </p:nvCxnSpPr>
        <p:spPr>
          <a:xfrm>
            <a:off x="1191986" y="6172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6121400"/>
            <a:ext cx="73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nvGraphicFramePr>
        <p:xfrm>
          <a:off x="914400" y="1295400"/>
          <a:ext cx="7848601" cy="4648193"/>
        </p:xfrm>
        <a:graphic>
          <a:graphicData uri="http://schemas.openxmlformats.org/drawingml/2006/table">
            <a:tbl>
              <a:tblPr>
                <a:tableStyleId>{69C7853C-536D-4A76-A0AE-DD22124D55A5}</a:tableStyleId>
              </a:tblPr>
              <a:tblGrid>
                <a:gridCol w="838201"/>
                <a:gridCol w="616680"/>
                <a:gridCol w="825597"/>
                <a:gridCol w="465562"/>
                <a:gridCol w="825597"/>
                <a:gridCol w="403487"/>
                <a:gridCol w="825597"/>
                <a:gridCol w="403487"/>
                <a:gridCol w="825597"/>
                <a:gridCol w="465562"/>
                <a:gridCol w="825597"/>
                <a:gridCol w="527637"/>
              </a:tblGrid>
              <a:tr h="324293">
                <a:tc gridSpan="2">
                  <a:txBody>
                    <a:bodyPr/>
                    <a:lstStyle/>
                    <a:p>
                      <a:pPr algn="ctr" fontAlgn="ctr"/>
                      <a:r>
                        <a:rPr lang="mn-MN" sz="1000" u="none" strike="noStrike" dirty="0"/>
                        <a:t>Нийт мал </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c gridSpan="2">
                  <a:txBody>
                    <a:bodyPr/>
                    <a:lstStyle/>
                    <a:p>
                      <a:pPr algn="ctr" fontAlgn="ctr"/>
                      <a:r>
                        <a:rPr lang="mn-MN" sz="1000" u="none" strike="noStrike" dirty="0"/>
                        <a:t>Тэмээ</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c gridSpan="2">
                  <a:txBody>
                    <a:bodyPr/>
                    <a:lstStyle/>
                    <a:p>
                      <a:pPr algn="ctr" fontAlgn="ctr"/>
                      <a:r>
                        <a:rPr lang="mn-MN" sz="1000" u="none" strike="noStrike" dirty="0"/>
                        <a:t>Адуу</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c gridSpan="2">
                  <a:txBody>
                    <a:bodyPr/>
                    <a:lstStyle/>
                    <a:p>
                      <a:pPr algn="ctr" fontAlgn="ctr"/>
                      <a:r>
                        <a:rPr lang="mn-MN" sz="1000" u="none" strike="noStrike"/>
                        <a:t>Үхэр</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c gridSpan="2">
                  <a:txBody>
                    <a:bodyPr/>
                    <a:lstStyle/>
                    <a:p>
                      <a:pPr algn="ctr" fontAlgn="ctr"/>
                      <a:r>
                        <a:rPr lang="mn-MN" sz="1000" u="none" strike="noStrike"/>
                        <a:t>Хонь </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c gridSpan="2">
                  <a:txBody>
                    <a:bodyPr/>
                    <a:lstStyle/>
                    <a:p>
                      <a:pPr algn="ctr" fontAlgn="ctr"/>
                      <a:r>
                        <a:rPr lang="mn-MN" sz="1000" u="none" strike="noStrike" dirty="0"/>
                        <a:t>Ямаа</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hMerge="1">
                  <a:txBody>
                    <a:bodyPr/>
                    <a:lstStyle/>
                    <a:p>
                      <a:endParaRPr lang="en-US"/>
                    </a:p>
                  </a:txBody>
                  <a:tcPr/>
                </a:tc>
              </a:tr>
              <a:tr h="288260">
                <a:tc>
                  <a:txBody>
                    <a:bodyPr/>
                    <a:lstStyle/>
                    <a:p>
                      <a:pPr algn="ctr" fontAlgn="b"/>
                      <a:r>
                        <a:rPr lang="mn-MN" sz="1000" u="none" strike="noStrike" dirty="0"/>
                        <a:t>Номгон</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244795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Ханбогд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23375</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Манлай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8888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Ханбогд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3745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Ханхонгор</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47268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Номгон</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193984</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Ханхонгор</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174303</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Мандаловоо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20006</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Ханбогд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7082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Баяндалай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1848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44795</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Гурвантэс</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146898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Баяндалай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168829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Манлай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10903</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Ханхонгор</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6481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Номгон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1779</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Манлай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44756</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Баяндалай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127482</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Гурвантэс</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166228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8557</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Номгон</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6348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1613</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Мандаловоо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39748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Сэврэй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115850</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Сэврэй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147538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8222</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Цогтцэций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5651</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Ханхонгор</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1355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Ханбогд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36434</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Ханхонгор</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113328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142671</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Номгон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6938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Баяндалай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5643</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Даланзадгад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1308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Номгон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35746</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Ноён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99389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137961</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Гурвантэс</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6602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Баяновоо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5258</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Цогтцэций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1195</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Баяндалай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30098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95508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Мандаловоо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135139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Ханхонгор</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5871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Мандаловоо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5103</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Манлай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1184</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28192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87069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Манлай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133820</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5654</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4934</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Сэврэй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1059</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28152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Мандаловоо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69771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Ханбогд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133013</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Ноён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5471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4835</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997</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Цогтовоо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26172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Манлай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68089</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Ноён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116669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Сэврэй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4751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Сэврэй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4628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Хүрмэн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909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Цогтцэций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25922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Баяновоо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67704</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Баяновоо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107805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Булган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4260</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Гурвантэс</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2645</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Цогтовоо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556</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Сэврэй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21250</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Ханбогд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62377</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Цогтовоо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85766</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Баяндалай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3758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2577</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Мандаловоо</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511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Даланзадгад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18915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Даланзадгад</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54402</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Цогтцэций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82429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Цогтцэций</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2401</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Даланзадгад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2359</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Гурвантэс</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360</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Ноён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9837</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Цогтовоо</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48239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r h="288260">
                <a:tc>
                  <a:txBody>
                    <a:bodyPr/>
                    <a:lstStyle/>
                    <a:p>
                      <a:pPr algn="ctr" fontAlgn="b"/>
                      <a:r>
                        <a:rPr lang="mn-MN" sz="1000" u="none" strike="noStrike"/>
                        <a:t>Даланзадгад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78799</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Даланзадгад</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1815</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Ноён</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1738</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Ноён</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234</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a:t>Гурвантэс</a:t>
                      </a:r>
                      <a:endParaRPr lang="mn-MN" sz="1000" b="0" i="0" u="none" strike="noStrike">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a:t>9723</a:t>
                      </a:r>
                      <a:endParaRPr lang="en-US" sz="1000" b="0" i="0" u="none" strike="noStrike">
                        <a:solidFill>
                          <a:srgbClr val="000000"/>
                        </a:solidFill>
                        <a:latin typeface="Tahoma" pitchFamily="34" charset="0"/>
                        <a:ea typeface="Tahoma" pitchFamily="34" charset="0"/>
                        <a:cs typeface="Tahoma" pitchFamily="34" charset="0"/>
                      </a:endParaRPr>
                    </a:p>
                  </a:txBody>
                  <a:tcPr marL="0" marR="0" marT="0" marB="0" anchor="ctr"/>
                </a:tc>
                <a:tc>
                  <a:txBody>
                    <a:bodyPr/>
                    <a:lstStyle/>
                    <a:p>
                      <a:pPr algn="ctr" fontAlgn="b"/>
                      <a:r>
                        <a:rPr lang="mn-MN" sz="1000" u="none" strike="noStrike" dirty="0"/>
                        <a:t>Цогтцэций</a:t>
                      </a:r>
                      <a:endParaRPr lang="mn-MN" sz="1000" b="0" i="0" u="none" strike="noStrike" dirty="0">
                        <a:solidFill>
                          <a:srgbClr val="000000"/>
                        </a:solidFill>
                        <a:latin typeface="Tahoma" pitchFamily="34" charset="0"/>
                        <a:ea typeface="Tahoma" pitchFamily="34" charset="0"/>
                        <a:cs typeface="Tahoma" pitchFamily="34" charset="0"/>
                      </a:endParaRPr>
                    </a:p>
                  </a:txBody>
                  <a:tcPr marL="0" marR="0" marT="0" marB="0" anchor="b"/>
                </a:tc>
                <a:tc>
                  <a:txBody>
                    <a:bodyPr/>
                    <a:lstStyle/>
                    <a:p>
                      <a:pPr algn="ctr" fontAlgn="ctr"/>
                      <a:r>
                        <a:rPr lang="en-US" sz="1000" u="none" strike="noStrike" dirty="0"/>
                        <a:t>47260</a:t>
                      </a:r>
                      <a:endParaRPr lang="en-US" sz="1000" b="0" i="0" u="none" strike="noStrike" dirty="0">
                        <a:solidFill>
                          <a:srgbClr val="000000"/>
                        </a:solidFill>
                        <a:latin typeface="Tahoma" pitchFamily="34" charset="0"/>
                        <a:ea typeface="Tahoma" pitchFamily="34" charset="0"/>
                        <a:cs typeface="Tahoma" pitchFamily="34" charset="0"/>
                      </a:endParaRPr>
                    </a:p>
                  </a:txBody>
                  <a:tcPr marL="0" marR="0" marT="0" marB="0" anchor="ctr"/>
                </a:tc>
              </a:tr>
            </a:tbl>
          </a:graphicData>
        </a:graphic>
      </p:graphicFrame>
      <p:sp>
        <p:nvSpPr>
          <p:cNvPr id="16" name="Rectangle 15"/>
          <p:cNvSpPr/>
          <p:nvPr/>
        </p:nvSpPr>
        <p:spPr>
          <a:xfrm>
            <a:off x="1524000" y="609600"/>
            <a:ext cx="6858000" cy="646331"/>
          </a:xfrm>
          <a:prstGeom prst="rect">
            <a:avLst/>
          </a:prstGeom>
        </p:spPr>
        <p:txBody>
          <a:bodyPr wrap="square">
            <a:spAutoFit/>
          </a:bodyPr>
          <a:lstStyle/>
          <a:p>
            <a:pPr algn="ctr">
              <a:spcBef>
                <a:spcPct val="0"/>
              </a:spcBef>
              <a:buFontTx/>
              <a:buNone/>
            </a:pPr>
            <a:r>
              <a:rPr lang="mn-MN" altLang="en-US" dirty="0" smtClean="0">
                <a:latin typeface="Arial" charset="0"/>
              </a:rPr>
              <a:t>201</a:t>
            </a:r>
            <a:r>
              <a:rPr lang="en-US" altLang="en-US" dirty="0" smtClean="0">
                <a:latin typeface="Arial" charset="0"/>
              </a:rPr>
              <a:t>5</a:t>
            </a:r>
            <a:r>
              <a:rPr lang="mn-MN" altLang="en-US" dirty="0" smtClean="0">
                <a:latin typeface="Arial" charset="0"/>
              </a:rPr>
              <a:t> оны жилийн эцсийн малыг 5 төрөл дээр  сумдаар  жагсаавал</a:t>
            </a:r>
            <a:endParaRPr lang="en-US" altLang="en-US" dirty="0">
              <a:latin typeface="Arial" charset="0"/>
            </a:endParaRPr>
          </a:p>
        </p:txBody>
      </p:sp>
    </p:spTree>
    <p:extLst>
      <p:ext uri="{BB962C8B-B14F-4D97-AF65-F5344CB8AC3E}">
        <p14:creationId xmlns:p14="http://schemas.microsoft.com/office/powerpoint/2010/main" val="184728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a:solidFill>
            <a:srgbClr val="00B050"/>
          </a:solidFill>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cxnSp>
        <p:nvCxnSpPr>
          <p:cNvPr id="13" name="Straight Connector 12"/>
          <p:cNvCxnSpPr/>
          <p:nvPr/>
        </p:nvCxnSpPr>
        <p:spPr>
          <a:xfrm>
            <a:off x="1295400" y="1066800"/>
            <a:ext cx="0"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3583214"/>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169557"/>
            <a:ext cx="654957" cy="65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600200" y="533401"/>
            <a:ext cx="6248400" cy="307777"/>
          </a:xfrm>
          <a:prstGeom prst="rect">
            <a:avLst/>
          </a:prstGeom>
        </p:spPr>
        <p:txBody>
          <a:bodyPr wrap="square">
            <a:spAutoFit/>
          </a:bodyPr>
          <a:lstStyle/>
          <a:p>
            <a:pPr algn="ctr">
              <a:spcBef>
                <a:spcPct val="0"/>
              </a:spcBef>
              <a:buFontTx/>
              <a:buNone/>
            </a:pPr>
            <a:r>
              <a:rPr lang="mn-MN" altLang="en-US" sz="1400" dirty="0" smtClean="0">
                <a:latin typeface="Arial" charset="0"/>
              </a:rPr>
              <a:t>201</a:t>
            </a:r>
            <a:r>
              <a:rPr lang="en-US" altLang="en-US" sz="1400" dirty="0" smtClean="0">
                <a:latin typeface="Arial" charset="0"/>
              </a:rPr>
              <a:t>5</a:t>
            </a:r>
            <a:r>
              <a:rPr lang="mn-MN" altLang="en-US" sz="1400" dirty="0" smtClean="0">
                <a:latin typeface="Arial" charset="0"/>
              </a:rPr>
              <a:t> оны жилийн эцэст хураасан ургац, төрлөөр, 2009-201</a:t>
            </a:r>
            <a:r>
              <a:rPr lang="en-US" altLang="en-US" sz="1400" dirty="0" smtClean="0">
                <a:latin typeface="Arial" charset="0"/>
              </a:rPr>
              <a:t>5</a:t>
            </a:r>
            <a:r>
              <a:rPr lang="mn-MN" altLang="en-US" sz="1400" dirty="0" smtClean="0">
                <a:latin typeface="Arial" charset="0"/>
              </a:rPr>
              <a:t> он, /тонн/</a:t>
            </a:r>
            <a:endParaRPr lang="en-US" altLang="en-US" sz="1400" dirty="0">
              <a:latin typeface="Arial" charset="0"/>
            </a:endParaRPr>
          </a:p>
        </p:txBody>
      </p:sp>
      <p:graphicFrame>
        <p:nvGraphicFramePr>
          <p:cNvPr id="21" name="Chart 20"/>
          <p:cNvGraphicFramePr/>
          <p:nvPr/>
        </p:nvGraphicFramePr>
        <p:xfrm>
          <a:off x="1600200" y="838200"/>
          <a:ext cx="73152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nvGraphicFramePr>
        <p:xfrm>
          <a:off x="1600200" y="3914775"/>
          <a:ext cx="7162800" cy="2943225"/>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a:xfrm>
            <a:off x="1752600" y="3657600"/>
            <a:ext cx="6248400" cy="307777"/>
          </a:xfrm>
          <a:prstGeom prst="rect">
            <a:avLst/>
          </a:prstGeom>
        </p:spPr>
        <p:txBody>
          <a:bodyPr wrap="square">
            <a:spAutoFit/>
          </a:bodyPr>
          <a:lstStyle/>
          <a:p>
            <a:pPr algn="ctr">
              <a:spcBef>
                <a:spcPct val="0"/>
              </a:spcBef>
              <a:buFontTx/>
              <a:buNone/>
            </a:pPr>
            <a:r>
              <a:rPr lang="mn-MN" altLang="en-US" sz="1400" smtClean="0">
                <a:latin typeface="Arial" charset="0"/>
              </a:rPr>
              <a:t>2015 онд нийт </a:t>
            </a:r>
            <a:r>
              <a:rPr lang="mn-MN" altLang="en-US" sz="1400" dirty="0" smtClean="0">
                <a:latin typeface="Arial" charset="0"/>
              </a:rPr>
              <a:t>бэлтгэсэн хадлан, гар тэжээл, сумдаар /тонн/</a:t>
            </a:r>
            <a:endParaRPr lang="en-US" altLang="en-US" sz="1400" dirty="0">
              <a:latin typeface="Arial" charset="0"/>
            </a:endParaRPr>
          </a:p>
        </p:txBody>
      </p:sp>
    </p:spTree>
    <p:extLst>
      <p:ext uri="{BB962C8B-B14F-4D97-AF65-F5344CB8AC3E}">
        <p14:creationId xmlns:p14="http://schemas.microsoft.com/office/powerpoint/2010/main" val="334751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981200" y="4495801"/>
            <a:ext cx="6858000" cy="1938992"/>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pic>
        <p:nvPicPr>
          <p:cNvPr id="7" name="Picture 2" descr="D:\2013\12. December 2013\display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40" t="30411" r="23524" b="29546"/>
          <a:stretch/>
        </p:blipFill>
        <p:spPr bwMode="auto">
          <a:xfrm>
            <a:off x="1143000" y="838200"/>
            <a:ext cx="7162800" cy="32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41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76"/>
          <a:stretch/>
        </p:blipFill>
        <p:spPr>
          <a:xfrm>
            <a:off x="0" y="0"/>
            <a:ext cx="9009063" cy="6873756"/>
          </a:xfrm>
          <a:prstGeom prst="rect">
            <a:avLst/>
          </a:prstGeom>
        </p:spPr>
      </p:pic>
      <p:pic>
        <p:nvPicPr>
          <p:cNvPr id="7" name="Picture 9" descr="\\exchange_server\MCCT\RESTRICTED\1.ARCHIVE\10. Design_Logo\NSO_LOGO\logo_m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762000" cy="85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LESERVER\share\Byambaabaatar\Information logo\3.jpg"/>
          <p:cNvPicPr>
            <a:picLocks noChangeAspect="1" noChangeArrowheads="1"/>
          </p:cNvPicPr>
          <p:nvPr/>
        </p:nvPicPr>
        <p:blipFill>
          <a:blip r:embed="rId4" cstate="print"/>
          <a:srcRect/>
          <a:stretch>
            <a:fillRect/>
          </a:stretch>
        </p:blipFill>
        <p:spPr bwMode="auto">
          <a:xfrm>
            <a:off x="990600" y="685800"/>
            <a:ext cx="762000" cy="762000"/>
          </a:xfrm>
          <a:prstGeom prst="rect">
            <a:avLst/>
          </a:prstGeom>
          <a:noFill/>
        </p:spPr>
      </p:pic>
      <p:sp>
        <p:nvSpPr>
          <p:cNvPr id="9" name="Rectangle 12"/>
          <p:cNvSpPr>
            <a:spLocks noChangeArrowheads="1"/>
          </p:cNvSpPr>
          <p:nvPr/>
        </p:nvSpPr>
        <p:spPr bwMode="auto">
          <a:xfrm>
            <a:off x="1905000" y="838200"/>
            <a:ext cx="1143000" cy="369332"/>
          </a:xfrm>
          <a:prstGeom prst="rect">
            <a:avLst/>
          </a:prstGeom>
          <a:solidFill>
            <a:schemeClr val="accent4">
              <a:lumMod val="60000"/>
              <a:lumOff val="40000"/>
            </a:schemeClr>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latin typeface="Arial Unicode MS" pitchFamily="34" charset="-128"/>
                <a:ea typeface="Arial Unicode MS" pitchFamily="34" charset="-128"/>
                <a:cs typeface="Arial Unicode MS" pitchFamily="34" charset="-128"/>
              </a:rPr>
              <a:t>ХҮН</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latin typeface="Arial Unicode MS" pitchFamily="34" charset="-128"/>
                <a:ea typeface="Arial Unicode MS" pitchFamily="34" charset="-128"/>
                <a:cs typeface="Arial Unicode MS" pitchFamily="34" charset="-128"/>
              </a:rPr>
              <a:t>АМ</a:t>
            </a:r>
            <a:endParaRPr lang="mn-MN" b="1" dirty="0">
              <a:latin typeface="Arial Unicode MS" pitchFamily="34" charset="-128"/>
              <a:ea typeface="Arial Unicode MS" pitchFamily="34" charset="-128"/>
              <a:cs typeface="Arial Unicode MS" pitchFamily="34" charset="-128"/>
            </a:endParaRPr>
          </a:p>
        </p:txBody>
      </p:sp>
      <p:sp>
        <p:nvSpPr>
          <p:cNvPr id="1027" name="Rectangle 3"/>
          <p:cNvSpPr>
            <a:spLocks noChangeArrowheads="1"/>
          </p:cNvSpPr>
          <p:nvPr/>
        </p:nvSpPr>
        <p:spPr bwMode="auto">
          <a:xfrm>
            <a:off x="1371600" y="1783505"/>
            <a:ext cx="65532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Өмнөговь аймгийн нийт хүн ам 61540 болж өмнөх оноос 1875 хүнээр буюу 3.1 хувиар өссөн байна. Өрхийн тоо 19994 болж өмнөх оноос 663 өрхөөр буюу 3.4 хувиар өссөн дүнтэй байна.Нийт хүн амын 31.8 хувийг 0-15 насны хүүхэд, 62.5 хувийг 16-59 насны, 5.7 хувийг 60-с дээш насны хүн ам эзэлж байна.</a:t>
            </a:r>
            <a:endParaRPr kumimoji="0" lang="mn-MN"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1447800" y="3200400"/>
          <a:ext cx="6477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2209800" y="2895600"/>
            <a:ext cx="4572000" cy="646331"/>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2015 </a:t>
            </a:r>
            <a:r>
              <a:rPr lang="mn-MN" dirty="0" smtClean="0">
                <a:solidFill>
                  <a:srgbClr val="948A30"/>
                </a:solidFill>
                <a:latin typeface="Times New Roman" panose="02020603050405020304" pitchFamily="18" charset="0"/>
                <a:cs typeface="Times New Roman" panose="02020603050405020304" pitchFamily="18" charset="0"/>
              </a:rPr>
              <a:t>оны жилийн эцсийн хүн амын тоо сумдаар </a:t>
            </a:r>
            <a:endParaRPr lang="en-US" dirty="0" smtClean="0">
              <a:solidFill>
                <a:srgbClr val="948A3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20574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ЭРҮҮЛ МЭНД</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6" name="Straight Connector 15"/>
          <p:cNvCxnSpPr/>
          <p:nvPr/>
        </p:nvCxnSpPr>
        <p:spPr>
          <a:xfrm flipV="1">
            <a:off x="1143000" y="3124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8956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descr="8"/>
          <p:cNvPicPr>
            <a:picLocks noChangeAspect="1" noChangeArrowheads="1"/>
          </p:cNvPicPr>
          <p:nvPr/>
        </p:nvPicPr>
        <p:blipFill>
          <a:blip r:embed="rId4" cstate="print"/>
          <a:srcRect/>
          <a:stretch>
            <a:fillRect/>
          </a:stretch>
        </p:blipFill>
        <p:spPr bwMode="auto">
          <a:xfrm>
            <a:off x="914400" y="304800"/>
            <a:ext cx="904875" cy="904875"/>
          </a:xfrm>
          <a:prstGeom prst="rect">
            <a:avLst/>
          </a:prstGeom>
          <a:noFill/>
        </p:spPr>
      </p:pic>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22" name="Rectangle 6"/>
          <p:cNvSpPr>
            <a:spLocks noChangeArrowheads="1"/>
          </p:cNvSpPr>
          <p:nvPr/>
        </p:nvSpPr>
        <p:spPr bwMode="auto">
          <a:xfrm rot="10800000" flipV="1">
            <a:off x="1524000" y="1171055"/>
            <a:ext cx="7086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Аймгийн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хэмжээгээр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эрүүл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мэндийн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байгууллага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80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ажиллаж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байгаагаас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улсын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төсвийн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эмнэлэг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өрхийн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эмнэлэг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эмнэлэг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23,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ажиллаж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Эрүүл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мэндийн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салбарт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171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их</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эмч</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340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дунд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мэргэжилтэн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ажиллаж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indent="360363" algn="just"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эхний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12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сарын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байдлаар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аймгийн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хэмжээгээр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эх амаржиж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327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барсан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урьд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мөн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үеэс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төрөлт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4.9</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хувиар</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баралт</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хувиар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тус тус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өссөн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mn-MN" sz="1600" dirty="0" smtClean="0">
                <a:latin typeface="Arial" pitchFamily="34" charset="0"/>
                <a:ea typeface="Times New Roman" pitchFamily="18" charset="0"/>
                <a:cs typeface="Arial" pitchFamily="34" charset="0"/>
              </a:rPr>
              <a:t> </a:t>
            </a:r>
            <a:endParaRPr lang="en-US" sz="1600" dirty="0" smtClean="0">
              <a:latin typeface="Arial" pitchFamily="34" charset="0"/>
              <a:ea typeface="Times New Roman" pitchFamily="18" charset="0"/>
              <a:cs typeface="Arial" pitchFamily="34" charset="0"/>
            </a:endParaRPr>
          </a:p>
          <a:p>
            <a:pPr indent="360363" algn="just" eaLnBrk="0" fontAlgn="base" hangingPunct="0">
              <a:spcBef>
                <a:spcPct val="0"/>
              </a:spcBef>
              <a:spcAft>
                <a:spcPct val="0"/>
              </a:spcAft>
            </a:pPr>
            <a:r>
              <a:rPr lang="mn-MN" sz="1200" dirty="0" smtClean="0">
                <a:latin typeface="Arial" pitchFamily="34" charset="0"/>
                <a:ea typeface="Times New Roman" pitchFamily="18" charset="0"/>
                <a:cs typeface="Arial" pitchFamily="34" charset="0"/>
              </a:rPr>
              <a:t>Аймгийн хэмжээнд оны эхний 1</a:t>
            </a:r>
            <a:r>
              <a:rPr lang="en-US" sz="1200" dirty="0" smtClean="0">
                <a:latin typeface="Arial" pitchFamily="34" charset="0"/>
                <a:ea typeface="Times New Roman" pitchFamily="18" charset="0"/>
                <a:cs typeface="Arial" pitchFamily="34" charset="0"/>
              </a:rPr>
              <a:t>2</a:t>
            </a:r>
            <a:r>
              <a:rPr lang="mn-MN" sz="1200" dirty="0" smtClean="0">
                <a:latin typeface="Arial" pitchFamily="34" charset="0"/>
                <a:ea typeface="Times New Roman" pitchFamily="18" charset="0"/>
                <a:cs typeface="Arial" pitchFamily="34" charset="0"/>
              </a:rPr>
              <a:t> сарын байдлаар </a:t>
            </a:r>
            <a:r>
              <a:rPr lang="en-US" sz="1200" dirty="0" smtClean="0">
                <a:latin typeface="Arial" pitchFamily="34" charset="0"/>
                <a:ea typeface="Times New Roman" pitchFamily="18" charset="0"/>
                <a:cs typeface="Arial" pitchFamily="34" charset="0"/>
              </a:rPr>
              <a:t>0-1 </a:t>
            </a:r>
            <a:r>
              <a:rPr lang="en-US" sz="1200" dirty="0" err="1" smtClean="0">
                <a:latin typeface="Arial" pitchFamily="34" charset="0"/>
                <a:ea typeface="Times New Roman" pitchFamily="18" charset="0"/>
                <a:cs typeface="Arial" pitchFamily="34" charset="0"/>
              </a:rPr>
              <a:t>насны</a:t>
            </a:r>
            <a:r>
              <a:rPr lang="en-US" sz="1200" dirty="0" smtClean="0">
                <a:latin typeface="Arial" pitchFamily="34" charset="0"/>
                <a:ea typeface="Times New Roman" pitchFamily="18" charset="0"/>
                <a:cs typeface="Arial" pitchFamily="34" charset="0"/>
              </a:rPr>
              <a:t> </a:t>
            </a:r>
            <a:r>
              <a:rPr lang="en-US" sz="1200" dirty="0" err="1" smtClean="0">
                <a:latin typeface="Arial" pitchFamily="34" charset="0"/>
                <a:ea typeface="Times New Roman" pitchFamily="18" charset="0"/>
                <a:cs typeface="Arial" pitchFamily="34" charset="0"/>
              </a:rPr>
              <a:t>хүүхдийн</a:t>
            </a:r>
            <a:r>
              <a:rPr lang="en-US" sz="1200" dirty="0" smtClean="0">
                <a:latin typeface="Arial" pitchFamily="34" charset="0"/>
                <a:ea typeface="Times New Roman" pitchFamily="18" charset="0"/>
                <a:cs typeface="Arial" pitchFamily="34" charset="0"/>
              </a:rPr>
              <a:t> </a:t>
            </a:r>
            <a:r>
              <a:rPr lang="en-US" sz="1200" dirty="0" err="1" smtClean="0">
                <a:latin typeface="Arial" pitchFamily="34" charset="0"/>
                <a:ea typeface="Times New Roman" pitchFamily="18" charset="0"/>
                <a:cs typeface="Arial" pitchFamily="34" charset="0"/>
              </a:rPr>
              <a:t>эндэгдэл</a:t>
            </a:r>
            <a:r>
              <a:rPr lang="en-US" sz="1200" dirty="0" smtClean="0">
                <a:latin typeface="Arial" pitchFamily="34" charset="0"/>
                <a:ea typeface="Times New Roman" pitchFamily="18" charset="0"/>
                <a:cs typeface="Arial" pitchFamily="34" charset="0"/>
              </a:rPr>
              <a:t> 25</a:t>
            </a:r>
            <a:r>
              <a:rPr lang="mn-MN" sz="1200" dirty="0" smtClean="0">
                <a:latin typeface="Arial" pitchFamily="34" charset="0"/>
                <a:ea typeface="Times New Roman" pitchFamily="18" charset="0"/>
                <a:cs typeface="Arial" pitchFamily="34" charset="0"/>
              </a:rPr>
              <a:t> гарсан нь өмнөх мөн үеийнхтэй харьцуулахад </a:t>
            </a:r>
            <a:r>
              <a:rPr lang="en-US" sz="1200" dirty="0" smtClean="0">
                <a:latin typeface="Arial" pitchFamily="34" charset="0"/>
                <a:ea typeface="Times New Roman" pitchFamily="18" charset="0"/>
                <a:cs typeface="Arial" pitchFamily="34" charset="0"/>
              </a:rPr>
              <a:t>13</a:t>
            </a:r>
            <a:r>
              <a:rPr lang="mn-MN" sz="1200" dirty="0" smtClean="0">
                <a:latin typeface="Arial" pitchFamily="34" charset="0"/>
                <a:ea typeface="Times New Roman" pitchFamily="18" charset="0"/>
                <a:cs typeface="Arial" pitchFamily="34" charset="0"/>
              </a:rPr>
              <a:t>.8  хувиар,  </a:t>
            </a:r>
            <a:r>
              <a:rPr lang="en-US" sz="1200" dirty="0" smtClean="0">
                <a:latin typeface="Arial" pitchFamily="34" charset="0"/>
                <a:ea typeface="Times New Roman" pitchFamily="18" charset="0"/>
                <a:cs typeface="Arial" pitchFamily="34" charset="0"/>
              </a:rPr>
              <a:t>х</a:t>
            </a:r>
            <a:r>
              <a:rPr lang="mn-MN" sz="1200" dirty="0" smtClean="0">
                <a:latin typeface="Arial" pitchFamily="34" charset="0"/>
                <a:ea typeface="Times New Roman" pitchFamily="18" charset="0"/>
                <a:cs typeface="Arial" pitchFamily="34" charset="0"/>
              </a:rPr>
              <a:t>арин 1-5 насны хүүхдийн эндэгдэл 5 </a:t>
            </a:r>
            <a:r>
              <a:rPr lang="en-US" sz="1200" dirty="0" err="1" smtClean="0">
                <a:latin typeface="Arial" pitchFamily="34" charset="0"/>
                <a:ea typeface="Times New Roman" pitchFamily="18" charset="0"/>
                <a:cs typeface="Arial" pitchFamily="34" charset="0"/>
              </a:rPr>
              <a:t>гар</a:t>
            </a:r>
            <a:r>
              <a:rPr lang="mn-MN" sz="1200" dirty="0" smtClean="0">
                <a:latin typeface="Arial" pitchFamily="34" charset="0"/>
                <a:ea typeface="Times New Roman" pitchFamily="18" charset="0"/>
                <a:cs typeface="Arial" pitchFamily="34" charset="0"/>
              </a:rPr>
              <a:t>саннь өмнөх оны мөн үеийнхээс 44.4 хувиар буурчээ.</a:t>
            </a:r>
            <a:endParaRPr lang="en-US" dirty="0" smtClean="0">
              <a:latin typeface="Arial" pitchFamily="34" charset="0"/>
              <a:ea typeface="Times New Roman" pitchFamily="18" charset="0"/>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Chart 18"/>
          <p:cNvGraphicFramePr/>
          <p:nvPr/>
        </p:nvGraphicFramePr>
        <p:xfrm>
          <a:off x="1371600" y="3581400"/>
          <a:ext cx="3048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nvGraphicFramePr>
        <p:xfrm>
          <a:off x="4953000" y="3352800"/>
          <a:ext cx="3810000" cy="2819400"/>
        </p:xfrm>
        <a:graphic>
          <a:graphicData uri="http://schemas.openxmlformats.org/drawingml/2006/chart">
            <c:chart xmlns:c="http://schemas.openxmlformats.org/drawingml/2006/chart" xmlns:r="http://schemas.openxmlformats.org/officeDocument/2006/relationships" r:id="rId6"/>
          </a:graphicData>
        </a:graphic>
      </p:graphicFrame>
      <p:cxnSp>
        <p:nvCxnSpPr>
          <p:cNvPr id="14" name="Straight Connector 13"/>
          <p:cNvCxnSpPr/>
          <p:nvPr/>
        </p:nvCxnSpPr>
        <p:spPr>
          <a:xfrm>
            <a:off x="4648200" y="3200400"/>
            <a:ext cx="4273" cy="288705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10" name="Rectangle 12"/>
          <p:cNvSpPr>
            <a:spLocks noChangeArrowheads="1"/>
          </p:cNvSpPr>
          <p:nvPr/>
        </p:nvSpPr>
        <p:spPr bwMode="auto">
          <a:xfrm>
            <a:off x="14478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ЭРҮҮЛ МЭНД</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6" name="Straight Connector 15"/>
          <p:cNvCxnSpPr/>
          <p:nvPr/>
        </p:nvCxnSpPr>
        <p:spPr>
          <a:xfrm>
            <a:off x="1600200" y="3276600"/>
            <a:ext cx="6324600"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Chart 16"/>
          <p:cNvGraphicFramePr/>
          <p:nvPr/>
        </p:nvGraphicFramePr>
        <p:xfrm>
          <a:off x="1676400" y="3657600"/>
          <a:ext cx="6172200" cy="2743201"/>
        </p:xfrm>
        <a:graphic>
          <a:graphicData uri="http://schemas.openxmlformats.org/drawingml/2006/chart">
            <c:chart xmlns:c="http://schemas.openxmlformats.org/drawingml/2006/chart" xmlns:r="http://schemas.openxmlformats.org/officeDocument/2006/relationships" r:id="rId4"/>
          </a:graphicData>
        </a:graphic>
      </p:graphicFrame>
      <p:sp>
        <p:nvSpPr>
          <p:cNvPr id="2049" name="Rectangle 1"/>
          <p:cNvSpPr>
            <a:spLocks noChangeArrowheads="1"/>
          </p:cNvSpPr>
          <p:nvPr/>
        </p:nvSpPr>
        <p:spPr bwMode="auto">
          <a:xfrm>
            <a:off x="1524000" y="1219200"/>
            <a:ext cx="63246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Аймгийн хэмжээнд халдварт өвчин 992 гарсан нь өмнөх оны мөн үеэс 80.4 хувиар өссөн үзүүлэлттэй байна. Нийт халдварт өвчний 84.8 хувийг хурц халдварт өвчин эзэлж байгаа бөгөөд сумдаар авч үзвэл Даланзадгад, Цогтцэций сумдад өндөр үзүүлэлттэй байна.</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indent="457200" algn="just" fontAlgn="base">
              <a:spcBef>
                <a:spcPct val="0"/>
              </a:spcBef>
              <a:spcAft>
                <a:spcPct val="0"/>
              </a:spcAft>
            </a:pPr>
            <a:r>
              <a:rPr lang="mn-MN" sz="1200" dirty="0" smtClean="0">
                <a:latin typeface="Arial" pitchFamily="34" charset="0"/>
                <a:cs typeface="Arial" pitchFamily="34" charset="0"/>
              </a:rPr>
              <a:t>2015 оны эхний 12 сарын байдлаар аймгийн хэмжээнд хурц халдварт өвчин 813 гарсан нь өмнөх оны мөн үетэй харьцуулахад 2 дахин өссөн үзүүлэлттэй байна. Хурц халдварт өвчний 60.8 хувийг улаан бурхан өвчин эзэлж байгаа нь Даланзадгад, Цогтцэций сумдад өндөр үзүүлэлттэй байна. </a:t>
            </a:r>
            <a:endParaRPr lang="en-US" sz="1200" dirty="0" smtClean="0">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6" y="-34984"/>
            <a:ext cx="9144000" cy="6873756"/>
          </a:xfrm>
          <a:prstGeom prst="rect">
            <a:avLst/>
          </a:prstGeom>
        </p:spPr>
      </p:pic>
      <p:sp>
        <p:nvSpPr>
          <p:cNvPr id="10" name="Rectangle 12"/>
          <p:cNvSpPr>
            <a:spLocks noChangeArrowheads="1"/>
          </p:cNvSpPr>
          <p:nvPr/>
        </p:nvSpPr>
        <p:spPr bwMode="auto">
          <a:xfrm>
            <a:off x="14478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ЭРҮҮЛ МЭНД</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12" name="Rectangle 11"/>
          <p:cNvSpPr/>
          <p:nvPr/>
        </p:nvSpPr>
        <p:spPr>
          <a:xfrm>
            <a:off x="1524000" y="1143000"/>
            <a:ext cx="6172200" cy="584775"/>
          </a:xfrm>
          <a:prstGeom prst="rect">
            <a:avLst/>
          </a:prstGeom>
        </p:spPr>
        <p:txBody>
          <a:bodyPr wrap="square">
            <a:spAutoFit/>
          </a:bodyPr>
          <a:lstStyle/>
          <a:p>
            <a:pPr algn="ctr"/>
            <a:r>
              <a:rPr lang="mn-MN" sz="1600" dirty="0">
                <a:latin typeface="Arial"/>
                <a:ea typeface="Times New Roman"/>
                <a:cs typeface="Times New Roman"/>
              </a:rPr>
              <a:t>Төрөлт, нас баралт,ердийн өсөлт  1000 хүнд  ногдох байдлаар,</a:t>
            </a:r>
            <a:endParaRPr lang="en-US" sz="1600" dirty="0">
              <a:latin typeface="Times New Roman Mon"/>
              <a:ea typeface="Times New Roman"/>
              <a:cs typeface="Times New Roman"/>
            </a:endParaRPr>
          </a:p>
          <a:p>
            <a:pPr algn="ctr"/>
            <a:r>
              <a:rPr lang="mn-MN" sz="1600" dirty="0">
                <a:latin typeface="Arial"/>
                <a:ea typeface="Times New Roman"/>
                <a:cs typeface="Times New Roman"/>
              </a:rPr>
              <a:t> жил бүрийн эцсийн байдлаар</a:t>
            </a:r>
            <a:endParaRPr lang="en-US" sz="1600" dirty="0">
              <a:effectLst/>
              <a:latin typeface="Times New Roman Mon"/>
              <a:ea typeface="Times New Roman"/>
              <a:cs typeface="Times New Roman"/>
            </a:endParaRPr>
          </a:p>
        </p:txBody>
      </p:sp>
      <p:cxnSp>
        <p:nvCxnSpPr>
          <p:cNvPr id="19" name="Straight Connector 18"/>
          <p:cNvCxnSpPr/>
          <p:nvPr/>
        </p:nvCxnSpPr>
        <p:spPr>
          <a:xfrm>
            <a:off x="990600" y="5105400"/>
            <a:ext cx="8153400" cy="0"/>
          </a:xfrm>
          <a:prstGeom prst="line">
            <a:avLst/>
          </a:prstGeom>
          <a:noFill/>
          <a:ln w="15875" cap="flat" cmpd="sng" algn="ctr">
            <a:solidFill>
              <a:srgbClr val="80C342"/>
            </a:solidFill>
            <a:prstDash val="sysDash"/>
          </a:ln>
          <a:effectLst/>
        </p:spPr>
      </p:cxnSp>
      <p:graphicFrame>
        <p:nvGraphicFramePr>
          <p:cNvPr id="13" name="Chart 12"/>
          <p:cNvGraphicFramePr/>
          <p:nvPr/>
        </p:nvGraphicFramePr>
        <p:xfrm>
          <a:off x="1143000" y="2133600"/>
          <a:ext cx="22860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657600" y="1905000"/>
          <a:ext cx="2209800" cy="28782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6324600" y="1676400"/>
          <a:ext cx="2057400" cy="3002972"/>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19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9144000" cy="6873756"/>
          </a:xfrm>
          <a:prstGeom prst="rect">
            <a:avLst/>
          </a:prstGeom>
        </p:spPr>
      </p:pic>
      <p:sp>
        <p:nvSpPr>
          <p:cNvPr id="11" name="Rectangle 12"/>
          <p:cNvSpPr>
            <a:spLocks noChangeArrowheads="1"/>
          </p:cNvSpPr>
          <p:nvPr/>
        </p:nvSpPr>
        <p:spPr bwMode="auto">
          <a:xfrm>
            <a:off x="1981200" y="457200"/>
            <a:ext cx="66294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ХӨДӨЛМӨР</a:t>
            </a:r>
            <a:endParaRPr lang="mn-MN" b="1" dirty="0">
              <a:solidFill>
                <a:schemeClr val="bg1"/>
              </a:solidFill>
              <a:latin typeface="Arial Unicode MS" pitchFamily="34" charset="-128"/>
              <a:ea typeface="Arial Unicode MS" pitchFamily="34" charset="-128"/>
              <a:cs typeface="Arial Unicode MS" pitchFamily="34" charset="-128"/>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03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5486400" y="990600"/>
            <a:ext cx="0" cy="3124200"/>
          </a:xfrm>
          <a:prstGeom prst="line">
            <a:avLst/>
          </a:prstGeom>
          <a:noFill/>
          <a:ln w="9525" cap="flat" cmpd="sng" algn="ctr">
            <a:solidFill>
              <a:srgbClr val="92D050"/>
            </a:solidFill>
            <a:prstDash val="dash"/>
          </a:ln>
          <a:effectLst/>
        </p:spPr>
      </p:cxnSp>
      <p:cxnSp>
        <p:nvCxnSpPr>
          <p:cNvPr id="17" name="Straight Connector 16"/>
          <p:cNvCxnSpPr/>
          <p:nvPr/>
        </p:nvCxnSpPr>
        <p:spPr>
          <a:xfrm>
            <a:off x="1524000" y="4267200"/>
            <a:ext cx="7239000" cy="0"/>
          </a:xfrm>
          <a:prstGeom prst="line">
            <a:avLst/>
          </a:prstGeom>
          <a:noFill/>
          <a:ln w="9525" cap="flat" cmpd="sng" algn="ctr">
            <a:solidFill>
              <a:srgbClr val="92D050"/>
            </a:solidFill>
            <a:prstDash val="dash"/>
          </a:ln>
          <a:effectLst/>
        </p:spPr>
      </p:cxnSp>
      <p:graphicFrame>
        <p:nvGraphicFramePr>
          <p:cNvPr id="18" name="Chart 17"/>
          <p:cNvGraphicFramePr/>
          <p:nvPr/>
        </p:nvGraphicFramePr>
        <p:xfrm>
          <a:off x="1905000" y="4648200"/>
          <a:ext cx="6248400" cy="2033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5486400" y="1828800"/>
          <a:ext cx="2743200" cy="1905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p:cNvSpPr/>
          <p:nvPr/>
        </p:nvSpPr>
        <p:spPr>
          <a:xfrm>
            <a:off x="5562600" y="1066800"/>
            <a:ext cx="3200400" cy="684803"/>
          </a:xfrm>
          <a:prstGeom prst="rect">
            <a:avLst/>
          </a:prstGeom>
        </p:spPr>
        <p:txBody>
          <a:bodyPr wrap="square">
            <a:spAutoFit/>
          </a:bodyPr>
          <a:lstStyle/>
          <a:p>
            <a:pPr algn="ctr"/>
            <a:r>
              <a:rPr lang="mn-MN" sz="1050" dirty="0" smtClean="0">
                <a:latin typeface="Arial" pitchFamily="34" charset="0"/>
                <a:cs typeface="Arial" pitchFamily="34" charset="0"/>
              </a:rPr>
              <a:t>Бүртгэлтэй</a:t>
            </a:r>
            <a:r>
              <a:rPr lang="mn-MN" sz="2800" dirty="0" smtClean="0"/>
              <a:t> </a:t>
            </a:r>
            <a:r>
              <a:rPr lang="mn-MN" sz="1050" dirty="0" smtClean="0">
                <a:latin typeface="Arial" pitchFamily="34" charset="0"/>
                <a:cs typeface="Arial" pitchFamily="34" charset="0"/>
              </a:rPr>
              <a:t>ажилгүйчүүд  боловсролын</a:t>
            </a:r>
            <a:r>
              <a:rPr lang="en-US" sz="1050" dirty="0" smtClean="0">
                <a:latin typeface="Arial" pitchFamily="34" charset="0"/>
                <a:cs typeface="Arial" pitchFamily="34" charset="0"/>
              </a:rPr>
              <a:t> </a:t>
            </a:r>
            <a:r>
              <a:rPr lang="mn-MN" sz="1050" dirty="0" smtClean="0">
                <a:latin typeface="Arial" pitchFamily="34" charset="0"/>
                <a:cs typeface="Arial" pitchFamily="34" charset="0"/>
              </a:rPr>
              <a:t>түвшингээр, 2015 оны 12 сар, хувиар</a:t>
            </a:r>
            <a:endParaRPr lang="en-US" dirty="0">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3" descr="4"/>
          <p:cNvPicPr>
            <a:picLocks noChangeAspect="1" noChangeArrowheads="1"/>
          </p:cNvPicPr>
          <p:nvPr/>
        </p:nvPicPr>
        <p:blipFill>
          <a:blip r:embed="rId6" cstate="print"/>
          <a:srcRect/>
          <a:stretch>
            <a:fillRect/>
          </a:stretch>
        </p:blipFill>
        <p:spPr bwMode="auto">
          <a:xfrm>
            <a:off x="914400" y="381000"/>
            <a:ext cx="904875" cy="904875"/>
          </a:xfrm>
          <a:prstGeom prst="rect">
            <a:avLst/>
          </a:prstGeom>
          <a:noFill/>
        </p:spPr>
      </p:pic>
      <p:sp>
        <p:nvSpPr>
          <p:cNvPr id="7171" name="Rectangle 3"/>
          <p:cNvSpPr>
            <a:spLocks noChangeArrowheads="1"/>
          </p:cNvSpPr>
          <p:nvPr/>
        </p:nvSpPr>
        <p:spPr bwMode="auto">
          <a:xfrm rot="10800000" flipV="1">
            <a:off x="1828800" y="1075493"/>
            <a:ext cx="35814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Аймгийн хөдөлмөрийн захад сарын эхэнд бүртгэлтэй ажил идэвхтэй  эрж байгаа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807</a:t>
            </a:r>
            <a:r>
              <a:rPr kumimoji="0" lang="eu-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хүн байгаагаас тайлант сард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320</a:t>
            </a:r>
            <a:r>
              <a:rPr kumimoji="0" lang="eu-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хүн шинээр бүртгэгдэж, </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бүртгэлээс хасагдсан хүн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510</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болсон бөгөөд</a:t>
            </a:r>
            <a:r>
              <a:rPr kumimoji="0" lang="eu-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тайлант сарын эцэст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617</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ажил хайгч</a:t>
            </a:r>
            <a:r>
              <a:rPr kumimoji="0" lang="eu-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хүн бүртгэлтэй болсон байна.</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Энэ нь өнгөрсөн оны мөн үеэс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71</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хүнээр буюу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13.0</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өсчээ.Нийт ажил хайгч иргэдийн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55.4</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хувийг эмэгтэйчүүд эзэлж байна.</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u-E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3" name="Chart 22"/>
          <p:cNvGraphicFramePr/>
          <p:nvPr/>
        </p:nvGraphicFramePr>
        <p:xfrm>
          <a:off x="1828800" y="2286000"/>
          <a:ext cx="3429000"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20"/>
          <p:cNvSpPr/>
          <p:nvPr/>
        </p:nvSpPr>
        <p:spPr>
          <a:xfrm>
            <a:off x="2362200" y="4495800"/>
            <a:ext cx="5867400" cy="2616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mn-MN" dirty="0" smtClean="0">
                <a:latin typeface="Arial"/>
                <a:ea typeface="Times New Roman"/>
                <a:cs typeface="Times New Roman"/>
              </a:rPr>
              <a:t>Ажил хайгч иргэдийн </a:t>
            </a:r>
            <a:r>
              <a:rPr lang="mn-MN" sz="1100" dirty="0" smtClean="0">
                <a:latin typeface="Arial"/>
                <a:ea typeface="Times New Roman"/>
                <a:cs typeface="Times New Roman"/>
              </a:rPr>
              <a:t>тоо, жил бүрийн эцэст</a:t>
            </a:r>
            <a:endParaRPr lang="en-US" sz="1100" dirty="0">
              <a:effectLst/>
              <a:latin typeface="Times New Roman Mon"/>
              <a:ea typeface="Times New Roman"/>
              <a:cs typeface="Times New Roman"/>
            </a:endParaRPr>
          </a:p>
        </p:txBody>
      </p: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graphicFrame>
        <p:nvGraphicFramePr>
          <p:cNvPr id="16" name="Chart 15"/>
          <p:cNvGraphicFramePr/>
          <p:nvPr>
            <p:extLst>
              <p:ext uri="{D42A27DB-BD31-4B8C-83A1-F6EECF244321}">
                <p14:modId xmlns:p14="http://schemas.microsoft.com/office/powerpoint/2010/main" val="3597652191"/>
              </p:ext>
            </p:extLst>
          </p:nvPr>
        </p:nvGraphicFramePr>
        <p:xfrm>
          <a:off x="6324600" y="4038600"/>
          <a:ext cx="2209800" cy="1752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2"/>
          <p:cNvSpPr>
            <a:spLocks noChangeArrowheads="1"/>
          </p:cNvSpPr>
          <p:nvPr/>
        </p:nvSpPr>
        <p:spPr bwMode="auto">
          <a:xfrm>
            <a:off x="1600200" y="609600"/>
            <a:ext cx="6400800" cy="369332"/>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b="1" dirty="0">
                <a:solidFill>
                  <a:schemeClr val="bg1"/>
                </a:solidFill>
                <a:latin typeface="Arial Unicode MS" pitchFamily="34" charset="-128"/>
                <a:ea typeface="Arial Unicode MS" pitchFamily="34" charset="-128"/>
                <a:cs typeface="Arial Unicode MS" pitchFamily="34" charset="-128"/>
              </a:rPr>
              <a:t> </a:t>
            </a:r>
            <a:r>
              <a:rPr lang="mn-MN" b="1" dirty="0">
                <a:solidFill>
                  <a:schemeClr val="bg1"/>
                </a:solidFill>
                <a:latin typeface="Arial Unicode MS" pitchFamily="34" charset="-128"/>
                <a:ea typeface="Arial Unicode MS" pitchFamily="34" charset="-128"/>
                <a:cs typeface="Arial Unicode MS" pitchFamily="34" charset="-128"/>
              </a:rPr>
              <a:t>– </a:t>
            </a:r>
            <a:r>
              <a:rPr lang="mn-MN" b="1" dirty="0" smtClean="0">
                <a:solidFill>
                  <a:schemeClr val="bg1"/>
                </a:solidFill>
                <a:latin typeface="Arial Unicode MS" pitchFamily="34" charset="-128"/>
                <a:ea typeface="Arial Unicode MS" pitchFamily="34" charset="-128"/>
                <a:cs typeface="Arial Unicode MS" pitchFamily="34" charset="-128"/>
              </a:rPr>
              <a:t>БОЛОВСРОЛ</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13" name="Straight Connector 12"/>
          <p:cNvCxnSpPr/>
          <p:nvPr/>
        </p:nvCxnSpPr>
        <p:spPr>
          <a:xfrm flipV="1">
            <a:off x="1020851" y="3166006"/>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8194" name="Picture 2" desc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33400"/>
            <a:ext cx="60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71600" y="990600"/>
            <a:ext cx="6858000" cy="3046988"/>
          </a:xfrm>
          <a:prstGeom prst="rect">
            <a:avLst/>
          </a:prstGeom>
        </p:spPr>
        <p:txBody>
          <a:bodyPr wrap="square">
            <a:spAutoFit/>
          </a:bodyPr>
          <a:lstStyle/>
          <a:p>
            <a:r>
              <a:rPr lang="x-none" sz="1100">
                <a:latin typeface="Arial" pitchFamily="34" charset="0"/>
                <a:cs typeface="Arial" pitchFamily="34" charset="0"/>
              </a:rPr>
              <a:t> </a:t>
            </a:r>
            <a:r>
              <a:rPr lang="x-none" sz="1100" smtClean="0">
                <a:latin typeface="Arial" pitchFamily="34" charset="0"/>
                <a:cs typeface="Arial" pitchFamily="34" charset="0"/>
              </a:rPr>
              <a:t>         </a:t>
            </a:r>
            <a:r>
              <a:rPr lang="en-US" sz="1100" dirty="0" err="1" smtClean="0">
                <a:latin typeface="Arial" pitchFamily="34" charset="0"/>
                <a:cs typeface="Arial" pitchFamily="34" charset="0"/>
              </a:rPr>
              <a:t>Аймгийн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хэмжээгээр</a:t>
            </a:r>
            <a:r>
              <a:rPr lang="en-US" sz="1100" dirty="0" smtClean="0">
                <a:latin typeface="Arial" pitchFamily="34" charset="0"/>
                <a:cs typeface="Arial" pitchFamily="34" charset="0"/>
              </a:rPr>
              <a:t> 2015-2016оны </a:t>
            </a:r>
            <a:r>
              <a:rPr lang="en-US" sz="1100" dirty="0" err="1" smtClean="0">
                <a:latin typeface="Arial" pitchFamily="34" charset="0"/>
                <a:cs typeface="Arial" pitchFamily="34" charset="0"/>
              </a:rPr>
              <a:t>хичээлийн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жилд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ерөнхий</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боловсролын</a:t>
            </a:r>
            <a:r>
              <a:rPr lang="en-US" sz="1100" dirty="0" smtClean="0">
                <a:latin typeface="Arial" pitchFamily="34" charset="0"/>
                <a:cs typeface="Arial" pitchFamily="34" charset="0"/>
              </a:rPr>
              <a:t> </a:t>
            </a:r>
            <a:r>
              <a:rPr lang="mn-MN" sz="1100" dirty="0" smtClean="0">
                <a:latin typeface="Arial" pitchFamily="34" charset="0"/>
                <a:cs typeface="Arial" pitchFamily="34" charset="0"/>
              </a:rPr>
              <a:t>төрийн хэвшлийн </a:t>
            </a:r>
            <a:r>
              <a:rPr lang="en-US" sz="1100" dirty="0" smtClean="0">
                <a:latin typeface="Arial" pitchFamily="34" charset="0"/>
                <a:cs typeface="Arial" pitchFamily="34" charset="0"/>
              </a:rPr>
              <a:t>19 </a:t>
            </a:r>
            <a:r>
              <a:rPr lang="en-US" sz="1100" dirty="0" err="1" smtClean="0">
                <a:latin typeface="Arial" pitchFamily="34" charset="0"/>
                <a:cs typeface="Arial" pitchFamily="34" charset="0"/>
              </a:rPr>
              <a:t>сургууль</a:t>
            </a:r>
            <a:r>
              <a:rPr lang="mn-MN" sz="1100" dirty="0" smtClean="0">
                <a:latin typeface="Arial" pitchFamily="34" charset="0"/>
                <a:cs typeface="Arial" pitchFamily="34" charset="0"/>
              </a:rPr>
              <a:t>, хувийн хэвшлийн 1 сургууль үйл ажиллагаа явуулж байгаа бөгөөд 39</a:t>
            </a:r>
            <a:r>
              <a:rPr lang="en-US" sz="1100" dirty="0" smtClean="0">
                <a:latin typeface="Arial" pitchFamily="34" charset="0"/>
                <a:cs typeface="Arial" pitchFamily="34" charset="0"/>
              </a:rPr>
              <a:t>8</a:t>
            </a:r>
            <a:r>
              <a:rPr lang="mn-MN" sz="1100" dirty="0" smtClean="0">
                <a:latin typeface="Arial" pitchFamily="34" charset="0"/>
                <a:cs typeface="Arial" pitchFamily="34" charset="0"/>
              </a:rPr>
              <a:t> бүлэгт</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өдрийн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анги</a:t>
            </a:r>
            <a:r>
              <a:rPr lang="mn-MN" sz="1100" dirty="0" smtClean="0">
                <a:latin typeface="Arial" pitchFamily="34" charset="0"/>
                <a:cs typeface="Arial" pitchFamily="34" charset="0"/>
              </a:rPr>
              <a:t>йн</a:t>
            </a:r>
            <a:r>
              <a:rPr lang="en-US" sz="1100" dirty="0" smtClean="0">
                <a:latin typeface="Arial" pitchFamily="34" charset="0"/>
                <a:cs typeface="Arial" pitchFamily="34" charset="0"/>
              </a:rPr>
              <a:t> </a:t>
            </a:r>
            <a:r>
              <a:rPr lang="mn-MN" sz="1100" dirty="0" smtClean="0">
                <a:latin typeface="Arial" pitchFamily="34" charset="0"/>
                <a:cs typeface="Arial" pitchFamily="34" charset="0"/>
              </a:rPr>
              <a:t>10</a:t>
            </a:r>
            <a:r>
              <a:rPr lang="en-US" sz="1100" dirty="0" smtClean="0">
                <a:latin typeface="Arial" pitchFamily="34" charset="0"/>
                <a:cs typeface="Arial" pitchFamily="34" charset="0"/>
              </a:rPr>
              <a:t>961 </a:t>
            </a:r>
            <a:r>
              <a:rPr lang="en-US" sz="1100" dirty="0" err="1" smtClean="0">
                <a:latin typeface="Arial" pitchFamily="34" charset="0"/>
                <a:cs typeface="Arial" pitchFamily="34" charset="0"/>
              </a:rPr>
              <a:t>сурагчид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хамрагдан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суралцаж</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байна</a:t>
            </a:r>
            <a:r>
              <a:rPr lang="en-US" sz="1100" dirty="0" smtClean="0">
                <a:latin typeface="Arial" pitchFamily="34" charset="0"/>
                <a:cs typeface="Arial" pitchFamily="34" charset="0"/>
              </a:rPr>
              <a:t>.</a:t>
            </a:r>
            <a:r>
              <a:rPr lang="mn-MN" sz="1100" dirty="0" smtClean="0">
                <a:latin typeface="Arial" pitchFamily="34" charset="0"/>
                <a:cs typeface="Arial" pitchFamily="34" charset="0"/>
              </a:rPr>
              <a:t> Нийт суралцагчдын хүйсийн харьцаа 50.9 байна.</a:t>
            </a:r>
            <a:endParaRPr lang="en-US" sz="1100" dirty="0" smtClean="0">
              <a:latin typeface="Arial" pitchFamily="34" charset="0"/>
              <a:cs typeface="Arial" pitchFamily="34" charset="0"/>
            </a:endParaRPr>
          </a:p>
          <a:p>
            <a:r>
              <a:rPr lang="mn-MN" sz="1100" dirty="0" smtClean="0">
                <a:latin typeface="Arial" pitchFamily="34" charset="0"/>
                <a:cs typeface="Arial" pitchFamily="34" charset="0"/>
              </a:rPr>
              <a:t>Өдрийн ангийн суралцагчидтай төрийн хэвшлийн сургуулиас хамгийн олон суралцагчидтай сургууль Даланзадгад сумын 1-р бүрэн дунд сургууль </a:t>
            </a:r>
            <a:r>
              <a:rPr lang="en-US" sz="1100" dirty="0" smtClean="0">
                <a:latin typeface="Arial" pitchFamily="34" charset="0"/>
                <a:cs typeface="Arial" pitchFamily="34" charset="0"/>
              </a:rPr>
              <a:t>2019</a:t>
            </a:r>
            <a:r>
              <a:rPr lang="mn-MN" sz="1100" dirty="0" smtClean="0">
                <a:latin typeface="Arial" pitchFamily="34" charset="0"/>
                <a:cs typeface="Arial" pitchFamily="34" charset="0"/>
              </a:rPr>
              <a:t>, хамгийн цөөн суралцагчидтай сургууль Хүрмэн сумын ЕБС 1</a:t>
            </a:r>
            <a:r>
              <a:rPr lang="en-US" sz="1100" dirty="0" smtClean="0">
                <a:latin typeface="Arial" pitchFamily="34" charset="0"/>
                <a:cs typeface="Arial" pitchFamily="34" charset="0"/>
              </a:rPr>
              <a:t>34</a:t>
            </a:r>
            <a:r>
              <a:rPr lang="mn-MN" sz="1100" dirty="0" smtClean="0">
                <a:latin typeface="Arial" pitchFamily="34" charset="0"/>
                <a:cs typeface="Arial" pitchFamily="34" charset="0"/>
              </a:rPr>
              <a:t> суралцагчидтай байна. </a:t>
            </a:r>
            <a:endParaRPr lang="en-US" sz="1100" dirty="0" smtClean="0">
              <a:latin typeface="Arial" pitchFamily="34" charset="0"/>
              <a:cs typeface="Arial" pitchFamily="34" charset="0"/>
            </a:endParaRPr>
          </a:p>
          <a:p>
            <a:r>
              <a:rPr lang="mn-MN" sz="1100" dirty="0" smtClean="0">
                <a:latin typeface="Arial" pitchFamily="34" charset="0"/>
                <a:cs typeface="Arial" pitchFamily="34" charset="0"/>
              </a:rPr>
              <a:t>           </a:t>
            </a:r>
            <a:r>
              <a:rPr lang="en-US" sz="1100" dirty="0" err="1" smtClean="0">
                <a:latin typeface="Arial" pitchFamily="34" charset="0"/>
                <a:cs typeface="Arial" pitchFamily="34" charset="0"/>
              </a:rPr>
              <a:t>Сургуулийн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өмнөх</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боловсрол</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олгох</a:t>
            </a:r>
            <a:r>
              <a:rPr lang="en-US" sz="1100" dirty="0" smtClean="0">
                <a:latin typeface="Arial" pitchFamily="34" charset="0"/>
                <a:cs typeface="Arial" pitchFamily="34" charset="0"/>
              </a:rPr>
              <a:t> </a:t>
            </a:r>
            <a:r>
              <a:rPr lang="mn-MN" sz="1100" dirty="0" smtClean="0">
                <a:latin typeface="Arial" pitchFamily="34" charset="0"/>
                <a:cs typeface="Arial" pitchFamily="34" charset="0"/>
              </a:rPr>
              <a:t>2</a:t>
            </a:r>
            <a:r>
              <a:rPr lang="en-US" sz="1100" dirty="0" smtClean="0">
                <a:latin typeface="Arial" pitchFamily="34" charset="0"/>
                <a:cs typeface="Arial" pitchFamily="34" charset="0"/>
              </a:rPr>
              <a:t> </a:t>
            </a:r>
            <a:r>
              <a:rPr lang="mn-MN" sz="1100" dirty="0" smtClean="0">
                <a:latin typeface="Arial" pitchFamily="34" charset="0"/>
                <a:cs typeface="Arial" pitchFamily="34" charset="0"/>
              </a:rPr>
              <a:t>1 төрийн өмчийн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цэцэрлэг</a:t>
            </a:r>
            <a:r>
              <a:rPr lang="mn-MN" sz="1100" dirty="0" smtClean="0">
                <a:latin typeface="Arial" pitchFamily="34" charset="0"/>
                <a:cs typeface="Arial" pitchFamily="34" charset="0"/>
              </a:rPr>
              <a:t>, хувийн өмчийн 2 цэцэрлэгийн</a:t>
            </a:r>
            <a:r>
              <a:rPr lang="en-US" sz="1100" dirty="0" smtClean="0">
                <a:latin typeface="Arial" pitchFamily="34" charset="0"/>
                <a:cs typeface="Arial" pitchFamily="34" charset="0"/>
              </a:rPr>
              <a:t> </a:t>
            </a:r>
            <a:r>
              <a:rPr lang="mn-MN" sz="1100" dirty="0" smtClean="0">
                <a:latin typeface="Arial" pitchFamily="34" charset="0"/>
                <a:cs typeface="Arial" pitchFamily="34" charset="0"/>
              </a:rPr>
              <a:t>нийт 133</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бүлэгт</a:t>
            </a:r>
            <a:r>
              <a:rPr lang="en-US" sz="1100" dirty="0" smtClean="0">
                <a:latin typeface="Arial" pitchFamily="34" charset="0"/>
                <a:cs typeface="Arial" pitchFamily="34" charset="0"/>
              </a:rPr>
              <a:t> </a:t>
            </a:r>
            <a:r>
              <a:rPr lang="mn-MN" sz="1100" dirty="0" smtClean="0">
                <a:latin typeface="Arial" pitchFamily="34" charset="0"/>
                <a:cs typeface="Arial" pitchFamily="34" charset="0"/>
              </a:rPr>
              <a:t>4525</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хүүхэд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хүмүүжиж</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байна</a:t>
            </a:r>
            <a:r>
              <a:rPr lang="en-US" sz="1100" dirty="0" smtClean="0">
                <a:latin typeface="Arial" pitchFamily="34" charset="0"/>
                <a:cs typeface="Arial" pitchFamily="34" charset="0"/>
              </a:rPr>
              <a:t>.</a:t>
            </a:r>
            <a:r>
              <a:rPr lang="mn-MN" sz="1100" dirty="0" smtClean="0">
                <a:latin typeface="Arial" pitchFamily="34" charset="0"/>
                <a:cs typeface="Arial" pitchFamily="34" charset="0"/>
              </a:rPr>
              <a:t>Үүний 0.7 хувь буюу 32 хүүхэд хөгжлийн бэрхшээлтэй хүүхэд байна.</a:t>
            </a:r>
            <a:r>
              <a:rPr lang="en-US" sz="1100" dirty="0" smtClean="0">
                <a:latin typeface="Arial" pitchFamily="34" charset="0"/>
                <a:cs typeface="Arial" pitchFamily="34" charset="0"/>
              </a:rPr>
              <a:t> </a:t>
            </a:r>
            <a:endParaRPr lang="mn-MN" sz="1100" dirty="0" smtClean="0">
              <a:latin typeface="Arial" pitchFamily="34" charset="0"/>
              <a:cs typeface="Arial" pitchFamily="34" charset="0"/>
            </a:endParaRPr>
          </a:p>
          <a:p>
            <a:r>
              <a:rPr lang="mn-MN" sz="1100" dirty="0" smtClean="0">
                <a:latin typeface="Arial" pitchFamily="34" charset="0"/>
                <a:cs typeface="Arial" pitchFamily="34" charset="0"/>
              </a:rPr>
              <a:t>            </a:t>
            </a:r>
            <a:r>
              <a:rPr lang="en-US" sz="1100" dirty="0" smtClean="0">
                <a:latin typeface="Arial" pitchFamily="34" charset="0"/>
                <a:cs typeface="Arial" pitchFamily="34" charset="0"/>
              </a:rPr>
              <a:t>2015-2016 </a:t>
            </a:r>
            <a:r>
              <a:rPr lang="en-US" sz="1100" dirty="0" err="1" smtClean="0">
                <a:latin typeface="Arial" pitchFamily="34" charset="0"/>
                <a:cs typeface="Arial" pitchFamily="34" charset="0"/>
              </a:rPr>
              <a:t>оны</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хичээлийн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жилд</a:t>
            </a:r>
            <a:r>
              <a:rPr lang="en-US" sz="1100" dirty="0" smtClean="0">
                <a:latin typeface="Arial" pitchFamily="34" charset="0"/>
                <a:cs typeface="Arial" pitchFamily="34" charset="0"/>
              </a:rPr>
              <a:t> </a:t>
            </a:r>
            <a:r>
              <a:rPr lang="mn-MN" sz="1100" dirty="0" smtClean="0">
                <a:latin typeface="Arial" pitchFamily="34" charset="0"/>
                <a:cs typeface="Arial" pitchFamily="34" charset="0"/>
              </a:rPr>
              <a:t>Политехникийн коллеж-д</a:t>
            </a:r>
            <a:r>
              <a:rPr lang="en-US" sz="1100" dirty="0" smtClean="0">
                <a:latin typeface="Arial" pitchFamily="34" charset="0"/>
                <a:cs typeface="Arial" pitchFamily="34" charset="0"/>
              </a:rPr>
              <a:t> 939 </a:t>
            </a:r>
            <a:r>
              <a:rPr lang="en-US" sz="1100" dirty="0" err="1" smtClean="0">
                <a:latin typeface="Arial" pitchFamily="34" charset="0"/>
                <a:cs typeface="Arial" pitchFamily="34" charset="0"/>
              </a:rPr>
              <a:t>суралцагсад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суралцаж</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байгаагийн</a:t>
            </a:r>
            <a:r>
              <a:rPr lang="en-US" sz="1100" dirty="0" smtClean="0">
                <a:latin typeface="Arial" pitchFamily="34" charset="0"/>
                <a:cs typeface="Arial" pitchFamily="34" charset="0"/>
              </a:rPr>
              <a:t> 32.4</a:t>
            </a:r>
            <a:r>
              <a:rPr lang="mn-MN" sz="1100" dirty="0" smtClean="0">
                <a:latin typeface="Arial" pitchFamily="34" charset="0"/>
                <a:cs typeface="Arial" pitchFamily="34" charset="0"/>
              </a:rPr>
              <a:t> хувь нь эмэгтэй суралцагчид байна. Нийт суралцагчдын </a:t>
            </a:r>
            <a:r>
              <a:rPr lang="en-US" sz="1100" dirty="0" smtClean="0">
                <a:latin typeface="Arial" pitchFamily="34" charset="0"/>
                <a:cs typeface="Arial" pitchFamily="34" charset="0"/>
              </a:rPr>
              <a:t>17.0 </a:t>
            </a:r>
            <a:r>
              <a:rPr lang="en-US" sz="1100" dirty="0" err="1" smtClean="0">
                <a:latin typeface="Arial" pitchFamily="34" charset="0"/>
                <a:cs typeface="Arial" pitchFamily="34" charset="0"/>
              </a:rPr>
              <a:t>хувь</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буюу</a:t>
            </a:r>
            <a:r>
              <a:rPr lang="en-US" sz="1100" dirty="0" smtClean="0">
                <a:latin typeface="Arial" pitchFamily="34" charset="0"/>
                <a:cs typeface="Arial" pitchFamily="34" charset="0"/>
              </a:rPr>
              <a:t> 160 </a:t>
            </a:r>
            <a:r>
              <a:rPr lang="en-US" sz="1100" dirty="0" err="1" smtClean="0">
                <a:latin typeface="Arial" pitchFamily="34" charset="0"/>
                <a:cs typeface="Arial" pitchFamily="34" charset="0"/>
              </a:rPr>
              <a:t>хүүхэд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төгсөх</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ангийн</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суралцагчид</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байна</a:t>
            </a:r>
            <a:r>
              <a:rPr lang="en-US" sz="1100" dirty="0" smtClean="0">
                <a:latin typeface="Arial" pitchFamily="34" charset="0"/>
                <a:cs typeface="Arial" pitchFamily="34" charset="0"/>
              </a:rPr>
              <a:t>.</a:t>
            </a:r>
          </a:p>
          <a:p>
            <a:endParaRPr lang="en-US" sz="1200" dirty="0" smtClean="0"/>
          </a:p>
          <a:p>
            <a:endParaRPr lang="en-US" sz="1200" dirty="0" smtClean="0"/>
          </a:p>
          <a:p>
            <a:endParaRPr lang="en-US" sz="1200" dirty="0" smtClean="0"/>
          </a:p>
          <a:p>
            <a:endParaRPr lang="en-US" sz="1200" dirty="0" smtClean="0"/>
          </a:p>
          <a:p>
            <a:endParaRPr lang="en-US" sz="1200" dirty="0">
              <a:latin typeface="Arial" pitchFamily="34" charset="0"/>
              <a:cs typeface="Arial" pitchFamily="34" charset="0"/>
            </a:endParaRPr>
          </a:p>
        </p:txBody>
      </p:sp>
      <p:graphicFrame>
        <p:nvGraphicFramePr>
          <p:cNvPr id="17" name="Chart 16"/>
          <p:cNvGraphicFramePr/>
          <p:nvPr/>
        </p:nvGraphicFramePr>
        <p:xfrm>
          <a:off x="1219200" y="3352800"/>
          <a:ext cx="3276600" cy="29902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nvGraphicFramePr>
        <p:xfrm>
          <a:off x="5105400" y="3429000"/>
          <a:ext cx="3260785" cy="28812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2" y="4926"/>
            <a:ext cx="9126908" cy="6860908"/>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3" name="Rectangle 12"/>
          <p:cNvSpPr>
            <a:spLocks noChangeArrowheads="1"/>
          </p:cNvSpPr>
          <p:nvPr/>
        </p:nvSpPr>
        <p:spPr bwMode="auto">
          <a:xfrm>
            <a:off x="1447800" y="685800"/>
            <a:ext cx="7010400" cy="338554"/>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sz="16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1600" b="1" dirty="0">
                <a:solidFill>
                  <a:schemeClr val="bg1"/>
                </a:solidFill>
                <a:latin typeface="Arial Unicode MS" pitchFamily="34" charset="-128"/>
                <a:ea typeface="Arial Unicode MS" pitchFamily="34" charset="-128"/>
                <a:cs typeface="Arial Unicode MS" pitchFamily="34" charset="-128"/>
              </a:rPr>
              <a:t> </a:t>
            </a:r>
            <a:r>
              <a:rPr lang="mn-MN" sz="1600" b="1" dirty="0">
                <a:solidFill>
                  <a:schemeClr val="bg1"/>
                </a:solidFill>
                <a:latin typeface="Arial Unicode MS" pitchFamily="34" charset="-128"/>
                <a:ea typeface="Arial Unicode MS" pitchFamily="34" charset="-128"/>
                <a:cs typeface="Arial Unicode MS" pitchFamily="34" charset="-128"/>
              </a:rPr>
              <a:t>– </a:t>
            </a:r>
            <a:r>
              <a:rPr lang="mn-MN" sz="1600" b="1" dirty="0" smtClean="0">
                <a:solidFill>
                  <a:schemeClr val="bg1"/>
                </a:solidFill>
                <a:latin typeface="Arial Unicode MS" pitchFamily="34" charset="-128"/>
                <a:ea typeface="Arial Unicode MS" pitchFamily="34" charset="-128"/>
                <a:cs typeface="Arial Unicode MS" pitchFamily="34" charset="-128"/>
              </a:rPr>
              <a:t>НИЙГМИЙН ЗАРИМ ҮЗҮҮЛЭЛТ</a:t>
            </a:r>
            <a:endParaRPr lang="mn-MN" sz="1600" b="1" dirty="0">
              <a:solidFill>
                <a:schemeClr val="bg1"/>
              </a:solidFill>
              <a:latin typeface="Arial Unicode MS" pitchFamily="34" charset="-128"/>
              <a:ea typeface="Arial Unicode MS" pitchFamily="34" charset="-128"/>
              <a:cs typeface="Arial Unicode MS" pitchFamily="34" charset="-128"/>
            </a:endParaRPr>
          </a:p>
        </p:txBody>
      </p:sp>
      <p:cxnSp>
        <p:nvCxnSpPr>
          <p:cNvPr id="18" name="Straight Connector 17"/>
          <p:cNvCxnSpPr/>
          <p:nvPr/>
        </p:nvCxnSpPr>
        <p:spPr>
          <a:xfrm>
            <a:off x="1333500" y="3048000"/>
            <a:ext cx="7315200" cy="0"/>
          </a:xfrm>
          <a:prstGeom prst="line">
            <a:avLst/>
          </a:prstGeom>
          <a:noFill/>
          <a:ln w="9525" cap="flat" cmpd="sng" algn="ctr">
            <a:solidFill>
              <a:srgbClr val="92D050"/>
            </a:solidFill>
            <a:prstDash val="dash"/>
          </a:ln>
          <a:effectLst/>
        </p:spPr>
      </p:cxnSp>
      <p:cxnSp>
        <p:nvCxnSpPr>
          <p:cNvPr id="20" name="Straight Connector 19"/>
          <p:cNvCxnSpPr/>
          <p:nvPr/>
        </p:nvCxnSpPr>
        <p:spPr>
          <a:xfrm>
            <a:off x="4991100" y="3425410"/>
            <a:ext cx="11037" cy="3124200"/>
          </a:xfrm>
          <a:prstGeom prst="line">
            <a:avLst/>
          </a:prstGeom>
          <a:noFill/>
          <a:ln w="9525" cap="flat" cmpd="sng" algn="ctr">
            <a:solidFill>
              <a:srgbClr val="92D050"/>
            </a:solidFill>
            <a:prstDash val="dash"/>
          </a:ln>
          <a:effectLst/>
        </p:spPr>
      </p:cxnSp>
      <p:pic>
        <p:nvPicPr>
          <p:cNvPr id="3074" name="Picture 2" descr="\\FILESERVER\share\khorolmaa\Information log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215" y="2788465"/>
            <a:ext cx="677254" cy="6475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19200" y="1066800"/>
            <a:ext cx="7315200" cy="1815882"/>
          </a:xfrm>
          <a:prstGeom prst="rect">
            <a:avLst/>
          </a:prstGeom>
        </p:spPr>
        <p:txBody>
          <a:bodyPr wrap="square">
            <a:spAutoFit/>
          </a:bodyPr>
          <a:lstStyle/>
          <a:p>
            <a:r>
              <a:rPr lang="en-US" sz="1300" dirty="0" smtClean="0">
                <a:latin typeface="Arial" pitchFamily="34" charset="0"/>
                <a:cs typeface="Arial" pitchFamily="34" charset="0"/>
              </a:rPr>
              <a:t>         </a:t>
            </a:r>
            <a:r>
              <a:rPr lang="en-US" sz="1400" dirty="0" smtClean="0"/>
              <a:t>2015 </a:t>
            </a:r>
            <a:r>
              <a:rPr lang="en-US" sz="1400" dirty="0" err="1" smtClean="0"/>
              <a:t>оны</a:t>
            </a:r>
            <a:r>
              <a:rPr lang="en-US" sz="1400" dirty="0" smtClean="0"/>
              <a:t> </a:t>
            </a:r>
            <a:r>
              <a:rPr lang="en-US" sz="1400" dirty="0" err="1" smtClean="0"/>
              <a:t>жилийн</a:t>
            </a:r>
            <a:r>
              <a:rPr lang="en-US" sz="1400" dirty="0" smtClean="0"/>
              <a:t> </a:t>
            </a:r>
            <a:r>
              <a:rPr lang="en-US" sz="1400" dirty="0" err="1" smtClean="0"/>
              <a:t>эцсийн</a:t>
            </a:r>
            <a:r>
              <a:rPr lang="en-US" sz="1400" dirty="0" smtClean="0"/>
              <a:t> </a:t>
            </a:r>
            <a:r>
              <a:rPr lang="en-US" sz="1400" dirty="0" err="1" smtClean="0"/>
              <a:t>байдлаар</a:t>
            </a:r>
            <a:r>
              <a:rPr lang="en-US" sz="1400" dirty="0" smtClean="0"/>
              <a:t> </a:t>
            </a:r>
            <a:r>
              <a:rPr lang="en-US" sz="1400" dirty="0" err="1" smtClean="0"/>
              <a:t>өрх,хүн</a:t>
            </a:r>
            <a:r>
              <a:rPr lang="en-US" sz="1400" dirty="0" smtClean="0"/>
              <a:t> </a:t>
            </a:r>
            <a:r>
              <a:rPr lang="en-US" sz="1400" dirty="0" err="1" smtClean="0"/>
              <a:t>амын</a:t>
            </a:r>
            <a:r>
              <a:rPr lang="en-US" sz="1400" dirty="0" smtClean="0"/>
              <a:t> </a:t>
            </a:r>
            <a:r>
              <a:rPr lang="en-US" sz="1400" dirty="0" err="1" smtClean="0"/>
              <a:t>зарим</a:t>
            </a:r>
            <a:r>
              <a:rPr lang="en-US" sz="1400" dirty="0" smtClean="0"/>
              <a:t> </a:t>
            </a:r>
            <a:r>
              <a:rPr lang="en-US" sz="1400" dirty="0" err="1" smtClean="0"/>
              <a:t>үзүүлэлтийн</a:t>
            </a:r>
            <a:r>
              <a:rPr lang="en-US" sz="1400" dirty="0" smtClean="0"/>
              <a:t> </a:t>
            </a:r>
            <a:r>
              <a:rPr lang="en-US" sz="1400" dirty="0" err="1" smtClean="0"/>
              <a:t>мэдээгээр</a:t>
            </a:r>
            <a:r>
              <a:rPr lang="en-US" sz="1400" dirty="0" smtClean="0"/>
              <a:t> </a:t>
            </a:r>
            <a:r>
              <a:rPr lang="en-US" sz="1400" dirty="0" err="1" smtClean="0"/>
              <a:t>аймгийн</a:t>
            </a:r>
            <a:r>
              <a:rPr lang="en-US" sz="1400" dirty="0" smtClean="0"/>
              <a:t> </a:t>
            </a:r>
            <a:r>
              <a:rPr lang="en-US" sz="1400" dirty="0" err="1" smtClean="0"/>
              <a:t>хэмжээнд</a:t>
            </a:r>
            <a:r>
              <a:rPr lang="en-US" sz="1400" dirty="0" smtClean="0"/>
              <a:t> </a:t>
            </a:r>
            <a:r>
              <a:rPr lang="en-US" sz="1400" dirty="0" err="1" smtClean="0"/>
              <a:t>бүтэн</a:t>
            </a:r>
            <a:r>
              <a:rPr lang="en-US" sz="1400" dirty="0" smtClean="0"/>
              <a:t> </a:t>
            </a:r>
            <a:r>
              <a:rPr lang="en-US" sz="1400" dirty="0" err="1" smtClean="0"/>
              <a:t>өнчин</a:t>
            </a:r>
            <a:r>
              <a:rPr lang="en-US" sz="1400" dirty="0" smtClean="0"/>
              <a:t> </a:t>
            </a:r>
            <a:r>
              <a:rPr lang="en-US" sz="1400" dirty="0" err="1" smtClean="0"/>
              <a:t>хүүхэд</a:t>
            </a:r>
            <a:r>
              <a:rPr lang="en-US" sz="1400" dirty="0" smtClean="0"/>
              <a:t> 51байгаа </a:t>
            </a:r>
            <a:r>
              <a:rPr lang="en-US" sz="1400" dirty="0" err="1" smtClean="0"/>
              <a:t>нь</a:t>
            </a:r>
            <a:r>
              <a:rPr lang="en-US" sz="1400" dirty="0" smtClean="0"/>
              <a:t> </a:t>
            </a:r>
            <a:r>
              <a:rPr lang="en-US" sz="1400" dirty="0" err="1" smtClean="0"/>
              <a:t>өнгөрсөн</a:t>
            </a:r>
            <a:r>
              <a:rPr lang="en-US" sz="1400" dirty="0" smtClean="0"/>
              <a:t> </a:t>
            </a:r>
            <a:r>
              <a:rPr lang="en-US" sz="1400" dirty="0" err="1" smtClean="0"/>
              <a:t>оны</a:t>
            </a:r>
            <a:r>
              <a:rPr lang="en-US" sz="1400" dirty="0" smtClean="0"/>
              <a:t> </a:t>
            </a:r>
            <a:r>
              <a:rPr lang="en-US" sz="1400" dirty="0" err="1" smtClean="0"/>
              <a:t>мөн</a:t>
            </a:r>
            <a:r>
              <a:rPr lang="en-US" sz="1400" dirty="0" smtClean="0"/>
              <a:t> </a:t>
            </a:r>
            <a:r>
              <a:rPr lang="en-US" sz="1400" dirty="0" err="1" smtClean="0"/>
              <a:t>үеэс</a:t>
            </a:r>
            <a:r>
              <a:rPr lang="en-US" sz="1400" dirty="0" smtClean="0"/>
              <a:t> 18.6</a:t>
            </a:r>
            <a:r>
              <a:rPr lang="mn-MN" sz="1400" dirty="0" smtClean="0"/>
              <a:t> хувиар,</a:t>
            </a:r>
            <a:r>
              <a:rPr lang="en-US" sz="1400" dirty="0" err="1" smtClean="0"/>
              <a:t>харин</a:t>
            </a:r>
            <a:r>
              <a:rPr lang="en-US" sz="1400" dirty="0" smtClean="0"/>
              <a:t> </a:t>
            </a:r>
            <a:r>
              <a:rPr lang="en-US" sz="1400" dirty="0" err="1" smtClean="0"/>
              <a:t>хагас</a:t>
            </a:r>
            <a:r>
              <a:rPr lang="en-US" sz="1400" dirty="0" smtClean="0"/>
              <a:t> </a:t>
            </a:r>
            <a:r>
              <a:rPr lang="en-US" sz="1400" dirty="0" err="1" smtClean="0"/>
              <a:t>өнчин</a:t>
            </a:r>
            <a:r>
              <a:rPr lang="en-US" sz="1400" dirty="0" smtClean="0"/>
              <a:t> </a:t>
            </a:r>
            <a:r>
              <a:rPr lang="en-US" sz="1400" dirty="0" err="1" smtClean="0"/>
              <a:t>хүүхэд</a:t>
            </a:r>
            <a:r>
              <a:rPr lang="en-US" sz="1400" dirty="0" smtClean="0"/>
              <a:t> 5</a:t>
            </a:r>
            <a:r>
              <a:rPr lang="mn-MN" sz="1400" dirty="0" smtClean="0"/>
              <a:t>63</a:t>
            </a:r>
            <a:r>
              <a:rPr lang="en-US" sz="1400" dirty="0" smtClean="0"/>
              <a:t> </a:t>
            </a:r>
            <a:r>
              <a:rPr lang="en-US" sz="1400" dirty="0" err="1" smtClean="0"/>
              <a:t>байгаа</a:t>
            </a:r>
            <a:r>
              <a:rPr lang="en-US" sz="1400" dirty="0" smtClean="0"/>
              <a:t> </a:t>
            </a:r>
            <a:r>
              <a:rPr lang="en-US" sz="1400" dirty="0" err="1" smtClean="0"/>
              <a:t>нь</a:t>
            </a:r>
            <a:r>
              <a:rPr lang="en-US" sz="1400" dirty="0" smtClean="0"/>
              <a:t> </a:t>
            </a:r>
            <a:r>
              <a:rPr lang="en-US" sz="1400" dirty="0" err="1" smtClean="0"/>
              <a:t>өнгөрсөн</a:t>
            </a:r>
            <a:r>
              <a:rPr lang="en-US" sz="1400" dirty="0" smtClean="0"/>
              <a:t> </a:t>
            </a:r>
            <a:r>
              <a:rPr lang="en-US" sz="1400" dirty="0" err="1" smtClean="0"/>
              <a:t>оны</a:t>
            </a:r>
            <a:r>
              <a:rPr lang="en-US" sz="1400" dirty="0" smtClean="0"/>
              <a:t> </a:t>
            </a:r>
            <a:r>
              <a:rPr lang="en-US" sz="1400" dirty="0" err="1" smtClean="0"/>
              <a:t>мөн</a:t>
            </a:r>
            <a:r>
              <a:rPr lang="en-US" sz="1400" dirty="0" smtClean="0"/>
              <a:t> </a:t>
            </a:r>
            <a:r>
              <a:rPr lang="en-US" sz="1400" dirty="0" err="1" smtClean="0"/>
              <a:t>үеэс</a:t>
            </a:r>
            <a:r>
              <a:rPr lang="en-US" sz="1400" dirty="0" smtClean="0"/>
              <a:t> </a:t>
            </a:r>
            <a:r>
              <a:rPr lang="mn-MN" sz="1400" dirty="0" smtClean="0"/>
              <a:t>1.8 хувиар</a:t>
            </a:r>
            <a:r>
              <a:rPr lang="en-US" sz="1400" dirty="0" smtClean="0"/>
              <a:t> </a:t>
            </a:r>
            <a:r>
              <a:rPr lang="mn-MN" sz="1400" dirty="0" smtClean="0"/>
              <a:t>тус</a:t>
            </a:r>
            <a:r>
              <a:rPr lang="en-US" sz="1400" dirty="0" smtClean="0"/>
              <a:t> </a:t>
            </a:r>
            <a:r>
              <a:rPr lang="mn-MN" sz="1400" dirty="0" smtClean="0"/>
              <a:t> тус өссөн</a:t>
            </a:r>
            <a:r>
              <a:rPr lang="en-US" sz="1400" dirty="0" smtClean="0"/>
              <a:t> </a:t>
            </a:r>
            <a:r>
              <a:rPr lang="en-US" sz="1400" dirty="0" err="1" smtClean="0"/>
              <a:t>байна.Мөн</a:t>
            </a:r>
            <a:r>
              <a:rPr lang="en-US" sz="1400" dirty="0" smtClean="0"/>
              <a:t> </a:t>
            </a:r>
            <a:r>
              <a:rPr lang="en-US" sz="1400" dirty="0" err="1" smtClean="0"/>
              <a:t>өрх</a:t>
            </a:r>
            <a:r>
              <a:rPr lang="en-US" sz="1400" dirty="0" smtClean="0"/>
              <a:t> </a:t>
            </a:r>
            <a:r>
              <a:rPr lang="en-US" sz="1400" dirty="0" err="1" smtClean="0"/>
              <a:t>толгойлсон</a:t>
            </a:r>
            <a:r>
              <a:rPr lang="en-US" sz="1400" dirty="0" smtClean="0"/>
              <a:t> </a:t>
            </a:r>
            <a:r>
              <a:rPr lang="en-US" sz="1400" dirty="0" err="1" smtClean="0"/>
              <a:t>хүний</a:t>
            </a:r>
            <a:r>
              <a:rPr lang="en-US" sz="1400" dirty="0" smtClean="0"/>
              <a:t> </a:t>
            </a:r>
            <a:r>
              <a:rPr lang="en-US" sz="1400" dirty="0" err="1" smtClean="0"/>
              <a:t>тоо</a:t>
            </a:r>
            <a:r>
              <a:rPr lang="en-US" sz="1400" dirty="0" smtClean="0"/>
              <a:t> </a:t>
            </a:r>
            <a:r>
              <a:rPr lang="mn-MN" sz="1400" dirty="0" smtClean="0"/>
              <a:t>2478</a:t>
            </a:r>
            <a:r>
              <a:rPr lang="en-US" sz="1400" dirty="0" smtClean="0"/>
              <a:t> </a:t>
            </a:r>
            <a:r>
              <a:rPr lang="en-US" sz="1400" dirty="0" err="1" smtClean="0"/>
              <a:t>байгаа</a:t>
            </a:r>
            <a:r>
              <a:rPr lang="en-US" sz="1400" dirty="0" smtClean="0"/>
              <a:t> </a:t>
            </a:r>
            <a:r>
              <a:rPr lang="en-US" sz="1400" dirty="0" err="1" smtClean="0"/>
              <a:t>нь</a:t>
            </a:r>
            <a:r>
              <a:rPr lang="en-US" sz="1400" dirty="0" smtClean="0"/>
              <a:t> </a:t>
            </a:r>
            <a:r>
              <a:rPr lang="en-US" sz="1400" dirty="0" err="1" smtClean="0"/>
              <a:t>өмнөх</a:t>
            </a:r>
            <a:r>
              <a:rPr lang="en-US" sz="1400" dirty="0" smtClean="0"/>
              <a:t> </a:t>
            </a:r>
            <a:r>
              <a:rPr lang="en-US" sz="1400" dirty="0" err="1" smtClean="0"/>
              <a:t>оны</a:t>
            </a:r>
            <a:r>
              <a:rPr lang="en-US" sz="1400" dirty="0" smtClean="0"/>
              <a:t> </a:t>
            </a:r>
            <a:r>
              <a:rPr lang="en-US" sz="1400" dirty="0" err="1" smtClean="0"/>
              <a:t>мөн</a:t>
            </a:r>
            <a:r>
              <a:rPr lang="en-US" sz="1400" dirty="0" smtClean="0"/>
              <a:t> </a:t>
            </a:r>
            <a:r>
              <a:rPr lang="en-US" sz="1400" dirty="0" err="1" smtClean="0"/>
              <a:t>үеэс</a:t>
            </a:r>
            <a:r>
              <a:rPr lang="en-US" sz="1400" dirty="0" smtClean="0"/>
              <a:t> </a:t>
            </a:r>
            <a:r>
              <a:rPr lang="mn-MN" sz="1400" dirty="0" smtClean="0"/>
              <a:t>15.1 хувиар буурсан</a:t>
            </a:r>
            <a:r>
              <a:rPr lang="en-US" sz="1400" dirty="0" smtClean="0"/>
              <a:t> </a:t>
            </a:r>
            <a:r>
              <a:rPr lang="en-US" sz="1400" dirty="0" err="1" smtClean="0"/>
              <a:t>үзүүлэлттэй</a:t>
            </a:r>
            <a:r>
              <a:rPr lang="en-US" sz="1400" dirty="0" smtClean="0"/>
              <a:t> </a:t>
            </a:r>
            <a:r>
              <a:rPr lang="en-US" sz="1400" dirty="0" err="1" smtClean="0"/>
              <a:t>байна</a:t>
            </a:r>
            <a:r>
              <a:rPr lang="en-US" sz="1400" dirty="0" smtClean="0"/>
              <a:t>.</a:t>
            </a:r>
          </a:p>
          <a:p>
            <a:r>
              <a:rPr lang="mn-MN" sz="1400" dirty="0" smtClean="0"/>
              <a:t>           </a:t>
            </a:r>
            <a:r>
              <a:rPr lang="en-US" sz="1400" dirty="0" err="1" smtClean="0"/>
              <a:t>Аймгийн</a:t>
            </a:r>
            <a:r>
              <a:rPr lang="en-US" sz="1400" dirty="0" smtClean="0"/>
              <a:t> </a:t>
            </a:r>
            <a:r>
              <a:rPr lang="en-US" sz="1400" dirty="0" err="1" smtClean="0"/>
              <a:t>хэмжээнд</a:t>
            </a:r>
            <a:r>
              <a:rPr lang="en-US" sz="1400" dirty="0" smtClean="0"/>
              <a:t> 201</a:t>
            </a:r>
            <a:r>
              <a:rPr lang="mn-MN" sz="1400" dirty="0" smtClean="0"/>
              <a:t>5</a:t>
            </a:r>
            <a:r>
              <a:rPr lang="en-US" sz="1400" dirty="0" smtClean="0"/>
              <a:t> </a:t>
            </a:r>
            <a:r>
              <a:rPr lang="en-US" sz="1400" dirty="0" err="1" smtClean="0"/>
              <a:t>оны</a:t>
            </a:r>
            <a:r>
              <a:rPr lang="en-US" sz="1400" dirty="0" smtClean="0"/>
              <a:t> </a:t>
            </a:r>
            <a:r>
              <a:rPr lang="en-US" sz="1400" dirty="0" err="1" smtClean="0"/>
              <a:t>жилийн</a:t>
            </a:r>
            <a:r>
              <a:rPr lang="en-US" sz="1400" dirty="0" smtClean="0"/>
              <a:t> </a:t>
            </a:r>
            <a:r>
              <a:rPr lang="en-US" sz="1400" dirty="0" err="1" smtClean="0"/>
              <a:t>эцсийн</a:t>
            </a:r>
            <a:r>
              <a:rPr lang="en-US" sz="1400" dirty="0" smtClean="0"/>
              <a:t> </a:t>
            </a:r>
            <a:r>
              <a:rPr lang="en-US" sz="1400" dirty="0" err="1" smtClean="0"/>
              <a:t>байдлаар</a:t>
            </a:r>
            <a:r>
              <a:rPr lang="en-US" sz="1400" dirty="0" smtClean="0"/>
              <a:t> </a:t>
            </a:r>
            <a:r>
              <a:rPr lang="mn-MN" sz="1400" dirty="0" smtClean="0"/>
              <a:t>хөгжлийн бэрхшээлтэй</a:t>
            </a:r>
            <a:r>
              <a:rPr lang="en-US" sz="1400" dirty="0" smtClean="0"/>
              <a:t> </a:t>
            </a:r>
            <a:r>
              <a:rPr lang="mn-MN" sz="1400" dirty="0" smtClean="0"/>
              <a:t>хүн</a:t>
            </a:r>
            <a:r>
              <a:rPr lang="en-US" sz="1400" dirty="0" smtClean="0"/>
              <a:t> 1604 </a:t>
            </a:r>
            <a:r>
              <a:rPr lang="en-US" sz="1400" dirty="0" err="1" smtClean="0"/>
              <a:t>байгаа</a:t>
            </a:r>
            <a:r>
              <a:rPr lang="en-US" sz="1400" dirty="0" smtClean="0"/>
              <a:t> </a:t>
            </a:r>
            <a:r>
              <a:rPr lang="en-US" sz="1400" dirty="0" err="1" smtClean="0"/>
              <a:t>нь</a:t>
            </a:r>
            <a:r>
              <a:rPr lang="en-US" sz="1400" dirty="0" smtClean="0"/>
              <a:t> </a:t>
            </a:r>
            <a:r>
              <a:rPr lang="en-US" sz="1400" dirty="0" err="1" smtClean="0"/>
              <a:t>өнгөрсөн</a:t>
            </a:r>
            <a:r>
              <a:rPr lang="en-US" sz="1400" dirty="0" smtClean="0"/>
              <a:t> </a:t>
            </a:r>
            <a:r>
              <a:rPr lang="en-US" sz="1400" dirty="0" err="1" smtClean="0"/>
              <a:t>оны</a:t>
            </a:r>
            <a:r>
              <a:rPr lang="en-US" sz="1400" dirty="0" smtClean="0"/>
              <a:t> </a:t>
            </a:r>
            <a:r>
              <a:rPr lang="en-US" sz="1400" dirty="0" err="1" smtClean="0"/>
              <a:t>мөн</a:t>
            </a:r>
            <a:r>
              <a:rPr lang="en-US" sz="1400" dirty="0" smtClean="0"/>
              <a:t> </a:t>
            </a:r>
            <a:r>
              <a:rPr lang="en-US" sz="1400" dirty="0" err="1" smtClean="0"/>
              <a:t>үетэй</a:t>
            </a:r>
            <a:r>
              <a:rPr lang="en-US" sz="1400" dirty="0" smtClean="0"/>
              <a:t> </a:t>
            </a:r>
            <a:r>
              <a:rPr lang="en-US" sz="1400" dirty="0" err="1" smtClean="0"/>
              <a:t>харьцуулахад</a:t>
            </a:r>
            <a:r>
              <a:rPr lang="en-US" sz="1400" dirty="0" smtClean="0"/>
              <a:t> 25.6 </a:t>
            </a:r>
            <a:r>
              <a:rPr lang="en-US" sz="1400" dirty="0" err="1" smtClean="0"/>
              <a:t>хувиар</a:t>
            </a:r>
            <a:r>
              <a:rPr lang="en-US" sz="1400" dirty="0" smtClean="0"/>
              <a:t> </a:t>
            </a:r>
            <a:r>
              <a:rPr lang="mn-MN" sz="1400" dirty="0" smtClean="0"/>
              <a:t>өссөн </a:t>
            </a:r>
            <a:r>
              <a:rPr lang="en-US" sz="1400" dirty="0" err="1" smtClean="0"/>
              <a:t>байна</a:t>
            </a:r>
            <a:r>
              <a:rPr lang="en-US" sz="1400" dirty="0" smtClean="0"/>
              <a:t>.</a:t>
            </a:r>
            <a:r>
              <a:rPr lang="mn-MN" sz="1400" dirty="0" smtClean="0"/>
              <a:t> Хөгжлийн бэрхшээлтэй нийт иргэдийн </a:t>
            </a:r>
            <a:r>
              <a:rPr lang="en-US" sz="1400" dirty="0" smtClean="0"/>
              <a:t>25.1</a:t>
            </a:r>
            <a:r>
              <a:rPr lang="mn-MN" sz="1400" dirty="0" smtClean="0"/>
              <a:t> хувь буюу </a:t>
            </a:r>
            <a:r>
              <a:rPr lang="en-US" sz="1400" dirty="0" smtClean="0"/>
              <a:t>402</a:t>
            </a:r>
            <a:r>
              <a:rPr lang="mn-MN" sz="1400" dirty="0" smtClean="0"/>
              <a:t> хүн хөдөлмөр эрхэлж байна.</a:t>
            </a:r>
            <a:endParaRPr lang="en-US" sz="1400" dirty="0"/>
          </a:p>
        </p:txBody>
      </p:sp>
      <p:sp>
        <p:nvSpPr>
          <p:cNvPr id="23" name="Rectangle 22"/>
          <p:cNvSpPr/>
          <p:nvPr/>
        </p:nvSpPr>
        <p:spPr>
          <a:xfrm>
            <a:off x="1244125" y="3125328"/>
            <a:ext cx="3336421" cy="430887"/>
          </a:xfrm>
          <a:prstGeom prst="rect">
            <a:avLst/>
          </a:prstGeom>
        </p:spPr>
        <p:txBody>
          <a:bodyPr wrap="square">
            <a:spAutoFit/>
          </a:bodyPr>
          <a:lstStyle/>
          <a:p>
            <a:pPr algn="ctr"/>
            <a:r>
              <a:rPr lang="mn-MN" sz="1100" dirty="0" smtClean="0">
                <a:latin typeface="Arial"/>
                <a:ea typeface="Times New Roman"/>
                <a:cs typeface="Times New Roman"/>
              </a:rPr>
              <a:t>Өмнөговь аймгийн хагас, бүтэн өнчин хүүхдийн тоо, жил бүрийн эцэст</a:t>
            </a:r>
            <a:endParaRPr lang="en-US" sz="1100" dirty="0">
              <a:effectLst/>
              <a:latin typeface="Times New Roman Mon"/>
              <a:ea typeface="Times New Roman"/>
              <a:cs typeface="Times New Roman"/>
            </a:endParaRPr>
          </a:p>
        </p:txBody>
      </p:sp>
      <p:sp>
        <p:nvSpPr>
          <p:cNvPr id="24" name="Rectangle 23"/>
          <p:cNvSpPr/>
          <p:nvPr/>
        </p:nvSpPr>
        <p:spPr>
          <a:xfrm>
            <a:off x="5410200" y="3112218"/>
            <a:ext cx="3429000" cy="430887"/>
          </a:xfrm>
          <a:prstGeom prst="rect">
            <a:avLst/>
          </a:prstGeom>
        </p:spPr>
        <p:txBody>
          <a:bodyPr wrap="square">
            <a:spAutoFit/>
          </a:bodyPr>
          <a:lstStyle/>
          <a:p>
            <a:pPr algn="ctr"/>
            <a:r>
              <a:rPr lang="mn-MN" sz="1100" dirty="0" smtClean="0">
                <a:latin typeface="Arial"/>
                <a:ea typeface="Times New Roman"/>
                <a:cs typeface="Times New Roman"/>
              </a:rPr>
              <a:t>Хөгжлийн бэрхшээлтэй хүний тоо, жил бүрийн эцэст</a:t>
            </a:r>
            <a:endParaRPr lang="en-US" sz="1100" dirty="0">
              <a:effectLst/>
              <a:latin typeface="Times New Roman Mon"/>
              <a:ea typeface="Times New Roman"/>
              <a:cs typeface="Times New Roman"/>
            </a:endParaRPr>
          </a:p>
        </p:txBody>
      </p:sp>
      <p:graphicFrame>
        <p:nvGraphicFramePr>
          <p:cNvPr id="15" name="Chart 14"/>
          <p:cNvGraphicFramePr/>
          <p:nvPr/>
        </p:nvGraphicFramePr>
        <p:xfrm>
          <a:off x="990600" y="3581400"/>
          <a:ext cx="37338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5410200" y="3657600"/>
          <a:ext cx="3200400" cy="2543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2249</TotalTime>
  <Words>1835</Words>
  <Application>Microsoft Office PowerPoint</Application>
  <PresentationFormat>On-screen Show (4:3)</PresentationFormat>
  <Paragraphs>492</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Unicode MS</vt:lpstr>
      <vt:lpstr>Arial</vt:lpstr>
      <vt:lpstr>Arial Mon</vt:lpstr>
      <vt:lpstr>Calibri</vt:lpstr>
      <vt:lpstr>Tahoma</vt:lpstr>
      <vt:lpstr>Times New Roman</vt:lpstr>
      <vt:lpstr>Times New Roman Mon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Munkhjargal</cp:lastModifiedBy>
  <cp:revision>486</cp:revision>
  <dcterms:created xsi:type="dcterms:W3CDTF">2013-04-23T12:28:13Z</dcterms:created>
  <dcterms:modified xsi:type="dcterms:W3CDTF">2016-01-15T06:57:42Z</dcterms:modified>
</cp:coreProperties>
</file>