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17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22" r:id="rId12"/>
    <p:sldId id="321" r:id="rId13"/>
    <p:sldId id="318" r:id="rId14"/>
    <p:sldId id="319" r:id="rId15"/>
    <p:sldId id="320" r:id="rId16"/>
    <p:sldId id="316" r:id="rId17"/>
    <p:sldId id="312" r:id="rId18"/>
    <p:sldId id="314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Ganzorig\2014%20on\2013.02%20sariin%20taniltsuulga\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'Aj yildber '!$K$46</c:f>
              <c:strCache>
                <c:ptCount val="1"/>
                <c:pt idx="0">
                  <c:v>Àæ ¿éëäâýðèéí 
ÍÁ ¿éëäâýðëýëò</c:v>
                </c:pt>
              </c:strCache>
            </c:strRef>
          </c:tx>
          <c:dLbls>
            <c:showVal val="1"/>
          </c:dLbls>
          <c:cat>
            <c:strRef>
              <c:f>'Aj yildber '!$L$45:$P$45</c:f>
              <c:strCache>
                <c:ptCount val="5"/>
                <c:pt idx="0">
                  <c:v>2010-02 сар</c:v>
                </c:pt>
                <c:pt idx="1">
                  <c:v>2011-02 сар</c:v>
                </c:pt>
                <c:pt idx="2">
                  <c:v>2012-02 сар</c:v>
                </c:pt>
                <c:pt idx="3">
                  <c:v>2013-02 сар</c:v>
                </c:pt>
                <c:pt idx="4">
                  <c:v>2014-02 сар</c:v>
                </c:pt>
              </c:strCache>
            </c:strRef>
          </c:cat>
          <c:val>
            <c:numRef>
              <c:f>'Aj yildber '!$L$46:$P$46</c:f>
              <c:numCache>
                <c:formatCode>0.0</c:formatCode>
                <c:ptCount val="5"/>
                <c:pt idx="0">
                  <c:v>9983.9</c:v>
                </c:pt>
                <c:pt idx="1">
                  <c:v>39426.5</c:v>
                </c:pt>
                <c:pt idx="2">
                  <c:v>26975.8</c:v>
                </c:pt>
                <c:pt idx="3">
                  <c:v>23267</c:v>
                </c:pt>
                <c:pt idx="4">
                  <c:v>34365.4</c:v>
                </c:pt>
              </c:numCache>
            </c:numRef>
          </c:val>
        </c:ser>
        <c:ser>
          <c:idx val="1"/>
          <c:order val="1"/>
          <c:tx>
            <c:strRef>
              <c:f>'Aj yildber '!$K$47</c:f>
              <c:strCache>
                <c:ptCount val="1"/>
              </c:strCache>
            </c:strRef>
          </c:tx>
          <c:dLbls>
            <c:showVal val="1"/>
          </c:dLbls>
          <c:cat>
            <c:strRef>
              <c:f>'Aj yildber '!$L$45:$P$45</c:f>
              <c:strCache>
                <c:ptCount val="5"/>
                <c:pt idx="0">
                  <c:v>2010-02 сар</c:v>
                </c:pt>
                <c:pt idx="1">
                  <c:v>2011-02 сар</c:v>
                </c:pt>
                <c:pt idx="2">
                  <c:v>2012-02 сар</c:v>
                </c:pt>
                <c:pt idx="3">
                  <c:v>2013-02 сар</c:v>
                </c:pt>
                <c:pt idx="4">
                  <c:v>2014-02 сар</c:v>
                </c:pt>
              </c:strCache>
            </c:strRef>
          </c:cat>
          <c:val>
            <c:numRef>
              <c:f>'Aj yildber '!$L$47:$P$47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'Aj yildber '!$K$48</c:f>
              <c:strCache>
                <c:ptCount val="1"/>
                <c:pt idx="0">
                  <c:v>Àæ ¿éëäâýðèéí 
áîðëóóëàëò</c:v>
                </c:pt>
              </c:strCache>
            </c:strRef>
          </c:tx>
          <c:dLbls>
            <c:showVal val="1"/>
          </c:dLbls>
          <c:cat>
            <c:strRef>
              <c:f>'Aj yildber '!$L$45:$P$45</c:f>
              <c:strCache>
                <c:ptCount val="5"/>
                <c:pt idx="0">
                  <c:v>2010-02 сар</c:v>
                </c:pt>
                <c:pt idx="1">
                  <c:v>2011-02 сар</c:v>
                </c:pt>
                <c:pt idx="2">
                  <c:v>2012-02 сар</c:v>
                </c:pt>
                <c:pt idx="3">
                  <c:v>2013-02 сар</c:v>
                </c:pt>
                <c:pt idx="4">
                  <c:v>2014-02 сар</c:v>
                </c:pt>
              </c:strCache>
            </c:strRef>
          </c:cat>
          <c:val>
            <c:numRef>
              <c:f>'Aj yildber '!$L$48:$P$48</c:f>
              <c:numCache>
                <c:formatCode>0.0</c:formatCode>
                <c:ptCount val="5"/>
                <c:pt idx="0">
                  <c:v>9951.6</c:v>
                </c:pt>
                <c:pt idx="1">
                  <c:v>33168.400000000001</c:v>
                </c:pt>
                <c:pt idx="2">
                  <c:v>36479.1</c:v>
                </c:pt>
                <c:pt idx="3">
                  <c:v>28053.5</c:v>
                </c:pt>
                <c:pt idx="4">
                  <c:v>56204.999999999993</c:v>
                </c:pt>
              </c:numCache>
            </c:numRef>
          </c:val>
        </c:ser>
        <c:dLbls>
          <c:showVal val="1"/>
        </c:dLbls>
        <c:shape val="box"/>
        <c:axId val="59948032"/>
        <c:axId val="59970304"/>
        <c:axId val="0"/>
      </c:bar3DChart>
      <c:catAx>
        <c:axId val="59948032"/>
        <c:scaling>
          <c:orientation val="minMax"/>
        </c:scaling>
        <c:axPos val="b"/>
        <c:numFmt formatCode="General" sourceLinked="1"/>
        <c:majorTickMark val="none"/>
        <c:tickLblPos val="nextTo"/>
        <c:crossAx val="59970304"/>
        <c:crosses val="autoZero"/>
        <c:auto val="1"/>
        <c:lblAlgn val="ctr"/>
        <c:lblOffset val="100"/>
      </c:catAx>
      <c:valAx>
        <c:axId val="59970304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59948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1"/>
        <c:delete val="1"/>
      </c:legendEntry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844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эхний 2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03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Хэрэглээний барааны үнийн мэдээлэл  2-р сарын байдлаар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47800" y="1066804"/>
          <a:ext cx="6934198" cy="5365805"/>
        </p:xfrm>
        <a:graphic>
          <a:graphicData uri="http://schemas.openxmlformats.org/drawingml/2006/table">
            <a:tbl>
              <a:tblPr/>
              <a:tblGrid>
                <a:gridCol w="396993"/>
                <a:gridCol w="2978144"/>
                <a:gridCol w="601737"/>
                <a:gridCol w="601737"/>
                <a:gridCol w="601737"/>
                <a:gridCol w="601737"/>
                <a:gridCol w="550376"/>
                <a:gridCol w="601737"/>
              </a:tblGrid>
              <a:tr h="292733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ХЭРЭГЛЭЭНИЙ БАРАА, ҮЙЛЧИЛГЭЭНИЙ СУМДЫН  ҮНИЙН   МЭДЭЭЛЭЛ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дундаж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үнээр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      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03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01.1.1  ТАЛХ, ГУРИЛ, БУДАА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Бүтээгдэхүүний нэр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0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Гурил, дээд зэрэг Алтан тариа ХК, савласан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1317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Гурил, 1-р зэрэг Алтан тариа, задгай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1483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0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Гурил, 2-р зэрэг Алтан тариа, задгай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933.3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Гоймон, гадаад  Макбур, 450 гр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1725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2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Гоймон, дотоод Алтан тариа ХК, нарийн, туузан 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966.7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833.3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883.3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Талх, аймгийн үйлдвэрийн , 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883.3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2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Жигнэмэг, "Юбилейные" , 150-180 гр ,цайны, ОХУ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Цагаан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будаа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задгай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кг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, БНХАУ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2067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Шар будаа, задгай, кг, БНХАУ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2267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01.1.7  ХYНСНИЙ НОГОО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Төмс, дотоод, кг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Лууван, кг, БНХАУ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Сонгино, кг, БНХАУ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1750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7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Өргөст хэмх, 720 гр, "Cucumber" шилтэй, дарсан, Вьетнам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1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Алаг салат, 630 гр, савласан, "Газар шим" ХК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2367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2617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Сармис, 1 булцуу, БНХАУ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316.7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6366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    ОРОН СУУЦ, УС, ЦАХИЛГААН, ХИЙН БОЛОН БУСАД ТYЛШ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Цэвэр ус, гэр хороолол, 40 л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00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Хог хаягдал,  гэр хорооллын 1 өрхийн , сард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3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Гэр хорооллын цахилгаан, 1 кВт, / 100-150 квт хэрэглээг авах/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636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 ТЭЭВЭР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Бензин, А-80, 1 литр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1670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1660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1680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6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Бензин, А-92, 1 литр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1940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Дизелийн түлш, 1 литр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1910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1950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6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Сум доторх таксины хөлс, 1 км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03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Эх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сурвалж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Албан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ёсны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статистик</a:t>
                      </a:r>
                      <a:r>
                        <a:rPr lang="en-US" sz="900" b="1" i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1" i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мэдээ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297" marR="372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Хөдөлмөр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1066800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1400" b="1" dirty="0" smtClean="0">
                <a:latin typeface="Arial Mon" pitchFamily="34" charset="0"/>
              </a:rPr>
              <a:t>Аймгийн хөдөлмөрийн захад сарын эхэнд бүртгэлтэй ажил идэвхтэй  эрж байгаа 381  хүн байгаагаас тайлант сард 30  хүн шинээр бүртгэгдэж, 34 хүн ажилд орж, </a:t>
            </a:r>
            <a:r>
              <a:rPr lang="en-US" sz="1400" b="1" dirty="0" smtClean="0">
                <a:latin typeface="Arial Mon" pitchFamily="34" charset="0"/>
              </a:rPr>
              <a:t>15</a:t>
            </a:r>
            <a:r>
              <a:rPr lang="eu-ES" sz="1400" b="1" dirty="0" smtClean="0">
                <a:latin typeface="Arial Mon" pitchFamily="34" charset="0"/>
              </a:rPr>
              <a:t> хүн бүртгэлээс хасагдаж тайлант сарын эцэст 381 хүн бүртгэлтэй болсон байна. </a:t>
            </a:r>
            <a:endParaRPr lang="en-US" sz="1400" b="1" dirty="0">
              <a:latin typeface="Arial Mon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-2286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25463"/>
            <a:ext cx="82296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Хөдөө </a:t>
            </a:r>
            <a:r>
              <a:rPr lang="mn-MN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ахуй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-Agriculture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28742" t="31111" r="24551" b="36000"/>
          <a:stretch>
            <a:fillRect/>
          </a:stretch>
        </p:blipFill>
        <p:spPr bwMode="auto">
          <a:xfrm>
            <a:off x="1143000" y="2133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1232126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 хэмжээгээр оны эхний төллөвөл зохих 660.8 мянган хээлтэгчийн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1.8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хувь нь буюу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11.5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мянган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хээлтэгч төллөж, гарсан төл  100.0  хувь  бойжиж байна. </a:t>
            </a:r>
            <a:endParaRPr kumimoji="0" lang="en-US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Урьд оны энэ үеийн мал төллөлтөөс 6495 толгой малаар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буурсан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байна.</a:t>
            </a:r>
            <a:endParaRPr kumimoji="0" lang="eu-E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59436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64770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248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 l="38889" t="31111" r="38333" b="25333"/>
          <a:stretch>
            <a:fillRect/>
          </a:stretch>
        </p:blipFill>
        <p:spPr bwMode="auto">
          <a:xfrm>
            <a:off x="1371600" y="1219200"/>
            <a:ext cx="358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8333" t="30444" r="46667" b="45556"/>
          <a:stretch>
            <a:fillRect/>
          </a:stretch>
        </p:blipFill>
        <p:spPr bwMode="auto">
          <a:xfrm>
            <a:off x="5105400" y="16764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8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 l="28333" t="31111" r="25000" b="31556"/>
          <a:stretch>
            <a:fillRect/>
          </a:stretch>
        </p:blipFill>
        <p:spPr bwMode="auto">
          <a:xfrm>
            <a:off x="1066800" y="2209800"/>
            <a:ext cx="784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81200" y="680154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хорогдол сумдаар</a:t>
            </a:r>
            <a:endParaRPr kumimoji="0" lang="mn-MN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99" y="1272088"/>
            <a:ext cx="74676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Том малын зүй бус хорогдол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290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толгой байгаа урьд оны мөн үеэс 144 толгойгоор  өссөн  байна Булган, Гурвантэс, Сэврэй, сумдад том малын хорогдол өндөр байгаа бөгөөд Мандал-овоо, Ханбогд, Ханхонгор Цогтцэций сумд хорогдолгүй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байна.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8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28333" t="29333" r="51111" b="29778"/>
          <a:stretch>
            <a:fillRect/>
          </a:stretch>
        </p:blipFill>
        <p:spPr bwMode="auto">
          <a:xfrm>
            <a:off x="1219200" y="13716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l="52778" t="30444" r="27778" b="43778"/>
          <a:stretch>
            <a:fillRect/>
          </a:stretch>
        </p:blipFill>
        <p:spPr bwMode="auto">
          <a:xfrm>
            <a:off x="4953000" y="16002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 l="28889" t="31334" r="48828" b="46444"/>
          <a:stretch>
            <a:fillRect/>
          </a:stretch>
        </p:blipFill>
        <p:spPr bwMode="auto">
          <a:xfrm>
            <a:off x="4876800" y="40386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524000" y="6096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 smtClean="0">
                <a:latin typeface="Arial" charset="0"/>
              </a:rPr>
              <a:t>Аж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үйлдвэрийн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салбарын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нийт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mn-MN" altLang="en-US" sz="1600" b="1" dirty="0" smtClean="0">
                <a:latin typeface="Arial" charset="0"/>
              </a:rPr>
              <a:t>бүтээгдэхүүн </a:t>
            </a:r>
            <a:r>
              <a:rPr lang="en-US" altLang="en-US" sz="1600" b="1" dirty="0" err="1" smtClean="0">
                <a:latin typeface="Arial" charset="0"/>
              </a:rPr>
              <a:t>үйлдвэрлэл</a:t>
            </a:r>
            <a:r>
              <a:rPr lang="mn-MN" altLang="en-US" sz="1600" b="1" dirty="0" smtClean="0">
                <a:latin typeface="Arial" charset="0"/>
              </a:rPr>
              <a:t>, борлуулалт  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95400" y="12192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x-none" sz="1600" smtClean="0"/>
              <a:t>Аж үйлдвэрийн салбарт 2014 оны эхний 02 сарын байдлаар 34365.4 сая төгрөгийн нийт бүтээгдэхүүн үйлдвэрлэж, 56205 сая төгрөгийн борлуулалт хийгджээ.</a:t>
            </a:r>
            <a:endParaRPr lang="en-US" sz="16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0" y="2057400"/>
          <a:ext cx="6857999" cy="3810002"/>
        </p:xfrm>
        <a:graphic>
          <a:graphicData uri="http://schemas.openxmlformats.org/drawingml/2006/table">
            <a:tbl>
              <a:tblPr/>
              <a:tblGrid>
                <a:gridCol w="2152996"/>
                <a:gridCol w="498763"/>
                <a:gridCol w="473825"/>
                <a:gridCol w="465513"/>
                <a:gridCol w="498763"/>
                <a:gridCol w="457200"/>
                <a:gridCol w="482138"/>
                <a:gridCol w="457200"/>
                <a:gridCol w="399012"/>
                <a:gridCol w="482138"/>
                <a:gridCol w="490451"/>
              </a:tblGrid>
              <a:tr h="3953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900" b="0" i="0" u="none" strike="noStrike">
                          <a:latin typeface="Tahoma"/>
                        </a:rPr>
                        <a:t>АЖ ҮЙЛДВЭРИЙН НИЙТ БҮТЭЭГДЭХҮҮН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900" b="0" i="0" u="none" strike="noStrike">
                          <a:latin typeface="Tahoma"/>
                        </a:rPr>
                        <a:t>БҮТЭЭГДЭХҮҮН БОРЛУУЛАЛТ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900" b="0" i="0" u="none" strike="noStrike">
                          <a:latin typeface="Tahoma"/>
                        </a:rPr>
                        <a:t> Нийт дүнд  эзлэх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900" b="0" i="0" u="none" strike="noStrike">
                          <a:latin typeface="Tahoma"/>
                        </a:rPr>
                        <a:t> Нийт дүнд  эзлэх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406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latin typeface="Tahoma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Хүнс ундаа үйлдвэрлэлт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59.5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187.3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latin typeface="Tahoma"/>
                        </a:rPr>
                        <a:t>314.8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latin typeface="Tahoma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67.4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137.9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204.6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Цахилгаан дулааны эрчим хүч үйлдвэрлэлт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969.6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1172.8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121.0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921.5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1208.0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131.1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Ус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133.9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124.1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92.7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133.9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124.1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92.7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Сүү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22058.6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32810.9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26885.3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54664.7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203.3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97.3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4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Бусад үйлдвэрлэлт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131.8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49.7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131.8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95377">
                <a:tc>
                  <a:txBody>
                    <a:bodyPr/>
                    <a:lstStyle/>
                    <a:p>
                      <a:pPr algn="l" fontAlgn="ctr"/>
                      <a:r>
                        <a:rPr lang="mn-MN" sz="900" b="0" i="0" u="none" strike="noStrike">
                          <a:latin typeface="Tahoma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23267.0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34365.4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147.7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28053.5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56205.0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200.3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latin typeface="Tahoma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latin typeface="Tahoma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800" y="612086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үйлдвэрийн салбарт 201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онд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34365,4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төгрөгийн нийт бүтээгдэхүүн үйлдвэрлэж,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мөн 56205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төгрөгийн борлуулалт хийгджээ. Энэ нь өнгөрсөн оноос нийт бүтээгдэхүүн үйлдвэрлэлт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47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хувиар  буюу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11098,4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төгрөгөөр, борлуулалт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100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хувиар буюу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28151,5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төгрөгөөр  тус тус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өссөн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байна. </a:t>
            </a:r>
            <a:endParaRPr lang="eu-ES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143000" y="1747837"/>
          <a:ext cx="7315199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838200" y="527050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6002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838200"/>
          <a:ext cx="7848600" cy="5619201"/>
        </p:xfrm>
        <a:graphic>
          <a:graphicData uri="http://schemas.openxmlformats.org/presentationml/2006/ole">
            <p:oleObj spid="_x0000_s1035" name="Presentation" r:id="rId4" imgW="4570610" imgH="3427477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en-US" sz="2000" b="1" dirty="0" err="1" smtClean="0">
                <a:latin typeface="Arial Mon" pitchFamily="34" charset="0"/>
              </a:rPr>
              <a:t>Төсөв</a:t>
            </a:r>
            <a:r>
              <a:rPr lang="en-US" sz="2000" b="1" dirty="0" smtClean="0">
                <a:latin typeface="Arial Mon" pitchFamily="34" charset="0"/>
              </a:rPr>
              <a:t>-</a:t>
            </a:r>
            <a:r>
              <a:rPr lang="en-US" sz="2000" b="1" i="1" dirty="0" smtClean="0">
                <a:latin typeface="Arial Mon" pitchFamily="34" charset="0"/>
              </a:rPr>
              <a:t>Budget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1200" b="1" smtClean="0">
                <a:latin typeface="Arial Mon" pitchFamily="34" charset="0"/>
              </a:rPr>
              <a:t>201</a:t>
            </a:r>
            <a:r>
              <a:rPr lang="en-US" sz="1200" b="1" dirty="0" smtClean="0">
                <a:latin typeface="Arial Mon" pitchFamily="34" charset="0"/>
              </a:rPr>
              <a:t>4</a:t>
            </a:r>
            <a:r>
              <a:rPr lang="x-none" sz="1200" b="1" smtClean="0">
                <a:latin typeface="Arial Mon" pitchFamily="34" charset="0"/>
              </a:rPr>
              <a:t> оны эхний </a:t>
            </a:r>
            <a:r>
              <a:rPr lang="mn-MN" sz="1200" b="1" dirty="0" smtClean="0"/>
              <a:t>0</a:t>
            </a:r>
            <a:r>
              <a:rPr lang="en-US" sz="1200" b="1" dirty="0" smtClean="0">
                <a:latin typeface="Arial Mon" pitchFamily="34" charset="0"/>
              </a:rPr>
              <a:t>2 </a:t>
            </a:r>
            <a:r>
              <a:rPr lang="x-none" sz="1200" b="1" smtClean="0">
                <a:latin typeface="Arial Mon" pitchFamily="34" charset="0"/>
              </a:rPr>
              <a:t>сарын байдлаар аймгийн төсвийн орлогын төлөвлөгөөний биелэлт </a:t>
            </a:r>
            <a:r>
              <a:rPr lang="en-US" sz="1200" b="1" dirty="0" smtClean="0">
                <a:latin typeface="Arial Mon" pitchFamily="34" charset="0"/>
              </a:rPr>
              <a:t>8.5</a:t>
            </a:r>
            <a:r>
              <a:rPr lang="x-none" sz="1200" b="1" smtClean="0">
                <a:latin typeface="Arial Mon" pitchFamily="34" charset="0"/>
              </a:rPr>
              <a:t>  хувиар буюу </a:t>
            </a:r>
            <a:r>
              <a:rPr lang="en-US" sz="1200" b="1" dirty="0" smtClean="0">
                <a:latin typeface="Arial Mon" pitchFamily="34" charset="0"/>
              </a:rPr>
              <a:t>566.8</a:t>
            </a:r>
            <a:r>
              <a:rPr lang="x-none" sz="1200" b="1" smtClean="0">
                <a:latin typeface="Arial Mon" pitchFamily="34" charset="0"/>
              </a:rPr>
              <a:t> сая төгрөгөөр </a:t>
            </a:r>
            <a:r>
              <a:rPr lang="mn-MN" sz="1200" b="1" dirty="0" smtClean="0"/>
              <a:t>тасалдсан үзүүлэлттэй </a:t>
            </a:r>
            <a:r>
              <a:rPr lang="x-none" sz="1200" b="1" smtClean="0">
                <a:latin typeface="Arial Mon" pitchFamily="34" charset="0"/>
              </a:rPr>
              <a:t>байна.</a:t>
            </a:r>
            <a:endParaRPr lang="en-US" sz="1200" b="1" dirty="0">
              <a:latin typeface="Arial Mon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19200" y="1371603"/>
          <a:ext cx="7086600" cy="5181600"/>
        </p:xfrm>
        <a:graphic>
          <a:graphicData uri="http://schemas.openxmlformats.org/drawingml/2006/table">
            <a:tbl>
              <a:tblPr/>
              <a:tblGrid>
                <a:gridCol w="310575"/>
                <a:gridCol w="3756600"/>
                <a:gridCol w="1187820"/>
                <a:gridCol w="813576"/>
                <a:gridCol w="1018029"/>
              </a:tblGrid>
              <a:tr h="160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/ өссөн дүнгээр, мян/төг /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Төлөвлөгөө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Гүйцэтгэл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Төлөвлөгөөний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биелэлт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1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НИЙТ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6693383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6126554.3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91.5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latin typeface="Tahoma"/>
                          <a:ea typeface="Times New Roman"/>
                          <a:cs typeface="Times New Roman"/>
                        </a:rPr>
                        <a:t>А. </a:t>
                      </a:r>
                      <a:r>
                        <a:rPr lang="en-US" sz="700" b="1" dirty="0" err="1">
                          <a:latin typeface="Tahoma"/>
                          <a:ea typeface="Times New Roman"/>
                          <a:cs typeface="Times New Roman"/>
                        </a:rPr>
                        <a:t>Урсгал</a:t>
                      </a:r>
                      <a:r>
                        <a:rPr lang="en-US" sz="7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b="1" dirty="0" err="1">
                          <a:latin typeface="Tahoma"/>
                          <a:ea typeface="Times New Roman"/>
                          <a:cs typeface="Times New Roman"/>
                        </a:rPr>
                        <a:t>орлого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6681383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6126254.3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91.7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I.Татварын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6523970.3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6069883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93.0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1.Орлогын албан татвар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3313947.2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3787514.8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114.3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1.1 - Хүн амын орлогын татвар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3207935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3445251.7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107.4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1.2 - ХАОАТ-ын буцаан олголт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1.3- Үйл ажиллагааны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56652.2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317250.6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560.0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1.4- Мал бүхий иргэний орлогын албан татвар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1.5- ОТБТБИО-ын албан татвар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18460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14928.5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80.9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1.6- хөрөнгийн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30900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10084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32.6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1.7- бусад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2. Өмчийн татвар  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93964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115442.6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122.9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2.1 үл хөдлөх хөрөнгийн татвар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93750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115166.6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122.8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  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2.2 бууны албан татвар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214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276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129.0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3. Тусгай зориулалтын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30000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93550.7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311.8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3.1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Тусгай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зориулалтын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орлого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авто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тээврийн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болон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өөрөө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явагч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хэрэгслийн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татвар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30000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93550.7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311.8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4.Бусад татвар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3086059.1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2073374.9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67.2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4.1 улсын тэмдэгтийн хураамж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29798.4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69606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233.6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4.2 Түгээмэл тархацтай ашигт малтмал ашигласны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189979.9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7488.6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  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4.3 газрын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683450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553658.3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81.0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4.4 ойгоос хэрэглээний мод,түлээ  ашигласны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1387.7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5799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4.5 хог хаягдлын хураамж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53793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17677.2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32.9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4.6 үйлдвэр үйлчилгээний зориулалтаар ашигласан усны төлбөр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2127650.1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1419145.8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66.7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II.Татварын бус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157412.7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56371.3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35.8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2.1 хувьцааны ноогдол  ашиг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2.2 хүү, торгуулийн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141842.7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52674.6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37.1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 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2.3 түрээсийн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1781.8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42514">
                <a:tc>
                  <a:txBody>
                    <a:bodyPr/>
                    <a:lstStyle/>
                    <a:p>
                      <a:endParaRPr lang="en-US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2.4 төсөвт газрын өөрийн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890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2.5 бусад нэр заагдаагүй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14680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1914.9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13.0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2469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Б.Хөрөнгийн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12000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хөрөнгө худалдсаны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12000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01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В.Тусламжийн орлого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924107.6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847354.5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91.7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Tahoma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Аймаг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нийслэлээс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авсан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санхүүгийн</a:t>
                      </a: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700" dirty="0" err="1">
                          <a:latin typeface="Tahoma"/>
                          <a:ea typeface="Times New Roman"/>
                          <a:cs typeface="Times New Roman"/>
                        </a:rPr>
                        <a:t>дэмжлэг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924107.6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ahoma"/>
                          <a:ea typeface="Times New Roman"/>
                          <a:cs typeface="Times New Roman"/>
                        </a:rPr>
                        <a:t>847354.5</a:t>
                      </a:r>
                      <a:endParaRPr lang="en-US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ahoma"/>
                          <a:ea typeface="Times New Roman"/>
                          <a:cs typeface="Times New Roman"/>
                        </a:rPr>
                        <a:t>91.7</a:t>
                      </a:r>
                      <a:endParaRPr lang="en-US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871" marR="368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Эрүүл мэнд 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1232126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1200" b="1" smtClean="0">
                <a:latin typeface="Arial Mon" pitchFamily="34" charset="0"/>
              </a:rPr>
              <a:t>201</a:t>
            </a:r>
            <a:r>
              <a:rPr lang="en-US" sz="1200" b="1" dirty="0" smtClean="0">
                <a:latin typeface="Arial Mon" pitchFamily="34" charset="0"/>
              </a:rPr>
              <a:t>4</a:t>
            </a:r>
            <a:r>
              <a:rPr lang="x-none" sz="1200" b="1" smtClean="0">
                <a:latin typeface="Arial Mon" pitchFamily="34" charset="0"/>
              </a:rPr>
              <a:t> оны эхний </a:t>
            </a:r>
            <a:r>
              <a:rPr lang="en-US" sz="1200" b="1" dirty="0" smtClean="0">
                <a:latin typeface="Arial Mon" pitchFamily="34" charset="0"/>
              </a:rPr>
              <a:t>2</a:t>
            </a:r>
            <a:r>
              <a:rPr lang="x-none" sz="1200" b="1" smtClean="0">
                <a:latin typeface="Arial Mon" pitchFamily="34" charset="0"/>
              </a:rPr>
              <a:t> сарын байдлаар аймгийн хэмжээгээр  </a:t>
            </a:r>
            <a:r>
              <a:rPr lang="en-US" sz="1200" b="1" dirty="0" smtClean="0">
                <a:latin typeface="Arial Mon" pitchFamily="34" charset="0"/>
              </a:rPr>
              <a:t>213</a:t>
            </a:r>
            <a:r>
              <a:rPr lang="x-none" sz="1200" b="1" smtClean="0">
                <a:latin typeface="Arial Mon" pitchFamily="34" charset="0"/>
              </a:rPr>
              <a:t> хүүхэд мэндэлж, </a:t>
            </a:r>
            <a:r>
              <a:rPr lang="en-US" sz="1200" b="1" dirty="0" smtClean="0">
                <a:latin typeface="Arial Mon" pitchFamily="34" charset="0"/>
              </a:rPr>
              <a:t>58</a:t>
            </a:r>
            <a:r>
              <a:rPr lang="x-none" sz="1200" b="1" smtClean="0">
                <a:latin typeface="Arial Mon" pitchFamily="34" charset="0"/>
              </a:rPr>
              <a:t> хүн нас барсан нь урьд оны мөн үеэс төрөлт  </a:t>
            </a:r>
            <a:r>
              <a:rPr lang="en-US" sz="1200" b="1" dirty="0" smtClean="0">
                <a:latin typeface="Arial Mon" pitchFamily="34" charset="0"/>
              </a:rPr>
              <a:t>15.5</a:t>
            </a:r>
            <a:r>
              <a:rPr lang="x-none" sz="1200" b="1" smtClean="0">
                <a:latin typeface="Arial Mon" pitchFamily="34" charset="0"/>
              </a:rPr>
              <a:t> хувиар </a:t>
            </a:r>
            <a:r>
              <a:rPr lang="mn-MN" sz="1200" b="1" dirty="0" smtClean="0"/>
              <a:t>буурч </a:t>
            </a:r>
            <a:r>
              <a:rPr lang="x-none" sz="1200" b="1" smtClean="0">
                <a:latin typeface="Arial Mon" pitchFamily="34" charset="0"/>
              </a:rPr>
              <a:t>,  нас баралт </a:t>
            </a:r>
            <a:r>
              <a:rPr lang="en-US" sz="1200" b="1" dirty="0" smtClean="0">
                <a:latin typeface="Arial Mon" pitchFamily="34" charset="0"/>
              </a:rPr>
              <a:t>26.1</a:t>
            </a:r>
            <a:r>
              <a:rPr lang="x-none" sz="1200" b="1" smtClean="0">
                <a:latin typeface="Arial Mon" pitchFamily="34" charset="0"/>
              </a:rPr>
              <a:t> хувиар   </a:t>
            </a:r>
            <a:r>
              <a:rPr lang="mn-MN" sz="1200" b="1" dirty="0" smtClean="0"/>
              <a:t>өссөн</a:t>
            </a:r>
            <a:r>
              <a:rPr lang="x-none" sz="1200" b="1" smtClean="0">
                <a:latin typeface="Arial Mon" pitchFamily="34" charset="0"/>
              </a:rPr>
              <a:t> байна.  0-1 насны хүүхдийн эндэгдэл</a:t>
            </a:r>
            <a:r>
              <a:rPr lang="mn-MN" sz="1200" b="1" dirty="0" smtClean="0"/>
              <a:t> 5,</a:t>
            </a:r>
            <a:r>
              <a:rPr lang="x-none" sz="1200" b="1" smtClean="0">
                <a:latin typeface="Arial Mon" pitchFamily="34" charset="0"/>
              </a:rPr>
              <a:t>  х</a:t>
            </a:r>
            <a:r>
              <a:rPr lang="mn-MN" sz="1200" b="1" dirty="0" smtClean="0"/>
              <a:t>арин 1-5 насны хүүхдийн эндэгдэл  3 </a:t>
            </a:r>
            <a:r>
              <a:rPr lang="x-none" sz="1200" b="1" smtClean="0">
                <a:latin typeface="Arial Mon" pitchFamily="34" charset="0"/>
              </a:rPr>
              <a:t>гар</a:t>
            </a:r>
            <a:r>
              <a:rPr lang="mn-MN" sz="1200" b="1" dirty="0" smtClean="0"/>
              <a:t>сан</a:t>
            </a:r>
            <a:r>
              <a:rPr lang="x-none" sz="1200" b="1" smtClean="0">
                <a:latin typeface="Arial Mon" pitchFamily="34" charset="0"/>
              </a:rPr>
              <a:t> байна</a:t>
            </a:r>
            <a:r>
              <a:rPr lang="mn-MN" sz="1200" b="1" dirty="0" smtClean="0"/>
              <a:t>. </a:t>
            </a:r>
            <a:endParaRPr lang="en-US" sz="1200" b="1" dirty="0">
              <a:latin typeface="Arial Mon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19201" y="1952576"/>
          <a:ext cx="7010399" cy="4067220"/>
        </p:xfrm>
        <a:graphic>
          <a:graphicData uri="http://schemas.openxmlformats.org/drawingml/2006/table">
            <a:tbl>
              <a:tblPr/>
              <a:tblGrid>
                <a:gridCol w="4450226"/>
                <a:gridCol w="830308"/>
                <a:gridCol w="998187"/>
                <a:gridCol w="731678"/>
              </a:tblGrid>
              <a:tr h="412164"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/ оны эхний 2 сараар /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50" b="1">
                          <a:latin typeface="Tahoma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 сар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 сар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50" b="1">
                          <a:latin typeface="Tahoma"/>
                          <a:ea typeface="Times New Roman"/>
                          <a:cs typeface="Times New Roman"/>
                        </a:rPr>
                        <a:t>хувь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1.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Амбулаторын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үзлэг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48422.0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47378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97.8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2.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Урьдчилан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сэргийлэх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үзлэг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17556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13904.0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79.2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3.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Төсвөөс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санхүүжих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1844.0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6924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375.5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4.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Даатгалаас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санхүүжих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9791.0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4150.0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42.4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5.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Төрсөн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эхийн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213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84.5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6.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Амьд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төрсөн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хүүхэд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253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213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84.2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7.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Нас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барсан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эх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8.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Нийт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нас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баралтын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126.1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 9.  0-1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насны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хүүхдийн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эндэгдэл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71.4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10. 1-5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насны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хүүхдийн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эндэгдэл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11. 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Гэрийн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төрөлтийн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12.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Хурц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халдварт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өвчин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90.0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4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13.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Төлбөрт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үйлчилгээнд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хамрагдсан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230 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     341           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148.3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14.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Төлбөрт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үйлчилгээгээр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оруулсан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mn-MN" sz="1050" b="1" dirty="0">
                          <a:latin typeface="Tahoma"/>
                          <a:ea typeface="Times New Roman"/>
                          <a:cs typeface="Times New Roman"/>
                        </a:rPr>
                        <a:t>        мян.төг</a:t>
                      </a: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    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7208.8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11836.6</a:t>
                      </a:r>
                      <a:endParaRPr lang="en-US" sz="105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 164.2</a:t>
                      </a:r>
                      <a:endParaRPr lang="en-US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86" marR="656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Эрүүл мэнд 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Chart 2"/>
          <p:cNvPicPr>
            <a:picLocks noChangeArrowheads="1"/>
          </p:cNvPicPr>
          <p:nvPr/>
        </p:nvPicPr>
        <p:blipFill>
          <a:blip r:embed="rId4"/>
          <a:srcRect b="-92"/>
          <a:stretch>
            <a:fillRect/>
          </a:stretch>
        </p:blipFill>
        <p:spPr bwMode="auto">
          <a:xfrm>
            <a:off x="4648200" y="12954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Эрүүл мэнд 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Chart 3"/>
          <p:cNvPicPr>
            <a:picLocks noChangeArrowheads="1"/>
          </p:cNvPicPr>
          <p:nvPr/>
        </p:nvPicPr>
        <p:blipFill>
          <a:blip r:embed="rId3"/>
          <a:srcRect b="-117"/>
          <a:stretch>
            <a:fillRect/>
          </a:stretch>
        </p:blipFill>
        <p:spPr bwMode="auto">
          <a:xfrm>
            <a:off x="1219200" y="12192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даатгал                   2-р сарын байдлаар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Chart 1"/>
          <p:cNvPicPr>
            <a:picLocks noChangeArrowheads="1"/>
          </p:cNvPicPr>
          <p:nvPr/>
        </p:nvPicPr>
        <p:blipFill>
          <a:blip r:embed="rId3"/>
          <a:srcRect b="-53"/>
          <a:stretch>
            <a:fillRect/>
          </a:stretch>
        </p:blipFill>
        <p:spPr bwMode="auto">
          <a:xfrm>
            <a:off x="1219200" y="12192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Гэмт хэргийн зөрчил                2-р сарын байдлаар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Chart 1"/>
          <p:cNvPicPr>
            <a:picLocks noChangeArrowheads="1"/>
          </p:cNvPicPr>
          <p:nvPr/>
        </p:nvPicPr>
        <p:blipFill>
          <a:blip r:embed="rId3"/>
          <a:srcRect b="-73"/>
          <a:stretch>
            <a:fillRect/>
          </a:stretch>
        </p:blipFill>
        <p:spPr bwMode="auto">
          <a:xfrm>
            <a:off x="1143000" y="11430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Хэрэглээний барааны үнийн мэдээлэл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зэргэлдээх аймгуудаар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19200" y="990607"/>
          <a:ext cx="7162800" cy="5245846"/>
        </p:xfrm>
        <a:graphic>
          <a:graphicData uri="http://schemas.openxmlformats.org/drawingml/2006/table">
            <a:tbl>
              <a:tblPr/>
              <a:tblGrid>
                <a:gridCol w="432820"/>
                <a:gridCol w="3103924"/>
                <a:gridCol w="869072"/>
                <a:gridCol w="869072"/>
                <a:gridCol w="969376"/>
                <a:gridCol w="918536"/>
              </a:tblGrid>
              <a:tr h="179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92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НЭРТӨРӨЛ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Өмнөговь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Дундговь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Өвөрхангай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орно</a:t>
                      </a: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говь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01.1.1 ТАЛХ, ГУРИЛ, БУДАА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Гурил, дээд зэрэг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Гурил, 1-рзэрэг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825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Гурил, 2-р зэрэг  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Гоймон, 320 гр, "Алтан тариа" ХК, туузан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833.3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825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783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Талх, орон нутгийн үйлдвэрийн, ш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Гурилан боов, 0.5кг           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Жигнэмэг , Юбилейные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Цагаан будаа, задгай, кг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2167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Шар будаа, задгай, кг,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1550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01.1.2 МАХ, МАХАН БҮТЭЭГДЭХҮҮН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Хонины мах, кг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Үхрийн мах, кг                    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Адууны мах, кг                     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5900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5600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Ямааны мах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5000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Дотор мах, цувдай, цусгүй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1750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Хиам, чанасан, 1кг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8666.7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8933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06.1 ЭМ, ТАРИА, ЭМНЭЛГИЙН ХЭРЭГСЭЛ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Парацетамол, 10ш, Моносфарм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316.6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Ампциллин, 500 mg, 10ш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1476.7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1566.7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1667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1267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Витамин "С", үрлэн, савласан, 50ш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283.3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19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Хлорфенамен, Монос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916.7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833.3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14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Пенициллин, тариагаар, 1 сая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273.3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18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Хөвөн, 50гр, боодолтой,  дотоод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6327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6667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04.2.1 ОРОН СУУЦНЫ УРСГАЛ ЗАСВАРЫН БАРАА, МАТЕРИАЛ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1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22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Цагаан тосон будаг, 1 л, байшинтай, БНХАУ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2750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2800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Цемент, 1 уут, БНХАУ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10250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12000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27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24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Вакуум цонхны 1м.кв-ын үнэ, 2 давхар шилтэй, хуванцар хүрээтэй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80000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65000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70000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1147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Хадаас,  100 гр, 70 мм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300.0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Монгол гэрийн модон хаалга, хээгүй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2750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2800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06660"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04.3.4 ОРОН СУУЦТАЙ ХОЛБОГДСОН БУСАД ЗАРДАЛ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Халаалт, 1м2                                          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334.4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latin typeface="Tahoma"/>
                          <a:ea typeface="Times New Roman"/>
                          <a:cs typeface="Times New Roman"/>
                        </a:rPr>
                        <a:t>494.6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i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04.4.1 СУУЦНЫ ЦАХИЛГААН ХАНГАМЖТАЙ ХОЛБОГДСОН ЗАРДЛУУД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Орон сууцны цахилгаан, 1 кВт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96.6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86.9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86.9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29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Гэр хорооллын цахилгаан, 1 кВт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96.6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84.0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83.9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87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04.4.2 ХАТУУ ТҮЛШ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271">
                <a:tc>
                  <a:txBody>
                    <a:bodyPr/>
                    <a:lstStyle/>
                    <a:p>
                      <a:pPr marL="0" marR="0" indent="127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Түлшний мод, шуудайгаар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1800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7500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81271">
                <a:tc>
                  <a:txBody>
                    <a:bodyPr/>
                    <a:lstStyle/>
                    <a:p>
                      <a:pPr marL="0" marR="0" indent="1276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Нүүрс, 1 шуудай, 40 кг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7500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3733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40000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07.2.2 ШАТАХ, ТОСЛОХ МАТЕРИАЛ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Бензин, А-80, 1 литр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1,538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1550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Бензин, А-92,1 литр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1,805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1740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1810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Дизелийн түлш, 1 литр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1910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1,903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1890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1890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3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07.3.2 АВТО ЗАМЫН ЗОРЧИГЧ ТЭЭВРИЙН ҮЙЛЧИЛГЭЭ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3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Хот доторх таксины хөлс, 1 км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5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mn-MN" sz="600" b="1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УБ-АЙМГИЙН </a:t>
                      </a:r>
                      <a:r>
                        <a:rPr lang="en-US" sz="600" dirty="0" err="1">
                          <a:latin typeface="Tahoma"/>
                          <a:ea typeface="Times New Roman"/>
                          <a:cs typeface="Times New Roman"/>
                        </a:rPr>
                        <a:t>төвийн</a:t>
                      </a: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latin typeface="Tahoma"/>
                          <a:ea typeface="Times New Roman"/>
                          <a:cs typeface="Times New Roman"/>
                        </a:rPr>
                        <a:t>таксины</a:t>
                      </a: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latin typeface="Tahoma"/>
                          <a:ea typeface="Times New Roman"/>
                          <a:cs typeface="Times New Roman"/>
                        </a:rPr>
                        <a:t>хөлс</a:t>
                      </a: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600" dirty="0" err="1">
                          <a:latin typeface="Tahoma"/>
                          <a:ea typeface="Times New Roman"/>
                          <a:cs typeface="Times New Roman"/>
                        </a:rPr>
                        <a:t>нэг</a:t>
                      </a: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600" dirty="0" err="1">
                          <a:latin typeface="Tahoma"/>
                          <a:ea typeface="Times New Roman"/>
                          <a:cs typeface="Times New Roman"/>
                        </a:rPr>
                        <a:t>талдаа</a:t>
                      </a:r>
                      <a:endParaRPr lang="en-U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atin typeface="Tahoma"/>
                          <a:ea typeface="Times New Roman"/>
                          <a:cs typeface="Times New Roman"/>
                        </a:rPr>
                        <a:t>28000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20000</a:t>
                      </a:r>
                      <a:endParaRPr lang="en-US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latin typeface="Tahoma"/>
                          <a:ea typeface="Times New Roman"/>
                          <a:cs typeface="Times New Roman"/>
                        </a:rPr>
                        <a:t>15000</a:t>
                      </a:r>
                      <a:endParaRPr lang="en-US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11" marR="316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1775</Words>
  <Application>Microsoft Office PowerPoint</Application>
  <PresentationFormat>On-screen Show (4:3)</PresentationFormat>
  <Paragraphs>786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ganzoo</cp:lastModifiedBy>
  <cp:revision>301</cp:revision>
  <dcterms:created xsi:type="dcterms:W3CDTF">2013-04-23T12:28:13Z</dcterms:created>
  <dcterms:modified xsi:type="dcterms:W3CDTF">2014-03-13T08:21:47Z</dcterms:modified>
</cp:coreProperties>
</file>