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9.xml" ContentType="application/vnd.openxmlformats-officedocument.drawingml.chart+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ommentAuthors.xml" ContentType="application/vnd.openxmlformats-officedocument.presentationml.commentAuthors+xml"/>
  <Override PartName="/ppt/comments/comment2.xml" ContentType="application/vnd.openxmlformats-officedocument.presentationml.comment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20.xml" ContentType="application/vnd.openxmlformats-officedocument.drawingml.chart+xml"/>
  <Override PartName="/ppt/charts/style7.xml" ContentType="application/vnd.ms-office.chartstyl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notesSlides/notesSlide15.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omments/comment1.xml" ContentType="application/vnd.openxmlformats-officedocument.presentationml.comments+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style6.xml" ContentType="application/vnd.ms-office.chartstyl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35" r:id="rId3"/>
    <p:sldId id="346" r:id="rId4"/>
    <p:sldId id="336" r:id="rId5"/>
    <p:sldId id="326" r:id="rId6"/>
    <p:sldId id="272" r:id="rId7"/>
    <p:sldId id="275" r:id="rId8"/>
    <p:sldId id="305" r:id="rId9"/>
    <p:sldId id="319" r:id="rId10"/>
    <p:sldId id="338" r:id="rId11"/>
    <p:sldId id="315" r:id="rId12"/>
    <p:sldId id="342" r:id="rId13"/>
    <p:sldId id="340" r:id="rId14"/>
    <p:sldId id="339" r:id="rId15"/>
    <p:sldId id="341" r:id="rId16"/>
    <p:sldId id="344" r:id="rId17"/>
    <p:sldId id="345" r:id="rId18"/>
    <p:sldId id="308" r:id="rId19"/>
    <p:sldId id="33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khjargal" initials="M" lastIdx="2" clrIdx="0">
    <p:extLst>
      <p:ext uri="{19B8F6BF-5375-455C-9EA6-DF929625EA0E}">
        <p15:presenceInfo xmlns:p15="http://schemas.microsoft.com/office/powerpoint/2012/main" xmlns="" userId="S-1-5-21-3136409274-2656067682-683017104-277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A7E02"/>
    <a:srgbClr val="FCBB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60" autoAdjust="0"/>
    <p:restoredTop sz="77906" autoAdjust="0"/>
  </p:normalViewPr>
  <p:slideViewPr>
    <p:cSldViewPr>
      <p:cViewPr varScale="1">
        <p:scale>
          <a:sx n="86" d="100"/>
          <a:sy n="86" d="100"/>
        </p:scale>
        <p:origin x="-984" y="-96"/>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horolmaa\Desktop\2016.12%20sariin%20medee,%20taniltsuulga\Umnugovi-Bolowsrol%20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horolmaa\Desktop\2016.12%20sariin%20medee,%20taniltsuulga\Umnugovi-Bolowsrol%20201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khorolmaa\Desktop\2016.12%20sariin%20medee,%20taniltsuulga\niigmiin%20salbariin%20taniltsuulg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khorolmaa\Desktop\2016.12%20sariin%20medee,%20taniltsuulga\niigmiin%20salbariin%20taniltsuulga.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j\Downloads\negtgel-2016.xls" TargetMode="External"/></Relationships>
</file>

<file path=ppt/charts/_rels/chart1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j\Downloads\negtgel-2016.xls" TargetMode="External"/></Relationships>
</file>

<file path=ppt/charts/_rels/chart16.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Mj\Downloads\negtgel-2016.xls" TargetMode="External"/></Relationships>
</file>

<file path=ppt/charts/_rels/chart1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Mj\Downloads\negtgel-2016.xls"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19.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3.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horolmaa\Desktop\2016.12%20sariin%20medee,%20taniltsuulga\Umnugovi%20negtgel,%20NZU.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horolmaa\Desktop\2016.12%20sariin%20medee,%20taniltsuulga\Umnugovi%20negtgel,%20NZU.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horolmaa\Desktop\2016.12%20sariin%20medee,%20taniltsuulga\niigmiin%20salbariin%20taniltsuulg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khorolmaa\Desktop\2016.12%20sariin%20medee,%20taniltsuulga\niigmiin%20salbariin%20taniltsuulg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7122975661797544E-2"/>
          <c:y val="7.8422168382798321E-2"/>
          <c:w val="0.90224880117833373"/>
          <c:h val="0.77459182986742037"/>
        </c:manualLayout>
      </c:layout>
      <c:barChart>
        <c:barDir val="col"/>
        <c:grouping val="clustered"/>
        <c:ser>
          <c:idx val="0"/>
          <c:order val="0"/>
          <c:tx>
            <c:strRef>
              <c:f>Sheet1!$A$4</c:f>
              <c:strCache>
                <c:ptCount val="1"/>
                <c:pt idx="0">
                  <c:v>эрэгтэй</c:v>
                </c:pt>
              </c:strCache>
            </c:strRef>
          </c:tx>
          <c:dLbls>
            <c:spPr>
              <a:noFill/>
              <a:ln>
                <a:noFill/>
              </a:ln>
              <a:effectLst/>
            </c:spPr>
            <c:showVal val="1"/>
            <c:extLst>
              <c:ext xmlns:c15="http://schemas.microsoft.com/office/drawing/2012/chart" uri="{CE6537A1-D6FC-4f65-9D91-7224C49458BB}">
                <c15:layout/>
                <c15:showLeaderLines val="0"/>
              </c:ext>
            </c:extLst>
          </c:dLbls>
          <c:cat>
            <c:strRef>
              <c:f>Sheet1!$B$3:$F$3</c:f>
              <c:strCache>
                <c:ptCount val="5"/>
                <c:pt idx="0">
                  <c:v>2012 он</c:v>
                </c:pt>
                <c:pt idx="1">
                  <c:v>2013 он</c:v>
                </c:pt>
                <c:pt idx="2">
                  <c:v>2014 он</c:v>
                </c:pt>
                <c:pt idx="3">
                  <c:v>2015 он</c:v>
                </c:pt>
                <c:pt idx="4">
                  <c:v>2016 он</c:v>
                </c:pt>
              </c:strCache>
            </c:strRef>
          </c:cat>
          <c:val>
            <c:numRef>
              <c:f>Sheet1!$B$4:$F$4</c:f>
              <c:numCache>
                <c:formatCode>General</c:formatCode>
                <c:ptCount val="5"/>
                <c:pt idx="0">
                  <c:v>28146</c:v>
                </c:pt>
                <c:pt idx="1">
                  <c:v>29129</c:v>
                </c:pt>
                <c:pt idx="2">
                  <c:v>29792</c:v>
                </c:pt>
                <c:pt idx="3">
                  <c:v>31020</c:v>
                </c:pt>
                <c:pt idx="4">
                  <c:v>31960</c:v>
                </c:pt>
              </c:numCache>
            </c:numRef>
          </c:val>
        </c:ser>
        <c:ser>
          <c:idx val="1"/>
          <c:order val="1"/>
          <c:tx>
            <c:strRef>
              <c:f>Sheet1!$A$5</c:f>
              <c:strCache>
                <c:ptCount val="1"/>
                <c:pt idx="0">
                  <c:v>эмэгтэй</c:v>
                </c:pt>
              </c:strCache>
            </c:strRef>
          </c:tx>
          <c:dLbls>
            <c:spPr>
              <a:noFill/>
              <a:ln>
                <a:noFill/>
              </a:ln>
              <a:effectLst/>
            </c:spPr>
            <c:showVal val="1"/>
            <c:extLst>
              <c:ext xmlns:c15="http://schemas.microsoft.com/office/drawing/2012/chart" uri="{CE6537A1-D6FC-4f65-9D91-7224C49458BB}">
                <c15:layout/>
                <c15:showLeaderLines val="0"/>
              </c:ext>
            </c:extLst>
          </c:dLbls>
          <c:cat>
            <c:strRef>
              <c:f>Sheet1!$B$3:$F$3</c:f>
              <c:strCache>
                <c:ptCount val="5"/>
                <c:pt idx="0">
                  <c:v>2012 он</c:v>
                </c:pt>
                <c:pt idx="1">
                  <c:v>2013 он</c:v>
                </c:pt>
                <c:pt idx="2">
                  <c:v>2014 он</c:v>
                </c:pt>
                <c:pt idx="3">
                  <c:v>2015 он</c:v>
                </c:pt>
                <c:pt idx="4">
                  <c:v>2016 он</c:v>
                </c:pt>
              </c:strCache>
            </c:strRef>
          </c:cat>
          <c:val>
            <c:numRef>
              <c:f>Sheet1!$B$5:$F$5</c:f>
              <c:numCache>
                <c:formatCode>General</c:formatCode>
                <c:ptCount val="5"/>
                <c:pt idx="0">
                  <c:v>28439</c:v>
                </c:pt>
                <c:pt idx="1">
                  <c:v>29426</c:v>
                </c:pt>
                <c:pt idx="2">
                  <c:v>29873</c:v>
                </c:pt>
                <c:pt idx="3">
                  <c:v>30520</c:v>
                </c:pt>
                <c:pt idx="4">
                  <c:v>31701</c:v>
                </c:pt>
              </c:numCache>
            </c:numRef>
          </c:val>
        </c:ser>
        <c:dLbls>
          <c:showVal val="1"/>
        </c:dLbls>
        <c:gapWidth val="194"/>
        <c:overlap val="-36"/>
        <c:axId val="64823296"/>
        <c:axId val="64824832"/>
      </c:barChart>
      <c:lineChart>
        <c:grouping val="stacked"/>
        <c:ser>
          <c:idx val="2"/>
          <c:order val="2"/>
          <c:tx>
            <c:strRef>
              <c:f>Sheet1!$A$6</c:f>
              <c:strCache>
                <c:ptCount val="1"/>
                <c:pt idx="0">
                  <c:v>нийт хүн ам</c:v>
                </c:pt>
              </c:strCache>
            </c:strRef>
          </c:tx>
          <c:marker>
            <c:symbol val="none"/>
          </c:marker>
          <c:dLbls>
            <c:dLbl>
              <c:idx val="0"/>
              <c:layout>
                <c:manualLayout>
                  <c:x val="-3.187998124706988E-2"/>
                  <c:y val="-2.9914529914529916E-2"/>
                </c:manualLayout>
              </c:layout>
              <c:showVal val="1"/>
              <c:extLst>
                <c:ext xmlns:c15="http://schemas.microsoft.com/office/drawing/2012/chart" uri="{CE6537A1-D6FC-4f65-9D91-7224C49458BB}">
                  <c15:layout/>
                </c:ext>
              </c:extLst>
            </c:dLbl>
            <c:dLbl>
              <c:idx val="1"/>
              <c:layout>
                <c:manualLayout>
                  <c:x val="-3.0004688232536398E-2"/>
                  <c:y val="-3.8461538461538471E-2"/>
                </c:manualLayout>
              </c:layout>
              <c:showVal val="1"/>
              <c:extLst>
                <c:ext xmlns:c15="http://schemas.microsoft.com/office/drawing/2012/chart" uri="{CE6537A1-D6FC-4f65-9D91-7224C49458BB}">
                  <c15:layout/>
                </c:ext>
              </c:extLst>
            </c:dLbl>
            <c:dLbl>
              <c:idx val="2"/>
              <c:layout>
                <c:manualLayout>
                  <c:x val="-3.1879981247069936E-2"/>
                  <c:y val="-2.5641025641025647E-2"/>
                </c:manualLayout>
              </c:layout>
              <c:showVal val="1"/>
              <c:extLst>
                <c:ext xmlns:c15="http://schemas.microsoft.com/office/drawing/2012/chart" uri="{CE6537A1-D6FC-4f65-9D91-7224C49458BB}">
                  <c15:layout/>
                </c:ext>
              </c:extLst>
            </c:dLbl>
            <c:dLbl>
              <c:idx val="3"/>
              <c:layout>
                <c:manualLayout>
                  <c:x val="-3.1879981247069859E-2"/>
                  <c:y val="-3.8461538461538471E-2"/>
                </c:manualLayout>
              </c:layout>
              <c:showVal val="1"/>
              <c:extLst>
                <c:ext xmlns:c15="http://schemas.microsoft.com/office/drawing/2012/chart" uri="{CE6537A1-D6FC-4f65-9D91-7224C49458BB}">
                  <c15:layout/>
                </c:ext>
              </c:extLst>
            </c:dLbl>
            <c:dLbl>
              <c:idx val="4"/>
              <c:layout>
                <c:manualLayout>
                  <c:x val="-3.9381153305203948E-2"/>
                  <c:y val="-1.7094017094017103E-2"/>
                </c:manualLayout>
              </c:layout>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n-US"/>
              </a:p>
            </c:txPr>
            <c:showVal val="1"/>
            <c:extLst>
              <c:ext xmlns:c15="http://schemas.microsoft.com/office/drawing/2012/chart" uri="{CE6537A1-D6FC-4f65-9D91-7224C49458BB}">
                <c15:showLeaderLines val="0"/>
              </c:ext>
            </c:extLst>
          </c:dLbls>
          <c:cat>
            <c:strRef>
              <c:f>Sheet1!$B$3:$F$3</c:f>
              <c:strCache>
                <c:ptCount val="5"/>
                <c:pt idx="0">
                  <c:v>2012 он</c:v>
                </c:pt>
                <c:pt idx="1">
                  <c:v>2013 он</c:v>
                </c:pt>
                <c:pt idx="2">
                  <c:v>2014 он</c:v>
                </c:pt>
                <c:pt idx="3">
                  <c:v>2015 он</c:v>
                </c:pt>
                <c:pt idx="4">
                  <c:v>2016 он</c:v>
                </c:pt>
              </c:strCache>
            </c:strRef>
          </c:cat>
          <c:val>
            <c:numRef>
              <c:f>Sheet1!$B$6:$F$6</c:f>
              <c:numCache>
                <c:formatCode>General</c:formatCode>
                <c:ptCount val="5"/>
                <c:pt idx="0">
                  <c:v>56585</c:v>
                </c:pt>
                <c:pt idx="1">
                  <c:v>58555</c:v>
                </c:pt>
                <c:pt idx="2">
                  <c:v>59665</c:v>
                </c:pt>
                <c:pt idx="3">
                  <c:v>61540</c:v>
                </c:pt>
                <c:pt idx="4">
                  <c:v>63661</c:v>
                </c:pt>
              </c:numCache>
            </c:numRef>
          </c:val>
        </c:ser>
        <c:dLbls>
          <c:showVal val="1"/>
        </c:dLbls>
        <c:marker val="1"/>
        <c:axId val="64823296"/>
        <c:axId val="64824832"/>
      </c:lineChart>
      <c:catAx>
        <c:axId val="64823296"/>
        <c:scaling>
          <c:orientation val="minMax"/>
        </c:scaling>
        <c:axPos val="b"/>
        <c:numFmt formatCode="General" sourceLinked="0"/>
        <c:majorTickMark val="none"/>
        <c:tickLblPos val="nextTo"/>
        <c:crossAx val="64824832"/>
        <c:crosses val="autoZero"/>
        <c:auto val="1"/>
        <c:lblAlgn val="ctr"/>
        <c:lblOffset val="100"/>
      </c:catAx>
      <c:valAx>
        <c:axId val="64824832"/>
        <c:scaling>
          <c:orientation val="minMax"/>
        </c:scaling>
        <c:axPos val="l"/>
        <c:numFmt formatCode="General" sourceLinked="1"/>
        <c:majorTickMark val="none"/>
        <c:tickLblPos val="nextTo"/>
        <c:crossAx val="64823296"/>
        <c:crosses val="autoZero"/>
        <c:crossBetween val="between"/>
      </c:valAx>
    </c:plotArea>
    <c:legend>
      <c:legendPos val="b"/>
      <c:layout>
        <c:manualLayout>
          <c:xMode val="edge"/>
          <c:yMode val="edge"/>
          <c:x val="0.28657282818550645"/>
          <c:y val="2.3754041614363432E-2"/>
          <c:w val="0.41935317157085333"/>
          <c:h val="8.7357069496747708E-2"/>
        </c:manualLayout>
      </c:layout>
    </c:legend>
    <c:plotVisOnly val="1"/>
    <c:dispBlanksAs val="zero"/>
  </c:chart>
  <c:spPr>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0792917628945489E-2"/>
          <c:y val="6.5198673082531591E-2"/>
          <c:w val="0.93675994892530323"/>
          <c:h val="0.65016768737241182"/>
        </c:manualLayout>
      </c:layout>
      <c:lineChart>
        <c:grouping val="stacked"/>
        <c:ser>
          <c:idx val="0"/>
          <c:order val="0"/>
          <c:tx>
            <c:strRef>
              <c:f>'EBS, SUB'!$J$6</c:f>
              <c:strCache>
                <c:ptCount val="1"/>
                <c:pt idx="0">
                  <c:v> Өдрийн ангид суралцагчид</c:v>
                </c:pt>
              </c:strCache>
            </c:strRef>
          </c:tx>
          <c:dLbls>
            <c:spPr>
              <a:noFill/>
              <a:ln>
                <a:noFill/>
              </a:ln>
              <a:effectLst/>
            </c:spPr>
            <c:txPr>
              <a:bodyPr/>
              <a:lstStyle/>
              <a:p>
                <a:pPr>
                  <a:defRPr sz="1200"/>
                </a:pPr>
                <a:endParaRPr lang="en-US"/>
              </a:p>
            </c:txPr>
            <c:showVal val="1"/>
            <c:extLst>
              <c:ext xmlns:c15="http://schemas.microsoft.com/office/drawing/2012/chart" uri="{CE6537A1-D6FC-4f65-9D91-7224C49458BB}">
                <c15:layout/>
                <c15:showLeaderLines val="0"/>
              </c:ext>
            </c:extLst>
          </c:dLbls>
          <c:cat>
            <c:strRef>
              <c:f>'EBS, SUB'!$K$5:$M$5</c:f>
              <c:strCache>
                <c:ptCount val="3"/>
                <c:pt idx="0">
                  <c:v>2014-2015</c:v>
                </c:pt>
                <c:pt idx="1">
                  <c:v>2015-2016</c:v>
                </c:pt>
                <c:pt idx="2">
                  <c:v>2016-2017</c:v>
                </c:pt>
              </c:strCache>
            </c:strRef>
          </c:cat>
          <c:val>
            <c:numRef>
              <c:f>'EBS, SUB'!$K$6:$M$6</c:f>
              <c:numCache>
                <c:formatCode>General</c:formatCode>
                <c:ptCount val="3"/>
                <c:pt idx="0">
                  <c:v>10812</c:v>
                </c:pt>
                <c:pt idx="1">
                  <c:v>10961</c:v>
                </c:pt>
                <c:pt idx="2">
                  <c:v>11392</c:v>
                </c:pt>
              </c:numCache>
            </c:numRef>
          </c:val>
        </c:ser>
        <c:ser>
          <c:idx val="1"/>
          <c:order val="1"/>
          <c:tx>
            <c:strRef>
              <c:f>'EBS, SUB'!$J$7</c:f>
              <c:strCache>
                <c:ptCount val="1"/>
                <c:pt idx="0">
                  <c:v>Багш нарын тоо</c:v>
                </c:pt>
              </c:strCache>
            </c:strRef>
          </c:tx>
          <c:dLbls>
            <c:spPr>
              <a:noFill/>
              <a:ln>
                <a:noFill/>
              </a:ln>
              <a:effectLst/>
            </c:spPr>
            <c:txPr>
              <a:bodyPr/>
              <a:lstStyle/>
              <a:p>
                <a:pPr>
                  <a:defRPr sz="1200"/>
                </a:pPr>
                <a:endParaRPr lang="en-US"/>
              </a:p>
            </c:txPr>
            <c:showVal val="1"/>
            <c:extLst>
              <c:ext xmlns:c15="http://schemas.microsoft.com/office/drawing/2012/chart" uri="{CE6537A1-D6FC-4f65-9D91-7224C49458BB}">
                <c15:layout/>
                <c15:showLeaderLines val="0"/>
              </c:ext>
            </c:extLst>
          </c:dLbls>
          <c:cat>
            <c:strRef>
              <c:f>'EBS, SUB'!$K$5:$M$5</c:f>
              <c:strCache>
                <c:ptCount val="3"/>
                <c:pt idx="0">
                  <c:v>2014-2015</c:v>
                </c:pt>
                <c:pt idx="1">
                  <c:v>2015-2016</c:v>
                </c:pt>
                <c:pt idx="2">
                  <c:v>2016-2017</c:v>
                </c:pt>
              </c:strCache>
            </c:strRef>
          </c:cat>
          <c:val>
            <c:numRef>
              <c:f>'EBS, SUB'!$K$7:$M$7</c:f>
              <c:numCache>
                <c:formatCode>General</c:formatCode>
                <c:ptCount val="3"/>
                <c:pt idx="0">
                  <c:v>590</c:v>
                </c:pt>
                <c:pt idx="1">
                  <c:v>607</c:v>
                </c:pt>
                <c:pt idx="2">
                  <c:v>605</c:v>
                </c:pt>
              </c:numCache>
            </c:numRef>
          </c:val>
        </c:ser>
        <c:dLbls>
          <c:showVal val="1"/>
        </c:dLbls>
        <c:marker val="1"/>
        <c:axId val="71455488"/>
        <c:axId val="71457024"/>
      </c:lineChart>
      <c:catAx>
        <c:axId val="71455488"/>
        <c:scaling>
          <c:orientation val="minMax"/>
        </c:scaling>
        <c:axPos val="b"/>
        <c:numFmt formatCode="General" sourceLinked="0"/>
        <c:majorTickMark val="none"/>
        <c:tickLblPos val="nextTo"/>
        <c:crossAx val="71457024"/>
        <c:crosses val="autoZero"/>
        <c:auto val="1"/>
        <c:lblAlgn val="ctr"/>
        <c:lblOffset val="100"/>
      </c:catAx>
      <c:valAx>
        <c:axId val="71457024"/>
        <c:scaling>
          <c:orientation val="minMax"/>
        </c:scaling>
        <c:delete val="1"/>
        <c:axPos val="l"/>
        <c:numFmt formatCode="General" sourceLinked="1"/>
        <c:tickLblPos val="none"/>
        <c:crossAx val="71455488"/>
        <c:crosses val="autoZero"/>
        <c:crossBetween val="between"/>
      </c:valAx>
    </c:plotArea>
    <c:legend>
      <c:legendPos val="t"/>
      <c:layout>
        <c:manualLayout>
          <c:xMode val="edge"/>
          <c:yMode val="edge"/>
          <c:x val="8.1009862219878548E-2"/>
          <c:y val="0.85339506172839563"/>
          <c:w val="0.8626143671994837"/>
          <c:h val="0.14660509208500841"/>
        </c:manualLayout>
      </c:layout>
      <c:txPr>
        <a:bodyPr/>
        <a:lstStyle/>
        <a:p>
          <a:pPr>
            <a:defRPr sz="1200"/>
          </a:pPr>
          <a:endParaRPr lang="en-US"/>
        </a:p>
      </c:txPr>
    </c:legend>
    <c:plotVisOnly val="1"/>
    <c:dispBlanksAs val="zero"/>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0555555555555582E-2"/>
          <c:y val="2.353200641586476E-2"/>
          <c:w val="0.93888888888889066"/>
          <c:h val="0.6872047244094488"/>
        </c:manualLayout>
      </c:layout>
      <c:barChart>
        <c:barDir val="col"/>
        <c:grouping val="clustered"/>
        <c:ser>
          <c:idx val="0"/>
          <c:order val="0"/>
          <c:tx>
            <c:strRef>
              <c:f>'EBS, SUB'!$P$6</c:f>
              <c:strCache>
                <c:ptCount val="1"/>
                <c:pt idx="0">
                  <c:v>Ерөнхий боловсролын сургуулийн тоо </c:v>
                </c:pt>
              </c:strCache>
            </c:strRef>
          </c:tx>
          <c:dLbls>
            <c:spPr>
              <a:noFill/>
              <a:ln>
                <a:noFill/>
              </a:ln>
              <a:effectLst/>
            </c:spPr>
            <c:txPr>
              <a:bodyPr wrap="square" lIns="38100" tIns="19050" rIns="38100" bIns="19050" anchor="ctr">
                <a:spAutoFit/>
              </a:bodyPr>
              <a:lstStyle/>
              <a:p>
                <a:pPr>
                  <a:defRPr sz="1200"/>
                </a:pPr>
                <a:endParaRPr lang="en-US"/>
              </a:p>
            </c:txPr>
            <c:showVal val="1"/>
            <c:extLst>
              <c:ext xmlns:c15="http://schemas.microsoft.com/office/drawing/2012/chart" uri="{CE6537A1-D6FC-4f65-9D91-7224C49458BB}">
                <c15:layout/>
                <c15:showLeaderLines val="0"/>
              </c:ext>
            </c:extLst>
          </c:dLbls>
          <c:cat>
            <c:strRef>
              <c:f>'EBS, SUB'!$Q$5:$S$5</c:f>
              <c:strCache>
                <c:ptCount val="3"/>
                <c:pt idx="0">
                  <c:v>2014-2015</c:v>
                </c:pt>
                <c:pt idx="1">
                  <c:v>2015-2016</c:v>
                </c:pt>
                <c:pt idx="2">
                  <c:v>2016-2017</c:v>
                </c:pt>
              </c:strCache>
            </c:strRef>
          </c:cat>
          <c:val>
            <c:numRef>
              <c:f>'EBS, SUB'!$Q$6:$S$6</c:f>
              <c:numCache>
                <c:formatCode>General</c:formatCode>
                <c:ptCount val="3"/>
                <c:pt idx="0">
                  <c:v>19</c:v>
                </c:pt>
                <c:pt idx="1">
                  <c:v>19</c:v>
                </c:pt>
                <c:pt idx="2">
                  <c:v>21</c:v>
                </c:pt>
              </c:numCache>
            </c:numRef>
          </c:val>
        </c:ser>
        <c:ser>
          <c:idx val="1"/>
          <c:order val="1"/>
          <c:tx>
            <c:strRef>
              <c:f>'EBS, SUB'!$P$7</c:f>
              <c:strCache>
                <c:ptCount val="1"/>
                <c:pt idx="0">
                  <c:v>Хүүхдийн цэцэрлэгийн тоо</c:v>
                </c:pt>
              </c:strCache>
            </c:strRef>
          </c:tx>
          <c:dLbls>
            <c:spPr>
              <a:noFill/>
              <a:ln>
                <a:noFill/>
              </a:ln>
              <a:effectLst/>
            </c:spPr>
            <c:txPr>
              <a:bodyPr wrap="square" lIns="38100" tIns="19050" rIns="38100" bIns="19050" anchor="ctr">
                <a:spAutoFit/>
              </a:bodyPr>
              <a:lstStyle/>
              <a:p>
                <a:pPr>
                  <a:defRPr sz="1200"/>
                </a:pPr>
                <a:endParaRPr lang="en-US"/>
              </a:p>
            </c:txPr>
            <c:showVal val="1"/>
            <c:extLst>
              <c:ext xmlns:c15="http://schemas.microsoft.com/office/drawing/2012/chart" uri="{CE6537A1-D6FC-4f65-9D91-7224C49458BB}">
                <c15:layout/>
                <c15:showLeaderLines val="0"/>
              </c:ext>
            </c:extLst>
          </c:dLbls>
          <c:cat>
            <c:strRef>
              <c:f>'EBS, SUB'!$Q$5:$S$5</c:f>
              <c:strCache>
                <c:ptCount val="3"/>
                <c:pt idx="0">
                  <c:v>2014-2015</c:v>
                </c:pt>
                <c:pt idx="1">
                  <c:v>2015-2016</c:v>
                </c:pt>
                <c:pt idx="2">
                  <c:v>2016-2017</c:v>
                </c:pt>
              </c:strCache>
            </c:strRef>
          </c:cat>
          <c:val>
            <c:numRef>
              <c:f>'EBS, SUB'!$Q$7:$S$7</c:f>
              <c:numCache>
                <c:formatCode>General</c:formatCode>
                <c:ptCount val="3"/>
                <c:pt idx="0">
                  <c:v>21</c:v>
                </c:pt>
                <c:pt idx="1">
                  <c:v>25</c:v>
                </c:pt>
                <c:pt idx="2">
                  <c:v>27</c:v>
                </c:pt>
              </c:numCache>
            </c:numRef>
          </c:val>
        </c:ser>
        <c:dLbls>
          <c:showVal val="1"/>
        </c:dLbls>
        <c:overlap val="-25"/>
        <c:axId val="71495680"/>
        <c:axId val="71497216"/>
      </c:barChart>
      <c:catAx>
        <c:axId val="71495680"/>
        <c:scaling>
          <c:orientation val="minMax"/>
        </c:scaling>
        <c:axPos val="b"/>
        <c:numFmt formatCode="General" sourceLinked="0"/>
        <c:majorTickMark val="none"/>
        <c:tickLblPos val="nextTo"/>
        <c:crossAx val="71497216"/>
        <c:crosses val="autoZero"/>
        <c:auto val="1"/>
        <c:lblAlgn val="ctr"/>
        <c:lblOffset val="100"/>
      </c:catAx>
      <c:valAx>
        <c:axId val="71497216"/>
        <c:scaling>
          <c:orientation val="minMax"/>
        </c:scaling>
        <c:delete val="1"/>
        <c:axPos val="l"/>
        <c:numFmt formatCode="General" sourceLinked="1"/>
        <c:majorTickMark val="none"/>
        <c:tickLblPos val="none"/>
        <c:crossAx val="71495680"/>
        <c:crosses val="autoZero"/>
        <c:crossBetween val="between"/>
      </c:valAx>
    </c:plotArea>
    <c:legend>
      <c:legendPos val="t"/>
      <c:layout>
        <c:manualLayout>
          <c:xMode val="edge"/>
          <c:yMode val="edge"/>
          <c:x val="6.3888888888888884E-2"/>
          <c:y val="0.85648148148148162"/>
          <c:w val="0.9"/>
          <c:h val="0.1435183565017342"/>
        </c:manualLayout>
      </c:layout>
      <c:txPr>
        <a:bodyPr/>
        <a:lstStyle/>
        <a:p>
          <a:pPr>
            <a:defRPr sz="1200"/>
          </a:pPr>
          <a:endParaRPr lang="en-US"/>
        </a:p>
      </c:txPr>
    </c:legend>
    <c:plotVisOnly val="1"/>
    <c:dispBlanksAs val="gap"/>
  </c:chart>
  <c:spPr>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4"/>
  <c:chart>
    <c:autoTitleDeleted val="1"/>
    <c:plotArea>
      <c:layout>
        <c:manualLayout>
          <c:layoutTarget val="inner"/>
          <c:xMode val="edge"/>
          <c:yMode val="edge"/>
          <c:x val="3.0555555555555582E-2"/>
          <c:y val="7.4457932341790933E-2"/>
          <c:w val="0.93888888888889765"/>
          <c:h val="0.72159922717993585"/>
        </c:manualLayout>
      </c:layout>
      <c:barChart>
        <c:barDir val="col"/>
        <c:grouping val="clustered"/>
        <c:ser>
          <c:idx val="0"/>
          <c:order val="0"/>
          <c:tx>
            <c:strRef>
              <c:f>'gemt hereg hev'!$A$44</c:f>
              <c:strCache>
                <c:ptCount val="1"/>
                <c:pt idx="0">
                  <c:v>Аймгийн хэмжээнд үйлдэгдсэн нийт гэмт хэргийн тоо</c:v>
                </c:pt>
              </c:strCache>
            </c:strRef>
          </c:tx>
          <c:dLbls>
            <c:spPr>
              <a:noFill/>
              <a:ln>
                <a:noFill/>
              </a:ln>
              <a:effectLst/>
            </c:spPr>
            <c:txPr>
              <a:bodyPr wrap="square" lIns="38100" tIns="19050" rIns="38100" bIns="19050" anchor="ctr">
                <a:spAutoFit/>
              </a:bodyPr>
              <a:lstStyle/>
              <a:p>
                <a:pPr>
                  <a:defRPr sz="1200"/>
                </a:pPr>
                <a:endParaRPr lang="en-US"/>
              </a:p>
            </c:txPr>
            <c:showVal val="1"/>
            <c:extLst>
              <c:ext xmlns:c15="http://schemas.microsoft.com/office/drawing/2012/chart" uri="{CE6537A1-D6FC-4f65-9D91-7224C49458BB}">
                <c15:layout/>
                <c15:showLeaderLines val="0"/>
              </c:ext>
            </c:extLst>
          </c:dLbls>
          <c:cat>
            <c:strRef>
              <c:f>'gemt hereg hev'!$B$43:$F$43</c:f>
              <c:strCache>
                <c:ptCount val="5"/>
                <c:pt idx="0">
                  <c:v>2012.XII</c:v>
                </c:pt>
                <c:pt idx="1">
                  <c:v>2013.XII</c:v>
                </c:pt>
                <c:pt idx="2">
                  <c:v>2014.XII</c:v>
                </c:pt>
                <c:pt idx="3">
                  <c:v>2015.XII</c:v>
                </c:pt>
                <c:pt idx="4">
                  <c:v>2016.XII</c:v>
                </c:pt>
              </c:strCache>
            </c:strRef>
          </c:cat>
          <c:val>
            <c:numRef>
              <c:f>'gemt hereg hev'!$B$44:$F$44</c:f>
              <c:numCache>
                <c:formatCode>General</c:formatCode>
                <c:ptCount val="5"/>
                <c:pt idx="0">
                  <c:v>358</c:v>
                </c:pt>
                <c:pt idx="1">
                  <c:v>421</c:v>
                </c:pt>
                <c:pt idx="2">
                  <c:v>429</c:v>
                </c:pt>
                <c:pt idx="3">
                  <c:v>396</c:v>
                </c:pt>
                <c:pt idx="4">
                  <c:v>409</c:v>
                </c:pt>
              </c:numCache>
            </c:numRef>
          </c:val>
        </c:ser>
        <c:dLbls>
          <c:showVal val="1"/>
        </c:dLbls>
        <c:overlap val="-25"/>
        <c:axId val="71697536"/>
        <c:axId val="71699072"/>
      </c:barChart>
      <c:catAx>
        <c:axId val="71697536"/>
        <c:scaling>
          <c:orientation val="minMax"/>
        </c:scaling>
        <c:axPos val="b"/>
        <c:numFmt formatCode="General" sourceLinked="0"/>
        <c:majorTickMark val="none"/>
        <c:tickLblPos val="nextTo"/>
        <c:txPr>
          <a:bodyPr/>
          <a:lstStyle/>
          <a:p>
            <a:pPr>
              <a:defRPr sz="1200"/>
            </a:pPr>
            <a:endParaRPr lang="en-US"/>
          </a:p>
        </c:txPr>
        <c:crossAx val="71699072"/>
        <c:crosses val="autoZero"/>
        <c:auto val="1"/>
        <c:lblAlgn val="ctr"/>
        <c:lblOffset val="100"/>
      </c:catAx>
      <c:valAx>
        <c:axId val="71699072"/>
        <c:scaling>
          <c:orientation val="minMax"/>
        </c:scaling>
        <c:delete val="1"/>
        <c:axPos val="l"/>
        <c:numFmt formatCode="General" sourceLinked="1"/>
        <c:tickLblPos val="none"/>
        <c:crossAx val="71697536"/>
        <c:crosses val="autoZero"/>
        <c:crossBetween val="between"/>
      </c:valAx>
    </c:plotArea>
    <c:plotVisOnly val="1"/>
    <c:dispBlanksAs val="gap"/>
  </c:chart>
  <c:spPr>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dLbls>
            <c:dLbl>
              <c:idx val="0"/>
              <c:layout>
                <c:manualLayout>
                  <c:x val="0.16122413817926373"/>
                  <c:y val="-0.11848425196850651"/>
                </c:manualLayout>
              </c:layout>
              <c:showCatName val="1"/>
              <c:showPercent val="1"/>
              <c:extLst>
                <c:ext xmlns:c15="http://schemas.microsoft.com/office/drawing/2012/chart" uri="{CE6537A1-D6FC-4f65-9D91-7224C49458BB}">
                  <c15:layout>
                    <c:manualLayout>
                      <c:w val="0.25274098695360564"/>
                      <c:h val="0.14227272727272725"/>
                    </c:manualLayout>
                  </c15:layout>
                </c:ext>
              </c:extLst>
            </c:dLbl>
            <c:dLbl>
              <c:idx val="1"/>
              <c:layout>
                <c:manualLayout>
                  <c:x val="0.14166666666666666"/>
                  <c:y val="-5.5555555555555455E-2"/>
                </c:manualLayout>
              </c:layout>
              <c:showCatName val="1"/>
              <c:showPercent val="1"/>
              <c:extLst>
                <c:ext xmlns:c15="http://schemas.microsoft.com/office/drawing/2012/chart" uri="{CE6537A1-D6FC-4f65-9D91-7224C49458BB}">
                  <c15:layout/>
                </c:ext>
              </c:extLst>
            </c:dLbl>
            <c:dLbl>
              <c:idx val="2"/>
              <c:layout>
                <c:manualLayout>
                  <c:x val="4.6573891944767633E-3"/>
                  <c:y val="0.16246945836315918"/>
                </c:manualLayout>
              </c:layout>
              <c:showCatName val="1"/>
              <c:showPercent val="1"/>
              <c:extLst>
                <c:ext xmlns:c15="http://schemas.microsoft.com/office/drawing/2012/chart" uri="{CE6537A1-D6FC-4f65-9D91-7224C49458BB}">
                  <c15:layout>
                    <c:manualLayout>
                      <c:w val="0.21777620463935182"/>
                      <c:h val="0.16348484848484846"/>
                    </c:manualLayout>
                  </c15:layout>
                </c:ext>
              </c:extLst>
            </c:dLbl>
            <c:dLbl>
              <c:idx val="3"/>
              <c:layout>
                <c:manualLayout>
                  <c:x val="-8.8888888888889767E-2"/>
                  <c:y val="0.14814814814814894"/>
                </c:manualLayout>
              </c:layout>
              <c:showCatName val="1"/>
              <c:showPercent val="1"/>
              <c:extLst>
                <c:ext xmlns:c15="http://schemas.microsoft.com/office/drawing/2012/chart" uri="{CE6537A1-D6FC-4f65-9D91-7224C49458BB}">
                  <c15:layout/>
                </c:ext>
              </c:extLst>
            </c:dLbl>
            <c:dLbl>
              <c:idx val="4"/>
              <c:layout>
                <c:manualLayout>
                  <c:x val="-0.11666666666666672"/>
                  <c:y val="-7.4074074074074028E-2"/>
                </c:manualLayout>
              </c:layout>
              <c:showCatName val="1"/>
              <c:showPercent val="1"/>
              <c:extLst>
                <c:ext xmlns:c15="http://schemas.microsoft.com/office/drawing/2012/chart" uri="{CE6537A1-D6FC-4f65-9D91-7224C49458BB}">
                  <c15:layout/>
                </c:ext>
              </c:extLst>
            </c:dLbl>
            <c:dLbl>
              <c:idx val="5"/>
              <c:layout>
                <c:manualLayout>
                  <c:x val="-9.1666666666668228E-2"/>
                  <c:y val="-0.125"/>
                </c:manualLayout>
              </c:layout>
              <c:showCatName val="1"/>
              <c:showPercent val="1"/>
              <c:extLst>
                <c:ext xmlns:c15="http://schemas.microsoft.com/office/drawing/2012/chart" uri="{CE6537A1-D6FC-4f65-9D91-7224C49458BB}">
                  <c15:layout/>
                </c:ext>
              </c:extLst>
            </c:dLbl>
            <c:spPr>
              <a:noFill/>
              <a:ln>
                <a:noFill/>
              </a:ln>
              <a:effectLst/>
            </c:spPr>
            <c:txPr>
              <a:bodyPr/>
              <a:lstStyle/>
              <a:p>
                <a:pPr>
                  <a:defRPr sz="1200"/>
                </a:pPr>
                <a:endParaRPr lang="en-US"/>
              </a:p>
            </c:txPr>
            <c:showCatName val="1"/>
            <c:showPercent val="1"/>
            <c:showLeaderLines val="1"/>
            <c:extLst>
              <c:ext xmlns:c15="http://schemas.microsoft.com/office/drawing/2012/chart" uri="{CE6537A1-D6FC-4f65-9D91-7224C49458BB}"/>
            </c:extLst>
          </c:dLbls>
          <c:cat>
            <c:strRef>
              <c:f>'gemt hereg hev'!$E$25:$E$30</c:f>
              <c:strCache>
                <c:ptCount val="6"/>
                <c:pt idx="0">
                  <c:v>хүчингийн хэрэг</c:v>
                </c:pt>
                <c:pt idx="1">
                  <c:v>бусдын биед гэмтэл учруулсан хэрэг</c:v>
                </c:pt>
                <c:pt idx="2">
                  <c:v>хулгайн хэрэг</c:v>
                </c:pt>
                <c:pt idx="3">
                  <c:v>ХАБ эсрэг гэмт хэрэг</c:v>
                </c:pt>
                <c:pt idx="4">
                  <c:v>Бусад гэмт хэрэг</c:v>
                </c:pt>
                <c:pt idx="5">
                  <c:v>Бусдыг залилах</c:v>
                </c:pt>
              </c:strCache>
            </c:strRef>
          </c:cat>
          <c:val>
            <c:numRef>
              <c:f>'gemt hereg hev'!$F$25:$F$30</c:f>
              <c:numCache>
                <c:formatCode>0.0</c:formatCode>
                <c:ptCount val="6"/>
                <c:pt idx="0">
                  <c:v>2.6894865525672396</c:v>
                </c:pt>
                <c:pt idx="1">
                  <c:v>43.031784841075812</c:v>
                </c:pt>
                <c:pt idx="2">
                  <c:v>16.136919315403432</c:v>
                </c:pt>
                <c:pt idx="3">
                  <c:v>11.980440097799516</c:v>
                </c:pt>
                <c:pt idx="4">
                  <c:v>22.73838630806846</c:v>
                </c:pt>
                <c:pt idx="5">
                  <c:v>3.4229828850855744</c:v>
                </c:pt>
              </c:numCache>
            </c:numRef>
          </c:val>
        </c:ser>
        <c:dLbls>
          <c:showCatName val="1"/>
          <c:showPercent val="1"/>
        </c:dLbls>
        <c:firstSliceAng val="0"/>
        <c:holeSize val="50"/>
      </c:doughnutChart>
    </c:plotArea>
    <c:plotVisOnly val="1"/>
    <c:dispBlanksAs val="zero"/>
  </c:chart>
  <c:spPr>
    <a:ln>
      <a:no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mn-MN" b="0" dirty="0"/>
              <a:t>Иргэдийн </a:t>
            </a:r>
            <a:r>
              <a:rPr lang="mn-MN" b="0" dirty="0" smtClean="0"/>
              <a:t>хадгаламж</a:t>
            </a:r>
            <a:r>
              <a:rPr lang="en-US" b="0" dirty="0" smtClean="0"/>
              <a:t> </a:t>
            </a:r>
            <a:r>
              <a:rPr lang="en-US" sz="1400" b="0" i="0" u="none" strike="noStrike" baseline="0" dirty="0" smtClean="0">
                <a:effectLst/>
              </a:rPr>
              <a:t>/</a:t>
            </a:r>
            <a:r>
              <a:rPr lang="mn-MN" sz="1400" b="0" i="0" u="none" strike="noStrike" baseline="0" dirty="0" smtClean="0">
                <a:effectLst/>
              </a:rPr>
              <a:t>сая.төг</a:t>
            </a:r>
            <a:r>
              <a:rPr lang="en-US" sz="1400" b="0" i="0" u="none" strike="noStrike" baseline="0" dirty="0" smtClean="0">
                <a:effectLst/>
              </a:rPr>
              <a:t>/</a:t>
            </a:r>
            <a:endParaRPr lang="mn-MN" b="0" dirty="0"/>
          </a:p>
        </c:rich>
      </c:tx>
      <c:layout/>
      <c:spPr>
        <a:noFill/>
        <a:ln>
          <a:noFill/>
        </a:ln>
        <a:effectLst/>
      </c:spPr>
    </c:title>
    <c:plotArea>
      <c:layout/>
      <c:lineChart>
        <c:grouping val="standard"/>
        <c:ser>
          <c:idx val="0"/>
          <c:order val="0"/>
          <c:tx>
            <c:strRef>
              <c:f>'[negtgel-2016.xls]Sheet3'!$C$34</c:f>
              <c:strCache>
                <c:ptCount val="1"/>
                <c:pt idx="0">
                  <c:v>Иргэдийн хадгаламж</c:v>
                </c:pt>
              </c:strCache>
            </c:strRef>
          </c:tx>
          <c:spPr>
            <a:ln w="28575" cap="rnd">
              <a:solidFill>
                <a:schemeClr val="accent1"/>
              </a:solidFill>
              <a:round/>
            </a:ln>
            <a:effectLst/>
          </c:spPr>
          <c:marker>
            <c:symbol val="none"/>
          </c:marker>
          <c:dLbls>
            <c:dLbl>
              <c:idx val="0"/>
              <c:layout>
                <c:manualLayout>
                  <c:x val="-9.9099099099099142E-2"/>
                  <c:y val="5.7325261564458496E-2"/>
                </c:manualLayout>
              </c:layout>
              <c:showVal val="1"/>
              <c:extLst>
                <c:ext xmlns:c15="http://schemas.microsoft.com/office/drawing/2012/chart" uri="{CE6537A1-D6FC-4f65-9D91-7224C49458BB}">
                  <c15:layout/>
                </c:ext>
              </c:extLst>
            </c:dLbl>
            <c:dLbl>
              <c:idx val="1"/>
              <c:layout>
                <c:manualLayout>
                  <c:x val="-9.9099099099099142E-2"/>
                  <c:y val="-3.6479711904655418E-2"/>
                </c:manualLayout>
              </c:layout>
              <c:showVal val="1"/>
              <c:extLst>
                <c:ext xmlns:c15="http://schemas.microsoft.com/office/drawing/2012/chart" uri="{CE6537A1-D6FC-4f65-9D91-7224C49458BB}">
                  <c15:layout/>
                </c:ext>
              </c:extLst>
            </c:dLbl>
            <c:dLbl>
              <c:idx val="2"/>
              <c:layout>
                <c:manualLayout>
                  <c:x val="-9.9099099099099142E-2"/>
                  <c:y val="3.1268324489704645E-2"/>
                </c:manualLayout>
              </c:layout>
              <c:showVal val="1"/>
              <c:extLst>
                <c:ext xmlns:c15="http://schemas.microsoft.com/office/drawing/2012/chart" uri="{CE6537A1-D6FC-4f65-9D91-7224C49458BB}">
                  <c15:layout/>
                </c:ext>
              </c:extLst>
            </c:dLbl>
            <c:dLbl>
              <c:idx val="3"/>
              <c:layout>
                <c:manualLayout>
                  <c:x val="-5.4054054054053981E-2"/>
                  <c:y val="5.2113874149507695E-2"/>
                </c:manualLayout>
              </c:layout>
              <c:showVal val="1"/>
              <c:extLst>
                <c:ext xmlns:c15="http://schemas.microsoft.com/office/drawing/2012/chart" uri="{CE6537A1-D6FC-4f65-9D91-7224C49458BB}">
                  <c15:layout/>
                </c:ext>
              </c:extLst>
            </c:dLbl>
            <c:dLbl>
              <c:idx val="4"/>
              <c:layout>
                <c:manualLayout>
                  <c:x val="-5.855855855855871E-2"/>
                  <c:y val="-4.1691099319606219E-2"/>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'[negtgel-2016.xls]Sheet3'!$D$33:$H$33</c:f>
              <c:numCache>
                <c:formatCode>General</c:formatCode>
                <c:ptCount val="5"/>
                <c:pt idx="0">
                  <c:v>2012</c:v>
                </c:pt>
                <c:pt idx="1">
                  <c:v>2013</c:v>
                </c:pt>
                <c:pt idx="2">
                  <c:v>2014</c:v>
                </c:pt>
                <c:pt idx="3">
                  <c:v>2015</c:v>
                </c:pt>
                <c:pt idx="4">
                  <c:v>2016</c:v>
                </c:pt>
              </c:numCache>
            </c:numRef>
          </c:cat>
          <c:val>
            <c:numRef>
              <c:f>'[negtgel-2016.xls]Sheet3'!$D$34:$H$34</c:f>
              <c:numCache>
                <c:formatCode>0.0</c:formatCode>
                <c:ptCount val="5"/>
                <c:pt idx="0">
                  <c:v>55610.6</c:v>
                </c:pt>
                <c:pt idx="1">
                  <c:v>76402.3</c:v>
                </c:pt>
                <c:pt idx="2">
                  <c:v>73765</c:v>
                </c:pt>
                <c:pt idx="3">
                  <c:v>74911.3</c:v>
                </c:pt>
                <c:pt idx="4">
                  <c:v>91973.64</c:v>
                </c:pt>
              </c:numCache>
            </c:numRef>
          </c:val>
        </c:ser>
        <c:dLbls>
          <c:showVal val="1"/>
        </c:dLbls>
        <c:marker val="1"/>
        <c:axId val="71538176"/>
        <c:axId val="71539712"/>
      </c:lineChart>
      <c:catAx>
        <c:axId val="715381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71539712"/>
        <c:crosses val="autoZero"/>
        <c:auto val="1"/>
        <c:lblAlgn val="ctr"/>
        <c:lblOffset val="100"/>
      </c:catAx>
      <c:valAx>
        <c:axId val="71539712"/>
        <c:scaling>
          <c:orientation val="minMax"/>
        </c:scaling>
        <c:delete val="1"/>
        <c:axPos val="l"/>
        <c:numFmt formatCode="0.0" sourceLinked="1"/>
        <c:majorTickMark val="none"/>
        <c:tickLblPos val="nextTo"/>
        <c:crossAx val="71538176"/>
        <c:crosses val="autoZero"/>
        <c:crossBetween val="between"/>
      </c:valAx>
      <c:spPr>
        <a:noFill/>
        <a:ln>
          <a:noFill/>
        </a:ln>
        <a:effectLst/>
      </c:spPr>
    </c:plotArea>
    <c:plotVisOnly val="1"/>
    <c:dispBlanksAs val="gap"/>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mn-MN" dirty="0" smtClean="0"/>
              <a:t>Зээлийн </a:t>
            </a:r>
            <a:r>
              <a:rPr lang="mn-MN" dirty="0"/>
              <a:t>өрийн үлдэгдэл /сая.төг/
</a:t>
            </a:r>
          </a:p>
        </c:rich>
      </c:tx>
      <c:layout/>
      <c:spPr>
        <a:noFill/>
        <a:ln>
          <a:noFill/>
        </a:ln>
        <a:effectLst/>
      </c:spPr>
    </c:title>
    <c:plotArea>
      <c:layout/>
      <c:barChart>
        <c:barDir val="col"/>
        <c:grouping val="clustered"/>
        <c:ser>
          <c:idx val="0"/>
          <c:order val="0"/>
          <c:tx>
            <c:strRef>
              <c:f>'[negtgel-2016.xls]Sheet3'!$C$37</c:f>
              <c:strCache>
                <c:ptCount val="1"/>
                <c:pt idx="0">
                  <c:v>Банкны зээлийн өрийн үлдэгдэл /сая.төг/
</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'[negtgel-2016.xls]Sheet3'!$D$36:$H$36</c:f>
              <c:numCache>
                <c:formatCode>General</c:formatCode>
                <c:ptCount val="5"/>
                <c:pt idx="0">
                  <c:v>2012</c:v>
                </c:pt>
                <c:pt idx="1">
                  <c:v>2013</c:v>
                </c:pt>
                <c:pt idx="2">
                  <c:v>2014</c:v>
                </c:pt>
                <c:pt idx="3">
                  <c:v>2015</c:v>
                </c:pt>
                <c:pt idx="4">
                  <c:v>2016</c:v>
                </c:pt>
              </c:numCache>
            </c:numRef>
          </c:cat>
          <c:val>
            <c:numRef>
              <c:f>'[negtgel-2016.xls]Sheet3'!$D$37:$H$37</c:f>
              <c:numCache>
                <c:formatCode>0.0</c:formatCode>
                <c:ptCount val="5"/>
                <c:pt idx="0">
                  <c:v>94839.7</c:v>
                </c:pt>
                <c:pt idx="1">
                  <c:v>132307.70000000001</c:v>
                </c:pt>
                <c:pt idx="2">
                  <c:v>140801.70000000001</c:v>
                </c:pt>
                <c:pt idx="3">
                  <c:v>119033.60000000002</c:v>
                </c:pt>
                <c:pt idx="4">
                  <c:v>125034.66</c:v>
                </c:pt>
              </c:numCache>
            </c:numRef>
          </c:val>
        </c:ser>
        <c:dLbls>
          <c:showVal val="1"/>
        </c:dLbls>
        <c:overlap val="-25"/>
        <c:axId val="71559808"/>
        <c:axId val="71766400"/>
      </c:barChart>
      <c:catAx>
        <c:axId val="715598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71766400"/>
        <c:crosses val="autoZero"/>
        <c:auto val="1"/>
        <c:lblAlgn val="ctr"/>
        <c:lblOffset val="100"/>
      </c:catAx>
      <c:valAx>
        <c:axId val="71766400"/>
        <c:scaling>
          <c:orientation val="minMax"/>
        </c:scaling>
        <c:delete val="1"/>
        <c:axPos val="l"/>
        <c:numFmt formatCode="0.0" sourceLinked="1"/>
        <c:majorTickMark val="none"/>
        <c:tickLblPos val="nextTo"/>
        <c:crossAx val="71559808"/>
        <c:crosses val="autoZero"/>
        <c:crossBetween val="between"/>
      </c:valAx>
      <c:spPr>
        <a:noFill/>
        <a:ln>
          <a:noFill/>
        </a:ln>
        <a:effectLst/>
      </c:spPr>
    </c:plotArea>
    <c:plotVisOnly val="1"/>
    <c:dispBlanksAs val="gap"/>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plotArea>
      <c:layout/>
      <c:lineChart>
        <c:grouping val="standard"/>
        <c:ser>
          <c:idx val="0"/>
          <c:order val="0"/>
          <c:tx>
            <c:strRef>
              <c:f>'[negtgel-2016.xls]Sheet3'!$C$39</c:f>
              <c:strCache>
                <c:ptCount val="1"/>
                <c:pt idx="0">
                  <c:v>Чанаргүй зээл /сая.төг/
</c:v>
                </c:pt>
              </c:strCache>
            </c:strRef>
          </c:tx>
          <c:spPr>
            <a:ln w="28575" cap="rnd">
              <a:solidFill>
                <a:srgbClr val="FF0000"/>
              </a:solidFill>
              <a:round/>
            </a:ln>
            <a:effectLst/>
          </c:spPr>
          <c:marker>
            <c:symbol val="none"/>
          </c:marker>
          <c:dLbls>
            <c:dLbl>
              <c:idx val="2"/>
              <c:layout>
                <c:manualLayout>
                  <c:x val="-0.1111111111111111"/>
                  <c:y val="-0.10449082414239183"/>
                </c:manualLayout>
              </c:layout>
              <c:showVal val="1"/>
              <c:extLst>
                <c:ext xmlns:c15="http://schemas.microsoft.com/office/drawing/2012/chart" uri="{CE6537A1-D6FC-4f65-9D91-7224C49458BB}">
                  <c15:layout/>
                </c:ext>
              </c:extLst>
            </c:dLbl>
            <c:dLbl>
              <c:idx val="3"/>
              <c:layout>
                <c:manualLayout>
                  <c:x val="-0.15555555555555556"/>
                  <c:y val="-3.3247080408942871E-2"/>
                </c:manualLayout>
              </c:layout>
              <c:showVal val="1"/>
              <c:extLst>
                <c:ext xmlns:c15="http://schemas.microsoft.com/office/drawing/2012/chart" uri="{CE6537A1-D6FC-4f65-9D91-7224C49458BB}">
                  <c15:layout/>
                </c:ext>
              </c:extLst>
            </c:dLbl>
            <c:dLbl>
              <c:idx val="4"/>
              <c:layout>
                <c:manualLayout>
                  <c:x val="-1.1111111111111216E-2"/>
                  <c:y val="-3.7996663324506137E-2"/>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'[negtgel-2016.xls]Sheet3'!$D$38:$H$38</c:f>
              <c:numCache>
                <c:formatCode>General</c:formatCode>
                <c:ptCount val="5"/>
                <c:pt idx="0">
                  <c:v>2012</c:v>
                </c:pt>
                <c:pt idx="1">
                  <c:v>2013</c:v>
                </c:pt>
                <c:pt idx="2">
                  <c:v>2014</c:v>
                </c:pt>
                <c:pt idx="3">
                  <c:v>2015</c:v>
                </c:pt>
                <c:pt idx="4">
                  <c:v>2016</c:v>
                </c:pt>
              </c:numCache>
            </c:numRef>
          </c:cat>
          <c:val>
            <c:numRef>
              <c:f>'[negtgel-2016.xls]Sheet3'!$D$39:$H$39</c:f>
              <c:numCache>
                <c:formatCode>0.0</c:formatCode>
                <c:ptCount val="5"/>
                <c:pt idx="0">
                  <c:v>896.4</c:v>
                </c:pt>
                <c:pt idx="1">
                  <c:v>1564.3</c:v>
                </c:pt>
                <c:pt idx="2">
                  <c:v>3406.9</c:v>
                </c:pt>
                <c:pt idx="3">
                  <c:v>6536.3</c:v>
                </c:pt>
                <c:pt idx="4">
                  <c:v>7072.88</c:v>
                </c:pt>
              </c:numCache>
            </c:numRef>
          </c:val>
        </c:ser>
        <c:dLbls>
          <c:showVal val="1"/>
        </c:dLbls>
        <c:marker val="1"/>
        <c:axId val="71815168"/>
        <c:axId val="71816704"/>
      </c:lineChart>
      <c:catAx>
        <c:axId val="718151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71816704"/>
        <c:crosses val="autoZero"/>
        <c:auto val="1"/>
        <c:lblAlgn val="ctr"/>
        <c:lblOffset val="100"/>
      </c:catAx>
      <c:valAx>
        <c:axId val="71816704"/>
        <c:scaling>
          <c:orientation val="minMax"/>
        </c:scaling>
        <c:delete val="1"/>
        <c:axPos val="l"/>
        <c:numFmt formatCode="0.0" sourceLinked="1"/>
        <c:majorTickMark val="none"/>
        <c:tickLblPos val="nextTo"/>
        <c:crossAx val="71815168"/>
        <c:crosses val="autoZero"/>
        <c:crossBetween val="between"/>
      </c:valAx>
      <c:spPr>
        <a:noFill/>
        <a:ln>
          <a:noFill/>
        </a:ln>
        <a:effectLst/>
      </c:spPr>
    </c:plotArea>
    <c:plotVisOnly val="1"/>
    <c:dispBlanksAs val="gap"/>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mn-MN" sz="1600"/>
              <a:t>Аж үйлдвэрийн салбарын бүтээгдэхүүн үйлдвэрлэлт болон борлуулалт</a:t>
            </a:r>
            <a:endParaRPr lang="en-US" sz="1600"/>
          </a:p>
        </c:rich>
      </c:tx>
      <c:layout/>
      <c:spPr>
        <a:noFill/>
        <a:ln>
          <a:noFill/>
        </a:ln>
        <a:effectLst/>
      </c:spPr>
    </c:title>
    <c:plotArea>
      <c:layout/>
      <c:barChart>
        <c:barDir val="col"/>
        <c:grouping val="clustered"/>
        <c:ser>
          <c:idx val="0"/>
          <c:order val="0"/>
          <c:tx>
            <c:strRef>
              <c:f>'[negtgel-2016.xls]Sheet3'!$C$41</c:f>
              <c:strCache>
                <c:ptCount val="1"/>
                <c:pt idx="0">
                  <c:v>Аж үйлдвэрийн нийт үйлдвэрлэлт сая.төг</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'[negtgel-2016.xls]Sheet3'!$D$40:$H$40</c:f>
              <c:numCache>
                <c:formatCode>General</c:formatCode>
                <c:ptCount val="5"/>
                <c:pt idx="0">
                  <c:v>2012</c:v>
                </c:pt>
                <c:pt idx="1">
                  <c:v>2013</c:v>
                </c:pt>
                <c:pt idx="2">
                  <c:v>2014</c:v>
                </c:pt>
                <c:pt idx="3">
                  <c:v>2015</c:v>
                </c:pt>
                <c:pt idx="4">
                  <c:v>2016</c:v>
                </c:pt>
              </c:numCache>
            </c:numRef>
          </c:cat>
          <c:val>
            <c:numRef>
              <c:f>'[negtgel-2016.xls]Sheet3'!$D$41:$H$41</c:f>
              <c:numCache>
                <c:formatCode>0.0</c:formatCode>
                <c:ptCount val="5"/>
                <c:pt idx="0">
                  <c:v>244291.9</c:v>
                </c:pt>
                <c:pt idx="1">
                  <c:v>300543.3</c:v>
                </c:pt>
                <c:pt idx="2">
                  <c:v>436555.5</c:v>
                </c:pt>
                <c:pt idx="3">
                  <c:v>352051.37</c:v>
                </c:pt>
                <c:pt idx="4">
                  <c:v>709988.55850000004</c:v>
                </c:pt>
              </c:numCache>
            </c:numRef>
          </c:val>
        </c:ser>
        <c:ser>
          <c:idx val="1"/>
          <c:order val="1"/>
          <c:tx>
            <c:strRef>
              <c:f>'[negtgel-2016.xls]Sheet3'!$C$42</c:f>
              <c:strCache>
                <c:ptCount val="1"/>
                <c:pt idx="0">
                  <c:v>Аж үйлдвэрийн нийт борлуулалт сая.төг</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'[negtgel-2016.xls]Sheet3'!$D$40:$H$40</c:f>
              <c:numCache>
                <c:formatCode>General</c:formatCode>
                <c:ptCount val="5"/>
                <c:pt idx="0">
                  <c:v>2012</c:v>
                </c:pt>
                <c:pt idx="1">
                  <c:v>2013</c:v>
                </c:pt>
                <c:pt idx="2">
                  <c:v>2014</c:v>
                </c:pt>
                <c:pt idx="3">
                  <c:v>2015</c:v>
                </c:pt>
                <c:pt idx="4">
                  <c:v>2016</c:v>
                </c:pt>
              </c:numCache>
            </c:numRef>
          </c:cat>
          <c:val>
            <c:numRef>
              <c:f>'[negtgel-2016.xls]Sheet3'!$D$42:$H$42</c:f>
              <c:numCache>
                <c:formatCode>0.0</c:formatCode>
                <c:ptCount val="5"/>
                <c:pt idx="0">
                  <c:v>290100.2</c:v>
                </c:pt>
                <c:pt idx="1">
                  <c:v>300543.3</c:v>
                </c:pt>
                <c:pt idx="2">
                  <c:v>573667.5</c:v>
                </c:pt>
                <c:pt idx="3">
                  <c:v>389448.44699999999</c:v>
                </c:pt>
                <c:pt idx="4">
                  <c:v>865007.37800000003</c:v>
                </c:pt>
              </c:numCache>
            </c:numRef>
          </c:val>
        </c:ser>
        <c:dLbls>
          <c:showVal val="1"/>
        </c:dLbls>
        <c:overlap val="-25"/>
        <c:axId val="71880064"/>
        <c:axId val="71902336"/>
      </c:barChart>
      <c:catAx>
        <c:axId val="718800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71902336"/>
        <c:crosses val="autoZero"/>
        <c:auto val="1"/>
        <c:lblAlgn val="ctr"/>
        <c:lblOffset val="100"/>
      </c:catAx>
      <c:valAx>
        <c:axId val="71902336"/>
        <c:scaling>
          <c:orientation val="minMax"/>
        </c:scaling>
        <c:delete val="1"/>
        <c:axPos val="l"/>
        <c:numFmt formatCode="0.0" sourceLinked="1"/>
        <c:majorTickMark val="none"/>
        <c:tickLblPos val="nextTo"/>
        <c:crossAx val="71880064"/>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a:pPr>
            <a:r>
              <a:rPr lang="mn-MN" sz="1600"/>
              <a:t>Мал</a:t>
            </a:r>
            <a:r>
              <a:rPr lang="mn-MN" sz="1600" baseline="0"/>
              <a:t> сүргийн бүтэц</a:t>
            </a:r>
            <a:endParaRPr lang="en-US" sz="1600" dirty="0"/>
          </a:p>
        </c:rich>
      </c:tx>
      <c:layout/>
    </c:title>
    <c:plotArea>
      <c:layout>
        <c:manualLayout>
          <c:layoutTarget val="inner"/>
          <c:xMode val="edge"/>
          <c:yMode val="edge"/>
          <c:x val="6.1439778337854065E-2"/>
          <c:y val="0.30026057212377633"/>
          <c:w val="0.76760557074828084"/>
          <c:h val="0.61416234317834628"/>
        </c:manualLayout>
      </c:layout>
      <c:pieChart>
        <c:varyColors val="1"/>
        <c:ser>
          <c:idx val="0"/>
          <c:order val="0"/>
          <c:explosion val="8"/>
          <c:dLbls>
            <c:spPr>
              <a:noFill/>
              <a:ln>
                <a:noFill/>
              </a:ln>
              <a:effectLst/>
            </c:spPr>
            <c:txPr>
              <a:bodyPr wrap="square" lIns="38100" tIns="19050" rIns="38100" bIns="19050" anchor="ctr">
                <a:spAutoFit/>
              </a:bodyPr>
              <a:lstStyle/>
              <a:p>
                <a:pPr>
                  <a:defRPr sz="1200"/>
                </a:pPr>
                <a:endParaRPr lang="en-US"/>
              </a:p>
            </c:txPr>
            <c:showCatName val="1"/>
            <c:showPercent val="1"/>
            <c:extLst>
              <c:ext xmlns:c15="http://schemas.microsoft.com/office/drawing/2012/chart" uri="{CE6537A1-D6FC-4f65-9D91-7224C49458BB}">
                <c15:layout/>
              </c:ext>
            </c:extLst>
          </c:dLbls>
          <c:cat>
            <c:strRef>
              <c:f>'малын тоо'!$N$94:$N$98</c:f>
              <c:strCache>
                <c:ptCount val="5"/>
                <c:pt idx="0">
                  <c:v>Тэмээ</c:v>
                </c:pt>
                <c:pt idx="1">
                  <c:v>Адуу</c:v>
                </c:pt>
                <c:pt idx="2">
                  <c:v>Үхэр</c:v>
                </c:pt>
                <c:pt idx="3">
                  <c:v>Хонь</c:v>
                </c:pt>
                <c:pt idx="4">
                  <c:v>Ямаа</c:v>
                </c:pt>
              </c:strCache>
            </c:strRef>
          </c:cat>
          <c:val>
            <c:numRef>
              <c:f>'малын тоо'!$O$94:$O$98</c:f>
              <c:numCache>
                <c:formatCode>General</c:formatCode>
                <c:ptCount val="5"/>
                <c:pt idx="0">
                  <c:v>130493</c:v>
                </c:pt>
                <c:pt idx="1">
                  <c:v>85298</c:v>
                </c:pt>
                <c:pt idx="2">
                  <c:v>22149</c:v>
                </c:pt>
                <c:pt idx="3">
                  <c:v>520905</c:v>
                </c:pt>
                <c:pt idx="4">
                  <c:v>1555118</c:v>
                </c:pt>
              </c:numCache>
            </c:numRef>
          </c:val>
        </c:ser>
        <c:dLbls>
          <c:showPercent val="1"/>
        </c:dLbls>
        <c:firstSliceAng val="0"/>
      </c:pieChart>
    </c:plotArea>
    <c:plotVisOnly val="1"/>
    <c:dispBlanksAs val="zero"/>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0902530150886972"/>
          <c:y val="2.0020690674417464E-2"/>
          <c:w val="0.79097462817147879"/>
          <c:h val="0.94494310064535203"/>
        </c:manualLayout>
      </c:layout>
      <c:barChart>
        <c:barDir val="bar"/>
        <c:grouping val="clustered"/>
        <c:ser>
          <c:idx val="0"/>
          <c:order val="0"/>
          <c:spPr>
            <a:solidFill>
              <a:schemeClr val="accent3">
                <a:lumMod val="75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тоо'!$Y$24:$Y$38</c:f>
              <c:strCache>
                <c:ptCount val="15"/>
                <c:pt idx="0">
                  <c:v>Даланзадгад</c:v>
                </c:pt>
                <c:pt idx="1">
                  <c:v>Цогтцэций</c:v>
                </c:pt>
                <c:pt idx="2">
                  <c:v>Цогтовоо</c:v>
                </c:pt>
                <c:pt idx="3">
                  <c:v>Ноён</c:v>
                </c:pt>
                <c:pt idx="4">
                  <c:v>Баяновоо</c:v>
                </c:pt>
                <c:pt idx="5">
                  <c:v>Хүрмэн</c:v>
                </c:pt>
                <c:pt idx="6">
                  <c:v>Ханбогд</c:v>
                </c:pt>
                <c:pt idx="7">
                  <c:v>Сэврэй</c:v>
                </c:pt>
                <c:pt idx="8">
                  <c:v>Мандаловоо</c:v>
                </c:pt>
                <c:pt idx="9">
                  <c:v>Манлай</c:v>
                </c:pt>
                <c:pt idx="10">
                  <c:v>Булган</c:v>
                </c:pt>
                <c:pt idx="11">
                  <c:v>Баяндалай</c:v>
                </c:pt>
                <c:pt idx="12">
                  <c:v>Гурвантэс</c:v>
                </c:pt>
                <c:pt idx="13">
                  <c:v>Ханхонгор</c:v>
                </c:pt>
                <c:pt idx="14">
                  <c:v>Номгон</c:v>
                </c:pt>
              </c:strCache>
            </c:strRef>
          </c:cat>
          <c:val>
            <c:numRef>
              <c:f>'малын тоо'!$Z$24:$Z$38</c:f>
              <c:numCache>
                <c:formatCode>General</c:formatCode>
                <c:ptCount val="15"/>
                <c:pt idx="0">
                  <c:v>94907</c:v>
                </c:pt>
                <c:pt idx="1">
                  <c:v>102660</c:v>
                </c:pt>
                <c:pt idx="2">
                  <c:v>105999</c:v>
                </c:pt>
                <c:pt idx="3">
                  <c:v>119638</c:v>
                </c:pt>
                <c:pt idx="4">
                  <c:v>124227</c:v>
                </c:pt>
                <c:pt idx="5">
                  <c:v>145908</c:v>
                </c:pt>
                <c:pt idx="6">
                  <c:v>151446</c:v>
                </c:pt>
                <c:pt idx="7">
                  <c:v>156286</c:v>
                </c:pt>
                <c:pt idx="8">
                  <c:v>157716</c:v>
                </c:pt>
                <c:pt idx="9">
                  <c:v>160576</c:v>
                </c:pt>
                <c:pt idx="10">
                  <c:v>165837</c:v>
                </c:pt>
                <c:pt idx="11">
                  <c:v>180270</c:v>
                </c:pt>
                <c:pt idx="12">
                  <c:v>181562</c:v>
                </c:pt>
                <c:pt idx="13">
                  <c:v>204635</c:v>
                </c:pt>
                <c:pt idx="14">
                  <c:v>262296</c:v>
                </c:pt>
              </c:numCache>
            </c:numRef>
          </c:val>
        </c:ser>
        <c:dLbls>
          <c:showVal val="1"/>
        </c:dLbls>
        <c:overlap val="-25"/>
        <c:axId val="132914176"/>
        <c:axId val="132970368"/>
      </c:barChart>
      <c:catAx>
        <c:axId val="13291417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970368"/>
        <c:crosses val="autoZero"/>
        <c:auto val="1"/>
        <c:lblAlgn val="ctr"/>
        <c:lblOffset val="100"/>
      </c:catAx>
      <c:valAx>
        <c:axId val="132970368"/>
        <c:scaling>
          <c:orientation val="minMax"/>
        </c:scaling>
        <c:delete val="1"/>
        <c:axPos val="b"/>
        <c:numFmt formatCode="General" sourceLinked="1"/>
        <c:majorTickMark val="none"/>
        <c:tickLblPos val="nextTo"/>
        <c:crossAx val="13291417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title>
    <c:plotArea>
      <c:layout/>
      <c:pieChart>
        <c:varyColors val="1"/>
        <c:ser>
          <c:idx val="0"/>
          <c:order val="0"/>
          <c:tx>
            <c:strRef>
              <c:f>Sheet1!$B$1</c:f>
              <c:strCache>
                <c:ptCount val="1"/>
                <c:pt idx="0">
                  <c:v>%</c:v>
                </c:pt>
              </c:strCache>
            </c:strRef>
          </c:tx>
          <c:cat>
            <c:strRef>
              <c:f>Sheet1!$A$2:$A$5</c:f>
              <c:strCache>
                <c:ptCount val="3"/>
                <c:pt idx="0">
                  <c:v>0-15 нас</c:v>
                </c:pt>
                <c:pt idx="1">
                  <c:v>16-59 нас</c:v>
                </c:pt>
                <c:pt idx="2">
                  <c:v>60-с дээш нас</c:v>
                </c:pt>
              </c:strCache>
            </c:strRef>
          </c:cat>
          <c:val>
            <c:numRef>
              <c:f>Sheet1!$B$2:$B$5</c:f>
              <c:numCache>
                <c:formatCode>General</c:formatCode>
                <c:ptCount val="4"/>
                <c:pt idx="0">
                  <c:v>32</c:v>
                </c:pt>
                <c:pt idx="1">
                  <c:v>62</c:v>
                </c:pt>
                <c:pt idx="2">
                  <c:v>6</c:v>
                </c:pt>
              </c:numCache>
            </c:numRef>
          </c:val>
        </c:ser>
        <c:dLbls/>
        <c:firstSliceAng val="0"/>
      </c:pieChart>
    </c:plotArea>
    <c:legend>
      <c:legendPos val="r"/>
      <c:layout/>
    </c:legend>
    <c:plotVisOnly val="1"/>
    <c:dispBlanksAs val="zero"/>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style val="8"/>
  <c:chart>
    <c:autoTitleDeleted val="1"/>
    <c:plotArea>
      <c:layout>
        <c:manualLayout>
          <c:layoutTarget val="inner"/>
          <c:xMode val="edge"/>
          <c:yMode val="edge"/>
          <c:x val="6.307547434433293E-2"/>
          <c:y val="5.1400554097404488E-2"/>
          <c:w val="0.91453266814930567"/>
          <c:h val="0.72662474482356387"/>
        </c:manualLayout>
      </c:layout>
      <c:barChart>
        <c:barDir val="col"/>
        <c:grouping val="clustered"/>
        <c:ser>
          <c:idx val="0"/>
          <c:order val="0"/>
          <c:tx>
            <c:strRef>
              <c:f>тариалалт!$B$24</c:f>
              <c:strCache>
                <c:ptCount val="1"/>
                <c:pt idx="0">
                  <c:v>Òºìñ</c:v>
                </c:pt>
              </c:strCache>
            </c:strRef>
          </c:tx>
          <c:dLbls>
            <c:spPr>
              <a:noFill/>
              <a:ln>
                <a:noFill/>
              </a:ln>
              <a:effectLst/>
            </c:spPr>
            <c:showVal val="1"/>
            <c:extLst>
              <c:ext xmlns:c15="http://schemas.microsoft.com/office/drawing/2012/chart" uri="{CE6537A1-D6FC-4f65-9D91-7224C49458BB}">
                <c15:layout/>
                <c15:showLeaderLines val="0"/>
              </c:ext>
            </c:extLst>
          </c:dLbls>
          <c:cat>
            <c:numRef>
              <c:f>тариалалт!$E$23:$J$23</c:f>
              <c:numCache>
                <c:formatCode>General</c:formatCode>
                <c:ptCount val="6"/>
                <c:pt idx="0">
                  <c:v>2011</c:v>
                </c:pt>
                <c:pt idx="1">
                  <c:v>2012</c:v>
                </c:pt>
                <c:pt idx="2">
                  <c:v>2013</c:v>
                </c:pt>
                <c:pt idx="3">
                  <c:v>2014</c:v>
                </c:pt>
                <c:pt idx="4">
                  <c:v>2015</c:v>
                </c:pt>
                <c:pt idx="5">
                  <c:v>2016</c:v>
                </c:pt>
              </c:numCache>
            </c:numRef>
          </c:cat>
          <c:val>
            <c:numRef>
              <c:f>тариалалт!$E$24:$J$24</c:f>
              <c:numCache>
                <c:formatCode>General</c:formatCode>
                <c:ptCount val="6"/>
                <c:pt idx="0">
                  <c:v>724.9</c:v>
                </c:pt>
                <c:pt idx="1">
                  <c:v>636.79999999999995</c:v>
                </c:pt>
                <c:pt idx="2">
                  <c:v>548.29999999999995</c:v>
                </c:pt>
                <c:pt idx="3">
                  <c:v>639.29999999999995</c:v>
                </c:pt>
                <c:pt idx="4">
                  <c:v>683.03</c:v>
                </c:pt>
                <c:pt idx="5">
                  <c:v>585.29999999999995</c:v>
                </c:pt>
              </c:numCache>
            </c:numRef>
          </c:val>
        </c:ser>
        <c:ser>
          <c:idx val="1"/>
          <c:order val="1"/>
          <c:tx>
            <c:strRef>
              <c:f>тариалалт!$B$25</c:f>
              <c:strCache>
                <c:ptCount val="1"/>
                <c:pt idx="0">
                  <c:v>Õ¿íñíèé íîãîî</c:v>
                </c:pt>
              </c:strCache>
            </c:strRef>
          </c:tx>
          <c:dLbls>
            <c:dLbl>
              <c:idx val="0"/>
              <c:layout>
                <c:manualLayout>
                  <c:x val="2.2222222222222251E-2"/>
                  <c:y val="0"/>
                </c:manualLayout>
              </c:layout>
              <c:showVal val="1"/>
              <c:extLst>
                <c:ext xmlns:c15="http://schemas.microsoft.com/office/drawing/2012/chart" uri="{CE6537A1-D6FC-4f65-9D91-7224C49458BB}">
                  <c15:layout/>
                </c:ext>
              </c:extLst>
            </c:dLbl>
            <c:dLbl>
              <c:idx val="1"/>
              <c:layout>
                <c:manualLayout>
                  <c:x val="2.2222222222222251E-2"/>
                  <c:y val="-4.2437781360067067E-17"/>
                </c:manualLayout>
              </c:layout>
              <c:showVal val="1"/>
              <c:extLst>
                <c:ext xmlns:c15="http://schemas.microsoft.com/office/drawing/2012/chart" uri="{CE6537A1-D6FC-4f65-9D91-7224C49458BB}">
                  <c15:layout/>
                </c:ext>
              </c:extLst>
            </c:dLbl>
            <c:dLbl>
              <c:idx val="2"/>
              <c:layout>
                <c:manualLayout>
                  <c:x val="2.2222222222222202E-2"/>
                  <c:y val="0"/>
                </c:manualLayout>
              </c:layout>
              <c:showVal val="1"/>
              <c:extLst>
                <c:ext xmlns:c15="http://schemas.microsoft.com/office/drawing/2012/chart" uri="{CE6537A1-D6FC-4f65-9D91-7224C49458BB}">
                  <c15:layout/>
                </c:ext>
              </c:extLst>
            </c:dLbl>
            <c:dLbl>
              <c:idx val="3"/>
              <c:layout>
                <c:manualLayout>
                  <c:x val="1.9444444444444445E-2"/>
                  <c:y val="4.6296296296296424E-3"/>
                </c:manualLayout>
              </c:layout>
              <c:showVal val="1"/>
              <c:extLst>
                <c:ext xmlns:c15="http://schemas.microsoft.com/office/drawing/2012/chart" uri="{CE6537A1-D6FC-4f65-9D91-7224C49458BB}">
                  <c15:layout/>
                </c:ext>
              </c:extLst>
            </c:dLbl>
            <c:dLbl>
              <c:idx val="4"/>
              <c:layout>
                <c:manualLayout>
                  <c:x val="1.9444444444444445E-2"/>
                  <c:y val="4.6296296296296424E-3"/>
                </c:manualLayout>
              </c:layout>
              <c:showVal val="1"/>
              <c:extLst>
                <c:ext xmlns:c15="http://schemas.microsoft.com/office/drawing/2012/chart" uri="{CE6537A1-D6FC-4f65-9D91-7224C49458BB}">
                  <c15:layout/>
                </c:ext>
              </c:extLst>
            </c:dLbl>
            <c:dLbl>
              <c:idx val="5"/>
              <c:layout>
                <c:manualLayout>
                  <c:x val="1.3888888888888824E-2"/>
                  <c:y val="0"/>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numRef>
              <c:f>тариалалт!$E$23:$J$23</c:f>
              <c:numCache>
                <c:formatCode>General</c:formatCode>
                <c:ptCount val="6"/>
                <c:pt idx="0">
                  <c:v>2011</c:v>
                </c:pt>
                <c:pt idx="1">
                  <c:v>2012</c:v>
                </c:pt>
                <c:pt idx="2">
                  <c:v>2013</c:v>
                </c:pt>
                <c:pt idx="3">
                  <c:v>2014</c:v>
                </c:pt>
                <c:pt idx="4">
                  <c:v>2015</c:v>
                </c:pt>
                <c:pt idx="5">
                  <c:v>2016</c:v>
                </c:pt>
              </c:numCache>
            </c:numRef>
          </c:cat>
          <c:val>
            <c:numRef>
              <c:f>тариалалт!$E$25:$J$25</c:f>
              <c:numCache>
                <c:formatCode>General</c:formatCode>
                <c:ptCount val="6"/>
                <c:pt idx="0">
                  <c:v>504.5</c:v>
                </c:pt>
                <c:pt idx="1">
                  <c:v>474.4</c:v>
                </c:pt>
                <c:pt idx="2">
                  <c:v>501.7</c:v>
                </c:pt>
                <c:pt idx="3" formatCode="0.0">
                  <c:v>473</c:v>
                </c:pt>
                <c:pt idx="4">
                  <c:v>791.7</c:v>
                </c:pt>
                <c:pt idx="5">
                  <c:v>724</c:v>
                </c:pt>
              </c:numCache>
            </c:numRef>
          </c:val>
        </c:ser>
        <c:ser>
          <c:idx val="2"/>
          <c:order val="2"/>
          <c:tx>
            <c:strRef>
              <c:f>тариалалт!$B$26</c:f>
              <c:strCache>
                <c:ptCount val="1"/>
                <c:pt idx="0">
                  <c:v>Тýæýýëèéí óðãàìàë </c:v>
                </c:pt>
              </c:strCache>
            </c:strRef>
          </c:tx>
          <c:dLbls>
            <c:dLbl>
              <c:idx val="0"/>
              <c:layout>
                <c:manualLayout>
                  <c:x val="1.9444444444444445E-2"/>
                  <c:y val="0"/>
                </c:manualLayout>
              </c:layout>
              <c:showVal val="1"/>
              <c:extLst>
                <c:ext xmlns:c15="http://schemas.microsoft.com/office/drawing/2012/chart" uri="{CE6537A1-D6FC-4f65-9D91-7224C49458BB}">
                  <c15:layout/>
                </c:ext>
              </c:extLst>
            </c:dLbl>
            <c:dLbl>
              <c:idx val="1"/>
              <c:layout>
                <c:manualLayout>
                  <c:x val="2.2222222222222251E-2"/>
                  <c:y val="4.6296296296296424E-3"/>
                </c:manualLayout>
              </c:layout>
              <c:showVal val="1"/>
              <c:extLst>
                <c:ext xmlns:c15="http://schemas.microsoft.com/office/drawing/2012/chart" uri="{CE6537A1-D6FC-4f65-9D91-7224C49458BB}">
                  <c15:layout/>
                </c:ext>
              </c:extLst>
            </c:dLbl>
            <c:dLbl>
              <c:idx val="2"/>
              <c:layout>
                <c:manualLayout>
                  <c:x val="2.500000000000005E-2"/>
                  <c:y val="0"/>
                </c:manualLayout>
              </c:layout>
              <c:showVal val="1"/>
              <c:extLst>
                <c:ext xmlns:c15="http://schemas.microsoft.com/office/drawing/2012/chart" uri="{CE6537A1-D6FC-4f65-9D91-7224C49458BB}">
                  <c15:layout/>
                </c:ext>
              </c:extLst>
            </c:dLbl>
            <c:dLbl>
              <c:idx val="3"/>
              <c:layout>
                <c:manualLayout>
                  <c:x val="2.7777777777777891E-2"/>
                  <c:y val="4.6296296296296424E-3"/>
                </c:manualLayout>
              </c:layout>
              <c:showVal val="1"/>
              <c:extLst>
                <c:ext xmlns:c15="http://schemas.microsoft.com/office/drawing/2012/chart" uri="{CE6537A1-D6FC-4f65-9D91-7224C49458BB}">
                  <c15:layout/>
                </c:ext>
              </c:extLst>
            </c:dLbl>
            <c:dLbl>
              <c:idx val="4"/>
              <c:layout>
                <c:manualLayout>
                  <c:x val="3.0555555555555582E-2"/>
                  <c:y val="0"/>
                </c:manualLayout>
              </c:layout>
              <c:showVal val="1"/>
              <c:extLst>
                <c:ext xmlns:c15="http://schemas.microsoft.com/office/drawing/2012/chart" uri="{CE6537A1-D6FC-4f65-9D91-7224C49458BB}">
                  <c15:layout/>
                </c:ext>
              </c:extLst>
            </c:dLbl>
            <c:dLbl>
              <c:idx val="5"/>
              <c:layout>
                <c:manualLayout>
                  <c:x val="1.9444444444444545E-2"/>
                  <c:y val="0"/>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numRef>
              <c:f>тариалалт!$E$23:$J$23</c:f>
              <c:numCache>
                <c:formatCode>General</c:formatCode>
                <c:ptCount val="6"/>
                <c:pt idx="0">
                  <c:v>2011</c:v>
                </c:pt>
                <c:pt idx="1">
                  <c:v>2012</c:v>
                </c:pt>
                <c:pt idx="2">
                  <c:v>2013</c:v>
                </c:pt>
                <c:pt idx="3">
                  <c:v>2014</c:v>
                </c:pt>
                <c:pt idx="4">
                  <c:v>2015</c:v>
                </c:pt>
                <c:pt idx="5">
                  <c:v>2016</c:v>
                </c:pt>
              </c:numCache>
            </c:numRef>
          </c:cat>
          <c:val>
            <c:numRef>
              <c:f>тариалалт!$E$26:$J$26</c:f>
              <c:numCache>
                <c:formatCode>General</c:formatCode>
                <c:ptCount val="6"/>
                <c:pt idx="0">
                  <c:v>202.28</c:v>
                </c:pt>
                <c:pt idx="1">
                  <c:v>177.08</c:v>
                </c:pt>
                <c:pt idx="2">
                  <c:v>262.8</c:v>
                </c:pt>
                <c:pt idx="3">
                  <c:v>269.5</c:v>
                </c:pt>
                <c:pt idx="4">
                  <c:v>316.8</c:v>
                </c:pt>
                <c:pt idx="5">
                  <c:v>215.1</c:v>
                </c:pt>
              </c:numCache>
            </c:numRef>
          </c:val>
        </c:ser>
        <c:dLbls>
          <c:showVal val="1"/>
        </c:dLbls>
        <c:gapWidth val="75"/>
        <c:axId val="134669824"/>
        <c:axId val="134671360"/>
      </c:barChart>
      <c:catAx>
        <c:axId val="134669824"/>
        <c:scaling>
          <c:orientation val="minMax"/>
        </c:scaling>
        <c:axPos val="b"/>
        <c:numFmt formatCode="General" sourceLinked="1"/>
        <c:majorTickMark val="none"/>
        <c:tickLblPos val="nextTo"/>
        <c:crossAx val="134671360"/>
        <c:crosses val="autoZero"/>
        <c:auto val="1"/>
        <c:lblAlgn val="ctr"/>
        <c:lblOffset val="100"/>
      </c:catAx>
      <c:valAx>
        <c:axId val="134671360"/>
        <c:scaling>
          <c:orientation val="minMax"/>
        </c:scaling>
        <c:axPos val="l"/>
        <c:numFmt formatCode="General" sourceLinked="1"/>
        <c:majorTickMark val="none"/>
        <c:tickLblPos val="nextTo"/>
        <c:crossAx val="134669824"/>
        <c:crosses val="autoZero"/>
        <c:crossBetween val="between"/>
      </c:valAx>
    </c:plotArea>
    <c:legend>
      <c:legendPos val="b"/>
      <c:layout/>
      <c:txPr>
        <a:bodyPr/>
        <a:lstStyle/>
        <a:p>
          <a:pPr>
            <a:defRPr>
              <a:latin typeface="Arial Mon" pitchFamily="34" charset="0"/>
            </a:defRPr>
          </a:pPr>
          <a:endParaRPr lang="en-US"/>
        </a:p>
      </c:txPr>
    </c:legend>
    <c:plotVisOnly val="1"/>
    <c:dispBlanksAs val="gap"/>
  </c:chart>
  <c:spPr>
    <a:ln>
      <a:solidFill>
        <a:schemeClr val="bg1"/>
      </a:solidFill>
    </a:ln>
  </c:sp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style val="8"/>
  <c:chart>
    <c:autoTitleDeleted val="1"/>
    <c:plotArea>
      <c:layout>
        <c:manualLayout>
          <c:layoutTarget val="inner"/>
          <c:xMode val="edge"/>
          <c:yMode val="edge"/>
          <c:x val="6.365468284354435E-2"/>
          <c:y val="2.7965734740123843E-2"/>
          <c:w val="0.91692539050455968"/>
          <c:h val="0.6974189195040631"/>
        </c:manualLayout>
      </c:layout>
      <c:barChart>
        <c:barDir val="col"/>
        <c:grouping val="clustered"/>
        <c:ser>
          <c:idx val="0"/>
          <c:order val="0"/>
          <c:dLbls>
            <c:spPr>
              <a:noFill/>
              <a:ln>
                <a:noFill/>
              </a:ln>
              <a:effectLst/>
            </c:spPr>
            <c:txPr>
              <a:bodyPr rot="-5400000" vert="horz"/>
              <a:lstStyle/>
              <a:p>
                <a:pPr>
                  <a:defRPr sz="1100"/>
                </a:pPr>
                <a:endParaRPr lang="en-US"/>
              </a:p>
            </c:txPr>
            <c:showVal val="1"/>
            <c:extLst>
              <c:ext xmlns:c15="http://schemas.microsoft.com/office/drawing/2012/chart" uri="{CE6537A1-D6FC-4f65-9D91-7224C49458BB}">
                <c15:layout/>
                <c15:showLeaderLines val="0"/>
              </c:ext>
            </c:extLst>
          </c:dLbls>
          <c:cat>
            <c:strRef>
              <c:f>тариалалт!$L$47:$L$61</c:f>
              <c:strCache>
                <c:ptCount val="15"/>
                <c:pt idx="0">
                  <c:v>Ханхонгор</c:v>
                </c:pt>
                <c:pt idx="1">
                  <c:v>Баян-Овоо </c:v>
                </c:pt>
                <c:pt idx="2">
                  <c:v>Номгон </c:v>
                </c:pt>
                <c:pt idx="3">
                  <c:v>Манлай </c:v>
                </c:pt>
                <c:pt idx="4">
                  <c:v>Цогт-Овоо </c:v>
                </c:pt>
                <c:pt idx="5">
                  <c:v>Мандал-Овоо </c:v>
                </c:pt>
                <c:pt idx="6">
                  <c:v>Гурвантэс </c:v>
                </c:pt>
                <c:pt idx="7">
                  <c:v>Цогтцэций </c:v>
                </c:pt>
                <c:pt idx="8">
                  <c:v>Сэврэй </c:v>
                </c:pt>
                <c:pt idx="9">
                  <c:v>Ноён </c:v>
                </c:pt>
                <c:pt idx="10">
                  <c:v>Даланзадгад </c:v>
                </c:pt>
                <c:pt idx="11">
                  <c:v>Ханбогд </c:v>
                </c:pt>
                <c:pt idx="12">
                  <c:v>Баяндалай </c:v>
                </c:pt>
                <c:pt idx="13">
                  <c:v>Хүрмэн </c:v>
                </c:pt>
                <c:pt idx="14">
                  <c:v>Булган </c:v>
                </c:pt>
              </c:strCache>
            </c:strRef>
          </c:cat>
          <c:val>
            <c:numRef>
              <c:f>тариалалт!$M$47:$M$61</c:f>
              <c:numCache>
                <c:formatCode>General</c:formatCode>
                <c:ptCount val="15"/>
                <c:pt idx="0">
                  <c:v>1822</c:v>
                </c:pt>
                <c:pt idx="1">
                  <c:v>1211.31</c:v>
                </c:pt>
                <c:pt idx="2">
                  <c:v>1127.2</c:v>
                </c:pt>
                <c:pt idx="3">
                  <c:v>833</c:v>
                </c:pt>
                <c:pt idx="4">
                  <c:v>822.59999999999991</c:v>
                </c:pt>
                <c:pt idx="5">
                  <c:v>681</c:v>
                </c:pt>
                <c:pt idx="6">
                  <c:v>527.66</c:v>
                </c:pt>
                <c:pt idx="7">
                  <c:v>475.59199999999987</c:v>
                </c:pt>
                <c:pt idx="8">
                  <c:v>459.95</c:v>
                </c:pt>
                <c:pt idx="9">
                  <c:v>423.5</c:v>
                </c:pt>
                <c:pt idx="10">
                  <c:v>321.60000000000002</c:v>
                </c:pt>
                <c:pt idx="11">
                  <c:v>300</c:v>
                </c:pt>
                <c:pt idx="12">
                  <c:v>270</c:v>
                </c:pt>
                <c:pt idx="13">
                  <c:v>151.19999999999999</c:v>
                </c:pt>
                <c:pt idx="14">
                  <c:v>115.2</c:v>
                </c:pt>
              </c:numCache>
            </c:numRef>
          </c:val>
        </c:ser>
        <c:dLbls>
          <c:showVal val="1"/>
        </c:dLbls>
        <c:gapWidth val="75"/>
        <c:axId val="134975488"/>
        <c:axId val="134977024"/>
      </c:barChart>
      <c:catAx>
        <c:axId val="134975488"/>
        <c:scaling>
          <c:orientation val="minMax"/>
        </c:scaling>
        <c:axPos val="b"/>
        <c:numFmt formatCode="General" sourceLinked="0"/>
        <c:majorTickMark val="none"/>
        <c:tickLblPos val="nextTo"/>
        <c:txPr>
          <a:bodyPr/>
          <a:lstStyle/>
          <a:p>
            <a:pPr>
              <a:defRPr sz="1050"/>
            </a:pPr>
            <a:endParaRPr lang="en-US"/>
          </a:p>
        </c:txPr>
        <c:crossAx val="134977024"/>
        <c:crosses val="autoZero"/>
        <c:auto val="1"/>
        <c:lblAlgn val="ctr"/>
        <c:lblOffset val="100"/>
      </c:catAx>
      <c:valAx>
        <c:axId val="134977024"/>
        <c:scaling>
          <c:orientation val="minMax"/>
        </c:scaling>
        <c:axPos val="l"/>
        <c:numFmt formatCode="General" sourceLinked="1"/>
        <c:majorTickMark val="none"/>
        <c:tickLblPos val="nextTo"/>
        <c:crossAx val="134975488"/>
        <c:crosses val="autoZero"/>
        <c:crossBetween val="between"/>
      </c:valAx>
    </c:plotArea>
    <c:plotVisOnly val="1"/>
    <c:dispBlanksAs val="gap"/>
  </c:chart>
  <c:spPr>
    <a:ln>
      <a:solidFill>
        <a:schemeClr val="bg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mn-MN"/>
              <a:t>Насны бүлэг</a:t>
            </a:r>
            <a:endParaRPr lang="en-US"/>
          </a:p>
        </c:rich>
      </c:tx>
      <c:layout/>
    </c:title>
    <c:plotArea>
      <c:layout>
        <c:manualLayout>
          <c:layoutTarget val="inner"/>
          <c:xMode val="edge"/>
          <c:yMode val="edge"/>
          <c:x val="0.12197697944007001"/>
          <c:y val="0.12846546535570261"/>
          <c:w val="0.72896446694713135"/>
          <c:h val="0.71580052877176303"/>
        </c:manualLayout>
      </c:layout>
      <c:pieChart>
        <c:varyColors val="1"/>
        <c:ser>
          <c:idx val="0"/>
          <c:order val="0"/>
          <c:tx>
            <c:strRef>
              <c:f>'[Chart in Microsoft Office PowerPoint]Sheet1'!$B$1</c:f>
              <c:strCache>
                <c:ptCount val="1"/>
                <c:pt idx="0">
                  <c:v>%</c:v>
                </c:pt>
              </c:strCache>
            </c:strRef>
          </c:tx>
          <c:dLbls>
            <c:spPr>
              <a:noFill/>
              <a:ln>
                <a:noFill/>
              </a:ln>
              <a:effectLst/>
            </c:spPr>
            <c:showPercent val="1"/>
            <c:showLeaderLines val="1"/>
            <c:extLst>
              <c:ext xmlns:c15="http://schemas.microsoft.com/office/drawing/2012/chart" uri="{CE6537A1-D6FC-4f65-9D91-7224C49458BB}">
                <c15:layout/>
              </c:ext>
            </c:extLst>
          </c:dLbls>
          <c:cat>
            <c:strRef>
              <c:f>'[Chart in Microsoft Office PowerPoint]Sheet1'!$A$2:$A$4</c:f>
              <c:strCache>
                <c:ptCount val="3"/>
                <c:pt idx="0">
                  <c:v>0-15 нас</c:v>
                </c:pt>
                <c:pt idx="1">
                  <c:v>16-59 нас</c:v>
                </c:pt>
                <c:pt idx="2">
                  <c:v>60-с дээш нас</c:v>
                </c:pt>
              </c:strCache>
            </c:strRef>
          </c:cat>
          <c:val>
            <c:numRef>
              <c:f>'[Chart in Microsoft Office PowerPoint]Sheet1'!$B$2:$B$4</c:f>
              <c:numCache>
                <c:formatCode>General</c:formatCode>
                <c:ptCount val="3"/>
                <c:pt idx="0">
                  <c:v>32</c:v>
                </c:pt>
                <c:pt idx="1">
                  <c:v>62</c:v>
                </c:pt>
                <c:pt idx="2">
                  <c:v>6</c:v>
                </c:pt>
              </c:numCache>
            </c:numRef>
          </c:val>
        </c:ser>
        <c:dLbls>
          <c:showPercent val="1"/>
        </c:dLbls>
        <c:firstSliceAng val="0"/>
      </c:pieChart>
    </c:plotArea>
    <c:legend>
      <c:legendPos val="t"/>
      <c:layout>
        <c:manualLayout>
          <c:xMode val="edge"/>
          <c:yMode val="edge"/>
          <c:x val="3.361804145725495E-2"/>
          <c:y val="0.83088758117377581"/>
          <c:w val="0.9538270573716775"/>
          <c:h val="0.15672892527748336"/>
        </c:manualLayout>
      </c:layout>
    </c:legend>
    <c:plotVisOnly val="1"/>
    <c:dispBlanksAs val="zero"/>
  </c:chart>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Sheet1!$B$27</c:f>
              <c:strCache>
                <c:ptCount val="1"/>
                <c:pt idx="0">
                  <c:v>Өрх</c:v>
                </c:pt>
              </c:strCache>
            </c:strRef>
          </c:tx>
          <c:dLbls>
            <c:spPr>
              <a:noFill/>
              <a:ln>
                <a:noFill/>
              </a:ln>
              <a:effectLst/>
            </c:spPr>
            <c:showVal val="1"/>
            <c:extLst>
              <c:ext xmlns:c15="http://schemas.microsoft.com/office/drawing/2012/chart" uri="{CE6537A1-D6FC-4f65-9D91-7224C49458BB}">
                <c15:layout/>
                <c15:showLeaderLines val="0"/>
              </c:ext>
            </c:extLst>
          </c:dLbls>
          <c:cat>
            <c:strRef>
              <c:f>Sheet1!$C$26:$G$26</c:f>
              <c:strCache>
                <c:ptCount val="5"/>
                <c:pt idx="0">
                  <c:v>2012 он</c:v>
                </c:pt>
                <c:pt idx="1">
                  <c:v>2013 он</c:v>
                </c:pt>
                <c:pt idx="2">
                  <c:v>2014 он</c:v>
                </c:pt>
                <c:pt idx="3">
                  <c:v>2015 он</c:v>
                </c:pt>
                <c:pt idx="4">
                  <c:v>2016 он</c:v>
                </c:pt>
              </c:strCache>
            </c:strRef>
          </c:cat>
          <c:val>
            <c:numRef>
              <c:f>Sheet1!$C$27:$G$27</c:f>
              <c:numCache>
                <c:formatCode>General</c:formatCode>
                <c:ptCount val="5"/>
                <c:pt idx="0">
                  <c:v>17829</c:v>
                </c:pt>
                <c:pt idx="1">
                  <c:v>18788</c:v>
                </c:pt>
                <c:pt idx="2">
                  <c:v>19331</c:v>
                </c:pt>
                <c:pt idx="3">
                  <c:v>19994</c:v>
                </c:pt>
                <c:pt idx="4">
                  <c:v>20669</c:v>
                </c:pt>
              </c:numCache>
            </c:numRef>
          </c:val>
        </c:ser>
        <c:dLbls>
          <c:showVal val="1"/>
        </c:dLbls>
        <c:overlap val="-25"/>
        <c:axId val="66898176"/>
        <c:axId val="66905600"/>
      </c:barChart>
      <c:catAx>
        <c:axId val="66898176"/>
        <c:scaling>
          <c:orientation val="minMax"/>
        </c:scaling>
        <c:axPos val="b"/>
        <c:numFmt formatCode="General" sourceLinked="0"/>
        <c:majorTickMark val="none"/>
        <c:tickLblPos val="nextTo"/>
        <c:crossAx val="66905600"/>
        <c:crosses val="autoZero"/>
        <c:auto val="1"/>
        <c:lblAlgn val="ctr"/>
        <c:lblOffset val="100"/>
      </c:catAx>
      <c:valAx>
        <c:axId val="66905600"/>
        <c:scaling>
          <c:orientation val="minMax"/>
        </c:scaling>
        <c:delete val="1"/>
        <c:axPos val="l"/>
        <c:numFmt formatCode="General" sourceLinked="1"/>
        <c:tickLblPos val="none"/>
        <c:crossAx val="66898176"/>
        <c:crosses val="autoZero"/>
        <c:crossBetween val="between"/>
      </c:valAx>
    </c:plotArea>
    <c:plotVisOnly val="1"/>
    <c:dispBlanksAs val="gap"/>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Sheet1!$D$28</c:f>
              <c:strCache>
                <c:ptCount val="1"/>
                <c:pt idx="0">
                  <c:v>2015 он</c:v>
                </c:pt>
              </c:strCache>
            </c:strRef>
          </c:tx>
          <c:dLbls>
            <c:spPr>
              <a:noFill/>
              <a:ln>
                <a:noFill/>
              </a:ln>
              <a:effectLst/>
            </c:spPr>
            <c:showVal val="1"/>
            <c:extLst>
              <c:ext xmlns:c15="http://schemas.microsoft.com/office/drawing/2012/chart" uri="{CE6537A1-D6FC-4f65-9D91-7224C49458BB}">
                <c15:layout/>
                <c15:showLeaderLines val="0"/>
              </c:ext>
            </c:extLst>
          </c:dLbls>
          <c:cat>
            <c:strRef>
              <c:f>Sheet1!$E$27:$G$27</c:f>
              <c:strCache>
                <c:ptCount val="3"/>
                <c:pt idx="0">
                  <c:v>аймаг</c:v>
                </c:pt>
                <c:pt idx="1">
                  <c:v>сум</c:v>
                </c:pt>
                <c:pt idx="2">
                  <c:v>хөдөө</c:v>
                </c:pt>
              </c:strCache>
            </c:strRef>
          </c:cat>
          <c:val>
            <c:numRef>
              <c:f>Sheet1!$E$28:$G$28</c:f>
              <c:numCache>
                <c:formatCode>General</c:formatCode>
                <c:ptCount val="3"/>
                <c:pt idx="0">
                  <c:v>22602</c:v>
                </c:pt>
                <c:pt idx="1">
                  <c:v>20055</c:v>
                </c:pt>
                <c:pt idx="2">
                  <c:v>18883</c:v>
                </c:pt>
              </c:numCache>
            </c:numRef>
          </c:val>
        </c:ser>
        <c:ser>
          <c:idx val="1"/>
          <c:order val="1"/>
          <c:tx>
            <c:strRef>
              <c:f>Sheet1!$D$29</c:f>
              <c:strCache>
                <c:ptCount val="1"/>
                <c:pt idx="0">
                  <c:v>2016 он</c:v>
                </c:pt>
              </c:strCache>
            </c:strRef>
          </c:tx>
          <c:dLbls>
            <c:spPr>
              <a:noFill/>
              <a:ln>
                <a:noFill/>
              </a:ln>
              <a:effectLst/>
            </c:spPr>
            <c:showVal val="1"/>
            <c:extLst>
              <c:ext xmlns:c15="http://schemas.microsoft.com/office/drawing/2012/chart" uri="{CE6537A1-D6FC-4f65-9D91-7224C49458BB}">
                <c15:layout/>
                <c15:showLeaderLines val="0"/>
              </c:ext>
            </c:extLst>
          </c:dLbls>
          <c:cat>
            <c:strRef>
              <c:f>Sheet1!$E$27:$G$27</c:f>
              <c:strCache>
                <c:ptCount val="3"/>
                <c:pt idx="0">
                  <c:v>аймаг</c:v>
                </c:pt>
                <c:pt idx="1">
                  <c:v>сум</c:v>
                </c:pt>
                <c:pt idx="2">
                  <c:v>хөдөө</c:v>
                </c:pt>
              </c:strCache>
            </c:strRef>
          </c:cat>
          <c:val>
            <c:numRef>
              <c:f>Sheet1!$E$29:$G$29</c:f>
              <c:numCache>
                <c:formatCode>General</c:formatCode>
                <c:ptCount val="3"/>
                <c:pt idx="0">
                  <c:v>24861</c:v>
                </c:pt>
                <c:pt idx="1">
                  <c:v>21207</c:v>
                </c:pt>
                <c:pt idx="2">
                  <c:v>17593</c:v>
                </c:pt>
              </c:numCache>
            </c:numRef>
          </c:val>
        </c:ser>
        <c:dLbls>
          <c:showVal val="1"/>
        </c:dLbls>
        <c:gapWidth val="75"/>
        <c:axId val="64677760"/>
        <c:axId val="64679296"/>
      </c:barChart>
      <c:catAx>
        <c:axId val="64677760"/>
        <c:scaling>
          <c:orientation val="minMax"/>
        </c:scaling>
        <c:axPos val="b"/>
        <c:numFmt formatCode="General" sourceLinked="0"/>
        <c:majorTickMark val="none"/>
        <c:tickLblPos val="nextTo"/>
        <c:crossAx val="64679296"/>
        <c:crosses val="autoZero"/>
        <c:auto val="1"/>
        <c:lblAlgn val="ctr"/>
        <c:lblOffset val="100"/>
      </c:catAx>
      <c:valAx>
        <c:axId val="64679296"/>
        <c:scaling>
          <c:orientation val="minMax"/>
        </c:scaling>
        <c:delete val="1"/>
        <c:axPos val="l"/>
        <c:numFmt formatCode="General" sourceLinked="1"/>
        <c:majorTickMark val="none"/>
        <c:tickLblPos val="none"/>
        <c:crossAx val="64677760"/>
        <c:crosses val="autoZero"/>
        <c:crossBetween val="between"/>
      </c:valAx>
    </c:plotArea>
    <c:legend>
      <c:legendPos val="b"/>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5"/>
  <c:chart>
    <c:autoTitleDeleted val="1"/>
    <c:plotArea>
      <c:layout>
        <c:manualLayout>
          <c:layoutTarget val="inner"/>
          <c:xMode val="edge"/>
          <c:yMode val="edge"/>
          <c:x val="2.7777777777777846E-2"/>
          <c:y val="4.0119568387284858E-2"/>
          <c:w val="0.93888888888888955"/>
          <c:h val="0.6071641963872163"/>
        </c:manualLayout>
      </c:layout>
      <c:barChart>
        <c:barDir val="col"/>
        <c:grouping val="clustered"/>
        <c:ser>
          <c:idx val="0"/>
          <c:order val="0"/>
          <c:tx>
            <c:strRef>
              <c:f>'HZY-1'!$J$5</c:f>
              <c:strCache>
                <c:ptCount val="1"/>
                <c:pt idx="0">
                  <c:v>Хөгжлийн бэрхшээлтэй хүний тоо</c:v>
                </c:pt>
              </c:strCache>
            </c:strRef>
          </c:tx>
          <c:dLbls>
            <c:spPr>
              <a:noFill/>
              <a:ln>
                <a:noFill/>
              </a:ln>
              <a:effectLst/>
            </c:spPr>
            <c:txPr>
              <a:bodyPr wrap="square" lIns="38100" tIns="19050" rIns="38100" bIns="19050" anchor="ctr">
                <a:spAutoFit/>
              </a:bodyPr>
              <a:lstStyle/>
              <a:p>
                <a:pPr>
                  <a:defRPr sz="1200"/>
                </a:pPr>
                <a:endParaRPr lang="en-US"/>
              </a:p>
            </c:txPr>
            <c:showVal val="1"/>
            <c:extLst>
              <c:ext xmlns:c15="http://schemas.microsoft.com/office/drawing/2012/chart" uri="{CE6537A1-D6FC-4f65-9D91-7224C49458BB}">
                <c15:layout/>
                <c15:showLeaderLines val="0"/>
              </c:ext>
            </c:extLst>
          </c:dLbls>
          <c:cat>
            <c:numRef>
              <c:f>'HZY-1'!$K$4:$M$4</c:f>
              <c:numCache>
                <c:formatCode>General</c:formatCode>
                <c:ptCount val="3"/>
                <c:pt idx="0">
                  <c:v>2014</c:v>
                </c:pt>
                <c:pt idx="1">
                  <c:v>2015</c:v>
                </c:pt>
                <c:pt idx="2">
                  <c:v>2016</c:v>
                </c:pt>
              </c:numCache>
            </c:numRef>
          </c:cat>
          <c:val>
            <c:numRef>
              <c:f>'HZY-1'!$K$5:$M$5</c:f>
              <c:numCache>
                <c:formatCode>General</c:formatCode>
                <c:ptCount val="3"/>
                <c:pt idx="0">
                  <c:v>1277</c:v>
                </c:pt>
                <c:pt idx="1">
                  <c:v>1604</c:v>
                </c:pt>
                <c:pt idx="2">
                  <c:v>1853</c:v>
                </c:pt>
              </c:numCache>
            </c:numRef>
          </c:val>
        </c:ser>
        <c:ser>
          <c:idx val="1"/>
          <c:order val="1"/>
          <c:tx>
            <c:strRef>
              <c:f>'HZY-1'!$J$6</c:f>
              <c:strCache>
                <c:ptCount val="1"/>
                <c:pt idx="0">
                  <c:v>Үүнээс: хөдөлмөр эрхэлж буй хүний тоо</c:v>
                </c:pt>
              </c:strCache>
            </c:strRef>
          </c:tx>
          <c:dLbls>
            <c:spPr>
              <a:noFill/>
              <a:ln>
                <a:noFill/>
              </a:ln>
              <a:effectLst/>
            </c:spPr>
            <c:txPr>
              <a:bodyPr wrap="square" lIns="38100" tIns="19050" rIns="38100" bIns="19050" anchor="ctr">
                <a:spAutoFit/>
              </a:bodyPr>
              <a:lstStyle/>
              <a:p>
                <a:pPr>
                  <a:defRPr sz="1200"/>
                </a:pPr>
                <a:endParaRPr lang="en-US"/>
              </a:p>
            </c:txPr>
            <c:showVal val="1"/>
            <c:extLst>
              <c:ext xmlns:c15="http://schemas.microsoft.com/office/drawing/2012/chart" uri="{CE6537A1-D6FC-4f65-9D91-7224C49458BB}">
                <c15:layout/>
                <c15:showLeaderLines val="0"/>
              </c:ext>
            </c:extLst>
          </c:dLbls>
          <c:cat>
            <c:numRef>
              <c:f>'HZY-1'!$K$4:$M$4</c:f>
              <c:numCache>
                <c:formatCode>General</c:formatCode>
                <c:ptCount val="3"/>
                <c:pt idx="0">
                  <c:v>2014</c:v>
                </c:pt>
                <c:pt idx="1">
                  <c:v>2015</c:v>
                </c:pt>
                <c:pt idx="2">
                  <c:v>2016</c:v>
                </c:pt>
              </c:numCache>
            </c:numRef>
          </c:cat>
          <c:val>
            <c:numRef>
              <c:f>'HZY-1'!$K$6:$M$6</c:f>
              <c:numCache>
                <c:formatCode>General</c:formatCode>
                <c:ptCount val="3"/>
                <c:pt idx="0">
                  <c:v>397</c:v>
                </c:pt>
                <c:pt idx="1">
                  <c:v>402</c:v>
                </c:pt>
                <c:pt idx="2">
                  <c:v>454</c:v>
                </c:pt>
              </c:numCache>
            </c:numRef>
          </c:val>
        </c:ser>
        <c:dLbls>
          <c:showVal val="1"/>
        </c:dLbls>
        <c:overlap val="-25"/>
        <c:axId val="68254336"/>
        <c:axId val="68260224"/>
      </c:barChart>
      <c:catAx>
        <c:axId val="68254336"/>
        <c:scaling>
          <c:orientation val="minMax"/>
        </c:scaling>
        <c:axPos val="b"/>
        <c:numFmt formatCode="General" sourceLinked="1"/>
        <c:majorTickMark val="none"/>
        <c:tickLblPos val="nextTo"/>
        <c:txPr>
          <a:bodyPr/>
          <a:lstStyle/>
          <a:p>
            <a:pPr>
              <a:defRPr sz="1200"/>
            </a:pPr>
            <a:endParaRPr lang="en-US"/>
          </a:p>
        </c:txPr>
        <c:crossAx val="68260224"/>
        <c:crosses val="autoZero"/>
        <c:auto val="1"/>
        <c:lblAlgn val="ctr"/>
        <c:lblOffset val="100"/>
      </c:catAx>
      <c:valAx>
        <c:axId val="68260224"/>
        <c:scaling>
          <c:orientation val="minMax"/>
        </c:scaling>
        <c:delete val="1"/>
        <c:axPos val="l"/>
        <c:numFmt formatCode="General" sourceLinked="1"/>
        <c:tickLblPos val="none"/>
        <c:crossAx val="68254336"/>
        <c:crosses val="autoZero"/>
        <c:crossBetween val="between"/>
      </c:valAx>
    </c:plotArea>
    <c:legend>
      <c:legendPos val="t"/>
      <c:layout>
        <c:manualLayout>
          <c:xMode val="edge"/>
          <c:yMode val="edge"/>
          <c:x val="0.14258690224697523"/>
          <c:y val="0.79439014976069156"/>
          <c:w val="0.78217047564176434"/>
          <c:h val="0.19480353558746352"/>
        </c:manualLayout>
      </c:layout>
      <c:txPr>
        <a:bodyPr/>
        <a:lstStyle/>
        <a:p>
          <a:pPr>
            <a:defRPr sz="1400"/>
          </a:pPr>
          <a:endParaRPr lang="en-US"/>
        </a:p>
      </c:txPr>
    </c:legend>
    <c:plotVisOnly val="1"/>
    <c:dispBlanksAs val="gap"/>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5"/>
  <c:chart>
    <c:autoTitleDeleted val="1"/>
    <c:plotArea>
      <c:layout>
        <c:manualLayout>
          <c:layoutTarget val="inner"/>
          <c:xMode val="edge"/>
          <c:yMode val="edge"/>
          <c:x val="3.9855072463768161E-2"/>
          <c:y val="6.712729658792653E-2"/>
          <c:w val="0.92028985507246353"/>
          <c:h val="0.62464566929133913"/>
        </c:manualLayout>
      </c:layout>
      <c:barChart>
        <c:barDir val="col"/>
        <c:grouping val="clustered"/>
        <c:ser>
          <c:idx val="0"/>
          <c:order val="0"/>
          <c:tx>
            <c:strRef>
              <c:f>'HZY-1'!$J$19</c:f>
              <c:strCache>
                <c:ptCount val="1"/>
                <c:pt idx="0">
                  <c:v>Бүтэн өнчин хүүхдийн тоо</c:v>
                </c:pt>
              </c:strCache>
            </c:strRef>
          </c:tx>
          <c:dLbls>
            <c:spPr>
              <a:noFill/>
              <a:ln>
                <a:noFill/>
              </a:ln>
              <a:effectLst/>
            </c:spPr>
            <c:txPr>
              <a:bodyPr wrap="square" lIns="38100" tIns="19050" rIns="38100" bIns="19050" anchor="ctr">
                <a:spAutoFit/>
              </a:bodyPr>
              <a:lstStyle/>
              <a:p>
                <a:pPr>
                  <a:defRPr sz="1200"/>
                </a:pPr>
                <a:endParaRPr lang="en-US"/>
              </a:p>
            </c:txPr>
            <c:showVal val="1"/>
            <c:extLst>
              <c:ext xmlns:c15="http://schemas.microsoft.com/office/drawing/2012/chart" uri="{CE6537A1-D6FC-4f65-9D91-7224C49458BB}">
                <c15:layout/>
                <c15:showLeaderLines val="0"/>
              </c:ext>
            </c:extLst>
          </c:dLbls>
          <c:cat>
            <c:numRef>
              <c:f>'HZY-1'!$K$18:$M$18</c:f>
              <c:numCache>
                <c:formatCode>General</c:formatCode>
                <c:ptCount val="3"/>
                <c:pt idx="0">
                  <c:v>2014</c:v>
                </c:pt>
                <c:pt idx="1">
                  <c:v>2015</c:v>
                </c:pt>
                <c:pt idx="2">
                  <c:v>2016</c:v>
                </c:pt>
              </c:numCache>
            </c:numRef>
          </c:cat>
          <c:val>
            <c:numRef>
              <c:f>'HZY-1'!$K$19:$M$19</c:f>
              <c:numCache>
                <c:formatCode>General</c:formatCode>
                <c:ptCount val="3"/>
                <c:pt idx="0">
                  <c:v>43</c:v>
                </c:pt>
                <c:pt idx="1">
                  <c:v>51</c:v>
                </c:pt>
                <c:pt idx="2">
                  <c:v>45</c:v>
                </c:pt>
              </c:numCache>
            </c:numRef>
          </c:val>
        </c:ser>
        <c:ser>
          <c:idx val="1"/>
          <c:order val="1"/>
          <c:tx>
            <c:strRef>
              <c:f>'HZY-1'!$J$20</c:f>
              <c:strCache>
                <c:ptCount val="1"/>
                <c:pt idx="0">
                  <c:v>Хагас өнчин хүүхдийн тоо</c:v>
                </c:pt>
              </c:strCache>
            </c:strRef>
          </c:tx>
          <c:dLbls>
            <c:spPr>
              <a:noFill/>
              <a:ln>
                <a:noFill/>
              </a:ln>
              <a:effectLst/>
            </c:spPr>
            <c:txPr>
              <a:bodyPr wrap="square" lIns="38100" tIns="19050" rIns="38100" bIns="19050" anchor="ctr">
                <a:spAutoFit/>
              </a:bodyPr>
              <a:lstStyle/>
              <a:p>
                <a:pPr>
                  <a:defRPr sz="1200"/>
                </a:pPr>
                <a:endParaRPr lang="en-US"/>
              </a:p>
            </c:txPr>
            <c:showVal val="1"/>
            <c:extLst>
              <c:ext xmlns:c15="http://schemas.microsoft.com/office/drawing/2012/chart" uri="{CE6537A1-D6FC-4f65-9D91-7224C49458BB}">
                <c15:layout/>
                <c15:showLeaderLines val="0"/>
              </c:ext>
            </c:extLst>
          </c:dLbls>
          <c:cat>
            <c:numRef>
              <c:f>'HZY-1'!$K$18:$M$18</c:f>
              <c:numCache>
                <c:formatCode>General</c:formatCode>
                <c:ptCount val="3"/>
                <c:pt idx="0">
                  <c:v>2014</c:v>
                </c:pt>
                <c:pt idx="1">
                  <c:v>2015</c:v>
                </c:pt>
                <c:pt idx="2">
                  <c:v>2016</c:v>
                </c:pt>
              </c:numCache>
            </c:numRef>
          </c:cat>
          <c:val>
            <c:numRef>
              <c:f>'HZY-1'!$K$20:$M$20</c:f>
              <c:numCache>
                <c:formatCode>General</c:formatCode>
                <c:ptCount val="3"/>
                <c:pt idx="0">
                  <c:v>553</c:v>
                </c:pt>
                <c:pt idx="1">
                  <c:v>563</c:v>
                </c:pt>
                <c:pt idx="2">
                  <c:v>588</c:v>
                </c:pt>
              </c:numCache>
            </c:numRef>
          </c:val>
        </c:ser>
        <c:dLbls>
          <c:showVal val="1"/>
        </c:dLbls>
        <c:overlap val="-25"/>
        <c:axId val="68297856"/>
        <c:axId val="68299392"/>
      </c:barChart>
      <c:catAx>
        <c:axId val="68297856"/>
        <c:scaling>
          <c:orientation val="minMax"/>
        </c:scaling>
        <c:axPos val="b"/>
        <c:numFmt formatCode="General" sourceLinked="1"/>
        <c:majorTickMark val="none"/>
        <c:tickLblPos val="nextTo"/>
        <c:txPr>
          <a:bodyPr/>
          <a:lstStyle/>
          <a:p>
            <a:pPr>
              <a:defRPr sz="1200"/>
            </a:pPr>
            <a:endParaRPr lang="en-US"/>
          </a:p>
        </c:txPr>
        <c:crossAx val="68299392"/>
        <c:crosses val="autoZero"/>
        <c:auto val="1"/>
        <c:lblAlgn val="ctr"/>
        <c:lblOffset val="100"/>
      </c:catAx>
      <c:valAx>
        <c:axId val="68299392"/>
        <c:scaling>
          <c:orientation val="minMax"/>
        </c:scaling>
        <c:delete val="1"/>
        <c:axPos val="l"/>
        <c:numFmt formatCode="General" sourceLinked="1"/>
        <c:tickLblPos val="none"/>
        <c:crossAx val="68297856"/>
        <c:crosses val="autoZero"/>
        <c:crossBetween val="between"/>
      </c:valAx>
    </c:plotArea>
    <c:legend>
      <c:legendPos val="t"/>
      <c:layout>
        <c:manualLayout>
          <c:xMode val="edge"/>
          <c:yMode val="edge"/>
          <c:x val="4.6376811594202899E-2"/>
          <c:y val="0.8333333333333337"/>
          <c:w val="0.9"/>
          <c:h val="0.10046062992126001"/>
        </c:manualLayout>
      </c:layout>
      <c:txPr>
        <a:bodyPr/>
        <a:lstStyle/>
        <a:p>
          <a:pPr>
            <a:defRPr sz="1400"/>
          </a:pPr>
          <a:endParaRPr lang="en-US"/>
        </a:p>
      </c:txPr>
    </c:legend>
    <c:plotVisOnly val="1"/>
    <c:dispBlanksAs val="gap"/>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dLbls>
            <c:dLbl>
              <c:idx val="0"/>
              <c:layout>
                <c:manualLayout>
                  <c:x val="0.16315515277571435"/>
                  <c:y val="-8.6266874868489565E-2"/>
                </c:manualLayout>
              </c:layout>
              <c:showVal val="1"/>
              <c:showCatName val="1"/>
              <c:extLst>
                <c:ext xmlns:c15="http://schemas.microsoft.com/office/drawing/2012/chart" uri="{CE6537A1-D6FC-4f65-9D91-7224C49458BB}">
                  <c15:layout/>
                </c:ext>
              </c:extLst>
            </c:dLbl>
            <c:dLbl>
              <c:idx val="1"/>
              <c:layout>
                <c:manualLayout>
                  <c:x val="0.125"/>
                  <c:y val="-4.6296296296296412E-2"/>
                </c:manualLayout>
              </c:layout>
              <c:showVal val="1"/>
              <c:showCatName val="1"/>
              <c:extLst>
                <c:ext xmlns:c15="http://schemas.microsoft.com/office/drawing/2012/chart" uri="{CE6537A1-D6FC-4f65-9D91-7224C49458BB}">
                  <c15:layout/>
                </c:ext>
              </c:extLst>
            </c:dLbl>
            <c:dLbl>
              <c:idx val="2"/>
              <c:layout>
                <c:manualLayout>
                  <c:x val="8.3333333333333343E-2"/>
                  <c:y val="0.125"/>
                </c:manualLayout>
              </c:layout>
              <c:tx>
                <c:rich>
                  <a:bodyPr/>
                  <a:lstStyle/>
                  <a:p>
                    <a:pPr>
                      <a:defRPr sz="1200"/>
                    </a:pPr>
                    <a:r>
                      <a:rPr lang="mn-MN" sz="1200"/>
                      <a:t>Тусгай дунд, 24.2</a:t>
                    </a:r>
                  </a:p>
                </c:rich>
              </c:tx>
              <c:spPr>
                <a:noFill/>
                <a:ln>
                  <a:noFill/>
                </a:ln>
                <a:effectLst/>
              </c:spPr>
              <c:showVal val="1"/>
              <c:showCatName val="1"/>
              <c:extLst>
                <c:ext xmlns:c15="http://schemas.microsoft.com/office/drawing/2012/chart" uri="{CE6537A1-D6FC-4f65-9D91-7224C49458BB}">
                  <c15:layout/>
                </c:ext>
              </c:extLst>
            </c:dLbl>
            <c:dLbl>
              <c:idx val="3"/>
              <c:layout>
                <c:manualLayout>
                  <c:x val="-0.10555555555555562"/>
                  <c:y val="0.17129629629629686"/>
                </c:manualLayout>
              </c:layout>
              <c:showVal val="1"/>
              <c:showCatName val="1"/>
              <c:extLst>
                <c:ext xmlns:c15="http://schemas.microsoft.com/office/drawing/2012/chart" uri="{CE6537A1-D6FC-4f65-9D91-7224C49458BB}">
                  <c15:layout/>
                </c:ext>
              </c:extLst>
            </c:dLbl>
            <c:dLbl>
              <c:idx val="4"/>
              <c:layout>
                <c:manualLayout>
                  <c:x val="-0.20738988758480684"/>
                  <c:y val="-3.4048085761431743E-2"/>
                </c:manualLayout>
              </c:layout>
              <c:spPr/>
              <c:txPr>
                <a:bodyPr/>
                <a:lstStyle/>
                <a:p>
                  <a:pPr>
                    <a:defRPr sz="1200"/>
                  </a:pPr>
                  <a:endParaRPr lang="en-US"/>
                </a:p>
              </c:txPr>
              <c:showVal val="1"/>
              <c:showCatName val="1"/>
              <c:extLst>
                <c:ext xmlns:c15="http://schemas.microsoft.com/office/drawing/2012/chart" uri="{CE6537A1-D6FC-4f65-9D91-7224C49458BB}">
                  <c15:layout/>
                </c:ext>
              </c:extLst>
            </c:dLbl>
            <c:dLbl>
              <c:idx val="5"/>
              <c:layout>
                <c:manualLayout>
                  <c:x val="-7.7777777777777779E-2"/>
                  <c:y val="-9.2592592592592962E-2"/>
                </c:manualLayout>
              </c:layout>
              <c:showVal val="1"/>
              <c:showCatName val="1"/>
              <c:extLst>
                <c:ext xmlns:c15="http://schemas.microsoft.com/office/drawing/2012/chart" uri="{CE6537A1-D6FC-4f65-9D91-7224C49458BB}">
                  <c15:layout/>
                </c:ext>
              </c:extLst>
            </c:dLbl>
            <c:dLbl>
              <c:idx val="6"/>
              <c:layout>
                <c:manualLayout>
                  <c:x val="-3.6111111111111177E-2"/>
                  <c:y val="-0.1388888888888889"/>
                </c:manualLayout>
              </c:layout>
              <c:showVal val="1"/>
              <c:showCatName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pPr>
                <a:endParaRPr lang="en-US"/>
              </a:p>
            </c:txPr>
            <c:showVal val="1"/>
            <c:showCatName val="1"/>
            <c:showLeaderLines val="1"/>
            <c:extLst>
              <c:ext xmlns:c15="http://schemas.microsoft.com/office/drawing/2012/chart" uri="{CE6537A1-D6FC-4f65-9D91-7224C49458BB}"/>
            </c:extLst>
          </c:dLbls>
          <c:cat>
            <c:strRef>
              <c:f>'ajilguichuud hev'!$B$5:$B$11</c:f>
              <c:strCache>
                <c:ptCount val="7"/>
                <c:pt idx="0">
                  <c:v>магистр, доктор</c:v>
                </c:pt>
                <c:pt idx="1">
                  <c:v>дээд</c:v>
                </c:pt>
                <c:pt idx="2">
                  <c:v>Тусгай дунд</c:v>
                </c:pt>
                <c:pt idx="3">
                  <c:v>Мэргэжлийн анхан шатны</c:v>
                </c:pt>
                <c:pt idx="4">
                  <c:v>Бүрэн дунд</c:v>
                </c:pt>
                <c:pt idx="5">
                  <c:v>суурь</c:v>
                </c:pt>
                <c:pt idx="6">
                  <c:v>Бага</c:v>
                </c:pt>
              </c:strCache>
            </c:strRef>
          </c:cat>
          <c:val>
            <c:numRef>
              <c:f>'ajilguichuud hev'!$C$5:$C$11</c:f>
              <c:numCache>
                <c:formatCode>0.0</c:formatCode>
                <c:ptCount val="7"/>
                <c:pt idx="0">
                  <c:v>0.35629453681710216</c:v>
                </c:pt>
                <c:pt idx="1">
                  <c:v>31.23515439429929</c:v>
                </c:pt>
                <c:pt idx="2">
                  <c:v>24.228028503562925</c:v>
                </c:pt>
                <c:pt idx="3">
                  <c:v>24.821852731591459</c:v>
                </c:pt>
                <c:pt idx="4">
                  <c:v>11.163895486935861</c:v>
                </c:pt>
                <c:pt idx="5">
                  <c:v>6.7695961995249414</c:v>
                </c:pt>
                <c:pt idx="6">
                  <c:v>1.425178147268408</c:v>
                </c:pt>
              </c:numCache>
            </c:numRef>
          </c:val>
        </c:ser>
        <c:dLbls>
          <c:showVal val="1"/>
          <c:showCatName val="1"/>
        </c:dLbls>
        <c:firstSliceAng val="0"/>
        <c:holeSize val="50"/>
      </c:doughnutChart>
    </c:plotArea>
    <c:plotVisOnly val="1"/>
    <c:dispBlanksAs val="zero"/>
  </c:chart>
  <c:spPr>
    <a:ln>
      <a:noFill/>
    </a:ln>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5"/>
  <c:chart>
    <c:autoTitleDeleted val="1"/>
    <c:plotArea>
      <c:layout/>
      <c:barChart>
        <c:barDir val="col"/>
        <c:grouping val="clustered"/>
        <c:ser>
          <c:idx val="0"/>
          <c:order val="0"/>
          <c:tx>
            <c:strRef>
              <c:f>'ajilguichuud hev'!$S$63</c:f>
              <c:strCache>
                <c:ptCount val="1"/>
                <c:pt idx="0">
                  <c:v>Бүртгэлтэй ажилгүй иргэд, жил бүрийн эцэст</c:v>
                </c:pt>
              </c:strCache>
            </c:strRef>
          </c:tx>
          <c:dLbls>
            <c:spPr>
              <a:noFill/>
              <a:ln>
                <a:noFill/>
              </a:ln>
              <a:effectLst/>
            </c:spPr>
            <c:showVal val="1"/>
            <c:extLst>
              <c:ext xmlns:c15="http://schemas.microsoft.com/office/drawing/2012/chart" uri="{CE6537A1-D6FC-4f65-9D91-7224C49458BB}">
                <c15:layout/>
                <c15:showLeaderLines val="0"/>
              </c:ext>
            </c:extLst>
          </c:dLbls>
          <c:cat>
            <c:numRef>
              <c:f>'ajilguichuud hev'!$T$62:$X$62</c:f>
              <c:numCache>
                <c:formatCode>General</c:formatCode>
                <c:ptCount val="5"/>
                <c:pt idx="0">
                  <c:v>2012</c:v>
                </c:pt>
                <c:pt idx="1">
                  <c:v>2013</c:v>
                </c:pt>
                <c:pt idx="2">
                  <c:v>2014</c:v>
                </c:pt>
                <c:pt idx="3">
                  <c:v>2015</c:v>
                </c:pt>
                <c:pt idx="4">
                  <c:v>2016</c:v>
                </c:pt>
              </c:numCache>
            </c:numRef>
          </c:cat>
          <c:val>
            <c:numRef>
              <c:f>'ajilguichuud hev'!$T$63:$X$63</c:f>
              <c:numCache>
                <c:formatCode>General</c:formatCode>
                <c:ptCount val="5"/>
                <c:pt idx="0">
                  <c:v>932</c:v>
                </c:pt>
                <c:pt idx="1">
                  <c:v>461</c:v>
                </c:pt>
                <c:pt idx="2">
                  <c:v>381</c:v>
                </c:pt>
                <c:pt idx="3">
                  <c:v>617</c:v>
                </c:pt>
                <c:pt idx="4">
                  <c:v>842</c:v>
                </c:pt>
              </c:numCache>
            </c:numRef>
          </c:val>
        </c:ser>
        <c:dLbls>
          <c:showVal val="1"/>
        </c:dLbls>
        <c:overlap val="-25"/>
        <c:axId val="70759168"/>
        <c:axId val="70760704"/>
      </c:barChart>
      <c:catAx>
        <c:axId val="70759168"/>
        <c:scaling>
          <c:orientation val="minMax"/>
        </c:scaling>
        <c:axPos val="b"/>
        <c:numFmt formatCode="General" sourceLinked="1"/>
        <c:majorTickMark val="none"/>
        <c:tickLblPos val="nextTo"/>
        <c:crossAx val="70760704"/>
        <c:crosses val="autoZero"/>
        <c:auto val="1"/>
        <c:lblAlgn val="ctr"/>
        <c:lblOffset val="100"/>
      </c:catAx>
      <c:valAx>
        <c:axId val="70760704"/>
        <c:scaling>
          <c:orientation val="minMax"/>
        </c:scaling>
        <c:delete val="1"/>
        <c:axPos val="l"/>
        <c:numFmt formatCode="General" sourceLinked="1"/>
        <c:tickLblPos val="nextTo"/>
        <c:crossAx val="70759168"/>
        <c:crosses val="autoZero"/>
        <c:crossBetween val="between"/>
      </c:valAx>
    </c:plotArea>
    <c:plotVisOnly val="1"/>
    <c:dispBlanksAs val="gap"/>
  </c:chart>
  <c:spPr>
    <a:ln>
      <a:noFill/>
    </a:ln>
  </c:sp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1-11T17:02:05.811" idx="1">
    <p:pos x="10" y="10"/>
    <p:text/>
    <p:extLst>
      <p:ext uri="{C676402C-5697-4E1C-873F-D02D1690AC5C}">
        <p15:threadingInfo xmlns:p15="http://schemas.microsoft.com/office/powerpoint/2012/main" xmlns=""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1-11T17:02:14.078" idx="2">
    <p:pos x="10" y="10"/>
    <p:text>Өмнөговь аймаг 2016 оны эцэст 63661 хүн амтай болж 2015 оны эцсийн хүн амын мэдээнээс 3.4 хувиар буюу 2121 хүнээр өслөө. Нийт хүн амын 50.2 хувь буюу 31960 эрэгтэйчүүд, 49.8 хувь буюу 31701 эмэгтэйчүүд эзлэж байна.
 Хөдөлмөр эрхлэх насаар нь ангилвал 32 хувийг 0-15 насны хүүхэд, 62 хувийг 16-59 насны, 6 хувийг 60-с дээш насны хүн ам эзэлж байна.</p:text>
    <p:extLst>
      <p:ext uri="{C676402C-5697-4E1C-873F-D02D1690AC5C}">
        <p15:threadingInfo xmlns:p15="http://schemas.microsoft.com/office/powerpoint/2012/main" xmlns=""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C700EA-6D23-4211-B8B0-7EFD09BD6B07}" type="datetimeFigureOut">
              <a:rPr lang="en-US" smtClean="0"/>
              <a:pPr/>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94FFB-B199-4686-843C-ED72BEDEAE8B}" type="slidenum">
              <a:rPr lang="en-US" smtClean="0"/>
              <a:pPr/>
              <a:t>‹#›</a:t>
            </a:fld>
            <a:endParaRPr lang="en-US"/>
          </a:p>
        </p:txBody>
      </p:sp>
    </p:spTree>
    <p:extLst>
      <p:ext uri="{BB962C8B-B14F-4D97-AF65-F5344CB8AC3E}">
        <p14:creationId xmlns:p14="http://schemas.microsoft.com/office/powerpoint/2010/main" xmlns="" val="427611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Өмнөговь аймаг 2016 оны эцэст 6</a:t>
            </a:r>
            <a:r>
              <a:rPr lang="en-US" sz="1600" dirty="0" smtClean="0">
                <a:latin typeface="Tahoma" panose="020B0604030504040204" pitchFamily="34" charset="0"/>
                <a:ea typeface="Tahoma" panose="020B0604030504040204" pitchFamily="34" charset="0"/>
                <a:cs typeface="Tahoma" panose="020B0604030504040204" pitchFamily="34" charset="0"/>
              </a:rPr>
              <a:t>3661</a:t>
            </a:r>
            <a:r>
              <a:rPr lang="mn-MN" sz="1600" dirty="0" smtClean="0">
                <a:latin typeface="Tahoma" panose="020B0604030504040204" pitchFamily="34" charset="0"/>
                <a:ea typeface="Tahoma" panose="020B0604030504040204" pitchFamily="34" charset="0"/>
                <a:cs typeface="Tahoma" panose="020B0604030504040204" pitchFamily="34" charset="0"/>
              </a:rPr>
              <a:t> хүн амтай болж 2015 оны эцсийн хүн амын мэдээнээс 3.</a:t>
            </a:r>
            <a:r>
              <a:rPr lang="en-US" sz="1600" dirty="0" smtClean="0">
                <a:latin typeface="Tahoma" panose="020B0604030504040204" pitchFamily="34" charset="0"/>
                <a:ea typeface="Tahoma" panose="020B0604030504040204" pitchFamily="34" charset="0"/>
                <a:cs typeface="Tahoma" panose="020B0604030504040204" pitchFamily="34" charset="0"/>
              </a:rPr>
              <a:t>4</a:t>
            </a:r>
            <a:r>
              <a:rPr lang="mn-MN" sz="1600" dirty="0" smtClean="0">
                <a:latin typeface="Tahoma" panose="020B0604030504040204" pitchFamily="34" charset="0"/>
                <a:ea typeface="Tahoma" panose="020B0604030504040204" pitchFamily="34" charset="0"/>
                <a:cs typeface="Tahoma" panose="020B0604030504040204" pitchFamily="34" charset="0"/>
              </a:rPr>
              <a:t> хувиар буюу</a:t>
            </a:r>
            <a:r>
              <a:rPr lang="en-US" sz="1600" dirty="0" smtClean="0">
                <a:latin typeface="Tahoma" panose="020B0604030504040204" pitchFamily="34" charset="0"/>
                <a:ea typeface="Tahoma" panose="020B0604030504040204" pitchFamily="34" charset="0"/>
                <a:cs typeface="Tahoma" panose="020B0604030504040204" pitchFamily="34" charset="0"/>
              </a:rPr>
              <a:t> 2121</a:t>
            </a:r>
            <a:r>
              <a:rPr lang="mn-MN" sz="1600" dirty="0" smtClean="0">
                <a:latin typeface="Tahoma" panose="020B0604030504040204" pitchFamily="34" charset="0"/>
                <a:ea typeface="Tahoma" panose="020B0604030504040204" pitchFamily="34" charset="0"/>
                <a:cs typeface="Tahoma" panose="020B0604030504040204" pitchFamily="34" charset="0"/>
              </a:rPr>
              <a:t> хүнээр өслөө. Нийт өсөлтөнд ердийн өсөлт буюу</a:t>
            </a:r>
            <a:r>
              <a:rPr lang="mn-MN" sz="1600" baseline="0" dirty="0" smtClean="0">
                <a:latin typeface="Tahoma" panose="020B0604030504040204" pitchFamily="34" charset="0"/>
                <a:ea typeface="Tahoma" panose="020B0604030504040204" pitchFamily="34" charset="0"/>
                <a:cs typeface="Tahoma" panose="020B0604030504040204" pitchFamily="34" charset="0"/>
              </a:rPr>
              <a:t> төрөлт нас баралтын зөрүүгээр 51,0 хувиар, механик өсөлт буюу шилжих хөдөлгөөнөөр 49,0 хувь байгаа нь манай аймгийн хүн амын өсөлт нь төрөлт голлон нөлөөлсөн байна.  </a:t>
            </a:r>
            <a:r>
              <a:rPr lang="mn-MN" sz="1600" dirty="0" smtClean="0">
                <a:latin typeface="Tahoma" panose="020B0604030504040204" pitchFamily="34" charset="0"/>
                <a:ea typeface="Tahoma" panose="020B0604030504040204" pitchFamily="34" charset="0"/>
                <a:cs typeface="Tahoma" panose="020B0604030504040204" pitchFamily="34" charset="0"/>
              </a:rPr>
              <a:t>Нийт хүн амын 50.2 хувь буюу 31960 эрэгтэйчүүд, 49.8 хувь буюу 31701 эмэгтэйчүүд эзлэж байна.</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gn="just"/>
            <a:r>
              <a:rPr lang="mn-MN" sz="1600" dirty="0" smtClean="0">
                <a:latin typeface="Tahoma" panose="020B0604030504040204" pitchFamily="34" charset="0"/>
                <a:ea typeface="Tahoma" panose="020B0604030504040204" pitchFamily="34" charset="0"/>
                <a:cs typeface="Tahoma" panose="020B0604030504040204" pitchFamily="34" charset="0"/>
              </a:rPr>
              <a:t> </a:t>
            </a:r>
            <a:endParaRPr lang="en-US" sz="1600" dirty="0"/>
          </a:p>
        </p:txBody>
      </p:sp>
      <p:sp>
        <p:nvSpPr>
          <p:cNvPr id="4" name="Slide Number Placeholder 3"/>
          <p:cNvSpPr>
            <a:spLocks noGrp="1"/>
          </p:cNvSpPr>
          <p:nvPr>
            <p:ph type="sldNum" sz="quarter" idx="10"/>
          </p:nvPr>
        </p:nvSpPr>
        <p:spPr/>
        <p:txBody>
          <a:bodyPr/>
          <a:lstStyle/>
          <a:p>
            <a:fld id="{B9394FFB-B199-4686-843C-ED72BEDEAE8B}" type="slidenum">
              <a:rPr lang="en-US" smtClean="0"/>
              <a:pPr/>
              <a:t>2</a:t>
            </a:fld>
            <a:endParaRPr lang="en-US"/>
          </a:p>
        </p:txBody>
      </p:sp>
    </p:spTree>
    <p:extLst>
      <p:ext uri="{BB962C8B-B14F-4D97-AF65-F5344CB8AC3E}">
        <p14:creationId xmlns:p14="http://schemas.microsoft.com/office/powerpoint/2010/main" xmlns="" val="406907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Tahoma" panose="020B0604030504040204" pitchFamily="34" charset="0"/>
                <a:ea typeface="Times New Roman" panose="02020603050405020304" pitchFamily="18" charset="0"/>
              </a:rPr>
              <a:t>Аж</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үйлдвэрийн</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салбарт</a:t>
            </a:r>
            <a:r>
              <a:rPr lang="en-US" sz="1200" dirty="0" smtClean="0">
                <a:latin typeface="Tahoma" panose="020B0604030504040204" pitchFamily="34" charset="0"/>
                <a:ea typeface="Times New Roman" panose="02020603050405020304" pitchFamily="18" charset="0"/>
              </a:rPr>
              <a:t> 201</a:t>
            </a:r>
            <a:r>
              <a:rPr lang="mn-MN" sz="1200" dirty="0" smtClean="0">
                <a:latin typeface="Tahoma" panose="020B0604030504040204" pitchFamily="34" charset="0"/>
                <a:ea typeface="Times New Roman" panose="02020603050405020304" pitchFamily="18" charset="0"/>
              </a:rPr>
              <a:t>6</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оны</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жилийн</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эцсийн</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байдлаар</a:t>
            </a:r>
            <a:r>
              <a:rPr lang="en-US" sz="1200" dirty="0" smtClean="0">
                <a:latin typeface="Tahoma" panose="020B0604030504040204" pitchFamily="34" charset="0"/>
                <a:ea typeface="Times New Roman" panose="02020603050405020304" pitchFamily="18" charset="0"/>
              </a:rPr>
              <a:t> </a:t>
            </a:r>
            <a:r>
              <a:rPr lang="mn-MN" sz="1200" dirty="0" smtClean="0">
                <a:latin typeface="Tahoma" panose="020B0604030504040204" pitchFamily="34" charset="0"/>
                <a:ea typeface="Times New Roman" panose="02020603050405020304" pitchFamily="18" charset="0"/>
              </a:rPr>
              <a:t>709988,6</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сая</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төгрөгийн</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нийт</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бүтээгдэхүүн</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үйлдвэрлэж</a:t>
            </a:r>
            <a:r>
              <a:rPr lang="en-US" sz="1200" dirty="0" smtClean="0">
                <a:latin typeface="Tahoma" panose="020B0604030504040204" pitchFamily="34" charset="0"/>
                <a:ea typeface="Times New Roman" panose="02020603050405020304" pitchFamily="18" charset="0"/>
              </a:rPr>
              <a:t>, </a:t>
            </a:r>
            <a:r>
              <a:rPr lang="mn-MN" sz="1200" dirty="0" smtClean="0">
                <a:latin typeface="Tahoma" panose="020B0604030504040204" pitchFamily="34" charset="0"/>
                <a:ea typeface="Times New Roman" panose="02020603050405020304" pitchFamily="18" charset="0"/>
              </a:rPr>
              <a:t>865007,4</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сая</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төгрөгийн</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борлуулалт</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хийгджээ</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Энэ</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нь</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өнгөрсөн</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оноос</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нийт</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бүтээгдэхүүн</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үйлдвэрлэлт</a:t>
            </a:r>
            <a:r>
              <a:rPr lang="en-US" sz="1200" dirty="0" smtClean="0">
                <a:latin typeface="Tahoma" panose="020B0604030504040204" pitchFamily="34" charset="0"/>
                <a:ea typeface="Times New Roman" panose="02020603050405020304" pitchFamily="18" charset="0"/>
              </a:rPr>
              <a:t> </a:t>
            </a:r>
            <a:r>
              <a:rPr lang="mn-MN" sz="1200" dirty="0" smtClean="0">
                <a:latin typeface="Tahoma" panose="020B0604030504040204" pitchFamily="34" charset="0"/>
                <a:ea typeface="Times New Roman" panose="02020603050405020304" pitchFamily="18" charset="0"/>
              </a:rPr>
              <a:t>2 дахин</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буюу</a:t>
            </a:r>
            <a:r>
              <a:rPr lang="en-US" sz="1200" dirty="0" smtClean="0">
                <a:latin typeface="Tahoma" panose="020B0604030504040204" pitchFamily="34" charset="0"/>
                <a:ea typeface="Times New Roman" panose="02020603050405020304" pitchFamily="18" charset="0"/>
              </a:rPr>
              <a:t> </a:t>
            </a:r>
            <a:r>
              <a:rPr lang="mn-MN" sz="1200" dirty="0" smtClean="0">
                <a:latin typeface="Tahoma" panose="020B0604030504040204" pitchFamily="34" charset="0"/>
                <a:ea typeface="Times New Roman" panose="02020603050405020304" pitchFamily="18" charset="0"/>
              </a:rPr>
              <a:t>357937,2</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сая</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төгрөгөөр</a:t>
            </a:r>
            <a:r>
              <a:rPr lang="en-US" sz="1200" dirty="0" smtClean="0">
                <a:latin typeface="Tahoma" panose="020B0604030504040204" pitchFamily="34" charset="0"/>
                <a:ea typeface="Times New Roman" panose="02020603050405020304" pitchFamily="18" charset="0"/>
              </a:rPr>
              <a:t> </a:t>
            </a:r>
            <a:r>
              <a:rPr lang="mn-MN" sz="1200" dirty="0" smtClean="0">
                <a:latin typeface="Tahoma" panose="020B0604030504040204" pitchFamily="34" charset="0"/>
                <a:ea typeface="Times New Roman" panose="02020603050405020304" pitchFamily="18" charset="0"/>
              </a:rPr>
              <a:t>өссөн</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борлуулалт</a:t>
            </a:r>
            <a:r>
              <a:rPr lang="en-US" sz="1200" dirty="0" smtClean="0">
                <a:latin typeface="Tahoma" panose="020B0604030504040204" pitchFamily="34" charset="0"/>
                <a:ea typeface="Times New Roman" panose="02020603050405020304" pitchFamily="18" charset="0"/>
              </a:rPr>
              <a:t> </a:t>
            </a:r>
            <a:r>
              <a:rPr lang="mn-MN" sz="1200" dirty="0" smtClean="0">
                <a:latin typeface="Tahoma" panose="020B0604030504040204" pitchFamily="34" charset="0"/>
                <a:ea typeface="Times New Roman" panose="02020603050405020304" pitchFamily="18" charset="0"/>
              </a:rPr>
              <a:t>2,2</a:t>
            </a:r>
            <a:r>
              <a:rPr lang="en-US" sz="1200" dirty="0" smtClean="0">
                <a:latin typeface="Tahoma" panose="020B0604030504040204" pitchFamily="34" charset="0"/>
                <a:ea typeface="Times New Roman" panose="02020603050405020304" pitchFamily="18" charset="0"/>
              </a:rPr>
              <a:t> </a:t>
            </a:r>
            <a:r>
              <a:rPr lang="mn-MN" sz="1200" dirty="0" smtClean="0">
                <a:latin typeface="Tahoma" panose="020B0604030504040204" pitchFamily="34" charset="0"/>
                <a:ea typeface="Times New Roman" panose="02020603050405020304" pitchFamily="18" charset="0"/>
              </a:rPr>
              <a:t>дахин</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буюу</a:t>
            </a:r>
            <a:r>
              <a:rPr lang="en-US" sz="1200" dirty="0" smtClean="0">
                <a:latin typeface="Tahoma" panose="020B0604030504040204" pitchFamily="34" charset="0"/>
                <a:ea typeface="Times New Roman" panose="02020603050405020304" pitchFamily="18" charset="0"/>
              </a:rPr>
              <a:t> </a:t>
            </a:r>
            <a:r>
              <a:rPr lang="mn-MN" sz="1200" dirty="0" smtClean="0">
                <a:latin typeface="Tahoma" panose="020B0604030504040204" pitchFamily="34" charset="0"/>
                <a:ea typeface="Times New Roman" panose="02020603050405020304" pitchFamily="18" charset="0"/>
              </a:rPr>
              <a:t>475559,0</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сая</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төгрөгөөр</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өссөн</a:t>
            </a:r>
            <a:r>
              <a:rPr lang="en-US" sz="1200" dirty="0" smtClean="0">
                <a:latin typeface="Tahoma" panose="020B0604030504040204" pitchFamily="34" charset="0"/>
                <a:ea typeface="Times New Roman" panose="02020603050405020304" pitchFamily="18" charset="0"/>
              </a:rPr>
              <a:t> </a:t>
            </a:r>
            <a:r>
              <a:rPr lang="en-US" sz="1200" dirty="0" err="1" smtClean="0">
                <a:latin typeface="Tahoma" panose="020B0604030504040204" pitchFamily="34" charset="0"/>
                <a:ea typeface="Times New Roman" panose="02020603050405020304" pitchFamily="18" charset="0"/>
              </a:rPr>
              <a:t>байна</a:t>
            </a:r>
            <a:r>
              <a:rPr lang="en-US" sz="1200" dirty="0" smtClean="0">
                <a:latin typeface="Tahoma" panose="020B0604030504040204" pitchFamily="34" charset="0"/>
                <a:ea typeface="Times New Roman" panose="02020603050405020304" pitchFamily="18" charset="0"/>
              </a:rPr>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9007B92-005B-4EB3-9BA2-62DC9B27A0EC}" type="slidenum">
              <a:rPr lang="en-US" smtClean="0"/>
              <a:pPr/>
              <a:t>11</a:t>
            </a:fld>
            <a:endParaRPr lang="en-US"/>
          </a:p>
        </p:txBody>
      </p:sp>
    </p:spTree>
    <p:extLst>
      <p:ext uri="{BB962C8B-B14F-4D97-AF65-F5344CB8AC3E}">
        <p14:creationId xmlns:p14="http://schemas.microsoft.com/office/powerpoint/2010/main" xmlns="" val="2824135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1200" kern="1400" dirty="0" smtClean="0">
                <a:solidFill>
                  <a:srgbClr val="000000"/>
                </a:solidFill>
                <a:latin typeface="Arial Mon" panose="020B0500000000000000" pitchFamily="34" charset="0"/>
              </a:rPr>
              <a:t>201</a:t>
            </a:r>
            <a:r>
              <a:rPr lang="mn-MN" sz="1200" kern="1400" dirty="0" smtClean="0">
                <a:solidFill>
                  <a:srgbClr val="000000"/>
                </a:solidFill>
                <a:latin typeface="Tahoma" panose="020B0604030504040204" pitchFamily="34" charset="0"/>
              </a:rPr>
              <a:t>6</a:t>
            </a:r>
            <a:r>
              <a:rPr lang="mn-MN" sz="1200" kern="1400" dirty="0" smtClean="0">
                <a:solidFill>
                  <a:srgbClr val="000000"/>
                </a:solidFill>
                <a:latin typeface="Arial Mon" panose="020B0500000000000000" pitchFamily="34" charset="0"/>
              </a:rPr>
              <a:t> онд нийт мал </a:t>
            </a:r>
            <a:r>
              <a:rPr lang="mn-MN" sz="1200" b="1" kern="1400" dirty="0" smtClean="0">
                <a:solidFill>
                  <a:srgbClr val="000000"/>
                </a:solidFill>
                <a:latin typeface="Tahoma" panose="020B0604030504040204" pitchFamily="34" charset="0"/>
              </a:rPr>
              <a:t>2313963</a:t>
            </a:r>
            <a:r>
              <a:rPr lang="mn-MN" sz="1200" kern="1400" dirty="0" smtClean="0">
                <a:solidFill>
                  <a:srgbClr val="000000"/>
                </a:solidFill>
                <a:latin typeface="Arial Mon" panose="020B0500000000000000" pitchFamily="34" charset="0"/>
              </a:rPr>
              <a:t> толгой болсон нь  өнгөрсөн оны мөн үеэс  </a:t>
            </a:r>
            <a:r>
              <a:rPr lang="mn-MN" sz="1200" kern="1400" dirty="0" smtClean="0">
                <a:solidFill>
                  <a:srgbClr val="000000"/>
                </a:solidFill>
                <a:latin typeface="Tahoma" panose="020B0604030504040204" pitchFamily="34" charset="0"/>
              </a:rPr>
              <a:t>258.2</a:t>
            </a:r>
            <a:r>
              <a:rPr lang="mn-MN" sz="1200" kern="1400" dirty="0" smtClean="0">
                <a:solidFill>
                  <a:srgbClr val="000000"/>
                </a:solidFill>
                <a:latin typeface="Arial Mon" panose="020B0500000000000000" pitchFamily="34" charset="0"/>
              </a:rPr>
              <a:t> </a:t>
            </a:r>
            <a:r>
              <a:rPr lang="mn-MN" sz="1200" kern="1400" dirty="0" smtClean="0">
                <a:solidFill>
                  <a:srgbClr val="000000"/>
                </a:solidFill>
                <a:latin typeface="Tahoma" panose="020B0604030504040204" pitchFamily="34" charset="0"/>
              </a:rPr>
              <a:t>мянган</a:t>
            </a:r>
            <a:r>
              <a:rPr lang="mn-MN" sz="1200" kern="1400" dirty="0" smtClean="0">
                <a:solidFill>
                  <a:srgbClr val="000000"/>
                </a:solidFill>
                <a:latin typeface="Arial Mon" panose="020B0500000000000000" pitchFamily="34" charset="0"/>
              </a:rPr>
              <a:t> толгойгоор таван төрөл дээрээ өссөн үзүүлэлттэй байна. Үүнээс тэмээ </a:t>
            </a:r>
            <a:r>
              <a:rPr lang="mn-MN" sz="1200" kern="1400" dirty="0" smtClean="0">
                <a:solidFill>
                  <a:srgbClr val="000000"/>
                </a:solidFill>
                <a:latin typeface="Tahoma" panose="020B0604030504040204" pitchFamily="34" charset="0"/>
              </a:rPr>
              <a:t>11909</a:t>
            </a:r>
            <a:r>
              <a:rPr lang="mn-MN" sz="1200" kern="1400" dirty="0" smtClean="0">
                <a:solidFill>
                  <a:srgbClr val="000000"/>
                </a:solidFill>
                <a:latin typeface="Arial Mon" panose="020B0500000000000000" pitchFamily="34" charset="0"/>
              </a:rPr>
              <a:t>, адуу </a:t>
            </a:r>
            <a:r>
              <a:rPr lang="mn-MN" sz="1200" kern="1400" dirty="0" smtClean="0">
                <a:solidFill>
                  <a:srgbClr val="000000"/>
                </a:solidFill>
                <a:latin typeface="Tahoma" panose="020B0604030504040204" pitchFamily="34" charset="0"/>
              </a:rPr>
              <a:t>11128</a:t>
            </a:r>
            <a:r>
              <a:rPr lang="mn-MN" sz="1200" kern="1400" dirty="0" smtClean="0">
                <a:solidFill>
                  <a:srgbClr val="000000"/>
                </a:solidFill>
                <a:latin typeface="Arial Mon" panose="020B0500000000000000" pitchFamily="34" charset="0"/>
              </a:rPr>
              <a:t>, үхэр </a:t>
            </a:r>
            <a:r>
              <a:rPr lang="mn-MN" sz="1200" kern="1400" dirty="0" smtClean="0">
                <a:solidFill>
                  <a:srgbClr val="000000"/>
                </a:solidFill>
                <a:latin typeface="Tahoma" panose="020B0604030504040204" pitchFamily="34" charset="0"/>
              </a:rPr>
              <a:t>3496</a:t>
            </a:r>
            <a:r>
              <a:rPr lang="mn-MN" sz="1200" kern="1400" dirty="0" smtClean="0">
                <a:solidFill>
                  <a:srgbClr val="000000"/>
                </a:solidFill>
                <a:latin typeface="Arial Mon" panose="020B0500000000000000" pitchFamily="34" charset="0"/>
              </a:rPr>
              <a:t>, хонь </a:t>
            </a:r>
            <a:r>
              <a:rPr lang="mn-MN" sz="1200" kern="1400" dirty="0" smtClean="0">
                <a:solidFill>
                  <a:srgbClr val="000000"/>
                </a:solidFill>
                <a:latin typeface="Tahoma" panose="020B0604030504040204" pitchFamily="34" charset="0"/>
              </a:rPr>
              <a:t>73897</a:t>
            </a:r>
            <a:r>
              <a:rPr lang="mn-MN" sz="1200" kern="1400" dirty="0" smtClean="0">
                <a:solidFill>
                  <a:srgbClr val="000000"/>
                </a:solidFill>
                <a:latin typeface="Arial Mon" panose="020B0500000000000000" pitchFamily="34" charset="0"/>
              </a:rPr>
              <a:t> ямаа </a:t>
            </a:r>
            <a:r>
              <a:rPr lang="mn-MN" sz="1200" kern="1400" dirty="0" smtClean="0">
                <a:solidFill>
                  <a:srgbClr val="000000"/>
                </a:solidFill>
                <a:latin typeface="Tahoma" panose="020B0604030504040204" pitchFamily="34" charset="0"/>
              </a:rPr>
              <a:t>157768</a:t>
            </a:r>
            <a:r>
              <a:rPr lang="mn-MN" sz="1200" kern="1400" dirty="0" smtClean="0">
                <a:solidFill>
                  <a:srgbClr val="000000"/>
                </a:solidFill>
                <a:latin typeface="Arial Mon" panose="020B0500000000000000" pitchFamily="34" charset="0"/>
              </a:rPr>
              <a:t> толгойгоор тус тус өсчээ.</a:t>
            </a:r>
            <a:endParaRPr lang="en-US" sz="1200" kern="1400" dirty="0" smtClean="0">
              <a:solidFill>
                <a:srgbClr val="000000"/>
              </a:solidFill>
              <a:latin typeface="Arial Mon" panose="020B0500000000000000"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kern="1400" dirty="0" smtClean="0">
                <a:solidFill>
                  <a:srgbClr val="000000"/>
                </a:solidFill>
                <a:latin typeface="Arial Mon" panose="020B0500000000000000" pitchFamily="34" charset="0"/>
              </a:rPr>
              <a:t>Нийт сүргийн ихэнх нь буюу 67%-ийг ямаан сүрэг, 22%-ийг  хонь, 6%-ийг  тэмээ, 4%-ийг  адуу, 1%-ийг  үхэр сүрэг эзэлж байна.  </a:t>
            </a:r>
            <a:endParaRPr lang="ru-RU" sz="1400" kern="1400" dirty="0" smtClean="0">
              <a:solidFill>
                <a:srgbClr val="000000"/>
              </a:solidFill>
              <a:latin typeface="Garamond" panose="02020404030301010803" pitchFamily="18" charset="0"/>
            </a:endParaRPr>
          </a:p>
          <a:p>
            <a:endParaRPr lang="en-US" dirty="0" smtClean="0"/>
          </a:p>
        </p:txBody>
      </p:sp>
      <p:sp>
        <p:nvSpPr>
          <p:cNvPr id="4" name="Slide Number Placeholder 3"/>
          <p:cNvSpPr>
            <a:spLocks noGrp="1"/>
          </p:cNvSpPr>
          <p:nvPr>
            <p:ph type="sldNum" sz="quarter" idx="10"/>
          </p:nvPr>
        </p:nvSpPr>
        <p:spPr/>
        <p:txBody>
          <a:bodyPr/>
          <a:lstStyle/>
          <a:p>
            <a:fld id="{B9394FFB-B199-4686-843C-ED72BEDEAE8B}" type="slidenum">
              <a:rPr lang="en-US" smtClean="0"/>
              <a:pPr/>
              <a:t>12</a:t>
            </a:fld>
            <a:endParaRPr lang="en-US" dirty="0"/>
          </a:p>
        </p:txBody>
      </p:sp>
    </p:spTree>
    <p:extLst>
      <p:ext uri="{BB962C8B-B14F-4D97-AF65-F5344CB8AC3E}">
        <p14:creationId xmlns:p14="http://schemas.microsoft.com/office/powerpoint/2010/main" xmlns="" val="176419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9394FFB-B199-4686-843C-ED72BEDEAE8B}" type="slidenum">
              <a:rPr lang="en-US" smtClean="0"/>
              <a:pPr/>
              <a:t>13</a:t>
            </a:fld>
            <a:endParaRPr lang="en-US" dirty="0"/>
          </a:p>
        </p:txBody>
      </p:sp>
    </p:spTree>
    <p:extLst>
      <p:ext uri="{BB962C8B-B14F-4D97-AF65-F5344CB8AC3E}">
        <p14:creationId xmlns:p14="http://schemas.microsoft.com/office/powerpoint/2010/main" xmlns="" val="84053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sz="1200" kern="1200" dirty="0" smtClean="0">
                <a:solidFill>
                  <a:schemeClr val="tx1"/>
                </a:solidFill>
                <a:effectLst/>
                <a:latin typeface="+mn-lt"/>
                <a:ea typeface="+mn-ea"/>
                <a:cs typeface="+mn-cs"/>
              </a:rPr>
              <a:t>Хамгийн олон малтай сумаар Номгон 262296, Ханхонгор 204635, Гурвантэс сум 181562, Баяндалай 180270, Булган 165837 толгой мал тус тус тоолуулсан байна. </a:t>
            </a:r>
          </a:p>
          <a:p>
            <a:endParaRPr lang="en-US" dirty="0"/>
          </a:p>
        </p:txBody>
      </p:sp>
      <p:sp>
        <p:nvSpPr>
          <p:cNvPr id="4" name="Slide Number Placeholder 3"/>
          <p:cNvSpPr>
            <a:spLocks noGrp="1"/>
          </p:cNvSpPr>
          <p:nvPr>
            <p:ph type="sldNum" sz="quarter" idx="10"/>
          </p:nvPr>
        </p:nvSpPr>
        <p:spPr/>
        <p:txBody>
          <a:bodyPr/>
          <a:lstStyle/>
          <a:p>
            <a:fld id="{B9394FFB-B199-4686-843C-ED72BEDEAE8B}" type="slidenum">
              <a:rPr lang="en-US" smtClean="0"/>
              <a:pPr/>
              <a:t>14</a:t>
            </a:fld>
            <a:endParaRPr lang="en-US" dirty="0"/>
          </a:p>
        </p:txBody>
      </p:sp>
    </p:spTree>
    <p:extLst>
      <p:ext uri="{BB962C8B-B14F-4D97-AF65-F5344CB8AC3E}">
        <p14:creationId xmlns:p14="http://schemas.microsoft.com/office/powerpoint/2010/main" xmlns="" val="1227852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smtClean="0"/>
              <a:t>Улсын</a:t>
            </a:r>
            <a:r>
              <a:rPr lang="mn-MN" baseline="0" dirty="0" smtClean="0"/>
              <a:t> хэмжээнд тэмээн сүргийн тоогоор Өмнөговь аймгийн ханбогд сум 1-т, мандал-овоо сум 2-т, манлай сум 4-т бичигдэж байна. Багийн түвшинд ханбогд сумын баян баг, мандал-овоо сумын мандал баг, мандал-овоо сумын баянхошуу баг, хүрмэн сумын жанжин баг эхний 5 байрыг эзэлж байна. Ямаан сүргийн хувьд Өмнөговь аймгийн Номгон сум 4-т, багийн түвшинд Баяндалай сумын Наран баг улсын хэмжээнд 5-д бичигдэж байна.</a:t>
            </a:r>
            <a:endParaRPr lang="en-US" dirty="0"/>
          </a:p>
        </p:txBody>
      </p:sp>
      <p:sp>
        <p:nvSpPr>
          <p:cNvPr id="4" name="Slide Number Placeholder 3"/>
          <p:cNvSpPr>
            <a:spLocks noGrp="1"/>
          </p:cNvSpPr>
          <p:nvPr>
            <p:ph type="sldNum" sz="quarter" idx="10"/>
          </p:nvPr>
        </p:nvSpPr>
        <p:spPr/>
        <p:txBody>
          <a:bodyPr/>
          <a:lstStyle/>
          <a:p>
            <a:fld id="{B9394FFB-B199-4686-843C-ED72BEDEAE8B}" type="slidenum">
              <a:rPr lang="en-US" smtClean="0"/>
              <a:pPr/>
              <a:t>15</a:t>
            </a:fld>
            <a:endParaRPr lang="en-US" dirty="0"/>
          </a:p>
        </p:txBody>
      </p:sp>
    </p:spTree>
    <p:extLst>
      <p:ext uri="{BB962C8B-B14F-4D97-AF65-F5344CB8AC3E}">
        <p14:creationId xmlns:p14="http://schemas.microsoft.com/office/powerpoint/2010/main" xmlns="" val="204889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dirty="0" smtClean="0"/>
              <a:t>Газар тариалангийн салбарт нийт 190.3 га талбайд тариалалт хийсний 82 га талбайд төмс, 82.8 га талбайд хүнсний ногоо, 25.5 га талбайд тэжээлийн ургамал тариалснаас 585.3 тн төмс, 724.0 тн хүнсний ногоо, 215.1 тн тэжээлийн ургамал хураажээ. Хураасан ургацыг өмнөх оны мөн үетэй харьцуулахад 15.0 хувиар буурсан үзүүлэлттэй байна. Үүнээс төмс 15 хувиар, хүнсний ногоо 9.6 хувиар, тэжээлийн ургамал 32.1 хувиар тус тус ургац буурсан үзүүлэлттэй байна. Тариалсан талбайг өмнөх оны мөн үетэй харьцуулахад 7 хувиар өссөн үзүүлэлттэй байна. Үүнээс төмсний тариалалт 24 хувиар, хүнсний ногооны тариалалт 10 хувиар өсч, тэжээлийн ургамлын тариалалт 30.0 хувиар буурсан үзүүлэлттэй байна.</a:t>
            </a:r>
            <a:endParaRPr lang="en-US" dirty="0"/>
          </a:p>
        </p:txBody>
      </p:sp>
      <p:sp>
        <p:nvSpPr>
          <p:cNvPr id="4" name="Slide Number Placeholder 3"/>
          <p:cNvSpPr>
            <a:spLocks noGrp="1"/>
          </p:cNvSpPr>
          <p:nvPr>
            <p:ph type="sldNum" sz="quarter" idx="10"/>
          </p:nvPr>
        </p:nvSpPr>
        <p:spPr/>
        <p:txBody>
          <a:bodyPr/>
          <a:lstStyle/>
          <a:p>
            <a:fld id="{B9394FFB-B199-4686-843C-ED72BEDEAE8B}" type="slidenum">
              <a:rPr lang="en-US" smtClean="0"/>
              <a:pPr/>
              <a:t>16</a:t>
            </a:fld>
            <a:endParaRPr lang="en-US" dirty="0"/>
          </a:p>
        </p:txBody>
      </p:sp>
    </p:spTree>
    <p:extLst>
      <p:ext uri="{BB962C8B-B14F-4D97-AF65-F5344CB8AC3E}">
        <p14:creationId xmlns:p14="http://schemas.microsoft.com/office/powerpoint/2010/main" xmlns="" val="1001170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dirty="0" smtClean="0"/>
              <a:t>Аймгийн хэмжээнд нийт 7808.7 тн өвс, 1733.2 тн гар тэжээл бэлтгэн нөөцөлсөн байна. Өмнөх оны мөн үетэй харьцуулахад бэлтгэсэн өвс 45.7 хувиар өсч, гар тэжээл 5.8 хувиар буурсан үзүүлэлттэй байна.</a:t>
            </a:r>
            <a:endParaRPr lang="en-US" dirty="0"/>
          </a:p>
        </p:txBody>
      </p:sp>
      <p:sp>
        <p:nvSpPr>
          <p:cNvPr id="4" name="Slide Number Placeholder 3"/>
          <p:cNvSpPr>
            <a:spLocks noGrp="1"/>
          </p:cNvSpPr>
          <p:nvPr>
            <p:ph type="sldNum" sz="quarter" idx="10"/>
          </p:nvPr>
        </p:nvSpPr>
        <p:spPr/>
        <p:txBody>
          <a:bodyPr/>
          <a:lstStyle/>
          <a:p>
            <a:fld id="{B9394FFB-B199-4686-843C-ED72BEDEAE8B}" type="slidenum">
              <a:rPr lang="en-US" smtClean="0"/>
              <a:pPr/>
              <a:t>17</a:t>
            </a:fld>
            <a:endParaRPr lang="en-US" dirty="0"/>
          </a:p>
        </p:txBody>
      </p:sp>
    </p:spTree>
    <p:extLst>
      <p:ext uri="{BB962C8B-B14F-4D97-AF65-F5344CB8AC3E}">
        <p14:creationId xmlns:p14="http://schemas.microsoft.com/office/powerpoint/2010/main" xmlns="" val="105947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H</a:t>
            </a:r>
            <a:r>
              <a:rPr lang="mn-MN" sz="1200" dirty="0" smtClean="0">
                <a:latin typeface="Tahoma" panose="020B0604030504040204" pitchFamily="34" charset="0"/>
                <a:ea typeface="Tahoma" panose="020B0604030504040204" pitchFamily="34" charset="0"/>
                <a:cs typeface="Tahoma" panose="020B0604030504040204" pitchFamily="34" charset="0"/>
              </a:rPr>
              <a:t>асаар нь ангилвал 32 хувийг 0-15 насны хүүхэд, 62 хувийг 16-59 насны, 6 хувийг 60-с дээш насны хүн ам эзэлж байна. </a:t>
            </a:r>
            <a:endParaRPr lang="en-US" dirty="0" smtClean="0"/>
          </a:p>
          <a:p>
            <a:endParaRPr lang="en-US" dirty="0"/>
          </a:p>
        </p:txBody>
      </p:sp>
      <p:sp>
        <p:nvSpPr>
          <p:cNvPr id="4" name="Slide Number Placeholder 3"/>
          <p:cNvSpPr>
            <a:spLocks noGrp="1"/>
          </p:cNvSpPr>
          <p:nvPr>
            <p:ph type="sldNum" sz="quarter" idx="10"/>
          </p:nvPr>
        </p:nvSpPr>
        <p:spPr/>
        <p:txBody>
          <a:bodyPr/>
          <a:lstStyle/>
          <a:p>
            <a:fld id="{B9394FFB-B199-4686-843C-ED72BEDEAE8B}" type="slidenum">
              <a:rPr lang="en-US" smtClean="0"/>
              <a:pPr/>
              <a:t>3</a:t>
            </a:fld>
            <a:endParaRPr lang="en-US"/>
          </a:p>
        </p:txBody>
      </p:sp>
    </p:spTree>
    <p:extLst>
      <p:ext uri="{BB962C8B-B14F-4D97-AF65-F5344CB8AC3E}">
        <p14:creationId xmlns:p14="http://schemas.microsoft.com/office/powerpoint/2010/main" xmlns="" val="347659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dirty="0" smtClean="0">
                <a:latin typeface="Tahoma" pitchFamily="34" charset="0"/>
                <a:cs typeface="Tahoma" pitchFamily="34" charset="0"/>
              </a:rPr>
              <a:t>Нийт хүн ам 39 хувь нь аймгийн төвд, 33 хувь нь сумын төвд, 28 хувь нь хөдөө суурьшиж байна.</a:t>
            </a:r>
            <a:r>
              <a:rPr lang="en-US" sz="1200" dirty="0" smtClean="0">
                <a:latin typeface="Tahoma" pitchFamily="34" charset="0"/>
                <a:cs typeface="Tahoma" pitchFamily="34" charset="0"/>
              </a:rPr>
              <a:t> </a:t>
            </a:r>
            <a:r>
              <a:rPr lang="mn-MN" sz="1200" dirty="0" smtClean="0">
                <a:latin typeface="Tahoma" pitchFamily="34" charset="0"/>
                <a:cs typeface="Tahoma" pitchFamily="34" charset="0"/>
              </a:rPr>
              <a:t>Өмнө  оны мөн үетэй харьцуулхад  аймгийн төвд суурших хүн ам 10 хувиар буюу 2259, сумын төвийн хун ам 6 хувиар буюу 1152 хунээр өссөн бол хөдөөний хүн ам 7 хувиар буюу 1290 хүнээр буурсан үзүүлэлтэй байна</a:t>
            </a:r>
            <a:endParaRPr lang="en-US" sz="1200" dirty="0" smtClean="0">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n-MN" sz="1200" dirty="0" smtClean="0">
                <a:latin typeface="Tahoma" pitchFamily="34" charset="0"/>
                <a:cs typeface="Tahoma" pitchFamily="34" charset="0"/>
              </a:rPr>
              <a:t>Өрхийн тоо 2016 оны</a:t>
            </a:r>
            <a:r>
              <a:rPr lang="mn-MN" sz="1200" baseline="0" dirty="0" smtClean="0">
                <a:latin typeface="Tahoma" pitchFamily="34" charset="0"/>
                <a:cs typeface="Tahoma" pitchFamily="34" charset="0"/>
              </a:rPr>
              <a:t> эцэст </a:t>
            </a:r>
            <a:r>
              <a:rPr lang="en-US" sz="1200" dirty="0" smtClean="0">
                <a:latin typeface="Tahoma" pitchFamily="34" charset="0"/>
                <a:cs typeface="Tahoma" pitchFamily="34" charset="0"/>
              </a:rPr>
              <a:t>20669</a:t>
            </a:r>
            <a:r>
              <a:rPr lang="mn-MN" sz="1200" dirty="0" smtClean="0">
                <a:latin typeface="Tahoma" pitchFamily="34" charset="0"/>
                <a:cs typeface="Tahoma" pitchFamily="34" charset="0"/>
              </a:rPr>
              <a:t> болж өмнөх оноос 6</a:t>
            </a:r>
            <a:r>
              <a:rPr lang="en-US" sz="1200" dirty="0" smtClean="0">
                <a:latin typeface="Tahoma" pitchFamily="34" charset="0"/>
                <a:cs typeface="Tahoma" pitchFamily="34" charset="0"/>
              </a:rPr>
              <a:t>75</a:t>
            </a:r>
            <a:r>
              <a:rPr lang="mn-MN" sz="1200" dirty="0" smtClean="0">
                <a:latin typeface="Tahoma" pitchFamily="34" charset="0"/>
                <a:cs typeface="Tahoma" pitchFamily="34" charset="0"/>
              </a:rPr>
              <a:t> өрхөөр буюу 3.4 %-иар өссөн дүнтэй байна. </a:t>
            </a:r>
            <a:endParaRPr lang="en-US" sz="1200" dirty="0" smtClean="0">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B9394FFB-B199-4686-843C-ED72BEDEAE8B}" type="slidenum">
              <a:rPr lang="en-US" smtClean="0"/>
              <a:pPr/>
              <a:t>4</a:t>
            </a:fld>
            <a:endParaRPr lang="en-US"/>
          </a:p>
        </p:txBody>
      </p:sp>
    </p:spTree>
    <p:extLst>
      <p:ext uri="{BB962C8B-B14F-4D97-AF65-F5344CB8AC3E}">
        <p14:creationId xmlns:p14="http://schemas.microsoft.com/office/powerpoint/2010/main" xmlns="" val="1857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 2016 </a:t>
            </a:r>
            <a:r>
              <a:rPr lang="en-US" sz="1200" dirty="0" err="1" smtClean="0">
                <a:latin typeface="Tahoma" panose="020B0604030504040204" pitchFamily="34" charset="0"/>
                <a:ea typeface="Tahoma" panose="020B0604030504040204" pitchFamily="34" charset="0"/>
                <a:cs typeface="Tahoma" panose="020B0604030504040204" pitchFamily="34" charset="0"/>
              </a:rPr>
              <a:t>оны</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жилийн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эцсийн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байдлаар</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аймгийн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хэмжээнд</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бүтэн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өнчин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хүүхэд</a:t>
            </a:r>
            <a:r>
              <a:rPr lang="en-US" sz="1200" dirty="0" smtClean="0">
                <a:latin typeface="Tahoma" panose="020B0604030504040204" pitchFamily="34" charset="0"/>
                <a:ea typeface="Tahoma" panose="020B0604030504040204" pitchFamily="34" charset="0"/>
                <a:cs typeface="Tahoma" panose="020B0604030504040204" pitchFamily="34" charset="0"/>
              </a:rPr>
              <a:t> 45 </a:t>
            </a:r>
            <a:r>
              <a:rPr lang="en-US" sz="1200" dirty="0" err="1" smtClean="0">
                <a:latin typeface="Tahoma" panose="020B0604030504040204" pitchFamily="34" charset="0"/>
                <a:ea typeface="Tahoma" panose="020B0604030504040204" pitchFamily="34" charset="0"/>
                <a:cs typeface="Tahoma" panose="020B0604030504040204" pitchFamily="34" charset="0"/>
              </a:rPr>
              <a:t>байгаа</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нь</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өнгөрсөн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оны</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мөн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үеэс</a:t>
            </a:r>
            <a:r>
              <a:rPr lang="en-US" sz="1200" dirty="0" smtClean="0">
                <a:latin typeface="Tahoma" panose="020B0604030504040204" pitchFamily="34" charset="0"/>
                <a:ea typeface="Tahoma" panose="020B0604030504040204" pitchFamily="34" charset="0"/>
                <a:cs typeface="Tahoma" panose="020B0604030504040204" pitchFamily="34" charset="0"/>
              </a:rPr>
              <a:t> 11.8</a:t>
            </a:r>
            <a:r>
              <a:rPr lang="mn-MN" sz="1200" dirty="0" smtClean="0">
                <a:latin typeface="Tahoma" panose="020B0604030504040204" pitchFamily="34" charset="0"/>
                <a:ea typeface="Tahoma" panose="020B0604030504040204" pitchFamily="34" charset="0"/>
                <a:cs typeface="Tahoma" panose="020B0604030504040204" pitchFamily="34" charset="0"/>
              </a:rPr>
              <a:t> хувиар буурч, </a:t>
            </a:r>
            <a:r>
              <a:rPr lang="en-US" sz="1200" dirty="0" err="1" smtClean="0">
                <a:latin typeface="Tahoma" panose="020B0604030504040204" pitchFamily="34" charset="0"/>
                <a:ea typeface="Tahoma" panose="020B0604030504040204" pitchFamily="34" charset="0"/>
                <a:cs typeface="Tahoma" panose="020B0604030504040204" pitchFamily="34" charset="0"/>
              </a:rPr>
              <a:t>харин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хагас</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өнчин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хүүхэд</a:t>
            </a:r>
            <a:r>
              <a:rPr lang="en-US" sz="1200" dirty="0" smtClean="0">
                <a:latin typeface="Tahoma" panose="020B0604030504040204" pitchFamily="34" charset="0"/>
                <a:ea typeface="Tahoma" panose="020B0604030504040204" pitchFamily="34" charset="0"/>
                <a:cs typeface="Tahoma" panose="020B0604030504040204" pitchFamily="34" charset="0"/>
              </a:rPr>
              <a:t> 588 </a:t>
            </a:r>
            <a:r>
              <a:rPr lang="en-US" sz="1200" dirty="0" err="1" smtClean="0">
                <a:latin typeface="Tahoma" panose="020B0604030504040204" pitchFamily="34" charset="0"/>
                <a:ea typeface="Tahoma" panose="020B0604030504040204" pitchFamily="34" charset="0"/>
                <a:cs typeface="Tahoma" panose="020B0604030504040204" pitchFamily="34" charset="0"/>
              </a:rPr>
              <a:t>байгаа</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нь</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өнгөрсөн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оны</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мөн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үеэс</a:t>
            </a:r>
            <a:r>
              <a:rPr lang="en-US" sz="1200" dirty="0" smtClean="0">
                <a:latin typeface="Tahoma" panose="020B0604030504040204" pitchFamily="34" charset="0"/>
                <a:ea typeface="Tahoma" panose="020B0604030504040204" pitchFamily="34" charset="0"/>
                <a:cs typeface="Tahoma" panose="020B0604030504040204" pitchFamily="34" charset="0"/>
              </a:rPr>
              <a:t> 4.4</a:t>
            </a:r>
            <a:r>
              <a:rPr lang="mn-MN" sz="1200" dirty="0" smtClean="0">
                <a:latin typeface="Tahoma" panose="020B0604030504040204" pitchFamily="34" charset="0"/>
                <a:ea typeface="Tahoma" panose="020B0604030504040204" pitchFamily="34" charset="0"/>
                <a:cs typeface="Tahoma" panose="020B0604030504040204" pitchFamily="34" charset="0"/>
              </a:rPr>
              <a:t> хувиар өссөн </a:t>
            </a:r>
            <a:r>
              <a:rPr lang="en-US" sz="1200" dirty="0" err="1" smtClean="0">
                <a:latin typeface="Tahoma" panose="020B0604030504040204" pitchFamily="34" charset="0"/>
                <a:ea typeface="Tahoma" panose="020B0604030504040204" pitchFamily="34" charset="0"/>
                <a:cs typeface="Tahoma" panose="020B0604030504040204" pitchFamily="34" charset="0"/>
              </a:rPr>
              <a:t>байна</a:t>
            </a:r>
            <a:r>
              <a:rPr lang="en-US" sz="1200" dirty="0" smtClean="0">
                <a:latin typeface="Tahoma" panose="020B0604030504040204" pitchFamily="34" charset="0"/>
                <a:ea typeface="Tahoma" panose="020B0604030504040204" pitchFamily="34" charset="0"/>
                <a:cs typeface="Tahoma" panose="020B0604030504040204" pitchFamily="34" charset="0"/>
              </a:rPr>
              <a:t>.</a:t>
            </a:r>
            <a:r>
              <a:rPr lang="mn-MN" sz="1200" dirty="0" smtClean="0">
                <a:latin typeface="Tahoma" panose="020B0604030504040204" pitchFamily="34" charset="0"/>
                <a:ea typeface="Tahoma" panose="020B0604030504040204" pitchFamily="34" charset="0"/>
                <a:cs typeface="Tahoma" panose="020B0604030504040204" pitchFamily="34"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mn-MN" sz="1200" dirty="0" smtClean="0">
                <a:latin typeface="Tahoma" panose="020B0604030504040204" pitchFamily="34" charset="0"/>
                <a:ea typeface="Tahoma" panose="020B0604030504040204" pitchFamily="34" charset="0"/>
                <a:cs typeface="Tahoma" panose="020B0604030504040204" pitchFamily="34" charset="0"/>
              </a:rPr>
              <a:t>Хөгжлийн бэрхшээлтэй хүн 1853 </a:t>
            </a:r>
            <a:r>
              <a:rPr lang="en-US" sz="1200" dirty="0" err="1" smtClean="0">
                <a:latin typeface="Tahoma" panose="020B0604030504040204" pitchFamily="34" charset="0"/>
                <a:ea typeface="Tahoma" panose="020B0604030504040204" pitchFamily="34" charset="0"/>
                <a:cs typeface="Tahoma" panose="020B0604030504040204" pitchFamily="34" charset="0"/>
              </a:rPr>
              <a:t>байгаа</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нь</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өнгөрсөн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оны</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мөн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үетэй</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харьцуулахад</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mn-MN" sz="1200" dirty="0" smtClean="0">
                <a:latin typeface="Tahoma" panose="020B0604030504040204" pitchFamily="34" charset="0"/>
                <a:ea typeface="Tahoma" panose="020B0604030504040204" pitchFamily="34" charset="0"/>
                <a:cs typeface="Tahoma" panose="020B0604030504040204" pitchFamily="34" charset="0"/>
              </a:rPr>
              <a:t>1</a:t>
            </a:r>
            <a:r>
              <a:rPr lang="en-US" sz="1200" dirty="0" smtClean="0">
                <a:latin typeface="Tahoma" panose="020B0604030504040204" pitchFamily="34" charset="0"/>
                <a:ea typeface="Tahoma" panose="020B0604030504040204" pitchFamily="34" charset="0"/>
                <a:cs typeface="Tahoma" panose="020B0604030504040204" pitchFamily="34" charset="0"/>
              </a:rPr>
              <a:t>5.</a:t>
            </a:r>
            <a:r>
              <a:rPr lang="mn-MN" sz="1200" dirty="0" smtClean="0">
                <a:latin typeface="Tahoma" panose="020B0604030504040204" pitchFamily="34" charset="0"/>
                <a:ea typeface="Tahoma" panose="020B0604030504040204" pitchFamily="34" charset="0"/>
                <a:cs typeface="Tahoma" panose="020B0604030504040204" pitchFamily="34" charset="0"/>
              </a:rPr>
              <a:t>5 </a:t>
            </a:r>
            <a:r>
              <a:rPr lang="en-US" sz="1200" dirty="0" err="1" smtClean="0">
                <a:latin typeface="Tahoma" panose="020B0604030504040204" pitchFamily="34" charset="0"/>
                <a:ea typeface="Tahoma" panose="020B0604030504040204" pitchFamily="34" charset="0"/>
                <a:cs typeface="Tahoma" panose="020B0604030504040204" pitchFamily="34" charset="0"/>
              </a:rPr>
              <a:t>хувиар</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mn-MN" sz="1200" dirty="0" smtClean="0">
                <a:latin typeface="Tahoma" panose="020B0604030504040204" pitchFamily="34" charset="0"/>
                <a:ea typeface="Tahoma" panose="020B0604030504040204" pitchFamily="34" charset="0"/>
                <a:cs typeface="Tahoma" panose="020B0604030504040204" pitchFamily="34" charset="0"/>
              </a:rPr>
              <a:t>өссөн </a:t>
            </a:r>
            <a:r>
              <a:rPr lang="en-US" sz="1200" dirty="0" err="1" smtClean="0">
                <a:latin typeface="Tahoma" panose="020B0604030504040204" pitchFamily="34" charset="0"/>
                <a:ea typeface="Tahoma" panose="020B0604030504040204" pitchFamily="34" charset="0"/>
                <a:cs typeface="Tahoma" panose="020B0604030504040204" pitchFamily="34" charset="0"/>
              </a:rPr>
              <a:t>байна</a:t>
            </a:r>
            <a:r>
              <a:rPr lang="en-US" sz="1200" dirty="0" smtClean="0">
                <a:latin typeface="Tahoma" panose="020B0604030504040204" pitchFamily="34" charset="0"/>
                <a:ea typeface="Tahoma" panose="020B0604030504040204" pitchFamily="34" charset="0"/>
                <a:cs typeface="Tahoma" panose="020B0604030504040204" pitchFamily="34" charset="0"/>
              </a:rPr>
              <a:t>.</a:t>
            </a:r>
            <a:r>
              <a:rPr lang="mn-MN" sz="1200" dirty="0" smtClean="0">
                <a:latin typeface="Tahoma" panose="020B0604030504040204" pitchFamily="34" charset="0"/>
                <a:ea typeface="Tahoma" panose="020B0604030504040204" pitchFamily="34" charset="0"/>
                <a:cs typeface="Tahoma" panose="020B0604030504040204" pitchFamily="34" charset="0"/>
              </a:rPr>
              <a:t> Хөгжлийн бэрхшээлтэй нийт иргэдийн 24.5 хувь буюу 454 хүн хөдөлмөр эрхэлж байна.</a:t>
            </a:r>
            <a:r>
              <a:rPr lang="en-US" sz="1200" dirty="0" smtClean="0">
                <a:latin typeface="Tahoma" panose="020B0604030504040204" pitchFamily="34" charset="0"/>
                <a:ea typeface="Tahoma" panose="020B0604030504040204" pitchFamily="34" charset="0"/>
                <a:cs typeface="Tahoma" panose="020B0604030504040204" pitchFamily="34" charset="0"/>
              </a:rPr>
              <a:t> </a:t>
            </a:r>
            <a:endParaRPr lang="mn-MN" sz="1200" dirty="0" smtClean="0">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err="1" smtClean="0">
                <a:latin typeface="Tahoma" panose="020B0604030504040204" pitchFamily="34" charset="0"/>
                <a:ea typeface="Tahoma" panose="020B0604030504040204" pitchFamily="34" charset="0"/>
                <a:cs typeface="Tahoma" panose="020B0604030504040204" pitchFamily="34" charset="0"/>
              </a:rPr>
              <a:t>Мөн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өрх</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толгойлсон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mn-MN" sz="1200" dirty="0" smtClean="0">
                <a:latin typeface="Tahoma" panose="020B0604030504040204" pitchFamily="34" charset="0"/>
                <a:ea typeface="Tahoma" panose="020B0604030504040204" pitchFamily="34" charset="0"/>
                <a:cs typeface="Tahoma" panose="020B0604030504040204" pitchFamily="34" charset="0"/>
              </a:rPr>
              <a:t>эмэгтэй </a:t>
            </a:r>
            <a:r>
              <a:rPr lang="en-US" sz="1200" dirty="0" err="1" smtClean="0">
                <a:latin typeface="Tahoma" panose="020B0604030504040204" pitchFamily="34" charset="0"/>
                <a:ea typeface="Tahoma" panose="020B0604030504040204" pitchFamily="34" charset="0"/>
                <a:cs typeface="Tahoma" panose="020B0604030504040204" pitchFamily="34" charset="0"/>
              </a:rPr>
              <a:t>хүний</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тоо</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mn-MN" sz="1200" dirty="0" smtClean="0">
                <a:latin typeface="Tahoma" panose="020B0604030504040204" pitchFamily="34" charset="0"/>
                <a:ea typeface="Tahoma" panose="020B0604030504040204" pitchFamily="34" charset="0"/>
                <a:cs typeface="Tahoma" panose="020B0604030504040204" pitchFamily="34" charset="0"/>
              </a:rPr>
              <a:t>2477 </a:t>
            </a:r>
            <a:r>
              <a:rPr lang="en-US" sz="1200" dirty="0" err="1" smtClean="0">
                <a:latin typeface="Tahoma" panose="020B0604030504040204" pitchFamily="34" charset="0"/>
                <a:ea typeface="Tahoma" panose="020B0604030504040204" pitchFamily="34" charset="0"/>
                <a:cs typeface="Tahoma" panose="020B0604030504040204" pitchFamily="34" charset="0"/>
              </a:rPr>
              <a:t>байгаа</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нь</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өмнөх</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оны</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мөн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үеэс</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mn-MN" sz="1200" dirty="0" smtClean="0">
                <a:latin typeface="Tahoma" panose="020B0604030504040204" pitchFamily="34" charset="0"/>
                <a:ea typeface="Tahoma" panose="020B0604030504040204" pitchFamily="34" charset="0"/>
                <a:cs typeface="Tahoma" panose="020B0604030504040204" pitchFamily="34" charset="0"/>
              </a:rPr>
              <a:t>1 өрхөөр буурсан </a:t>
            </a:r>
            <a:r>
              <a:rPr lang="en-US" sz="1200" dirty="0" err="1" smtClean="0">
                <a:latin typeface="Tahoma" panose="020B0604030504040204" pitchFamily="34" charset="0"/>
                <a:ea typeface="Tahoma" panose="020B0604030504040204" pitchFamily="34" charset="0"/>
                <a:cs typeface="Tahoma" panose="020B0604030504040204" pitchFamily="34" charset="0"/>
              </a:rPr>
              <a:t>үзүүлэлттэй</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байна</a:t>
            </a:r>
            <a:r>
              <a:rPr lang="en-US" sz="1200" dirty="0" smtClean="0">
                <a:latin typeface="Tahoma" panose="020B0604030504040204" pitchFamily="34" charset="0"/>
                <a:ea typeface="Tahoma" panose="020B0604030504040204" pitchFamily="34" charset="0"/>
                <a:cs typeface="Tahoma" panose="020B0604030504040204" pitchFamily="34" charset="0"/>
              </a:rPr>
              <a:t>.</a:t>
            </a:r>
          </a:p>
          <a:p>
            <a:pPr algn="just"/>
            <a:endParaRPr lang="en-US" dirty="0"/>
          </a:p>
        </p:txBody>
      </p:sp>
      <p:sp>
        <p:nvSpPr>
          <p:cNvPr id="4" name="Slide Number Placeholder 3"/>
          <p:cNvSpPr>
            <a:spLocks noGrp="1"/>
          </p:cNvSpPr>
          <p:nvPr>
            <p:ph type="sldNum" sz="quarter" idx="10"/>
          </p:nvPr>
        </p:nvSpPr>
        <p:spPr/>
        <p:txBody>
          <a:bodyPr/>
          <a:lstStyle/>
          <a:p>
            <a:fld id="{B9394FFB-B199-4686-843C-ED72BEDEAE8B}" type="slidenum">
              <a:rPr lang="en-US" smtClean="0"/>
              <a:pPr/>
              <a:t>5</a:t>
            </a:fld>
            <a:endParaRPr lang="en-US"/>
          </a:p>
        </p:txBody>
      </p:sp>
    </p:spTree>
    <p:extLst>
      <p:ext uri="{BB962C8B-B14F-4D97-AF65-F5344CB8AC3E}">
        <p14:creationId xmlns:p14="http://schemas.microsoft.com/office/powerpoint/2010/main" xmlns="" val="41069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u-ES" sz="1200" dirty="0" smtClean="0">
                <a:latin typeface="Tahoma" pitchFamily="34" charset="0"/>
                <a:ea typeface="Tahoma" pitchFamily="34" charset="0"/>
                <a:cs typeface="Tahoma" pitchFamily="34" charset="0"/>
              </a:rPr>
              <a:t>Аймгийн хөдөлмөрийн захад сарын эхэнд бүртгэлтэй ажил идэвхтэй  эрж байгаа </a:t>
            </a:r>
            <a:r>
              <a:rPr lang="en-US" sz="1200" dirty="0" smtClean="0">
                <a:latin typeface="Tahoma" pitchFamily="34" charset="0"/>
                <a:ea typeface="Tahoma" pitchFamily="34" charset="0"/>
                <a:cs typeface="Tahoma" pitchFamily="34" charset="0"/>
              </a:rPr>
              <a:t>8</a:t>
            </a:r>
            <a:r>
              <a:rPr lang="mn-MN" sz="1200" dirty="0" smtClean="0">
                <a:latin typeface="Tahoma" pitchFamily="34" charset="0"/>
                <a:ea typeface="Tahoma" pitchFamily="34" charset="0"/>
                <a:cs typeface="Tahoma" pitchFamily="34" charset="0"/>
              </a:rPr>
              <a:t>12 </a:t>
            </a:r>
            <a:r>
              <a:rPr lang="eu-ES" sz="1200" dirty="0" smtClean="0">
                <a:latin typeface="Tahoma" pitchFamily="34" charset="0"/>
                <a:ea typeface="Tahoma" pitchFamily="34" charset="0"/>
                <a:cs typeface="Tahoma" pitchFamily="34" charset="0"/>
              </a:rPr>
              <a:t>хүн байгаагаас тайлант сард </a:t>
            </a:r>
            <a:r>
              <a:rPr lang="mn-MN" sz="1200" dirty="0" smtClean="0">
                <a:latin typeface="Tahoma" pitchFamily="34" charset="0"/>
                <a:ea typeface="Tahoma" pitchFamily="34" charset="0"/>
                <a:cs typeface="Tahoma" pitchFamily="34" charset="0"/>
              </a:rPr>
              <a:t>139</a:t>
            </a:r>
            <a:r>
              <a:rPr lang="eu-ES" sz="1200" dirty="0" smtClean="0">
                <a:latin typeface="Tahoma" pitchFamily="34" charset="0"/>
                <a:ea typeface="Tahoma" pitchFamily="34" charset="0"/>
                <a:cs typeface="Tahoma" pitchFamily="34" charset="0"/>
              </a:rPr>
              <a:t>  хүн шинээр бүртгэгдэж, </a:t>
            </a:r>
            <a:r>
              <a:rPr lang="mn-MN" sz="1200" dirty="0" smtClean="0">
                <a:latin typeface="Tahoma" pitchFamily="34" charset="0"/>
                <a:ea typeface="Tahoma" pitchFamily="34" charset="0"/>
                <a:cs typeface="Tahoma" pitchFamily="34" charset="0"/>
              </a:rPr>
              <a:t>бүртгэлээс хасагдсан хүн 109 болсон бөгөөд</a:t>
            </a:r>
            <a:r>
              <a:rPr lang="eu-ES" sz="1200" dirty="0" smtClean="0">
                <a:latin typeface="Tahoma" pitchFamily="34" charset="0"/>
                <a:ea typeface="Tahoma" pitchFamily="34" charset="0"/>
                <a:cs typeface="Tahoma" pitchFamily="34" charset="0"/>
              </a:rPr>
              <a:t> тайлант сарын эцэст </a:t>
            </a:r>
            <a:r>
              <a:rPr lang="mn-MN" sz="1200" dirty="0" smtClean="0">
                <a:latin typeface="Tahoma" pitchFamily="34" charset="0"/>
                <a:ea typeface="Tahoma" pitchFamily="34" charset="0"/>
                <a:cs typeface="Tahoma" pitchFamily="34" charset="0"/>
              </a:rPr>
              <a:t>842 ажил хайгч</a:t>
            </a:r>
            <a:r>
              <a:rPr lang="eu-ES" sz="1200" dirty="0" smtClean="0">
                <a:latin typeface="Tahoma" pitchFamily="34" charset="0"/>
                <a:ea typeface="Tahoma" pitchFamily="34" charset="0"/>
                <a:cs typeface="Tahoma" pitchFamily="34" charset="0"/>
              </a:rPr>
              <a:t> хүн бүртгэлтэй болсон байна.</a:t>
            </a:r>
            <a:r>
              <a:rPr lang="mn-MN" sz="1200" dirty="0" smtClean="0">
                <a:latin typeface="Tahoma" pitchFamily="34" charset="0"/>
                <a:ea typeface="Tahoma" pitchFamily="34" charset="0"/>
                <a:cs typeface="Tahoma" pitchFamily="34" charset="0"/>
              </a:rPr>
              <a:t> Энэ нь өнгөрсөн оны мөн үеэс 225 хүнээр буюу 36.5 хувиар өсчээ.</a:t>
            </a:r>
            <a:endParaRPr lang="en-US" sz="1200" dirty="0" smtClean="0">
              <a:latin typeface="Tahoma" pitchFamily="34" charset="0"/>
              <a:ea typeface="Tahoma" pitchFamily="34" charset="0"/>
              <a:cs typeface="Tahoma" pitchFamily="34" charset="0"/>
            </a:endParaRPr>
          </a:p>
          <a:p>
            <a:pPr algn="just"/>
            <a:r>
              <a:rPr lang="mn-MN" sz="1200" dirty="0" smtClean="0">
                <a:latin typeface="Tahoma" pitchFamily="34" charset="0"/>
                <a:ea typeface="Tahoma" pitchFamily="34" charset="0"/>
                <a:cs typeface="Tahoma" pitchFamily="34" charset="0"/>
              </a:rPr>
              <a:t>Нийт ажил хайгч иргэдийн 52.9 хувийг эмэгтэйчүүд эзэлж байна.</a:t>
            </a:r>
            <a:endParaRPr lang="en-US" sz="1200" dirty="0" smtClean="0">
              <a:latin typeface="Tahoma" pitchFamily="34" charset="0"/>
              <a:ea typeface="Tahoma" pitchFamily="34" charset="0"/>
              <a:cs typeface="Tahoma" pitchFamily="34" charset="0"/>
            </a:endParaRPr>
          </a:p>
          <a:p>
            <a:pPr algn="just"/>
            <a:r>
              <a:rPr lang="mn-MN" sz="1200" dirty="0" smtClean="0">
                <a:latin typeface="Tahoma" pitchFamily="34" charset="0"/>
                <a:ea typeface="Tahoma" pitchFamily="34" charset="0"/>
                <a:cs typeface="Tahoma" pitchFamily="34" charset="0"/>
              </a:rPr>
              <a:t> Ажил хайгч иргэдийг </a:t>
            </a:r>
            <a:r>
              <a:rPr lang="eu-ES" sz="1200" dirty="0" smtClean="0">
                <a:latin typeface="Tahoma" pitchFamily="34" charset="0"/>
                <a:ea typeface="Tahoma" pitchFamily="34" charset="0"/>
                <a:cs typeface="Tahoma" pitchFamily="34" charset="0"/>
              </a:rPr>
              <a:t>боловсролын түвшингээр нь авч үзвэл </a:t>
            </a:r>
            <a:r>
              <a:rPr lang="mn-MN" sz="1200" dirty="0" smtClean="0">
                <a:latin typeface="Tahoma" pitchFamily="34" charset="0"/>
                <a:ea typeface="Tahoma" pitchFamily="34" charset="0"/>
                <a:cs typeface="Tahoma" pitchFamily="34" charset="0"/>
              </a:rPr>
              <a:t>31.4 хувийг магистр болон дээд</a:t>
            </a:r>
            <a:r>
              <a:rPr lang="eu-ES" sz="1200" dirty="0" smtClean="0">
                <a:latin typeface="Tahoma" pitchFamily="34" charset="0"/>
                <a:ea typeface="Tahoma" pitchFamily="34" charset="0"/>
                <a:cs typeface="Tahoma" pitchFamily="34" charset="0"/>
              </a:rPr>
              <a:t>, 24.2  хувийг тусгай дунд, 25.0 хувийг мэргэжлийн анхан шатны, 11.0 хувийг бүрэн дунд, 7.0 хувийг бүрэн бус дунд, 1.4 хувийг  бага боловсролтой хүмүүс тус тус эзэлж байна. </a:t>
            </a:r>
            <a:endParaRPr lang="en-US" sz="1200" dirty="0" smtClean="0">
              <a:latin typeface="Tahoma" pitchFamily="34"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B9394FFB-B199-4686-843C-ED72BEDEAE8B}" type="slidenum">
              <a:rPr lang="en-US" smtClean="0"/>
              <a:pPr/>
              <a:t>6</a:t>
            </a:fld>
            <a:endParaRPr lang="en-US"/>
          </a:p>
        </p:txBody>
      </p:sp>
    </p:spTree>
    <p:extLst>
      <p:ext uri="{BB962C8B-B14F-4D97-AF65-F5344CB8AC3E}">
        <p14:creationId xmlns:p14="http://schemas.microsoft.com/office/powerpoint/2010/main" xmlns="" val="262437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x-none"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Аймгийн</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хэмжээгээр</a:t>
            </a:r>
            <a:r>
              <a:rPr lang="en-US" sz="1200" dirty="0" smtClean="0">
                <a:latin typeface="Tahoma" pitchFamily="34" charset="0"/>
                <a:ea typeface="Tahoma" pitchFamily="34" charset="0"/>
                <a:cs typeface="Tahoma" pitchFamily="34" charset="0"/>
              </a:rPr>
              <a:t> 2016-2017 </a:t>
            </a:r>
            <a:r>
              <a:rPr lang="en-US" sz="1200" dirty="0" err="1" smtClean="0">
                <a:latin typeface="Tahoma" pitchFamily="34" charset="0"/>
                <a:ea typeface="Tahoma" pitchFamily="34" charset="0"/>
                <a:cs typeface="Tahoma" pitchFamily="34" charset="0"/>
              </a:rPr>
              <a:t>оны</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хичээлийн</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жилд</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ерөнхий</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боловсролын</a:t>
            </a:r>
            <a:r>
              <a:rPr lang="en-US" sz="1200" dirty="0" smtClean="0">
                <a:latin typeface="Tahoma" pitchFamily="34" charset="0"/>
                <a:ea typeface="Tahoma" pitchFamily="34" charset="0"/>
                <a:cs typeface="Tahoma" pitchFamily="34" charset="0"/>
              </a:rPr>
              <a:t> </a:t>
            </a:r>
            <a:r>
              <a:rPr lang="mn-MN" sz="1200" dirty="0" smtClean="0">
                <a:latin typeface="Tahoma" pitchFamily="34" charset="0"/>
                <a:ea typeface="Tahoma" pitchFamily="34" charset="0"/>
                <a:cs typeface="Tahoma" pitchFamily="34" charset="0"/>
              </a:rPr>
              <a:t>төрийн хэвшлийн </a:t>
            </a:r>
            <a:r>
              <a:rPr lang="en-US" sz="1200" dirty="0" smtClean="0">
                <a:latin typeface="Tahoma" pitchFamily="34" charset="0"/>
                <a:ea typeface="Tahoma" pitchFamily="34" charset="0"/>
                <a:cs typeface="Tahoma" pitchFamily="34" charset="0"/>
              </a:rPr>
              <a:t>21 </a:t>
            </a:r>
            <a:r>
              <a:rPr lang="en-US" sz="1200" dirty="0" err="1" smtClean="0">
                <a:latin typeface="Tahoma" pitchFamily="34" charset="0"/>
                <a:ea typeface="Tahoma" pitchFamily="34" charset="0"/>
                <a:cs typeface="Tahoma" pitchFamily="34" charset="0"/>
              </a:rPr>
              <a:t>сургууль</a:t>
            </a:r>
            <a:r>
              <a:rPr lang="mn-MN" sz="1200" dirty="0" smtClean="0">
                <a:latin typeface="Tahoma" pitchFamily="34" charset="0"/>
                <a:ea typeface="Tahoma" pitchFamily="34" charset="0"/>
                <a:cs typeface="Tahoma" pitchFamily="34" charset="0"/>
              </a:rPr>
              <a:t>, 27 цэцэрлэг үйл ажиллагаа явуулж байна.   Аймгийн хэмжээний бүх сургуульд буюу </a:t>
            </a:r>
            <a:r>
              <a:rPr lang="en-US" sz="1200" dirty="0" err="1" smtClean="0">
                <a:latin typeface="Tahoma" pitchFamily="34" charset="0"/>
                <a:ea typeface="Tahoma" pitchFamily="34" charset="0"/>
                <a:cs typeface="Tahoma" pitchFamily="34" charset="0"/>
              </a:rPr>
              <a:t>өдрийн</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анг</a:t>
            </a:r>
            <a:r>
              <a:rPr lang="mn-MN" sz="1200" dirty="0" smtClean="0">
                <a:latin typeface="Tahoma" pitchFamily="34" charset="0"/>
                <a:ea typeface="Tahoma" pitchFamily="34" charset="0"/>
                <a:cs typeface="Tahoma" pitchFamily="34" charset="0"/>
              </a:rPr>
              <a:t>иудад </a:t>
            </a:r>
            <a:r>
              <a:rPr lang="en-US" sz="1200" dirty="0" smtClean="0">
                <a:latin typeface="Tahoma" pitchFamily="34" charset="0"/>
                <a:ea typeface="Tahoma" pitchFamily="34" charset="0"/>
                <a:cs typeface="Tahoma" pitchFamily="34" charset="0"/>
              </a:rPr>
              <a:t>11392 </a:t>
            </a:r>
            <a:r>
              <a:rPr lang="en-US" sz="1200" dirty="0" err="1" smtClean="0">
                <a:latin typeface="Tahoma" pitchFamily="34" charset="0"/>
                <a:ea typeface="Tahoma" pitchFamily="34" charset="0"/>
                <a:cs typeface="Tahoma" pitchFamily="34" charset="0"/>
              </a:rPr>
              <a:t>сурагчид</a:t>
            </a:r>
            <a:r>
              <a:rPr lang="mn-MN" sz="1200" dirty="0" smtClean="0">
                <a:latin typeface="Tahoma" pitchFamily="34" charset="0"/>
                <a:ea typeface="Tahoma" pitchFamily="34" charset="0"/>
                <a:cs typeface="Tahoma" pitchFamily="34" charset="0"/>
              </a:rPr>
              <a:t>, цэцэрлэгт 4806 хүүхэд</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хамрагдан</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суралцаж</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байна</a:t>
            </a:r>
            <a:r>
              <a:rPr lang="en-US" sz="1200" dirty="0" smtClean="0">
                <a:latin typeface="Tahoma" pitchFamily="34" charset="0"/>
                <a:ea typeface="Tahoma" pitchFamily="34" charset="0"/>
                <a:cs typeface="Tahoma" pitchFamily="34" charset="0"/>
              </a:rPr>
              <a:t>.</a:t>
            </a:r>
            <a:r>
              <a:rPr lang="mn-MN" sz="1200" dirty="0" smtClean="0">
                <a:latin typeface="Tahoma" pitchFamily="34" charset="0"/>
                <a:ea typeface="Tahoma" pitchFamily="34" charset="0"/>
                <a:cs typeface="Tahoma" pitchFamily="34" charset="0"/>
              </a:rPr>
              <a:t> Энэ нь өмнөх онтой</a:t>
            </a:r>
            <a:r>
              <a:rPr lang="mn-MN" sz="1200" baseline="0" dirty="0" smtClean="0">
                <a:latin typeface="Tahoma" pitchFamily="34" charset="0"/>
                <a:ea typeface="Tahoma" pitchFamily="34" charset="0"/>
                <a:cs typeface="Tahoma" pitchFamily="34" charset="0"/>
              </a:rPr>
              <a:t> харьцуулахад сургуульд 431 хүүхдээр, цэцэрлэг 433 хүүхэдээр тус тус өссөн. </a:t>
            </a:r>
            <a:r>
              <a:rPr lang="mn-MN" sz="1200" dirty="0" smtClean="0">
                <a:latin typeface="Tahoma" pitchFamily="34" charset="0"/>
                <a:ea typeface="Tahoma" pitchFamily="34" charset="0"/>
                <a:cs typeface="Tahoma" pitchFamily="34" charset="0"/>
              </a:rPr>
              <a:t>Нийт суралцагчдын хүйсийн харьцаа  эмэгтэй </a:t>
            </a:r>
            <a:r>
              <a:rPr lang="en-US" sz="1200" dirty="0" smtClean="0">
                <a:latin typeface="Tahoma" pitchFamily="34" charset="0"/>
                <a:ea typeface="Tahoma" pitchFamily="34" charset="0"/>
                <a:cs typeface="Tahoma" pitchFamily="34" charset="0"/>
              </a:rPr>
              <a:t>50.9</a:t>
            </a:r>
            <a:r>
              <a:rPr lang="mn-MN" sz="1200" dirty="0" smtClean="0">
                <a:latin typeface="Tahoma" pitchFamily="34" charset="0"/>
                <a:ea typeface="Tahoma" pitchFamily="34" charset="0"/>
                <a:cs typeface="Tahoma" pitchFamily="34" charset="0"/>
              </a:rPr>
              <a:t>, эрэгтэй</a:t>
            </a:r>
            <a:r>
              <a:rPr lang="en-US" sz="1200" dirty="0" smtClean="0">
                <a:latin typeface="Tahoma" pitchFamily="34" charset="0"/>
                <a:ea typeface="Tahoma" pitchFamily="34" charset="0"/>
                <a:cs typeface="Tahoma" pitchFamily="34" charset="0"/>
              </a:rPr>
              <a:t> 49.1 </a:t>
            </a:r>
            <a:r>
              <a:rPr lang="mn-MN" sz="1200" dirty="0" smtClean="0">
                <a:latin typeface="Tahoma" pitchFamily="34" charset="0"/>
                <a:ea typeface="Tahoma" pitchFamily="34" charset="0"/>
                <a:cs typeface="Tahoma" pitchFamily="34" charset="0"/>
              </a:rPr>
              <a:t> байна.</a:t>
            </a:r>
            <a:endParaRPr lang="en-US" sz="1200" dirty="0" smtClean="0">
              <a:latin typeface="Tahoma" pitchFamily="34"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B9394FFB-B199-4686-843C-ED72BEDEAE8B}" type="slidenum">
              <a:rPr lang="en-US" smtClean="0"/>
              <a:pPr/>
              <a:t>7</a:t>
            </a:fld>
            <a:endParaRPr lang="en-US"/>
          </a:p>
        </p:txBody>
      </p:sp>
    </p:spTree>
    <p:extLst>
      <p:ext uri="{BB962C8B-B14F-4D97-AF65-F5344CB8AC3E}">
        <p14:creationId xmlns:p14="http://schemas.microsoft.com/office/powerpoint/2010/main" xmlns="" val="398017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mn-MN" sz="1400" dirty="0" smtClean="0"/>
              <a:t> </a:t>
            </a:r>
            <a:r>
              <a:rPr lang="mn-MN" sz="1200" dirty="0" smtClean="0">
                <a:latin typeface="Tahoma" pitchFamily="34" charset="0"/>
                <a:ea typeface="Tahoma" pitchFamily="34" charset="0"/>
                <a:cs typeface="Tahoma" pitchFamily="34" charset="0"/>
              </a:rPr>
              <a:t>2016 оны эхний 1</a:t>
            </a:r>
            <a:r>
              <a:rPr lang="en-US" sz="1200" dirty="0" smtClean="0">
                <a:latin typeface="Tahoma" pitchFamily="34" charset="0"/>
                <a:ea typeface="Tahoma" pitchFamily="34" charset="0"/>
                <a:cs typeface="Tahoma" pitchFamily="34" charset="0"/>
              </a:rPr>
              <a:t>2 </a:t>
            </a:r>
            <a:r>
              <a:rPr lang="mn-MN" sz="1200" dirty="0" smtClean="0">
                <a:latin typeface="Tahoma" pitchFamily="34" charset="0"/>
                <a:ea typeface="Tahoma" pitchFamily="34" charset="0"/>
                <a:cs typeface="Tahoma" pitchFamily="34" charset="0"/>
              </a:rPr>
              <a:t>сарын байдлаар аймгийн хэмжээнд  гэмт хэрэг </a:t>
            </a:r>
            <a:r>
              <a:rPr lang="en-US" sz="1200" dirty="0" smtClean="0">
                <a:latin typeface="Tahoma" pitchFamily="34" charset="0"/>
                <a:ea typeface="Tahoma" pitchFamily="34" charset="0"/>
                <a:cs typeface="Tahoma" pitchFamily="34" charset="0"/>
              </a:rPr>
              <a:t>409</a:t>
            </a:r>
            <a:r>
              <a:rPr lang="mn-MN" sz="1200" dirty="0" smtClean="0">
                <a:latin typeface="Tahoma" pitchFamily="34" charset="0"/>
                <a:ea typeface="Tahoma" pitchFamily="34" charset="0"/>
                <a:cs typeface="Tahoma" pitchFamily="34" charset="0"/>
              </a:rPr>
              <a:t> гарсан нь өмнөх оны мөн үеэс </a:t>
            </a:r>
            <a:r>
              <a:rPr lang="en-US" sz="1200" dirty="0" smtClean="0">
                <a:latin typeface="Tahoma" pitchFamily="34" charset="0"/>
                <a:ea typeface="Tahoma" pitchFamily="34" charset="0"/>
                <a:cs typeface="Tahoma" pitchFamily="34" charset="0"/>
              </a:rPr>
              <a:t>13</a:t>
            </a:r>
            <a:r>
              <a:rPr lang="mn-MN" sz="1200" dirty="0" smtClean="0">
                <a:latin typeface="Tahoma" pitchFamily="34" charset="0"/>
                <a:ea typeface="Tahoma" pitchFamily="34" charset="0"/>
                <a:cs typeface="Tahoma" pitchFamily="34" charset="0"/>
              </a:rPr>
              <a:t> хэргээр буюу </a:t>
            </a:r>
            <a:r>
              <a:rPr lang="en-US" sz="1200" dirty="0" smtClean="0">
                <a:latin typeface="Tahoma" pitchFamily="34" charset="0"/>
                <a:ea typeface="Tahoma" pitchFamily="34" charset="0"/>
                <a:cs typeface="Tahoma" pitchFamily="34" charset="0"/>
              </a:rPr>
              <a:t>3.3</a:t>
            </a:r>
            <a:r>
              <a:rPr lang="mn-MN" sz="1200" dirty="0" smtClean="0">
                <a:latin typeface="Tahoma" pitchFamily="34" charset="0"/>
                <a:ea typeface="Tahoma" pitchFamily="34" charset="0"/>
                <a:cs typeface="Tahoma" pitchFamily="34" charset="0"/>
              </a:rPr>
              <a:t> хувиар өссөн үзүүлэлттэй байна. Оны эхний </a:t>
            </a:r>
            <a:r>
              <a:rPr lang="en-US" sz="1200" dirty="0" smtClean="0">
                <a:latin typeface="Tahoma" pitchFamily="34" charset="0"/>
                <a:ea typeface="Tahoma" pitchFamily="34" charset="0"/>
                <a:cs typeface="Tahoma" pitchFamily="34" charset="0"/>
              </a:rPr>
              <a:t>12</a:t>
            </a:r>
            <a:r>
              <a:rPr lang="mn-MN" sz="1200" dirty="0" smtClean="0">
                <a:latin typeface="Tahoma" pitchFamily="34" charset="0"/>
                <a:ea typeface="Tahoma" pitchFamily="34" charset="0"/>
                <a:cs typeface="Tahoma" pitchFamily="34" charset="0"/>
              </a:rPr>
              <a:t> сард гарсан н</a:t>
            </a:r>
            <a:r>
              <a:rPr lang="eu-ES" sz="1200" dirty="0" smtClean="0">
                <a:latin typeface="Tahoma" pitchFamily="34" charset="0"/>
                <a:ea typeface="Tahoma" pitchFamily="34" charset="0"/>
                <a:cs typeface="Tahoma" pitchFamily="34" charset="0"/>
              </a:rPr>
              <a:t>ийт  гэмт хэргийн </a:t>
            </a:r>
            <a:r>
              <a:rPr lang="mn-MN" sz="1200" dirty="0" smtClean="0">
                <a:latin typeface="Tahoma" pitchFamily="34" charset="0"/>
                <a:ea typeface="Tahoma" pitchFamily="34" charset="0"/>
                <a:cs typeface="Tahoma" pitchFamily="34" charset="0"/>
              </a:rPr>
              <a:t>илрүүлэлт </a:t>
            </a:r>
            <a:r>
              <a:rPr lang="en-US" sz="1200" dirty="0" smtClean="0">
                <a:latin typeface="Tahoma" pitchFamily="34" charset="0"/>
                <a:ea typeface="Tahoma" pitchFamily="34" charset="0"/>
                <a:cs typeface="Tahoma" pitchFamily="34" charset="0"/>
              </a:rPr>
              <a:t>71.7</a:t>
            </a:r>
            <a:r>
              <a:rPr lang="mn-MN" sz="1200" dirty="0" smtClean="0">
                <a:latin typeface="Tahoma" pitchFamily="34" charset="0"/>
                <a:ea typeface="Tahoma" pitchFamily="34" charset="0"/>
                <a:cs typeface="Tahoma" pitchFamily="34" charset="0"/>
              </a:rPr>
              <a:t> хувьтай</a:t>
            </a:r>
            <a:r>
              <a:rPr lang="eu-ES" sz="1200" dirty="0" smtClean="0">
                <a:latin typeface="Tahoma" pitchFamily="34" charset="0"/>
                <a:ea typeface="Tahoma" pitchFamily="34" charset="0"/>
                <a:cs typeface="Tahoma" pitchFamily="34" charset="0"/>
              </a:rPr>
              <a:t> бай</a:t>
            </a:r>
            <a:r>
              <a:rPr lang="mn-MN" sz="1200" dirty="0" smtClean="0">
                <a:latin typeface="Tahoma" pitchFamily="34" charset="0"/>
                <a:ea typeface="Tahoma" pitchFamily="34" charset="0"/>
                <a:cs typeface="Tahoma" pitchFamily="34" charset="0"/>
              </a:rPr>
              <a:t>гаа нь улсын дунджаас 7.7 хувиар өндөр үзүүлэлттэй байна.</a:t>
            </a:r>
            <a:endParaRPr lang="en-US" sz="1200" dirty="0" smtClean="0">
              <a:latin typeface="Tahoma" pitchFamily="34" charset="0"/>
              <a:ea typeface="Tahoma" pitchFamily="34" charset="0"/>
              <a:cs typeface="Tahoma" pitchFamily="34" charset="0"/>
            </a:endParaRPr>
          </a:p>
          <a:p>
            <a:pPr lvl="0" algn="just"/>
            <a:r>
              <a:rPr lang="mn-MN" sz="1200" dirty="0" smtClean="0">
                <a:latin typeface="Tahoma" pitchFamily="34" charset="0"/>
                <a:ea typeface="Times New Roman" pitchFamily="18" charset="0"/>
                <a:cs typeface="Tahoma" pitchFamily="34" charset="0"/>
              </a:rPr>
              <a:t>       Оны эхний 12 сарын байдлаар захиргааны зөрчлийн мэдээллээр саатуулагдсан хүний тоо </a:t>
            </a:r>
            <a:r>
              <a:rPr lang="en-US" sz="1200" dirty="0" smtClean="0">
                <a:latin typeface="Tahoma" pitchFamily="34" charset="0"/>
                <a:ea typeface="Times New Roman" pitchFamily="18" charset="0"/>
                <a:cs typeface="Tahoma" pitchFamily="34" charset="0"/>
              </a:rPr>
              <a:t>6</a:t>
            </a:r>
            <a:r>
              <a:rPr lang="mn-MN" sz="1200" dirty="0" smtClean="0">
                <a:latin typeface="Tahoma" pitchFamily="34" charset="0"/>
                <a:ea typeface="Times New Roman" pitchFamily="18" charset="0"/>
                <a:cs typeface="Tahoma" pitchFamily="34" charset="0"/>
              </a:rPr>
              <a:t>7</a:t>
            </a:r>
            <a:r>
              <a:rPr lang="en-US" sz="1200" dirty="0" smtClean="0">
                <a:latin typeface="Tahoma" pitchFamily="34" charset="0"/>
                <a:ea typeface="Times New Roman" pitchFamily="18" charset="0"/>
                <a:cs typeface="Tahoma" pitchFamily="34" charset="0"/>
              </a:rPr>
              <a:t>0</a:t>
            </a:r>
            <a:r>
              <a:rPr lang="mn-MN" sz="1200" dirty="0" smtClean="0">
                <a:latin typeface="Tahoma" pitchFamily="34" charset="0"/>
                <a:ea typeface="Times New Roman" pitchFamily="18" charset="0"/>
                <a:cs typeface="Tahoma" pitchFamily="34" charset="0"/>
              </a:rPr>
              <a:t> байгаа нь өмнөх оны мөн үеэс 542 хүнээр буюу 44.7 хувиар, баривчлагдсан хүний тоо </a:t>
            </a:r>
            <a:r>
              <a:rPr lang="en-US" sz="1200" dirty="0" smtClean="0">
                <a:latin typeface="Tahoma" pitchFamily="34" charset="0"/>
                <a:ea typeface="Times New Roman" pitchFamily="18" charset="0"/>
                <a:cs typeface="Tahoma" pitchFamily="34" charset="0"/>
              </a:rPr>
              <a:t>4</a:t>
            </a:r>
            <a:r>
              <a:rPr lang="mn-MN" sz="1200" dirty="0" smtClean="0">
                <a:latin typeface="Tahoma" pitchFamily="34" charset="0"/>
                <a:ea typeface="Times New Roman" pitchFamily="18" charset="0"/>
                <a:cs typeface="Tahoma" pitchFamily="34" charset="0"/>
              </a:rPr>
              <a:t>9  байгаа нь өмнөх оны  мөн үеэс </a:t>
            </a:r>
            <a:r>
              <a:rPr lang="en-US" sz="1200" dirty="0" smtClean="0">
                <a:latin typeface="Tahoma" pitchFamily="34" charset="0"/>
                <a:ea typeface="Times New Roman" pitchFamily="18" charset="0"/>
                <a:cs typeface="Tahoma" pitchFamily="34" charset="0"/>
              </a:rPr>
              <a:t>18</a:t>
            </a:r>
            <a:r>
              <a:rPr lang="mn-MN" sz="1200" dirty="0" smtClean="0">
                <a:latin typeface="Tahoma" pitchFamily="34" charset="0"/>
                <a:ea typeface="Times New Roman" pitchFamily="18" charset="0"/>
                <a:cs typeface="Tahoma" pitchFamily="34" charset="0"/>
              </a:rPr>
              <a:t>1 хүнээр буюу 78.7 хувиар тус тус  буурч, тээврийн хэрэгсэл жолоодох эрхээ хасуулсан жолооч 676  байгаа нь өмнөх оны мөн үеэс 233 хүнээр буюу 52.6 хувиар өссөн үзүүлэлттэй байна.</a:t>
            </a:r>
            <a:endParaRPr lang="mn-MN" sz="20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9394FFB-B199-4686-843C-ED72BEDEAE8B}" type="slidenum">
              <a:rPr lang="en-US" smtClean="0"/>
              <a:pPr/>
              <a:t>8</a:t>
            </a:fld>
            <a:endParaRPr lang="en-US"/>
          </a:p>
        </p:txBody>
      </p:sp>
    </p:spTree>
    <p:extLst>
      <p:ext uri="{BB962C8B-B14F-4D97-AF65-F5344CB8AC3E}">
        <p14:creationId xmlns:p14="http://schemas.microsoft.com/office/powerpoint/2010/main" xmlns="" val="158443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mn-MN"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Нийт хадгаламжийн үлдэгдэл 91973.6 сая төгрөг болж</a:t>
            </a:r>
            <a:r>
              <a:rPr lang="mn-MN" sz="12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17062,3 сая төгрөгөөр 22,0 хувь өссөн байна</a:t>
            </a:r>
            <a:r>
              <a:rPr lang="mn-MN"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Зээлийн өрийн нийт үлдэгдэл 125034.7 сая төгрөг байгаагийн 7072.9 сая төгрөг нь чанаргүй зээл байна. Энэ нь зээлийн өрийн</a:t>
            </a:r>
            <a:r>
              <a:rPr lang="mn-MN" sz="12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үлдэгдэл 6001,1 сая, 536,6 сая төгрөгөөр өссөн байна.</a:t>
            </a:r>
            <a:endParaRPr lang="mn-MN" sz="1050" b="0" i="0" u="none" strike="noStrike"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59007B92-005B-4EB3-9BA2-62DC9B27A0EC}" type="slidenum">
              <a:rPr lang="en-US" smtClean="0"/>
              <a:pPr/>
              <a:t>9</a:t>
            </a:fld>
            <a:endParaRPr lang="en-US"/>
          </a:p>
        </p:txBody>
      </p:sp>
    </p:spTree>
    <p:extLst>
      <p:ext uri="{BB962C8B-B14F-4D97-AF65-F5344CB8AC3E}">
        <p14:creationId xmlns:p14="http://schemas.microsoft.com/office/powerpoint/2010/main" xmlns="" val="281846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200" dirty="0" smtClean="0">
                <a:latin typeface="Tahoma" panose="020B0604030504040204" pitchFamily="34" charset="0"/>
                <a:ea typeface="Tahoma" panose="020B0604030504040204" pitchFamily="34" charset="0"/>
                <a:cs typeface="Tahoma" panose="020B0604030504040204" pitchFamily="34" charset="0"/>
              </a:rPr>
              <a:t>Орон нут</a:t>
            </a:r>
            <a:r>
              <a:rPr lang="mn-MN" sz="1200" dirty="0" smtClean="0">
                <a:latin typeface="Tahoma" panose="020B0604030504040204" pitchFamily="34" charset="0"/>
                <a:ea typeface="Tahoma" panose="020B0604030504040204" pitchFamily="34" charset="0"/>
                <a:cs typeface="Tahoma" panose="020B0604030504040204" pitchFamily="34" charset="0"/>
              </a:rPr>
              <a:t>агт хийгдсэн </a:t>
            </a:r>
            <a:r>
              <a:rPr lang="eu-ES" sz="1200" dirty="0" smtClean="0">
                <a:latin typeface="Tahoma" panose="020B0604030504040204" pitchFamily="34" charset="0"/>
                <a:ea typeface="Tahoma" panose="020B0604030504040204" pitchFamily="34" charset="0"/>
                <a:cs typeface="Tahoma" panose="020B0604030504040204" pitchFamily="34" charset="0"/>
              </a:rPr>
              <a:t> барилгын компаниудын 201</a:t>
            </a:r>
            <a:r>
              <a:rPr lang="mn-MN" sz="1200" dirty="0" smtClean="0">
                <a:latin typeface="Tahoma" panose="020B0604030504040204" pitchFamily="34" charset="0"/>
                <a:ea typeface="Tahoma" panose="020B0604030504040204" pitchFamily="34" charset="0"/>
                <a:cs typeface="Tahoma" panose="020B0604030504040204" pitchFamily="34" charset="0"/>
              </a:rPr>
              <a:t>6</a:t>
            </a:r>
            <a:r>
              <a:rPr lang="eu-ES" sz="1200" dirty="0" smtClean="0">
                <a:latin typeface="Tahoma" panose="020B0604030504040204" pitchFamily="34" charset="0"/>
                <a:ea typeface="Tahoma" panose="020B0604030504040204" pitchFamily="34" charset="0"/>
                <a:cs typeface="Tahoma" panose="020B0604030504040204" pitchFamily="34" charset="0"/>
              </a:rPr>
              <a:t> оны барилга угсралт, их засварын ажил нь </a:t>
            </a:r>
            <a:r>
              <a:rPr lang="en-US" sz="1200" dirty="0" smtClean="0">
                <a:latin typeface="Tahoma" panose="020B0604030504040204" pitchFamily="34" charset="0"/>
                <a:ea typeface="Tahoma" panose="020B0604030504040204" pitchFamily="34" charset="0"/>
                <a:cs typeface="Tahoma" panose="020B0604030504040204" pitchFamily="34" charset="0"/>
              </a:rPr>
              <a:t>28720.7 </a:t>
            </a:r>
            <a:r>
              <a:rPr lang="eu-ES" sz="1200" dirty="0" smtClean="0">
                <a:latin typeface="Tahoma" panose="020B0604030504040204" pitchFamily="34" charset="0"/>
                <a:ea typeface="Tahoma" panose="020B0604030504040204" pitchFamily="34" charset="0"/>
                <a:cs typeface="Tahoma" panose="020B0604030504040204" pitchFamily="34" charset="0"/>
              </a:rPr>
              <a:t>сая төгрөгийн гүйцэтгэлтэй байгаа нь өнгөрсөн оноос </a:t>
            </a:r>
            <a:r>
              <a:rPr lang="mn-MN" sz="1200" dirty="0" smtClean="0">
                <a:latin typeface="Tahoma" panose="020B0604030504040204" pitchFamily="34" charset="0"/>
                <a:ea typeface="Tahoma" panose="020B0604030504040204" pitchFamily="34" charset="0"/>
                <a:cs typeface="Tahoma" panose="020B0604030504040204" pitchFamily="34" charset="0"/>
              </a:rPr>
              <a:t>75.7 хувиар</a:t>
            </a:r>
            <a:r>
              <a:rPr lang="eu-ES" sz="1200" dirty="0" smtClean="0">
                <a:latin typeface="Tahoma" panose="020B0604030504040204" pitchFamily="34" charset="0"/>
                <a:ea typeface="Tahoma" panose="020B0604030504040204" pitchFamily="34" charset="0"/>
                <a:cs typeface="Tahoma" panose="020B0604030504040204" pitchFamily="34" charset="0"/>
              </a:rPr>
              <a:t>  буюу </a:t>
            </a:r>
            <a:r>
              <a:rPr lang="en-US" sz="1200" dirty="0" smtClean="0">
                <a:latin typeface="Tahoma" panose="020B0604030504040204" pitchFamily="34" charset="0"/>
                <a:ea typeface="Tahoma" panose="020B0604030504040204" pitchFamily="34" charset="0"/>
                <a:cs typeface="Tahoma" panose="020B0604030504040204" pitchFamily="34" charset="0"/>
              </a:rPr>
              <a:t>91113.2 </a:t>
            </a:r>
            <a:r>
              <a:rPr lang="eu-ES" sz="1200" dirty="0" smtClean="0">
                <a:latin typeface="Tahoma" panose="020B0604030504040204" pitchFamily="34" charset="0"/>
                <a:ea typeface="Tahoma" panose="020B0604030504040204" pitchFamily="34" charset="0"/>
                <a:cs typeface="Tahoma" panose="020B0604030504040204" pitchFamily="34" charset="0"/>
              </a:rPr>
              <a:t>сая төгрөгөөр </a:t>
            </a:r>
            <a:r>
              <a:rPr lang="mn-MN" sz="1200" dirty="0" smtClean="0">
                <a:latin typeface="Tahoma" panose="020B0604030504040204" pitchFamily="34" charset="0"/>
                <a:ea typeface="Tahoma" panose="020B0604030504040204" pitchFamily="34" charset="0"/>
                <a:cs typeface="Tahoma" panose="020B0604030504040204" pitchFamily="34" charset="0"/>
              </a:rPr>
              <a:t>буурсан </a:t>
            </a:r>
            <a:r>
              <a:rPr lang="eu-ES" sz="1200" dirty="0" smtClean="0">
                <a:latin typeface="Tahoma" panose="020B0604030504040204" pitchFamily="34" charset="0"/>
                <a:ea typeface="Tahoma" panose="020B0604030504040204" pitchFamily="34" charset="0"/>
                <a:cs typeface="Tahoma" panose="020B0604030504040204" pitchFamily="34" charset="0"/>
              </a:rPr>
              <a:t>байна.  </a:t>
            </a:r>
            <a:r>
              <a:rPr lang="mn-MN" sz="1200" dirty="0" smtClean="0">
                <a:latin typeface="Tahoma" panose="020B0604030504040204" pitchFamily="34" charset="0"/>
                <a:ea typeface="Tahoma" panose="020B0604030504040204" pitchFamily="34" charset="0"/>
                <a:cs typeface="Tahoma" panose="020B0604030504040204" pitchFamily="34" charset="0"/>
              </a:rPr>
              <a:t>Даланзадгад, Баяновоо, Манлай, Номгон, Ханбогд, Хүрмэн сумдад бүтээн байгуулалт  бусад сумдаас их хийгдлээ.</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B9394FFB-B199-4686-843C-ED72BEDEAE8B}" type="slidenum">
              <a:rPr lang="en-US" smtClean="0"/>
              <a:pPr/>
              <a:t>10</a:t>
            </a:fld>
            <a:endParaRPr lang="en-US"/>
          </a:p>
        </p:txBody>
      </p:sp>
    </p:spTree>
    <p:extLst>
      <p:ext uri="{BB962C8B-B14F-4D97-AF65-F5344CB8AC3E}">
        <p14:creationId xmlns:p14="http://schemas.microsoft.com/office/powerpoint/2010/main" xmlns="" val="12840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363620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34025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262797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7013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D23B5-61EC-40DE-B821-EE7DA7C8E502}"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95324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D23B5-61EC-40DE-B821-EE7DA7C8E502}"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417697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CD23B5-61EC-40DE-B821-EE7DA7C8E502}" type="datetimeFigureOut">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65500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CD23B5-61EC-40DE-B821-EE7DA7C8E502}"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38959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D23B5-61EC-40DE-B821-EE7DA7C8E502}"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362869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2302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228249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D23B5-61EC-40DE-B821-EE7DA7C8E502}" type="datetimeFigureOut">
              <a:rPr lang="en-US" smtClean="0"/>
              <a:pPr/>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274448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1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chart" Target="../charts/char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jpe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chart" Target="../charts/chart19.xml"/><Relationship Id="rId4" Type="http://schemas.openxmlformats.org/officeDocument/2006/relationships/image" Target="../media/image16.jpe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20.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21.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umnugobi_stat@yahoo.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chart" Target="../charts/char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image" Target="../media/image7.jpeg"/><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476"/>
          <a:stretch/>
        </p:blipFill>
        <p:spPr>
          <a:xfrm>
            <a:off x="0" y="0"/>
            <a:ext cx="9009063" cy="6873756"/>
          </a:xfrm>
          <a:prstGeom prst="rect">
            <a:avLst/>
          </a:prstGeom>
        </p:spPr>
      </p:pic>
      <p:sp>
        <p:nvSpPr>
          <p:cNvPr id="6" name="Rectangle 5"/>
          <p:cNvSpPr/>
          <p:nvPr/>
        </p:nvSpPr>
        <p:spPr>
          <a:xfrm>
            <a:off x="1143000" y="1828800"/>
            <a:ext cx="7391400" cy="3071610"/>
          </a:xfrm>
          <a:prstGeom prst="rect">
            <a:avLst/>
          </a:prstGeom>
        </p:spPr>
        <p:txBody>
          <a:bodyPr wrap="square">
            <a:spAutoFit/>
          </a:bodyPr>
          <a:lstStyle/>
          <a:p>
            <a:pPr algn="ctr">
              <a:spcBef>
                <a:spcPct val="20000"/>
              </a:spcBef>
              <a:buClr>
                <a:schemeClr val="accent2"/>
              </a:buClr>
              <a:defRPr/>
            </a:pPr>
            <a:r>
              <a:rPr lang="mn-MN"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Хэвлэлийн бага хурал</a:t>
            </a:r>
            <a:endParaRPr lang="en-US"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400" b="1" cap="all" dirty="0" smtClean="0">
                <a:ln w="0"/>
                <a:solidFill>
                  <a:schemeClr val="accent2">
                    <a:lumMod val="75000"/>
                  </a:schemeClr>
                </a:solidFill>
                <a:effectLst>
                  <a:reflection blurRad="12700" stA="50000" endPos="50000" dist="5000" dir="5400000" sy="-100000" rotWithShape="0"/>
                </a:effectLst>
                <a:latin typeface="Arial" pitchFamily="34" charset="0"/>
                <a:cs typeface="Arial" pitchFamily="34" charset="0"/>
              </a:rPr>
              <a:t>Өмнөговь аймгийн Нийгэм, </a:t>
            </a:r>
            <a:endParaRPr lang="mn-MN" sz="2400" b="1" cap="all" dirty="0">
              <a:ln w="0"/>
              <a:solidFill>
                <a:schemeClr val="accent2">
                  <a:lumMod val="75000"/>
                </a:schemeClr>
              </a:solidFill>
              <a:effectLst>
                <a:reflection blurRad="12700" stA="50000" endPos="50000" dist="5000" dir="5400000" sy="-100000" rotWithShape="0"/>
              </a:effectLst>
              <a:latin typeface="Arial" pitchFamily="34" charset="0"/>
              <a:cs typeface="Arial" pitchFamily="34" charset="0"/>
            </a:endParaRPr>
          </a:p>
          <a:p>
            <a:pPr algn="ctr">
              <a:spcBef>
                <a:spcPct val="20000"/>
              </a:spcBef>
              <a:buClr>
                <a:schemeClr val="accent2"/>
              </a:buClr>
              <a:defRPr/>
            </a:pPr>
            <a:r>
              <a:rPr lang="mn-MN" sz="2400" b="1" cap="all" dirty="0" smtClean="0">
                <a:ln w="0"/>
                <a:solidFill>
                  <a:schemeClr val="accent2">
                    <a:lumMod val="75000"/>
                  </a:schemeClr>
                </a:solidFill>
                <a:effectLst>
                  <a:reflection blurRad="12700" stA="50000" endPos="50000" dist="5000" dir="5400000" sy="-100000" rotWithShape="0"/>
                </a:effectLst>
                <a:latin typeface="Arial" pitchFamily="34" charset="0"/>
                <a:cs typeface="Arial" pitchFamily="34" charset="0"/>
              </a:rPr>
              <a:t>эдийн засгийн байдАЛ</a:t>
            </a:r>
          </a:p>
          <a:p>
            <a:pPr algn="ctr">
              <a:spcBef>
                <a:spcPct val="20000"/>
              </a:spcBef>
              <a:buClr>
                <a:schemeClr val="accent2"/>
              </a:buClr>
              <a:defRPr/>
            </a:pPr>
            <a:r>
              <a:rPr lang="mn-MN" sz="2400" b="1" cap="all" dirty="0" smtClean="0">
                <a:ln w="0"/>
                <a:solidFill>
                  <a:schemeClr val="accent2">
                    <a:lumMod val="75000"/>
                  </a:schemeClr>
                </a:solidFill>
                <a:effectLst>
                  <a:reflection blurRad="12700" stA="50000" endPos="50000" dist="5000" dir="5400000" sy="-100000" rotWithShape="0"/>
                </a:effectLst>
                <a:latin typeface="Arial" pitchFamily="34" charset="0"/>
                <a:cs typeface="Arial" pitchFamily="34" charset="0"/>
              </a:rPr>
              <a:t>/ 201</a:t>
            </a:r>
            <a:r>
              <a:rPr lang="en-US" sz="2400" b="1" cap="all" dirty="0" smtClean="0">
                <a:ln w="0"/>
                <a:solidFill>
                  <a:schemeClr val="accent2">
                    <a:lumMod val="75000"/>
                  </a:schemeClr>
                </a:solidFill>
                <a:effectLst>
                  <a:reflection blurRad="12700" stA="50000" endPos="50000" dist="5000" dir="5400000" sy="-100000" rotWithShape="0"/>
                </a:effectLst>
                <a:latin typeface="Arial" pitchFamily="34" charset="0"/>
                <a:cs typeface="Arial" pitchFamily="34" charset="0"/>
              </a:rPr>
              <a:t>6</a:t>
            </a:r>
            <a:r>
              <a:rPr lang="mn-MN" sz="2400" b="1" cap="all" dirty="0" smtClean="0">
                <a:ln w="0"/>
                <a:solidFill>
                  <a:schemeClr val="accent2">
                    <a:lumMod val="75000"/>
                  </a:schemeClr>
                </a:solidFill>
                <a:effectLst>
                  <a:reflection blurRad="12700" stA="50000" endPos="50000" dist="5000" dir="5400000" sy="-100000" rotWithShape="0"/>
                </a:effectLst>
                <a:latin typeface="Arial" pitchFamily="34" charset="0"/>
                <a:cs typeface="Arial" pitchFamily="34" charset="0"/>
              </a:rPr>
              <a:t> оны жилийн эцэст /</a:t>
            </a:r>
            <a:endParaRPr lang="en-US" sz="2400" b="1" cap="all" dirty="0" smtClean="0">
              <a:ln w="0"/>
              <a:solidFill>
                <a:schemeClr val="accent2">
                  <a:lumMod val="75000"/>
                </a:schemeClr>
              </a:solidFill>
              <a:effectLst>
                <a:reflection blurRad="12700" stA="50000" endPos="50000" dist="5000" dir="5400000" sy="-100000" rotWithShape="0"/>
              </a:effectLst>
              <a:latin typeface="Arial" pitchFamily="34" charset="0"/>
              <a:cs typeface="Arial" pitchFamily="34" charset="0"/>
            </a:endParaRPr>
          </a:p>
          <a:p>
            <a:pPr algn="ctr">
              <a:spcBef>
                <a:spcPct val="20000"/>
              </a:spcBef>
              <a:buClr>
                <a:schemeClr val="accent2"/>
              </a:buClr>
              <a:defRPr/>
            </a:pP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Rectangle 7"/>
          <p:cNvSpPr/>
          <p:nvPr/>
        </p:nvSpPr>
        <p:spPr>
          <a:xfrm>
            <a:off x="2286000" y="5715000"/>
            <a:ext cx="4572000" cy="369332"/>
          </a:xfrm>
          <a:prstGeom prst="rect">
            <a:avLst/>
          </a:prstGeom>
        </p:spPr>
        <p:txBody>
          <a:bodyPr wrap="square">
            <a:spAutoFit/>
          </a:bodyPr>
          <a:lstStyle/>
          <a:p>
            <a:pPr marL="374650" algn="ctr">
              <a:buFont typeface="Wingdings" panose="05000000000000000000" pitchFamily="2" charset="2"/>
              <a:buNone/>
            </a:pPr>
            <a:r>
              <a:rPr lang="en-US" dirty="0" smtClean="0">
                <a:solidFill>
                  <a:srgbClr val="948A30"/>
                </a:solidFill>
                <a:latin typeface="Times New Roman" panose="02020603050405020304" pitchFamily="18" charset="0"/>
                <a:cs typeface="Times New Roman" panose="02020603050405020304" pitchFamily="18" charset="0"/>
              </a:rPr>
              <a:t>2017</a:t>
            </a:r>
            <a:r>
              <a:rPr lang="mn-MN" dirty="0" smtClean="0">
                <a:solidFill>
                  <a:srgbClr val="948A30"/>
                </a:solidFill>
                <a:latin typeface="Times New Roman" panose="02020603050405020304" pitchFamily="18" charset="0"/>
                <a:cs typeface="Times New Roman" panose="02020603050405020304" pitchFamily="18" charset="0"/>
              </a:rPr>
              <a:t> оны  0</a:t>
            </a:r>
            <a:r>
              <a:rPr lang="en-US" dirty="0" smtClean="0">
                <a:solidFill>
                  <a:srgbClr val="948A30"/>
                </a:solidFill>
                <a:latin typeface="Times New Roman" panose="02020603050405020304" pitchFamily="18" charset="0"/>
                <a:cs typeface="Times New Roman" panose="02020603050405020304" pitchFamily="18" charset="0"/>
              </a:rPr>
              <a:t>1</a:t>
            </a:r>
            <a:r>
              <a:rPr lang="mn-MN" dirty="0" smtClean="0">
                <a:solidFill>
                  <a:srgbClr val="948A30"/>
                </a:solidFill>
                <a:latin typeface="Times New Roman" panose="02020603050405020304" pitchFamily="18" charset="0"/>
                <a:cs typeface="Times New Roman" panose="02020603050405020304" pitchFamily="18" charset="0"/>
              </a:rPr>
              <a:t> сарын</a:t>
            </a:r>
            <a:r>
              <a:rPr lang="en-US" dirty="0" smtClean="0">
                <a:solidFill>
                  <a:srgbClr val="948A30"/>
                </a:solidFill>
                <a:latin typeface="Times New Roman" panose="02020603050405020304" pitchFamily="18" charset="0"/>
                <a:cs typeface="Times New Roman" panose="02020603050405020304" pitchFamily="18" charset="0"/>
              </a:rPr>
              <a:t> 11</a:t>
            </a:r>
            <a:r>
              <a:rPr lang="mn-MN" dirty="0" smtClean="0">
                <a:solidFill>
                  <a:srgbClr val="948A30"/>
                </a:solidFill>
                <a:latin typeface="Times New Roman" panose="02020603050405020304" pitchFamily="18" charset="0"/>
                <a:cs typeface="Times New Roman" panose="02020603050405020304" pitchFamily="18" charset="0"/>
              </a:rPr>
              <a:t> </a:t>
            </a:r>
            <a:endParaRPr lang="en-US" dirty="0" smtClean="0">
              <a:solidFill>
                <a:srgbClr val="948A30"/>
              </a:solidFill>
              <a:latin typeface="Times New Roman" panose="02020603050405020304" pitchFamily="18" charset="0"/>
              <a:cs typeface="Times New Roman" panose="02020603050405020304" pitchFamily="18" charset="0"/>
            </a:endParaRPr>
          </a:p>
        </p:txBody>
      </p:sp>
      <p:pic>
        <p:nvPicPr>
          <p:cNvPr id="7" name="Picture 9" descr="\\exchange_server\MCCT\RESTRICTED\1.ARCHIVE\10. Design_Logo\NSO_LOGO\logo_mg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240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1557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1495"/>
          <a:stretch/>
        </p:blipFill>
        <p:spPr>
          <a:xfrm>
            <a:off x="0" y="0"/>
            <a:ext cx="9007267" cy="6873756"/>
          </a:xfrm>
          <a:prstGeom prst="rect">
            <a:avLst/>
          </a:prstGeom>
        </p:spPr>
      </p:pic>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762000" y="609600"/>
            <a:ext cx="685800" cy="685800"/>
          </a:xfrm>
        </p:spPr>
      </p:pic>
      <p:sp>
        <p:nvSpPr>
          <p:cNvPr id="5" name="Rectangle 12"/>
          <p:cNvSpPr>
            <a:spLocks noChangeArrowheads="1"/>
          </p:cNvSpPr>
          <p:nvPr/>
        </p:nvSpPr>
        <p:spPr bwMode="auto">
          <a:xfrm>
            <a:off x="1676400" y="609600"/>
            <a:ext cx="5715000" cy="338554"/>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sz="1600" b="1" dirty="0" smtClean="0">
                <a:solidFill>
                  <a:schemeClr val="bg1"/>
                </a:solidFill>
                <a:latin typeface="Arial Unicode MS" pitchFamily="34" charset="-128"/>
                <a:ea typeface="Arial Unicode MS" pitchFamily="34" charset="-128"/>
                <a:cs typeface="Arial Unicode MS" pitchFamily="34" charset="-128"/>
              </a:rPr>
              <a:t>МАКРО ЭДИЙН ЗАСГИЙН ҮЗҮҮЛЭЛТ- Барилга</a:t>
            </a:r>
            <a:endParaRPr lang="mn-MN" sz="1600" b="1" dirty="0">
              <a:solidFill>
                <a:schemeClr val="bg1"/>
              </a:solidFill>
              <a:latin typeface="Arial Unicode MS" pitchFamily="34" charset="-128"/>
              <a:ea typeface="Arial Unicode MS" pitchFamily="34" charset="-128"/>
              <a:cs typeface="Arial Unicode MS" pitchFamily="34" charset="-128"/>
            </a:endParaRPr>
          </a:p>
        </p:txBody>
      </p:sp>
      <p:sp>
        <p:nvSpPr>
          <p:cNvPr id="37889" name="Rectangle 1"/>
          <p:cNvSpPr>
            <a:spLocks noChangeArrowheads="1"/>
          </p:cNvSpPr>
          <p:nvPr/>
        </p:nvSpPr>
        <p:spPr bwMode="auto">
          <a:xfrm>
            <a:off x="1447800" y="1214736"/>
            <a:ext cx="6858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Барилгын байгууллагын бүлэглэлт, гүйцэтгэсэн барилга, угсралтын ажлын хэмжээгээр</a:t>
            </a:r>
            <a:endParaRPr kumimoji="0" lang="mn-MN" sz="1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Chart 4"/>
          <p:cNvPicPr>
            <a:picLocks noChangeArrowheads="1"/>
          </p:cNvPicPr>
          <p:nvPr/>
        </p:nvPicPr>
        <p:blipFill>
          <a:blip r:embed="rId5" cstate="print"/>
          <a:srcRect l="-1208" t="-4323" r="-5470" b="-7295"/>
          <a:stretch>
            <a:fillRect/>
          </a:stretch>
        </p:blipFill>
        <p:spPr bwMode="auto">
          <a:xfrm>
            <a:off x="1104900" y="2129808"/>
            <a:ext cx="7200900" cy="4194792"/>
          </a:xfrm>
          <a:prstGeom prst="rect">
            <a:avLst/>
          </a:prstGeom>
          <a:noFill/>
          <a:ln w="9525">
            <a:noFill/>
            <a:miter lim="800000"/>
            <a:headEnd/>
            <a:tailEnd/>
          </a:ln>
        </p:spPr>
      </p:pic>
    </p:spTree>
    <p:extLst>
      <p:ext uri="{BB962C8B-B14F-4D97-AF65-F5344CB8AC3E}">
        <p14:creationId xmlns:p14="http://schemas.microsoft.com/office/powerpoint/2010/main" xmlns="" val="405676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10" name="Rectangle 12"/>
          <p:cNvSpPr>
            <a:spLocks noChangeArrowheads="1"/>
          </p:cNvSpPr>
          <p:nvPr/>
        </p:nvSpPr>
        <p:spPr bwMode="auto">
          <a:xfrm>
            <a:off x="2286000" y="609600"/>
            <a:ext cx="5715000" cy="338554"/>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sz="1600" b="1" dirty="0" smtClean="0">
                <a:solidFill>
                  <a:schemeClr val="bg1"/>
                </a:solidFill>
                <a:latin typeface="Arial Unicode MS" pitchFamily="34" charset="-128"/>
                <a:ea typeface="Arial Unicode MS" pitchFamily="34" charset="-128"/>
                <a:cs typeface="Arial Unicode MS" pitchFamily="34" charset="-128"/>
              </a:rPr>
              <a:t>МАКРО ЭДИЙН ЗАСГИЙН ҮЗҮҮЛЭЛТ- Аж үйлдвэр</a:t>
            </a:r>
            <a:endParaRPr lang="mn-MN" sz="1600" b="1" dirty="0">
              <a:solidFill>
                <a:schemeClr val="bg1"/>
              </a:solidFill>
              <a:latin typeface="Arial Unicode MS" pitchFamily="34" charset="-128"/>
              <a:ea typeface="Arial Unicode MS" pitchFamily="34" charset="-128"/>
              <a:cs typeface="Arial Unicode MS" pitchFamily="34" charset="-12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4399" y="609600"/>
            <a:ext cx="1143000" cy="1143000"/>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xmlns="" val="1918381008"/>
              </p:ext>
            </p:extLst>
          </p:nvPr>
        </p:nvGraphicFramePr>
        <p:xfrm>
          <a:off x="1066800" y="1295400"/>
          <a:ext cx="7620000" cy="52051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59347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5516"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2" name="Rectangle 11"/>
          <p:cNvSpPr/>
          <p:nvPr/>
        </p:nvSpPr>
        <p:spPr>
          <a:xfrm>
            <a:off x="1371600" y="609601"/>
            <a:ext cx="6858000" cy="646331"/>
          </a:xfrm>
          <a:prstGeom prst="rect">
            <a:avLst/>
          </a:prstGeom>
        </p:spPr>
        <p:txBody>
          <a:bodyPr wrap="square">
            <a:spAutoFit/>
          </a:bodyPr>
          <a:lstStyle/>
          <a:p>
            <a:pPr algn="ctr">
              <a:spcBef>
                <a:spcPct val="0"/>
              </a:spcBef>
              <a:buFontTx/>
              <a:buNone/>
            </a:pPr>
            <a:r>
              <a:rPr lang="mn-MN" altLang="en-US" dirty="0" smtClean="0">
                <a:solidFill>
                  <a:schemeClr val="bg1"/>
                </a:solidFill>
                <a:latin typeface="Arial" charset="0"/>
              </a:rPr>
              <a:t>2014 оны жилийн эцсийн малыг 5 төрөл дээр  сумдаар  жагсаавал</a:t>
            </a:r>
            <a:endParaRPr lang="en-US" altLang="en-US" dirty="0">
              <a:solidFill>
                <a:schemeClr val="bg1"/>
              </a:solidFill>
              <a:latin typeface="Arial" charset="0"/>
            </a:endParaRPr>
          </a:p>
        </p:txBody>
      </p:sp>
      <p:grpSp>
        <p:nvGrpSpPr>
          <p:cNvPr id="15" name="Group 2"/>
          <p:cNvGrpSpPr>
            <a:grpSpLocks/>
          </p:cNvGrpSpPr>
          <p:nvPr/>
        </p:nvGrpSpPr>
        <p:grpSpPr bwMode="auto">
          <a:xfrm>
            <a:off x="957943" y="609600"/>
            <a:ext cx="3690257" cy="5638799"/>
            <a:chOff x="107571053" y="106429016"/>
            <a:chExt cx="2594427" cy="4281186"/>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l="26152" t="25655" r="53844" b="15657"/>
            <a:stretch>
              <a:fillRect/>
            </a:stretch>
          </p:blipFill>
          <p:spPr bwMode="auto">
            <a:xfrm>
              <a:off x="107571053" y="106429016"/>
              <a:ext cx="2594427" cy="4281186"/>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0" name="Text Box 4"/>
            <p:cNvSpPr txBox="1">
              <a:spLocks noChangeArrowheads="1"/>
            </p:cNvSpPr>
            <p:nvPr/>
          </p:nvSpPr>
          <p:spPr bwMode="auto">
            <a:xfrm>
              <a:off x="107648006" y="107311020"/>
              <a:ext cx="742950" cy="2857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rPr>
                <a:t>2055765</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21" name="Text Box 5"/>
            <p:cNvSpPr txBox="1">
              <a:spLocks noChangeArrowheads="1"/>
            </p:cNvSpPr>
            <p:nvPr/>
          </p:nvSpPr>
          <p:spPr bwMode="auto">
            <a:xfrm>
              <a:off x="109362506" y="107311020"/>
              <a:ext cx="742950" cy="2857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rPr>
                <a:t>2313963</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22" name="Text Box 6"/>
            <p:cNvSpPr txBox="1">
              <a:spLocks noChangeArrowheads="1"/>
            </p:cNvSpPr>
            <p:nvPr/>
          </p:nvSpPr>
          <p:spPr bwMode="auto">
            <a:xfrm>
              <a:off x="107648006" y="107939670"/>
              <a:ext cx="742950" cy="2857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rPr>
                <a:t>74170</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23" name="Text Box 7"/>
            <p:cNvSpPr txBox="1">
              <a:spLocks noChangeArrowheads="1"/>
            </p:cNvSpPr>
            <p:nvPr/>
          </p:nvSpPr>
          <p:spPr bwMode="auto">
            <a:xfrm>
              <a:off x="109360108" y="107935445"/>
              <a:ext cx="670587" cy="2857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rPr>
                <a:t>85298</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24" name="Text Box 8"/>
            <p:cNvSpPr txBox="1">
              <a:spLocks noChangeArrowheads="1"/>
            </p:cNvSpPr>
            <p:nvPr/>
          </p:nvSpPr>
          <p:spPr bwMode="auto">
            <a:xfrm>
              <a:off x="107637181" y="108455209"/>
              <a:ext cx="742950" cy="2857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rPr>
                <a:t>18653</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25" name="Text Box 9"/>
            <p:cNvSpPr txBox="1">
              <a:spLocks noChangeArrowheads="1"/>
            </p:cNvSpPr>
            <p:nvPr/>
          </p:nvSpPr>
          <p:spPr bwMode="auto">
            <a:xfrm>
              <a:off x="109445627" y="108455209"/>
              <a:ext cx="585068" cy="2857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rPr>
                <a:t>22149</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26" name="Text Box 10"/>
            <p:cNvSpPr txBox="1">
              <a:spLocks noChangeArrowheads="1"/>
            </p:cNvSpPr>
            <p:nvPr/>
          </p:nvSpPr>
          <p:spPr bwMode="auto">
            <a:xfrm>
              <a:off x="107637181" y="109071226"/>
              <a:ext cx="742950" cy="2857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rPr>
                <a:t>118584</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27" name="Text Box 11"/>
            <p:cNvSpPr txBox="1">
              <a:spLocks noChangeArrowheads="1"/>
            </p:cNvSpPr>
            <p:nvPr/>
          </p:nvSpPr>
          <p:spPr bwMode="auto">
            <a:xfrm>
              <a:off x="109353528" y="109071226"/>
              <a:ext cx="696901" cy="2857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rPr>
                <a:t>130493</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28" name="Text Box 12"/>
            <p:cNvSpPr txBox="1">
              <a:spLocks noChangeArrowheads="1"/>
            </p:cNvSpPr>
            <p:nvPr/>
          </p:nvSpPr>
          <p:spPr bwMode="auto">
            <a:xfrm>
              <a:off x="107637181" y="109725744"/>
              <a:ext cx="742950" cy="2857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rPr>
                <a:t>447008</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29" name="Text Box 13"/>
            <p:cNvSpPr txBox="1">
              <a:spLocks noChangeArrowheads="1"/>
            </p:cNvSpPr>
            <p:nvPr/>
          </p:nvSpPr>
          <p:spPr bwMode="auto">
            <a:xfrm>
              <a:off x="109320635" y="109725744"/>
              <a:ext cx="742950" cy="2857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rPr>
                <a:t>520905</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30" name="Text Box 14"/>
            <p:cNvSpPr txBox="1">
              <a:spLocks noChangeArrowheads="1"/>
            </p:cNvSpPr>
            <p:nvPr/>
          </p:nvSpPr>
          <p:spPr bwMode="auto">
            <a:xfrm>
              <a:off x="107657816" y="110282820"/>
              <a:ext cx="742950" cy="2857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rPr>
                <a:t>1397350</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31" name="Text Box 15"/>
            <p:cNvSpPr txBox="1">
              <a:spLocks noChangeArrowheads="1"/>
            </p:cNvSpPr>
            <p:nvPr/>
          </p:nvSpPr>
          <p:spPr bwMode="auto">
            <a:xfrm>
              <a:off x="109360103" y="110284009"/>
              <a:ext cx="742950" cy="2857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rPr>
                <a:t>1555118</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1024" name="Text Box 16"/>
            <p:cNvSpPr txBox="1">
              <a:spLocks noChangeArrowheads="1"/>
            </p:cNvSpPr>
            <p:nvPr/>
          </p:nvSpPr>
          <p:spPr bwMode="auto">
            <a:xfrm>
              <a:off x="108119137" y="106618219"/>
              <a:ext cx="1745385" cy="219741"/>
            </a:xfrm>
            <a:prstGeom prst="rect">
              <a:avLst/>
            </a:prstGeom>
            <a:solidFill>
              <a:srgbClr val="FFFFFF"/>
            </a:solidFill>
            <a:ln>
              <a:noFill/>
            </a:ln>
            <a:effectLst/>
            <a:extLs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panose="020B0604020202020204" pitchFamily="34" charset="0"/>
                </a:rPr>
                <a:t>МАЛЫН ТОО, толгойгоор</a:t>
              </a:r>
              <a:endParaRPr kumimoji="0" lang="en-US" sz="2800" b="0" i="0" u="none" strike="noStrike" cap="none" normalizeH="0" baseline="0" dirty="0" smtClean="0">
                <a:ln>
                  <a:noFill/>
                </a:ln>
                <a:solidFill>
                  <a:schemeClr val="tx1"/>
                </a:solidFill>
                <a:effectLst/>
                <a:latin typeface="Arial" panose="020B0604020202020204" pitchFamily="34" charset="0"/>
              </a:endParaRPr>
            </a:p>
          </p:txBody>
        </p:sp>
        <p:sp>
          <p:nvSpPr>
            <p:cNvPr id="1025" name="Rectangle 17"/>
            <p:cNvSpPr>
              <a:spLocks noChangeArrowheads="1"/>
            </p:cNvSpPr>
            <p:nvPr/>
          </p:nvSpPr>
          <p:spPr bwMode="auto">
            <a:xfrm>
              <a:off x="107721543" y="107035538"/>
              <a:ext cx="692287" cy="120773"/>
            </a:xfrm>
            <a:prstGeom prst="rect">
              <a:avLst/>
            </a:prstGeom>
            <a:solidFill>
              <a:srgbClr val="000000"/>
            </a:solidFill>
            <a:ln w="25400"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9144" tIns="9144" rIns="9144" bIns="9144"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Tahoma" panose="020B0604030504040204" pitchFamily="34" charset="0"/>
                </a:rPr>
                <a:t>2015</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026" name="Rectangle 18"/>
            <p:cNvSpPr>
              <a:spLocks noChangeArrowheads="1"/>
            </p:cNvSpPr>
            <p:nvPr/>
          </p:nvSpPr>
          <p:spPr bwMode="auto">
            <a:xfrm>
              <a:off x="109360103" y="107018750"/>
              <a:ext cx="697379" cy="141915"/>
            </a:xfrm>
            <a:prstGeom prst="rect">
              <a:avLst/>
            </a:prstGeom>
            <a:solidFill>
              <a:srgbClr val="000000"/>
            </a:solidFill>
            <a:ln w="25400"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9144" tIns="9144" rIns="9144" bIns="9144"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Tahoma" panose="020B0604030504040204" pitchFamily="34" charset="0"/>
                </a:rPr>
                <a:t>2016</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grpSp>
      <p:graphicFrame>
        <p:nvGraphicFramePr>
          <p:cNvPr id="36" name="Chart 35"/>
          <p:cNvGraphicFramePr>
            <a:graphicFrameLocks/>
          </p:cNvGraphicFramePr>
          <p:nvPr>
            <p:extLst>
              <p:ext uri="{D42A27DB-BD31-4B8C-83A1-F6EECF244321}">
                <p14:modId xmlns:p14="http://schemas.microsoft.com/office/powerpoint/2010/main" xmlns="" val="2256906282"/>
              </p:ext>
            </p:extLst>
          </p:nvPr>
        </p:nvGraphicFramePr>
        <p:xfrm>
          <a:off x="5562600" y="1492029"/>
          <a:ext cx="3685609" cy="4606427"/>
        </p:xfrm>
        <a:graphic>
          <a:graphicData uri="http://schemas.openxmlformats.org/drawingml/2006/chart">
            <c:chart xmlns:c="http://schemas.openxmlformats.org/drawingml/2006/chart" xmlns:r="http://schemas.openxmlformats.org/officeDocument/2006/relationships" r:id="rId5"/>
          </a:graphicData>
        </a:graphic>
      </p:graphicFrame>
      <p:cxnSp>
        <p:nvCxnSpPr>
          <p:cNvPr id="40" name="Straight Connector 39"/>
          <p:cNvCxnSpPr/>
          <p:nvPr/>
        </p:nvCxnSpPr>
        <p:spPr>
          <a:xfrm>
            <a:off x="5366657" y="1615176"/>
            <a:ext cx="0" cy="5163641"/>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42" name="Picture 2" descr="\\exchange_server\MCCT\PUBLIC\Tserendejid\Information icon\18.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14126" y="721696"/>
            <a:ext cx="7366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17181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169" y="-26642"/>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2" name="Rectangle 11"/>
          <p:cNvSpPr/>
          <p:nvPr/>
        </p:nvSpPr>
        <p:spPr>
          <a:xfrm>
            <a:off x="1371600" y="609601"/>
            <a:ext cx="6858000" cy="646331"/>
          </a:xfrm>
          <a:prstGeom prst="rect">
            <a:avLst/>
          </a:prstGeom>
        </p:spPr>
        <p:txBody>
          <a:bodyPr wrap="square">
            <a:spAutoFit/>
          </a:bodyPr>
          <a:lstStyle/>
          <a:p>
            <a:pPr algn="ctr">
              <a:spcBef>
                <a:spcPct val="0"/>
              </a:spcBef>
              <a:buFontTx/>
              <a:buNone/>
            </a:pPr>
            <a:r>
              <a:rPr lang="mn-MN" altLang="en-US" dirty="0" smtClean="0">
                <a:solidFill>
                  <a:schemeClr val="bg1"/>
                </a:solidFill>
                <a:latin typeface="Arial" charset="0"/>
              </a:rPr>
              <a:t>2014 оны жилийн эцсийн малыг 5 төрөл дээр  сумдаар  жагсаавал</a:t>
            </a:r>
            <a:endParaRPr lang="en-US" altLang="en-US" dirty="0">
              <a:solidFill>
                <a:schemeClr val="bg1"/>
              </a:solidFill>
              <a:latin typeface="Arial" charset="0"/>
            </a:endParaRPr>
          </a:p>
        </p:txBody>
      </p:sp>
      <p:pic>
        <p:nvPicPr>
          <p:cNvPr id="42" name="Picture 2" descr="\\exchange_server\MCCT\PUBLIC\Tserendejid\Information icon\1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1779" y="564466"/>
            <a:ext cx="7366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Rectangle 1031"/>
          <p:cNvSpPr/>
          <p:nvPr/>
        </p:nvSpPr>
        <p:spPr>
          <a:xfrm>
            <a:off x="2239379" y="456631"/>
            <a:ext cx="7142022" cy="923330"/>
          </a:xfrm>
          <a:prstGeom prst="rect">
            <a:avLst/>
          </a:prstGeom>
        </p:spPr>
        <p:txBody>
          <a:bodyPr wrap="square">
            <a:spAutoFit/>
          </a:bodyPr>
          <a:lstStyle/>
          <a:p>
            <a:pPr indent="457200" algn="just"/>
            <a:endParaRPr lang="en-US" i="1" kern="1400" dirty="0" smtClean="0">
              <a:solidFill>
                <a:srgbClr val="000000"/>
              </a:solidFill>
              <a:latin typeface="Arial Mon" panose="020B0500000000000000" pitchFamily="34" charset="0"/>
            </a:endParaRPr>
          </a:p>
          <a:p>
            <a:pPr indent="457200" algn="just"/>
            <a:r>
              <a:rPr lang="mn-MN" i="1" kern="1400" dirty="0" smtClean="0">
                <a:solidFill>
                  <a:srgbClr val="000000"/>
                </a:solidFill>
              </a:rPr>
              <a:t>Нийт мал сүрэг, сумаар, мянган толгой: </a:t>
            </a:r>
          </a:p>
          <a:p>
            <a:pPr indent="457200" algn="just"/>
            <a:endParaRPr lang="mn-MN" kern="1400" dirty="0">
              <a:solidFill>
                <a:srgbClr val="000000"/>
              </a:solidFill>
              <a:latin typeface="Arial Mon" panose="020B0500000000000000" pitchFamily="34" charset="0"/>
            </a:endParaRPr>
          </a:p>
        </p:txBody>
      </p:sp>
      <p:pic>
        <p:nvPicPr>
          <p:cNvPr id="48" name="Picture 47"/>
          <p:cNvPicPr>
            <a:picLocks noChangeAspect="1"/>
          </p:cNvPicPr>
          <p:nvPr/>
        </p:nvPicPr>
        <p:blipFill rotWithShape="1">
          <a:blip r:embed="rId5">
            <a:extLst>
              <a:ext uri="{28A0092B-C50C-407E-A947-70E740481C1C}">
                <a14:useLocalDpi xmlns:a14="http://schemas.microsoft.com/office/drawing/2010/main" xmlns="" val="0"/>
              </a:ext>
            </a:extLst>
          </a:blip>
          <a:srcRect l="502" t="6887" r="9370" b="836"/>
          <a:stretch/>
        </p:blipFill>
        <p:spPr>
          <a:xfrm>
            <a:off x="858978" y="1301066"/>
            <a:ext cx="8204853" cy="5485535"/>
          </a:xfrm>
          <a:prstGeom prst="rect">
            <a:avLst/>
          </a:prstGeom>
        </p:spPr>
      </p:pic>
    </p:spTree>
    <p:extLst>
      <p:ext uri="{BB962C8B-B14F-4D97-AF65-F5344CB8AC3E}">
        <p14:creationId xmlns:p14="http://schemas.microsoft.com/office/powerpoint/2010/main" xmlns="" val="4069585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endParaRPr lang="en-US" dirty="0"/>
          </a:p>
        </p:txBody>
      </p:sp>
      <p:sp>
        <p:nvSpPr>
          <p:cNvPr id="23" name="Content Placeholder 22"/>
          <p:cNvSpPr>
            <a:spLocks noGrp="1"/>
          </p:cNvSpPr>
          <p:nvPr>
            <p:ph idx="1"/>
          </p:nvPr>
        </p:nvSpPr>
        <p:spPr/>
        <p:txBody>
          <a:bodyPr/>
          <a:lstStyle/>
          <a:p>
            <a:endParaRPr lang="en-US" dirty="0"/>
          </a:p>
        </p:txBody>
      </p:sp>
      <p:sp>
        <p:nvSpPr>
          <p:cNvPr id="26" name="Text Placeholder 25"/>
          <p:cNvSpPr>
            <a:spLocks noGrp="1"/>
          </p:cNvSpPr>
          <p:nvPr>
            <p:ph type="body" sz="half" idx="2"/>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444"/>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0" name="Rectangle 12"/>
          <p:cNvSpPr>
            <a:spLocks noChangeArrowheads="1"/>
          </p:cNvSpPr>
          <p:nvPr/>
        </p:nvSpPr>
        <p:spPr bwMode="auto">
          <a:xfrm>
            <a:off x="914400" y="525463"/>
            <a:ext cx="7354184" cy="400050"/>
          </a:xfrm>
          <a:prstGeom prst="rect">
            <a:avLst/>
          </a:prstGeom>
          <a:solidFill>
            <a:schemeClr val="accent3">
              <a:lumMod val="75000"/>
            </a:schemeClr>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smtClean="0">
                <a:solidFill>
                  <a:schemeClr val="bg1"/>
                </a:solidFill>
                <a:latin typeface="Arial" pitchFamily="34" charset="0"/>
                <a:ea typeface="Arial Unicode MS" pitchFamily="34" charset="-128"/>
                <a:cs typeface="Arial" pitchFamily="34" charset="0"/>
              </a:rPr>
              <a:t>Эдийн засгийн үзүүлэлт-Хөдөө </a:t>
            </a:r>
            <a:r>
              <a:rPr lang="mn-MN" sz="2000" b="1" dirty="0">
                <a:solidFill>
                  <a:schemeClr val="bg1"/>
                </a:solidFill>
                <a:latin typeface="Arial" pitchFamily="34" charset="0"/>
                <a:ea typeface="Arial Unicode MS" pitchFamily="34" charset="-128"/>
                <a:cs typeface="Arial" pitchFamily="34" charset="0"/>
              </a:rPr>
              <a:t>аж ахуй</a:t>
            </a: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pic>
        <p:nvPicPr>
          <p:cNvPr id="14" name="Picture 2" descr="\\exchange_server\MCCT\PUBLIC\Tserendejid\Information icon\1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00245" y="406798"/>
            <a:ext cx="735894" cy="776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il_fi" descr="http://bj4img.com/d/bb/user_uploads/20110401/195681/24lzll034868-02_1d412b97.jpg"/>
          <p:cNvPicPr/>
          <p:nvPr/>
        </p:nvPicPr>
        <p:blipFill>
          <a:blip r:embed="rId5" cstate="print"/>
          <a:srcRect/>
          <a:stretch>
            <a:fillRect/>
          </a:stretch>
        </p:blipFill>
        <p:spPr bwMode="auto">
          <a:xfrm>
            <a:off x="4546777" y="3475167"/>
            <a:ext cx="1676400" cy="1638300"/>
          </a:xfrm>
          <a:prstGeom prst="ellipse">
            <a:avLst/>
          </a:prstGeom>
          <a:ln>
            <a:noFill/>
          </a:ln>
          <a:effectLst>
            <a:softEdge rad="112500"/>
          </a:effectLst>
        </p:spPr>
      </p:pic>
      <p:pic>
        <p:nvPicPr>
          <p:cNvPr id="18" name="il_fi" descr="http://www.unen.mn/resource/unen/photo/2012/11/7fc0642add8681f7/91d665641ca0a0adoriginal.jpg"/>
          <p:cNvPicPr/>
          <p:nvPr/>
        </p:nvPicPr>
        <p:blipFill>
          <a:blip r:embed="rId6" cstate="print"/>
          <a:srcRect/>
          <a:stretch>
            <a:fillRect/>
          </a:stretch>
        </p:blipFill>
        <p:spPr bwMode="auto">
          <a:xfrm rot="239517">
            <a:off x="5826892" y="2337319"/>
            <a:ext cx="1838325" cy="1676400"/>
          </a:xfrm>
          <a:prstGeom prst="ellipse">
            <a:avLst/>
          </a:prstGeom>
          <a:ln>
            <a:noFill/>
          </a:ln>
          <a:effectLst>
            <a:softEdge rad="112500"/>
          </a:effectLst>
        </p:spPr>
      </p:pic>
      <p:pic>
        <p:nvPicPr>
          <p:cNvPr id="19" name="Picture 8" descr="http://bj4img.com/d/bb/user_uploads/20110401/195681/uher_ea8e11fa.jpg"/>
          <p:cNvPicPr>
            <a:picLocks noChangeAspect="1" noChangeArrowheads="1"/>
          </p:cNvPicPr>
          <p:nvPr/>
        </p:nvPicPr>
        <p:blipFill>
          <a:blip r:embed="rId7" cstate="print"/>
          <a:srcRect/>
          <a:stretch>
            <a:fillRect/>
          </a:stretch>
        </p:blipFill>
        <p:spPr bwMode="auto">
          <a:xfrm rot="21294464">
            <a:off x="7157014" y="3569239"/>
            <a:ext cx="1704099" cy="1618894"/>
          </a:xfrm>
          <a:prstGeom prst="ellipse">
            <a:avLst/>
          </a:prstGeom>
          <a:ln>
            <a:noFill/>
          </a:ln>
          <a:effectLst>
            <a:softEdge rad="112500"/>
          </a:effectLst>
        </p:spPr>
      </p:pic>
      <p:pic>
        <p:nvPicPr>
          <p:cNvPr id="20" name="il_fi" descr="http://www.zavkhan.gov.mn/images/gallery/09040014.jpg"/>
          <p:cNvPicPr/>
          <p:nvPr/>
        </p:nvPicPr>
        <p:blipFill>
          <a:blip r:embed="rId8" cstate="print"/>
          <a:srcRect/>
          <a:stretch>
            <a:fillRect/>
          </a:stretch>
        </p:blipFill>
        <p:spPr bwMode="auto">
          <a:xfrm rot="331561">
            <a:off x="5046466" y="5073461"/>
            <a:ext cx="1752600" cy="1600200"/>
          </a:xfrm>
          <a:prstGeom prst="ellipse">
            <a:avLst/>
          </a:prstGeom>
          <a:ln>
            <a:noFill/>
          </a:ln>
          <a:effectLst>
            <a:softEdge rad="112500"/>
          </a:effectLst>
        </p:spPr>
      </p:pic>
      <p:pic>
        <p:nvPicPr>
          <p:cNvPr id="21" name="il_fi" descr="http://altan-ovoo.mn/Uploads/orig/229o0kjib4vh03rg5joytmmfs.jpg"/>
          <p:cNvPicPr/>
          <p:nvPr/>
        </p:nvPicPr>
        <p:blipFill>
          <a:blip r:embed="rId9" cstate="print"/>
          <a:srcRect/>
          <a:stretch>
            <a:fillRect/>
          </a:stretch>
        </p:blipFill>
        <p:spPr bwMode="auto">
          <a:xfrm rot="20764323">
            <a:off x="6712648" y="5101500"/>
            <a:ext cx="1662304" cy="1536173"/>
          </a:xfrm>
          <a:prstGeom prst="ellipse">
            <a:avLst/>
          </a:prstGeom>
          <a:ln>
            <a:noFill/>
          </a:ln>
          <a:effectLst>
            <a:softEdge rad="112500"/>
          </a:effectLst>
        </p:spPr>
      </p:pic>
      <p:cxnSp>
        <p:nvCxnSpPr>
          <p:cNvPr id="22" name="Straight Connector 21"/>
          <p:cNvCxnSpPr/>
          <p:nvPr/>
        </p:nvCxnSpPr>
        <p:spPr>
          <a:xfrm>
            <a:off x="8934016" y="1226424"/>
            <a:ext cx="19981" cy="5407444"/>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086665" y="1088988"/>
            <a:ext cx="3493144" cy="523220"/>
          </a:xfrm>
          <a:prstGeom prst="rect">
            <a:avLst/>
          </a:prstGeom>
        </p:spPr>
        <p:txBody>
          <a:bodyPr wrap="square">
            <a:spAutoFit/>
          </a:bodyPr>
          <a:lstStyle/>
          <a:p>
            <a:pPr algn="ctr">
              <a:spcBef>
                <a:spcPct val="0"/>
              </a:spcBef>
              <a:buFontTx/>
              <a:buNone/>
            </a:pPr>
            <a:r>
              <a:rPr lang="mn-MN" altLang="en-US" sz="1400" b="1" dirty="0" smtClean="0">
                <a:latin typeface="Arial" pitchFamily="34" charset="0"/>
                <a:ea typeface="Tahoma" pitchFamily="34" charset="0"/>
                <a:cs typeface="Arial" pitchFamily="34" charset="0"/>
              </a:rPr>
              <a:t>Малын тоо</a:t>
            </a:r>
            <a:r>
              <a:rPr lang="en-US" altLang="en-US" sz="1400" b="1" dirty="0">
                <a:latin typeface="Arial" pitchFamily="34" charset="0"/>
                <a:ea typeface="Tahoma" pitchFamily="34" charset="0"/>
                <a:cs typeface="Arial" pitchFamily="34" charset="0"/>
              </a:rPr>
              <a:t> </a:t>
            </a:r>
            <a:r>
              <a:rPr lang="en-US" altLang="en-US" sz="1400" b="1" dirty="0" smtClean="0">
                <a:latin typeface="Arial" pitchFamily="34" charset="0"/>
                <a:ea typeface="Tahoma" pitchFamily="34" charset="0"/>
                <a:cs typeface="Arial" pitchFamily="34" charset="0"/>
              </a:rPr>
              <a:t>2016 </a:t>
            </a:r>
            <a:r>
              <a:rPr lang="mn-MN" altLang="en-US" sz="1400" b="1" dirty="0" smtClean="0">
                <a:latin typeface="Arial" pitchFamily="34" charset="0"/>
                <a:ea typeface="Tahoma" pitchFamily="34" charset="0"/>
                <a:cs typeface="Arial" pitchFamily="34" charset="0"/>
              </a:rPr>
              <a:t>оны жилийн эцсийн байдлаар, сумдаар, тоо толгой</a:t>
            </a:r>
            <a:endParaRPr lang="en-US" altLang="en-US" sz="1400" b="1" dirty="0">
              <a:latin typeface="Arial" pitchFamily="34" charset="0"/>
              <a:ea typeface="Tahoma" pitchFamily="34" charset="0"/>
              <a:cs typeface="Arial" pitchFamily="34" charset="0"/>
            </a:endParaRPr>
          </a:p>
        </p:txBody>
      </p:sp>
      <p:graphicFrame>
        <p:nvGraphicFramePr>
          <p:cNvPr id="24" name="Chart 23"/>
          <p:cNvGraphicFramePr>
            <a:graphicFrameLocks/>
          </p:cNvGraphicFramePr>
          <p:nvPr>
            <p:extLst/>
          </p:nvPr>
        </p:nvGraphicFramePr>
        <p:xfrm>
          <a:off x="895784" y="1571633"/>
          <a:ext cx="5036419" cy="507475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xmlns="" val="4079081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771"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2" name="Rectangle 11"/>
          <p:cNvSpPr/>
          <p:nvPr/>
        </p:nvSpPr>
        <p:spPr>
          <a:xfrm>
            <a:off x="1371600" y="609601"/>
            <a:ext cx="6858000" cy="369332"/>
          </a:xfrm>
          <a:prstGeom prst="rect">
            <a:avLst/>
          </a:prstGeom>
        </p:spPr>
        <p:txBody>
          <a:bodyPr wrap="square">
            <a:spAutoFit/>
          </a:bodyPr>
          <a:lstStyle/>
          <a:p>
            <a:pPr algn="ctr">
              <a:spcBef>
                <a:spcPct val="0"/>
              </a:spcBef>
              <a:buFontTx/>
              <a:buNone/>
            </a:pPr>
            <a:r>
              <a:rPr lang="mn-MN" altLang="en-US" dirty="0" smtClean="0">
                <a:solidFill>
                  <a:schemeClr val="bg1"/>
                </a:solidFill>
                <a:latin typeface="Arial" charset="0"/>
              </a:rPr>
              <a:t>2014 оны жилийн эцсийн м</a:t>
            </a:r>
            <a:r>
              <a:rPr lang="mn-MN" altLang="en-US" sz="1200" i="1" dirty="0" smtClean="0">
                <a:solidFill>
                  <a:schemeClr val="bg1"/>
                </a:solidFill>
                <a:latin typeface="Arial" charset="0"/>
              </a:rPr>
              <a:t>алыг 5 төрөл дээр  </a:t>
            </a:r>
            <a:r>
              <a:rPr lang="mn-MN" altLang="en-US" dirty="0" smtClean="0">
                <a:solidFill>
                  <a:schemeClr val="bg1"/>
                </a:solidFill>
                <a:latin typeface="Arial" charset="0"/>
              </a:rPr>
              <a:t>сумдаар  жагсаавал</a:t>
            </a:r>
            <a:endParaRPr lang="en-US" altLang="en-US" dirty="0">
              <a:solidFill>
                <a:schemeClr val="bg1"/>
              </a:solidFill>
              <a:latin typeface="Arial"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xmlns="" val="0"/>
              </a:ext>
            </a:extLst>
          </a:blip>
          <a:srcRect b="63207"/>
          <a:stretch/>
        </p:blipFill>
        <p:spPr>
          <a:xfrm>
            <a:off x="927331" y="820848"/>
            <a:ext cx="8168317" cy="2172835"/>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xmlns="" val="0"/>
              </a:ext>
            </a:extLst>
          </a:blip>
          <a:srcRect l="484" t="66378" r="-484" b="-3171"/>
          <a:stretch/>
        </p:blipFill>
        <p:spPr>
          <a:xfrm>
            <a:off x="933350" y="3335553"/>
            <a:ext cx="8168317" cy="2362199"/>
          </a:xfrm>
          <a:prstGeom prst="rect">
            <a:avLst/>
          </a:prstGeom>
        </p:spPr>
      </p:pic>
    </p:spTree>
    <p:extLst>
      <p:ext uri="{BB962C8B-B14F-4D97-AF65-F5344CB8AC3E}">
        <p14:creationId xmlns:p14="http://schemas.microsoft.com/office/powerpoint/2010/main" xmlns="" val="2183344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a:solidFill>
            <a:srgbClr val="00B050"/>
          </a:solidFill>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p>
        </p:txBody>
      </p:sp>
      <p:cxnSp>
        <p:nvCxnSpPr>
          <p:cNvPr id="13" name="Straight Connector 12"/>
          <p:cNvCxnSpPr/>
          <p:nvPr/>
        </p:nvCxnSpPr>
        <p:spPr>
          <a:xfrm>
            <a:off x="1295400" y="1066800"/>
            <a:ext cx="0"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0" name="Picture 2" descr="\\exchange_server\MCCT\PUBLIC\Tserendejid\Information icon\1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6019" y="750630"/>
            <a:ext cx="654957" cy="654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2114549" y="851817"/>
            <a:ext cx="6248400" cy="307777"/>
          </a:xfrm>
          <a:prstGeom prst="rect">
            <a:avLst/>
          </a:prstGeom>
        </p:spPr>
        <p:txBody>
          <a:bodyPr wrap="square">
            <a:spAutoFit/>
          </a:bodyPr>
          <a:lstStyle/>
          <a:p>
            <a:pPr algn="ctr">
              <a:spcBef>
                <a:spcPct val="0"/>
              </a:spcBef>
              <a:buFontTx/>
              <a:buNone/>
            </a:pPr>
            <a:r>
              <a:rPr lang="mn-MN" altLang="en-US" sz="1400" dirty="0" smtClean="0">
                <a:latin typeface="Arial" charset="0"/>
              </a:rPr>
              <a:t>201</a:t>
            </a:r>
            <a:r>
              <a:rPr lang="mn-MN" altLang="en-US" sz="1400" dirty="0">
                <a:latin typeface="Arial" charset="0"/>
              </a:rPr>
              <a:t>6</a:t>
            </a:r>
            <a:r>
              <a:rPr lang="mn-MN" altLang="en-US" sz="1400" dirty="0" smtClean="0">
                <a:latin typeface="Arial" charset="0"/>
              </a:rPr>
              <a:t> оны жилийн эцэст хураасан ургац, төрлөөр, 2011-201</a:t>
            </a:r>
            <a:r>
              <a:rPr lang="mn-MN" altLang="en-US" sz="1400" dirty="0">
                <a:latin typeface="Arial" charset="0"/>
              </a:rPr>
              <a:t>6</a:t>
            </a:r>
            <a:r>
              <a:rPr lang="mn-MN" altLang="en-US" sz="1400" dirty="0" smtClean="0">
                <a:latin typeface="Arial" charset="0"/>
              </a:rPr>
              <a:t> он, /тонн/</a:t>
            </a:r>
            <a:endParaRPr lang="en-US" altLang="en-US" sz="1400" dirty="0">
              <a:latin typeface="Arial" charset="0"/>
            </a:endParaRPr>
          </a:p>
        </p:txBody>
      </p:sp>
      <p:graphicFrame>
        <p:nvGraphicFramePr>
          <p:cNvPr id="18" name="Chart 17"/>
          <p:cNvGraphicFramePr>
            <a:graphicFrameLocks/>
          </p:cNvGraphicFramePr>
          <p:nvPr>
            <p:extLst/>
          </p:nvPr>
        </p:nvGraphicFramePr>
        <p:xfrm>
          <a:off x="1360714" y="1522953"/>
          <a:ext cx="7342414" cy="5030247"/>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20"/>
          <p:cNvSpPr/>
          <p:nvPr/>
        </p:nvSpPr>
        <p:spPr>
          <a:xfrm>
            <a:off x="1333500" y="955009"/>
            <a:ext cx="7848600" cy="369332"/>
          </a:xfrm>
          <a:prstGeom prst="rect">
            <a:avLst/>
          </a:prstGeom>
        </p:spPr>
        <p:txBody>
          <a:bodyPr wrap="square">
            <a:spAutoFit/>
          </a:bodyPr>
          <a:lstStyle/>
          <a:p>
            <a:pPr algn="ctr">
              <a:spcBef>
                <a:spcPct val="0"/>
              </a:spcBef>
              <a:buFontTx/>
              <a:buNone/>
            </a:pPr>
            <a:r>
              <a:rPr lang="mn-MN" altLang="en-US" dirty="0" smtClean="0">
                <a:latin typeface="Arial" charset="0"/>
              </a:rPr>
              <a:t> </a:t>
            </a:r>
            <a:endParaRPr lang="en-US" altLang="en-US" dirty="0">
              <a:latin typeface="Arial" charset="0"/>
            </a:endParaRPr>
          </a:p>
        </p:txBody>
      </p:sp>
    </p:spTree>
    <p:extLst>
      <p:ext uri="{BB962C8B-B14F-4D97-AF65-F5344CB8AC3E}">
        <p14:creationId xmlns:p14="http://schemas.microsoft.com/office/powerpoint/2010/main" xmlns="" val="3644713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a:solidFill>
            <a:srgbClr val="00B050"/>
          </a:solidFill>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p>
        </p:txBody>
      </p:sp>
      <p:cxnSp>
        <p:nvCxnSpPr>
          <p:cNvPr id="13" name="Straight Connector 12"/>
          <p:cNvCxnSpPr/>
          <p:nvPr/>
        </p:nvCxnSpPr>
        <p:spPr>
          <a:xfrm>
            <a:off x="1295400" y="1066800"/>
            <a:ext cx="0"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0" name="Picture 2" descr="\\exchange_server\MCCT\PUBLIC\Tserendejid\Information icon\1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7921" y="688068"/>
            <a:ext cx="654957" cy="654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ctangle 23"/>
          <p:cNvSpPr/>
          <p:nvPr/>
        </p:nvSpPr>
        <p:spPr>
          <a:xfrm>
            <a:off x="2220686" y="762100"/>
            <a:ext cx="6248400" cy="307777"/>
          </a:xfrm>
          <a:prstGeom prst="rect">
            <a:avLst/>
          </a:prstGeom>
        </p:spPr>
        <p:txBody>
          <a:bodyPr wrap="square">
            <a:spAutoFit/>
          </a:bodyPr>
          <a:lstStyle/>
          <a:p>
            <a:pPr algn="ctr">
              <a:spcBef>
                <a:spcPct val="0"/>
              </a:spcBef>
              <a:buFontTx/>
              <a:buNone/>
            </a:pPr>
            <a:r>
              <a:rPr lang="mn-MN" altLang="en-US" sz="1400" dirty="0" smtClean="0">
                <a:latin typeface="Arial" charset="0"/>
              </a:rPr>
              <a:t>2016 онд нийт бэлтгэсэн хадлан, гар тэжээл, сумдаар /тонн/</a:t>
            </a:r>
            <a:endParaRPr lang="en-US" altLang="en-US" sz="1400" dirty="0">
              <a:latin typeface="Arial" charset="0"/>
            </a:endParaRPr>
          </a:p>
        </p:txBody>
      </p:sp>
      <p:graphicFrame>
        <p:nvGraphicFramePr>
          <p:cNvPr id="19" name="Chart 18"/>
          <p:cNvGraphicFramePr>
            <a:graphicFrameLocks/>
          </p:cNvGraphicFramePr>
          <p:nvPr>
            <p:extLst/>
          </p:nvPr>
        </p:nvGraphicFramePr>
        <p:xfrm>
          <a:off x="1569357" y="1219101"/>
          <a:ext cx="7193642" cy="52070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161667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6" name="Rectangle 5"/>
          <p:cNvSpPr/>
          <p:nvPr/>
        </p:nvSpPr>
        <p:spPr>
          <a:xfrm>
            <a:off x="938349" y="695414"/>
            <a:ext cx="6858000" cy="400110"/>
          </a:xfrm>
          <a:prstGeom prst="rect">
            <a:avLst/>
          </a:prstGeom>
        </p:spPr>
        <p:txBody>
          <a:bodyPr wrap="square">
            <a:spAutoFit/>
          </a:bodyPr>
          <a:lstStyle/>
          <a:p>
            <a:r>
              <a:rPr lang="en-US" sz="2000" dirty="0" smtClean="0">
                <a:latin typeface="Arial" pitchFamily="34" charset="0"/>
                <a:cs typeface="Arial" pitchFamily="34" charset="0"/>
              </a:rPr>
              <a:t>www.umnugovi.nso.mn</a:t>
            </a:r>
            <a:endParaRPr lang="en-US" sz="2000" dirty="0">
              <a:latin typeface="Arial" pitchFamily="34" charset="0"/>
              <a:cs typeface="Arial" pitchFamily="34" charset="0"/>
            </a:endParaRPr>
          </a:p>
        </p:txBody>
      </p:sp>
      <p:pic>
        <p:nvPicPr>
          <p:cNvPr id="5" name="Picture 4"/>
          <p:cNvPicPr>
            <a:picLocks noChangeAspect="1"/>
          </p:cNvPicPr>
          <p:nvPr/>
        </p:nvPicPr>
        <p:blipFill rotWithShape="1">
          <a:blip r:embed="rId3"/>
          <a:srcRect l="61750" t="5555" r="2250" b="35926"/>
          <a:stretch/>
        </p:blipFill>
        <p:spPr>
          <a:xfrm>
            <a:off x="938349" y="1095524"/>
            <a:ext cx="8129451" cy="4459907"/>
          </a:xfrm>
          <a:prstGeom prst="rect">
            <a:avLst/>
          </a:prstGeom>
        </p:spPr>
      </p:pic>
    </p:spTree>
    <p:extLst>
      <p:ext uri="{BB962C8B-B14F-4D97-AF65-F5344CB8AC3E}">
        <p14:creationId xmlns:p14="http://schemas.microsoft.com/office/powerpoint/2010/main" xmlns="" val="454412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6" name="Rectangle 5"/>
          <p:cNvSpPr/>
          <p:nvPr/>
        </p:nvSpPr>
        <p:spPr>
          <a:xfrm>
            <a:off x="1981200" y="4495801"/>
            <a:ext cx="6858000" cy="1938992"/>
          </a:xfrm>
          <a:prstGeom prst="rect">
            <a:avLst/>
          </a:prstGeom>
        </p:spPr>
        <p:txBody>
          <a:bodyPr wrap="square">
            <a:spAutoFit/>
          </a:bodyPr>
          <a:lstStyle/>
          <a:p>
            <a:r>
              <a:rPr lang="mn-MN" sz="2000" b="1" i="1" dirty="0" smtClean="0">
                <a:latin typeface="Arial" pitchFamily="34" charset="0"/>
                <a:cs typeface="Arial" pitchFamily="34" charset="0"/>
              </a:rPr>
              <a:t>Харилцах утас: </a:t>
            </a:r>
            <a:r>
              <a:rPr lang="x-none" sz="2000" b="1" i="1" smtClean="0">
                <a:latin typeface="Arial" pitchFamily="34" charset="0"/>
                <a:cs typeface="Arial" pitchFamily="34" charset="0"/>
              </a:rPr>
              <a:t>7053</a:t>
            </a:r>
            <a:r>
              <a:rPr lang="en-US" sz="2000" b="1" i="1" dirty="0" smtClean="0">
                <a:latin typeface="Arial" pitchFamily="34" charset="0"/>
                <a:cs typeface="Arial" pitchFamily="34" charset="0"/>
              </a:rPr>
              <a:t>-</a:t>
            </a:r>
            <a:r>
              <a:rPr lang="x-none" sz="2000" b="1" i="1" smtClean="0">
                <a:latin typeface="Arial" pitchFamily="34" charset="0"/>
                <a:cs typeface="Arial" pitchFamily="34" charset="0"/>
              </a:rPr>
              <a:t>3061,  </a:t>
            </a:r>
          </a:p>
          <a:p>
            <a:r>
              <a:rPr lang="x-none" sz="2000" b="1" i="1" smtClean="0">
                <a:latin typeface="Arial" pitchFamily="34" charset="0"/>
                <a:cs typeface="Arial" pitchFamily="34" charset="0"/>
              </a:rPr>
              <a:t>                              7053</a:t>
            </a:r>
            <a:r>
              <a:rPr lang="en-US" sz="2000" b="1" i="1" dirty="0" smtClean="0">
                <a:latin typeface="Arial" pitchFamily="34" charset="0"/>
                <a:cs typeface="Arial" pitchFamily="34" charset="0"/>
              </a:rPr>
              <a:t>-</a:t>
            </a:r>
            <a:r>
              <a:rPr lang="x-none" sz="2000" b="1" i="1" smtClean="0">
                <a:latin typeface="Arial" pitchFamily="34" charset="0"/>
                <a:cs typeface="Arial" pitchFamily="34" charset="0"/>
              </a:rPr>
              <a:t>3439</a:t>
            </a:r>
            <a:endParaRPr lang="en-US" sz="2000" b="1" i="1" dirty="0" smtClean="0">
              <a:latin typeface="Arial" pitchFamily="34" charset="0"/>
              <a:cs typeface="Arial" pitchFamily="34" charset="0"/>
            </a:endParaRPr>
          </a:p>
          <a:p>
            <a:r>
              <a:rPr lang="en-US" sz="2000" dirty="0" smtClean="0">
                <a:latin typeface="Arial" pitchFamily="34" charset="0"/>
                <a:cs typeface="Arial" pitchFamily="34" charset="0"/>
              </a:rPr>
              <a:t> </a:t>
            </a:r>
          </a:p>
          <a:p>
            <a:r>
              <a:rPr lang="en-US" sz="2000" b="1" dirty="0" smtClean="0">
                <a:latin typeface="Arial" pitchFamily="34" charset="0"/>
                <a:cs typeface="Arial" pitchFamily="34" charset="0"/>
              </a:rPr>
              <a:t>E-mail </a:t>
            </a:r>
            <a:r>
              <a:rPr lang="en-US" sz="2000" b="1" dirty="0" err="1" smtClean="0">
                <a:latin typeface="Arial" pitchFamily="34" charset="0"/>
                <a:cs typeface="Arial" pitchFamily="34" charset="0"/>
              </a:rPr>
              <a:t>хаяг</a:t>
            </a:r>
            <a:r>
              <a:rPr lang="mn-MN" sz="2000" b="1" dirty="0" smtClean="0">
                <a:latin typeface="Arial" pitchFamily="34" charset="0"/>
                <a:cs typeface="Arial" pitchFamily="34" charset="0"/>
              </a:rPr>
              <a:t> </a:t>
            </a:r>
            <a:r>
              <a:rPr lang="en-US" sz="2000" b="1" dirty="0" smtClean="0">
                <a:latin typeface="Arial" pitchFamily="34" charset="0"/>
                <a:cs typeface="Arial" pitchFamily="34" charset="0"/>
              </a:rPr>
              <a:t>:   </a:t>
            </a:r>
            <a:r>
              <a:rPr lang="en-US" sz="2000" dirty="0" smtClean="0">
                <a:latin typeface="Arial" pitchFamily="34" charset="0"/>
                <a:cs typeface="Arial" pitchFamily="34" charset="0"/>
                <a:hlinkClick r:id="rId3"/>
              </a:rPr>
              <a:t>umnugobi_stat@yahoo.com</a:t>
            </a: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   umnugovi@.nso.mn</a:t>
            </a:r>
          </a:p>
          <a:p>
            <a:r>
              <a:rPr lang="en-US" sz="2000" dirty="0" smtClean="0">
                <a:latin typeface="Arial" pitchFamily="34" charset="0"/>
                <a:cs typeface="Arial" pitchFamily="34" charset="0"/>
              </a:rPr>
              <a:t>                         http://www.umnugovi.nso.mn/</a:t>
            </a:r>
            <a:endParaRPr lang="en-US" sz="2000" dirty="0">
              <a:latin typeface="Arial" pitchFamily="34" charset="0"/>
              <a:cs typeface="Arial" pitchFamily="34" charset="0"/>
            </a:endParaRPr>
          </a:p>
        </p:txBody>
      </p:sp>
      <p:pic>
        <p:nvPicPr>
          <p:cNvPr id="7" name="Picture 2" descr="D:\2013\12. December 2013\display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3940" t="30411" r="23524" b="29546"/>
          <a:stretch/>
        </p:blipFill>
        <p:spPr bwMode="auto">
          <a:xfrm>
            <a:off x="1143000" y="838200"/>
            <a:ext cx="7162800" cy="328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3592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092" y="4926"/>
            <a:ext cx="9126908" cy="6860908"/>
          </a:xfrm>
          <a:prstGeom prst="rect">
            <a:avLst/>
          </a:prstGeom>
        </p:spPr>
      </p:pic>
      <p:pic>
        <p:nvPicPr>
          <p:cNvPr id="5" name="Picture 2" descr="\\FILESERVER\share\Byambaabaatar\Information logo\3.jpg"/>
          <p:cNvPicPr>
            <a:picLocks noChangeAspect="1" noChangeArrowheads="1"/>
          </p:cNvPicPr>
          <p:nvPr/>
        </p:nvPicPr>
        <p:blipFill>
          <a:blip r:embed="rId4" cstate="print"/>
          <a:srcRect/>
          <a:stretch>
            <a:fillRect/>
          </a:stretch>
        </p:blipFill>
        <p:spPr bwMode="auto">
          <a:xfrm>
            <a:off x="990600" y="685800"/>
            <a:ext cx="762000" cy="762000"/>
          </a:xfrm>
          <a:prstGeom prst="rect">
            <a:avLst/>
          </a:prstGeom>
          <a:noFill/>
        </p:spPr>
      </p:pic>
      <p:sp>
        <p:nvSpPr>
          <p:cNvPr id="6" name="Rectangle 12"/>
          <p:cNvSpPr>
            <a:spLocks noChangeArrowheads="1"/>
          </p:cNvSpPr>
          <p:nvPr/>
        </p:nvSpPr>
        <p:spPr bwMode="auto">
          <a:xfrm>
            <a:off x="1905000" y="838200"/>
            <a:ext cx="1143000" cy="369332"/>
          </a:xfrm>
          <a:prstGeom prst="rect">
            <a:avLst/>
          </a:prstGeom>
          <a:solidFill>
            <a:srgbClr val="AA7E02"/>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latin typeface="Arial Unicode MS" pitchFamily="34" charset="-128"/>
                <a:ea typeface="Arial Unicode MS" pitchFamily="34" charset="-128"/>
                <a:cs typeface="Arial Unicode MS" pitchFamily="34" charset="-128"/>
              </a:rPr>
              <a:t>ХҮН</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latin typeface="Arial Unicode MS" pitchFamily="34" charset="-128"/>
                <a:ea typeface="Arial Unicode MS" pitchFamily="34" charset="-128"/>
                <a:cs typeface="Arial Unicode MS" pitchFamily="34" charset="-128"/>
              </a:rPr>
              <a:t>АМ</a:t>
            </a:r>
            <a:endParaRPr lang="mn-MN" b="1" dirty="0">
              <a:latin typeface="Arial Unicode MS" pitchFamily="34" charset="-128"/>
              <a:ea typeface="Arial Unicode MS" pitchFamily="34" charset="-128"/>
              <a:cs typeface="Arial Unicode MS" pitchFamily="34" charset="-128"/>
            </a:endParaRPr>
          </a:p>
        </p:txBody>
      </p:sp>
      <p:sp>
        <p:nvSpPr>
          <p:cNvPr id="10" name="Rectangle 9"/>
          <p:cNvSpPr>
            <a:spLocks noChangeArrowheads="1"/>
          </p:cNvSpPr>
          <p:nvPr/>
        </p:nvSpPr>
        <p:spPr bwMode="auto">
          <a:xfrm>
            <a:off x="2192708" y="1220251"/>
            <a:ext cx="5867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mn-MN" sz="1200" b="1" dirty="0" smtClean="0"/>
              <a:t>Хүн ам сүүлийн 5 жилээр / хүйсээр/</a:t>
            </a:r>
            <a:endParaRPr lang="en-US" sz="1200" b="1" dirty="0">
              <a:latin typeface="Tahoma" pitchFamily="34" charset="0"/>
              <a:cs typeface="Tahoma" pitchFamily="34" charset="0"/>
            </a:endParaRPr>
          </a:p>
        </p:txBody>
      </p:sp>
      <p:graphicFrame>
        <p:nvGraphicFramePr>
          <p:cNvPr id="11" name="Chart 10"/>
          <p:cNvGraphicFramePr/>
          <p:nvPr>
            <p:extLst>
              <p:ext uri="{D42A27DB-BD31-4B8C-83A1-F6EECF244321}">
                <p14:modId xmlns:p14="http://schemas.microsoft.com/office/powerpoint/2010/main" xmlns="" val="3053655517"/>
              </p:ext>
            </p:extLst>
          </p:nvPr>
        </p:nvGraphicFramePr>
        <p:xfrm>
          <a:off x="1267097" y="1687350"/>
          <a:ext cx="7391400" cy="3962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061327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12" name="Content Placeholder 11"/>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092" y="4926"/>
            <a:ext cx="9126908" cy="6860908"/>
          </a:xfrm>
          <a:prstGeom prst="rect">
            <a:avLst/>
          </a:prstGeom>
        </p:spPr>
      </p:pic>
      <p:pic>
        <p:nvPicPr>
          <p:cNvPr id="5" name="Picture 2" descr="\\FILESERVER\share\Byambaabaatar\Information logo\3.jpg"/>
          <p:cNvPicPr>
            <a:picLocks noChangeAspect="1" noChangeArrowheads="1"/>
          </p:cNvPicPr>
          <p:nvPr/>
        </p:nvPicPr>
        <p:blipFill>
          <a:blip r:embed="rId5" cstate="print"/>
          <a:srcRect/>
          <a:stretch>
            <a:fillRect/>
          </a:stretch>
        </p:blipFill>
        <p:spPr bwMode="auto">
          <a:xfrm>
            <a:off x="990600" y="685800"/>
            <a:ext cx="762000" cy="762000"/>
          </a:xfrm>
          <a:prstGeom prst="rect">
            <a:avLst/>
          </a:prstGeom>
          <a:noFill/>
        </p:spPr>
      </p:pic>
      <p:sp>
        <p:nvSpPr>
          <p:cNvPr id="6" name="Rectangle 12"/>
          <p:cNvSpPr>
            <a:spLocks noChangeArrowheads="1"/>
          </p:cNvSpPr>
          <p:nvPr/>
        </p:nvSpPr>
        <p:spPr bwMode="auto">
          <a:xfrm>
            <a:off x="1905000" y="838200"/>
            <a:ext cx="1143000" cy="369332"/>
          </a:xfrm>
          <a:prstGeom prst="rect">
            <a:avLst/>
          </a:prstGeom>
          <a:solidFill>
            <a:srgbClr val="AA7E02"/>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latin typeface="Arial Unicode MS" pitchFamily="34" charset="-128"/>
                <a:ea typeface="Arial Unicode MS" pitchFamily="34" charset="-128"/>
                <a:cs typeface="Arial Unicode MS" pitchFamily="34" charset="-128"/>
              </a:rPr>
              <a:t>ХҮН</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latin typeface="Arial Unicode MS" pitchFamily="34" charset="-128"/>
                <a:ea typeface="Arial Unicode MS" pitchFamily="34" charset="-128"/>
                <a:cs typeface="Arial Unicode MS" pitchFamily="34" charset="-128"/>
              </a:rPr>
              <a:t>АМ</a:t>
            </a:r>
            <a:endParaRPr lang="mn-MN" b="1" dirty="0">
              <a:latin typeface="Arial Unicode MS" pitchFamily="34" charset="-128"/>
              <a:ea typeface="Arial Unicode MS" pitchFamily="34" charset="-128"/>
              <a:cs typeface="Arial Unicode MS" pitchFamily="34" charset="-128"/>
            </a:endParaRPr>
          </a:p>
        </p:txBody>
      </p:sp>
      <p:sp>
        <p:nvSpPr>
          <p:cNvPr id="10" name="Rectangle 9"/>
          <p:cNvSpPr>
            <a:spLocks noChangeArrowheads="1"/>
          </p:cNvSpPr>
          <p:nvPr/>
        </p:nvSpPr>
        <p:spPr bwMode="auto">
          <a:xfrm>
            <a:off x="4800600" y="1447738"/>
            <a:ext cx="382949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mn-MN" sz="1200" b="1" dirty="0" smtClean="0">
                <a:latin typeface="Tahoma" pitchFamily="34" charset="0"/>
                <a:cs typeface="Tahoma" pitchFamily="34" charset="0"/>
              </a:rPr>
              <a:t>Өмнөговь аймгийн хүн амын нас, хүйсийн суварга </a:t>
            </a:r>
            <a:endParaRPr lang="en-US" sz="1200" b="1" dirty="0">
              <a:latin typeface="Tahoma" pitchFamily="34" charset="0"/>
              <a:cs typeface="Tahoma" pitchFamily="34" charset="0"/>
            </a:endParaRPr>
          </a:p>
        </p:txBody>
      </p:sp>
      <p:pic>
        <p:nvPicPr>
          <p:cNvPr id="1026" name="Picture 2"/>
          <p:cNvPicPr>
            <a:picLocks noChangeAspect="1" noChangeArrowheads="1"/>
          </p:cNvPicPr>
          <p:nvPr/>
        </p:nvPicPr>
        <p:blipFill>
          <a:blip r:embed="rId6" cstate="print"/>
          <a:srcRect/>
          <a:stretch>
            <a:fillRect/>
          </a:stretch>
        </p:blipFill>
        <p:spPr bwMode="auto">
          <a:xfrm>
            <a:off x="4648200" y="1910930"/>
            <a:ext cx="4343400" cy="3727870"/>
          </a:xfrm>
          <a:prstGeom prst="rect">
            <a:avLst/>
          </a:prstGeom>
          <a:noFill/>
          <a:ln w="9525">
            <a:noFill/>
            <a:miter lim="800000"/>
            <a:headEnd/>
            <a:tailEnd/>
          </a:ln>
        </p:spPr>
      </p:pic>
      <p:graphicFrame>
        <p:nvGraphicFramePr>
          <p:cNvPr id="13" name="Chart 12"/>
          <p:cNvGraphicFramePr/>
          <p:nvPr>
            <p:extLst>
              <p:ext uri="{D42A27DB-BD31-4B8C-83A1-F6EECF244321}">
                <p14:modId xmlns:p14="http://schemas.microsoft.com/office/powerpoint/2010/main" xmlns="" val="17097373"/>
              </p:ext>
            </p:extLst>
          </p:nvPr>
        </p:nvGraphicFramePr>
        <p:xfrm>
          <a:off x="886046" y="1687350"/>
          <a:ext cx="4029741" cy="41038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2083520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2908"/>
            <a:ext cx="9126908" cy="6860908"/>
          </a:xfrm>
          <a:prstGeom prst="rect">
            <a:avLst/>
          </a:prstGeom>
        </p:spPr>
      </p:pic>
      <p:pic>
        <p:nvPicPr>
          <p:cNvPr id="5" name="Picture 2" descr="\\FILESERVER\share\Byambaabaatar\Information logo\3.jpg"/>
          <p:cNvPicPr>
            <a:picLocks noChangeAspect="1" noChangeArrowheads="1"/>
          </p:cNvPicPr>
          <p:nvPr/>
        </p:nvPicPr>
        <p:blipFill>
          <a:blip r:embed="rId4" cstate="print"/>
          <a:srcRect/>
          <a:stretch>
            <a:fillRect/>
          </a:stretch>
        </p:blipFill>
        <p:spPr bwMode="auto">
          <a:xfrm>
            <a:off x="990600" y="685800"/>
            <a:ext cx="762000" cy="762000"/>
          </a:xfrm>
          <a:prstGeom prst="rect">
            <a:avLst/>
          </a:prstGeom>
          <a:noFill/>
        </p:spPr>
      </p:pic>
      <p:sp>
        <p:nvSpPr>
          <p:cNvPr id="6" name="Rectangle 12"/>
          <p:cNvSpPr>
            <a:spLocks noChangeArrowheads="1"/>
          </p:cNvSpPr>
          <p:nvPr/>
        </p:nvSpPr>
        <p:spPr bwMode="auto">
          <a:xfrm>
            <a:off x="1905000" y="838200"/>
            <a:ext cx="1143000" cy="369332"/>
          </a:xfrm>
          <a:prstGeom prst="rect">
            <a:avLst/>
          </a:prstGeom>
          <a:solidFill>
            <a:srgbClr val="AA7E02"/>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latin typeface="Arial Unicode MS" pitchFamily="34" charset="-128"/>
                <a:ea typeface="Arial Unicode MS" pitchFamily="34" charset="-128"/>
                <a:cs typeface="Arial Unicode MS" pitchFamily="34" charset="-128"/>
              </a:rPr>
              <a:t>ХҮН</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latin typeface="Arial Unicode MS" pitchFamily="34" charset="-128"/>
                <a:ea typeface="Arial Unicode MS" pitchFamily="34" charset="-128"/>
                <a:cs typeface="Arial Unicode MS" pitchFamily="34" charset="-128"/>
              </a:rPr>
              <a:t>АМ</a:t>
            </a:r>
            <a:endParaRPr lang="mn-MN" b="1" dirty="0">
              <a:latin typeface="Arial Unicode MS" pitchFamily="34" charset="-128"/>
              <a:ea typeface="Arial Unicode MS" pitchFamily="34" charset="-128"/>
              <a:cs typeface="Arial Unicode MS" pitchFamily="34" charset="-128"/>
            </a:endParaRPr>
          </a:p>
        </p:txBody>
      </p:sp>
      <p:sp>
        <p:nvSpPr>
          <p:cNvPr id="10" name="Rectangle 3"/>
          <p:cNvSpPr>
            <a:spLocks noChangeArrowheads="1"/>
          </p:cNvSpPr>
          <p:nvPr/>
        </p:nvSpPr>
        <p:spPr bwMode="auto">
          <a:xfrm>
            <a:off x="5029200" y="1721823"/>
            <a:ext cx="3657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mn-MN" sz="1600" b="1" dirty="0" smtClean="0"/>
              <a:t>Өрхийн тоо сүүлийн 5 жилээр</a:t>
            </a:r>
            <a:endParaRPr lang="en-US" sz="1600" b="1" dirty="0">
              <a:latin typeface="Tahoma" pitchFamily="34" charset="0"/>
              <a:cs typeface="Tahoma" pitchFamily="34" charset="0"/>
            </a:endParaRPr>
          </a:p>
        </p:txBody>
      </p:sp>
      <p:graphicFrame>
        <p:nvGraphicFramePr>
          <p:cNvPr id="11" name="Chart 10"/>
          <p:cNvGraphicFramePr/>
          <p:nvPr>
            <p:extLst>
              <p:ext uri="{D42A27DB-BD31-4B8C-83A1-F6EECF244321}">
                <p14:modId xmlns:p14="http://schemas.microsoft.com/office/powerpoint/2010/main" xmlns="" val="214981201"/>
              </p:ext>
            </p:extLst>
          </p:nvPr>
        </p:nvGraphicFramePr>
        <p:xfrm>
          <a:off x="5334000" y="2182000"/>
          <a:ext cx="34290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3"/>
          <p:cNvSpPr>
            <a:spLocks noChangeArrowheads="1"/>
          </p:cNvSpPr>
          <p:nvPr/>
        </p:nvSpPr>
        <p:spPr bwMode="auto">
          <a:xfrm>
            <a:off x="838200" y="1721823"/>
            <a:ext cx="3657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mn-MN" sz="1600" b="1" dirty="0" smtClean="0"/>
              <a:t>Нийт хүн ам байршилаар</a:t>
            </a:r>
            <a:endParaRPr lang="en-US" sz="1600" b="1" dirty="0">
              <a:latin typeface="Tahoma" pitchFamily="34" charset="0"/>
              <a:cs typeface="Tahoma" pitchFamily="34" charset="0"/>
            </a:endParaRPr>
          </a:p>
        </p:txBody>
      </p:sp>
      <p:graphicFrame>
        <p:nvGraphicFramePr>
          <p:cNvPr id="12" name="Chart 11"/>
          <p:cNvGraphicFramePr/>
          <p:nvPr>
            <p:extLst>
              <p:ext uri="{D42A27DB-BD31-4B8C-83A1-F6EECF244321}">
                <p14:modId xmlns:p14="http://schemas.microsoft.com/office/powerpoint/2010/main" xmlns="" val="3833935740"/>
              </p:ext>
            </p:extLst>
          </p:nvPr>
        </p:nvGraphicFramePr>
        <p:xfrm>
          <a:off x="762000" y="2209800"/>
          <a:ext cx="4572000" cy="3352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3923861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092" y="4926"/>
            <a:ext cx="9126908" cy="6860908"/>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3" name="Rectangle 12"/>
          <p:cNvSpPr>
            <a:spLocks noChangeArrowheads="1"/>
          </p:cNvSpPr>
          <p:nvPr/>
        </p:nvSpPr>
        <p:spPr bwMode="auto">
          <a:xfrm>
            <a:off x="1447800" y="685800"/>
            <a:ext cx="7010400" cy="338554"/>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sz="16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1600" b="1" dirty="0">
                <a:solidFill>
                  <a:schemeClr val="bg1"/>
                </a:solidFill>
                <a:latin typeface="Arial Unicode MS" pitchFamily="34" charset="-128"/>
                <a:ea typeface="Arial Unicode MS" pitchFamily="34" charset="-128"/>
                <a:cs typeface="Arial Unicode MS" pitchFamily="34" charset="-128"/>
              </a:rPr>
              <a:t> </a:t>
            </a:r>
            <a:r>
              <a:rPr lang="mn-MN" sz="1600" b="1" dirty="0">
                <a:solidFill>
                  <a:schemeClr val="bg1"/>
                </a:solidFill>
                <a:latin typeface="Arial Unicode MS" pitchFamily="34" charset="-128"/>
                <a:ea typeface="Arial Unicode MS" pitchFamily="34" charset="-128"/>
                <a:cs typeface="Arial Unicode MS" pitchFamily="34" charset="-128"/>
              </a:rPr>
              <a:t>– </a:t>
            </a:r>
            <a:r>
              <a:rPr lang="mn-MN" sz="1600" b="1" dirty="0" smtClean="0">
                <a:solidFill>
                  <a:schemeClr val="bg1"/>
                </a:solidFill>
                <a:latin typeface="Arial Unicode MS" pitchFamily="34" charset="-128"/>
                <a:ea typeface="Arial Unicode MS" pitchFamily="34" charset="-128"/>
                <a:cs typeface="Arial Unicode MS" pitchFamily="34" charset="-128"/>
              </a:rPr>
              <a:t>НИЙГМИЙН ЗАРИМ ҮЗҮҮЛЭЛТ</a:t>
            </a:r>
            <a:endParaRPr lang="mn-MN" sz="1600" b="1" dirty="0">
              <a:solidFill>
                <a:schemeClr val="bg1"/>
              </a:solidFill>
              <a:latin typeface="Arial Unicode MS" pitchFamily="34" charset="-128"/>
              <a:ea typeface="Arial Unicode MS" pitchFamily="34" charset="-128"/>
              <a:cs typeface="Arial Unicode MS" pitchFamily="34" charset="-128"/>
            </a:endParaRPr>
          </a:p>
        </p:txBody>
      </p:sp>
      <p:pic>
        <p:nvPicPr>
          <p:cNvPr id="3074" name="Picture 2" descr="\\FILESERVER\share\khorolmaa\Information logo\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0573" y="547980"/>
            <a:ext cx="677254" cy="64750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2"/>
          <p:cNvSpPr/>
          <p:nvPr/>
        </p:nvSpPr>
        <p:spPr>
          <a:xfrm>
            <a:off x="939325" y="1613310"/>
            <a:ext cx="3743302" cy="446276"/>
          </a:xfrm>
          <a:prstGeom prst="rect">
            <a:avLst/>
          </a:prstGeom>
        </p:spPr>
        <p:txBody>
          <a:bodyPr wrap="square">
            <a:spAutoFit/>
          </a:bodyPr>
          <a:lstStyle/>
          <a:p>
            <a:pPr algn="ctr"/>
            <a:r>
              <a:rPr lang="mn-MN" sz="1100" dirty="0" smtClean="0">
                <a:latin typeface="Arial"/>
                <a:ea typeface="Times New Roman"/>
                <a:cs typeface="Times New Roman"/>
              </a:rPr>
              <a:t>Өмнөговь аймгийн хагас, </a:t>
            </a:r>
            <a:r>
              <a:rPr lang="mn-MN" sz="1200" dirty="0" smtClean="0">
                <a:latin typeface="Arial"/>
                <a:ea typeface="Times New Roman"/>
                <a:cs typeface="Times New Roman"/>
              </a:rPr>
              <a:t>бүтэн</a:t>
            </a:r>
            <a:r>
              <a:rPr lang="mn-MN" sz="1100" dirty="0" smtClean="0">
                <a:latin typeface="Arial"/>
                <a:ea typeface="Times New Roman"/>
                <a:cs typeface="Times New Roman"/>
              </a:rPr>
              <a:t> өнчин хүүхдийн тоо, жил бүрийн эцэст</a:t>
            </a:r>
            <a:endParaRPr lang="en-US" sz="1100" dirty="0">
              <a:effectLst/>
              <a:latin typeface="Times New Roman Mon"/>
              <a:ea typeface="Times New Roman"/>
              <a:cs typeface="Times New Roman"/>
            </a:endParaRPr>
          </a:p>
        </p:txBody>
      </p:sp>
      <p:sp>
        <p:nvSpPr>
          <p:cNvPr id="24" name="Rectangle 23"/>
          <p:cNvSpPr/>
          <p:nvPr/>
        </p:nvSpPr>
        <p:spPr>
          <a:xfrm>
            <a:off x="5105399" y="1600200"/>
            <a:ext cx="3847171" cy="477054"/>
          </a:xfrm>
          <a:prstGeom prst="rect">
            <a:avLst/>
          </a:prstGeom>
        </p:spPr>
        <p:txBody>
          <a:bodyPr wrap="square">
            <a:spAutoFit/>
          </a:bodyPr>
          <a:lstStyle/>
          <a:p>
            <a:pPr algn="ctr"/>
            <a:r>
              <a:rPr lang="mn-MN" sz="1100" dirty="0" smtClean="0">
                <a:latin typeface="Arial"/>
                <a:ea typeface="Times New Roman"/>
                <a:cs typeface="Times New Roman"/>
              </a:rPr>
              <a:t>Хөгжлийн </a:t>
            </a:r>
            <a:r>
              <a:rPr lang="mn-MN" sz="1400" dirty="0" smtClean="0">
                <a:latin typeface="Arial"/>
                <a:ea typeface="Times New Roman"/>
                <a:cs typeface="Times New Roman"/>
              </a:rPr>
              <a:t>бэрхшээлтэй</a:t>
            </a:r>
            <a:r>
              <a:rPr lang="mn-MN" sz="1100" dirty="0" smtClean="0">
                <a:latin typeface="Arial"/>
                <a:ea typeface="Times New Roman"/>
                <a:cs typeface="Times New Roman"/>
              </a:rPr>
              <a:t> хүний тоо, </a:t>
            </a:r>
          </a:p>
          <a:p>
            <a:pPr algn="ctr"/>
            <a:r>
              <a:rPr lang="mn-MN" sz="1100" dirty="0" smtClean="0">
                <a:latin typeface="Arial"/>
                <a:ea typeface="Times New Roman"/>
                <a:cs typeface="Times New Roman"/>
              </a:rPr>
              <a:t>жил бүрийн эцэст</a:t>
            </a:r>
            <a:endParaRPr lang="en-US" sz="1100" dirty="0">
              <a:effectLst/>
              <a:latin typeface="Times New Roman Mon"/>
              <a:ea typeface="Times New Roman"/>
              <a:cs typeface="Times New Roman"/>
            </a:endParaRPr>
          </a:p>
        </p:txBody>
      </p:sp>
      <p:graphicFrame>
        <p:nvGraphicFramePr>
          <p:cNvPr id="19" name="Chart 18"/>
          <p:cNvGraphicFramePr/>
          <p:nvPr>
            <p:extLst>
              <p:ext uri="{D42A27DB-BD31-4B8C-83A1-F6EECF244321}">
                <p14:modId xmlns:p14="http://schemas.microsoft.com/office/powerpoint/2010/main" xmlns="" val="2738427321"/>
              </p:ext>
            </p:extLst>
          </p:nvPr>
        </p:nvGraphicFramePr>
        <p:xfrm>
          <a:off x="5181600" y="2145581"/>
          <a:ext cx="3581400" cy="44838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p:nvPr>
            <p:extLst>
              <p:ext uri="{D42A27DB-BD31-4B8C-83A1-F6EECF244321}">
                <p14:modId xmlns:p14="http://schemas.microsoft.com/office/powerpoint/2010/main" xmlns="" val="3643169658"/>
              </p:ext>
            </p:extLst>
          </p:nvPr>
        </p:nvGraphicFramePr>
        <p:xfrm>
          <a:off x="914399" y="2221782"/>
          <a:ext cx="4191000" cy="44076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28600"/>
            <a:ext cx="9144000" cy="6873756"/>
          </a:xfrm>
          <a:prstGeom prst="rect">
            <a:avLst/>
          </a:prstGeom>
        </p:spPr>
      </p:pic>
      <p:sp>
        <p:nvSpPr>
          <p:cNvPr id="11" name="Rectangle 12"/>
          <p:cNvSpPr>
            <a:spLocks noChangeArrowheads="1"/>
          </p:cNvSpPr>
          <p:nvPr/>
        </p:nvSpPr>
        <p:spPr bwMode="auto">
          <a:xfrm>
            <a:off x="1981200" y="457200"/>
            <a:ext cx="6629400" cy="369332"/>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solidFill>
                  <a:schemeClr val="bg1"/>
                </a:solidFill>
                <a:latin typeface="Tahoma" panose="020B0604030504040204" pitchFamily="34" charset="0"/>
                <a:ea typeface="Tahoma" panose="020B0604030504040204" pitchFamily="34" charset="0"/>
                <a:cs typeface="Tahoma" panose="020B0604030504040204" pitchFamily="34" charset="0"/>
              </a:rPr>
              <a:t>ХҮН АМ, НИЙГМИЙН ҮЗҮҮЛЭЛТ</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b="1" dirty="0" smtClean="0">
                <a:solidFill>
                  <a:schemeClr val="bg1"/>
                </a:solidFill>
                <a:latin typeface="Tahoma" panose="020B0604030504040204" pitchFamily="34" charset="0"/>
                <a:ea typeface="Tahoma" panose="020B0604030504040204" pitchFamily="34" charset="0"/>
                <a:cs typeface="Tahoma" panose="020B0604030504040204" pitchFamily="34" charset="0"/>
              </a:rPr>
              <a:t>ХӨДӨЛМӨР</a:t>
            </a:r>
            <a:endParaRPr lang="mn-MN"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5410200" y="1550280"/>
            <a:ext cx="3200400" cy="461665"/>
          </a:xfrm>
          <a:prstGeom prst="rect">
            <a:avLst/>
          </a:prstGeom>
        </p:spPr>
        <p:txBody>
          <a:bodyPr wrap="square">
            <a:spAutoFit/>
          </a:bodyPr>
          <a:lstStyle/>
          <a:p>
            <a:pPr algn="ctr"/>
            <a:r>
              <a:rPr lang="mn-MN" sz="1200" dirty="0" smtClean="0">
                <a:latin typeface="Tahoma" panose="020B0604030504040204" pitchFamily="34" charset="0"/>
                <a:ea typeface="Tahoma" panose="020B0604030504040204" pitchFamily="34" charset="0"/>
                <a:cs typeface="Tahoma" panose="020B0604030504040204" pitchFamily="34" charset="0"/>
              </a:rPr>
              <a:t>Бүртгэлтэй ажилгүйчүүд  боловсролын</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mn-MN" sz="1200" dirty="0" smtClean="0">
                <a:latin typeface="Tahoma" panose="020B0604030504040204" pitchFamily="34" charset="0"/>
                <a:ea typeface="Tahoma" panose="020B0604030504040204" pitchFamily="34" charset="0"/>
                <a:cs typeface="Tahoma" panose="020B0604030504040204" pitchFamily="34" charset="0"/>
              </a:rPr>
              <a:t>түвшингээр, 2016 оны 12 сар, хувиар</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7170"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7169" name="Picture 3" descr="4"/>
          <p:cNvPicPr>
            <a:picLocks noChangeAspect="1" noChangeArrowheads="1"/>
          </p:cNvPicPr>
          <p:nvPr/>
        </p:nvPicPr>
        <p:blipFill>
          <a:blip r:embed="rId4" cstate="print"/>
          <a:srcRect/>
          <a:stretch>
            <a:fillRect/>
          </a:stretch>
        </p:blipFill>
        <p:spPr bwMode="auto">
          <a:xfrm>
            <a:off x="914400" y="381000"/>
            <a:ext cx="904875" cy="904875"/>
          </a:xfrm>
          <a:prstGeom prst="rect">
            <a:avLst/>
          </a:prstGeom>
          <a:noFill/>
        </p:spPr>
      </p:pic>
      <p:sp>
        <p:nvSpPr>
          <p:cNvPr id="21" name="Rectangle 20"/>
          <p:cNvSpPr/>
          <p:nvPr/>
        </p:nvSpPr>
        <p:spPr>
          <a:xfrm>
            <a:off x="1107282" y="1525075"/>
            <a:ext cx="3195637"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mn-MN" dirty="0" smtClean="0">
                <a:latin typeface="Tahoma" panose="020B0604030504040204" pitchFamily="34" charset="0"/>
                <a:ea typeface="Tahoma" panose="020B0604030504040204" pitchFamily="34" charset="0"/>
                <a:cs typeface="Tahoma" panose="020B0604030504040204" pitchFamily="34" charset="0"/>
              </a:rPr>
              <a:t>Ажил хайгч иргэдийн </a:t>
            </a:r>
            <a:r>
              <a:rPr lang="mn-MN" sz="1100" dirty="0" smtClean="0">
                <a:latin typeface="Tahoma" panose="020B0604030504040204" pitchFamily="34" charset="0"/>
                <a:ea typeface="Tahoma" panose="020B0604030504040204" pitchFamily="34" charset="0"/>
                <a:cs typeface="Tahoma" panose="020B0604030504040204" pitchFamily="34" charset="0"/>
              </a:rPr>
              <a:t>тоо, жил бүрийн эцэст</a:t>
            </a:r>
            <a:endParaRPr lang="en-US" sz="1100" dirty="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4" name="Chart 23"/>
          <p:cNvGraphicFramePr/>
          <p:nvPr>
            <p:extLst>
              <p:ext uri="{D42A27DB-BD31-4B8C-83A1-F6EECF244321}">
                <p14:modId xmlns:p14="http://schemas.microsoft.com/office/powerpoint/2010/main" xmlns="" val="567624690"/>
              </p:ext>
            </p:extLst>
          </p:nvPr>
        </p:nvGraphicFramePr>
        <p:xfrm>
          <a:off x="4724401" y="2298167"/>
          <a:ext cx="4038600" cy="38531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xmlns="" val="3869665509"/>
              </p:ext>
            </p:extLst>
          </p:nvPr>
        </p:nvGraphicFramePr>
        <p:xfrm>
          <a:off x="1107281" y="1905164"/>
          <a:ext cx="3195637" cy="434323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914400" y="1219200"/>
            <a:ext cx="7936992" cy="2173224"/>
          </a:xfrm>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graphicFrame>
        <p:nvGraphicFramePr>
          <p:cNvPr id="16" name="Chart 15"/>
          <p:cNvGraphicFramePr/>
          <p:nvPr>
            <p:extLst>
              <p:ext uri="{D42A27DB-BD31-4B8C-83A1-F6EECF244321}">
                <p14:modId xmlns:p14="http://schemas.microsoft.com/office/powerpoint/2010/main" xmlns="" val="3321395443"/>
              </p:ext>
            </p:extLst>
          </p:nvPr>
        </p:nvGraphicFramePr>
        <p:xfrm>
          <a:off x="5029200" y="2390386"/>
          <a:ext cx="3657600" cy="3934213"/>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2"/>
          <p:cNvSpPr>
            <a:spLocks noChangeArrowheads="1"/>
          </p:cNvSpPr>
          <p:nvPr/>
        </p:nvSpPr>
        <p:spPr bwMode="auto">
          <a:xfrm>
            <a:off x="1600200" y="609600"/>
            <a:ext cx="6400800" cy="369332"/>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b="1" dirty="0">
                <a:solidFill>
                  <a:schemeClr val="bg1"/>
                </a:solidFill>
                <a:latin typeface="Arial Unicode MS" pitchFamily="34" charset="-128"/>
                <a:ea typeface="Arial Unicode MS" pitchFamily="34" charset="-128"/>
                <a:cs typeface="Arial Unicode MS" pitchFamily="34" charset="-128"/>
              </a:rPr>
              <a:t> </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solidFill>
                  <a:schemeClr val="bg1"/>
                </a:solidFill>
                <a:latin typeface="Arial Unicode MS" pitchFamily="34" charset="-128"/>
                <a:ea typeface="Arial Unicode MS" pitchFamily="34" charset="-128"/>
                <a:cs typeface="Arial Unicode MS" pitchFamily="34" charset="-128"/>
              </a:rPr>
              <a:t>БОЛОВСРОЛ</a:t>
            </a:r>
            <a:endParaRPr lang="mn-MN" b="1" dirty="0">
              <a:solidFill>
                <a:schemeClr val="bg1"/>
              </a:solidFill>
              <a:latin typeface="Arial Unicode MS" pitchFamily="34" charset="-128"/>
              <a:ea typeface="Arial Unicode MS" pitchFamily="34" charset="-128"/>
              <a:cs typeface="Arial Unicode MS" pitchFamily="34" charset="-128"/>
            </a:endParaRPr>
          </a:p>
        </p:txBody>
      </p:sp>
      <p:pic>
        <p:nvPicPr>
          <p:cNvPr id="8194" name="Picture 2" descr="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4400" y="533400"/>
            <a:ext cx="609600"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371600" y="990600"/>
            <a:ext cx="7315200" cy="830997"/>
          </a:xfrm>
          <a:prstGeom prst="rect">
            <a:avLst/>
          </a:prstGeom>
        </p:spPr>
        <p:txBody>
          <a:bodyPr wrap="square">
            <a:spAutoFit/>
          </a:bodyPr>
          <a:lstStyle/>
          <a:p>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Chart 13"/>
          <p:cNvGraphicFramePr/>
          <p:nvPr>
            <p:extLst>
              <p:ext uri="{D42A27DB-BD31-4B8C-83A1-F6EECF244321}">
                <p14:modId xmlns:p14="http://schemas.microsoft.com/office/powerpoint/2010/main" xmlns="" val="2314056845"/>
              </p:ext>
            </p:extLst>
          </p:nvPr>
        </p:nvGraphicFramePr>
        <p:xfrm>
          <a:off x="914400" y="2314188"/>
          <a:ext cx="4038600" cy="3858012"/>
        </p:xfrm>
        <a:graphic>
          <a:graphicData uri="http://schemas.openxmlformats.org/drawingml/2006/chart">
            <c:chart xmlns:c="http://schemas.openxmlformats.org/drawingml/2006/chart" xmlns:r="http://schemas.openxmlformats.org/officeDocument/2006/relationships" r:id="rId6"/>
          </a:graphicData>
        </a:graphic>
      </p:graphicFrame>
      <p:sp>
        <p:nvSpPr>
          <p:cNvPr id="18433" name="Rectangle 1"/>
          <p:cNvSpPr>
            <a:spLocks noChangeArrowheads="1"/>
          </p:cNvSpPr>
          <p:nvPr/>
        </p:nvSpPr>
        <p:spPr bwMode="auto">
          <a:xfrm>
            <a:off x="990599" y="1813412"/>
            <a:ext cx="3779517"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Төрийн хэвшлийн сургууль, цэцэрлэгийн </a:t>
            </a:r>
          </a:p>
          <a:p>
            <a:pPr marL="0" marR="0" lvl="0" indent="0" algn="ctr" defTabSz="914400" rtl="0" eaLnBrk="0" fontAlgn="base" latinLnBrk="0" hangingPunct="0">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тоо</a:t>
            </a: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хичээлийн жилээр</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4953000" y="1889612"/>
            <a:ext cx="3685029"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Төрийн хэвшлийн сургуулиудын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сурагчдын</a:t>
            </a: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тоо, хичээлийн жилээр                                                          </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066800" y="2133599"/>
            <a:ext cx="7725104" cy="2356945"/>
          </a:xfrm>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10" name="Rectangle 12"/>
          <p:cNvSpPr>
            <a:spLocks noChangeArrowheads="1"/>
          </p:cNvSpPr>
          <p:nvPr/>
        </p:nvSpPr>
        <p:spPr bwMode="auto">
          <a:xfrm>
            <a:off x="1981200" y="609600"/>
            <a:ext cx="5105400" cy="338554"/>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1600" b="1" dirty="0">
                <a:solidFill>
                  <a:schemeClr val="bg1"/>
                </a:solidFill>
                <a:latin typeface="Tahoma" panose="020B0604030504040204" pitchFamily="34" charset="0"/>
                <a:ea typeface="Tahoma" panose="020B0604030504040204" pitchFamily="34" charset="0"/>
                <a:cs typeface="Tahoma" panose="020B0604030504040204" pitchFamily="34" charset="0"/>
              </a:rPr>
              <a:t>ХҮН АМ, НИЙГМИЙН ҮЗҮҮЛЭЛТ</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b="1" dirty="0">
                <a:solidFill>
                  <a:schemeClr val="bg1"/>
                </a:solidFill>
                <a:latin typeface="Tahoma" panose="020B0604030504040204" pitchFamily="34" charset="0"/>
                <a:ea typeface="Tahoma" panose="020B0604030504040204" pitchFamily="34" charset="0"/>
                <a:cs typeface="Tahoma" panose="020B0604030504040204" pitchFamily="34" charset="0"/>
              </a:rPr>
              <a:t>– Гэмт хэрэг</a:t>
            </a:r>
          </a:p>
        </p:txBody>
      </p:sp>
      <p:pic>
        <p:nvPicPr>
          <p:cNvPr id="13" name="Picture 2"/>
          <p:cNvPicPr>
            <a:picLocks noChangeAspect="1" noChangeArrowheads="1"/>
          </p:cNvPicPr>
          <p:nvPr/>
        </p:nvPicPr>
        <p:blipFill>
          <a:blip r:embed="rId4" cstate="print"/>
          <a:srcRect/>
          <a:stretch>
            <a:fillRect/>
          </a:stretch>
        </p:blipFill>
        <p:spPr bwMode="auto">
          <a:xfrm>
            <a:off x="1219200" y="550277"/>
            <a:ext cx="461962" cy="457200"/>
          </a:xfrm>
          <a:prstGeom prst="rect">
            <a:avLst/>
          </a:prstGeom>
          <a:noFill/>
          <a:ln w="9525">
            <a:noFill/>
            <a:miter lim="800000"/>
            <a:headEnd/>
            <a:tailEnd/>
          </a:ln>
        </p:spPr>
      </p:pic>
      <p:sp>
        <p:nvSpPr>
          <p:cNvPr id="16" name="Rectangle 15"/>
          <p:cNvSpPr/>
          <p:nvPr/>
        </p:nvSpPr>
        <p:spPr>
          <a:xfrm>
            <a:off x="994873" y="1110972"/>
            <a:ext cx="3577128"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mn-MN" sz="1200" dirty="0" smtClean="0">
                <a:latin typeface="Tahoma" panose="020B0604030504040204" pitchFamily="34" charset="0"/>
                <a:ea typeface="Tahoma" panose="020B0604030504040204" pitchFamily="34" charset="0"/>
                <a:cs typeface="Tahoma" panose="020B0604030504040204" pitchFamily="34" charset="0"/>
              </a:rPr>
              <a:t>Гэмт хэргийн тоо, жил бүрийн эцэст</a:t>
            </a:r>
            <a:endParaRPr lang="en-US" sz="12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5361" name="Rectangle 1"/>
          <p:cNvSpPr>
            <a:spLocks noChangeArrowheads="1"/>
          </p:cNvSpPr>
          <p:nvPr/>
        </p:nvSpPr>
        <p:spPr bwMode="auto">
          <a:xfrm>
            <a:off x="4722298" y="1177573"/>
            <a:ext cx="406960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363" algn="ctr" fontAlgn="base">
              <a:spcBef>
                <a:spcPct val="0"/>
              </a:spcBef>
              <a:spcAft>
                <a:spcPct val="0"/>
              </a:spcAft>
            </a:pPr>
            <a:r>
              <a:rPr lang="mn-MN" sz="1200" dirty="0" smtClean="0">
                <a:latin typeface="Tahoma" pitchFamily="34" charset="0"/>
                <a:ea typeface="Tahoma" pitchFamily="34" charset="0"/>
                <a:cs typeface="Tahoma" pitchFamily="34" charset="0"/>
              </a:rPr>
              <a:t>Аймгийн хэмжээнд </a:t>
            </a:r>
            <a:r>
              <a:rPr lang="en-US" sz="1200" dirty="0" smtClean="0">
                <a:latin typeface="Tahoma" pitchFamily="34" charset="0"/>
                <a:ea typeface="Tahoma" pitchFamily="34" charset="0"/>
                <a:cs typeface="Tahoma" pitchFamily="34" charset="0"/>
              </a:rPr>
              <a:t>12 </a:t>
            </a:r>
            <a:r>
              <a:rPr lang="mn-MN" sz="1200" dirty="0" smtClean="0">
                <a:latin typeface="Tahoma" pitchFamily="34" charset="0"/>
                <a:ea typeface="Tahoma" pitchFamily="34" charset="0"/>
                <a:cs typeface="Tahoma" pitchFamily="34" charset="0"/>
              </a:rPr>
              <a:t>сард үйлдэгдсэн нийт гэмт хэрэг төрлөөр, эзлэх хувиар</a:t>
            </a:r>
            <a:endParaRPr lang="en-US" sz="1200" dirty="0" smtClean="0">
              <a:latin typeface="Tahoma" pitchFamily="34" charset="0"/>
              <a:ea typeface="Tahoma" pitchFamily="34" charset="0"/>
              <a:cs typeface="Tahoma" pitchFamily="34" charset="0"/>
            </a:endParaRPr>
          </a:p>
        </p:txBody>
      </p:sp>
      <p:graphicFrame>
        <p:nvGraphicFramePr>
          <p:cNvPr id="14" name="Chart 13"/>
          <p:cNvGraphicFramePr/>
          <p:nvPr>
            <p:extLst>
              <p:ext uri="{D42A27DB-BD31-4B8C-83A1-F6EECF244321}">
                <p14:modId xmlns:p14="http://schemas.microsoft.com/office/powerpoint/2010/main" xmlns="" val="1072964987"/>
              </p:ext>
            </p:extLst>
          </p:nvPr>
        </p:nvGraphicFramePr>
        <p:xfrm>
          <a:off x="914400" y="1600200"/>
          <a:ext cx="3807899" cy="4724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p:nvPr>
            <p:extLst>
              <p:ext uri="{D42A27DB-BD31-4B8C-83A1-F6EECF244321}">
                <p14:modId xmlns:p14="http://schemas.microsoft.com/office/powerpoint/2010/main" xmlns="" val="2526582267"/>
              </p:ext>
            </p:extLst>
          </p:nvPr>
        </p:nvGraphicFramePr>
        <p:xfrm>
          <a:off x="4929353" y="1828800"/>
          <a:ext cx="3681247" cy="4191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1328021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10" name="Rectangle 12"/>
          <p:cNvSpPr>
            <a:spLocks noChangeArrowheads="1"/>
          </p:cNvSpPr>
          <p:nvPr/>
        </p:nvSpPr>
        <p:spPr bwMode="auto">
          <a:xfrm>
            <a:off x="1676400" y="609600"/>
            <a:ext cx="6324600" cy="338554"/>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sz="1600" b="1" dirty="0" smtClean="0">
                <a:solidFill>
                  <a:schemeClr val="bg1"/>
                </a:solidFill>
                <a:latin typeface="Arial Unicode MS" pitchFamily="34" charset="-128"/>
                <a:ea typeface="Arial Unicode MS" pitchFamily="34" charset="-128"/>
                <a:cs typeface="Arial Unicode MS" pitchFamily="34" charset="-128"/>
              </a:rPr>
              <a:t>МАКРО ЭДИЙН ЗАСГИЙН ҮЗҮҮЛЭЛТ- Банк, орлого, зарлага</a:t>
            </a:r>
            <a:endParaRPr lang="mn-MN" sz="16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12" name="Table 11"/>
          <p:cNvGraphicFramePr>
            <a:graphicFrameLocks noGrp="1"/>
          </p:cNvGraphicFramePr>
          <p:nvPr>
            <p:extLst>
              <p:ext uri="{D42A27DB-BD31-4B8C-83A1-F6EECF244321}">
                <p14:modId xmlns:p14="http://schemas.microsoft.com/office/powerpoint/2010/main" xmlns="" val="2293813513"/>
              </p:ext>
            </p:extLst>
          </p:nvPr>
        </p:nvGraphicFramePr>
        <p:xfrm>
          <a:off x="1828800" y="1143000"/>
          <a:ext cx="6629400" cy="498263"/>
        </p:xfrm>
        <a:graphic>
          <a:graphicData uri="http://schemas.openxmlformats.org/drawingml/2006/table">
            <a:tbl>
              <a:tblPr/>
              <a:tblGrid>
                <a:gridCol w="6629400"/>
              </a:tblGrid>
              <a:tr h="498263">
                <a:tc>
                  <a:txBody>
                    <a:bodyPr/>
                    <a:lstStyle/>
                    <a:p>
                      <a:pPr algn="just"/>
                      <a:endParaRPr lang="mn-MN" sz="14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3762" y="556835"/>
            <a:ext cx="782638" cy="782638"/>
          </a:xfrm>
          <a:prstGeom prst="rect">
            <a:avLst/>
          </a:prstGeom>
        </p:spPr>
      </p:pic>
      <p:graphicFrame>
        <p:nvGraphicFramePr>
          <p:cNvPr id="16" name="Chart 15"/>
          <p:cNvGraphicFramePr>
            <a:graphicFrameLocks/>
          </p:cNvGraphicFramePr>
          <p:nvPr>
            <p:extLst>
              <p:ext uri="{D42A27DB-BD31-4B8C-83A1-F6EECF244321}">
                <p14:modId xmlns:p14="http://schemas.microsoft.com/office/powerpoint/2010/main" xmlns="" val="1025416941"/>
              </p:ext>
            </p:extLst>
          </p:nvPr>
        </p:nvGraphicFramePr>
        <p:xfrm>
          <a:off x="1874520" y="1050994"/>
          <a:ext cx="5897879" cy="22127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xmlns="" val="3731795282"/>
              </p:ext>
            </p:extLst>
          </p:nvPr>
        </p:nvGraphicFramePr>
        <p:xfrm>
          <a:off x="1272018" y="3657600"/>
          <a:ext cx="3452382" cy="30002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extLst>
              <p:ext uri="{D42A27DB-BD31-4B8C-83A1-F6EECF244321}">
                <p14:modId xmlns:p14="http://schemas.microsoft.com/office/powerpoint/2010/main" xmlns="" val="2950912822"/>
              </p:ext>
            </p:extLst>
          </p:nvPr>
        </p:nvGraphicFramePr>
        <p:xfrm>
          <a:off x="5181600" y="4445972"/>
          <a:ext cx="3581401" cy="227233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3883401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2805</TotalTime>
  <Words>1440</Words>
  <Application>Microsoft Office PowerPoint</Application>
  <PresentationFormat>On-screen Show (4:3)</PresentationFormat>
  <Paragraphs>150</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dc:creator>
  <cp:lastModifiedBy>khorolmaa</cp:lastModifiedBy>
  <cp:revision>590</cp:revision>
  <dcterms:created xsi:type="dcterms:W3CDTF">2013-04-23T12:28:13Z</dcterms:created>
  <dcterms:modified xsi:type="dcterms:W3CDTF">2017-01-12T07:49:57Z</dcterms:modified>
</cp:coreProperties>
</file>