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3" r:id="rId2"/>
    <p:sldId id="257" r:id="rId3"/>
    <p:sldId id="258" r:id="rId4"/>
    <p:sldId id="260" r:id="rId5"/>
    <p:sldId id="261" r:id="rId6"/>
    <p:sldId id="350" r:id="rId7"/>
    <p:sldId id="303" r:id="rId8"/>
    <p:sldId id="314" r:id="rId9"/>
    <p:sldId id="304" r:id="rId10"/>
    <p:sldId id="352" r:id="rId11"/>
    <p:sldId id="364" r:id="rId12"/>
    <p:sldId id="353" r:id="rId13"/>
    <p:sldId id="354" r:id="rId14"/>
    <p:sldId id="355" r:id="rId15"/>
    <p:sldId id="309" r:id="rId16"/>
    <p:sldId id="306" r:id="rId17"/>
    <p:sldId id="307" r:id="rId18"/>
    <p:sldId id="263" r:id="rId19"/>
    <p:sldId id="264" r:id="rId20"/>
    <p:sldId id="265" r:id="rId21"/>
    <p:sldId id="266" r:id="rId22"/>
    <p:sldId id="271" r:id="rId23"/>
    <p:sldId id="272" r:id="rId24"/>
    <p:sldId id="273" r:id="rId25"/>
    <p:sldId id="274" r:id="rId26"/>
    <p:sldId id="311" r:id="rId27"/>
    <p:sldId id="313" r:id="rId28"/>
    <p:sldId id="270" r:id="rId29"/>
    <p:sldId id="267" r:id="rId30"/>
    <p:sldId id="310" r:id="rId31"/>
    <p:sldId id="324" r:id="rId32"/>
    <p:sldId id="275" r:id="rId33"/>
    <p:sldId id="365" r:id="rId34"/>
    <p:sldId id="279" r:id="rId35"/>
    <p:sldId id="277" r:id="rId36"/>
    <p:sldId id="325" r:id="rId37"/>
    <p:sldId id="326" r:id="rId38"/>
    <p:sldId id="366" r:id="rId39"/>
    <p:sldId id="367" r:id="rId40"/>
    <p:sldId id="368" r:id="rId41"/>
    <p:sldId id="369" r:id="rId42"/>
    <p:sldId id="370" r:id="rId43"/>
    <p:sldId id="371" r:id="rId44"/>
    <p:sldId id="372" r:id="rId45"/>
    <p:sldId id="373" r:id="rId46"/>
    <p:sldId id="374" r:id="rId47"/>
    <p:sldId id="375" r:id="rId48"/>
    <p:sldId id="376" r:id="rId49"/>
    <p:sldId id="377" r:id="rId50"/>
    <p:sldId id="383" r:id="rId51"/>
    <p:sldId id="335" r:id="rId52"/>
    <p:sldId id="378" r:id="rId53"/>
    <p:sldId id="379" r:id="rId54"/>
    <p:sldId id="380" r:id="rId55"/>
    <p:sldId id="381" r:id="rId56"/>
    <p:sldId id="382" r:id="rId57"/>
    <p:sldId id="344" r:id="rId58"/>
    <p:sldId id="345" r:id="rId59"/>
    <p:sldId id="346" r:id="rId60"/>
    <p:sldId id="347" r:id="rId61"/>
    <p:sldId id="359" r:id="rId62"/>
    <p:sldId id="362" r:id="rId63"/>
    <p:sldId id="361" r:id="rId64"/>
    <p:sldId id="360" r:id="rId65"/>
    <p:sldId id="363" r:id="rId66"/>
    <p:sldId id="348" r:id="rId67"/>
    <p:sldId id="384" r:id="rId68"/>
  </p:sldIdLst>
  <p:sldSz cx="4953000" cy="3430588"/>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081" userDrawn="1">
          <p15:clr>
            <a:srgbClr val="A4A3A4"/>
          </p15:clr>
        </p15:guide>
        <p15:guide id="2" pos="15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AAF"/>
    <a:srgbClr val="F15A29"/>
    <a:srgbClr val="E0013F"/>
    <a:srgbClr val="ADD5D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4660"/>
  </p:normalViewPr>
  <p:slideViewPr>
    <p:cSldViewPr snapToGrid="0" showGuides="1">
      <p:cViewPr varScale="1">
        <p:scale>
          <a:sx n="121" d="100"/>
          <a:sy n="121" d="100"/>
        </p:scale>
        <p:origin x="-96" y="-744"/>
      </p:cViewPr>
      <p:guideLst>
        <p:guide orient="horz" pos="1081"/>
        <p:guide pos="15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6.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chartUserShapes" Target="../drawings/drawing1.xml"/><Relationship Id="rId1" Type="http://schemas.openxmlformats.org/officeDocument/2006/relationships/oleObject" Target="../embeddings/oleObject1.bin"/><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embeddings/oleObject2.bin"/></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1153906819583873E-2"/>
          <c:y val="0.14446978410173836"/>
          <c:w val="0.9184735509202373"/>
          <c:h val="0.64620639041328465"/>
        </c:manualLayout>
      </c:layout>
      <c:lineChart>
        <c:grouping val="stacked"/>
        <c:varyColors val="0"/>
        <c:ser>
          <c:idx val="0"/>
          <c:order val="0"/>
          <c:tx>
            <c:strRef>
              <c:f>Sheet1!$B$1</c:f>
              <c:strCache>
                <c:ptCount val="1"/>
                <c:pt idx="0">
                  <c:v>ДНБ /сая.төг/</c:v>
                </c:pt>
              </c:strCache>
            </c:strRef>
          </c:tx>
          <c:spPr>
            <a:ln w="38100" cap="rnd">
              <a:solidFill>
                <a:schemeClr val="accent1">
                  <a:lumMod val="60000"/>
                  <a:lumOff val="40000"/>
                </a:schemeClr>
              </a:solidFill>
              <a:round/>
            </a:ln>
            <a:effectLst/>
          </c:spPr>
          <c:marker>
            <c:symbol val="circle"/>
            <c:size val="5"/>
            <c:spPr>
              <a:solidFill>
                <a:schemeClr val="accent1"/>
              </a:solidFill>
              <a:ln w="38100">
                <a:solidFill>
                  <a:schemeClr val="accent1"/>
                </a:solidFill>
              </a:ln>
              <a:effectLst/>
            </c:spPr>
          </c:marker>
          <c:dLbls>
            <c:dLbl>
              <c:idx val="0"/>
              <c:layout>
                <c:manualLayout>
                  <c:x val="-0.1446743031798553"/>
                  <c:y val="-7.5766372773773044E-2"/>
                </c:manualLayout>
              </c:layout>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0.23345424576580112"/>
                      <c:h val="0.10772496627327331"/>
                    </c:manualLayout>
                  </c15:layout>
                </c:ext>
                <c:ext xmlns:c16="http://schemas.microsoft.com/office/drawing/2014/chart" uri="{C3380CC4-5D6E-409C-BE32-E72D297353CC}">
                  <c16:uniqueId val="{00000000-9022-4F2B-ABE3-D384A07EA598}"/>
                </c:ext>
              </c:extLst>
            </c:dLbl>
            <c:dLbl>
              <c:idx val="3"/>
              <c:layout>
                <c:manualLayout>
                  <c:x val="-4.6494887170954499E-2"/>
                  <c:y val="-6.32254547175878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022-4F2B-ABE3-D384A07EA59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Arial" panose="020B0604020202020204" pitchFamily="34" charset="0"/>
                    <a:ea typeface="+mn-ea"/>
                    <a:cs typeface="Arial" panose="020B060402020202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 ##0.0</c:formatCode>
                <c:ptCount val="4"/>
                <c:pt idx="0">
                  <c:v>417299.20000000001</c:v>
                </c:pt>
                <c:pt idx="1">
                  <c:v>367093.2</c:v>
                </c:pt>
                <c:pt idx="2">
                  <c:v>410709</c:v>
                </c:pt>
                <c:pt idx="3">
                  <c:v>431367.3</c:v>
                </c:pt>
              </c:numCache>
            </c:numRef>
          </c:val>
          <c:smooth val="0"/>
          <c:extLst xmlns:c16r2="http://schemas.microsoft.com/office/drawing/2015/06/chart">
            <c:ext xmlns:c16="http://schemas.microsoft.com/office/drawing/2014/chart" uri="{C3380CC4-5D6E-409C-BE32-E72D297353CC}">
              <c16:uniqueId val="{00000002-9022-4F2B-ABE3-D384A07EA598}"/>
            </c:ext>
          </c:extLst>
        </c:ser>
        <c:dLbls>
          <c:dLblPos val="t"/>
          <c:showLegendKey val="0"/>
          <c:showVal val="1"/>
          <c:showCatName val="0"/>
          <c:showSerName val="0"/>
          <c:showPercent val="0"/>
          <c:showBubbleSize val="0"/>
        </c:dLbls>
        <c:marker val="1"/>
        <c:smooth val="0"/>
        <c:axId val="94060544"/>
        <c:axId val="94062080"/>
      </c:lineChart>
      <c:catAx>
        <c:axId val="940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94062080"/>
        <c:crosses val="autoZero"/>
        <c:auto val="1"/>
        <c:lblAlgn val="ctr"/>
        <c:lblOffset val="100"/>
        <c:noMultiLvlLbl val="0"/>
      </c:catAx>
      <c:valAx>
        <c:axId val="94062080"/>
        <c:scaling>
          <c:orientation val="minMax"/>
        </c:scaling>
        <c:delete val="1"/>
        <c:axPos val="l"/>
        <c:numFmt formatCode="#\ ##0.0" sourceLinked="1"/>
        <c:majorTickMark val="none"/>
        <c:minorTickMark val="none"/>
        <c:tickLblPos val="nextTo"/>
        <c:crossAx val="94060544"/>
        <c:crosses val="autoZero"/>
        <c:crossBetween val="between"/>
      </c:valAx>
      <c:spPr>
        <a:noFill/>
        <a:ln>
          <a:noFill/>
        </a:ln>
        <a:effectLst/>
      </c:spPr>
    </c:plotArea>
    <c:legend>
      <c:legendPos val="b"/>
      <c:layout>
        <c:manualLayout>
          <c:xMode val="edge"/>
          <c:yMode val="edge"/>
          <c:x val="0.41659164008802746"/>
          <c:y val="0.64170878380598717"/>
          <c:w val="0.57970307033178103"/>
          <c:h val="0.13863355982871547"/>
        </c:manualLayout>
      </c:layout>
      <c:overlay val="0"/>
      <c:spPr>
        <a:noFill/>
        <a:ln>
          <a:noFill/>
        </a:ln>
        <a:effectLst/>
      </c:spPr>
      <c:txPr>
        <a:bodyPr rot="0" spcFirstLastPara="1" vertOverflow="ellipsis" vert="horz" wrap="square" anchor="ctr" anchorCtr="1"/>
        <a:lstStyle/>
        <a:p>
          <a:pPr>
            <a:defRPr sz="9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zero"/>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9525">
      <a:solidFill>
        <a:schemeClr val="accent2">
          <a:lumMod val="20000"/>
          <a:lumOff val="80000"/>
        </a:schemeClr>
      </a:solid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B2540C"/>
            </a:solidFill>
            <a:ln>
              <a:noFill/>
            </a:ln>
            <a:effectLst/>
          </c:spPr>
          <c:invertIfNegative val="0"/>
          <c:dLbls>
            <c:dLbl>
              <c:idx val="1"/>
              <c:layout>
                <c:manualLayout>
                  <c:x val="-0.1549988912218937"/>
                  <c:y val="0"/>
                </c:manualLayout>
              </c:layout>
              <c:dLblPos val="outEnd"/>
              <c:showLegendKey val="0"/>
              <c:showVal val="1"/>
              <c:showCatName val="0"/>
              <c:showSerName val="0"/>
              <c:showPercent val="0"/>
              <c:showBubbleSize val="0"/>
              <c:separator>, </c:separator>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8D1B-445B-8019-682E6F14BAA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Sheet1!$A$3:$A$6</c:f>
              <c:strCache>
                <c:ptCount val="4"/>
                <c:pt idx="1">
                  <c:v>Өлзийт    </c:v>
                </c:pt>
                <c:pt idx="2">
                  <c:v>Өгий нуур</c:v>
                </c:pt>
                <c:pt idx="3">
                  <c:v>Хашаат    </c:v>
                </c:pt>
              </c:strCache>
            </c:strRef>
          </c:cat>
          <c:val>
            <c:numRef>
              <c:f>Sheet1!$B$3:$B$6</c:f>
              <c:numCache>
                <c:formatCode>General</c:formatCode>
                <c:ptCount val="4"/>
                <c:pt idx="1">
                  <c:v>236</c:v>
                </c:pt>
                <c:pt idx="2">
                  <c:v>367</c:v>
                </c:pt>
                <c:pt idx="3">
                  <c:v>474</c:v>
                </c:pt>
              </c:numCache>
            </c:numRef>
          </c:val>
          <c:extLst xmlns:c16r2="http://schemas.microsoft.com/office/drawing/2015/06/chart">
            <c:ext xmlns:c16="http://schemas.microsoft.com/office/drawing/2014/chart" uri="{C3380CC4-5D6E-409C-BE32-E72D297353CC}">
              <c16:uniqueId val="{00000000-2573-4A1B-9DDC-F09D48E0CD93}"/>
            </c:ext>
          </c:extLst>
        </c:ser>
        <c:dLbls>
          <c:showLegendKey val="0"/>
          <c:showVal val="0"/>
          <c:showCatName val="0"/>
          <c:showSerName val="0"/>
          <c:showPercent val="0"/>
          <c:showBubbleSize val="0"/>
        </c:dLbls>
        <c:gapWidth val="30"/>
        <c:axId val="177175168"/>
        <c:axId val="177189248"/>
      </c:barChart>
      <c:catAx>
        <c:axId val="177175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2540C"/>
                </a:solidFill>
                <a:latin typeface="Arial" panose="020B0604020202020204" pitchFamily="34" charset="0"/>
                <a:ea typeface="+mn-ea"/>
                <a:cs typeface="Arial" panose="020B0604020202020204" pitchFamily="34" charset="0"/>
              </a:defRPr>
            </a:pPr>
            <a:endParaRPr lang="en-US"/>
          </a:p>
        </c:txPr>
        <c:crossAx val="177189248"/>
        <c:crosses val="autoZero"/>
        <c:auto val="1"/>
        <c:lblAlgn val="ctr"/>
        <c:lblOffset val="100"/>
        <c:noMultiLvlLbl val="0"/>
      </c:catAx>
      <c:valAx>
        <c:axId val="177189248"/>
        <c:scaling>
          <c:orientation val="minMax"/>
        </c:scaling>
        <c:delete val="1"/>
        <c:axPos val="b"/>
        <c:numFmt formatCode="General" sourceLinked="1"/>
        <c:majorTickMark val="none"/>
        <c:minorTickMark val="none"/>
        <c:tickLblPos val="nextTo"/>
        <c:crossAx val="17717516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36033639684451"/>
          <c:y val="5.4489536019845582E-2"/>
          <c:w val="0.61735688965723323"/>
          <c:h val="0.89102092796030885"/>
        </c:manualLayout>
      </c:layout>
      <c:barChart>
        <c:barDir val="bar"/>
        <c:grouping val="clustered"/>
        <c:varyColors val="0"/>
        <c:ser>
          <c:idx val="0"/>
          <c:order val="0"/>
          <c:tx>
            <c:strRef>
              <c:f>Sheet1!$B$1</c:f>
              <c:strCache>
                <c:ptCount val="1"/>
                <c:pt idx="0">
                  <c:v>Column1</c:v>
                </c:pt>
              </c:strCache>
            </c:strRef>
          </c:tx>
          <c:spPr>
            <a:solidFill>
              <a:srgbClr val="1D4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Өндөр-улаан   </c:v>
                </c:pt>
                <c:pt idx="1">
                  <c:v>Эрдэнэмандал</c:v>
                </c:pt>
                <c:pt idx="2">
                  <c:v>Батцэнгэл        </c:v>
                </c:pt>
                <c:pt idx="3">
                  <c:v>Хайрхан           </c:v>
                </c:pt>
                <c:pt idx="4">
                  <c:v>Цэнхэр             </c:v>
                </c:pt>
              </c:strCache>
            </c:strRef>
          </c:cat>
          <c:val>
            <c:numRef>
              <c:f>Sheet1!$B$2:$B$6</c:f>
              <c:numCache>
                <c:formatCode>General</c:formatCode>
                <c:ptCount val="5"/>
                <c:pt idx="0">
                  <c:v>29239</c:v>
                </c:pt>
                <c:pt idx="1">
                  <c:v>29774</c:v>
                </c:pt>
                <c:pt idx="2">
                  <c:v>30060</c:v>
                </c:pt>
                <c:pt idx="3">
                  <c:v>30357</c:v>
                </c:pt>
                <c:pt idx="4">
                  <c:v>31793</c:v>
                </c:pt>
              </c:numCache>
            </c:numRef>
          </c:val>
          <c:extLst xmlns:c16r2="http://schemas.microsoft.com/office/drawing/2015/06/chart">
            <c:ext xmlns:c16="http://schemas.microsoft.com/office/drawing/2014/chart" uri="{C3380CC4-5D6E-409C-BE32-E72D297353CC}">
              <c16:uniqueId val="{00000000-A443-49E5-88B6-48C2392F8EFE}"/>
            </c:ext>
          </c:extLst>
        </c:ser>
        <c:dLbls>
          <c:showLegendKey val="0"/>
          <c:showVal val="0"/>
          <c:showCatName val="0"/>
          <c:showSerName val="0"/>
          <c:showPercent val="0"/>
          <c:showBubbleSize val="0"/>
        </c:dLbls>
        <c:gapWidth val="30"/>
        <c:axId val="177229184"/>
        <c:axId val="177255552"/>
      </c:barChart>
      <c:catAx>
        <c:axId val="17722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200" b="0" i="0" u="none" strike="noStrike" kern="1200" baseline="0">
                <a:solidFill>
                  <a:srgbClr val="1D4999"/>
                </a:solidFill>
                <a:latin typeface="Arial" panose="020B0604020202020204" pitchFamily="34" charset="0"/>
                <a:ea typeface="+mn-ea"/>
                <a:cs typeface="Arial" panose="020B0604020202020204" pitchFamily="34" charset="0"/>
              </a:defRPr>
            </a:pPr>
            <a:endParaRPr lang="en-US"/>
          </a:p>
        </c:txPr>
        <c:crossAx val="177255552"/>
        <c:crosses val="autoZero"/>
        <c:auto val="1"/>
        <c:lblAlgn val="ctr"/>
        <c:lblOffset val="100"/>
        <c:noMultiLvlLbl val="0"/>
      </c:catAx>
      <c:valAx>
        <c:axId val="177255552"/>
        <c:scaling>
          <c:orientation val="minMax"/>
        </c:scaling>
        <c:delete val="1"/>
        <c:axPos val="b"/>
        <c:numFmt formatCode="General" sourceLinked="1"/>
        <c:majorTickMark val="none"/>
        <c:minorTickMark val="none"/>
        <c:tickLblPos val="nextTo"/>
        <c:crossAx val="1772291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64808231924441"/>
          <c:y val="5.4489536019845582E-2"/>
          <c:w val="0.67949742939347513"/>
          <c:h val="0.89102092796030885"/>
        </c:manualLayout>
      </c:layout>
      <c:barChart>
        <c:barDir val="bar"/>
        <c:grouping val="clustered"/>
        <c:varyColors val="0"/>
        <c:ser>
          <c:idx val="0"/>
          <c:order val="0"/>
          <c:tx>
            <c:strRef>
              <c:f>Sheet1!$B$1</c:f>
              <c:strCache>
                <c:ptCount val="1"/>
                <c:pt idx="0">
                  <c:v>Column1</c:v>
                </c:pt>
              </c:strCache>
            </c:strRef>
          </c:tx>
          <c:spPr>
            <a:solidFill>
              <a:srgbClr val="B01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Тариат         </c:v>
                </c:pt>
                <c:pt idx="1">
                  <c:v>Чулуут          </c:v>
                </c:pt>
                <c:pt idx="2">
                  <c:v>Цэнхэр         </c:v>
                </c:pt>
                <c:pt idx="3">
                  <c:v>Ихтамир       </c:v>
                </c:pt>
                <c:pt idx="4">
                  <c:v>Өндөр-улаан</c:v>
                </c:pt>
              </c:strCache>
            </c:strRef>
          </c:cat>
          <c:val>
            <c:numRef>
              <c:f>Sheet1!$B$2:$B$6</c:f>
              <c:numCache>
                <c:formatCode>General</c:formatCode>
                <c:ptCount val="5"/>
                <c:pt idx="0">
                  <c:v>47682</c:v>
                </c:pt>
                <c:pt idx="1">
                  <c:v>51885</c:v>
                </c:pt>
                <c:pt idx="2">
                  <c:v>52640</c:v>
                </c:pt>
                <c:pt idx="3">
                  <c:v>57139</c:v>
                </c:pt>
                <c:pt idx="4">
                  <c:v>60707</c:v>
                </c:pt>
              </c:numCache>
            </c:numRef>
          </c:val>
          <c:extLst xmlns:c16r2="http://schemas.microsoft.com/office/drawing/2015/06/chart">
            <c:ext xmlns:c16="http://schemas.microsoft.com/office/drawing/2014/chart" uri="{C3380CC4-5D6E-409C-BE32-E72D297353CC}">
              <c16:uniqueId val="{00000000-FFA3-4272-B75A-E5F4AF797632}"/>
            </c:ext>
          </c:extLst>
        </c:ser>
        <c:dLbls>
          <c:showLegendKey val="0"/>
          <c:showVal val="0"/>
          <c:showCatName val="0"/>
          <c:showSerName val="0"/>
          <c:showPercent val="0"/>
          <c:showBubbleSize val="0"/>
        </c:dLbls>
        <c:gapWidth val="30"/>
        <c:axId val="177336320"/>
        <c:axId val="177337856"/>
      </c:barChart>
      <c:catAx>
        <c:axId val="177336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B01000"/>
                </a:solidFill>
                <a:latin typeface="Arial" panose="020B0604020202020204" pitchFamily="34" charset="0"/>
                <a:ea typeface="+mn-ea"/>
                <a:cs typeface="Arial" panose="020B0604020202020204" pitchFamily="34" charset="0"/>
              </a:defRPr>
            </a:pPr>
            <a:endParaRPr lang="en-US"/>
          </a:p>
        </c:txPr>
        <c:crossAx val="177337856"/>
        <c:crosses val="autoZero"/>
        <c:auto val="1"/>
        <c:lblAlgn val="ctr"/>
        <c:lblOffset val="100"/>
        <c:noMultiLvlLbl val="0"/>
      </c:catAx>
      <c:valAx>
        <c:axId val="177337856"/>
        <c:scaling>
          <c:orientation val="minMax"/>
        </c:scaling>
        <c:delete val="1"/>
        <c:axPos val="b"/>
        <c:numFmt formatCode="General" sourceLinked="1"/>
        <c:majorTickMark val="none"/>
        <c:minorTickMark val="none"/>
        <c:tickLblPos val="nextTo"/>
        <c:crossAx val="177336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A0A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Өндөр-улаан   </c:v>
                </c:pt>
                <c:pt idx="1">
                  <c:v>Цэцэрлэг         </c:v>
                </c:pt>
                <c:pt idx="2">
                  <c:v>Батцэнгэл        </c:v>
                </c:pt>
                <c:pt idx="3">
                  <c:v>Хайрхан           </c:v>
                </c:pt>
                <c:pt idx="4">
                  <c:v>Эрдэнэмандал</c:v>
                </c:pt>
              </c:strCache>
            </c:strRef>
          </c:cat>
          <c:val>
            <c:numRef>
              <c:f>Sheet1!$B$2:$B$6</c:f>
              <c:numCache>
                <c:formatCode>General</c:formatCode>
                <c:ptCount val="5"/>
                <c:pt idx="0">
                  <c:v>198551</c:v>
                </c:pt>
                <c:pt idx="1">
                  <c:v>204084</c:v>
                </c:pt>
                <c:pt idx="2">
                  <c:v>226147</c:v>
                </c:pt>
                <c:pt idx="3">
                  <c:v>250323</c:v>
                </c:pt>
                <c:pt idx="4">
                  <c:v>345518</c:v>
                </c:pt>
              </c:numCache>
            </c:numRef>
          </c:val>
          <c:extLst xmlns:c16r2="http://schemas.microsoft.com/office/drawing/2015/06/chart">
            <c:ext xmlns:c16="http://schemas.microsoft.com/office/drawing/2014/chart" uri="{C3380CC4-5D6E-409C-BE32-E72D297353CC}">
              <c16:uniqueId val="{00000000-906E-431E-B824-FED967E7CFAE}"/>
            </c:ext>
          </c:extLst>
        </c:ser>
        <c:dLbls>
          <c:showLegendKey val="0"/>
          <c:showVal val="0"/>
          <c:showCatName val="0"/>
          <c:showSerName val="0"/>
          <c:showPercent val="0"/>
          <c:showBubbleSize val="0"/>
        </c:dLbls>
        <c:gapWidth val="30"/>
        <c:axId val="177660288"/>
        <c:axId val="177661824"/>
      </c:barChart>
      <c:catAx>
        <c:axId val="177660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A0A0A0"/>
                </a:solidFill>
                <a:latin typeface="Arial" panose="020B0604020202020204" pitchFamily="34" charset="0"/>
                <a:ea typeface="+mn-ea"/>
                <a:cs typeface="Arial" panose="020B0604020202020204" pitchFamily="34" charset="0"/>
              </a:defRPr>
            </a:pPr>
            <a:endParaRPr lang="en-US"/>
          </a:p>
        </c:txPr>
        <c:crossAx val="177661824"/>
        <c:crosses val="autoZero"/>
        <c:auto val="1"/>
        <c:lblAlgn val="ctr"/>
        <c:lblOffset val="100"/>
        <c:noMultiLvlLbl val="0"/>
      </c:catAx>
      <c:valAx>
        <c:axId val="177661824"/>
        <c:scaling>
          <c:orientation val="minMax"/>
        </c:scaling>
        <c:delete val="1"/>
        <c:axPos val="b"/>
        <c:numFmt formatCode="General" sourceLinked="1"/>
        <c:majorTickMark val="none"/>
        <c:minorTickMark val="none"/>
        <c:tickLblPos val="nextTo"/>
        <c:crossAx val="177660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FFB000"/>
            </a:solidFill>
            <a:ln>
              <a:noFill/>
            </a:ln>
            <a:effectLst/>
          </c:spPr>
          <c:invertIfNegative val="0"/>
          <c:dLbls>
            <c:dLbl>
              <c:idx val="0"/>
              <c:layout>
                <c:manualLayout>
                  <c:x val="-0.17338714013671225"/>
                  <c:y val="-4.9535941836223252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932C-426B-B83F-12524D882283}"/>
                </c:ext>
              </c:extLst>
            </c:dLbl>
            <c:dLbl>
              <c:idx val="1"/>
              <c:layout>
                <c:manualLayout>
                  <c:x val="-0.2056047630334098"/>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932C-426B-B83F-12524D882283}"/>
                </c:ext>
              </c:extLst>
            </c:dLbl>
            <c:dLbl>
              <c:idx val="2"/>
              <c:layout>
                <c:manualLayout>
                  <c:x val="-0.1992397419579075"/>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932C-426B-B83F-12524D882283}"/>
                </c:ext>
              </c:extLst>
            </c:dLbl>
            <c:dLbl>
              <c:idx val="3"/>
              <c:layout>
                <c:manualLayout>
                  <c:x val="-0.17740888539219704"/>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932C-426B-B83F-12524D882283}"/>
                </c:ext>
              </c:extLst>
            </c:dLbl>
            <c:dLbl>
              <c:idx val="4"/>
              <c:layout>
                <c:manualLayout>
                  <c:x val="-0.14349343603168874"/>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932C-426B-B83F-12524D882283}"/>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Хайрхан          </c:v>
                </c:pt>
                <c:pt idx="1">
                  <c:v>Батцэнгэл       </c:v>
                </c:pt>
                <c:pt idx="2">
                  <c:v> Эрдэнэмандал</c:v>
                </c:pt>
                <c:pt idx="3">
                  <c:v>Цэцэрлэг         </c:v>
                </c:pt>
                <c:pt idx="4">
                  <c:v>Хотонт             </c:v>
                </c:pt>
              </c:strCache>
            </c:strRef>
          </c:cat>
          <c:val>
            <c:numRef>
              <c:f>Sheet1!$B$2:$B$6</c:f>
              <c:numCache>
                <c:formatCode>General</c:formatCode>
                <c:ptCount val="5"/>
                <c:pt idx="0">
                  <c:v>97761</c:v>
                </c:pt>
                <c:pt idx="1">
                  <c:v>103748</c:v>
                </c:pt>
                <c:pt idx="2">
                  <c:v>105544</c:v>
                </c:pt>
                <c:pt idx="3">
                  <c:v>108321</c:v>
                </c:pt>
                <c:pt idx="4">
                  <c:v>119678</c:v>
                </c:pt>
              </c:numCache>
            </c:numRef>
          </c:val>
          <c:extLst xmlns:c16r2="http://schemas.microsoft.com/office/drawing/2015/06/chart">
            <c:ext xmlns:c16="http://schemas.microsoft.com/office/drawing/2014/chart" uri="{C3380CC4-5D6E-409C-BE32-E72D297353CC}">
              <c16:uniqueId val="{00000000-3A58-457C-949A-C077488EF316}"/>
            </c:ext>
          </c:extLst>
        </c:ser>
        <c:dLbls>
          <c:showLegendKey val="0"/>
          <c:showVal val="0"/>
          <c:showCatName val="0"/>
          <c:showSerName val="0"/>
          <c:showPercent val="0"/>
          <c:showBubbleSize val="0"/>
        </c:dLbls>
        <c:gapWidth val="30"/>
        <c:axId val="168262272"/>
        <c:axId val="168264064"/>
      </c:barChart>
      <c:catAx>
        <c:axId val="168262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B000"/>
                </a:solidFill>
                <a:latin typeface="Arial" panose="020B0604020202020204" pitchFamily="34" charset="0"/>
                <a:ea typeface="+mn-ea"/>
                <a:cs typeface="Arial" panose="020B0604020202020204" pitchFamily="34" charset="0"/>
              </a:defRPr>
            </a:pPr>
            <a:endParaRPr lang="en-US"/>
          </a:p>
        </c:txPr>
        <c:crossAx val="168264064"/>
        <c:crosses val="autoZero"/>
        <c:auto val="1"/>
        <c:lblAlgn val="ctr"/>
        <c:lblOffset val="100"/>
        <c:noMultiLvlLbl val="0"/>
      </c:catAx>
      <c:valAx>
        <c:axId val="168264064"/>
        <c:scaling>
          <c:orientation val="minMax"/>
        </c:scaling>
        <c:delete val="1"/>
        <c:axPos val="b"/>
        <c:numFmt formatCode="General" sourceLinked="1"/>
        <c:majorTickMark val="none"/>
        <c:minorTickMark val="none"/>
        <c:tickLblPos val="nextTo"/>
        <c:crossAx val="168262272"/>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708493816354107E-3"/>
          <c:y val="7.6151231330000235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FAF6-4C31-95B0-A66A84EBCECE}"/>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FAF6-4C31-95B0-A66A84EBCECE}"/>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FAF6-4C31-95B0-A66A84EBCECE}"/>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FAF6-4C31-95B0-A66A84EBCECE}"/>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FAF6-4C31-95B0-A66A84EBCECE}"/>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FAF6-4C31-95B0-A66A84EBCECE}"/>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FAF6-4C31-95B0-A66A84EBCECE}"/>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FAF6-4C31-95B0-A66A84EBCECE}"/>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FAF6-4C31-95B0-A66A84EBCECE}"/>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FAF6-4C31-95B0-A66A84EBCECE}"/>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FAF6-4C31-95B0-A66A84EBCECE}"/>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FAF6-4C31-95B0-A66A84EBCECE}"/>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FAF6-4C31-95B0-A66A84EBCECE}"/>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FAF6-4C31-95B0-A66A84EBCECE}"/>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FAF6-4C31-95B0-A66A84EBCECE}"/>
              </c:ext>
            </c:extLst>
          </c:dPt>
          <c:dPt>
            <c:idx val="17"/>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FAF6-4C31-95B0-A66A84EBCECE}"/>
              </c:ext>
            </c:extLst>
          </c:dPt>
          <c:dPt>
            <c:idx val="18"/>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FAF6-4C31-95B0-A66A84EBCECE}"/>
              </c:ext>
            </c:extLst>
          </c:dPt>
          <c:dPt>
            <c:idx val="19"/>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FAF6-4C31-95B0-A66A84EBCECE}"/>
              </c:ext>
            </c:extLst>
          </c:dPt>
          <c:dPt>
            <c:idx val="20"/>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2-FAF6-4C31-95B0-A66A84EBCECE}"/>
              </c:ext>
            </c:extLst>
          </c:dPt>
          <c:dLbls>
            <c:dLbl>
              <c:idx val="0"/>
              <c:tx>
                <c:rich>
                  <a:bodyPr/>
                  <a:lstStyle/>
                  <a:p>
                    <a:r>
                      <a:rPr lang="en-US" dirty="0" smtClean="0"/>
                      <a:t>1255</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FAF6-4C31-95B0-A66A84EBCECE}"/>
                </c:ext>
              </c:extLst>
            </c:dLbl>
            <c:dLbl>
              <c:idx val="1"/>
              <c:tx>
                <c:rich>
                  <a:bodyPr/>
                  <a:lstStyle/>
                  <a:p>
                    <a:r>
                      <a:rPr lang="en-US" smtClean="0"/>
                      <a:t>5649</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FAF6-4C31-95B0-A66A84EBCECE}"/>
                </c:ext>
              </c:extLst>
            </c:dLbl>
            <c:dLbl>
              <c:idx val="2"/>
              <c:tx>
                <c:rich>
                  <a:bodyPr/>
                  <a:lstStyle/>
                  <a:p>
                    <a:r>
                      <a:rPr lang="en-US" smtClean="0"/>
                      <a:t>57388</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FAF6-4C31-95B0-A66A84EBCECE}"/>
                </c:ext>
              </c:extLst>
            </c:dLbl>
            <c:dLbl>
              <c:idx val="3"/>
              <c:tx>
                <c:rich>
                  <a:bodyPr/>
                  <a:lstStyle/>
                  <a:p>
                    <a:r>
                      <a:rPr lang="en-US" smtClean="0"/>
                      <a:t>1375</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FAF6-4C31-95B0-A66A84EBCECE}"/>
                </c:ext>
              </c:extLst>
            </c:dLbl>
            <c:dLbl>
              <c:idx val="4"/>
              <c:tx>
                <c:rich>
                  <a:bodyPr/>
                  <a:lstStyle/>
                  <a:p>
                    <a:r>
                      <a:rPr lang="en-US" smtClean="0"/>
                      <a:t>43670</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FAF6-4C31-95B0-A66A84EBCECE}"/>
                </c:ext>
              </c:extLst>
            </c:dLbl>
            <c:dLbl>
              <c:idx val="5"/>
              <c:tx>
                <c:rich>
                  <a:bodyPr/>
                  <a:lstStyle/>
                  <a:p>
                    <a:r>
                      <a:rPr lang="en-US" smtClean="0"/>
                      <a:t>1064</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FAF6-4C31-95B0-A66A84EBCECE}"/>
                </c:ext>
              </c:extLst>
            </c:dLbl>
            <c:dLbl>
              <c:idx val="6"/>
              <c:tx>
                <c:rich>
                  <a:bodyPr/>
                  <a:lstStyle/>
                  <a:p>
                    <a:r>
                      <a:rPr lang="en-US" smtClean="0"/>
                      <a:t>55</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FAF6-4C31-95B0-A66A84EBCECE}"/>
                </c:ext>
              </c:extLst>
            </c:dLbl>
            <c:dLbl>
              <c:idx val="7"/>
              <c:tx>
                <c:rich>
                  <a:bodyPr/>
                  <a:lstStyle/>
                  <a:p>
                    <a:r>
                      <a:rPr lang="en-US" smtClean="0"/>
                      <a:t>42812</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FAF6-4C31-95B0-A66A84EBCECE}"/>
                </c:ext>
              </c:extLst>
            </c:dLbl>
            <c:dLbl>
              <c:idx val="8"/>
              <c:layout>
                <c:manualLayout>
                  <c:x val="0"/>
                  <c:y val="4.0009955232955599E-3"/>
                </c:manualLayout>
              </c:layout>
              <c:tx>
                <c:rich>
                  <a:bodyPr/>
                  <a:lstStyle/>
                  <a:p>
                    <a:r>
                      <a:rPr lang="en-US" dirty="0" smtClean="0"/>
                      <a:t>6063</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FAF6-4C31-95B0-A66A84EBCECE}"/>
                </c:ext>
              </c:extLst>
            </c:dLbl>
            <c:dLbl>
              <c:idx val="9"/>
              <c:tx>
                <c:rich>
                  <a:bodyPr/>
                  <a:lstStyle/>
                  <a:p>
                    <a:r>
                      <a:rPr lang="en-US" smtClean="0"/>
                      <a:t>39306</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FAF6-4C31-95B0-A66A84EBCECE}"/>
                </c:ext>
              </c:extLst>
            </c:dLbl>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FAF6-4C31-95B0-A66A84EBCECE}"/>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1255</c:v>
                </c:pt>
                <c:pt idx="1">
                  <c:v>5649</c:v>
                </c:pt>
                <c:pt idx="2">
                  <c:v>57388</c:v>
                </c:pt>
                <c:pt idx="3">
                  <c:v>1375</c:v>
                </c:pt>
                <c:pt idx="4">
                  <c:v>46370</c:v>
                </c:pt>
                <c:pt idx="5">
                  <c:v>1064</c:v>
                </c:pt>
                <c:pt idx="6">
                  <c:v>55</c:v>
                </c:pt>
                <c:pt idx="7">
                  <c:v>42812</c:v>
                </c:pt>
                <c:pt idx="8">
                  <c:v>6063</c:v>
                </c:pt>
                <c:pt idx="9">
                  <c:v>39306</c:v>
                </c:pt>
                <c:pt idx="10">
                  <c:v>7753</c:v>
                </c:pt>
                <c:pt idx="11">
                  <c:v>56</c:v>
                </c:pt>
                <c:pt idx="12">
                  <c:v>31451</c:v>
                </c:pt>
                <c:pt idx="13">
                  <c:v>152281</c:v>
                </c:pt>
                <c:pt idx="14">
                  <c:v>8217</c:v>
                </c:pt>
                <c:pt idx="15">
                  <c:v>483</c:v>
                </c:pt>
                <c:pt idx="16">
                  <c:v>3504</c:v>
                </c:pt>
                <c:pt idx="17">
                  <c:v>25145</c:v>
                </c:pt>
                <c:pt idx="18">
                  <c:v>25351</c:v>
                </c:pt>
                <c:pt idx="19">
                  <c:v>2292</c:v>
                </c:pt>
                <c:pt idx="20">
                  <c:v>4299</c:v>
                </c:pt>
                <c:pt idx="21">
                  <c:v>233</c:v>
                </c:pt>
              </c:numCache>
            </c:numRef>
          </c:val>
          <c:extLst xmlns:c16r2="http://schemas.microsoft.com/office/drawing/2015/06/chart">
            <c:ext xmlns:c16="http://schemas.microsoft.com/office/drawing/2014/chart" uri="{C3380CC4-5D6E-409C-BE32-E72D297353CC}">
              <c16:uniqueId val="{0000001E-FAF6-4C31-95B0-A66A84EBCECE}"/>
            </c:ext>
          </c:extLst>
        </c:ser>
        <c:dLbls>
          <c:dLblPos val="outEnd"/>
          <c:showLegendKey val="0"/>
          <c:showVal val="1"/>
          <c:showCatName val="0"/>
          <c:showSerName val="0"/>
          <c:showPercent val="0"/>
          <c:showBubbleSize val="0"/>
        </c:dLbls>
        <c:gapWidth val="30"/>
        <c:axId val="180671232"/>
        <c:axId val="180672768"/>
      </c:barChart>
      <c:catAx>
        <c:axId val="1806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80672768"/>
        <c:crosses val="autoZero"/>
        <c:auto val="1"/>
        <c:lblAlgn val="ctr"/>
        <c:lblOffset val="100"/>
        <c:noMultiLvlLbl val="0"/>
      </c:catAx>
      <c:valAx>
        <c:axId val="180672768"/>
        <c:scaling>
          <c:orientation val="minMax"/>
        </c:scaling>
        <c:delete val="1"/>
        <c:axPos val="l"/>
        <c:numFmt formatCode="0" sourceLinked="1"/>
        <c:majorTickMark val="none"/>
        <c:minorTickMark val="none"/>
        <c:tickLblPos val="nextTo"/>
        <c:crossAx val="1806712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7020319726E-2"/>
          <c:y val="8.8154217899886894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430-49C8-AFC8-3091554893AA}"/>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430-49C8-AFC8-3091554893AA}"/>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430-49C8-AFC8-3091554893AA}"/>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430-49C8-AFC8-3091554893AA}"/>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430-49C8-AFC8-3091554893AA}"/>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430-49C8-AFC8-3091554893AA}"/>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430-49C8-AFC8-3091554893AA}"/>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430-49C8-AFC8-3091554893AA}"/>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430-49C8-AFC8-3091554893AA}"/>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430-49C8-AFC8-3091554893AA}"/>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430-49C8-AFC8-3091554893AA}"/>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430-49C8-AFC8-3091554893AA}"/>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430-49C8-AFC8-3091554893AA}"/>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430-49C8-AFC8-3091554893AA}"/>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430-49C8-AFC8-3091554893AA}"/>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430-49C8-AFC8-3091554893AA}"/>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2430-49C8-AFC8-3091554893AA}"/>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2430-49C8-AFC8-3091554893AA}"/>
              </c:ext>
            </c:extLst>
          </c:dPt>
          <c:dPt>
            <c:idx val="19"/>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22-2430-49C8-AFC8-3091554893AA}"/>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430-49C8-AFC8-3091554893AA}"/>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430-49C8-AFC8-3091554893AA}"/>
              </c:ext>
            </c:extLst>
          </c:dPt>
          <c:dLbls>
            <c:dLbl>
              <c:idx val="0"/>
              <c:tx>
                <c:rich>
                  <a:bodyPr/>
                  <a:lstStyle/>
                  <a:p>
                    <a:r>
                      <a:rPr lang="en-US" dirty="0" smtClean="0"/>
                      <a:t>378446</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430-49C8-AFC8-3091554893AA}"/>
                </c:ext>
              </c:extLst>
            </c:dLbl>
            <c:dLbl>
              <c:idx val="12"/>
              <c:tx>
                <c:rich>
                  <a:bodyPr/>
                  <a:lstStyle/>
                  <a:p>
                    <a:r>
                      <a:rPr lang="en-US" dirty="0" smtClean="0"/>
                      <a:t>323629</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430-49C8-AFC8-3091554893AA}"/>
                </c:ext>
              </c:extLst>
            </c:dLbl>
            <c:dLbl>
              <c:idx val="14"/>
              <c:layout>
                <c:manualLayout>
                  <c:x val="0"/>
                  <c:y val="1.20029865698866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430-49C8-AFC8-3091554893AA}"/>
                </c:ext>
              </c:extLst>
            </c:dLbl>
            <c:dLbl>
              <c:idx val="16"/>
              <c:layout>
                <c:manualLayout>
                  <c:x val="9.139044693344335E-17"/>
                  <c:y val="0.1468365357049470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2430-49C8-AFC8-3091554893AA}"/>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378446</c:v>
                </c:pt>
                <c:pt idx="1">
                  <c:v>95349</c:v>
                </c:pt>
                <c:pt idx="2">
                  <c:v>175944</c:v>
                </c:pt>
                <c:pt idx="3">
                  <c:v>244036</c:v>
                </c:pt>
                <c:pt idx="4">
                  <c:v>129999</c:v>
                </c:pt>
                <c:pt idx="5">
                  <c:v>20591</c:v>
                </c:pt>
                <c:pt idx="6">
                  <c:v>17664</c:v>
                </c:pt>
                <c:pt idx="7">
                  <c:v>139977</c:v>
                </c:pt>
                <c:pt idx="8">
                  <c:v>278811</c:v>
                </c:pt>
                <c:pt idx="9">
                  <c:v>162902</c:v>
                </c:pt>
                <c:pt idx="10">
                  <c:v>222534</c:v>
                </c:pt>
                <c:pt idx="11">
                  <c:v>11345</c:v>
                </c:pt>
                <c:pt idx="12">
                  <c:v>323629</c:v>
                </c:pt>
                <c:pt idx="13">
                  <c:v>96544</c:v>
                </c:pt>
                <c:pt idx="14">
                  <c:v>327342</c:v>
                </c:pt>
                <c:pt idx="15">
                  <c:v>97604</c:v>
                </c:pt>
                <c:pt idx="16">
                  <c:v>341372</c:v>
                </c:pt>
                <c:pt idx="17">
                  <c:v>123787</c:v>
                </c:pt>
                <c:pt idx="18">
                  <c:v>128538</c:v>
                </c:pt>
                <c:pt idx="19">
                  <c:v>261980</c:v>
                </c:pt>
                <c:pt idx="20">
                  <c:v>318904</c:v>
                </c:pt>
                <c:pt idx="21">
                  <c:v>42794</c:v>
                </c:pt>
              </c:numCache>
            </c:numRef>
          </c:val>
          <c:extLst xmlns:c16r2="http://schemas.microsoft.com/office/drawing/2015/06/chart">
            <c:ext xmlns:c16="http://schemas.microsoft.com/office/drawing/2014/chart" uri="{C3380CC4-5D6E-409C-BE32-E72D297353CC}">
              <c16:uniqueId val="{0000001F-2430-49C8-AFC8-3091554893AA}"/>
            </c:ext>
          </c:extLst>
        </c:ser>
        <c:dLbls>
          <c:dLblPos val="outEnd"/>
          <c:showLegendKey val="0"/>
          <c:showVal val="1"/>
          <c:showCatName val="0"/>
          <c:showSerName val="0"/>
          <c:showPercent val="0"/>
          <c:showBubbleSize val="0"/>
        </c:dLbls>
        <c:gapWidth val="30"/>
        <c:axId val="181043200"/>
        <c:axId val="181054464"/>
      </c:barChart>
      <c:catAx>
        <c:axId val="181043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81054464"/>
        <c:crosses val="autoZero"/>
        <c:auto val="1"/>
        <c:lblAlgn val="ctr"/>
        <c:lblOffset val="100"/>
        <c:noMultiLvlLbl val="0"/>
      </c:catAx>
      <c:valAx>
        <c:axId val="181054464"/>
        <c:scaling>
          <c:orientation val="minMax"/>
        </c:scaling>
        <c:delete val="1"/>
        <c:axPos val="l"/>
        <c:numFmt formatCode="0" sourceLinked="1"/>
        <c:majorTickMark val="none"/>
        <c:minorTickMark val="none"/>
        <c:tickLblPos val="nextTo"/>
        <c:crossAx val="181043200"/>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DAD9-4EF2-ADFA-45A463C310B5}"/>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DAD9-4EF2-ADFA-45A463C310B5}"/>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DAD9-4EF2-ADFA-45A463C310B5}"/>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DAD9-4EF2-ADFA-45A463C310B5}"/>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DAD9-4EF2-ADFA-45A463C310B5}"/>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DAD9-4EF2-ADFA-45A463C310B5}"/>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DAD9-4EF2-ADFA-45A463C310B5}"/>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DAD9-4EF2-ADFA-45A463C310B5}"/>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DAD9-4EF2-ADFA-45A463C310B5}"/>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DAD9-4EF2-ADFA-45A463C310B5}"/>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DAD9-4EF2-ADFA-45A463C310B5}"/>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DAD9-4EF2-ADFA-45A463C310B5}"/>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DAD9-4EF2-ADFA-45A463C310B5}"/>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DAD9-4EF2-ADFA-45A463C310B5}"/>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DAD9-4EF2-ADFA-45A463C310B5}"/>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F-DAD9-4EF2-ADFA-45A463C310B5}"/>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0-DAD9-4EF2-ADFA-45A463C310B5}"/>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1-DAD9-4EF2-ADFA-45A463C310B5}"/>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22-DAD9-4EF2-ADFA-45A463C310B5}"/>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DAD9-4EF2-ADFA-45A463C310B5}"/>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DAD9-4EF2-ADFA-45A463C310B5}"/>
              </c:ext>
            </c:extLst>
          </c:dPt>
          <c:dLbls>
            <c:dLbl>
              <c:idx val="0"/>
              <c:layout>
                <c:manualLayout>
                  <c:x val="-1.9625949037012541E-7"/>
                  <c:y val="9.2022897035797885E-2"/>
                </c:manualLayout>
              </c:layout>
              <c:tx>
                <c:rich>
                  <a:bodyPr/>
                  <a:lstStyle/>
                  <a:p>
                    <a:r>
                      <a:rPr lang="en-US" dirty="0" smtClean="0"/>
                      <a:t>621246</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DAD9-4EF2-ADFA-45A463C310B5}"/>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621246</c:v>
                </c:pt>
                <c:pt idx="1">
                  <c:v>155914</c:v>
                </c:pt>
                <c:pt idx="2">
                  <c:v>239777</c:v>
                </c:pt>
                <c:pt idx="3">
                  <c:v>255264</c:v>
                </c:pt>
                <c:pt idx="4">
                  <c:v>85225</c:v>
                </c:pt>
                <c:pt idx="5">
                  <c:v>14004</c:v>
                </c:pt>
                <c:pt idx="6">
                  <c:v>44259</c:v>
                </c:pt>
                <c:pt idx="7">
                  <c:v>80576</c:v>
                </c:pt>
                <c:pt idx="8">
                  <c:v>243140</c:v>
                </c:pt>
                <c:pt idx="9">
                  <c:v>76119</c:v>
                </c:pt>
                <c:pt idx="10">
                  <c:v>204995</c:v>
                </c:pt>
                <c:pt idx="11">
                  <c:v>17477</c:v>
                </c:pt>
                <c:pt idx="12">
                  <c:v>272320</c:v>
                </c:pt>
                <c:pt idx="13">
                  <c:v>26864</c:v>
                </c:pt>
                <c:pt idx="14">
                  <c:v>251639</c:v>
                </c:pt>
                <c:pt idx="15">
                  <c:v>216805</c:v>
                </c:pt>
                <c:pt idx="16">
                  <c:v>282330</c:v>
                </c:pt>
                <c:pt idx="17">
                  <c:v>182922</c:v>
                </c:pt>
                <c:pt idx="18">
                  <c:v>193683</c:v>
                </c:pt>
                <c:pt idx="19">
                  <c:v>482458</c:v>
                </c:pt>
                <c:pt idx="20">
                  <c:v>353027</c:v>
                </c:pt>
                <c:pt idx="21">
                  <c:v>80835</c:v>
                </c:pt>
              </c:numCache>
            </c:numRef>
          </c:val>
          <c:extLst xmlns:c16r2="http://schemas.microsoft.com/office/drawing/2015/06/chart">
            <c:ext xmlns:c16="http://schemas.microsoft.com/office/drawing/2014/chart" uri="{C3380CC4-5D6E-409C-BE32-E72D297353CC}">
              <c16:uniqueId val="{0000001E-DAD9-4EF2-ADFA-45A463C310B5}"/>
            </c:ext>
          </c:extLst>
        </c:ser>
        <c:dLbls>
          <c:dLblPos val="outEnd"/>
          <c:showLegendKey val="0"/>
          <c:showVal val="1"/>
          <c:showCatName val="0"/>
          <c:showSerName val="0"/>
          <c:showPercent val="0"/>
          <c:showBubbleSize val="0"/>
        </c:dLbls>
        <c:gapWidth val="30"/>
        <c:axId val="180712192"/>
        <c:axId val="180736000"/>
      </c:barChart>
      <c:catAx>
        <c:axId val="18071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80736000"/>
        <c:crosses val="autoZero"/>
        <c:auto val="1"/>
        <c:lblAlgn val="ctr"/>
        <c:lblOffset val="100"/>
        <c:noMultiLvlLbl val="0"/>
      </c:catAx>
      <c:valAx>
        <c:axId val="180736000"/>
        <c:scaling>
          <c:orientation val="minMax"/>
        </c:scaling>
        <c:delete val="1"/>
        <c:axPos val="l"/>
        <c:numFmt formatCode="0" sourceLinked="1"/>
        <c:majorTickMark val="none"/>
        <c:minorTickMark val="none"/>
        <c:tickLblPos val="nextTo"/>
        <c:crossAx val="18071219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2272-4545-816B-365F50557168}"/>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2272-4545-816B-365F50557168}"/>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2272-4545-816B-365F50557168}"/>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2272-4545-816B-365F50557168}"/>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2272-4545-816B-365F50557168}"/>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2272-4545-816B-365F50557168}"/>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2272-4545-816B-365F50557168}"/>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2272-4545-816B-365F50557168}"/>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2272-4545-816B-365F50557168}"/>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2272-4545-816B-365F50557168}"/>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2272-4545-816B-365F50557168}"/>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2272-4545-816B-365F50557168}"/>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2272-4545-816B-365F50557168}"/>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2272-4545-816B-365F50557168}"/>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2272-4545-816B-365F50557168}"/>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1E-2272-4545-816B-365F50557168}"/>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2272-4545-816B-365F50557168}"/>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2272-4545-816B-365F50557168}"/>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F-2272-4545-816B-365F50557168}"/>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2272-4545-816B-365F50557168}"/>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2272-4545-816B-365F50557168}"/>
              </c:ext>
            </c:extLst>
          </c:dPt>
          <c:dLbls>
            <c:dLbl>
              <c:idx val="0"/>
              <c:tx>
                <c:rich>
                  <a:bodyPr/>
                  <a:lstStyle/>
                  <a:p>
                    <a:r>
                      <a:rPr lang="en-US" dirty="0" smtClean="0"/>
                      <a:t>2981779</a:t>
                    </a:r>
                    <a:endParaRPr lang="en-US" dirty="0"/>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272-4545-816B-365F50557168}"/>
                </c:ext>
              </c:extLst>
            </c:dLbl>
            <c:dLbl>
              <c:idx val="1"/>
              <c:layout>
                <c:manualLayout>
                  <c:x val="0"/>
                  <c:y val="4.00099552329555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272-4545-816B-365F50557168}"/>
                </c:ext>
              </c:extLst>
            </c:dLbl>
            <c:dLbl>
              <c:idx val="3"/>
              <c:layout>
                <c:manualLayout>
                  <c:x val="0"/>
                  <c:y val="4.00099552329555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2272-4545-816B-365F50557168}"/>
                </c:ext>
              </c:extLst>
            </c:dLbl>
            <c:dLbl>
              <c:idx val="8"/>
              <c:layout>
                <c:manualLayout>
                  <c:x val="0"/>
                  <c:y val="4.00099552329555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1-2272-4545-816B-365F50557168}"/>
                </c:ext>
              </c:extLst>
            </c:dLbl>
            <c:dLbl>
              <c:idx val="12"/>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2272-4545-816B-365F50557168}"/>
                </c:ext>
              </c:extLst>
            </c:dLbl>
            <c:dLbl>
              <c:idx val="14"/>
              <c:layout>
                <c:manualLayout>
                  <c:x val="0"/>
                  <c:y val="8.001991046591119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2272-4545-816B-365F50557168}"/>
                </c:ext>
              </c:extLst>
            </c:dLbl>
            <c:dLbl>
              <c:idx val="16"/>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2272-4545-816B-365F50557168}"/>
                </c:ext>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F-2272-4545-816B-365F50557168}"/>
                </c:ext>
              </c:extLst>
            </c:dLbl>
            <c:dLbl>
              <c:idx val="20"/>
              <c:layout>
                <c:manualLayout>
                  <c:x val="-2.4924955277368633E-3"/>
                  <c:y val="4.00099552329555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2272-4545-816B-365F50557168}"/>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2981779</c:v>
                </c:pt>
                <c:pt idx="1">
                  <c:v>979601</c:v>
                </c:pt>
                <c:pt idx="2">
                  <c:v>1297467</c:v>
                </c:pt>
                <c:pt idx="3">
                  <c:v>1778224</c:v>
                </c:pt>
                <c:pt idx="4">
                  <c:v>1057674</c:v>
                </c:pt>
                <c:pt idx="5">
                  <c:v>208084</c:v>
                </c:pt>
                <c:pt idx="6">
                  <c:v>147063</c:v>
                </c:pt>
                <c:pt idx="7">
                  <c:v>926180</c:v>
                </c:pt>
                <c:pt idx="8">
                  <c:v>1147685</c:v>
                </c:pt>
                <c:pt idx="9">
                  <c:v>1831055</c:v>
                </c:pt>
                <c:pt idx="10">
                  <c:v>1827458</c:v>
                </c:pt>
                <c:pt idx="11">
                  <c:v>47489</c:v>
                </c:pt>
                <c:pt idx="12">
                  <c:v>2588133</c:v>
                </c:pt>
                <c:pt idx="13">
                  <c:v>631412</c:v>
                </c:pt>
                <c:pt idx="14">
                  <c:v>1922127</c:v>
                </c:pt>
                <c:pt idx="15">
                  <c:v>705874</c:v>
                </c:pt>
                <c:pt idx="16">
                  <c:v>2449255</c:v>
                </c:pt>
                <c:pt idx="17">
                  <c:v>1567962</c:v>
                </c:pt>
                <c:pt idx="18">
                  <c:v>1174233</c:v>
                </c:pt>
                <c:pt idx="19">
                  <c:v>2766185</c:v>
                </c:pt>
                <c:pt idx="20">
                  <c:v>2353528</c:v>
                </c:pt>
                <c:pt idx="21">
                  <c:v>166336</c:v>
                </c:pt>
              </c:numCache>
            </c:numRef>
          </c:val>
          <c:extLst xmlns:c16r2="http://schemas.microsoft.com/office/drawing/2015/06/chart">
            <c:ext xmlns:c16="http://schemas.microsoft.com/office/drawing/2014/chart" uri="{C3380CC4-5D6E-409C-BE32-E72D297353CC}">
              <c16:uniqueId val="{00000020-2272-4545-816B-365F50557168}"/>
            </c:ext>
          </c:extLst>
        </c:ser>
        <c:dLbls>
          <c:dLblPos val="outEnd"/>
          <c:showLegendKey val="0"/>
          <c:showVal val="1"/>
          <c:showCatName val="0"/>
          <c:showSerName val="0"/>
          <c:showPercent val="0"/>
          <c:showBubbleSize val="0"/>
        </c:dLbls>
        <c:gapWidth val="30"/>
        <c:axId val="181316224"/>
        <c:axId val="181334400"/>
      </c:barChart>
      <c:catAx>
        <c:axId val="18131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7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81334400"/>
        <c:crosses val="autoZero"/>
        <c:auto val="1"/>
        <c:lblAlgn val="ctr"/>
        <c:lblOffset val="100"/>
        <c:noMultiLvlLbl val="0"/>
      </c:catAx>
      <c:valAx>
        <c:axId val="181334400"/>
        <c:scaling>
          <c:orientation val="minMax"/>
        </c:scaling>
        <c:delete val="1"/>
        <c:axPos val="l"/>
        <c:numFmt formatCode="0" sourceLinked="1"/>
        <c:majorTickMark val="none"/>
        <c:minorTickMark val="none"/>
        <c:tickLblPos val="nextTo"/>
        <c:crossAx val="18131622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233322485182743E-2"/>
          <c:y val="2.013719796430961E-2"/>
          <c:w val="0.93765592410859189"/>
          <c:h val="0.70471298370303159"/>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1">
                  <a:lumMod val="40000"/>
                  <a:lumOff val="60000"/>
                </a:schemeClr>
              </a:solidFill>
              <a:ln>
                <a:noFill/>
              </a:ln>
              <a:effectLst/>
            </c:spPr>
            <c:extLst xmlns:c16r2="http://schemas.microsoft.com/office/drawing/2015/06/chart">
              <c:ext xmlns:c16="http://schemas.microsoft.com/office/drawing/2014/chart" uri="{C3380CC4-5D6E-409C-BE32-E72D297353CC}">
                <c16:uniqueId val="{00000001-6FE6-457E-9943-4A45C82E194B}"/>
              </c:ext>
            </c:extLst>
          </c:dPt>
          <c:dPt>
            <c:idx val="1"/>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3-6FE6-457E-9943-4A45C82E194B}"/>
              </c:ext>
            </c:extLst>
          </c:dPt>
          <c:dPt>
            <c:idx val="2"/>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5-6FE6-457E-9943-4A45C82E194B}"/>
              </c:ext>
            </c:extLst>
          </c:dPt>
          <c:dPt>
            <c:idx val="3"/>
            <c:invertIfNegative val="0"/>
            <c:bubble3D val="0"/>
            <c:spPr>
              <a:solidFill>
                <a:schemeClr val="accent1">
                  <a:lumMod val="75000"/>
                </a:schemeClr>
              </a:solidFill>
              <a:ln>
                <a:noFill/>
              </a:ln>
              <a:effectLst/>
            </c:spPr>
            <c:extLst xmlns:c16r2="http://schemas.microsoft.com/office/drawing/2015/06/chart">
              <c:ext xmlns:c16="http://schemas.microsoft.com/office/drawing/2014/chart" uri="{C3380CC4-5D6E-409C-BE32-E72D297353CC}">
                <c16:uniqueId val="{00000007-6FE6-457E-9943-4A45C82E194B}"/>
              </c:ext>
            </c:extLst>
          </c:dPt>
          <c:dPt>
            <c:idx val="4"/>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9-6FE6-457E-9943-4A45C82E194B}"/>
              </c:ext>
            </c:extLst>
          </c:dPt>
          <c:dPt>
            <c:idx val="5"/>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B-6FE6-457E-9943-4A45C82E194B}"/>
              </c:ext>
            </c:extLst>
          </c:dPt>
          <c:dPt>
            <c:idx val="6"/>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D-6FE6-457E-9943-4A45C82E194B}"/>
              </c:ext>
            </c:extLst>
          </c:dPt>
          <c:dPt>
            <c:idx val="7"/>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F-6FE6-457E-9943-4A45C82E194B}"/>
              </c:ext>
            </c:extLst>
          </c:dPt>
          <c:dPt>
            <c:idx val="8"/>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11-6FE6-457E-9943-4A45C82E194B}"/>
              </c:ext>
            </c:extLst>
          </c:dPt>
          <c:dPt>
            <c:idx val="9"/>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13-6FE6-457E-9943-4A45C82E194B}"/>
              </c:ext>
            </c:extLst>
          </c:dPt>
          <c:dPt>
            <c:idx val="10"/>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15-6FE6-457E-9943-4A45C82E194B}"/>
              </c:ext>
            </c:extLst>
          </c:dPt>
          <c:dPt>
            <c:idx val="11"/>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17-6FE6-457E-9943-4A45C82E194B}"/>
              </c:ext>
            </c:extLst>
          </c:dPt>
          <c:dPt>
            <c:idx val="12"/>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9-6FE6-457E-9943-4A45C82E194B}"/>
              </c:ext>
            </c:extLst>
          </c:dPt>
          <c:dPt>
            <c:idx val="13"/>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B-6FE6-457E-9943-4A45C82E194B}"/>
              </c:ext>
            </c:extLst>
          </c:dPt>
          <c:dPt>
            <c:idx val="14"/>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D-6FE6-457E-9943-4A45C82E194B}"/>
              </c:ext>
            </c:extLst>
          </c:dPt>
          <c:dPt>
            <c:idx val="16"/>
            <c:invertIfNegative val="0"/>
            <c:bubble3D val="0"/>
            <c:spPr>
              <a:solidFill>
                <a:schemeClr val="accent5">
                  <a:lumMod val="60000"/>
                  <a:lumOff val="40000"/>
                </a:schemeClr>
              </a:solidFill>
              <a:ln>
                <a:noFill/>
              </a:ln>
              <a:effectLst/>
            </c:spPr>
            <c:extLst xmlns:c16r2="http://schemas.microsoft.com/office/drawing/2015/06/chart">
              <c:ext xmlns:c16="http://schemas.microsoft.com/office/drawing/2014/chart" uri="{C3380CC4-5D6E-409C-BE32-E72D297353CC}">
                <c16:uniqueId val="{00000020-6FE6-457E-9943-4A45C82E194B}"/>
              </c:ext>
            </c:extLst>
          </c:dPt>
          <c:dPt>
            <c:idx val="17"/>
            <c:invertIfNegative val="0"/>
            <c:bubble3D val="0"/>
            <c:spPr>
              <a:solidFill>
                <a:schemeClr val="accent5">
                  <a:lumMod val="75000"/>
                </a:schemeClr>
              </a:solidFill>
              <a:ln>
                <a:noFill/>
              </a:ln>
              <a:effectLst/>
            </c:spPr>
            <c:extLst xmlns:c16r2="http://schemas.microsoft.com/office/drawing/2015/06/chart">
              <c:ext xmlns:c16="http://schemas.microsoft.com/office/drawing/2014/chart" uri="{C3380CC4-5D6E-409C-BE32-E72D297353CC}">
                <c16:uniqueId val="{00000021-6FE6-457E-9943-4A45C82E194B}"/>
              </c:ext>
            </c:extLst>
          </c:dPt>
          <c:dPt>
            <c:idx val="18"/>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22-6FE6-457E-9943-4A45C82E194B}"/>
              </c:ext>
            </c:extLst>
          </c:dPt>
          <c:dPt>
            <c:idx val="19"/>
            <c:invertIfNegative val="0"/>
            <c:bubble3D val="0"/>
            <c:spPr>
              <a:solidFill>
                <a:schemeClr val="accent5"/>
              </a:solidFill>
              <a:ln>
                <a:noFill/>
              </a:ln>
              <a:effectLst/>
            </c:spPr>
            <c:extLst xmlns:c16r2="http://schemas.microsoft.com/office/drawing/2015/06/chart">
              <c:ext xmlns:c16="http://schemas.microsoft.com/office/drawing/2014/chart" uri="{C3380CC4-5D6E-409C-BE32-E72D297353CC}">
                <c16:uniqueId val="{0000001E-6FE6-457E-9943-4A45C82E194B}"/>
              </c:ext>
            </c:extLst>
          </c:dPt>
          <c:dPt>
            <c:idx val="20"/>
            <c:invertIfNegative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23-6FE6-457E-9943-4A45C82E194B}"/>
              </c:ext>
            </c:extLst>
          </c:dPt>
          <c:dPt>
            <c:idx val="21"/>
            <c:invertIfNegative val="0"/>
            <c:bubble3D val="0"/>
            <c:spPr>
              <a:solidFill>
                <a:srgbClr val="002060"/>
              </a:solidFill>
              <a:ln>
                <a:noFill/>
              </a:ln>
              <a:effectLst/>
            </c:spPr>
            <c:extLst xmlns:c16r2="http://schemas.microsoft.com/office/drawing/2015/06/chart">
              <c:ext xmlns:c16="http://schemas.microsoft.com/office/drawing/2014/chart" uri="{C3380CC4-5D6E-409C-BE32-E72D297353CC}">
                <c16:uniqueId val="{00000024-6FE6-457E-9943-4A45C82E194B}"/>
              </c:ext>
            </c:extLst>
          </c:dPt>
          <c:dLbls>
            <c:dLbl>
              <c:idx val="0"/>
              <c:layout>
                <c:manualLayout>
                  <c:x val="-2.8559514666701047E-18"/>
                  <c:y val="1.200298656988668E-2"/>
                </c:manualLayout>
              </c:layout>
              <c:tx>
                <c:rich>
                  <a:bodyPr/>
                  <a:lstStyle/>
                  <a:p>
                    <a:r>
                      <a:rPr lang="en-US" dirty="0" smtClean="0"/>
                      <a:t>1499308</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FE6-457E-9943-4A45C82E194B}"/>
                </c:ext>
              </c:extLst>
            </c:dLbl>
            <c:dLbl>
              <c:idx val="2"/>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FE6-457E-9943-4A45C82E194B}"/>
                </c:ext>
              </c:extLst>
            </c:dLbl>
            <c:dLbl>
              <c:idx val="4"/>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6FE6-457E-9943-4A45C82E194B}"/>
                </c:ext>
              </c:extLst>
            </c:dLbl>
            <c:dLbl>
              <c:idx val="9"/>
              <c:layout>
                <c:manualLayout>
                  <c:x val="0"/>
                  <c:y val="2.0004977616477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3-6FE6-457E-9943-4A45C82E194B}"/>
                </c:ext>
              </c:extLst>
            </c:dLbl>
            <c:dLbl>
              <c:idx val="10"/>
              <c:layout>
                <c:manualLayout>
                  <c:x val="-2.4924955277368633E-3"/>
                  <c:y val="4.0006804842779775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5-6FE6-457E-9943-4A45C82E194B}"/>
                </c:ext>
              </c:extLst>
            </c:dLbl>
            <c:dLbl>
              <c:idx val="12"/>
              <c:layout>
                <c:manualLayout>
                  <c:x val="0"/>
                  <c:y val="0.1566389747370211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9-6FE6-457E-9943-4A45C82E194B}"/>
                </c:ext>
              </c:extLst>
            </c:dLbl>
            <c:dLbl>
              <c:idx val="13"/>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B-6FE6-457E-9943-4A45C82E194B}"/>
                </c:ext>
              </c:extLst>
            </c:dLbl>
            <c:dLbl>
              <c:idx val="14"/>
              <c:layout>
                <c:manualLayout>
                  <c:x val="0"/>
                  <c:y val="8.001991046591083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D-6FE6-457E-9943-4A45C82E194B}"/>
                </c:ext>
              </c:extLst>
            </c:dLbl>
            <c:dLbl>
              <c:idx val="16"/>
              <c:layout>
                <c:manualLayout>
                  <c:x val="9.139044693344335E-17"/>
                  <c:y val="4.0009955232955599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0-6FE6-457E-9943-4A45C82E194B}"/>
                </c:ext>
              </c:extLst>
            </c:dLbl>
            <c:dLbl>
              <c:idx val="18"/>
              <c:layout>
                <c:manualLayout>
                  <c:x val="-2.4924955277368633E-3"/>
                  <c:y val="8.001991046591119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2-6FE6-457E-9943-4A45C82E194B}"/>
                </c:ext>
              </c:extLst>
            </c:dLbl>
            <c:dLbl>
              <c:idx val="19"/>
              <c:spPr>
                <a:noFill/>
                <a:ln>
                  <a:noFill/>
                </a:ln>
                <a:effectLst/>
              </c:spPr>
              <c:txPr>
                <a:bodyPr rot="-5400000" spcFirstLastPara="1" vertOverflow="ellipsis"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E-6FE6-457E-9943-4A45C82E194B}"/>
                </c:ext>
              </c:extLst>
            </c:dLbl>
            <c:dLbl>
              <c:idx val="20"/>
              <c:layout>
                <c:manualLayout>
                  <c:x val="0"/>
                  <c:y val="8.001991046591119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23-6FE6-457E-9943-4A45C82E194B}"/>
                </c:ext>
              </c:extLst>
            </c:dLbl>
            <c:spPr>
              <a:noFill/>
              <a:ln>
                <a:noFill/>
              </a:ln>
              <a:effectLst/>
            </c:spPr>
            <c:txPr>
              <a:bodyPr rot="-5400000" spcFirstLastPara="1" vertOverflow="ellipsis" wrap="square" anchor="ctr" anchorCtr="1"/>
              <a:lstStyle/>
              <a:p>
                <a:pPr>
                  <a:defRPr sz="8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тоо'!$P$21:$P$42</c:f>
              <c:strCache>
                <c:ptCount val="22"/>
                <c:pt idx="0">
                  <c:v>Архангай</c:v>
                </c:pt>
                <c:pt idx="1">
                  <c:v>Баян-Өлгий</c:v>
                </c:pt>
                <c:pt idx="2">
                  <c:v>Баянхонгор</c:v>
                </c:pt>
                <c:pt idx="3">
                  <c:v>Булган</c:v>
                </c:pt>
                <c:pt idx="4">
                  <c:v>Говь-Алтай</c:v>
                </c:pt>
                <c:pt idx="5">
                  <c:v>Говьсүмбэр</c:v>
                </c:pt>
                <c:pt idx="6">
                  <c:v>Дархан-Уул</c:v>
                </c:pt>
                <c:pt idx="7">
                  <c:v>Дорноговь</c:v>
                </c:pt>
                <c:pt idx="8">
                  <c:v>Дорнод</c:v>
                </c:pt>
                <c:pt idx="9">
                  <c:v>Дундговь</c:v>
                </c:pt>
                <c:pt idx="10">
                  <c:v>Завхан</c:v>
                </c:pt>
                <c:pt idx="11">
                  <c:v>Орхон</c:v>
                </c:pt>
                <c:pt idx="12">
                  <c:v>Өвөрхангай</c:v>
                </c:pt>
                <c:pt idx="13">
                  <c:v>Өмнөговь</c:v>
                </c:pt>
                <c:pt idx="14">
                  <c:v>Сүхбаатар</c:v>
                </c:pt>
                <c:pt idx="15">
                  <c:v>Сэлэнгэ</c:v>
                </c:pt>
                <c:pt idx="16">
                  <c:v>Төв</c:v>
                </c:pt>
                <c:pt idx="17">
                  <c:v>Увс</c:v>
                </c:pt>
                <c:pt idx="18">
                  <c:v>Ховд</c:v>
                </c:pt>
                <c:pt idx="19">
                  <c:v>Хөвсгөл</c:v>
                </c:pt>
                <c:pt idx="20">
                  <c:v>Хэнтий</c:v>
                </c:pt>
                <c:pt idx="21">
                  <c:v>Улаанбаатар</c:v>
                </c:pt>
              </c:strCache>
            </c:strRef>
          </c:cat>
          <c:val>
            <c:numRef>
              <c:f>'малын тоо'!$Q$21:$Q$42</c:f>
              <c:numCache>
                <c:formatCode>0</c:formatCode>
                <c:ptCount val="22"/>
                <c:pt idx="0">
                  <c:v>1499308</c:v>
                </c:pt>
                <c:pt idx="1">
                  <c:v>930404</c:v>
                </c:pt>
                <c:pt idx="2">
                  <c:v>2478897</c:v>
                </c:pt>
                <c:pt idx="3">
                  <c:v>1026596</c:v>
                </c:pt>
                <c:pt idx="4">
                  <c:v>2196797</c:v>
                </c:pt>
                <c:pt idx="5">
                  <c:v>183717</c:v>
                </c:pt>
                <c:pt idx="6">
                  <c:v>96973</c:v>
                </c:pt>
                <c:pt idx="7">
                  <c:v>958588</c:v>
                </c:pt>
                <c:pt idx="8">
                  <c:v>702084</c:v>
                </c:pt>
                <c:pt idx="9">
                  <c:v>1716559</c:v>
                </c:pt>
                <c:pt idx="10">
                  <c:v>1292671</c:v>
                </c:pt>
                <c:pt idx="11">
                  <c:v>37983</c:v>
                </c:pt>
                <c:pt idx="12">
                  <c:v>2245813</c:v>
                </c:pt>
                <c:pt idx="13">
                  <c:v>1691339</c:v>
                </c:pt>
                <c:pt idx="14">
                  <c:v>1207486</c:v>
                </c:pt>
                <c:pt idx="15">
                  <c:v>519270</c:v>
                </c:pt>
                <c:pt idx="16">
                  <c:v>1505974</c:v>
                </c:pt>
                <c:pt idx="17">
                  <c:v>1275459</c:v>
                </c:pt>
                <c:pt idx="18">
                  <c:v>1624603</c:v>
                </c:pt>
                <c:pt idx="19">
                  <c:v>2197450</c:v>
                </c:pt>
                <c:pt idx="20">
                  <c:v>1615149</c:v>
                </c:pt>
                <c:pt idx="21">
                  <c:v>121583</c:v>
                </c:pt>
              </c:numCache>
            </c:numRef>
          </c:val>
          <c:extLst xmlns:c16r2="http://schemas.microsoft.com/office/drawing/2015/06/chart">
            <c:ext xmlns:c16="http://schemas.microsoft.com/office/drawing/2014/chart" uri="{C3380CC4-5D6E-409C-BE32-E72D297353CC}">
              <c16:uniqueId val="{0000001F-6FE6-457E-9943-4A45C82E194B}"/>
            </c:ext>
          </c:extLst>
        </c:ser>
        <c:dLbls>
          <c:dLblPos val="outEnd"/>
          <c:showLegendKey val="0"/>
          <c:showVal val="1"/>
          <c:showCatName val="0"/>
          <c:showSerName val="0"/>
          <c:showPercent val="0"/>
          <c:showBubbleSize val="0"/>
        </c:dLbls>
        <c:gapWidth val="30"/>
        <c:axId val="181576832"/>
        <c:axId val="181578368"/>
      </c:barChart>
      <c:catAx>
        <c:axId val="181576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8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81578368"/>
        <c:crosses val="autoZero"/>
        <c:auto val="1"/>
        <c:lblAlgn val="ctr"/>
        <c:lblOffset val="100"/>
        <c:noMultiLvlLbl val="0"/>
      </c:catAx>
      <c:valAx>
        <c:axId val="181578368"/>
        <c:scaling>
          <c:orientation val="minMax"/>
        </c:scaling>
        <c:delete val="1"/>
        <c:axPos val="l"/>
        <c:numFmt formatCode="0" sourceLinked="1"/>
        <c:majorTickMark val="none"/>
        <c:minorTickMark val="none"/>
        <c:tickLblPos val="nextTo"/>
        <c:crossAx val="18157683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28779952405104E-2"/>
          <c:y val="3.379056839527407E-2"/>
          <c:w val="0.86971405774295507"/>
          <c:h val="0.68740836242401671"/>
        </c:manualLayout>
      </c:layout>
      <c:barChart>
        <c:barDir val="col"/>
        <c:grouping val="percentStacked"/>
        <c:varyColors val="0"/>
        <c:ser>
          <c:idx val="0"/>
          <c:order val="0"/>
          <c:tx>
            <c:strRef>
              <c:f>Sheet1!$B$1</c:f>
              <c:strCache>
                <c:ptCount val="1"/>
                <c:pt idx="0">
                  <c:v>Хөдөө аж ахуй</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Sheet1!$B$2:$B$5</c:f>
              <c:numCache>
                <c:formatCode>General</c:formatCode>
                <c:ptCount val="4"/>
                <c:pt idx="0">
                  <c:v>60.6</c:v>
                </c:pt>
                <c:pt idx="1">
                  <c:v>58.8</c:v>
                </c:pt>
                <c:pt idx="2">
                  <c:v>56.4</c:v>
                </c:pt>
                <c:pt idx="3">
                  <c:v>55.1</c:v>
                </c:pt>
              </c:numCache>
            </c:numRef>
          </c:val>
          <c:extLst xmlns:c16r2="http://schemas.microsoft.com/office/drawing/2015/06/chart">
            <c:ext xmlns:c16="http://schemas.microsoft.com/office/drawing/2014/chart" uri="{C3380CC4-5D6E-409C-BE32-E72D297353CC}">
              <c16:uniqueId val="{00000000-F911-47A3-A1FE-20931A255C76}"/>
            </c:ext>
          </c:extLst>
        </c:ser>
        <c:ser>
          <c:idx val="1"/>
          <c:order val="1"/>
          <c:tx>
            <c:strRef>
              <c:f>Sheet1!$C$1</c:f>
              <c:strCache>
                <c:ptCount val="1"/>
                <c:pt idx="0">
                  <c:v>Аж үйлдвэр, барилга</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Sheet1!$C$2:$C$5</c:f>
              <c:numCache>
                <c:formatCode>General</c:formatCode>
                <c:ptCount val="4"/>
                <c:pt idx="0">
                  <c:v>16.8</c:v>
                </c:pt>
                <c:pt idx="1">
                  <c:v>15.6</c:v>
                </c:pt>
                <c:pt idx="2">
                  <c:v>20.3</c:v>
                </c:pt>
                <c:pt idx="3">
                  <c:v>20.8</c:v>
                </c:pt>
              </c:numCache>
            </c:numRef>
          </c:val>
          <c:extLst xmlns:c16r2="http://schemas.microsoft.com/office/drawing/2015/06/chart">
            <c:ext xmlns:c16="http://schemas.microsoft.com/office/drawing/2014/chart" uri="{C3380CC4-5D6E-409C-BE32-E72D297353CC}">
              <c16:uniqueId val="{00000001-F911-47A3-A1FE-20931A255C76}"/>
            </c:ext>
          </c:extLst>
        </c:ser>
        <c:ser>
          <c:idx val="2"/>
          <c:order val="2"/>
          <c:tx>
            <c:strRef>
              <c:f>Sheet1!$D$1</c:f>
              <c:strCache>
                <c:ptCount val="1"/>
                <c:pt idx="0">
                  <c:v>Үйлчилгээ</c:v>
                </c:pt>
              </c:strCache>
            </c:strRef>
          </c:tx>
          <c:spPr>
            <a:solidFill>
              <a:schemeClr val="accent4"/>
            </a:solidFill>
            <a:ln>
              <a:noFill/>
            </a:ln>
            <a:effectLst/>
          </c:spPr>
          <c:invertIfNegative val="0"/>
          <c:dLbls>
            <c:dLbl>
              <c:idx val="3"/>
              <c:layout/>
              <c:tx>
                <c:rich>
                  <a:bodyPr/>
                  <a:lstStyle/>
                  <a:p>
                    <a:r>
                      <a:rPr lang="en-US" dirty="0" smtClean="0"/>
                      <a:t>24.1</a:t>
                    </a:r>
                    <a:endParaRPr lang="en-US" dirty="0"/>
                  </a:p>
                </c:rich>
              </c:tx>
              <c:dLblPos val="ct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F911-47A3-A1FE-20931A255C7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2015</c:v>
                </c:pt>
                <c:pt idx="1">
                  <c:v>2016</c:v>
                </c:pt>
                <c:pt idx="2">
                  <c:v>2017</c:v>
                </c:pt>
                <c:pt idx="3">
                  <c:v>2018</c:v>
                </c:pt>
              </c:numCache>
            </c:numRef>
          </c:cat>
          <c:val>
            <c:numRef>
              <c:f>Sheet1!$D$2:$D$5</c:f>
              <c:numCache>
                <c:formatCode>General</c:formatCode>
                <c:ptCount val="4"/>
                <c:pt idx="0">
                  <c:v>22.6</c:v>
                </c:pt>
                <c:pt idx="1">
                  <c:v>25.6</c:v>
                </c:pt>
                <c:pt idx="2">
                  <c:v>23.3</c:v>
                </c:pt>
                <c:pt idx="3">
                  <c:v>24.1</c:v>
                </c:pt>
              </c:numCache>
            </c:numRef>
          </c:val>
          <c:extLst xmlns:c16r2="http://schemas.microsoft.com/office/drawing/2015/06/chart">
            <c:ext xmlns:c16="http://schemas.microsoft.com/office/drawing/2014/chart" uri="{C3380CC4-5D6E-409C-BE32-E72D297353CC}">
              <c16:uniqueId val="{00000003-F911-47A3-A1FE-20931A255C76}"/>
            </c:ext>
          </c:extLst>
        </c:ser>
        <c:dLbls>
          <c:dLblPos val="ctr"/>
          <c:showLegendKey val="0"/>
          <c:showVal val="1"/>
          <c:showCatName val="0"/>
          <c:showSerName val="0"/>
          <c:showPercent val="0"/>
          <c:showBubbleSize val="0"/>
        </c:dLbls>
        <c:gapWidth val="50"/>
        <c:overlap val="100"/>
        <c:axId val="45085824"/>
        <c:axId val="45087360"/>
      </c:barChart>
      <c:catAx>
        <c:axId val="45085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087360"/>
        <c:crosses val="autoZero"/>
        <c:auto val="1"/>
        <c:lblAlgn val="ctr"/>
        <c:lblOffset val="100"/>
        <c:noMultiLvlLbl val="0"/>
      </c:catAx>
      <c:valAx>
        <c:axId val="4508736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5085824"/>
        <c:crosses val="autoZero"/>
        <c:crossBetween val="between"/>
      </c:valAx>
      <c:spPr>
        <a:noFill/>
        <a:ln>
          <a:noFill/>
        </a:ln>
        <a:effectLst/>
      </c:spPr>
    </c:plotArea>
    <c:legend>
      <c:legendPos val="b"/>
      <c:layout>
        <c:manualLayout>
          <c:xMode val="edge"/>
          <c:yMode val="edge"/>
          <c:x val="3.6000008654524372E-2"/>
          <c:y val="0.85738667454384421"/>
          <c:w val="0.92588178785164432"/>
          <c:h val="0.1426133866324256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lgerian" panose="04020705040A02060702" pitchFamily="82" charset="0"/>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330489938757649E-2"/>
          <c:y val="0.23927967337416156"/>
          <c:w val="0.31200590551181101"/>
          <c:h val="0.52000984251968507"/>
        </c:manualLayout>
      </c:layout>
      <c:doughnutChart>
        <c:varyColors val="1"/>
        <c:ser>
          <c:idx val="0"/>
          <c:order val="0"/>
          <c:tx>
            <c:strRef>
              <c:f>'[Chart in Microsoft PowerPoint]Sheet1'!$B$1</c:f>
              <c:strCache>
                <c:ptCount val="1"/>
                <c:pt idx="0">
                  <c:v>2017 оны хүн ам, насны ангиллаар</c:v>
                </c:pt>
              </c:strCache>
            </c:strRef>
          </c:tx>
          <c:dPt>
            <c:idx val="0"/>
            <c:bubble3D val="0"/>
            <c:spPr>
              <a:solidFill>
                <a:srgbClr val="00B050"/>
              </a:solidFill>
              <a:ln w="19050">
                <a:solidFill>
                  <a:schemeClr val="lt1"/>
                </a:solidFill>
              </a:ln>
              <a:effectLst/>
            </c:spPr>
            <c:extLst xmlns:c16r2="http://schemas.microsoft.com/office/drawing/2015/06/chart">
              <c:ext xmlns:c16="http://schemas.microsoft.com/office/drawing/2014/chart" uri="{C3380CC4-5D6E-409C-BE32-E72D297353CC}">
                <c16:uniqueId val="{00000001-6B9B-4A4A-9AE2-A15B38463A24}"/>
              </c:ext>
            </c:extLst>
          </c:dPt>
          <c:dPt>
            <c:idx val="1"/>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3-6B9B-4A4A-9AE2-A15B38463A24}"/>
              </c:ext>
            </c:extLst>
          </c:dPt>
          <c:dPt>
            <c:idx val="2"/>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5-6B9B-4A4A-9AE2-A15B38463A24}"/>
              </c:ext>
            </c:extLst>
          </c:dPt>
          <c:dLbls>
            <c:dLbl>
              <c:idx val="0"/>
              <c:tx>
                <c:rich>
                  <a:bodyPr/>
                  <a:lstStyle/>
                  <a:p>
                    <a:r>
                      <a:rPr lang="en-US" baseline="0" dirty="0"/>
                      <a:t> </a:t>
                    </a:r>
                    <a:r>
                      <a:rPr lang="en-US" baseline="0" dirty="0" smtClean="0"/>
                      <a:t>30.4</a:t>
                    </a:r>
                    <a:endParaRPr lang="en-US" baseline="0" dirty="0"/>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B9B-4A4A-9AE2-A15B38463A24}"/>
                </c:ext>
              </c:extLst>
            </c:dLbl>
            <c:dLbl>
              <c:idx val="1"/>
              <c:tx>
                <c:rich>
                  <a:bodyPr/>
                  <a:lstStyle/>
                  <a:p>
                    <a:r>
                      <a:rPr lang="en-US" baseline="0" dirty="0" smtClean="0"/>
                      <a:t>49.0</a:t>
                    </a:r>
                    <a:endParaRPr lang="en-US" dirty="0"/>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B9B-4A4A-9AE2-A15B38463A24}"/>
                </c:ext>
              </c:extLst>
            </c:dLbl>
            <c:dLbl>
              <c:idx val="2"/>
              <c:layout>
                <c:manualLayout>
                  <c:x val="0"/>
                  <c:y val="-3.2407407407407406E-2"/>
                </c:manualLayout>
              </c:layout>
              <c:tx>
                <c:rich>
                  <a:bodyPr/>
                  <a:lstStyle/>
                  <a:p>
                    <a:r>
                      <a:rPr lang="en-US" baseline="0" dirty="0" smtClean="0"/>
                      <a:t>20.5</a:t>
                    </a:r>
                    <a:endParaRPr lang="en-US" dirty="0"/>
                  </a:p>
                </c:rich>
              </c:tx>
              <c:showLegendKey val="0"/>
              <c:showVal val="1"/>
              <c:showCatName val="0"/>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B9B-4A4A-9AE2-A15B38463A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mon"/>
                    <a:ea typeface="+mn-ea"/>
                    <a:cs typeface="+mn-cs"/>
                  </a:defRPr>
                </a:pPr>
                <a:endParaRPr lang="en-US"/>
              </a:p>
            </c:txPr>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'[Chart in Microsoft PowerPoint]Sheet1'!$A$2:$A$4</c:f>
              <c:strCache>
                <c:ptCount val="3"/>
                <c:pt idx="0">
                  <c:v>Хүүхэд (0-14)</c:v>
                </c:pt>
                <c:pt idx="1">
                  <c:v>Хөдөлмөрийн насны хүн ам (15-59)</c:v>
                </c:pt>
                <c:pt idx="2">
                  <c:v>Тэтгэврийн насны хүн ам (60&lt;)</c:v>
                </c:pt>
              </c:strCache>
            </c:strRef>
          </c:cat>
          <c:val>
            <c:numRef>
              <c:f>'[Chart in Microsoft PowerPoint]Sheet1'!$B$2:$B$4</c:f>
              <c:numCache>
                <c:formatCode>General</c:formatCode>
                <c:ptCount val="3"/>
                <c:pt idx="0">
                  <c:v>30.488363856074336</c:v>
                </c:pt>
                <c:pt idx="1">
                  <c:v>62.489322249307243</c:v>
                </c:pt>
                <c:pt idx="2">
                  <c:v>7.0171052357438999</c:v>
                </c:pt>
              </c:numCache>
            </c:numRef>
          </c:val>
          <c:extLst xmlns:c16r2="http://schemas.microsoft.com/office/drawing/2015/06/chart">
            <c:ext xmlns:c16="http://schemas.microsoft.com/office/drawing/2014/chart" uri="{C3380CC4-5D6E-409C-BE32-E72D297353CC}">
              <c16:uniqueId val="{00000006-6B9B-4A4A-9AE2-A15B38463A24}"/>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1"/>
        <c:txPr>
          <a:bodyPr rot="0" spcFirstLastPara="1" vertOverflow="ellipsis" vert="horz" wrap="square" anchor="ctr" anchorCtr="1"/>
          <a:lstStyle/>
          <a:p>
            <a:pPr>
              <a:defRPr sz="900" b="0" i="0" u="none" strike="noStrike" kern="1200" baseline="0">
                <a:solidFill>
                  <a:schemeClr val="accent1"/>
                </a:solidFill>
                <a:latin typeface="Arial mon"/>
                <a:ea typeface="+mn-ea"/>
                <a:cs typeface="+mn-cs"/>
              </a:defRPr>
            </a:pPr>
            <a:endParaRPr lang="en-US"/>
          </a:p>
        </c:txPr>
      </c:legendEntry>
      <c:layout>
        <c:manualLayout>
          <c:xMode val="edge"/>
          <c:yMode val="edge"/>
          <c:x val="3.7489063867016548E-4"/>
          <c:y val="0.83148585593467483"/>
          <c:w val="0.44369466316710404"/>
          <c:h val="0.16851414406532517"/>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mon"/>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mn-MN" sz="900">
                <a:solidFill>
                  <a:sysClr val="windowText" lastClr="000000"/>
                </a:solidFill>
                <a:effectLst/>
                <a:latin typeface="Arial mon"/>
              </a:rPr>
              <a:t>Ажилгүйдлийн </a:t>
            </a:r>
          </a:p>
          <a:p>
            <a:pPr>
              <a:defRPr sz="1400" b="0" i="0" u="none" strike="noStrike" kern="1200" spc="0" baseline="0">
                <a:solidFill>
                  <a:schemeClr val="tx1">
                    <a:lumMod val="65000"/>
                    <a:lumOff val="35000"/>
                  </a:schemeClr>
                </a:solidFill>
                <a:latin typeface="+mn-lt"/>
                <a:ea typeface="+mn-ea"/>
                <a:cs typeface="+mn-cs"/>
              </a:defRPr>
            </a:pPr>
            <a:r>
              <a:rPr lang="mn-MN" sz="900">
                <a:solidFill>
                  <a:sysClr val="windowText" lastClr="000000"/>
                </a:solidFill>
                <a:effectLst/>
                <a:latin typeface="Arial mon"/>
              </a:rPr>
              <a:t>түвшин</a:t>
            </a:r>
            <a:endParaRPr lang="en-US" sz="700">
              <a:solidFill>
                <a:sysClr val="windowText" lastClr="000000"/>
              </a:solidFill>
              <a:effectLst/>
              <a:latin typeface="Arial mon"/>
            </a:endParaRPr>
          </a:p>
        </c:rich>
      </c:tx>
      <c:layout>
        <c:manualLayout>
          <c:xMode val="edge"/>
          <c:yMode val="edge"/>
          <c:x val="0.3725137003493465"/>
          <c:y val="3.7037037037037035E-2"/>
        </c:manualLayout>
      </c:layout>
      <c:overlay val="0"/>
      <c:spPr>
        <a:noFill/>
        <a:ln>
          <a:noFill/>
        </a:ln>
        <a:effectLst/>
      </c:spPr>
    </c:title>
    <c:autoTitleDeleted val="0"/>
    <c:plotArea>
      <c:layout>
        <c:manualLayout>
          <c:layoutTarget val="inner"/>
          <c:xMode val="edge"/>
          <c:yMode val="edge"/>
          <c:x val="5.329079225135859E-2"/>
          <c:y val="0.26708333333333334"/>
          <c:w val="0.89341841549728285"/>
          <c:h val="0.63115740740740744"/>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mon"/>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'[Chart in Microsoft PowerPoint]Sheet1'!$A$2:$A$6</c:f>
              <c:numCache>
                <c:formatCode>General</c:formatCode>
                <c:ptCount val="5"/>
                <c:pt idx="0">
                  <c:v>2014</c:v>
                </c:pt>
                <c:pt idx="1">
                  <c:v>2015</c:v>
                </c:pt>
                <c:pt idx="2">
                  <c:v>2016</c:v>
                </c:pt>
                <c:pt idx="3">
                  <c:v>2017</c:v>
                </c:pt>
                <c:pt idx="4">
                  <c:v>2018</c:v>
                </c:pt>
              </c:numCache>
            </c:numRef>
          </c:cat>
          <c:val>
            <c:numRef>
              <c:f>'[Chart in Microsoft PowerPoint]Sheet1'!$B$2:$B$6</c:f>
              <c:numCache>
                <c:formatCode>General</c:formatCode>
                <c:ptCount val="5"/>
                <c:pt idx="0">
                  <c:v>3.9</c:v>
                </c:pt>
                <c:pt idx="1">
                  <c:v>5</c:v>
                </c:pt>
                <c:pt idx="2">
                  <c:v>5</c:v>
                </c:pt>
                <c:pt idx="3">
                  <c:v>5.4</c:v>
                </c:pt>
                <c:pt idx="4">
                  <c:v>5.2</c:v>
                </c:pt>
              </c:numCache>
            </c:numRef>
          </c:val>
          <c:extLst xmlns:c16r2="http://schemas.microsoft.com/office/drawing/2015/06/chart">
            <c:ext xmlns:c16="http://schemas.microsoft.com/office/drawing/2014/chart" uri="{C3380CC4-5D6E-409C-BE32-E72D297353CC}">
              <c16:uniqueId val="{00000000-7EEB-4B58-9033-37A16C6243F1}"/>
            </c:ext>
          </c:extLst>
        </c:ser>
        <c:dLbls>
          <c:dLblPos val="outEnd"/>
          <c:showLegendKey val="0"/>
          <c:showVal val="1"/>
          <c:showCatName val="0"/>
          <c:showSerName val="0"/>
          <c:showPercent val="0"/>
          <c:showBubbleSize val="0"/>
        </c:dLbls>
        <c:gapWidth val="219"/>
        <c:overlap val="-27"/>
        <c:axId val="152325504"/>
        <c:axId val="152357888"/>
      </c:barChart>
      <c:catAx>
        <c:axId val="1523255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mon"/>
                <a:ea typeface="+mn-ea"/>
                <a:cs typeface="+mn-cs"/>
              </a:defRPr>
            </a:pPr>
            <a:endParaRPr lang="en-US"/>
          </a:p>
        </c:txPr>
        <c:crossAx val="152357888"/>
        <c:crosses val="autoZero"/>
        <c:auto val="1"/>
        <c:lblAlgn val="ctr"/>
        <c:lblOffset val="100"/>
        <c:noMultiLvlLbl val="0"/>
      </c:catAx>
      <c:valAx>
        <c:axId val="152357888"/>
        <c:scaling>
          <c:orientation val="minMax"/>
        </c:scaling>
        <c:delete val="1"/>
        <c:axPos val="l"/>
        <c:numFmt formatCode="General" sourceLinked="1"/>
        <c:majorTickMark val="out"/>
        <c:minorTickMark val="none"/>
        <c:tickLblPos val="nextTo"/>
        <c:crossAx val="152325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0769230769231E-2"/>
          <c:y val="6.3461548071100563E-2"/>
          <c:w val="0.91538461538461535"/>
          <c:h val="0.64258978931652289"/>
        </c:manualLayout>
      </c:layout>
      <c:barChart>
        <c:barDir val="col"/>
        <c:grouping val="clustered"/>
        <c:varyColors val="0"/>
        <c:ser>
          <c:idx val="0"/>
          <c:order val="0"/>
          <c:tx>
            <c:strRef>
              <c:f>Sheet1!$B$1</c:f>
              <c:strCache>
                <c:ptCount val="1"/>
                <c:pt idx="0">
                  <c:v>Нийт</c:v>
                </c:pt>
              </c:strCache>
            </c:strRef>
          </c:tx>
          <c:spPr>
            <a:solidFill>
              <a:schemeClr val="accent1"/>
            </a:solidFill>
            <a:ln>
              <a:noFill/>
            </a:ln>
            <a:effectLst/>
          </c:spPr>
          <c:invertIfNegative val="0"/>
          <c:dLbls>
            <c:dLbl>
              <c:idx val="0"/>
              <c:layout>
                <c:manualLayout>
                  <c:x val="-4.0421986745463479E-17"/>
                  <c:y val="0.18354605263157892"/>
                </c:manualLayout>
              </c:layout>
              <c:tx>
                <c:rich>
                  <a:bodyPr/>
                  <a:lstStyle/>
                  <a:p>
                    <a:r>
                      <a:rPr lang="en-US" dirty="0" smtClean="0"/>
                      <a:t>9688</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655-4D1B-B9CA-A9DB72949B4D}"/>
                </c:ext>
              </c:extLst>
            </c:dLbl>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Sheet1!$B$2</c:f>
              <c:numCache>
                <c:formatCode>General</c:formatCode>
                <c:ptCount val="1"/>
                <c:pt idx="0">
                  <c:v>2845</c:v>
                </c:pt>
              </c:numCache>
            </c:numRef>
          </c:val>
          <c:extLst xmlns:c16r2="http://schemas.microsoft.com/office/drawing/2015/06/chart">
            <c:ext xmlns:c16="http://schemas.microsoft.com/office/drawing/2014/chart" uri="{C3380CC4-5D6E-409C-BE32-E72D297353CC}">
              <c16:uniqueId val="{00000001-1655-4D1B-B9CA-A9DB72949B4D}"/>
            </c:ext>
          </c:extLst>
        </c:ser>
        <c:ser>
          <c:idx val="1"/>
          <c:order val="1"/>
          <c:tx>
            <c:strRef>
              <c:f>Sheet1!$C$1</c:f>
              <c:strCache>
                <c:ptCount val="1"/>
                <c:pt idx="0">
                  <c:v>Эмэгтэй</c:v>
                </c:pt>
              </c:strCache>
            </c:strRef>
          </c:tx>
          <c:spPr>
            <a:solidFill>
              <a:schemeClr val="accent2"/>
            </a:solidFill>
            <a:ln>
              <a:noFill/>
            </a:ln>
            <a:effectLst/>
          </c:spPr>
          <c:invertIfNegative val="0"/>
          <c:dLbls>
            <c:dLbl>
              <c:idx val="0"/>
              <c:tx>
                <c:rich>
                  <a:bodyPr rot="0" spcFirstLastPara="1" vertOverflow="ellipsis" horzOverflow="clip" vert="horz" wrap="square" lIns="0" tIns="19050" rIns="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4859</a:t>
                    </a:r>
                    <a:endParaRPr lang="en-US" dirty="0"/>
                  </a:p>
                </c:rich>
              </c:tx>
              <c:spPr>
                <a:noFill/>
                <a:ln>
                  <a:noFill/>
                </a:ln>
                <a:effectLst/>
              </c:spPr>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2-1655-4D1B-B9CA-A9DB72949B4D}"/>
                </c:ext>
              </c:extLst>
            </c:dLbl>
            <c:spPr>
              <a:noFill/>
              <a:ln>
                <a:noFill/>
              </a:ln>
              <a:effectLst/>
            </c:spPr>
            <c:txPr>
              <a:bodyPr rot="0" spcFirstLastPara="1" vertOverflow="ellipsis" vert="horz" wrap="square" lIns="38100" tIns="19050" rIns="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ЕБС-д суралцаж байгаа малчин өрхийн хүүхэд</c:v>
                </c:pt>
              </c:strCache>
            </c:strRef>
          </c:cat>
          <c:val>
            <c:numRef>
              <c:f>Sheet1!$C$2</c:f>
              <c:numCache>
                <c:formatCode>General</c:formatCode>
                <c:ptCount val="1"/>
                <c:pt idx="0">
                  <c:v>1457</c:v>
                </c:pt>
              </c:numCache>
            </c:numRef>
          </c:val>
          <c:extLst xmlns:c16r2="http://schemas.microsoft.com/office/drawing/2015/06/chart">
            <c:ext xmlns:c16="http://schemas.microsoft.com/office/drawing/2014/chart" uri="{C3380CC4-5D6E-409C-BE32-E72D297353CC}">
              <c16:uniqueId val="{00000003-1655-4D1B-B9CA-A9DB72949B4D}"/>
            </c:ext>
          </c:extLst>
        </c:ser>
        <c:dLbls>
          <c:dLblPos val="outEnd"/>
          <c:showLegendKey val="0"/>
          <c:showVal val="1"/>
          <c:showCatName val="0"/>
          <c:showSerName val="0"/>
          <c:showPercent val="0"/>
          <c:showBubbleSize val="0"/>
        </c:dLbls>
        <c:gapWidth val="50"/>
        <c:overlap val="-20"/>
        <c:axId val="119628928"/>
        <c:axId val="119681408"/>
      </c:barChart>
      <c:catAx>
        <c:axId val="11962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19681408"/>
        <c:crosses val="autoZero"/>
        <c:auto val="1"/>
        <c:lblAlgn val="ctr"/>
        <c:lblOffset val="100"/>
        <c:noMultiLvlLbl val="0"/>
      </c:catAx>
      <c:valAx>
        <c:axId val="119681408"/>
        <c:scaling>
          <c:orientation val="minMax"/>
        </c:scaling>
        <c:delete val="1"/>
        <c:axPos val="l"/>
        <c:numFmt formatCode="General" sourceLinked="1"/>
        <c:majorTickMark val="none"/>
        <c:minorTickMark val="none"/>
        <c:tickLblPos val="nextTo"/>
        <c:crossAx val="119628928"/>
        <c:crosses val="autoZero"/>
        <c:crossBetween val="between"/>
      </c:valAx>
      <c:spPr>
        <a:noFill/>
        <a:ln>
          <a:noFill/>
        </a:ln>
        <a:effectLst/>
      </c:spPr>
    </c:plotArea>
    <c:legend>
      <c:legendPos val="b"/>
      <c:layout>
        <c:manualLayout>
          <c:xMode val="edge"/>
          <c:yMode val="edge"/>
          <c:x val="0.52291736111111109"/>
          <c:y val="0.12841634870603849"/>
          <c:w val="0.37418888888888896"/>
          <c:h val="0.1567647111100578"/>
        </c:manualLayout>
      </c:layout>
      <c:overlay val="0"/>
      <c:spPr>
        <a:noFill/>
        <a:ln>
          <a:noFill/>
        </a:ln>
        <a:effectLst/>
      </c:spPr>
      <c:txPr>
        <a:bodyPr rot="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53472222222223E-2"/>
          <c:y val="0.18134009009009006"/>
          <c:w val="0.58233888888888885"/>
          <c:h val="0.62955555555555553"/>
        </c:manualLayout>
      </c:layout>
      <c:pieChart>
        <c:varyColors val="1"/>
        <c:ser>
          <c:idx val="0"/>
          <c:order val="0"/>
          <c:tx>
            <c:strRef>
              <c:f>Sheet1!$B$1</c:f>
              <c:strCache>
                <c:ptCount val="1"/>
                <c:pt idx="0">
                  <c:v>Column1</c:v>
                </c:pt>
              </c:strCache>
            </c:strRef>
          </c:tx>
          <c:spPr>
            <a:solidFill>
              <a:schemeClr val="accent4"/>
            </a:solidFill>
            <a:ln w="6350"/>
          </c:spPr>
          <c:dPt>
            <c:idx val="0"/>
            <c:bubble3D val="0"/>
            <c:spPr>
              <a:solidFill>
                <a:schemeClr val="accent4"/>
              </a:solidFill>
              <a:ln w="6350">
                <a:solidFill>
                  <a:schemeClr val="lt1"/>
                </a:solidFill>
              </a:ln>
              <a:effectLst/>
            </c:spPr>
            <c:extLst xmlns:c16r2="http://schemas.microsoft.com/office/drawing/2015/06/chart">
              <c:ext xmlns:c16="http://schemas.microsoft.com/office/drawing/2014/chart" uri="{C3380CC4-5D6E-409C-BE32-E72D297353CC}">
                <c16:uniqueId val="{00000001-DA83-41A6-A5E7-38729126F83D}"/>
              </c:ext>
            </c:extLst>
          </c:dPt>
          <c:dPt>
            <c:idx val="1"/>
            <c:bubble3D val="0"/>
            <c:spPr>
              <a:solidFill>
                <a:schemeClr val="accent1"/>
              </a:solidFill>
              <a:ln w="6350">
                <a:solidFill>
                  <a:schemeClr val="lt1"/>
                </a:solidFill>
              </a:ln>
              <a:effectLst/>
            </c:spPr>
            <c:extLst xmlns:c16r2="http://schemas.microsoft.com/office/drawing/2015/06/chart">
              <c:ext xmlns:c16="http://schemas.microsoft.com/office/drawing/2014/chart" uri="{C3380CC4-5D6E-409C-BE32-E72D297353CC}">
                <c16:uniqueId val="{00000003-DA83-41A6-A5E7-38729126F83D}"/>
              </c:ext>
            </c:extLst>
          </c:dPt>
          <c:dLbls>
            <c:dLbl>
              <c:idx val="0"/>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2510</a:t>
                    </a:r>
                    <a:endParaRPr lang="en-US" dirty="0"/>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1-DA83-41A6-A5E7-38729126F83D}"/>
                </c:ext>
              </c:extLst>
            </c:dLbl>
            <c:dLbl>
              <c:idx val="1"/>
              <c:tx>
                <c:rich>
                  <a:bodyPr rot="0" spcFirstLastPara="1" vertOverflow="ellipsis" horzOverflow="clip" vert="horz" wrap="square" lIns="38100" tIns="19050" rIns="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r>
                      <a:rPr lang="en-US" dirty="0" smtClean="0"/>
                      <a:t>2255</a:t>
                    </a:r>
                    <a:endParaRPr lang="en-US" dirty="0"/>
                  </a:p>
                </c:rich>
              </c:tx>
              <c:spPr>
                <a:noFill/>
                <a:ln>
                  <a:noFill/>
                </a:ln>
                <a:effectLst/>
              </c:spPr>
              <c:dLblPos val="bestFit"/>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ext>
                <c:ext xmlns:c16="http://schemas.microsoft.com/office/drawing/2014/chart" uri="{C3380CC4-5D6E-409C-BE32-E72D297353CC}">
                  <c16:uniqueId val="{00000003-DA83-41A6-A5E7-38729126F83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ЕБС-д суралцагчидаас дотуур байранд суух хүсэлт гаргасан</c:v>
                </c:pt>
                <c:pt idx="1">
                  <c:v>Амьдарч буй хүүхэд</c:v>
                </c:pt>
              </c:strCache>
            </c:strRef>
          </c:cat>
          <c:val>
            <c:numRef>
              <c:f>Sheet1!$B$2:$B$3</c:f>
              <c:numCache>
                <c:formatCode>General</c:formatCode>
                <c:ptCount val="2"/>
                <c:pt idx="0">
                  <c:v>917</c:v>
                </c:pt>
                <c:pt idx="1">
                  <c:v>868</c:v>
                </c:pt>
              </c:numCache>
            </c:numRef>
          </c:val>
          <c:extLst xmlns:c16r2="http://schemas.microsoft.com/office/drawing/2015/06/chart">
            <c:ext xmlns:c16="http://schemas.microsoft.com/office/drawing/2014/chart" uri="{C3380CC4-5D6E-409C-BE32-E72D297353CC}">
              <c16:uniqueId val="{00000004-DA83-41A6-A5E7-38729126F83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55994326418438789"/>
          <c:y val="0.30818918918918919"/>
          <c:w val="0.42535773829881673"/>
          <c:h val="0.49017492492492493"/>
        </c:manualLayout>
      </c:layout>
      <c:overlay val="0"/>
      <c:spPr>
        <a:noFill/>
        <a:ln>
          <a:noFill/>
        </a:ln>
        <a:effectLst/>
      </c:spPr>
      <c:txPr>
        <a:bodyPr rot="0" spcFirstLastPara="1" vertOverflow="ellipsis" vert="horz" wrap="square" anchor="ctr" anchorCtr="1"/>
        <a:lstStyle/>
        <a:p>
          <a:pPr>
            <a:defRPr sz="500" b="0" i="0" u="none" strike="noStrike" kern="1200" baseline="0">
              <a:solidFill>
                <a:srgbClr val="002060"/>
              </a:solidFill>
              <a:effectLst/>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6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600" dirty="0">
                <a:solidFill>
                  <a:srgbClr val="002060"/>
                </a:solidFill>
              </a:rPr>
              <a:t>Техникийн болон мэргэжлийн боловсролын сургалтын байгууллагад суралцагчид</a:t>
            </a:r>
            <a:endParaRPr lang="en-US" sz="600" dirty="0">
              <a:solidFill>
                <a:srgbClr val="002060"/>
              </a:solidFill>
            </a:endParaRPr>
          </a:p>
        </c:rich>
      </c:tx>
      <c:layout>
        <c:manualLayout>
          <c:xMode val="edge"/>
          <c:yMode val="edge"/>
          <c:x val="0.2182445652173913"/>
          <c:y val="5.4227430555555553E-2"/>
        </c:manualLayout>
      </c:layout>
      <c:overlay val="0"/>
      <c:spPr>
        <a:noFill/>
        <a:ln>
          <a:noFill/>
        </a:ln>
        <a:effectLst/>
      </c:spPr>
    </c:title>
    <c:autoTitleDeleted val="0"/>
    <c:plotArea>
      <c:layout>
        <c:manualLayout>
          <c:layoutTarget val="inner"/>
          <c:xMode val="edge"/>
          <c:yMode val="edge"/>
          <c:x val="0.31534652615632836"/>
          <c:y val="0.36374249249249252"/>
          <c:w val="0.61433555379237836"/>
          <c:h val="0.5695157657657657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74FE-4760-93B0-CE9D52D1674F}"/>
              </c:ext>
            </c:extLst>
          </c:dPt>
          <c:dLbls>
            <c:dLbl>
              <c:idx val="0"/>
              <c:tx>
                <c:rich>
                  <a:bodyPr rot="0" spcFirstLastPara="1" vertOverflow="ellipsis" vert="horz" wrap="square" lIns="38100" tIns="19050" rIns="38100" bIns="19050" anchor="ctr" anchorCtr="1">
                    <a:spAutoFit/>
                  </a:bodyPr>
                  <a:lstStyle/>
                  <a:p>
                    <a:pPr>
                      <a:defRPr sz="1000" b="0" i="0" u="none" strike="noStrike" kern="1200" baseline="0">
                        <a:solidFill>
                          <a:schemeClr val="accent2"/>
                        </a:solidFill>
                        <a:latin typeface="Arial" panose="020B0604020202020204" pitchFamily="34" charset="0"/>
                        <a:ea typeface="+mn-ea"/>
                        <a:cs typeface="Arial" panose="020B0604020202020204" pitchFamily="34" charset="0"/>
                      </a:defRPr>
                    </a:pPr>
                    <a:r>
                      <a:rPr lang="en-US" sz="1000" dirty="0" smtClean="0"/>
                      <a:t>717</a:t>
                    </a:r>
                    <a:endParaRPr lang="en-US" sz="1000" dirty="0"/>
                  </a:p>
                </c:rich>
              </c:tx>
              <c:spPr>
                <a:noFill/>
                <a:ln>
                  <a:noFill/>
                </a:ln>
                <a:effectLst/>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74FE-4760-93B0-CE9D52D1674F}"/>
                </c:ext>
              </c:extLst>
            </c:dLbl>
            <c:dLbl>
              <c:idx val="1"/>
              <c:tx>
                <c:rich>
                  <a:bodyPr rot="0" spcFirstLastPara="1" vertOverflow="ellipsis" vert="horz" wrap="square" lIns="38100" tIns="19050" rIns="38100" bIns="19050" anchor="ctr" anchorCtr="1">
                    <a:noAutofit/>
                  </a:bodyPr>
                  <a:lstStyle/>
                  <a:p>
                    <a:pPr>
                      <a:defRPr sz="1000" b="0" i="0" u="none" strike="noStrike" kern="1200" baseline="0">
                        <a:solidFill>
                          <a:srgbClr val="002060"/>
                        </a:solidFill>
                        <a:latin typeface="Arial" panose="020B0604020202020204" pitchFamily="34" charset="0"/>
                        <a:ea typeface="+mn-ea"/>
                        <a:cs typeface="Arial" panose="020B0604020202020204" pitchFamily="34" charset="0"/>
                      </a:defRPr>
                    </a:pPr>
                    <a:r>
                      <a:rPr lang="en-US" sz="1000" dirty="0" smtClean="0"/>
                      <a:t>1421</a:t>
                    </a:r>
                    <a:endParaRPr lang="en-US" sz="1000" dirty="0"/>
                  </a:p>
                </c:rich>
              </c:tx>
              <c:spPr>
                <a:noFill/>
                <a:ln>
                  <a:noFill/>
                </a:ln>
                <a:effectLst/>
              </c:sp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spPr xmlns:c15="http://schemas.microsoft.com/office/drawing/2012/chart">
                    <a:prstGeom prst="rect">
                      <a:avLst/>
                    </a:prstGeom>
                  </c15:spPr>
                  <c15:layout/>
                </c:ext>
                <c:ext xmlns:c16="http://schemas.microsoft.com/office/drawing/2014/chart" uri="{C3380CC4-5D6E-409C-BE32-E72D297353CC}">
                  <c16:uniqueId val="{00000002-74FE-4760-93B0-CE9D52D1674F}"/>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Эмэгтэй</c:v>
                </c:pt>
                <c:pt idx="1">
                  <c:v>Нийт</c:v>
                </c:pt>
              </c:strCache>
            </c:strRef>
          </c:cat>
          <c:val>
            <c:numRef>
              <c:f>Sheet1!$B$2:$B$3</c:f>
              <c:numCache>
                <c:formatCode>General</c:formatCode>
                <c:ptCount val="2"/>
                <c:pt idx="0">
                  <c:v>214</c:v>
                </c:pt>
                <c:pt idx="1">
                  <c:v>630</c:v>
                </c:pt>
              </c:numCache>
            </c:numRef>
          </c:val>
          <c:extLst xmlns:c16r2="http://schemas.microsoft.com/office/drawing/2015/06/chart">
            <c:ext xmlns:c16="http://schemas.microsoft.com/office/drawing/2014/chart" uri="{C3380CC4-5D6E-409C-BE32-E72D297353CC}">
              <c16:uniqueId val="{00000003-74FE-4760-93B0-CE9D52D1674F}"/>
            </c:ext>
          </c:extLst>
        </c:ser>
        <c:dLbls>
          <c:showLegendKey val="0"/>
          <c:showVal val="0"/>
          <c:showCatName val="0"/>
          <c:showSerName val="0"/>
          <c:showPercent val="0"/>
          <c:showBubbleSize val="0"/>
        </c:dLbls>
        <c:gapWidth val="20"/>
        <c:axId val="151163648"/>
        <c:axId val="151480576"/>
      </c:barChart>
      <c:catAx>
        <c:axId val="1511636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crossAx val="151480576"/>
        <c:crosses val="autoZero"/>
        <c:auto val="1"/>
        <c:lblAlgn val="ctr"/>
        <c:lblOffset val="100"/>
        <c:noMultiLvlLbl val="0"/>
      </c:catAx>
      <c:valAx>
        <c:axId val="151480576"/>
        <c:scaling>
          <c:orientation val="minMax"/>
        </c:scaling>
        <c:delete val="1"/>
        <c:axPos val="b"/>
        <c:numFmt formatCode="General" sourceLinked="1"/>
        <c:majorTickMark val="none"/>
        <c:minorTickMark val="none"/>
        <c:tickLblPos val="nextTo"/>
        <c:crossAx val="15116364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СӨБ</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Ихтамир</c:v>
                </c:pt>
                <c:pt idx="1">
                  <c:v>Хангай </c:v>
                </c:pt>
                <c:pt idx="2">
                  <c:v>Тариат</c:v>
                </c:pt>
                <c:pt idx="3">
                  <c:v>Чулуут</c:v>
                </c:pt>
                <c:pt idx="4">
                  <c:v>Өндөр-улаан</c:v>
                </c:pt>
                <c:pt idx="5">
                  <c:v>Эрдэнэмандал</c:v>
                </c:pt>
                <c:pt idx="6">
                  <c:v>Цэцэрлэг</c:v>
                </c:pt>
                <c:pt idx="7">
                  <c:v>Жаргалант</c:v>
                </c:pt>
                <c:pt idx="8">
                  <c:v>Хайрхан</c:v>
                </c:pt>
                <c:pt idx="9">
                  <c:v>Батцэнгэл</c:v>
                </c:pt>
                <c:pt idx="10">
                  <c:v>Өлзийт</c:v>
                </c:pt>
                <c:pt idx="11">
                  <c:v>Өгийнуур</c:v>
                </c:pt>
                <c:pt idx="12">
                  <c:v>Хотонт</c:v>
                </c:pt>
                <c:pt idx="13">
                  <c:v>Төвшрүүлэх</c:v>
                </c:pt>
                <c:pt idx="14">
                  <c:v>Цэнхэр</c:v>
                </c:pt>
                <c:pt idx="15">
                  <c:v>Хашаат</c:v>
                </c:pt>
                <c:pt idx="16">
                  <c:v>Булган</c:v>
                </c:pt>
                <c:pt idx="17">
                  <c:v>Эрдэнэбулган</c:v>
                </c:pt>
                <c:pt idx="18">
                  <c:v>Цахир</c:v>
                </c:pt>
              </c:strCache>
            </c:strRef>
          </c:cat>
          <c:val>
            <c:numRef>
              <c:f>Sheet1!$B$2:$B$20</c:f>
              <c:numCache>
                <c:formatCode>General</c:formatCode>
                <c:ptCount val="19"/>
                <c:pt idx="0">
                  <c:v>1</c:v>
                </c:pt>
                <c:pt idx="1">
                  <c:v>1</c:v>
                </c:pt>
                <c:pt idx="2">
                  <c:v>1</c:v>
                </c:pt>
                <c:pt idx="3">
                  <c:v>1</c:v>
                </c:pt>
                <c:pt idx="4">
                  <c:v>1</c:v>
                </c:pt>
                <c:pt idx="5">
                  <c:v>1</c:v>
                </c:pt>
                <c:pt idx="6">
                  <c:v>1</c:v>
                </c:pt>
                <c:pt idx="7">
                  <c:v>1</c:v>
                </c:pt>
                <c:pt idx="8">
                  <c:v>1</c:v>
                </c:pt>
                <c:pt idx="9">
                  <c:v>1</c:v>
                </c:pt>
                <c:pt idx="10">
                  <c:v>1</c:v>
                </c:pt>
                <c:pt idx="11">
                  <c:v>1</c:v>
                </c:pt>
                <c:pt idx="12">
                  <c:v>2</c:v>
                </c:pt>
                <c:pt idx="13">
                  <c:v>1</c:v>
                </c:pt>
                <c:pt idx="14">
                  <c:v>1</c:v>
                </c:pt>
                <c:pt idx="15">
                  <c:v>1</c:v>
                </c:pt>
                <c:pt idx="16">
                  <c:v>1</c:v>
                </c:pt>
                <c:pt idx="17">
                  <c:v>17</c:v>
                </c:pt>
                <c:pt idx="18">
                  <c:v>1</c:v>
                </c:pt>
              </c:numCache>
            </c:numRef>
          </c:val>
          <c:extLst xmlns:c16r2="http://schemas.microsoft.com/office/drawing/2015/06/chart">
            <c:ext xmlns:c16="http://schemas.microsoft.com/office/drawing/2014/chart" uri="{C3380CC4-5D6E-409C-BE32-E72D297353CC}">
              <c16:uniqueId val="{00000000-5259-4862-BBE9-4165A35A6ACA}"/>
            </c:ext>
          </c:extLst>
        </c:ser>
        <c:ser>
          <c:idx val="1"/>
          <c:order val="1"/>
          <c:tx>
            <c:strRef>
              <c:f>Sheet1!$C$1</c:f>
              <c:strCache>
                <c:ptCount val="1"/>
                <c:pt idx="0">
                  <c:v>ЕБС</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Ихтамир</c:v>
                </c:pt>
                <c:pt idx="1">
                  <c:v>Хангай </c:v>
                </c:pt>
                <c:pt idx="2">
                  <c:v>Тариат</c:v>
                </c:pt>
                <c:pt idx="3">
                  <c:v>Чулуут</c:v>
                </c:pt>
                <c:pt idx="4">
                  <c:v>Өндөр-улаан</c:v>
                </c:pt>
                <c:pt idx="5">
                  <c:v>Эрдэнэмандал</c:v>
                </c:pt>
                <c:pt idx="6">
                  <c:v>Цэцэрлэг</c:v>
                </c:pt>
                <c:pt idx="7">
                  <c:v>Жаргалант</c:v>
                </c:pt>
                <c:pt idx="8">
                  <c:v>Хайрхан</c:v>
                </c:pt>
                <c:pt idx="9">
                  <c:v>Батцэнгэл</c:v>
                </c:pt>
                <c:pt idx="10">
                  <c:v>Өлзийт</c:v>
                </c:pt>
                <c:pt idx="11">
                  <c:v>Өгийнуур</c:v>
                </c:pt>
                <c:pt idx="12">
                  <c:v>Хотонт</c:v>
                </c:pt>
                <c:pt idx="13">
                  <c:v>Төвшрүүлэх</c:v>
                </c:pt>
                <c:pt idx="14">
                  <c:v>Цэнхэр</c:v>
                </c:pt>
                <c:pt idx="15">
                  <c:v>Хашаат</c:v>
                </c:pt>
                <c:pt idx="16">
                  <c:v>Булган</c:v>
                </c:pt>
                <c:pt idx="17">
                  <c:v>Эрдэнэбулган</c:v>
                </c:pt>
                <c:pt idx="18">
                  <c:v>Цахир</c:v>
                </c:pt>
              </c:strCache>
            </c:strRef>
          </c:cat>
          <c:val>
            <c:numRef>
              <c:f>Sheet1!$C$2:$C$20</c:f>
              <c:numCache>
                <c:formatCode>General</c:formatCode>
                <c:ptCount val="19"/>
                <c:pt idx="0">
                  <c:v>1</c:v>
                </c:pt>
                <c:pt idx="1">
                  <c:v>1</c:v>
                </c:pt>
                <c:pt idx="2">
                  <c:v>2</c:v>
                </c:pt>
                <c:pt idx="3">
                  <c:v>2</c:v>
                </c:pt>
                <c:pt idx="4">
                  <c:v>2</c:v>
                </c:pt>
                <c:pt idx="5">
                  <c:v>1</c:v>
                </c:pt>
                <c:pt idx="6">
                  <c:v>1</c:v>
                </c:pt>
                <c:pt idx="7">
                  <c:v>2</c:v>
                </c:pt>
                <c:pt idx="8">
                  <c:v>1</c:v>
                </c:pt>
                <c:pt idx="9">
                  <c:v>1</c:v>
                </c:pt>
                <c:pt idx="10">
                  <c:v>1</c:v>
                </c:pt>
                <c:pt idx="11">
                  <c:v>1</c:v>
                </c:pt>
                <c:pt idx="12">
                  <c:v>2</c:v>
                </c:pt>
                <c:pt idx="13">
                  <c:v>1</c:v>
                </c:pt>
                <c:pt idx="14">
                  <c:v>1</c:v>
                </c:pt>
                <c:pt idx="15">
                  <c:v>1</c:v>
                </c:pt>
                <c:pt idx="16">
                  <c:v>1</c:v>
                </c:pt>
                <c:pt idx="17">
                  <c:v>10</c:v>
                </c:pt>
                <c:pt idx="18">
                  <c:v>1</c:v>
                </c:pt>
              </c:numCache>
            </c:numRef>
          </c:val>
          <c:extLst xmlns:c16r2="http://schemas.microsoft.com/office/drawing/2015/06/chart">
            <c:ext xmlns:c16="http://schemas.microsoft.com/office/drawing/2014/chart" uri="{C3380CC4-5D6E-409C-BE32-E72D297353CC}">
              <c16:uniqueId val="{00000001-5259-4862-BBE9-4165A35A6ACA}"/>
            </c:ext>
          </c:extLst>
        </c:ser>
        <c:dLbls>
          <c:dLblPos val="inEnd"/>
          <c:showLegendKey val="0"/>
          <c:showVal val="1"/>
          <c:showCatName val="0"/>
          <c:showSerName val="0"/>
          <c:showPercent val="0"/>
          <c:showBubbleSize val="0"/>
        </c:dLbls>
        <c:gapWidth val="20"/>
        <c:overlap val="100"/>
        <c:axId val="134228608"/>
        <c:axId val="134393216"/>
      </c:barChart>
      <c:catAx>
        <c:axId val="134228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34393216"/>
        <c:crosses val="autoZero"/>
        <c:auto val="1"/>
        <c:lblAlgn val="ctr"/>
        <c:lblOffset val="100"/>
        <c:noMultiLvlLbl val="0"/>
      </c:catAx>
      <c:valAx>
        <c:axId val="134393216"/>
        <c:scaling>
          <c:orientation val="minMax"/>
        </c:scaling>
        <c:delete val="1"/>
        <c:axPos val="l"/>
        <c:numFmt formatCode="0%" sourceLinked="1"/>
        <c:majorTickMark val="none"/>
        <c:minorTickMark val="none"/>
        <c:tickLblPos val="nextTo"/>
        <c:crossAx val="134228608"/>
        <c:crosses val="autoZero"/>
        <c:crossBetween val="between"/>
      </c:valAx>
      <c:spPr>
        <a:noFill/>
        <a:ln>
          <a:noFill/>
        </a:ln>
        <a:effectLst/>
      </c:spPr>
    </c:plotArea>
    <c:legend>
      <c:legendPos val="b"/>
      <c:layout>
        <c:manualLayout>
          <c:xMode val="edge"/>
          <c:yMode val="edge"/>
          <c:x val="0.40094809128164888"/>
          <c:y val="0.89068567365449247"/>
          <c:w val="0.20326023869358212"/>
          <c:h val="9.908593367252596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131809758812101E-2"/>
          <c:y val="3.1967865699689853E-2"/>
          <c:w val="0.93509896281716864"/>
          <c:h val="0.69288249840707172"/>
        </c:manualLayout>
      </c:layout>
      <c:barChart>
        <c:barDir val="col"/>
        <c:grouping val="clustered"/>
        <c:varyColors val="0"/>
        <c:ser>
          <c:idx val="0"/>
          <c:order val="0"/>
          <c:spPr>
            <a:solidFill>
              <a:schemeClr val="accent5">
                <a:lumMod val="40000"/>
                <a:lumOff val="60000"/>
              </a:schemeClr>
            </a:solidFill>
            <a:ln>
              <a:noFill/>
            </a:ln>
            <a:effectLst/>
          </c:spPr>
          <c:invertIfNegative val="0"/>
          <c:dPt>
            <c:idx val="0"/>
            <c:invertIfNegative val="0"/>
            <c:bubble3D val="0"/>
            <c:spPr>
              <a:solidFill>
                <a:schemeClr val="accent2">
                  <a:lumMod val="40000"/>
                  <a:lumOff val="60000"/>
                </a:schemeClr>
              </a:solidFill>
              <a:ln>
                <a:noFill/>
              </a:ln>
              <a:effectLst/>
            </c:spPr>
            <c:extLst xmlns:c16r2="http://schemas.microsoft.com/office/drawing/2015/06/chart">
              <c:ext xmlns:c16="http://schemas.microsoft.com/office/drawing/2014/chart" uri="{C3380CC4-5D6E-409C-BE32-E72D297353CC}">
                <c16:uniqueId val="{00000001-8AE4-4202-8AA2-47D9F6E76355}"/>
              </c:ext>
            </c:extLst>
          </c:dPt>
          <c:dPt>
            <c:idx val="1"/>
            <c:invertIfNegative val="0"/>
            <c:bubble3D val="0"/>
            <c:spPr>
              <a:solidFill>
                <a:schemeClr val="accent2">
                  <a:lumMod val="60000"/>
                  <a:lumOff val="40000"/>
                </a:schemeClr>
              </a:solidFill>
              <a:ln>
                <a:noFill/>
              </a:ln>
              <a:effectLst/>
            </c:spPr>
            <c:extLst xmlns:c16r2="http://schemas.microsoft.com/office/drawing/2015/06/chart">
              <c:ext xmlns:c16="http://schemas.microsoft.com/office/drawing/2014/chart" uri="{C3380CC4-5D6E-409C-BE32-E72D297353CC}">
                <c16:uniqueId val="{00000003-8AE4-4202-8AA2-47D9F6E76355}"/>
              </c:ext>
            </c:extLst>
          </c:dPt>
          <c:dPt>
            <c:idx val="2"/>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5-8AE4-4202-8AA2-47D9F6E76355}"/>
              </c:ext>
            </c:extLst>
          </c:dPt>
          <c:dPt>
            <c:idx val="3"/>
            <c:invertIfNegative val="0"/>
            <c:bubble3D val="0"/>
            <c:spPr>
              <a:solidFill>
                <a:schemeClr val="accent2">
                  <a:lumMod val="75000"/>
                </a:schemeClr>
              </a:solidFill>
              <a:ln>
                <a:noFill/>
              </a:ln>
              <a:effectLst/>
            </c:spPr>
            <c:extLst xmlns:c16r2="http://schemas.microsoft.com/office/drawing/2015/06/chart">
              <c:ext xmlns:c16="http://schemas.microsoft.com/office/drawing/2014/chart" uri="{C3380CC4-5D6E-409C-BE32-E72D297353CC}">
                <c16:uniqueId val="{00000007-8AE4-4202-8AA2-47D9F6E76355}"/>
              </c:ext>
            </c:extLst>
          </c:dPt>
          <c:dPt>
            <c:idx val="4"/>
            <c:invertIfNegative val="0"/>
            <c:bubble3D val="0"/>
            <c:spPr>
              <a:solidFill>
                <a:schemeClr val="accent3">
                  <a:lumMod val="60000"/>
                  <a:lumOff val="40000"/>
                </a:schemeClr>
              </a:solidFill>
              <a:ln>
                <a:noFill/>
              </a:ln>
              <a:effectLst/>
            </c:spPr>
            <c:extLst xmlns:c16r2="http://schemas.microsoft.com/office/drawing/2015/06/chart">
              <c:ext xmlns:c16="http://schemas.microsoft.com/office/drawing/2014/chart" uri="{C3380CC4-5D6E-409C-BE32-E72D297353CC}">
                <c16:uniqueId val="{00000009-8AE4-4202-8AA2-47D9F6E76355}"/>
              </c:ext>
            </c:extLst>
          </c:dPt>
          <c:dPt>
            <c:idx val="5"/>
            <c:invertIfNegative val="0"/>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B-8AE4-4202-8AA2-47D9F6E76355}"/>
              </c:ext>
            </c:extLst>
          </c:dPt>
          <c:dPt>
            <c:idx val="6"/>
            <c:invertIfNegative val="0"/>
            <c:bubble3D val="0"/>
            <c:spPr>
              <a:solidFill>
                <a:schemeClr val="accent3">
                  <a:lumMod val="75000"/>
                </a:schemeClr>
              </a:solidFill>
              <a:ln>
                <a:noFill/>
              </a:ln>
              <a:effectLst/>
            </c:spPr>
            <c:extLst xmlns:c16r2="http://schemas.microsoft.com/office/drawing/2015/06/chart">
              <c:ext xmlns:c16="http://schemas.microsoft.com/office/drawing/2014/chart" uri="{C3380CC4-5D6E-409C-BE32-E72D297353CC}">
                <c16:uniqueId val="{0000000D-8AE4-4202-8AA2-47D9F6E76355}"/>
              </c:ext>
            </c:extLst>
          </c:dPt>
          <c:dPt>
            <c:idx val="7"/>
            <c:invertIfNegative val="0"/>
            <c:bubble3D val="0"/>
            <c:spPr>
              <a:solidFill>
                <a:schemeClr val="accent6">
                  <a:lumMod val="40000"/>
                  <a:lumOff val="60000"/>
                </a:schemeClr>
              </a:solidFill>
              <a:ln>
                <a:noFill/>
              </a:ln>
              <a:effectLst/>
            </c:spPr>
            <c:extLst xmlns:c16r2="http://schemas.microsoft.com/office/drawing/2015/06/chart">
              <c:ext xmlns:c16="http://schemas.microsoft.com/office/drawing/2014/chart" uri="{C3380CC4-5D6E-409C-BE32-E72D297353CC}">
                <c16:uniqueId val="{0000000F-8AE4-4202-8AA2-47D9F6E76355}"/>
              </c:ext>
            </c:extLst>
          </c:dPt>
          <c:dPt>
            <c:idx val="8"/>
            <c:invertIfNegative val="0"/>
            <c:bubble3D val="0"/>
            <c:spPr>
              <a:solidFill>
                <a:schemeClr val="accent6">
                  <a:lumMod val="60000"/>
                  <a:lumOff val="40000"/>
                </a:schemeClr>
              </a:solidFill>
              <a:ln>
                <a:noFill/>
              </a:ln>
              <a:effectLst/>
            </c:spPr>
            <c:extLst xmlns:c16r2="http://schemas.microsoft.com/office/drawing/2015/06/chart">
              <c:ext xmlns:c16="http://schemas.microsoft.com/office/drawing/2014/chart" uri="{C3380CC4-5D6E-409C-BE32-E72D297353CC}">
                <c16:uniqueId val="{00000011-8AE4-4202-8AA2-47D9F6E76355}"/>
              </c:ext>
            </c:extLst>
          </c:dPt>
          <c:dPt>
            <c:idx val="9"/>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13-8AE4-4202-8AA2-47D9F6E76355}"/>
              </c:ext>
            </c:extLst>
          </c:dPt>
          <c:dPt>
            <c:idx val="10"/>
            <c:invertIfNegative val="0"/>
            <c:bubble3D val="0"/>
            <c:spPr>
              <a:solidFill>
                <a:schemeClr val="accent6">
                  <a:lumMod val="75000"/>
                </a:schemeClr>
              </a:solidFill>
              <a:ln>
                <a:noFill/>
              </a:ln>
              <a:effectLst/>
            </c:spPr>
            <c:extLst xmlns:c16r2="http://schemas.microsoft.com/office/drawing/2015/06/chart">
              <c:ext xmlns:c16="http://schemas.microsoft.com/office/drawing/2014/chart" uri="{C3380CC4-5D6E-409C-BE32-E72D297353CC}">
                <c16:uniqueId val="{00000015-8AE4-4202-8AA2-47D9F6E76355}"/>
              </c:ext>
            </c:extLst>
          </c:dPt>
          <c:dLbls>
            <c:dLbl>
              <c:idx val="0"/>
              <c:layout>
                <c:manualLayout>
                  <c:x val="-2.5569186191189866E-3"/>
                  <c:y val="0.15856653844577398"/>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8AE4-4202-8AA2-47D9F6E76355}"/>
                </c:ext>
              </c:extLst>
            </c:dLbl>
            <c:dLbl>
              <c:idx val="1"/>
              <c:layout>
                <c:manualLayout>
                  <c:x val="-1.1719074957874747E-17"/>
                  <c:y val="0.1516032993798447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8AE4-4202-8AA2-47D9F6E76355}"/>
                </c:ext>
              </c:extLst>
            </c:dLbl>
            <c:dLbl>
              <c:idx val="2"/>
              <c:layout>
                <c:manualLayout>
                  <c:x val="2.5569186191189866E-3"/>
                  <c:y val="0.15254104662528986"/>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8AE4-4202-8AA2-47D9F6E76355}"/>
                </c:ext>
              </c:extLst>
            </c:dLbl>
            <c:dLbl>
              <c:idx val="3"/>
              <c:layout>
                <c:manualLayout>
                  <c:x val="2.55691861911901E-3"/>
                  <c:y val="0.1548525004316121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8AE4-4202-8AA2-47D9F6E76355}"/>
                </c:ext>
              </c:extLst>
            </c:dLbl>
            <c:dLbl>
              <c:idx val="4"/>
              <c:layout>
                <c:manualLayout>
                  <c:x val="0"/>
                  <c:y val="0.1539150636985000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8AE4-4202-8AA2-47D9F6E76355}"/>
                </c:ext>
              </c:extLst>
            </c:dLbl>
            <c:dLbl>
              <c:idx val="5"/>
              <c:layout>
                <c:manualLayout>
                  <c:x val="0"/>
                  <c:y val="0.15391506369849997"/>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8AE4-4202-8AA2-47D9F6E76355}"/>
                </c:ext>
              </c:extLst>
            </c:dLbl>
            <c:dLbl>
              <c:idx val="14"/>
              <c:layout>
                <c:manualLayout>
                  <c:x val="0"/>
                  <c:y val="0.21112571899130689"/>
                </c:manualLayout>
              </c:layout>
              <c:tx>
                <c:rich>
                  <a:bodyPr/>
                  <a:lstStyle/>
                  <a:p>
                    <a:r>
                      <a:rPr lang="en-US" sz="900" dirty="0" smtClean="0"/>
                      <a:t>367452</a:t>
                    </a:r>
                    <a:endParaRPr lang="en-US" dirty="0"/>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6-01D9-47EC-B8DF-6CD3D4B8BBB3}"/>
                </c:ext>
              </c:extLst>
            </c:dLbl>
            <c:spPr>
              <a:noFill/>
              <a:ln>
                <a:noFill/>
              </a:ln>
              <a:effectLst/>
            </c:spPr>
            <c:txPr>
              <a:bodyPr rot="-5400000" spcFirstLastPara="1" vertOverflow="ellipsis"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'малын тоо'!$P$21:$P$39</c:f>
              <c:strCache>
                <c:ptCount val="19"/>
                <c:pt idx="0">
                  <c:v>Хангай </c:v>
                </c:pt>
                <c:pt idx="1">
                  <c:v>Цахир</c:v>
                </c:pt>
                <c:pt idx="2">
                  <c:v>Булган</c:v>
                </c:pt>
                <c:pt idx="3">
                  <c:v>Төвшрүүлэх</c:v>
                </c:pt>
                <c:pt idx="4">
                  <c:v>Чулуут</c:v>
                </c:pt>
                <c:pt idx="5">
                  <c:v>Эрдэнэбулган</c:v>
                </c:pt>
                <c:pt idx="6">
                  <c:v>Жаргалант</c:v>
                </c:pt>
                <c:pt idx="7">
                  <c:v>Өгий-нуур</c:v>
                </c:pt>
                <c:pt idx="8">
                  <c:v>Тариат</c:v>
                </c:pt>
                <c:pt idx="9">
                  <c:v>Өлзийт</c:v>
                </c:pt>
                <c:pt idx="10">
                  <c:v>Хашаат</c:v>
                </c:pt>
                <c:pt idx="11">
                  <c:v>Цэнхэр</c:v>
                </c:pt>
                <c:pt idx="12">
                  <c:v>Хотонт</c:v>
                </c:pt>
                <c:pt idx="13">
                  <c:v>Цэцэрлэг</c:v>
                </c:pt>
                <c:pt idx="14">
                  <c:v>Өндөр-улаан</c:v>
                </c:pt>
                <c:pt idx="15">
                  <c:v>Ихтамир</c:v>
                </c:pt>
                <c:pt idx="16">
                  <c:v>Батцэнгэл</c:v>
                </c:pt>
                <c:pt idx="17">
                  <c:v>Хайрхан</c:v>
                </c:pt>
                <c:pt idx="18">
                  <c:v>Эрдэнэмандал</c:v>
                </c:pt>
              </c:strCache>
            </c:strRef>
          </c:cat>
          <c:val>
            <c:numRef>
              <c:f>'малын тоо'!$Q$21:$Q$39</c:f>
              <c:numCache>
                <c:formatCode>General</c:formatCode>
                <c:ptCount val="19"/>
                <c:pt idx="0">
                  <c:v>120236</c:v>
                </c:pt>
                <c:pt idx="1">
                  <c:v>121036</c:v>
                </c:pt>
                <c:pt idx="2">
                  <c:v>145752</c:v>
                </c:pt>
                <c:pt idx="3">
                  <c:v>161413</c:v>
                </c:pt>
                <c:pt idx="4">
                  <c:v>197557</c:v>
                </c:pt>
                <c:pt idx="5">
                  <c:v>215881</c:v>
                </c:pt>
                <c:pt idx="6">
                  <c:v>262311</c:v>
                </c:pt>
                <c:pt idx="7">
                  <c:v>278290</c:v>
                </c:pt>
                <c:pt idx="8">
                  <c:v>292182</c:v>
                </c:pt>
                <c:pt idx="9">
                  <c:v>302965</c:v>
                </c:pt>
                <c:pt idx="10">
                  <c:v>320441</c:v>
                </c:pt>
                <c:pt idx="11">
                  <c:v>331680</c:v>
                </c:pt>
                <c:pt idx="12">
                  <c:v>343503</c:v>
                </c:pt>
                <c:pt idx="13">
                  <c:v>344341</c:v>
                </c:pt>
                <c:pt idx="14">
                  <c:v>367452</c:v>
                </c:pt>
                <c:pt idx="15">
                  <c:v>370050</c:v>
                </c:pt>
                <c:pt idx="16">
                  <c:v>389834</c:v>
                </c:pt>
                <c:pt idx="17">
                  <c:v>404174</c:v>
                </c:pt>
                <c:pt idx="18">
                  <c:v>512936</c:v>
                </c:pt>
              </c:numCache>
            </c:numRef>
          </c:val>
          <c:extLst xmlns:c16r2="http://schemas.microsoft.com/office/drawing/2015/06/chart">
            <c:ext xmlns:c16="http://schemas.microsoft.com/office/drawing/2014/chart" uri="{C3380CC4-5D6E-409C-BE32-E72D297353CC}">
              <c16:uniqueId val="{0000001E-8AE4-4202-8AA2-47D9F6E76355}"/>
            </c:ext>
          </c:extLst>
        </c:ser>
        <c:dLbls>
          <c:dLblPos val="inEnd"/>
          <c:showLegendKey val="0"/>
          <c:showVal val="1"/>
          <c:showCatName val="0"/>
          <c:showSerName val="0"/>
          <c:showPercent val="0"/>
          <c:showBubbleSize val="0"/>
        </c:dLbls>
        <c:gapWidth val="50"/>
        <c:overlap val="13"/>
        <c:axId val="152421504"/>
        <c:axId val="153827584"/>
      </c:barChart>
      <c:catAx>
        <c:axId val="15242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accent1"/>
                </a:solidFill>
                <a:latin typeface="Arial" panose="020B0604020202020204" pitchFamily="34" charset="0"/>
                <a:ea typeface="+mn-ea"/>
                <a:cs typeface="Arial" panose="020B0604020202020204" pitchFamily="34" charset="0"/>
              </a:defRPr>
            </a:pPr>
            <a:endParaRPr lang="en-US"/>
          </a:p>
        </c:txPr>
        <c:crossAx val="153827584"/>
        <c:crosses val="autoZero"/>
        <c:auto val="1"/>
        <c:lblAlgn val="ctr"/>
        <c:lblOffset val="100"/>
        <c:noMultiLvlLbl val="0"/>
      </c:catAx>
      <c:valAx>
        <c:axId val="153827584"/>
        <c:scaling>
          <c:orientation val="minMax"/>
        </c:scaling>
        <c:delete val="1"/>
        <c:axPos val="l"/>
        <c:numFmt formatCode="General" sourceLinked="1"/>
        <c:majorTickMark val="none"/>
        <c:minorTickMark val="none"/>
        <c:tickLblPos val="nextTo"/>
        <c:crossAx val="152421504"/>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0.02461</cdr:x>
      <cdr:y>0.03243</cdr:y>
    </cdr:from>
    <cdr:to>
      <cdr:x>0.43235</cdr:x>
      <cdr:y>0.15585</cdr:y>
    </cdr:to>
    <cdr:sp macro="" textlink="">
      <cdr:nvSpPr>
        <cdr:cNvPr id="3" name="TextBox 12">
          <a:extLst xmlns:a="http://schemas.openxmlformats.org/drawingml/2006/main">
            <a:ext uri="{FF2B5EF4-FFF2-40B4-BE49-F238E27FC236}">
              <a16:creationId xmlns:a16="http://schemas.microsoft.com/office/drawing/2014/main" xmlns="" id="{CB0F2555-2067-4743-95D4-84283F6122EB}"/>
            </a:ext>
          </a:extLst>
        </cdr:cNvPr>
        <cdr:cNvSpPr txBox="1"/>
      </cdr:nvSpPr>
      <cdr:spPr>
        <a:xfrm xmlns:a="http://schemas.openxmlformats.org/drawingml/2006/main">
          <a:off x="112519" y="88961"/>
          <a:ext cx="1864197" cy="338554"/>
        </a:xfrm>
        <a:prstGeom xmlns:a="http://schemas.openxmlformats.org/drawingml/2006/main" prst="rect">
          <a:avLst/>
        </a:prstGeom>
        <a:noFill xmlns:a="http://schemas.openxmlformats.org/drawingml/2006/main"/>
        <a:ln xmlns:a="http://schemas.openxmlformats.org/drawingml/2006/main">
          <a:solidFill>
            <a:schemeClr val="accent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mn-MN" sz="800" dirty="0">
              <a:solidFill>
                <a:srgbClr val="002060"/>
              </a:solidFill>
              <a:latin typeface="Arial" panose="020B0604020202020204" pitchFamily="34" charset="0"/>
              <a:cs typeface="Arial" panose="020B0604020202020204" pitchFamily="34" charset="0"/>
            </a:rPr>
            <a:t>Нийт хүн амд хөдөлмөрийн насны хүн амын эзлэх хувь, </a:t>
          </a:r>
          <a:r>
            <a:rPr lang="mn-MN" sz="800" dirty="0" smtClean="0">
              <a:solidFill>
                <a:srgbClr val="002060"/>
              </a:solidFill>
              <a:latin typeface="Arial" panose="020B0604020202020204" pitchFamily="34" charset="0"/>
              <a:cs typeface="Arial" panose="020B0604020202020204" pitchFamily="34" charset="0"/>
            </a:rPr>
            <a:t>2018 </a:t>
          </a:r>
          <a:r>
            <a:rPr lang="mn-MN" sz="800" dirty="0">
              <a:solidFill>
                <a:srgbClr val="002060"/>
              </a:solidFill>
              <a:latin typeface="Arial" panose="020B0604020202020204" pitchFamily="34" charset="0"/>
              <a:cs typeface="Arial" panose="020B0604020202020204" pitchFamily="34" charset="0"/>
            </a:rPr>
            <a:t>оноор</a:t>
          </a:r>
        </a:p>
      </cdr:txBody>
    </cdr:sp>
  </cdr:relSizeAnchor>
</c:userShapes>
</file>

<file path=ppt/drawings/drawing2.xml><?xml version="1.0" encoding="utf-8"?>
<c:userShapes xmlns:c="http://schemas.openxmlformats.org/drawingml/2006/chart">
  <cdr:relSizeAnchor xmlns:cdr="http://schemas.openxmlformats.org/drawingml/2006/chartDrawing">
    <cdr:from>
      <cdr:x>0.01236</cdr:x>
      <cdr:y>0.39225</cdr:y>
    </cdr:from>
    <cdr:to>
      <cdr:x>0.05669</cdr:x>
      <cdr:y>0.44896</cdr:y>
    </cdr:to>
    <cdr:sp macro="" textlink="">
      <cdr:nvSpPr>
        <cdr:cNvPr id="2" name="Rectangle: Rounded Corners 33">
          <a:extLst xmlns:a="http://schemas.openxmlformats.org/drawingml/2006/main">
            <a:ext uri="{FF2B5EF4-FFF2-40B4-BE49-F238E27FC236}">
              <a16:creationId xmlns:a16="http://schemas.microsoft.com/office/drawing/2014/main" xmlns="" id="{7474D800-E344-481A-81C2-3869F0E95105}"/>
            </a:ext>
          </a:extLst>
        </cdr:cNvPr>
        <cdr:cNvSpPr/>
      </cdr:nvSpPr>
      <cdr:spPr>
        <a:xfrm xmlns:a="http://schemas.openxmlformats.org/drawingml/2006/main">
          <a:off x="62988" y="1245080"/>
          <a:ext cx="225852" cy="180000"/>
        </a:xfrm>
        <a:prstGeom xmlns:a="http://schemas.openxmlformats.org/drawingml/2006/main" prst="roundRect">
          <a:avLst/>
        </a:prstGeom>
        <a:solidFill xmlns:a="http://schemas.openxmlformats.org/drawingml/2006/main">
          <a:schemeClr val="bg1"/>
        </a:solidFill>
        <a:ln xmlns:a="http://schemas.openxmlformats.org/drawingml/2006/main">
          <a:solidFill>
            <a:schemeClr val="accent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r>
            <a:rPr lang="en-US" sz="800" dirty="0">
              <a:solidFill>
                <a:schemeClr val="accent2"/>
              </a:solidFill>
              <a:latin typeface="Arial" panose="020B0604020202020204" pitchFamily="34" charset="0"/>
              <a:cs typeface="Arial" panose="020B0604020202020204" pitchFamily="34" charset="0"/>
            </a:rPr>
            <a:t>X</a:t>
          </a:r>
          <a:endParaRPr lang="mn-MN" sz="800" dirty="0">
            <a:solidFill>
              <a:schemeClr val="accent2"/>
            </a:solidFill>
            <a:latin typeface="Arial" panose="020B0604020202020204" pitchFamily="34" charset="0"/>
            <a:cs typeface="Arial" panose="020B0604020202020204" pitchFamily="34" charset="0"/>
          </a:endParaRP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1475" y="561441"/>
            <a:ext cx="4210050" cy="1194353"/>
          </a:xfrm>
        </p:spPr>
        <p:txBody>
          <a:bodyPr anchor="b"/>
          <a:lstStyle>
            <a:lvl1pPr algn="ctr">
              <a:defRPr sz="3001"/>
            </a:lvl1pPr>
          </a:lstStyle>
          <a:p>
            <a:r>
              <a:rPr lang="en-US"/>
              <a:t>Click to edit Master title style</a:t>
            </a:r>
            <a:endParaRPr lang="en-US" dirty="0"/>
          </a:p>
        </p:txBody>
      </p:sp>
      <p:sp>
        <p:nvSpPr>
          <p:cNvPr id="3" name="Subtitle 2"/>
          <p:cNvSpPr>
            <a:spLocks noGrp="1"/>
          </p:cNvSpPr>
          <p:nvPr>
            <p:ph type="subTitle" idx="1"/>
          </p:nvPr>
        </p:nvSpPr>
        <p:spPr>
          <a:xfrm>
            <a:off x="619125" y="1801853"/>
            <a:ext cx="3714750" cy="828264"/>
          </a:xfrm>
        </p:spPr>
        <p:txBody>
          <a:bodyPr/>
          <a:lstStyle>
            <a:lvl1pPr marL="0" indent="0" algn="ctr">
              <a:buNone/>
              <a:defRPr sz="1200"/>
            </a:lvl1pPr>
            <a:lvl2pPr marL="228691" indent="0" algn="ctr">
              <a:buNone/>
              <a:defRPr sz="1000"/>
            </a:lvl2pPr>
            <a:lvl3pPr marL="457383" indent="0" algn="ctr">
              <a:buNone/>
              <a:defRPr sz="900"/>
            </a:lvl3pPr>
            <a:lvl4pPr marL="686074" indent="0" algn="ctr">
              <a:buNone/>
              <a:defRPr sz="800"/>
            </a:lvl4pPr>
            <a:lvl5pPr marL="914766" indent="0" algn="ctr">
              <a:buNone/>
              <a:defRPr sz="800"/>
            </a:lvl5pPr>
            <a:lvl6pPr marL="1143457" indent="0" algn="ctr">
              <a:buNone/>
              <a:defRPr sz="800"/>
            </a:lvl6pPr>
            <a:lvl7pPr marL="1372149" indent="0" algn="ctr">
              <a:buNone/>
              <a:defRPr sz="800"/>
            </a:lvl7pPr>
            <a:lvl8pPr marL="1600840" indent="0" algn="ctr">
              <a:buNone/>
              <a:defRPr sz="800"/>
            </a:lvl8pPr>
            <a:lvl9pPr marL="1829532" indent="0" algn="ctr">
              <a:buNone/>
              <a:defRPr sz="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15472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89162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44491" y="182647"/>
            <a:ext cx="1067991" cy="29072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40519" y="182647"/>
            <a:ext cx="3142059" cy="290726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50674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3A9FD-33C6-4B0C-BFB0-8DFD33CA7A04}" type="datetimeFigureOut">
              <a:rPr lang="mn-MN" smtClean="0"/>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6624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7939" y="855266"/>
            <a:ext cx="4271963" cy="1427029"/>
          </a:xfrm>
        </p:spPr>
        <p:txBody>
          <a:bodyPr anchor="b"/>
          <a:lstStyle>
            <a:lvl1pPr>
              <a:defRPr sz="3001"/>
            </a:lvl1pPr>
          </a:lstStyle>
          <a:p>
            <a:r>
              <a:rPr lang="en-US"/>
              <a:t>Click to edit Master title style</a:t>
            </a:r>
            <a:endParaRPr lang="en-US" dirty="0"/>
          </a:p>
        </p:txBody>
      </p:sp>
      <p:sp>
        <p:nvSpPr>
          <p:cNvPr id="3" name="Text Placeholder 2"/>
          <p:cNvSpPr>
            <a:spLocks noGrp="1"/>
          </p:cNvSpPr>
          <p:nvPr>
            <p:ph type="body" idx="1"/>
          </p:nvPr>
        </p:nvSpPr>
        <p:spPr>
          <a:xfrm>
            <a:off x="337939" y="2295795"/>
            <a:ext cx="4271963" cy="750441"/>
          </a:xfrm>
        </p:spPr>
        <p:txBody>
          <a:bodyPr/>
          <a:lstStyle>
            <a:lvl1pPr marL="0" indent="0">
              <a:buNone/>
              <a:defRPr sz="1200">
                <a:solidFill>
                  <a:schemeClr val="tx1"/>
                </a:solidFill>
              </a:defRPr>
            </a:lvl1pPr>
            <a:lvl2pPr marL="228691" indent="0">
              <a:buNone/>
              <a:defRPr sz="1000">
                <a:solidFill>
                  <a:schemeClr val="tx1">
                    <a:tint val="75000"/>
                  </a:schemeClr>
                </a:solidFill>
              </a:defRPr>
            </a:lvl2pPr>
            <a:lvl3pPr marL="457383" indent="0">
              <a:buNone/>
              <a:defRPr sz="900">
                <a:solidFill>
                  <a:schemeClr val="tx1">
                    <a:tint val="75000"/>
                  </a:schemeClr>
                </a:solidFill>
              </a:defRPr>
            </a:lvl3pPr>
            <a:lvl4pPr marL="686074" indent="0">
              <a:buNone/>
              <a:defRPr sz="800">
                <a:solidFill>
                  <a:schemeClr val="tx1">
                    <a:tint val="75000"/>
                  </a:schemeClr>
                </a:solidFill>
              </a:defRPr>
            </a:lvl4pPr>
            <a:lvl5pPr marL="914766" indent="0">
              <a:buNone/>
              <a:defRPr sz="800">
                <a:solidFill>
                  <a:schemeClr val="tx1">
                    <a:tint val="75000"/>
                  </a:schemeClr>
                </a:solidFill>
              </a:defRPr>
            </a:lvl5pPr>
            <a:lvl6pPr marL="1143457" indent="0">
              <a:buNone/>
              <a:defRPr sz="800">
                <a:solidFill>
                  <a:schemeClr val="tx1">
                    <a:tint val="75000"/>
                  </a:schemeClr>
                </a:solidFill>
              </a:defRPr>
            </a:lvl6pPr>
            <a:lvl7pPr marL="1372149" indent="0">
              <a:buNone/>
              <a:defRPr sz="800">
                <a:solidFill>
                  <a:schemeClr val="tx1">
                    <a:tint val="75000"/>
                  </a:schemeClr>
                </a:solidFill>
              </a:defRPr>
            </a:lvl7pPr>
            <a:lvl8pPr marL="1600840" indent="0">
              <a:buNone/>
              <a:defRPr sz="800">
                <a:solidFill>
                  <a:schemeClr val="tx1">
                    <a:tint val="75000"/>
                  </a:schemeClr>
                </a:solidFill>
              </a:defRPr>
            </a:lvl8pPr>
            <a:lvl9pPr marL="1829532" indent="0">
              <a:buNone/>
              <a:defRPr sz="8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3A9FD-33C6-4B0C-BFB0-8DFD33CA7A04}" type="datetimeFigureOut">
              <a:rPr lang="mn-MN" smtClean="0"/>
              <a:t>19.12.19</a:t>
            </a:fld>
            <a:endParaRPr lang="mn-MN"/>
          </a:p>
        </p:txBody>
      </p:sp>
      <p:sp>
        <p:nvSpPr>
          <p:cNvPr id="5" name="Footer Placeholder 4"/>
          <p:cNvSpPr>
            <a:spLocks noGrp="1"/>
          </p:cNvSpPr>
          <p:nvPr>
            <p:ph type="ftr" sz="quarter" idx="11"/>
          </p:nvPr>
        </p:nvSpPr>
        <p:spPr/>
        <p:txBody>
          <a:bodyPr/>
          <a:lstStyle/>
          <a:p>
            <a:endParaRPr lang="mn-MN"/>
          </a:p>
        </p:txBody>
      </p:sp>
      <p:sp>
        <p:nvSpPr>
          <p:cNvPr id="6" name="Slide Number Placeholder 5"/>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30590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40519"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07456" y="913235"/>
            <a:ext cx="2105025" cy="21766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3A9FD-33C6-4B0C-BFB0-8DFD33CA7A04}" type="datetimeFigureOut">
              <a:rPr lang="mn-MN" smtClean="0"/>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1935659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1164" y="182648"/>
            <a:ext cx="4271963" cy="6630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1164" y="840971"/>
            <a:ext cx="2095351"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4" name="Content Placeholder 3"/>
          <p:cNvSpPr>
            <a:spLocks noGrp="1"/>
          </p:cNvSpPr>
          <p:nvPr>
            <p:ph sz="half" idx="2"/>
          </p:nvPr>
        </p:nvSpPr>
        <p:spPr>
          <a:xfrm>
            <a:off x="341164" y="1253118"/>
            <a:ext cx="2095351"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07457" y="840971"/>
            <a:ext cx="2105670" cy="412147"/>
          </a:xfrm>
        </p:spPr>
        <p:txBody>
          <a:bodyPr anchor="b"/>
          <a:lstStyle>
            <a:lvl1pPr marL="0" indent="0">
              <a:buNone/>
              <a:defRPr sz="1200" b="1"/>
            </a:lvl1pPr>
            <a:lvl2pPr marL="228691" indent="0">
              <a:buNone/>
              <a:defRPr sz="1000" b="1"/>
            </a:lvl2pPr>
            <a:lvl3pPr marL="457383" indent="0">
              <a:buNone/>
              <a:defRPr sz="900" b="1"/>
            </a:lvl3pPr>
            <a:lvl4pPr marL="686074" indent="0">
              <a:buNone/>
              <a:defRPr sz="800" b="1"/>
            </a:lvl4pPr>
            <a:lvl5pPr marL="914766" indent="0">
              <a:buNone/>
              <a:defRPr sz="800" b="1"/>
            </a:lvl5pPr>
            <a:lvl6pPr marL="1143457" indent="0">
              <a:buNone/>
              <a:defRPr sz="800" b="1"/>
            </a:lvl6pPr>
            <a:lvl7pPr marL="1372149" indent="0">
              <a:buNone/>
              <a:defRPr sz="800" b="1"/>
            </a:lvl7pPr>
            <a:lvl8pPr marL="1600840" indent="0">
              <a:buNone/>
              <a:defRPr sz="800" b="1"/>
            </a:lvl8pPr>
            <a:lvl9pPr marL="1829532" indent="0">
              <a:buNone/>
              <a:defRPr sz="800" b="1"/>
            </a:lvl9pPr>
          </a:lstStyle>
          <a:p>
            <a:pPr lvl="0"/>
            <a:r>
              <a:rPr lang="en-US"/>
              <a:t>Edit Master text styles</a:t>
            </a:r>
          </a:p>
        </p:txBody>
      </p:sp>
      <p:sp>
        <p:nvSpPr>
          <p:cNvPr id="6" name="Content Placeholder 5"/>
          <p:cNvSpPr>
            <a:spLocks noGrp="1"/>
          </p:cNvSpPr>
          <p:nvPr>
            <p:ph sz="quarter" idx="4"/>
          </p:nvPr>
        </p:nvSpPr>
        <p:spPr>
          <a:xfrm>
            <a:off x="2507457" y="1253118"/>
            <a:ext cx="2105670" cy="18431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3A9FD-33C6-4B0C-BFB0-8DFD33CA7A04}" type="datetimeFigureOut">
              <a:rPr lang="mn-MN" smtClean="0"/>
              <a:t>19.12.19</a:t>
            </a:fld>
            <a:endParaRPr lang="mn-MN"/>
          </a:p>
        </p:txBody>
      </p:sp>
      <p:sp>
        <p:nvSpPr>
          <p:cNvPr id="8" name="Footer Placeholder 7"/>
          <p:cNvSpPr>
            <a:spLocks noGrp="1"/>
          </p:cNvSpPr>
          <p:nvPr>
            <p:ph type="ftr" sz="quarter" idx="11"/>
          </p:nvPr>
        </p:nvSpPr>
        <p:spPr/>
        <p:txBody>
          <a:bodyPr/>
          <a:lstStyle/>
          <a:p>
            <a:endParaRPr lang="mn-MN"/>
          </a:p>
        </p:txBody>
      </p:sp>
      <p:sp>
        <p:nvSpPr>
          <p:cNvPr id="9" name="Slide Number Placeholder 8"/>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01716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3A9FD-33C6-4B0C-BFB0-8DFD33CA7A04}" type="datetimeFigureOut">
              <a:rPr lang="mn-MN" smtClean="0"/>
              <a:t>19.12.19</a:t>
            </a:fld>
            <a:endParaRPr lang="mn-MN"/>
          </a:p>
        </p:txBody>
      </p:sp>
      <p:sp>
        <p:nvSpPr>
          <p:cNvPr id="4" name="Footer Placeholder 3"/>
          <p:cNvSpPr>
            <a:spLocks noGrp="1"/>
          </p:cNvSpPr>
          <p:nvPr>
            <p:ph type="ftr" sz="quarter" idx="11"/>
          </p:nvPr>
        </p:nvSpPr>
        <p:spPr/>
        <p:txBody>
          <a:bodyPr/>
          <a:lstStyle/>
          <a:p>
            <a:endParaRPr lang="mn-MN"/>
          </a:p>
        </p:txBody>
      </p:sp>
      <p:sp>
        <p:nvSpPr>
          <p:cNvPr id="5" name="Slide Number Placeholder 4"/>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30294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3A9FD-33C6-4B0C-BFB0-8DFD33CA7A04}" type="datetimeFigureOut">
              <a:rPr lang="mn-MN" smtClean="0"/>
              <a:t>19.12.19</a:t>
            </a:fld>
            <a:endParaRPr lang="mn-MN"/>
          </a:p>
        </p:txBody>
      </p:sp>
      <p:sp>
        <p:nvSpPr>
          <p:cNvPr id="3" name="Footer Placeholder 2"/>
          <p:cNvSpPr>
            <a:spLocks noGrp="1"/>
          </p:cNvSpPr>
          <p:nvPr>
            <p:ph type="ftr" sz="quarter" idx="11"/>
          </p:nvPr>
        </p:nvSpPr>
        <p:spPr/>
        <p:txBody>
          <a:bodyPr/>
          <a:lstStyle/>
          <a:p>
            <a:endParaRPr lang="mn-MN"/>
          </a:p>
        </p:txBody>
      </p:sp>
      <p:sp>
        <p:nvSpPr>
          <p:cNvPr id="4" name="Slide Number Placeholder 3"/>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3212159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Content Placeholder 2"/>
          <p:cNvSpPr>
            <a:spLocks noGrp="1"/>
          </p:cNvSpPr>
          <p:nvPr>
            <p:ph idx="1"/>
          </p:nvPr>
        </p:nvSpPr>
        <p:spPr>
          <a:xfrm>
            <a:off x="2105670" y="493942"/>
            <a:ext cx="2507456" cy="2437941"/>
          </a:xfrm>
        </p:spPr>
        <p:txBody>
          <a:bodyPr/>
          <a:lstStyle>
            <a:lvl1pPr>
              <a:defRPr sz="1601"/>
            </a:lvl1pPr>
            <a:lvl2pPr>
              <a:defRPr sz="1401"/>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2514730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1164" y="228706"/>
            <a:ext cx="1597471" cy="800471"/>
          </a:xfrm>
        </p:spPr>
        <p:txBody>
          <a:bodyPr anchor="b"/>
          <a:lstStyle>
            <a:lvl1pPr>
              <a:defRPr sz="1601"/>
            </a:lvl1pPr>
          </a:lstStyle>
          <a:p>
            <a:r>
              <a:rPr lang="en-US"/>
              <a:t>Click to edit Master title style</a:t>
            </a:r>
            <a:endParaRPr lang="en-US" dirty="0"/>
          </a:p>
        </p:txBody>
      </p:sp>
      <p:sp>
        <p:nvSpPr>
          <p:cNvPr id="3" name="Picture Placeholder 2"/>
          <p:cNvSpPr>
            <a:spLocks noGrp="1" noChangeAspect="1"/>
          </p:cNvSpPr>
          <p:nvPr>
            <p:ph type="pic" idx="1"/>
          </p:nvPr>
        </p:nvSpPr>
        <p:spPr>
          <a:xfrm>
            <a:off x="2105670" y="493942"/>
            <a:ext cx="2507456" cy="2437941"/>
          </a:xfrm>
        </p:spPr>
        <p:txBody>
          <a:bodyPr anchor="t"/>
          <a:lstStyle>
            <a:lvl1pPr marL="0" indent="0">
              <a:buNone/>
              <a:defRPr sz="1601"/>
            </a:lvl1pPr>
            <a:lvl2pPr marL="228691" indent="0">
              <a:buNone/>
              <a:defRPr sz="1401"/>
            </a:lvl2pPr>
            <a:lvl3pPr marL="457383" indent="0">
              <a:buNone/>
              <a:defRPr sz="1200"/>
            </a:lvl3pPr>
            <a:lvl4pPr marL="686074" indent="0">
              <a:buNone/>
              <a:defRPr sz="1000"/>
            </a:lvl4pPr>
            <a:lvl5pPr marL="914766" indent="0">
              <a:buNone/>
              <a:defRPr sz="1000"/>
            </a:lvl5pPr>
            <a:lvl6pPr marL="1143457" indent="0">
              <a:buNone/>
              <a:defRPr sz="1000"/>
            </a:lvl6pPr>
            <a:lvl7pPr marL="1372149" indent="0">
              <a:buNone/>
              <a:defRPr sz="1000"/>
            </a:lvl7pPr>
            <a:lvl8pPr marL="1600840" indent="0">
              <a:buNone/>
              <a:defRPr sz="1000"/>
            </a:lvl8pPr>
            <a:lvl9pPr marL="1829532" indent="0">
              <a:buNone/>
              <a:defRPr sz="1000"/>
            </a:lvl9pPr>
          </a:lstStyle>
          <a:p>
            <a:r>
              <a:rPr lang="en-US"/>
              <a:t>Click icon to add picture</a:t>
            </a:r>
            <a:endParaRPr lang="en-US" dirty="0"/>
          </a:p>
        </p:txBody>
      </p:sp>
      <p:sp>
        <p:nvSpPr>
          <p:cNvPr id="4" name="Text Placeholder 3"/>
          <p:cNvSpPr>
            <a:spLocks noGrp="1"/>
          </p:cNvSpPr>
          <p:nvPr>
            <p:ph type="body" sz="half" idx="2"/>
          </p:nvPr>
        </p:nvSpPr>
        <p:spPr>
          <a:xfrm>
            <a:off x="341164" y="1029176"/>
            <a:ext cx="1597471" cy="1906677"/>
          </a:xfrm>
        </p:spPr>
        <p:txBody>
          <a:bodyPr/>
          <a:lstStyle>
            <a:lvl1pPr marL="0" indent="0">
              <a:buNone/>
              <a:defRPr sz="800"/>
            </a:lvl1pPr>
            <a:lvl2pPr marL="228691" indent="0">
              <a:buNone/>
              <a:defRPr sz="700"/>
            </a:lvl2pPr>
            <a:lvl3pPr marL="457383" indent="0">
              <a:buNone/>
              <a:defRPr sz="600"/>
            </a:lvl3pPr>
            <a:lvl4pPr marL="686074" indent="0">
              <a:buNone/>
              <a:defRPr sz="500"/>
            </a:lvl4pPr>
            <a:lvl5pPr marL="914766" indent="0">
              <a:buNone/>
              <a:defRPr sz="500"/>
            </a:lvl5pPr>
            <a:lvl6pPr marL="1143457" indent="0">
              <a:buNone/>
              <a:defRPr sz="500"/>
            </a:lvl6pPr>
            <a:lvl7pPr marL="1372149" indent="0">
              <a:buNone/>
              <a:defRPr sz="500"/>
            </a:lvl7pPr>
            <a:lvl8pPr marL="1600840" indent="0">
              <a:buNone/>
              <a:defRPr sz="500"/>
            </a:lvl8pPr>
            <a:lvl9pPr marL="1829532" indent="0">
              <a:buNone/>
              <a:defRPr sz="500"/>
            </a:lvl9pPr>
          </a:lstStyle>
          <a:p>
            <a:pPr lvl="0"/>
            <a:r>
              <a:rPr lang="en-US"/>
              <a:t>Edit Master text styles</a:t>
            </a:r>
          </a:p>
        </p:txBody>
      </p:sp>
      <p:sp>
        <p:nvSpPr>
          <p:cNvPr id="5" name="Date Placeholder 4"/>
          <p:cNvSpPr>
            <a:spLocks noGrp="1"/>
          </p:cNvSpPr>
          <p:nvPr>
            <p:ph type="dt" sz="half" idx="10"/>
          </p:nvPr>
        </p:nvSpPr>
        <p:spPr/>
        <p:txBody>
          <a:bodyPr/>
          <a:lstStyle/>
          <a:p>
            <a:fld id="{55D3A9FD-33C6-4B0C-BFB0-8DFD33CA7A04}" type="datetimeFigureOut">
              <a:rPr lang="mn-MN" smtClean="0"/>
              <a:t>19.12.19</a:t>
            </a:fld>
            <a:endParaRPr lang="mn-MN"/>
          </a:p>
        </p:txBody>
      </p:sp>
      <p:sp>
        <p:nvSpPr>
          <p:cNvPr id="6" name="Footer Placeholder 5"/>
          <p:cNvSpPr>
            <a:spLocks noGrp="1"/>
          </p:cNvSpPr>
          <p:nvPr>
            <p:ph type="ftr" sz="quarter" idx="11"/>
          </p:nvPr>
        </p:nvSpPr>
        <p:spPr/>
        <p:txBody>
          <a:bodyPr/>
          <a:lstStyle/>
          <a:p>
            <a:endParaRPr lang="mn-MN"/>
          </a:p>
        </p:txBody>
      </p:sp>
      <p:sp>
        <p:nvSpPr>
          <p:cNvPr id="7" name="Slide Number Placeholder 6"/>
          <p:cNvSpPr>
            <a:spLocks noGrp="1"/>
          </p:cNvSpPr>
          <p:nvPr>
            <p:ph type="sldNum" sz="quarter" idx="12"/>
          </p:nvPr>
        </p:nvSpPr>
        <p:spPr/>
        <p:txBody>
          <a:bodyPr/>
          <a:lstStyle/>
          <a:p>
            <a:fld id="{6DE86898-0AB5-478B-895C-CA20EAE99C71}" type="slidenum">
              <a:rPr lang="mn-MN" smtClean="0"/>
              <a:t>‹#›</a:t>
            </a:fld>
            <a:endParaRPr lang="mn-MN"/>
          </a:p>
        </p:txBody>
      </p:sp>
    </p:spTree>
    <p:extLst>
      <p:ext uri="{BB962C8B-B14F-4D97-AF65-F5344CB8AC3E}">
        <p14:creationId xmlns:p14="http://schemas.microsoft.com/office/powerpoint/2010/main" val="798305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19" y="182648"/>
            <a:ext cx="4271963" cy="6630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40519" y="913235"/>
            <a:ext cx="4271963" cy="217667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40519" y="3179648"/>
            <a:ext cx="1114425" cy="182647"/>
          </a:xfrm>
          <a:prstGeom prst="rect">
            <a:avLst/>
          </a:prstGeom>
        </p:spPr>
        <p:txBody>
          <a:bodyPr vert="horz" lIns="91440" tIns="45720" rIns="91440" bIns="45720" rtlCol="0" anchor="ctr"/>
          <a:lstStyle>
            <a:lvl1pPr algn="l">
              <a:defRPr sz="600">
                <a:solidFill>
                  <a:schemeClr val="tx1">
                    <a:tint val="75000"/>
                  </a:schemeClr>
                </a:solidFill>
              </a:defRPr>
            </a:lvl1pPr>
          </a:lstStyle>
          <a:p>
            <a:fld id="{55D3A9FD-33C6-4B0C-BFB0-8DFD33CA7A04}" type="datetimeFigureOut">
              <a:rPr lang="mn-MN" smtClean="0"/>
              <a:t>19.12.19</a:t>
            </a:fld>
            <a:endParaRPr lang="mn-MN"/>
          </a:p>
        </p:txBody>
      </p:sp>
      <p:sp>
        <p:nvSpPr>
          <p:cNvPr id="5" name="Footer Placeholder 4"/>
          <p:cNvSpPr>
            <a:spLocks noGrp="1"/>
          </p:cNvSpPr>
          <p:nvPr>
            <p:ph type="ftr" sz="quarter" idx="3"/>
          </p:nvPr>
        </p:nvSpPr>
        <p:spPr>
          <a:xfrm>
            <a:off x="1640681" y="3179648"/>
            <a:ext cx="1671638" cy="182647"/>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mn-MN"/>
          </a:p>
        </p:txBody>
      </p:sp>
      <p:sp>
        <p:nvSpPr>
          <p:cNvPr id="6" name="Slide Number Placeholder 5"/>
          <p:cNvSpPr>
            <a:spLocks noGrp="1"/>
          </p:cNvSpPr>
          <p:nvPr>
            <p:ph type="sldNum" sz="quarter" idx="4"/>
          </p:nvPr>
        </p:nvSpPr>
        <p:spPr>
          <a:xfrm>
            <a:off x="3498056" y="3179648"/>
            <a:ext cx="1114425" cy="182647"/>
          </a:xfrm>
          <a:prstGeom prst="rect">
            <a:avLst/>
          </a:prstGeom>
        </p:spPr>
        <p:txBody>
          <a:bodyPr vert="horz" lIns="91440" tIns="45720" rIns="91440" bIns="45720" rtlCol="0" anchor="ctr"/>
          <a:lstStyle>
            <a:lvl1pPr algn="r">
              <a:defRPr sz="600">
                <a:solidFill>
                  <a:schemeClr val="tx1">
                    <a:tint val="75000"/>
                  </a:schemeClr>
                </a:solidFill>
              </a:defRPr>
            </a:lvl1pPr>
          </a:lstStyle>
          <a:p>
            <a:fld id="{6DE86898-0AB5-478B-895C-CA20EAE99C71}" type="slidenum">
              <a:rPr lang="mn-MN" smtClean="0"/>
              <a:t>‹#›</a:t>
            </a:fld>
            <a:endParaRPr lang="mn-MN"/>
          </a:p>
        </p:txBody>
      </p:sp>
    </p:spTree>
    <p:extLst>
      <p:ext uri="{BB962C8B-B14F-4D97-AF65-F5344CB8AC3E}">
        <p14:creationId xmlns:p14="http://schemas.microsoft.com/office/powerpoint/2010/main" val="22676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383" rtl="0" eaLnBrk="1" latinLnBrk="0" hangingPunct="1">
        <a:lnSpc>
          <a:spcPct val="90000"/>
        </a:lnSpc>
        <a:spcBef>
          <a:spcPct val="0"/>
        </a:spcBef>
        <a:buNone/>
        <a:defRPr sz="2201" kern="1200">
          <a:solidFill>
            <a:schemeClr val="tx1"/>
          </a:solidFill>
          <a:latin typeface="+mj-lt"/>
          <a:ea typeface="+mj-ea"/>
          <a:cs typeface="+mj-cs"/>
        </a:defRPr>
      </a:lvl1pPr>
    </p:titleStyle>
    <p:bodyStyle>
      <a:lvl1pPr marL="114346" indent="-114346" algn="l" defTabSz="457383" rtl="0" eaLnBrk="1" latinLnBrk="0" hangingPunct="1">
        <a:lnSpc>
          <a:spcPct val="90000"/>
        </a:lnSpc>
        <a:spcBef>
          <a:spcPts val="500"/>
        </a:spcBef>
        <a:buFont typeface="Arial" panose="020B0604020202020204" pitchFamily="34" charset="0"/>
        <a:buChar char="•"/>
        <a:defRPr sz="1401" kern="1200">
          <a:solidFill>
            <a:schemeClr val="tx1"/>
          </a:solidFill>
          <a:latin typeface="+mn-lt"/>
          <a:ea typeface="+mn-ea"/>
          <a:cs typeface="+mn-cs"/>
        </a:defRPr>
      </a:lvl1pPr>
      <a:lvl2pPr marL="343037" indent="-114346" algn="l" defTabSz="457383" rtl="0" eaLnBrk="1" latinLnBrk="0" hangingPunct="1">
        <a:lnSpc>
          <a:spcPct val="90000"/>
        </a:lnSpc>
        <a:spcBef>
          <a:spcPts val="250"/>
        </a:spcBef>
        <a:buFont typeface="Arial" panose="020B0604020202020204" pitchFamily="34" charset="0"/>
        <a:buChar char="•"/>
        <a:defRPr sz="1200" kern="1200">
          <a:solidFill>
            <a:schemeClr val="tx1"/>
          </a:solidFill>
          <a:latin typeface="+mn-lt"/>
          <a:ea typeface="+mn-ea"/>
          <a:cs typeface="+mn-cs"/>
        </a:defRPr>
      </a:lvl2pPr>
      <a:lvl3pPr marL="571729" indent="-114346" algn="l" defTabSz="457383" rtl="0" eaLnBrk="1" latinLnBrk="0" hangingPunct="1">
        <a:lnSpc>
          <a:spcPct val="90000"/>
        </a:lnSpc>
        <a:spcBef>
          <a:spcPts val="250"/>
        </a:spcBef>
        <a:buFont typeface="Arial" panose="020B0604020202020204" pitchFamily="34" charset="0"/>
        <a:buChar char="•"/>
        <a:defRPr sz="1000" kern="1200">
          <a:solidFill>
            <a:schemeClr val="tx1"/>
          </a:solidFill>
          <a:latin typeface="+mn-lt"/>
          <a:ea typeface="+mn-ea"/>
          <a:cs typeface="+mn-cs"/>
        </a:defRPr>
      </a:lvl3pPr>
      <a:lvl4pPr marL="800420"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4pPr>
      <a:lvl5pPr marL="1029111"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5pPr>
      <a:lvl6pPr marL="1257803"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6pPr>
      <a:lvl7pPr marL="1486494"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7pPr>
      <a:lvl8pPr marL="1715186"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8pPr>
      <a:lvl9pPr marL="1943877" indent="-114346" algn="l" defTabSz="457383" rtl="0" eaLnBrk="1" latinLnBrk="0" hangingPunct="1">
        <a:lnSpc>
          <a:spcPct val="90000"/>
        </a:lnSpc>
        <a:spcBef>
          <a:spcPts val="25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457383" rtl="0" eaLnBrk="1" latinLnBrk="0" hangingPunct="1">
        <a:defRPr sz="900" kern="1200">
          <a:solidFill>
            <a:schemeClr val="tx1"/>
          </a:solidFill>
          <a:latin typeface="+mn-lt"/>
          <a:ea typeface="+mn-ea"/>
          <a:cs typeface="+mn-cs"/>
        </a:defRPr>
      </a:lvl1pPr>
      <a:lvl2pPr marL="228691" algn="l" defTabSz="457383" rtl="0" eaLnBrk="1" latinLnBrk="0" hangingPunct="1">
        <a:defRPr sz="900" kern="1200">
          <a:solidFill>
            <a:schemeClr val="tx1"/>
          </a:solidFill>
          <a:latin typeface="+mn-lt"/>
          <a:ea typeface="+mn-ea"/>
          <a:cs typeface="+mn-cs"/>
        </a:defRPr>
      </a:lvl2pPr>
      <a:lvl3pPr marL="457383" algn="l" defTabSz="457383" rtl="0" eaLnBrk="1" latinLnBrk="0" hangingPunct="1">
        <a:defRPr sz="900" kern="1200">
          <a:solidFill>
            <a:schemeClr val="tx1"/>
          </a:solidFill>
          <a:latin typeface="+mn-lt"/>
          <a:ea typeface="+mn-ea"/>
          <a:cs typeface="+mn-cs"/>
        </a:defRPr>
      </a:lvl3pPr>
      <a:lvl4pPr marL="686074" algn="l" defTabSz="457383" rtl="0" eaLnBrk="1" latinLnBrk="0" hangingPunct="1">
        <a:defRPr sz="900" kern="1200">
          <a:solidFill>
            <a:schemeClr val="tx1"/>
          </a:solidFill>
          <a:latin typeface="+mn-lt"/>
          <a:ea typeface="+mn-ea"/>
          <a:cs typeface="+mn-cs"/>
        </a:defRPr>
      </a:lvl4pPr>
      <a:lvl5pPr marL="914766" algn="l" defTabSz="457383" rtl="0" eaLnBrk="1" latinLnBrk="0" hangingPunct="1">
        <a:defRPr sz="900" kern="1200">
          <a:solidFill>
            <a:schemeClr val="tx1"/>
          </a:solidFill>
          <a:latin typeface="+mn-lt"/>
          <a:ea typeface="+mn-ea"/>
          <a:cs typeface="+mn-cs"/>
        </a:defRPr>
      </a:lvl5pPr>
      <a:lvl6pPr marL="1143457" algn="l" defTabSz="457383" rtl="0" eaLnBrk="1" latinLnBrk="0" hangingPunct="1">
        <a:defRPr sz="900" kern="1200">
          <a:solidFill>
            <a:schemeClr val="tx1"/>
          </a:solidFill>
          <a:latin typeface="+mn-lt"/>
          <a:ea typeface="+mn-ea"/>
          <a:cs typeface="+mn-cs"/>
        </a:defRPr>
      </a:lvl6pPr>
      <a:lvl7pPr marL="1372149" algn="l" defTabSz="457383" rtl="0" eaLnBrk="1" latinLnBrk="0" hangingPunct="1">
        <a:defRPr sz="900" kern="1200">
          <a:solidFill>
            <a:schemeClr val="tx1"/>
          </a:solidFill>
          <a:latin typeface="+mn-lt"/>
          <a:ea typeface="+mn-ea"/>
          <a:cs typeface="+mn-cs"/>
        </a:defRPr>
      </a:lvl7pPr>
      <a:lvl8pPr marL="1600840" algn="l" defTabSz="457383" rtl="0" eaLnBrk="1" latinLnBrk="0" hangingPunct="1">
        <a:defRPr sz="900" kern="1200">
          <a:solidFill>
            <a:schemeClr val="tx1"/>
          </a:solidFill>
          <a:latin typeface="+mn-lt"/>
          <a:ea typeface="+mn-ea"/>
          <a:cs typeface="+mn-cs"/>
        </a:defRPr>
      </a:lvl8pPr>
      <a:lvl9pPr marL="1829532" algn="l" defTabSz="45738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chart" Target="../charts/chart6.xml"/><Relationship Id="rId11" Type="http://schemas.openxmlformats.org/officeDocument/2006/relationships/chart" Target="../charts/chart7.xml"/><Relationship Id="rId5" Type="http://schemas.openxmlformats.org/officeDocument/2006/relationships/chart" Target="../charts/chart5.xml"/><Relationship Id="rId10" Type="http://schemas.openxmlformats.org/officeDocument/2006/relationships/image" Target="../media/image11.png"/><Relationship Id="rId4" Type="http://schemas.openxmlformats.org/officeDocument/2006/relationships/image" Target="../media/image18.png"/><Relationship Id="rId9" Type="http://schemas.microsoft.com/office/2007/relationships/hdphoto" Target="../media/hdphoto4.wdp"/></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chart" Target="../charts/chart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19.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arkhangai.nso.mn/"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83" y="1007792"/>
            <a:ext cx="3082496" cy="1361297"/>
          </a:xfrm>
          <a:prstGeom prst="rect">
            <a:avLst/>
          </a:prstGeom>
        </p:spPr>
      </p:pic>
      <p:pic>
        <p:nvPicPr>
          <p:cNvPr id="7" name="Picture 6" descr="C:\Users\mandakhzorig\AppData\Local\Microsoft\Windows\INetCache\Content.Word\NSO-LOGO.PNG">
            <a:extLst>
              <a:ext uri="{FF2B5EF4-FFF2-40B4-BE49-F238E27FC236}">
                <a16:creationId xmlns:a16="http://schemas.microsoft.com/office/drawing/2014/main" xmlns="" id="{0DBECC6C-E697-446C-9888-942158B6DD4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38" y="213859"/>
            <a:ext cx="602479" cy="579949"/>
          </a:xfrm>
          <a:prstGeom prst="rect">
            <a:avLst/>
          </a:prstGeom>
          <a:noFill/>
          <a:ln>
            <a:noFill/>
          </a:ln>
        </p:spPr>
      </p:pic>
      <p:sp>
        <p:nvSpPr>
          <p:cNvPr id="8" name="TextBox 7">
            <a:extLst>
              <a:ext uri="{FF2B5EF4-FFF2-40B4-BE49-F238E27FC236}">
                <a16:creationId xmlns:a16="http://schemas.microsoft.com/office/drawing/2014/main" xmlns="" id="{DBAB7373-E254-450A-BA8C-D91E7C4BCE36}"/>
              </a:ext>
            </a:extLst>
          </p:cNvPr>
          <p:cNvSpPr txBox="1"/>
          <p:nvPr/>
        </p:nvSpPr>
        <p:spPr>
          <a:xfrm>
            <a:off x="1771575" y="2932633"/>
            <a:ext cx="1027056" cy="307777"/>
          </a:xfrm>
          <a:prstGeom prst="rect">
            <a:avLst/>
          </a:prstGeom>
          <a:noFill/>
        </p:spPr>
        <p:txBody>
          <a:bodyPr wrap="square" rtlCol="0">
            <a:spAutoFit/>
          </a:bodyPr>
          <a:lstStyle/>
          <a:p>
            <a:r>
              <a:rPr lang="en-US" sz="1400" dirty="0" smtClean="0">
                <a:solidFill>
                  <a:srgbClr val="002060"/>
                </a:solidFill>
                <a:latin typeface="Arial" panose="020B0604020202020204" pitchFamily="34" charset="0"/>
                <a:cs typeface="Arial" panose="020B0604020202020204" pitchFamily="34" charset="0"/>
              </a:rPr>
              <a:t>2019 </a:t>
            </a:r>
            <a:r>
              <a:rPr lang="mn-MN" sz="1400" dirty="0">
                <a:solidFill>
                  <a:srgbClr val="002060"/>
                </a:solidFill>
                <a:latin typeface="Arial" panose="020B0604020202020204" pitchFamily="34" charset="0"/>
                <a:cs typeface="Arial" panose="020B0604020202020204" pitchFamily="34" charset="0"/>
              </a:rPr>
              <a:t>он</a:t>
            </a:r>
          </a:p>
        </p:txBody>
      </p:sp>
      <p:sp>
        <p:nvSpPr>
          <p:cNvPr id="9" name="TextBox 8">
            <a:extLst>
              <a:ext uri="{FF2B5EF4-FFF2-40B4-BE49-F238E27FC236}">
                <a16:creationId xmlns:a16="http://schemas.microsoft.com/office/drawing/2014/main" xmlns="" id="{38633E32-DF07-409D-8FC7-D8F7E25990C3}"/>
              </a:ext>
            </a:extLst>
          </p:cNvPr>
          <p:cNvSpPr txBox="1"/>
          <p:nvPr/>
        </p:nvSpPr>
        <p:spPr>
          <a:xfrm>
            <a:off x="199154" y="2192456"/>
            <a:ext cx="2854413" cy="646331"/>
          </a:xfrm>
          <a:prstGeom prst="rect">
            <a:avLst/>
          </a:prstGeom>
          <a:noFill/>
        </p:spPr>
        <p:txBody>
          <a:bodyPr wrap="square" rtlCol="0">
            <a:spAutoFit/>
          </a:bodyPr>
          <a:lstStyle/>
          <a:p>
            <a:r>
              <a:rPr lang="mn-MN" sz="1200" cap="all" dirty="0">
                <a:solidFill>
                  <a:srgbClr val="FFB000"/>
                </a:solidFill>
                <a:latin typeface="Arial" panose="020B0604020202020204" pitchFamily="34" charset="0"/>
                <a:cs typeface="Arial" panose="020B0604020202020204" pitchFamily="34" charset="0"/>
              </a:rPr>
              <a:t>Газар нутгийн хэмжээ:</a:t>
            </a:r>
          </a:p>
          <a:p>
            <a:r>
              <a:rPr lang="en-US" sz="2400" dirty="0" smtClean="0">
                <a:solidFill>
                  <a:schemeClr val="accent1"/>
                </a:solidFill>
                <a:latin typeface="Arial" panose="020B0604020202020204" pitchFamily="34" charset="0"/>
                <a:cs typeface="Arial" panose="020B0604020202020204" pitchFamily="34" charset="0"/>
              </a:rPr>
              <a:t>55</a:t>
            </a:r>
            <a:r>
              <a:rPr lang="mn-MN" sz="2400" dirty="0" smtClean="0">
                <a:solidFill>
                  <a:schemeClr val="accent1"/>
                </a:solidFill>
                <a:latin typeface="Arial" panose="020B0604020202020204" pitchFamily="34" charset="0"/>
                <a:cs typeface="Arial" panose="020B0604020202020204" pitchFamily="34" charset="0"/>
              </a:rPr>
              <a:t>.</a:t>
            </a:r>
            <a:r>
              <a:rPr lang="en-US" sz="2400" dirty="0" smtClean="0">
                <a:solidFill>
                  <a:schemeClr val="accent1"/>
                </a:solidFill>
                <a:latin typeface="Arial" panose="020B0604020202020204" pitchFamily="34" charset="0"/>
                <a:cs typeface="Arial" panose="020B0604020202020204" pitchFamily="34" charset="0"/>
              </a:rPr>
              <a:t>3 </a:t>
            </a:r>
            <a:r>
              <a:rPr lang="mn-MN" sz="1600" dirty="0" smtClean="0">
                <a:solidFill>
                  <a:srgbClr val="FFB000"/>
                </a:solidFill>
                <a:latin typeface="Arial" panose="020B0604020202020204" pitchFamily="34" charset="0"/>
                <a:cs typeface="Arial" panose="020B0604020202020204" pitchFamily="34" charset="0"/>
              </a:rPr>
              <a:t> мян.кв.км</a:t>
            </a:r>
            <a:endParaRPr lang="mn-MN" sz="2400" dirty="0">
              <a:solidFill>
                <a:srgbClr val="FFB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xmlns="" id="{D6B11D61-5B4B-484E-B036-5323E6E78B30}"/>
              </a:ext>
            </a:extLst>
          </p:cNvPr>
          <p:cNvSpPr txBox="1"/>
          <p:nvPr/>
        </p:nvSpPr>
        <p:spPr>
          <a:xfrm>
            <a:off x="185670" y="924442"/>
            <a:ext cx="2519515" cy="369332"/>
          </a:xfrm>
          <a:prstGeom prst="rect">
            <a:avLst/>
          </a:prstGeom>
          <a:noFill/>
        </p:spPr>
        <p:txBody>
          <a:bodyPr wrap="square" rtlCol="0">
            <a:spAutoFit/>
          </a:bodyPr>
          <a:lstStyle/>
          <a:p>
            <a:r>
              <a:rPr lang="mn-MN" dirty="0" smtClean="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  АРХАНГАЙ  </a:t>
            </a:r>
            <a:r>
              <a:rPr lang="mn-MN" dirty="0">
                <a:ln w="10160">
                  <a:solidFill>
                    <a:srgbClr val="FFB000"/>
                  </a:solidFill>
                  <a:prstDash val="solid"/>
                </a:ln>
                <a:solidFill>
                  <a:srgbClr val="FFB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АЙМАГ</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327" y="193419"/>
            <a:ext cx="526894" cy="579949"/>
          </a:xfrm>
          <a:prstGeom prst="rect">
            <a:avLst/>
          </a:prstGeom>
        </p:spPr>
      </p:pic>
      <p:pic>
        <p:nvPicPr>
          <p:cNvPr id="1026" name="Picture 2" descr="C:\Users\adiya\Downloads\72751709_2396896140556935_876219433139935641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4868" y="144601"/>
            <a:ext cx="624701" cy="624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399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A65FBAC5-8C31-4ED1-A844-DAA93BB8E762}"/>
              </a:ext>
            </a:extLst>
          </p:cNvPr>
          <p:cNvSpPr txBox="1"/>
          <p:nvPr/>
        </p:nvSpPr>
        <p:spPr>
          <a:xfrm>
            <a:off x="261841" y="402963"/>
            <a:ext cx="4423807" cy="307777"/>
          </a:xfrm>
          <a:prstGeom prst="rect">
            <a:avLst/>
          </a:prstGeom>
          <a:noFill/>
        </p:spPr>
        <p:txBody>
          <a:bodyPr wrap="square" rtlCol="0">
            <a:spAutoFit/>
          </a:bodyPr>
          <a:lstStyle/>
          <a:p>
            <a:pPr algn="ctr"/>
            <a:r>
              <a:rPr lang="mn-MN" sz="14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Барилга, орон сууц, нийтийн аж ахуй</a:t>
            </a:r>
          </a:p>
        </p:txBody>
      </p:sp>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rgbClr val="002060"/>
                  </a:solidFill>
                  <a:latin typeface="Arial" panose="020B0604020202020204" pitchFamily="34" charset="0"/>
                  <a:cs typeface="Arial" panose="020B0604020202020204" pitchFamily="34" charset="0"/>
                </a:rPr>
                <a:t>9</a:t>
              </a: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xmlns="" id="{9C9D91EB-A8E9-4C08-8AA0-5786238ECCCB}"/>
              </a:ext>
            </a:extLst>
          </p:cNvPr>
          <p:cNvGraphicFramePr>
            <a:graphicFrameLocks noGrp="1"/>
          </p:cNvGraphicFramePr>
          <p:nvPr>
            <p:extLst>
              <p:ext uri="{D42A27DB-BD31-4B8C-83A1-F6EECF244321}">
                <p14:modId xmlns:p14="http://schemas.microsoft.com/office/powerpoint/2010/main" val="4001014232"/>
              </p:ext>
            </p:extLst>
          </p:nvPr>
        </p:nvGraphicFramePr>
        <p:xfrm>
          <a:off x="349321" y="743272"/>
          <a:ext cx="4291429" cy="2475930"/>
        </p:xfrm>
        <a:graphic>
          <a:graphicData uri="http://schemas.openxmlformats.org/drawingml/2006/table">
            <a:tbl>
              <a:tblPr>
                <a:tableStyleId>{2D5ABB26-0587-4C30-8999-92F81FD0307C}</a:tableStyleId>
              </a:tblPr>
              <a:tblGrid>
                <a:gridCol w="2674084">
                  <a:extLst>
                    <a:ext uri="{9D8B030D-6E8A-4147-A177-3AD203B41FA5}">
                      <a16:colId xmlns:a16="http://schemas.microsoft.com/office/drawing/2014/main" xmlns="" val="20000"/>
                    </a:ext>
                  </a:extLst>
                </a:gridCol>
                <a:gridCol w="1617345">
                  <a:extLst>
                    <a:ext uri="{9D8B030D-6E8A-4147-A177-3AD203B41FA5}">
                      <a16:colId xmlns:a16="http://schemas.microsoft.com/office/drawing/2014/main" xmlns=""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a:t>
                      </a:r>
                      <a:r>
                        <a:rPr lang="en-US" sz="1400" b="1"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740140">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Дотоодын барилгын байгууллагуудын гүйцэтгэсэн барилга угсралт, их засварын ажил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тэрбум.төг</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smtClean="0">
                          <a:solidFill>
                            <a:srgbClr val="002060"/>
                          </a:solidFill>
                          <a:latin typeface="Arial" pitchFamily="34" charset="0"/>
                          <a:cs typeface="Arial" pitchFamily="34" charset="0"/>
                        </a:rPr>
                        <a:t>9335</a:t>
                      </a:r>
                      <a:r>
                        <a:rPr lang="mn-MN" sz="1400" u="none" strike="noStrike" dirty="0" smtClean="0">
                          <a:solidFill>
                            <a:srgbClr val="002060"/>
                          </a:solidFill>
                          <a:latin typeface="Arial" pitchFamily="34" charset="0"/>
                          <a:cs typeface="Arial" pitchFamily="34" charset="0"/>
                        </a:rPr>
                        <a:t>.9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түгээх цэгийн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35</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Зөөврийн ус хэрэглэдэг өрх</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15539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Ус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6</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устгах цэг</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19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252000">
                <a:tc>
                  <a:txBody>
                    <a:bodyPr/>
                    <a:lstStyle/>
                    <a:p>
                      <a:pPr algn="l" rtl="0" fontAlgn="ctr"/>
                      <a:r>
                        <a:rPr lang="mn-MN" sz="1200" b="0" i="0" u="none" strike="noStrike" dirty="0">
                          <a:solidFill>
                            <a:srgbClr val="002060"/>
                          </a:solidFill>
                          <a:latin typeface="Arial" pitchFamily="34" charset="0"/>
                          <a:cs typeface="Arial" pitchFamily="34" charset="0"/>
                        </a:rPr>
                        <a:t>Хог тээврийн машины тоо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23</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609794359"/>
                  </a:ext>
                </a:extLst>
              </a:tr>
              <a:tr h="252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Халуун усны цэгийн тоо</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25</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73934"/>
            <a:ext cx="284803" cy="313480"/>
          </a:xfrm>
          <a:prstGeom prst="rect">
            <a:avLst/>
          </a:prstGeom>
        </p:spPr>
      </p:pic>
    </p:spTree>
    <p:extLst>
      <p:ext uri="{BB962C8B-B14F-4D97-AF65-F5344CB8AC3E}">
        <p14:creationId xmlns:p14="http://schemas.microsoft.com/office/powerpoint/2010/main" val="4233584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410355" y="194996"/>
            <a:ext cx="1212629" cy="338554"/>
          </a:xfrm>
          <a:prstGeom prst="rect">
            <a:avLst/>
          </a:prstGeom>
          <a:noFill/>
        </p:spPr>
        <p:txBody>
          <a:bodyPr wrap="square" rtlCol="0">
            <a:spAutoFit/>
          </a:bodyPr>
          <a:lstStyle/>
          <a:p>
            <a:pPr algn="just"/>
            <a:r>
              <a:rPr lang="mn-MN" sz="1600" cap="all" dirty="0">
                <a:solidFill>
                  <a:srgbClr val="002060"/>
                </a:solidFill>
                <a:latin typeface="Arial" panose="020B0604020202020204" pitchFamily="34" charset="0"/>
                <a:ea typeface="Times New Roman" panose="02020603050405020304" pitchFamily="18" charset="0"/>
                <a:cs typeface="Arial" panose="020B0604020202020204" pitchFamily="34" charset="0"/>
              </a:rPr>
              <a:t>Тээвэр</a:t>
            </a:r>
            <a:endParaRPr lang="en-US" sz="1000" cap="all"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9ADB6D0F-7A20-4CD6-9887-695814BD8EB6}"/>
              </a:ext>
            </a:extLst>
          </p:cNvPr>
          <p:cNvGrpSpPr/>
          <p:nvPr/>
        </p:nvGrpSpPr>
        <p:grpSpPr>
          <a:xfrm>
            <a:off x="174523"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xmlns="" id="{16B9AE3A-9B7D-44EF-93D5-7DAC2448623A}"/>
              </a:ext>
            </a:extLst>
          </p:cNvPr>
          <p:cNvGraphicFramePr>
            <a:graphicFrameLocks noGrp="1"/>
          </p:cNvGraphicFramePr>
          <p:nvPr>
            <p:extLst>
              <p:ext uri="{D42A27DB-BD31-4B8C-83A1-F6EECF244321}">
                <p14:modId xmlns:p14="http://schemas.microsoft.com/office/powerpoint/2010/main" val="871793096"/>
              </p:ext>
            </p:extLst>
          </p:nvPr>
        </p:nvGraphicFramePr>
        <p:xfrm>
          <a:off x="359227" y="477748"/>
          <a:ext cx="4312134" cy="2665051"/>
        </p:xfrm>
        <a:graphic>
          <a:graphicData uri="http://schemas.openxmlformats.org/drawingml/2006/table">
            <a:tbl>
              <a:tblPr>
                <a:tableStyleId>{2D5ABB26-0587-4C30-8999-92F81FD0307C}</a:tableStyleId>
              </a:tblPr>
              <a:tblGrid>
                <a:gridCol w="2700904">
                  <a:extLst>
                    <a:ext uri="{9D8B030D-6E8A-4147-A177-3AD203B41FA5}">
                      <a16:colId xmlns:a16="http://schemas.microsoft.com/office/drawing/2014/main" xmlns="" val="20000"/>
                    </a:ext>
                  </a:extLst>
                </a:gridCol>
                <a:gridCol w="1611230">
                  <a:extLst>
                    <a:ext uri="{9D8B030D-6E8A-4147-A177-3AD203B41FA5}">
                      <a16:colId xmlns:a16="http://schemas.microsoft.com/office/drawing/2014/main" xmlns="" val="20003"/>
                    </a:ext>
                  </a:extLst>
                </a:gridCol>
              </a:tblGrid>
              <a:tr h="12678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a:t>
                      </a:r>
                      <a:r>
                        <a:rPr lang="en-US" sz="1400" b="1"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360695">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Техникийн хяналтын үзлэгт хамрагдсан авто машин бүгд</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smtClean="0">
                          <a:solidFill>
                            <a:srgbClr val="002060"/>
                          </a:solidFill>
                          <a:latin typeface="Arial" pitchFamily="34" charset="0"/>
                          <a:cs typeface="Arial" pitchFamily="34" charset="0"/>
                        </a:rPr>
                        <a:t>9749</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21422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Суудлын авто машин</a:t>
                      </a:r>
                    </a:p>
                  </a:txBody>
                  <a:tcPr marL="9525" marR="9525" marT="9525" marB="0" anchor="ctr">
                    <a:solidFill>
                      <a:schemeClr val="accent1">
                        <a:lumMod val="20000"/>
                        <a:lumOff val="80000"/>
                      </a:schemeClr>
                    </a:solidFill>
                  </a:tcPr>
                </a:tc>
                <a:tc>
                  <a:txBody>
                    <a:bodyPr/>
                    <a:lstStyle/>
                    <a:p>
                      <a:pPr algn="r" rtl="0" fontAlgn="ctr"/>
                      <a:r>
                        <a:rPr lang="en-US" sz="1200" u="none" strike="noStrike" dirty="0" smtClean="0">
                          <a:solidFill>
                            <a:srgbClr val="002060"/>
                          </a:solidFill>
                          <a:latin typeface="Arial" pitchFamily="34" charset="0"/>
                          <a:cs typeface="Arial" pitchFamily="34" charset="0"/>
                        </a:rPr>
                        <a:t>4803</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21422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Ачааны </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авто машин</a:t>
                      </a:r>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tc>
                  <a:txBody>
                    <a:bodyPr/>
                    <a:lstStyle/>
                    <a:p>
                      <a:pPr algn="r" rtl="0" fontAlgn="ctr"/>
                      <a:r>
                        <a:rPr lang="en-US" sz="1200" u="none" strike="noStrike" dirty="0" smtClean="0">
                          <a:solidFill>
                            <a:srgbClr val="002060"/>
                          </a:solidFill>
                          <a:latin typeface="Arial" pitchFamily="34" charset="0"/>
                          <a:cs typeface="Arial" pitchFamily="34" charset="0"/>
                        </a:rPr>
                        <a:t>4271</a:t>
                      </a:r>
                    </a:p>
                  </a:txBody>
                  <a:tcPr marL="9525" marR="9525" marT="9525" marB="0" anchor="ctr">
                    <a:noFill/>
                  </a:tcPr>
                </a:tc>
                <a:extLst>
                  <a:ext uri="{0D108BD9-81ED-4DB2-BD59-A6C34878D82A}">
                    <a16:rowId xmlns:a16="http://schemas.microsoft.com/office/drawing/2014/main" xmlns="" val="10003"/>
                  </a:ext>
                </a:extLst>
              </a:tr>
              <a:tr h="21422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Автобус</a:t>
                      </a:r>
                    </a:p>
                  </a:txBody>
                  <a:tcPr marL="9525" marR="9525" marT="9525" marB="0" anchor="ctr">
                    <a:solidFill>
                      <a:schemeClr val="accent1">
                        <a:lumMod val="20000"/>
                        <a:lumOff val="80000"/>
                      </a:schemeClr>
                    </a:solidFill>
                  </a:tcPr>
                </a:tc>
                <a:tc>
                  <a:txBody>
                    <a:bodyPr/>
                    <a:lstStyle/>
                    <a:p>
                      <a:pPr algn="r" rtl="0" fontAlgn="ctr"/>
                      <a:r>
                        <a:rPr lang="en-US" sz="1200" u="none" strike="noStrike" dirty="0" smtClean="0">
                          <a:solidFill>
                            <a:srgbClr val="002060"/>
                          </a:solidFill>
                          <a:latin typeface="Arial" pitchFamily="34" charset="0"/>
                          <a:cs typeface="Arial" pitchFamily="34" charset="0"/>
                        </a:rPr>
                        <a:t>347</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r h="214220">
                <a:tc>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Тусгай зориулалтын</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en-US" sz="1200" b="0" i="0" u="none" strike="noStrike" dirty="0" smtClean="0">
                          <a:solidFill>
                            <a:srgbClr val="002060"/>
                          </a:solidFill>
                          <a:latin typeface="Arial" pitchFamily="34" charset="0"/>
                          <a:cs typeface="Arial" pitchFamily="34" charset="0"/>
                        </a:rPr>
                        <a:t>75</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178541">
                <a:tc>
                  <a:txBody>
                    <a:bodyPr/>
                    <a:lstStyle/>
                    <a:p>
                      <a:pPr algn="l" rtl="0" fontAlgn="ctr"/>
                      <a:r>
                        <a:rPr lang="mn-MN" sz="1200" b="0" i="0" u="none" strike="noStrike" dirty="0" smtClean="0">
                          <a:solidFill>
                            <a:srgbClr val="002060"/>
                          </a:solidFill>
                          <a:latin typeface="Arial" pitchFamily="34" charset="0"/>
                          <a:cs typeface="Arial" pitchFamily="34" charset="0"/>
                        </a:rPr>
                        <a:t>Чиргүүл</a:t>
                      </a:r>
                      <a:endParaRPr lang="mn-MN"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100</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0"/>
                  </a:ext>
                </a:extLst>
              </a:tr>
              <a:tr h="157302">
                <a:tc>
                  <a:txBody>
                    <a:bodyPr/>
                    <a:lstStyle/>
                    <a:p>
                      <a:pPr algn="l" rtl="0" fontAlgn="ctr"/>
                      <a:r>
                        <a:rPr lang="mn-MN" sz="1200" b="0" i="0" u="none" strike="noStrike" dirty="0" smtClean="0">
                          <a:solidFill>
                            <a:srgbClr val="002060"/>
                          </a:solidFill>
                          <a:latin typeface="Arial" pitchFamily="34" charset="0"/>
                          <a:cs typeface="Arial" pitchFamily="34" charset="0"/>
                        </a:rPr>
                        <a:t>Мотоцикль</a:t>
                      </a:r>
                      <a:endParaRPr lang="mn-MN" sz="1200" b="0"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rgbClr val="002060"/>
                          </a:solidFill>
                          <a:latin typeface="Arial" pitchFamily="34" charset="0"/>
                          <a:cs typeface="Arial" pitchFamily="34" charset="0"/>
                        </a:rPr>
                        <a:t>153</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11"/>
                  </a:ext>
                </a:extLst>
              </a:tr>
              <a:tr h="204346">
                <a:tc gridSpan="2">
                  <a:txBody>
                    <a:bodyPr/>
                    <a:lstStyle/>
                    <a:p>
                      <a:pPr algn="l" rtl="0" fontAlgn="ct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Ашигласан хугацаагаар</a:t>
                      </a:r>
                      <a:endParaRPr lang="mn-MN" sz="1200" b="0" i="0" u="none" strike="noStrike" dirty="0">
                        <a:solidFill>
                          <a:srgbClr val="002060"/>
                        </a:solidFill>
                        <a:latin typeface="Arial" pitchFamily="34" charset="0"/>
                        <a:cs typeface="Arial" pitchFamily="34" charset="0"/>
                      </a:endParaRPr>
                    </a:p>
                  </a:txBody>
                  <a:tcPr marL="9525" marR="9525" marT="9525" marB="0" anchor="ctr">
                    <a:solidFill>
                      <a:schemeClr val="tx2">
                        <a:lumMod val="20000"/>
                        <a:lumOff val="80000"/>
                      </a:schemeClr>
                    </a:solidFill>
                  </a:tcPr>
                </a:tc>
                <a:tc hMerge="1">
                  <a:txBody>
                    <a:bodyPr/>
                    <a:lstStyle/>
                    <a:p>
                      <a:pPr algn="r" rtl="0" fontAlgn="ctr"/>
                      <a:endParaRPr lang="en-US" sz="9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6"/>
                  </a:ext>
                </a:extLst>
              </a:tr>
              <a:tr h="214220">
                <a:tc>
                  <a:txBody>
                    <a:bodyPr/>
                    <a:lstStyle/>
                    <a:p>
                      <a:pPr lvl="1" algn="l" rtl="0" fontAlgn="ctr"/>
                      <a:r>
                        <a:rPr lang="mn-MN" sz="1200" b="0" i="0" u="none" strike="noStrike" dirty="0">
                          <a:solidFill>
                            <a:srgbClr val="002060"/>
                          </a:solidFill>
                          <a:latin typeface="Arial" pitchFamily="34" charset="0"/>
                          <a:cs typeface="Arial" pitchFamily="34" charset="0"/>
                        </a:rPr>
                        <a:t>3 жил хүртэл</a:t>
                      </a:r>
                    </a:p>
                  </a:txBody>
                  <a:tcPr marL="9525" marR="9525" marT="9525" marB="0" anchor="ctr">
                    <a:noFill/>
                  </a:tcPr>
                </a:tc>
                <a:tc>
                  <a:txBody>
                    <a:bodyPr/>
                    <a:lstStyle/>
                    <a:p>
                      <a:pPr algn="r" rtl="0" fontAlgn="ctr"/>
                      <a:r>
                        <a:rPr lang="en-US" sz="1200" u="none" strike="noStrike" dirty="0" smtClean="0">
                          <a:solidFill>
                            <a:srgbClr val="002060"/>
                          </a:solidFill>
                          <a:latin typeface="Arial" pitchFamily="34" charset="0"/>
                          <a:cs typeface="Arial" pitchFamily="34" charset="0"/>
                        </a:rPr>
                        <a:t>300</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7"/>
                  </a:ext>
                </a:extLst>
              </a:tr>
              <a:tr h="21422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4-9 жил</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1100</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8"/>
                  </a:ext>
                </a:extLst>
              </a:tr>
              <a:tr h="12528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200" b="0" i="0" u="none" strike="noStrike" dirty="0">
                          <a:solidFill>
                            <a:srgbClr val="002060"/>
                          </a:solidFill>
                          <a:latin typeface="Arial" pitchFamily="34" charset="0"/>
                          <a:cs typeface="Arial" pitchFamily="34" charset="0"/>
                        </a:rPr>
                        <a:t>10-аас дээш жил</a:t>
                      </a:r>
                    </a:p>
                  </a:txBody>
                  <a:tcPr marL="9525" marR="9525" marT="9525" marB="0" anchor="ctr">
                    <a:noFill/>
                  </a:tcPr>
                </a:tc>
                <a:tc>
                  <a:txBody>
                    <a:bodyPr/>
                    <a:lstStyle/>
                    <a:p>
                      <a:pPr algn="r" rtl="0" fontAlgn="ctr"/>
                      <a:r>
                        <a:rPr lang="en-US" sz="1200" b="0" i="0" u="none" strike="noStrike" dirty="0" smtClean="0">
                          <a:solidFill>
                            <a:srgbClr val="002060"/>
                          </a:solidFill>
                          <a:latin typeface="Arial" pitchFamily="34" charset="0"/>
                          <a:cs typeface="Arial" pitchFamily="34" charset="0"/>
                        </a:rPr>
                        <a:t>8082</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9"/>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110325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B050"/>
                  </a:solidFill>
                  <a:latin typeface="Arial" panose="020B0604020202020204" pitchFamily="34" charset="0"/>
                  <a:cs typeface="Arial" panose="020B0604020202020204" pitchFamily="34" charset="0"/>
                </a:rPr>
                <a:t>1</a:t>
              </a:r>
              <a:r>
                <a:rPr lang="mn-MN" sz="900" dirty="0" smtClean="0">
                  <a:solidFill>
                    <a:srgbClr val="00B050"/>
                  </a:solidFill>
                  <a:latin typeface="Arial" panose="020B0604020202020204" pitchFamily="34" charset="0"/>
                  <a:cs typeface="Arial" panose="020B0604020202020204" pitchFamily="34" charset="0"/>
                </a:rPr>
                <a:t>1</a:t>
              </a:r>
              <a:endParaRPr lang="mn-MN" sz="900" dirty="0">
                <a:solidFill>
                  <a:srgbClr val="00B05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FEE91D79-2EFC-4325-B44B-E87CC9065DEB}"/>
              </a:ext>
            </a:extLst>
          </p:cNvPr>
          <p:cNvSpPr txBox="1"/>
          <p:nvPr/>
        </p:nvSpPr>
        <p:spPr>
          <a:xfrm>
            <a:off x="216121" y="349910"/>
            <a:ext cx="2025429" cy="338554"/>
          </a:xfrm>
          <a:prstGeom prst="rect">
            <a:avLst/>
          </a:prstGeom>
          <a:noFill/>
        </p:spPr>
        <p:txBody>
          <a:bodyPr wrap="square" rtlCol="0">
            <a:spAutoFit/>
          </a:bodyPr>
          <a:lstStyle/>
          <a:p>
            <a:pPr algn="just"/>
            <a:r>
              <a:rPr lang="mn-MN" sz="1600" cap="all" dirty="0">
                <a:solidFill>
                  <a:srgbClr val="00B050"/>
                </a:solidFill>
                <a:latin typeface="Arial" panose="020B0604020202020204" pitchFamily="34" charset="0"/>
                <a:ea typeface="Times New Roman" panose="02020603050405020304" pitchFamily="18" charset="0"/>
                <a:cs typeface="Arial" panose="020B0604020202020204" pitchFamily="34" charset="0"/>
              </a:rPr>
              <a:t>Байгаль орчин</a:t>
            </a:r>
          </a:p>
        </p:txBody>
      </p:sp>
      <p:grpSp>
        <p:nvGrpSpPr>
          <p:cNvPr id="12" name="Group 11">
            <a:extLst>
              <a:ext uri="{FF2B5EF4-FFF2-40B4-BE49-F238E27FC236}">
                <a16:creationId xmlns:a16="http://schemas.microsoft.com/office/drawing/2014/main" xmlns="" id="{07C2D6E4-202D-44DC-A28B-A46EFE6F9382}"/>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932238F0-7E55-4C08-8276-AA36D5BD4D52}"/>
                </a:ext>
              </a:extLst>
            </p:cNvPr>
            <p:cNvCxnSpPr>
              <a:cxnSpLocks/>
            </p:cNvCxnSpPr>
            <p:nvPr/>
          </p:nvCxnSpPr>
          <p:spPr>
            <a:xfrm flipH="1">
              <a:off x="359227" y="176893"/>
              <a:ext cx="2700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B2F6660E-708F-4477-9DE8-E7C910173FF2}"/>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B05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xmlns="" id="{F422D5A7-795C-4216-A070-C8D23C67505F}"/>
              </a:ext>
            </a:extLst>
          </p:cNvPr>
          <p:cNvGraphicFramePr>
            <a:graphicFrameLocks noGrp="1"/>
          </p:cNvGraphicFramePr>
          <p:nvPr>
            <p:extLst>
              <p:ext uri="{D42A27DB-BD31-4B8C-83A1-F6EECF244321}">
                <p14:modId xmlns:p14="http://schemas.microsoft.com/office/powerpoint/2010/main" val="73600920"/>
              </p:ext>
            </p:extLst>
          </p:nvPr>
        </p:nvGraphicFramePr>
        <p:xfrm>
          <a:off x="294276" y="684404"/>
          <a:ext cx="4377085" cy="2146935"/>
        </p:xfrm>
        <a:graphic>
          <a:graphicData uri="http://schemas.openxmlformats.org/drawingml/2006/table">
            <a:tbl>
              <a:tblPr>
                <a:tableStyleId>{2D5ABB26-0587-4C30-8999-92F81FD0307C}</a:tableStyleId>
              </a:tblPr>
              <a:tblGrid>
                <a:gridCol w="2741586">
                  <a:extLst>
                    <a:ext uri="{9D8B030D-6E8A-4147-A177-3AD203B41FA5}">
                      <a16:colId xmlns:a16="http://schemas.microsoft.com/office/drawing/2014/main" xmlns="" val="20000"/>
                    </a:ext>
                  </a:extLst>
                </a:gridCol>
                <a:gridCol w="1635499">
                  <a:extLst>
                    <a:ext uri="{9D8B030D-6E8A-4147-A177-3AD203B41FA5}">
                      <a16:colId xmlns:a16="http://schemas.microsoft.com/office/drawing/2014/main" xmlns="" val="20003"/>
                    </a:ext>
                  </a:extLst>
                </a:gridCol>
              </a:tblGrid>
              <a:tr h="207413">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a:t>
                      </a:r>
                      <a:r>
                        <a:rPr lang="en-US" sz="1400" b="1"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B050"/>
                    </a:solidFill>
                  </a:tcPr>
                </a:tc>
                <a:extLst>
                  <a:ext uri="{0D108BD9-81ED-4DB2-BD59-A6C34878D82A}">
                    <a16:rowId xmlns:a16="http://schemas.microsoft.com/office/drawing/2014/main" xmlns="" val="10000"/>
                  </a:ext>
                </a:extLst>
              </a:tr>
              <a:tr h="179049">
                <a:tc>
                  <a:txBody>
                    <a:bodyPr/>
                    <a:lstStyle/>
                    <a:p>
                      <a:pPr algn="l" rtl="0" fontAlgn="ctr"/>
                      <a:r>
                        <a:rPr lang="mn-MN"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Ойн сан бүхий газар </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r>
                        <a:rPr lang="mn-MN" sz="8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мян.га</a:t>
                      </a:r>
                      <a:r>
                        <a:rPr lang="en-US" sz="1000"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200" u="none" strike="noStrike" dirty="0" smtClean="0">
                          <a:solidFill>
                            <a:schemeClr val="accent6">
                              <a:lumMod val="50000"/>
                            </a:schemeClr>
                          </a:solidFill>
                          <a:latin typeface="Arial" pitchFamily="34" charset="0"/>
                          <a:cs typeface="Arial" pitchFamily="34" charset="0"/>
                        </a:rPr>
                        <a:t>1 008.6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179049">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 </a:t>
                      </a:r>
                      <a:r>
                        <a:rPr lang="mn-MN" sz="1000" b="0" i="0" u="none" strike="noStrike" dirty="0" smtClean="0">
                          <a:solidFill>
                            <a:schemeClr val="accent6">
                              <a:lumMod val="50000"/>
                            </a:schemeClr>
                          </a:solidFill>
                          <a:latin typeface="Arial" pitchFamily="34" charset="0"/>
                          <a:cs typeface="Arial" pitchFamily="34" charset="0"/>
                        </a:rPr>
                        <a:t>модоор бүрхэгдсэн газар</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808</a:t>
                      </a:r>
                      <a:r>
                        <a:rPr lang="en-US" sz="1200" b="0" i="0" u="none" strike="noStrike" dirty="0" smtClean="0">
                          <a:solidFill>
                            <a:schemeClr val="accent6">
                              <a:lumMod val="50000"/>
                            </a:schemeClr>
                          </a:solidFill>
                          <a:latin typeface="Arial" pitchFamily="34" charset="0"/>
                          <a:cs typeface="Arial" pitchFamily="34" charset="0"/>
                        </a:rPr>
                        <a:t>.25</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02"/>
                  </a:ext>
                </a:extLst>
              </a:tr>
              <a:tr h="179049">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Ой модыг огтолсон газар</a:t>
                      </a: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13.792</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179049">
                <a:tc>
                  <a:txBody>
                    <a:bodyPr/>
                    <a:lstStyle/>
                    <a:p>
                      <a:pPr lvl="1" algn="l" rtl="0" fontAlgn="ctr"/>
                      <a:r>
                        <a:rPr lang="mn-MN" sz="1000" b="0" i="0" u="none" strike="noStrike" dirty="0">
                          <a:solidFill>
                            <a:schemeClr val="accent6">
                              <a:lumMod val="50000"/>
                            </a:schemeClr>
                          </a:solidFill>
                          <a:latin typeface="Arial" pitchFamily="34" charset="0"/>
                          <a:cs typeface="Arial" pitchFamily="34" charset="0"/>
                        </a:rPr>
                        <a:t>Мод үржүүлгийн газар</a:t>
                      </a:r>
                    </a:p>
                  </a:txBody>
                  <a:tcPr marL="9525" marR="9525" marT="9525" marB="0" anchor="ctr">
                    <a:solidFill>
                      <a:schemeClr val="accent6">
                        <a:lumMod val="40000"/>
                        <a:lumOff val="60000"/>
                      </a:schemeClr>
                    </a:solid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0.051</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10004"/>
                  </a:ext>
                </a:extLst>
              </a:tr>
              <a:tr h="179049">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Ой тэлэн ургах нөөц газар</a:t>
                      </a:r>
                    </a:p>
                  </a:txBody>
                  <a:tcPr marL="9525" marR="9525" marT="9525" marB="0" anchor="ctr">
                    <a:noFill/>
                  </a:tcPr>
                </a:tc>
                <a:tc>
                  <a:txBody>
                    <a:bodyPr/>
                    <a:lstStyle/>
                    <a:p>
                      <a:pPr algn="r" rtl="0" fontAlgn="ctr"/>
                      <a:r>
                        <a:rPr lang="en-US" sz="1200" b="0" i="0" u="none" strike="noStrike" dirty="0" smtClean="0">
                          <a:solidFill>
                            <a:schemeClr val="accent6">
                              <a:lumMod val="50000"/>
                            </a:schemeClr>
                          </a:solidFill>
                          <a:latin typeface="Arial" pitchFamily="34" charset="0"/>
                          <a:cs typeface="Arial" pitchFamily="34" charset="0"/>
                        </a:rPr>
                        <a:t>17.184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179049">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6">
                              <a:lumMod val="50000"/>
                            </a:schemeClr>
                          </a:solidFill>
                          <a:latin typeface="Arial" pitchFamily="34" charset="0"/>
                          <a:cs typeface="Arial" pitchFamily="34" charset="0"/>
                        </a:rPr>
                        <a:t>Ойн сангийн бусад газар</a:t>
                      </a: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a:solidFill>
                            <a:schemeClr val="accent6">
                              <a:lumMod val="50000"/>
                            </a:schemeClr>
                          </a:solidFill>
                          <a:latin typeface="Arial" pitchFamily="34" charset="0"/>
                          <a:cs typeface="Arial" pitchFamily="34" charset="0"/>
                        </a:rPr>
                        <a:t>0.6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609794359"/>
                  </a:ext>
                </a:extLst>
              </a:tr>
              <a:tr h="179049">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    Нийт гол горхи</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899</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r h="179049">
                <a:tc>
                  <a:txBody>
                    <a:bodyPr/>
                    <a:lstStyle/>
                    <a:p>
                      <a:pPr lvl="1" algn="l" rtl="0" fontAlgn="ctr"/>
                      <a:r>
                        <a:rPr lang="mn-MN" sz="1000" b="0" i="0" u="none" strike="noStrike" dirty="0" smtClean="0">
                          <a:solidFill>
                            <a:schemeClr val="accent6">
                              <a:lumMod val="50000"/>
                            </a:schemeClr>
                          </a:solidFill>
                          <a:latin typeface="Arial" pitchFamily="34" charset="0"/>
                          <a:cs typeface="Arial" pitchFamily="34" charset="0"/>
                        </a:rPr>
                        <a:t>     Ширгэсэн</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84</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3752170078"/>
                  </a:ext>
                </a:extLst>
              </a:tr>
              <a:tr h="179049">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Рашаан, булаг</a:t>
                      </a:r>
                    </a:p>
                  </a:txBody>
                  <a:tcPr marL="9525" marR="9525" marT="9525" marB="0" anchor="ctr">
                    <a:no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709</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701622182"/>
                  </a:ext>
                </a:extLst>
              </a:tr>
              <a:tr h="179049">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smtClean="0">
                          <a:solidFill>
                            <a:schemeClr val="accent6">
                              <a:lumMod val="50000"/>
                            </a:schemeClr>
                          </a:solidFill>
                          <a:latin typeface="Arial" pitchFamily="34" charset="0"/>
                          <a:cs typeface="Arial" pitchFamily="34" charset="0"/>
                        </a:rPr>
                        <a:t>      </a:t>
                      </a:r>
                      <a:r>
                        <a:rPr lang="mn-MN" sz="1000" b="0" i="0" u="none" strike="noStrike" baseline="0" dirty="0" smtClean="0">
                          <a:solidFill>
                            <a:schemeClr val="accent6">
                              <a:lumMod val="50000"/>
                            </a:schemeClr>
                          </a:solidFill>
                          <a:latin typeface="Arial" pitchFamily="34" charset="0"/>
                          <a:cs typeface="Arial" pitchFamily="34" charset="0"/>
                        </a:rPr>
                        <a:t> </a:t>
                      </a:r>
                      <a:r>
                        <a:rPr lang="mn-MN" sz="1000" b="0" i="0" u="none" strike="noStrike" dirty="0" smtClean="0">
                          <a:solidFill>
                            <a:schemeClr val="accent6">
                              <a:lumMod val="50000"/>
                            </a:schemeClr>
                          </a:solidFill>
                          <a:latin typeface="Arial" pitchFamily="34" charset="0"/>
                          <a:cs typeface="Arial" pitchFamily="34" charset="0"/>
                        </a:rPr>
                        <a:t>Нуур, тойром</a:t>
                      </a:r>
                      <a:endParaRPr lang="mn-MN" sz="10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tc>
                  <a:txBody>
                    <a:bodyPr/>
                    <a:lstStyle/>
                    <a:p>
                      <a:pPr algn="r" rtl="0" fontAlgn="ctr"/>
                      <a:r>
                        <a:rPr lang="mn-MN" sz="1200" b="0" i="0" u="none" strike="noStrike" dirty="0" smtClean="0">
                          <a:solidFill>
                            <a:schemeClr val="accent6">
                              <a:lumMod val="50000"/>
                            </a:schemeClr>
                          </a:solidFill>
                          <a:latin typeface="Arial" pitchFamily="34" charset="0"/>
                          <a:cs typeface="Arial" pitchFamily="34" charset="0"/>
                        </a:rPr>
                        <a:t>176</a:t>
                      </a:r>
                      <a:endParaRPr lang="en-US" sz="1200" b="0" i="0" u="none" strike="noStrike" dirty="0">
                        <a:solidFill>
                          <a:schemeClr val="accent6">
                            <a:lumMod val="50000"/>
                          </a:schemeClr>
                        </a:solidFill>
                        <a:latin typeface="Arial" pitchFamily="34" charset="0"/>
                        <a:cs typeface="Arial" pitchFamily="34" charset="0"/>
                      </a:endParaRPr>
                    </a:p>
                  </a:txBody>
                  <a:tcPr marL="9525" marR="9525" marT="9525" marB="0" anchor="ctr">
                    <a:solidFill>
                      <a:schemeClr val="accent6">
                        <a:lumMod val="40000"/>
                        <a:lumOff val="60000"/>
                      </a:schemeClr>
                    </a:solidFill>
                  </a:tcPr>
                </a:tc>
                <a:extLst>
                  <a:ext uri="{0D108BD9-81ED-4DB2-BD59-A6C34878D82A}">
                    <a16:rowId xmlns:a16="http://schemas.microsoft.com/office/drawing/2014/main" xmlns="" val="2019196510"/>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19134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2">
                      <a:lumMod val="50000"/>
                    </a:schemeClr>
                  </a:solidFill>
                  <a:latin typeface="Arial" panose="020B0604020202020204" pitchFamily="34" charset="0"/>
                  <a:cs typeface="Arial" panose="020B0604020202020204" pitchFamily="34" charset="0"/>
                </a:rPr>
                <a:t>1</a:t>
              </a:r>
              <a:r>
                <a:rPr lang="mn-MN" sz="900" dirty="0" smtClean="0">
                  <a:solidFill>
                    <a:schemeClr val="accent2">
                      <a:lumMod val="50000"/>
                    </a:schemeClr>
                  </a:solidFill>
                  <a:latin typeface="Arial" panose="020B0604020202020204" pitchFamily="34" charset="0"/>
                  <a:cs typeface="Arial" panose="020B0604020202020204" pitchFamily="34" charset="0"/>
                </a:rPr>
                <a:t>2</a:t>
              </a:r>
              <a:endParaRPr lang="mn-MN" sz="900" dirty="0">
                <a:solidFill>
                  <a:schemeClr val="accent2">
                    <a:lumMod val="50000"/>
                  </a:schemeClr>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FEE91D79-2EFC-4325-B44B-E87CC9065DEB}"/>
              </a:ext>
            </a:extLst>
          </p:cNvPr>
          <p:cNvSpPr txBox="1"/>
          <p:nvPr/>
        </p:nvSpPr>
        <p:spPr>
          <a:xfrm>
            <a:off x="216121" y="300428"/>
            <a:ext cx="1549179" cy="338554"/>
          </a:xfrm>
          <a:prstGeom prst="rect">
            <a:avLst/>
          </a:prstGeom>
          <a:noFill/>
        </p:spPr>
        <p:txBody>
          <a:bodyPr wrap="square" rtlCol="0">
            <a:spAutoFit/>
          </a:bodyPr>
          <a:lstStyle/>
          <a:p>
            <a:pPr algn="just"/>
            <a:r>
              <a:rPr lang="mn-MN" sz="1600" cap="all"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Гэмт хэрэг</a:t>
            </a:r>
          </a:p>
        </p:txBody>
      </p:sp>
      <p:grpSp>
        <p:nvGrpSpPr>
          <p:cNvPr id="12" name="Group 11">
            <a:extLst>
              <a:ext uri="{FF2B5EF4-FFF2-40B4-BE49-F238E27FC236}">
                <a16:creationId xmlns:a16="http://schemas.microsoft.com/office/drawing/2014/main" xmlns="" id="{B78C23EB-A225-48D2-91AE-712E9E834A2D}"/>
              </a:ext>
            </a:extLst>
          </p:cNvPr>
          <p:cNvGrpSpPr/>
          <p:nvPr/>
        </p:nvGrpSpPr>
        <p:grpSpPr>
          <a:xfrm>
            <a:off x="359227" y="69655"/>
            <a:ext cx="4519482" cy="215444"/>
            <a:chOff x="359227" y="69655"/>
            <a:chExt cx="4519482" cy="215444"/>
          </a:xfrm>
        </p:grpSpPr>
        <p:cxnSp>
          <p:nvCxnSpPr>
            <p:cNvPr id="19" name="Straight Connector 18">
              <a:extLst>
                <a:ext uri="{FF2B5EF4-FFF2-40B4-BE49-F238E27FC236}">
                  <a16:creationId xmlns:a16="http://schemas.microsoft.com/office/drawing/2014/main" xmlns="" id="{554AA696-75D6-42E0-BB92-5F7CE2FC0853}"/>
                </a:ext>
              </a:extLst>
            </p:cNvPr>
            <p:cNvCxnSpPr>
              <a:cxnSpLocks/>
            </p:cNvCxnSpPr>
            <p:nvPr/>
          </p:nvCxnSpPr>
          <p:spPr>
            <a:xfrm flipH="1">
              <a:off x="359227" y="176893"/>
              <a:ext cx="2700000" cy="0"/>
            </a:xfrm>
            <a:prstGeom prst="line">
              <a:avLst/>
            </a:prstGeom>
            <a:ln>
              <a:solidFill>
                <a:schemeClr val="accent2">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9186FEAF-55F8-4C09-8B7B-2D60D4A8B3E4}"/>
                </a:ext>
              </a:extLst>
            </p:cNvPr>
            <p:cNvSpPr txBox="1"/>
            <p:nvPr/>
          </p:nvSpPr>
          <p:spPr>
            <a:xfrm>
              <a:off x="3039744" y="69655"/>
              <a:ext cx="1838965" cy="215444"/>
            </a:xfrm>
            <a:prstGeom prst="rect">
              <a:avLst/>
            </a:prstGeom>
            <a:noFill/>
          </p:spPr>
          <p:txBody>
            <a:bodyPr wrap="none" rtlCol="0">
              <a:spAutoFit/>
            </a:bodyPr>
            <a:lstStyle/>
            <a:p>
              <a:r>
                <a:rPr lang="mn-MN" sz="800" dirty="0">
                  <a:solidFill>
                    <a:schemeClr val="accent2">
                      <a:lumMod val="50000"/>
                    </a:schemeClr>
                  </a:solidFill>
                  <a:latin typeface="Arial" panose="020B0604020202020204" pitchFamily="34" charset="0"/>
                  <a:cs typeface="Arial" panose="020B0604020202020204" pitchFamily="34" charset="0"/>
                </a:rPr>
                <a:t>АЙМГИЙН ЕРӨНХИЙ МЭДЭЭЛЭЛ</a:t>
              </a:r>
            </a:p>
          </p:txBody>
        </p:sp>
      </p:grpSp>
      <p:graphicFrame>
        <p:nvGraphicFramePr>
          <p:cNvPr id="15" name="Table 14">
            <a:extLst>
              <a:ext uri="{FF2B5EF4-FFF2-40B4-BE49-F238E27FC236}">
                <a16:creationId xmlns:a16="http://schemas.microsoft.com/office/drawing/2014/main" xmlns="" id="{7EFF5191-D47C-43DC-96A4-07B3737639A8}"/>
              </a:ext>
            </a:extLst>
          </p:cNvPr>
          <p:cNvGraphicFramePr>
            <a:graphicFrameLocks noGrp="1"/>
          </p:cNvGraphicFramePr>
          <p:nvPr>
            <p:extLst>
              <p:ext uri="{D42A27DB-BD31-4B8C-83A1-F6EECF244321}">
                <p14:modId xmlns:p14="http://schemas.microsoft.com/office/powerpoint/2010/main" val="3718157889"/>
              </p:ext>
            </p:extLst>
          </p:nvPr>
        </p:nvGraphicFramePr>
        <p:xfrm>
          <a:off x="235735" y="591246"/>
          <a:ext cx="4481529" cy="2543175"/>
        </p:xfrm>
        <a:graphic>
          <a:graphicData uri="http://schemas.openxmlformats.org/drawingml/2006/table">
            <a:tbl>
              <a:tblPr>
                <a:tableStyleId>{2D5ABB26-0587-4C30-8999-92F81FD0307C}</a:tableStyleId>
              </a:tblPr>
              <a:tblGrid>
                <a:gridCol w="3509837">
                  <a:extLst>
                    <a:ext uri="{9D8B030D-6E8A-4147-A177-3AD203B41FA5}">
                      <a16:colId xmlns:a16="http://schemas.microsoft.com/office/drawing/2014/main" xmlns="" val="20000"/>
                    </a:ext>
                  </a:extLst>
                </a:gridCol>
                <a:gridCol w="971692">
                  <a:extLst>
                    <a:ext uri="{9D8B030D-6E8A-4147-A177-3AD203B41FA5}">
                      <a16:colId xmlns:a16="http://schemas.microsoft.com/office/drawing/2014/main" xmlns=""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tc>
                  <a:txBody>
                    <a:bodyPr/>
                    <a:lstStyle/>
                    <a:p>
                      <a:pPr algn="r" rtl="0" fontAlgn="ctr"/>
                      <a:r>
                        <a:rPr lang="en-US" sz="1400" b="1" u="none" strike="noStrike" dirty="0" smtClean="0">
                          <a:solidFill>
                            <a:schemeClr val="bg1"/>
                          </a:solidFill>
                          <a:latin typeface="Arial" pitchFamily="34" charset="0"/>
                          <a:cs typeface="Arial" pitchFamily="34" charset="0"/>
                        </a:rPr>
                        <a:t>2018</a:t>
                      </a:r>
                      <a:endParaRPr lang="en-US" sz="1400" b="1" i="0" u="none" strike="noStrike" dirty="0">
                        <a:solidFill>
                          <a:schemeClr val="bg1"/>
                        </a:solidFill>
                        <a:latin typeface="Arial" pitchFamily="34" charset="0"/>
                        <a:cs typeface="Arial" pitchFamily="34" charset="0"/>
                      </a:endParaRPr>
                    </a:p>
                  </a:txBody>
                  <a:tcPr marL="9525" marR="9525" marT="9525" marB="0" anchor="ctr">
                    <a:solidFill>
                      <a:schemeClr val="accent2">
                        <a:lumMod val="50000"/>
                      </a:schemeClr>
                    </a:solidFill>
                  </a:tcPr>
                </a:tc>
                <a:extLst>
                  <a:ext uri="{0D108BD9-81ED-4DB2-BD59-A6C34878D82A}">
                    <a16:rowId xmlns:a16="http://schemas.microsoft.com/office/drawing/2014/main" xmlns="" val="10000"/>
                  </a:ext>
                </a:extLst>
              </a:tr>
              <a:tr h="0">
                <a:tc>
                  <a:txBody>
                    <a:bodyPr/>
                    <a:lstStyle/>
                    <a:p>
                      <a:pPr algn="l" rtl="0" fontAlgn="ct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Бүртгэгдсэн гэмт хэрэг бүгд</a:t>
                      </a:r>
                      <a:endParaRPr lang="mn-MN" sz="10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tc>
                  <a:txBody>
                    <a:bodyPr/>
                    <a:lstStyle/>
                    <a:p>
                      <a:pPr algn="r" rtl="0" fontAlgn="ctr"/>
                      <a:r>
                        <a:rPr lang="en-US" sz="1400" u="none" strike="noStrike" dirty="0" smtClean="0">
                          <a:solidFill>
                            <a:schemeClr val="accent2">
                              <a:lumMod val="50000"/>
                            </a:schemeClr>
                          </a:solidFill>
                          <a:latin typeface="Arial" pitchFamily="34" charset="0"/>
                          <a:cs typeface="Arial" pitchFamily="34" charset="0"/>
                        </a:rPr>
                        <a:t>519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Хүний амь бие, эрүүл мэндийн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176</a:t>
                      </a: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0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Хүүхэд гэр бүл, нийгмийн ёс суртахууны эсрэг гэмт хэрэг</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7</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chemeClr val="accent2">
                              <a:lumMod val="50000"/>
                            </a:schemeClr>
                          </a:solidFill>
                          <a:latin typeface="Arial" panose="020B0604020202020204" pitchFamily="34" charset="0"/>
                          <a:ea typeface="Times New Roman" panose="02020603050405020304" pitchFamily="18" charset="0"/>
                          <a:cs typeface="Arial" panose="020B0604020202020204" pitchFamily="34" charset="0"/>
                        </a:rPr>
                        <a:t>Өмчлөх эрхийн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244</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10004"/>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Малын хулгайн гэмт хэрэг</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91</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0">
                <a:tc>
                  <a:txBody>
                    <a:bodyPr/>
                    <a:lstStyle/>
                    <a:p>
                      <a:pPr lvl="0" algn="l" rtl="0" fontAlgn="ctr"/>
                      <a:r>
                        <a:rPr lang="mn-MN" sz="1000" b="0" i="0" u="none" strike="noStrike" dirty="0">
                          <a:solidFill>
                            <a:schemeClr val="accent2">
                              <a:lumMod val="50000"/>
                            </a:schemeClr>
                          </a:solidFill>
                          <a:latin typeface="Arial" pitchFamily="34" charset="0"/>
                          <a:cs typeface="Arial" pitchFamily="34" charset="0"/>
                        </a:rPr>
                        <a:t>Тээврийн хэрэгслийн хөдөлгөөний аюулгүй байдал, ашиглалтын журмын эсрэг гэмт хэрэг</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36</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3609794359"/>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Гэмт хэрэгт холбогдсон сэжигтэн, яллагдагч</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257</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Эмэгтэй</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29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3752170078"/>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18 хүртэлх насны</a:t>
                      </a:r>
                    </a:p>
                  </a:txBody>
                  <a:tcPr marL="9525" marR="9525" marT="9525" marB="0" anchor="ctr">
                    <a:no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11</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70162218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chemeClr val="accent2">
                              <a:lumMod val="50000"/>
                            </a:schemeClr>
                          </a:solidFill>
                          <a:latin typeface="Arial" pitchFamily="34" charset="0"/>
                          <a:cs typeface="Arial" pitchFamily="34" charset="0"/>
                        </a:rPr>
                        <a:t>Шүүхээр шийтгүүлсэн хүн</a:t>
                      </a:r>
                    </a:p>
                  </a:txBody>
                  <a:tcPr marL="9525" marR="9525" marT="9525" marB="0" anchor="ctr">
                    <a:solidFill>
                      <a:schemeClr val="accent2">
                        <a:lumMod val="60000"/>
                        <a:lumOff val="40000"/>
                      </a:schemeClr>
                    </a:solidFill>
                  </a:tcPr>
                </a:tc>
                <a:tc>
                  <a:txBody>
                    <a:bodyPr/>
                    <a:lstStyle/>
                    <a:p>
                      <a:pPr algn="r" rtl="0" fontAlgn="ctr"/>
                      <a:r>
                        <a:rPr lang="en-US" sz="1400" b="0" i="0" u="none" strike="noStrike" dirty="0" smtClean="0">
                          <a:solidFill>
                            <a:schemeClr val="accent2">
                              <a:lumMod val="50000"/>
                            </a:schemeClr>
                          </a:solidFill>
                          <a:latin typeface="Arial" pitchFamily="34" charset="0"/>
                          <a:cs typeface="Arial" pitchFamily="34" charset="0"/>
                        </a:rPr>
                        <a:t>1319</a:t>
                      </a:r>
                      <a:endParaRPr lang="en-US" sz="1400" b="0" i="0" u="none" strike="noStrike" dirty="0">
                        <a:solidFill>
                          <a:schemeClr val="accent2">
                            <a:lumMod val="50000"/>
                          </a:schemeClr>
                        </a:solidFill>
                        <a:latin typeface="Arial" pitchFamily="34" charset="0"/>
                        <a:cs typeface="Arial" pitchFamily="34" charset="0"/>
                      </a:endParaRPr>
                    </a:p>
                  </a:txBody>
                  <a:tcPr marL="9525" marR="9525" marT="9525" marB="0" anchor="ctr">
                    <a:solidFill>
                      <a:schemeClr val="accent2">
                        <a:lumMod val="60000"/>
                        <a:lumOff val="40000"/>
                      </a:schemeClr>
                    </a:solidFill>
                  </a:tcPr>
                </a:tc>
                <a:extLst>
                  <a:ext uri="{0D108BD9-81ED-4DB2-BD59-A6C34878D82A}">
                    <a16:rowId xmlns:a16="http://schemas.microsoft.com/office/drawing/2014/main" xmlns="" val="2019196510"/>
                  </a:ext>
                </a:extLst>
              </a:tr>
            </a:tbl>
          </a:graphicData>
        </a:graphic>
      </p:graphicFrame>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23451"/>
            <a:ext cx="284803" cy="313480"/>
          </a:xfrm>
          <a:prstGeom prst="rect">
            <a:avLst/>
          </a:prstGeom>
        </p:spPr>
      </p:pic>
    </p:spTree>
    <p:extLst>
      <p:ext uri="{BB962C8B-B14F-4D97-AF65-F5344CB8AC3E}">
        <p14:creationId xmlns:p14="http://schemas.microsoft.com/office/powerpoint/2010/main" val="116404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FEE91D79-2EFC-4325-B44B-E87CC9065DEB}"/>
              </a:ext>
            </a:extLst>
          </p:cNvPr>
          <p:cNvSpPr txBox="1"/>
          <p:nvPr/>
        </p:nvSpPr>
        <p:spPr>
          <a:xfrm>
            <a:off x="216121" y="482252"/>
            <a:ext cx="3402842"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 ТӨРИЙН САНХҮҮ</a:t>
            </a:r>
          </a:p>
        </p:txBody>
      </p:sp>
      <p:grpSp>
        <p:nvGrpSpPr>
          <p:cNvPr id="12" name="Group 11">
            <a:extLst>
              <a:ext uri="{FF2B5EF4-FFF2-40B4-BE49-F238E27FC236}">
                <a16:creationId xmlns:a16="http://schemas.microsoft.com/office/drawing/2014/main" xmlns="" id="{E6C09258-0A5B-4B15-A405-33164ACBBF2C}"/>
              </a:ext>
            </a:extLst>
          </p:cNvPr>
          <p:cNvGrpSpPr/>
          <p:nvPr/>
        </p:nvGrpSpPr>
        <p:grpSpPr>
          <a:xfrm>
            <a:off x="359227" y="69655"/>
            <a:ext cx="4519482" cy="215444"/>
            <a:chOff x="359227" y="69655"/>
            <a:chExt cx="4519482" cy="215444"/>
          </a:xfrm>
        </p:grpSpPr>
        <p:cxnSp>
          <p:nvCxnSpPr>
            <p:cNvPr id="20" name="Straight Connector 19">
              <a:extLst>
                <a:ext uri="{FF2B5EF4-FFF2-40B4-BE49-F238E27FC236}">
                  <a16:creationId xmlns:a16="http://schemas.microsoft.com/office/drawing/2014/main" xmlns="" id="{10527CBD-88CC-4CCC-99BF-4859B2069C97}"/>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26E7A6F8-5F49-41CF-8D16-093A22F9BE28}"/>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aphicFrame>
        <p:nvGraphicFramePr>
          <p:cNvPr id="14" name="Table 13">
            <a:extLst>
              <a:ext uri="{FF2B5EF4-FFF2-40B4-BE49-F238E27FC236}">
                <a16:creationId xmlns:a16="http://schemas.microsoft.com/office/drawing/2014/main" xmlns="" id="{E97B47B3-A559-49AF-A557-7E011B445545}"/>
              </a:ext>
            </a:extLst>
          </p:cNvPr>
          <p:cNvGraphicFramePr>
            <a:graphicFrameLocks noGrp="1"/>
          </p:cNvGraphicFramePr>
          <p:nvPr>
            <p:extLst>
              <p:ext uri="{D42A27DB-BD31-4B8C-83A1-F6EECF244321}">
                <p14:modId xmlns:p14="http://schemas.microsoft.com/office/powerpoint/2010/main" val="4018445110"/>
              </p:ext>
            </p:extLst>
          </p:nvPr>
        </p:nvGraphicFramePr>
        <p:xfrm>
          <a:off x="216121" y="826848"/>
          <a:ext cx="4584560" cy="1841310"/>
        </p:xfrm>
        <a:graphic>
          <a:graphicData uri="http://schemas.openxmlformats.org/drawingml/2006/table">
            <a:tbl>
              <a:tblPr>
                <a:tableStyleId>{2D5ABB26-0587-4C30-8999-92F81FD0307C}</a:tableStyleId>
              </a:tblPr>
              <a:tblGrid>
                <a:gridCol w="3612868">
                  <a:extLst>
                    <a:ext uri="{9D8B030D-6E8A-4147-A177-3AD203B41FA5}">
                      <a16:colId xmlns:a16="http://schemas.microsoft.com/office/drawing/2014/main" xmlns="" val="20000"/>
                    </a:ext>
                  </a:extLst>
                </a:gridCol>
                <a:gridCol w="971692">
                  <a:extLst>
                    <a:ext uri="{9D8B030D-6E8A-4147-A177-3AD203B41FA5}">
                      <a16:colId xmlns:a16="http://schemas.microsoft.com/office/drawing/2014/main" xmlns="" val="20003"/>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252000">
                <a:tc>
                  <a:txBody>
                    <a:bodyPr/>
                    <a:lstStyle/>
                    <a:p>
                      <a:pPr algn="l" rtl="0" fontAlgn="ctr"/>
                      <a:r>
                        <a:rPr lang="mn-MN" sz="1000" b="1" dirty="0">
                          <a:solidFill>
                            <a:srgbClr val="002060"/>
                          </a:solidFill>
                          <a:latin typeface="Arial" panose="020B0604020202020204" pitchFamily="34" charset="0"/>
                          <a:ea typeface="Times New Roman" panose="02020603050405020304" pitchFamily="18" charset="0"/>
                          <a:cs typeface="Arial" panose="020B0604020202020204" pitchFamily="34" charset="0"/>
                        </a:rPr>
                        <a:t>МӨНГӨ, БАНК</a:t>
                      </a:r>
                      <a:endParaRPr lang="mn-MN" sz="1000" b="1" i="0" u="none" strike="noStrike" dirty="0">
                        <a:solidFill>
                          <a:srgbClr val="002060"/>
                        </a:solidFill>
                        <a:latin typeface="Arial" pitchFamily="34" charset="0"/>
                        <a:cs typeface="Arial" pitchFamily="34" charset="0"/>
                      </a:endParaRP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xmlns="" val="10001"/>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Иргэдийн хадгаламжийн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119 208.6</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Зээлийн өрийн үлдэгдэл</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139 119.3</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Чанаргүй зээлийн өрийн үлдэгдэл</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800.6</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r h="252000">
                <a:tc>
                  <a:txBody>
                    <a:bodyPr/>
                    <a:lstStyle/>
                    <a:p>
                      <a:pPr lvl="0" algn="l" rtl="0" fontAlgn="ctr"/>
                      <a:r>
                        <a:rPr lang="mn-MN" sz="1000" b="1" i="0" u="none" strike="noStrike" dirty="0">
                          <a:solidFill>
                            <a:srgbClr val="002060"/>
                          </a:solidFill>
                          <a:latin typeface="Arial" pitchFamily="34" charset="0"/>
                          <a:cs typeface="Arial" pitchFamily="34" charset="0"/>
                        </a:rPr>
                        <a:t>ТӨРИЙН САНХҮҮ</a:t>
                      </a:r>
                    </a:p>
                  </a:txBody>
                  <a:tcPr marL="9525" marR="9525" marT="9525" marB="0" anchor="ctr">
                    <a:noFill/>
                  </a:tcPr>
                </a:tc>
                <a:tc>
                  <a:txBody>
                    <a:bodyPr/>
                    <a:lstStyle/>
                    <a:p>
                      <a:pPr marL="0" marR="0" lvl="0" indent="0" algn="r" defTabSz="457383" rtl="0" eaLnBrk="1" fontAlgn="ctr" latinLnBrk="0" hangingPunct="1">
                        <a:lnSpc>
                          <a:spcPct val="100000"/>
                        </a:lnSpc>
                        <a:spcBef>
                          <a:spcPts val="0"/>
                        </a:spcBef>
                        <a:spcAft>
                          <a:spcPts val="0"/>
                        </a:spcAft>
                        <a:buClrTx/>
                        <a:buSzTx/>
                        <a:buFontTx/>
                        <a:buNone/>
                        <a:tabLst/>
                        <a:defRPr/>
                      </a:pP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сая.төг</a:t>
                      </a:r>
                      <a:r>
                        <a:rPr lang="en-US"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txBody>
                  <a:tcPr marL="9525" marR="9525" marT="9525" marB="0" anchor="ctr">
                    <a:noFill/>
                  </a:tcPr>
                </a:tc>
                <a:extLst>
                  <a:ext uri="{0D108BD9-81ED-4DB2-BD59-A6C34878D82A}">
                    <a16:rowId xmlns:a16="http://schemas.microsoft.com/office/drawing/2014/main" xmlns="" val="10005"/>
                  </a:ext>
                </a:extLst>
              </a:tr>
              <a:tr h="0">
                <a:tc>
                  <a:txBody>
                    <a:bodyPr/>
                    <a:lstStyle/>
                    <a:p>
                      <a:pPr lvl="1" algn="l" rtl="0" fontAlgn="ctr"/>
                      <a:r>
                        <a:rPr lang="mn-MN" sz="1000" b="0" i="0" u="none" strike="noStrike" dirty="0">
                          <a:solidFill>
                            <a:srgbClr val="002060"/>
                          </a:solidFill>
                          <a:latin typeface="Arial" pitchFamily="34" charset="0"/>
                          <a:cs typeface="Arial" pitchFamily="34" charset="0"/>
                        </a:rPr>
                        <a:t>Орон нутгийн төсвийн нийт орлого</a:t>
                      </a:r>
                    </a:p>
                  </a:txBody>
                  <a:tcPr marL="9525" marR="9525" marT="9525" marB="0" anchor="ctr">
                    <a:solidFill>
                      <a:schemeClr val="accent1">
                        <a:lumMod val="20000"/>
                        <a:lumOff val="80000"/>
                      </a:schemeClr>
                    </a:solidFill>
                  </a:tcPr>
                </a:tc>
                <a:tc>
                  <a:txBody>
                    <a:bodyPr/>
                    <a:lstStyle/>
                    <a:p>
                      <a:pPr algn="r" rtl="0" fontAlgn="ctr"/>
                      <a:r>
                        <a:rPr lang="en-US" sz="1400" b="0" i="0" u="none" strike="noStrike" dirty="0" smtClean="0">
                          <a:solidFill>
                            <a:srgbClr val="002060"/>
                          </a:solidFill>
                          <a:latin typeface="Arial" pitchFamily="34" charset="0"/>
                          <a:cs typeface="Arial" pitchFamily="34" charset="0"/>
                        </a:rPr>
                        <a:t>23 513.3</a:t>
                      </a:r>
                      <a:endParaRPr lang="en-US" sz="14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609794359"/>
                  </a:ext>
                </a:extLst>
              </a:tr>
              <a:tr h="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Орон нутгийн төсвийн нийт зарлага</a:t>
                      </a:r>
                    </a:p>
                  </a:txBody>
                  <a:tcPr marL="9525" marR="9525" marT="9525" marB="0" anchor="ctr">
                    <a:noFill/>
                  </a:tcPr>
                </a:tc>
                <a:tc>
                  <a:txBody>
                    <a:bodyPr/>
                    <a:lstStyle/>
                    <a:p>
                      <a:pPr algn="r" rtl="0" fontAlgn="ctr"/>
                      <a:r>
                        <a:rPr lang="en-US" sz="1400" b="0" i="0" u="none" strike="noStrike" dirty="0" smtClean="0">
                          <a:solidFill>
                            <a:srgbClr val="002060"/>
                          </a:solidFill>
                          <a:latin typeface="Arial" pitchFamily="34" charset="0"/>
                          <a:cs typeface="Arial" pitchFamily="34" charset="0"/>
                        </a:rPr>
                        <a:t>27 794.1</a:t>
                      </a:r>
                      <a:endParaRPr lang="en-US" sz="14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489986725"/>
                  </a:ext>
                </a:extLst>
              </a:tr>
            </a:tbl>
          </a:graphicData>
        </a:graphic>
      </p:graphicFrame>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23451"/>
            <a:ext cx="284803" cy="313480"/>
          </a:xfrm>
          <a:prstGeom prst="rect">
            <a:avLst/>
          </a:prstGeom>
        </p:spPr>
      </p:pic>
    </p:spTree>
    <p:extLst>
      <p:ext uri="{BB962C8B-B14F-4D97-AF65-F5344CB8AC3E}">
        <p14:creationId xmlns:p14="http://schemas.microsoft.com/office/powerpoint/2010/main" val="1337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a16="http://schemas.microsoft.com/office/drawing/2014/main" xmlns=""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a16="http://schemas.microsoft.com/office/drawing/2014/main" xmlns="" id="{47718889-BE2C-49D8-89AB-3448240C9E32}"/>
              </a:ext>
            </a:extLst>
          </p:cNvPr>
          <p:cNvSpPr txBox="1"/>
          <p:nvPr/>
        </p:nvSpPr>
        <p:spPr>
          <a:xfrm>
            <a:off x="216121" y="486783"/>
            <a:ext cx="4546379" cy="2492990"/>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зүй</a:t>
            </a:r>
          </a:p>
          <a:p>
            <a:pPr algn="just"/>
            <a:endParaRPr lang="mn-MN" sz="12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зүй нь математик тооцоолол, загвар боловсруулахтай холбоотой. Тухайлбал</a:t>
            </a:r>
            <a:r>
              <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өсөлт, өөрчлөлтөнд нөлөөлөх 3 бүрэлдэхүүн хэсэг болох</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Төрөлт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Нас баралт</a:t>
            </a:r>
          </a:p>
          <a:p>
            <a:pPr marL="628650" lvl="1" indent="-171450" algn="just">
              <a:buFont typeface="Arial" panose="020B0604020202020204" pitchFamily="34" charset="0"/>
              <a:buChar char="•"/>
            </a:pP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Шилжилт хөдөлгөөний үзүүлэлтүүд</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Тэдгээрийн хүн амын өсөлт, өөрчлөлтөнд нөлөөлөх нөлөөллийг тооцдог. Өөрөөр хэлбэл, хүн ам зүйн үзэгдлүүдийн хоорондох тоон уялдааг бусад үзэгдлүүдтэй хамаарах талаас нь тайлбарлахаас илүү тодорхойлон өгүүлэх, задлан шинжлэх онцлогтой.</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45153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a16="http://schemas.microsoft.com/office/drawing/2014/main" xmlns=""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a16="http://schemas.microsoft.com/office/drawing/2014/main" xmlns="" id="{47718889-BE2C-49D8-89AB-3448240C9E32}"/>
              </a:ext>
            </a:extLst>
          </p:cNvPr>
          <p:cNvSpPr txBox="1"/>
          <p:nvPr/>
        </p:nvSpPr>
        <p:spPr>
          <a:xfrm>
            <a:off x="155161" y="433443"/>
            <a:ext cx="4662588" cy="2677656"/>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 судлал</a:t>
            </a:r>
          </a:p>
          <a:p>
            <a:pPr algn="just"/>
            <a:endPar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 нь хүн ам зүйн үзэгдлүүдийн уялдаа холбоог нийгэм, эдийн засаг, сэтгэл зүй, социологи, антропологи, газар зүй зэрэг бусад салбар шинжлэх ухаантай нягт уялдуулан авч судалдаг. </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Өөрөөр хэлбэл хүн ам, төрөлт, нас баралт, шилжих хөдөлгөөнд гарч буй өөрчлөлтийг бусад нийгэм, эдийн засаг, соёлын хүчин зүйлстэй хэрхэн уялдаж байгааг судалдаг.</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 судлалын судалгааны ажлууд нь цэвэр хүн ам зүйн шинж чанартай, зарим нь эдийн засгийн буюу түүхийн шинж чанартай ч байж болно. Тиймээс ч эдийн засгийн хүн ам зүй, түүхийн хүн ам зүй, антропологийн хүн ам зүй гэх мэт ойлголтуудыг эрдэмтэд өргөн хэрэглэдэг байна.</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23451"/>
            <a:ext cx="284803" cy="313480"/>
          </a:xfrm>
          <a:prstGeom prst="rect">
            <a:avLst/>
          </a:prstGeom>
        </p:spPr>
      </p:pic>
    </p:spTree>
    <p:extLst>
      <p:ext uri="{BB962C8B-B14F-4D97-AF65-F5344CB8AC3E}">
        <p14:creationId xmlns:p14="http://schemas.microsoft.com/office/powerpoint/2010/main" val="1932432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xmlns="" id="{814DA822-37CC-4A72-8F79-F07BD6DCF082}"/>
              </a:ext>
            </a:extLst>
          </p:cNvPr>
          <p:cNvGrpSpPr/>
          <p:nvPr/>
        </p:nvGrpSpPr>
        <p:grpSpPr>
          <a:xfrm>
            <a:off x="359227" y="69171"/>
            <a:ext cx="4517294" cy="215444"/>
            <a:chOff x="359227" y="69171"/>
            <a:chExt cx="4517294" cy="215444"/>
          </a:xfrm>
        </p:grpSpPr>
        <p:cxnSp>
          <p:nvCxnSpPr>
            <p:cNvPr id="16" name="Straight Connector 15">
              <a:extLst>
                <a:ext uri="{FF2B5EF4-FFF2-40B4-BE49-F238E27FC236}">
                  <a16:creationId xmlns:a16="http://schemas.microsoft.com/office/drawing/2014/main" xmlns="" id="{302CD853-A41B-4656-925C-45EEDD69FF08}"/>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BD14C463-C5C2-4E0F-816F-73529D9DB472}"/>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8" name="TextBox 17">
            <a:extLst>
              <a:ext uri="{FF2B5EF4-FFF2-40B4-BE49-F238E27FC236}">
                <a16:creationId xmlns:a16="http://schemas.microsoft.com/office/drawing/2014/main" xmlns="" id="{47718889-BE2C-49D8-89AB-3448240C9E32}"/>
              </a:ext>
            </a:extLst>
          </p:cNvPr>
          <p:cNvSpPr txBox="1"/>
          <p:nvPr/>
        </p:nvSpPr>
        <p:spPr>
          <a:xfrm>
            <a:off x="216121" y="448683"/>
            <a:ext cx="4662588" cy="2677656"/>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хүйс</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Хүн амын бүтцэд хүн амын нас, хүйсийн байдал чухал байр суурь эзэлдэг бөгөөд эдгээр үзүүлэлтүүдийн өөрчлөлт, түүний шалтгаан зэрэг нь тухайн улс орон, бүс нутгийн нийгэм, эдийн засгийн хөгжлийн байдалтай уялдсан байдаг.</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төрөлт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Төрөлт нь хүн ам зүйн судалгаанд томоохон үүрэг гүйцэтгэдэг судалгааны чиглэлүүдийн нэг юм.</a:t>
            </a: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нас баралт</a:t>
            </a: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Нас баралт нь хүн амын бодит өсөлтөнд нөлөөлдөг гол үзүүлэлтүүдийн нэг юм.</a:t>
            </a:r>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endPar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580739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6" y="237122"/>
            <a:ext cx="4115381"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Хүн амын тоо, насны бүлгээр, </a:t>
            </a:r>
            <a:r>
              <a:rPr lang="mn-MN" sz="800" dirty="0" smtClean="0">
                <a:solidFill>
                  <a:srgbClr val="002060"/>
                </a:solidFill>
                <a:latin typeface="Arial" panose="020B0604020202020204" pitchFamily="34" charset="0"/>
                <a:cs typeface="Arial" panose="020B0604020202020204" pitchFamily="34" charset="0"/>
              </a:rPr>
              <a:t>2018 </a:t>
            </a:r>
            <a:r>
              <a:rPr lang="mn-MN" sz="800" dirty="0">
                <a:solidFill>
                  <a:srgbClr val="002060"/>
                </a:solidFill>
                <a:latin typeface="Arial" panose="020B0604020202020204" pitchFamily="34" charset="0"/>
                <a:cs typeface="Arial" panose="020B0604020202020204" pitchFamily="34" charset="0"/>
              </a:rPr>
              <a:t>он, сумдаар</a:t>
            </a:r>
          </a:p>
        </p:txBody>
      </p:sp>
      <p:graphicFrame>
        <p:nvGraphicFramePr>
          <p:cNvPr id="13" name="Table 12">
            <a:extLst>
              <a:ext uri="{FF2B5EF4-FFF2-40B4-BE49-F238E27FC236}">
                <a16:creationId xmlns:a16="http://schemas.microsoft.com/office/drawing/2014/main" xmlns="" id="{2B870C41-58B4-474D-A960-38CFCC4E479F}"/>
              </a:ext>
            </a:extLst>
          </p:cNvPr>
          <p:cNvGraphicFramePr>
            <a:graphicFrameLocks noGrp="1"/>
          </p:cNvGraphicFramePr>
          <p:nvPr>
            <p:extLst>
              <p:ext uri="{D42A27DB-BD31-4B8C-83A1-F6EECF244321}">
                <p14:modId xmlns:p14="http://schemas.microsoft.com/office/powerpoint/2010/main" val="1779816741"/>
              </p:ext>
            </p:extLst>
          </p:nvPr>
        </p:nvGraphicFramePr>
        <p:xfrm>
          <a:off x="266701" y="433391"/>
          <a:ext cx="4281486" cy="2749561"/>
        </p:xfrm>
        <a:graphic>
          <a:graphicData uri="http://schemas.openxmlformats.org/drawingml/2006/table">
            <a:tbl>
              <a:tblPr>
                <a:tableStyleId>{2D5ABB26-0587-4C30-8999-92F81FD0307C}</a:tableStyleId>
              </a:tblPr>
              <a:tblGrid>
                <a:gridCol w="1043046">
                  <a:extLst>
                    <a:ext uri="{9D8B030D-6E8A-4147-A177-3AD203B41FA5}">
                      <a16:colId xmlns:a16="http://schemas.microsoft.com/office/drawing/2014/main" xmlns="" val="20000"/>
                    </a:ext>
                  </a:extLst>
                </a:gridCol>
                <a:gridCol w="761205">
                  <a:extLst>
                    <a:ext uri="{9D8B030D-6E8A-4147-A177-3AD203B41FA5}">
                      <a16:colId xmlns:a16="http://schemas.microsoft.com/office/drawing/2014/main" xmlns="" val="2703862115"/>
                    </a:ext>
                  </a:extLst>
                </a:gridCol>
                <a:gridCol w="825745">
                  <a:extLst>
                    <a:ext uri="{9D8B030D-6E8A-4147-A177-3AD203B41FA5}">
                      <a16:colId xmlns:a16="http://schemas.microsoft.com/office/drawing/2014/main" xmlns="" val="20001"/>
                    </a:ext>
                  </a:extLst>
                </a:gridCol>
                <a:gridCol w="825745">
                  <a:extLst>
                    <a:ext uri="{9D8B030D-6E8A-4147-A177-3AD203B41FA5}">
                      <a16:colId xmlns:a16="http://schemas.microsoft.com/office/drawing/2014/main" xmlns="" val="20002"/>
                    </a:ext>
                  </a:extLst>
                </a:gridCol>
                <a:gridCol w="825745">
                  <a:extLst>
                    <a:ext uri="{9D8B030D-6E8A-4147-A177-3AD203B41FA5}">
                      <a16:colId xmlns:a16="http://schemas.microsoft.com/office/drawing/2014/main" xmlns="" val="20003"/>
                    </a:ext>
                  </a:extLst>
                </a:gridCol>
              </a:tblGrid>
              <a:tr h="126053">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anose="020B0604020202020204" pitchFamily="34" charset="0"/>
                          <a:cs typeface="Arial" panose="020B0604020202020204" pitchFamily="34" charset="0"/>
                        </a:rPr>
                        <a:t>Нийт хүн ам </a:t>
                      </a:r>
                      <a:endParaRPr lang="mn-MN" sz="700" b="0" i="0" u="none" strike="noStrike" dirty="0">
                        <a:solidFill>
                          <a:schemeClr val="bg1"/>
                        </a:solidFill>
                        <a:latin typeface="Arial" pitchFamily="34" charset="0"/>
                        <a:cs typeface="Arial" pitchFamily="34" charset="0"/>
                      </a:endParaRPr>
                    </a:p>
                  </a:txBody>
                  <a:tcPr marL="9525" marR="9525" marT="9525"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0-14</a:t>
                      </a:r>
                      <a:endParaRPr lang="en-US" sz="700" b="0" i="0" u="none" strike="noStrike" dirty="0">
                        <a:solidFill>
                          <a:schemeClr val="bg1"/>
                        </a:solidFill>
                        <a:latin typeface="Arial" pitchFamily="34" charset="0"/>
                        <a:cs typeface="Arial" pitchFamily="34" charset="0"/>
                      </a:endParaRPr>
                    </a:p>
                  </a:txBody>
                  <a:tcPr marL="9525" marR="9525" marT="9525" marB="0" anchor="ctr">
                    <a:lnL w="38100" cap="flat" cmpd="sng" algn="ctr">
                      <a:solidFill>
                        <a:schemeClr val="bg1"/>
                      </a:solidFill>
                      <a:prstDash val="solid"/>
                      <a:round/>
                      <a:headEnd type="none" w="med" len="med"/>
                      <a:tailEnd type="none" w="med" len="med"/>
                    </a:lnL>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15-64</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65+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Эрдэнэбулган</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22138</a:t>
                      </a: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6736</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14313</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1089</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1"/>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Батцэнгэл</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3803</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mn-MN" sz="800" b="0" i="0" u="none" strike="noStrike" dirty="0" smtClean="0">
                          <a:solidFill>
                            <a:srgbClr val="002060"/>
                          </a:solidFill>
                          <a:effectLst/>
                          <a:latin typeface="Arial Mon" panose="020B0500000000000000" pitchFamily="34" charset="0"/>
                        </a:rPr>
                        <a:t>1150</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2454</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199</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2"/>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Булган</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27</a:t>
                      </a:r>
                      <a:r>
                        <a:rPr lang="mn-MN" sz="800" b="0" i="0" u="none" strike="noStrike" dirty="0" smtClean="0">
                          <a:solidFill>
                            <a:srgbClr val="002060"/>
                          </a:solidFill>
                          <a:effectLst/>
                          <a:latin typeface="Arial Mon" panose="020B0500000000000000" pitchFamily="34" charset="0"/>
                        </a:rPr>
                        <a:t>57</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824</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1826</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107</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Жаргалант</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44</a:t>
                      </a:r>
                      <a:r>
                        <a:rPr lang="mn-MN" sz="800" b="0" i="0" u="none" strike="noStrike" dirty="0" smtClean="0">
                          <a:solidFill>
                            <a:srgbClr val="002060"/>
                          </a:solidFill>
                          <a:effectLst/>
                          <a:latin typeface="Arial Mon" panose="020B0500000000000000" pitchFamily="34" charset="0"/>
                        </a:rPr>
                        <a:t>65</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smtClean="0">
                          <a:solidFill>
                            <a:srgbClr val="002060"/>
                          </a:solidFill>
                          <a:effectLst/>
                          <a:latin typeface="Arial Mon" panose="020B0500000000000000" pitchFamily="34" charset="0"/>
                        </a:rPr>
                        <a:t>141</a:t>
                      </a:r>
                      <a:r>
                        <a:rPr lang="mn-MN" sz="800" b="0" i="0" u="none" strike="noStrike" dirty="0" smtClean="0">
                          <a:solidFill>
                            <a:srgbClr val="002060"/>
                          </a:solidFill>
                          <a:effectLst/>
                          <a:latin typeface="Arial Mon" panose="020B0500000000000000" pitchFamily="34" charset="0"/>
                        </a:rPr>
                        <a:t>3</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2886</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166</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4"/>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Ихтамир</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56</a:t>
                      </a:r>
                      <a:r>
                        <a:rPr lang="mn-MN" sz="800" b="0" i="0" u="none" strike="noStrike" dirty="0" smtClean="0">
                          <a:solidFill>
                            <a:srgbClr val="002060"/>
                          </a:solidFill>
                          <a:effectLst/>
                          <a:latin typeface="Arial Mon" panose="020B0500000000000000" pitchFamily="34" charset="0"/>
                        </a:rPr>
                        <a:t>31</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722</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3699</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210</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5"/>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Өгийнуур</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3</a:t>
                      </a:r>
                      <a:r>
                        <a:rPr lang="mn-MN" sz="800" b="0" i="0" u="none" strike="noStrike" dirty="0" smtClean="0">
                          <a:solidFill>
                            <a:srgbClr val="002060"/>
                          </a:solidFill>
                          <a:effectLst/>
                          <a:latin typeface="Arial Mon" panose="020B0500000000000000" pitchFamily="34" charset="0"/>
                        </a:rPr>
                        <a:t>213</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smtClean="0">
                          <a:solidFill>
                            <a:srgbClr val="002060"/>
                          </a:solidFill>
                          <a:effectLst/>
                          <a:latin typeface="Arial Mon" panose="020B0500000000000000" pitchFamily="34" charset="0"/>
                        </a:rPr>
                        <a:t>96</a:t>
                      </a:r>
                      <a:r>
                        <a:rPr lang="mn-MN" sz="800" b="0" i="0" u="none" strike="noStrike" dirty="0" smtClean="0">
                          <a:solidFill>
                            <a:srgbClr val="002060"/>
                          </a:solidFill>
                          <a:effectLst/>
                          <a:latin typeface="Arial Mon" panose="020B0500000000000000" pitchFamily="34" charset="0"/>
                        </a:rPr>
                        <a:t>0</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2147</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106</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6"/>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Өлзийт</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3</a:t>
                      </a:r>
                      <a:r>
                        <a:rPr lang="mn-MN" sz="800" b="0" i="0" u="none" strike="noStrike" dirty="0" smtClean="0">
                          <a:solidFill>
                            <a:srgbClr val="002060"/>
                          </a:solidFill>
                          <a:effectLst/>
                          <a:latin typeface="Arial Mon" panose="020B0500000000000000" pitchFamily="34" charset="0"/>
                        </a:rPr>
                        <a:t>454</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10</a:t>
                      </a:r>
                      <a:r>
                        <a:rPr lang="mn-MN" sz="800" b="0" i="0" u="none" strike="noStrike" dirty="0" smtClean="0">
                          <a:solidFill>
                            <a:srgbClr val="002060"/>
                          </a:solidFill>
                          <a:effectLst/>
                          <a:latin typeface="Arial Mon" panose="020B0500000000000000" pitchFamily="34" charset="0"/>
                        </a:rPr>
                        <a:t>79</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2243</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132</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7"/>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Өндөр-Улаан</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5</a:t>
                      </a:r>
                      <a:r>
                        <a:rPr lang="mn-MN" sz="800" b="0" i="0" u="none" strike="noStrike" dirty="0" smtClean="0">
                          <a:solidFill>
                            <a:srgbClr val="002060"/>
                          </a:solidFill>
                          <a:effectLst/>
                          <a:latin typeface="Arial Mon" panose="020B0500000000000000" pitchFamily="34" charset="0"/>
                        </a:rPr>
                        <a:t>811</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smtClean="0">
                          <a:solidFill>
                            <a:srgbClr val="002060"/>
                          </a:solidFill>
                          <a:effectLst/>
                          <a:latin typeface="Arial Mon" panose="020B0500000000000000" pitchFamily="34" charset="0"/>
                        </a:rPr>
                        <a:t>17</a:t>
                      </a:r>
                      <a:r>
                        <a:rPr lang="mn-MN" sz="800" b="0" i="0" u="none" strike="noStrike" dirty="0" smtClean="0">
                          <a:solidFill>
                            <a:srgbClr val="002060"/>
                          </a:solidFill>
                          <a:effectLst/>
                          <a:latin typeface="Arial Mon" panose="020B0500000000000000" pitchFamily="34" charset="0"/>
                        </a:rPr>
                        <a:t>71</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3830</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210</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8"/>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Тариат</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4</a:t>
                      </a:r>
                      <a:r>
                        <a:rPr lang="mn-MN" sz="800" b="0" i="0" u="none" strike="noStrike" dirty="0" smtClean="0">
                          <a:solidFill>
                            <a:srgbClr val="002060"/>
                          </a:solidFill>
                          <a:effectLst/>
                          <a:latin typeface="Arial Mon" panose="020B0500000000000000" pitchFamily="34" charset="0"/>
                        </a:rPr>
                        <a:t>981</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428</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3345</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208</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9"/>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Төвшрүүлэх</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30</a:t>
                      </a:r>
                      <a:r>
                        <a:rPr lang="mn-MN" sz="800" b="0" i="0" u="none" strike="noStrike" dirty="0" smtClean="0">
                          <a:solidFill>
                            <a:srgbClr val="002060"/>
                          </a:solidFill>
                          <a:effectLst/>
                          <a:latin typeface="Arial Mon" panose="020B0500000000000000" pitchFamily="34" charset="0"/>
                        </a:rPr>
                        <a:t>42</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a:solidFill>
                            <a:srgbClr val="002060"/>
                          </a:solidFill>
                          <a:effectLst/>
                          <a:latin typeface="Arial Mon" panose="020B0500000000000000" pitchFamily="34" charset="0"/>
                        </a:rPr>
                        <a:t>888</a:t>
                      </a: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1998</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156</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0"/>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Хайрхан</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3829</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145</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2507</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177</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1"/>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Хангай</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3</a:t>
                      </a:r>
                      <a:r>
                        <a:rPr lang="mn-MN" sz="800" b="0" i="0" u="none" strike="noStrike" dirty="0" smtClean="0">
                          <a:solidFill>
                            <a:srgbClr val="002060"/>
                          </a:solidFill>
                          <a:effectLst/>
                          <a:latin typeface="Arial Mon" panose="020B0500000000000000" pitchFamily="34" charset="0"/>
                        </a:rPr>
                        <a:t>206</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smtClean="0">
                          <a:solidFill>
                            <a:srgbClr val="002060"/>
                          </a:solidFill>
                          <a:effectLst/>
                          <a:latin typeface="Arial Mon" panose="020B0500000000000000" pitchFamily="34" charset="0"/>
                        </a:rPr>
                        <a:t>9</a:t>
                      </a:r>
                      <a:r>
                        <a:rPr lang="mn-MN" sz="800" b="0" i="0" u="none" strike="noStrike" dirty="0" smtClean="0">
                          <a:solidFill>
                            <a:srgbClr val="002060"/>
                          </a:solidFill>
                          <a:effectLst/>
                          <a:latin typeface="Arial Mon" panose="020B0500000000000000" pitchFamily="34" charset="0"/>
                        </a:rPr>
                        <a:t>72</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mn-MN" sz="800" b="0" i="0" u="none" strike="noStrike" dirty="0" smtClean="0">
                          <a:solidFill>
                            <a:srgbClr val="002060"/>
                          </a:solidFill>
                          <a:effectLst/>
                          <a:latin typeface="Arial Mon" panose="020B0500000000000000" pitchFamily="34" charset="0"/>
                        </a:rPr>
                        <a:t>2138</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96</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2"/>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Хашаат</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32</a:t>
                      </a:r>
                      <a:r>
                        <a:rPr lang="mn-MN" sz="800" b="0" i="0" u="none" strike="noStrike" dirty="0" smtClean="0">
                          <a:solidFill>
                            <a:srgbClr val="002060"/>
                          </a:solidFill>
                          <a:effectLst/>
                          <a:latin typeface="Arial Mon" panose="020B0500000000000000" pitchFamily="34" charset="0"/>
                        </a:rPr>
                        <a:t>61</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992</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2091</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178</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3"/>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Хотонт</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en-US" sz="800" b="0" i="0" u="none" strike="noStrike" dirty="0" smtClean="0">
                          <a:solidFill>
                            <a:srgbClr val="002060"/>
                          </a:solidFill>
                          <a:effectLst/>
                          <a:latin typeface="Arial Mon" panose="020B0500000000000000" pitchFamily="34" charset="0"/>
                        </a:rPr>
                        <a:t>43</a:t>
                      </a:r>
                      <a:r>
                        <a:rPr lang="mn-MN" sz="800" b="0" i="0" u="none" strike="noStrike" dirty="0" smtClean="0">
                          <a:solidFill>
                            <a:srgbClr val="002060"/>
                          </a:solidFill>
                          <a:effectLst/>
                          <a:latin typeface="Arial Mon" panose="020B0500000000000000" pitchFamily="34" charset="0"/>
                        </a:rPr>
                        <a:t>80</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300</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tcPr>
                </a:tc>
                <a:tc>
                  <a:txBody>
                    <a:bodyPr/>
                    <a:lstStyle/>
                    <a:p>
                      <a:pPr algn="r" fontAlgn="b"/>
                      <a:r>
                        <a:rPr lang="en-US" sz="800" b="0" i="0" u="none" strike="noStrike" dirty="0" smtClean="0">
                          <a:solidFill>
                            <a:srgbClr val="002060"/>
                          </a:solidFill>
                          <a:effectLst/>
                          <a:latin typeface="Arial Mon" panose="020B0500000000000000" pitchFamily="34" charset="0"/>
                        </a:rPr>
                        <a:t>2</a:t>
                      </a:r>
                      <a:r>
                        <a:rPr lang="mn-MN" sz="800" b="0" i="0" u="none" strike="noStrike" dirty="0" smtClean="0">
                          <a:solidFill>
                            <a:srgbClr val="002060"/>
                          </a:solidFill>
                          <a:effectLst/>
                          <a:latin typeface="Arial Mon" panose="020B0500000000000000" pitchFamily="34" charset="0"/>
                        </a:rPr>
                        <a:t>853</a:t>
                      </a:r>
                      <a:endParaRPr lang="en-US" sz="8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b"/>
                      <a:r>
                        <a:rPr lang="mn-MN" sz="800" b="0" i="0" u="none" strike="noStrike" dirty="0" smtClean="0">
                          <a:solidFill>
                            <a:srgbClr val="002060"/>
                          </a:solidFill>
                          <a:effectLst/>
                          <a:latin typeface="Arial Mon" panose="020B0500000000000000" pitchFamily="34" charset="0"/>
                        </a:rPr>
                        <a:t>227</a:t>
                      </a:r>
                      <a:endParaRPr lang="en-US" sz="8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4"/>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Цахир</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24</a:t>
                      </a:r>
                      <a:r>
                        <a:rPr lang="mn-MN" sz="800" b="0" i="0" u="none" strike="noStrike" dirty="0" smtClean="0">
                          <a:solidFill>
                            <a:srgbClr val="002060"/>
                          </a:solidFill>
                          <a:effectLst/>
                          <a:latin typeface="Arial Mon" panose="020B0500000000000000" pitchFamily="34" charset="0"/>
                        </a:rPr>
                        <a:t>13</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81</a:t>
                      </a:r>
                      <a:r>
                        <a:rPr lang="mn-MN" sz="800" b="0" i="0" u="none" strike="noStrike" dirty="0" smtClean="0">
                          <a:solidFill>
                            <a:srgbClr val="002060"/>
                          </a:solidFill>
                          <a:effectLst/>
                          <a:latin typeface="Arial Mon" panose="020B0500000000000000" pitchFamily="34" charset="0"/>
                        </a:rPr>
                        <a:t>5</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1518</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80</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5"/>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Цэнхэр</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en-US" sz="800" b="0" i="0" u="none" strike="noStrike" dirty="0" smtClean="0">
                          <a:solidFill>
                            <a:srgbClr val="002060"/>
                          </a:solidFill>
                          <a:effectLst/>
                          <a:latin typeface="Arial Mon" panose="020B0500000000000000" pitchFamily="34" charset="0"/>
                        </a:rPr>
                        <a:t>5</a:t>
                      </a:r>
                      <a:r>
                        <a:rPr lang="mn-MN" sz="800" b="0" i="0" u="none" strike="noStrike" dirty="0" smtClean="0">
                          <a:solidFill>
                            <a:srgbClr val="002060"/>
                          </a:solidFill>
                          <a:effectLst/>
                          <a:latin typeface="Arial Mon" panose="020B0500000000000000" pitchFamily="34" charset="0"/>
                        </a:rPr>
                        <a:t>917</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no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926</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noFill/>
                  </a:tcPr>
                </a:tc>
                <a:tc>
                  <a:txBody>
                    <a:bodyPr/>
                    <a:lstStyle/>
                    <a:p>
                      <a:pPr algn="r" fontAlgn="b"/>
                      <a:r>
                        <a:rPr lang="en-US" sz="800" b="0" i="0" u="none" strike="noStrike" dirty="0" smtClean="0">
                          <a:solidFill>
                            <a:srgbClr val="002060"/>
                          </a:solidFill>
                          <a:effectLst/>
                          <a:latin typeface="Arial Mon" panose="020B0500000000000000" pitchFamily="34" charset="0"/>
                        </a:rPr>
                        <a:t>3</a:t>
                      </a:r>
                      <a:r>
                        <a:rPr lang="mn-MN" sz="800" b="0" i="0" u="none" strike="noStrike" dirty="0" smtClean="0">
                          <a:solidFill>
                            <a:srgbClr val="002060"/>
                          </a:solidFill>
                          <a:effectLst/>
                          <a:latin typeface="Arial Mon" panose="020B0500000000000000" pitchFamily="34" charset="0"/>
                        </a:rPr>
                        <a:t>788</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mn-MN" sz="800" b="0" i="0" u="none" strike="noStrike" dirty="0" smtClean="0">
                          <a:solidFill>
                            <a:srgbClr val="002060"/>
                          </a:solidFill>
                          <a:effectLst/>
                          <a:latin typeface="Arial Mon" panose="020B0500000000000000" pitchFamily="34" charset="0"/>
                        </a:rPr>
                        <a:t>203</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extLst>
                  <a:ext uri="{0D108BD9-81ED-4DB2-BD59-A6C34878D82A}">
                    <a16:rowId xmlns:a16="http://schemas.microsoft.com/office/drawing/2014/main" xmlns="" val="10017"/>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Цэцэрлэг</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3</a:t>
                      </a:r>
                      <a:r>
                        <a:rPr lang="mn-MN" sz="800" b="0" i="0" u="none" strike="noStrike" dirty="0" smtClean="0">
                          <a:solidFill>
                            <a:srgbClr val="002060"/>
                          </a:solidFill>
                          <a:effectLst/>
                          <a:latin typeface="Arial Mon" panose="020B0500000000000000" pitchFamily="34" charset="0"/>
                        </a:rPr>
                        <a:t>821</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11</a:t>
                      </a:r>
                      <a:r>
                        <a:rPr lang="mn-MN" sz="800" b="0" i="0" u="none" strike="noStrike" dirty="0" smtClean="0">
                          <a:solidFill>
                            <a:srgbClr val="002060"/>
                          </a:solidFill>
                          <a:effectLst/>
                          <a:latin typeface="Arial Mon" panose="020B0500000000000000" pitchFamily="34" charset="0"/>
                        </a:rPr>
                        <a:t>55</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2</a:t>
                      </a:r>
                      <a:r>
                        <a:rPr lang="mn-MN" sz="800" b="0" i="0" u="none" strike="noStrike" dirty="0" smtClean="0">
                          <a:solidFill>
                            <a:srgbClr val="002060"/>
                          </a:solidFill>
                          <a:effectLst/>
                          <a:latin typeface="Arial Mon" panose="020B0500000000000000" pitchFamily="34" charset="0"/>
                        </a:rPr>
                        <a:t>500</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166</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8"/>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Чулуут</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mn-MN" sz="800" b="0" i="0" u="none" strike="noStrike" dirty="0" smtClean="0">
                          <a:solidFill>
                            <a:srgbClr val="002060"/>
                          </a:solidFill>
                          <a:effectLst/>
                          <a:latin typeface="Arial Mon" panose="020B0500000000000000" pitchFamily="34" charset="0"/>
                        </a:rPr>
                        <a:t>4167</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no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345</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noFill/>
                  </a:tcPr>
                </a:tc>
                <a:tc>
                  <a:txBody>
                    <a:bodyPr/>
                    <a:lstStyle/>
                    <a:p>
                      <a:pPr algn="r" fontAlgn="b"/>
                      <a:r>
                        <a:rPr lang="mn-MN" sz="800" b="0" i="0" u="none" strike="noStrike" dirty="0" smtClean="0">
                          <a:solidFill>
                            <a:srgbClr val="002060"/>
                          </a:solidFill>
                          <a:effectLst/>
                          <a:latin typeface="Arial Mon" panose="020B0500000000000000" pitchFamily="34" charset="0"/>
                        </a:rPr>
                        <a:t>2692</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tc>
                  <a:txBody>
                    <a:bodyPr/>
                    <a:lstStyle/>
                    <a:p>
                      <a:pPr algn="r" fontAlgn="b"/>
                      <a:r>
                        <a:rPr lang="mn-MN" sz="800" b="0" i="0" u="none" strike="noStrike" dirty="0" smtClean="0">
                          <a:solidFill>
                            <a:srgbClr val="002060"/>
                          </a:solidFill>
                          <a:effectLst/>
                          <a:latin typeface="Arial Mon" panose="020B0500000000000000" pitchFamily="34" charset="0"/>
                        </a:rPr>
                        <a:t>130</a:t>
                      </a:r>
                      <a:endParaRPr lang="en-US" sz="800" b="0" i="0" u="none" strike="noStrike" dirty="0">
                        <a:solidFill>
                          <a:srgbClr val="002060"/>
                        </a:solidFill>
                        <a:effectLst/>
                        <a:latin typeface="Arial Mon" panose="020B0500000000000000" pitchFamily="34" charset="0"/>
                      </a:endParaRPr>
                    </a:p>
                  </a:txBody>
                  <a:tcPr marL="9525" marR="9525" marT="9525" marB="0" anchor="b">
                    <a:noFill/>
                  </a:tcPr>
                </a:tc>
                <a:extLst>
                  <a:ext uri="{0D108BD9-81ED-4DB2-BD59-A6C34878D82A}">
                    <a16:rowId xmlns:a16="http://schemas.microsoft.com/office/drawing/2014/main" xmlns="" val="10019"/>
                  </a:ext>
                </a:extLst>
              </a:tr>
              <a:tr h="126849">
                <a:tc>
                  <a:txBody>
                    <a:bodyPr/>
                    <a:lstStyle/>
                    <a:p>
                      <a:pPr algn="l" fontAlgn="b"/>
                      <a:r>
                        <a:rPr lang="mn-MN" sz="800" b="0" i="0" u="none" strike="noStrike" dirty="0" smtClean="0">
                          <a:solidFill>
                            <a:srgbClr val="002060"/>
                          </a:solidFill>
                          <a:effectLst/>
                          <a:latin typeface="Arial Mon" panose="020B0500000000000000" pitchFamily="34" charset="0"/>
                        </a:rPr>
                        <a:t>Эрдэнэмандал</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5</a:t>
                      </a:r>
                      <a:r>
                        <a:rPr lang="mn-MN" sz="800" b="0" i="0" u="none" strike="noStrike" dirty="0" smtClean="0">
                          <a:solidFill>
                            <a:srgbClr val="002060"/>
                          </a:solidFill>
                          <a:effectLst/>
                          <a:latin typeface="Arial Mon" panose="020B0500000000000000" pitchFamily="34" charset="0"/>
                        </a:rPr>
                        <a:t>705</a:t>
                      </a:r>
                      <a:endParaRPr lang="en-US" sz="800" b="0" i="0" u="none" strike="noStrike" dirty="0">
                        <a:solidFill>
                          <a:srgbClr val="002060"/>
                        </a:solidFill>
                        <a:effectLst/>
                        <a:latin typeface="Arial Mon" panose="020B0500000000000000"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lumMod val="20000"/>
                        <a:lumOff val="80000"/>
                      </a:schemeClr>
                    </a:solidFill>
                  </a:tcPr>
                </a:tc>
                <a:tc>
                  <a:txBody>
                    <a:bodyPr/>
                    <a:lstStyle/>
                    <a:p>
                      <a:pPr algn="r" fontAlgn="b"/>
                      <a:r>
                        <a:rPr lang="en-US" sz="800" b="0" i="0" u="none" strike="noStrike" dirty="0" smtClean="0">
                          <a:solidFill>
                            <a:srgbClr val="002060"/>
                          </a:solidFill>
                          <a:effectLst/>
                          <a:latin typeface="Arial Mon" panose="020B0500000000000000" pitchFamily="34" charset="0"/>
                        </a:rPr>
                        <a:t>1</a:t>
                      </a:r>
                      <a:r>
                        <a:rPr lang="mn-MN" sz="800" b="0" i="0" u="none" strike="noStrike" dirty="0" smtClean="0">
                          <a:solidFill>
                            <a:srgbClr val="002060"/>
                          </a:solidFill>
                          <a:effectLst/>
                          <a:latin typeface="Arial Mon" panose="020B0500000000000000" pitchFamily="34" charset="0"/>
                        </a:rPr>
                        <a:t>646</a:t>
                      </a:r>
                      <a:endParaRPr lang="en-US" sz="800" b="0" i="0" u="none" strike="noStrike" dirty="0">
                        <a:solidFill>
                          <a:srgbClr val="002060"/>
                        </a:solidFill>
                        <a:effectLst/>
                        <a:latin typeface="Arial Mon" panose="020B0500000000000000"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3812</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b"/>
                      <a:r>
                        <a:rPr lang="mn-MN" sz="800" b="0" i="0" u="none" strike="noStrike" dirty="0" smtClean="0">
                          <a:solidFill>
                            <a:srgbClr val="002060"/>
                          </a:solidFill>
                          <a:effectLst/>
                          <a:latin typeface="Arial Mon" panose="020B0500000000000000" pitchFamily="34" charset="0"/>
                        </a:rPr>
                        <a:t>247</a:t>
                      </a:r>
                      <a:endParaRPr lang="en-US" sz="8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0"/>
                  </a:ext>
                </a:extLst>
              </a:tr>
              <a:tr h="126053">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95994</a:t>
                      </a:r>
                      <a:endParaRPr lang="en-US" sz="700" b="0" i="0" u="none" strike="noStrike" dirty="0">
                        <a:solidFill>
                          <a:schemeClr val="bg1"/>
                        </a:solidFill>
                        <a:latin typeface="Arial" pitchFamily="34" charset="0"/>
                        <a:cs typeface="Arial" pitchFamily="34" charset="0"/>
                      </a:endParaRPr>
                    </a:p>
                  </a:txBody>
                  <a:tcPr marL="9525" marR="9525" marT="9525" marB="0" anchor="b">
                    <a:lnR w="38100" cap="flat" cmpd="sng" algn="ctr">
                      <a:solidFill>
                        <a:schemeClr val="bg1"/>
                      </a:solidFill>
                      <a:prstDash val="solid"/>
                      <a:round/>
                      <a:headEnd type="none" w="med" len="med"/>
                      <a:tailEnd type="none" w="med" len="med"/>
                    </a:lnR>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29267</a:t>
                      </a:r>
                      <a:endParaRPr lang="en-US" sz="700" b="0" i="0" u="none" strike="noStrike" dirty="0">
                        <a:solidFill>
                          <a:schemeClr val="bg1"/>
                        </a:solidFill>
                        <a:latin typeface="Arial" pitchFamily="34" charset="0"/>
                        <a:cs typeface="Arial" pitchFamily="34" charset="0"/>
                      </a:endParaRPr>
                    </a:p>
                  </a:txBody>
                  <a:tcPr marL="9525" marR="9525" marT="9525" marB="0" anchor="b">
                    <a:lnL w="38100" cap="flat" cmpd="sng" algn="ctr">
                      <a:solidFill>
                        <a:schemeClr val="bg1"/>
                      </a:solidFill>
                      <a:prstDash val="solid"/>
                      <a:round/>
                      <a:headEnd type="none" w="med" len="med"/>
                      <a:tailEnd type="none" w="med" len="med"/>
                    </a:lnL>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62640</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mn-MN" sz="700" b="0" i="0" u="none" strike="noStrike" dirty="0" smtClean="0">
                          <a:solidFill>
                            <a:schemeClr val="bg1"/>
                          </a:solidFill>
                          <a:latin typeface="Arial" pitchFamily="34" charset="0"/>
                          <a:cs typeface="Arial" pitchFamily="34" charset="0"/>
                        </a:rPr>
                        <a:t>4087</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a16="http://schemas.microsoft.com/office/drawing/2014/main" xmlns="" val="10016"/>
                  </a:ext>
                </a:extLst>
              </a:tr>
            </a:tbl>
          </a:graphicData>
        </a:graphic>
      </p:graphicFrame>
      <p:grpSp>
        <p:nvGrpSpPr>
          <p:cNvPr id="9" name="Group 8">
            <a:extLst>
              <a:ext uri="{FF2B5EF4-FFF2-40B4-BE49-F238E27FC236}">
                <a16:creationId xmlns:a16="http://schemas.microsoft.com/office/drawing/2014/main" xmlns="" id="{EF7F762B-AE18-43B5-A7FA-87C417D06D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9E55EADF-7065-4B8F-8DCF-7CB8D636E67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B92C5844-6E5B-45E6-942E-1011033020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FFB1E43-6158-47F4-90D1-E9F1A1A99EE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030408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159172" y="307463"/>
            <a:ext cx="4512190"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Насны бүлгийн эзлэх хувь, хүйсийн харьцаа,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 сумдаар</a:t>
            </a:r>
          </a:p>
        </p:txBody>
      </p:sp>
      <p:graphicFrame>
        <p:nvGraphicFramePr>
          <p:cNvPr id="9" name="Table 8">
            <a:extLst>
              <a:ext uri="{FF2B5EF4-FFF2-40B4-BE49-F238E27FC236}">
                <a16:creationId xmlns:a16="http://schemas.microsoft.com/office/drawing/2014/main" xmlns="" id="{F0F17BD0-DAC0-4AB1-96A5-14B32CA56C3D}"/>
              </a:ext>
            </a:extLst>
          </p:cNvPr>
          <p:cNvGraphicFramePr>
            <a:graphicFrameLocks noGrp="1"/>
          </p:cNvGraphicFramePr>
          <p:nvPr>
            <p:extLst>
              <p:ext uri="{D42A27DB-BD31-4B8C-83A1-F6EECF244321}">
                <p14:modId xmlns:p14="http://schemas.microsoft.com/office/powerpoint/2010/main" val="3737108256"/>
              </p:ext>
            </p:extLst>
          </p:nvPr>
        </p:nvGraphicFramePr>
        <p:xfrm>
          <a:off x="135686" y="520296"/>
          <a:ext cx="4535675" cy="2642099"/>
        </p:xfrm>
        <a:graphic>
          <a:graphicData uri="http://schemas.openxmlformats.org/drawingml/2006/table">
            <a:tbl>
              <a:tblPr>
                <a:tableStyleId>{2D5ABB26-0587-4C30-8999-92F81FD0307C}</a:tableStyleId>
              </a:tblPr>
              <a:tblGrid>
                <a:gridCol w="916961">
                  <a:extLst>
                    <a:ext uri="{9D8B030D-6E8A-4147-A177-3AD203B41FA5}">
                      <a16:colId xmlns:a16="http://schemas.microsoft.com/office/drawing/2014/main" xmlns="" val="20000"/>
                    </a:ext>
                  </a:extLst>
                </a:gridCol>
                <a:gridCol w="915077">
                  <a:extLst>
                    <a:ext uri="{9D8B030D-6E8A-4147-A177-3AD203B41FA5}">
                      <a16:colId xmlns:a16="http://schemas.microsoft.com/office/drawing/2014/main" xmlns="" val="20001"/>
                    </a:ext>
                  </a:extLst>
                </a:gridCol>
                <a:gridCol w="845048">
                  <a:extLst>
                    <a:ext uri="{9D8B030D-6E8A-4147-A177-3AD203B41FA5}">
                      <a16:colId xmlns:a16="http://schemas.microsoft.com/office/drawing/2014/main" xmlns="" val="20002"/>
                    </a:ext>
                  </a:extLst>
                </a:gridCol>
                <a:gridCol w="943512">
                  <a:extLst>
                    <a:ext uri="{9D8B030D-6E8A-4147-A177-3AD203B41FA5}">
                      <a16:colId xmlns:a16="http://schemas.microsoft.com/office/drawing/2014/main" xmlns="" val="20003"/>
                    </a:ext>
                  </a:extLst>
                </a:gridCol>
                <a:gridCol w="915077">
                  <a:extLst>
                    <a:ext uri="{9D8B030D-6E8A-4147-A177-3AD203B41FA5}">
                      <a16:colId xmlns:a16="http://schemas.microsoft.com/office/drawing/2014/main" xmlns="" val="20004"/>
                    </a:ext>
                  </a:extLst>
                </a:gridCol>
              </a:tblGrid>
              <a:tr h="205532">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Нийт хүн амд хүүхдийн эзлэх хувь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Хөгшидийн эзлэх хувь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Хөдөлмөрийн насны хүн амын эзлэх хувь</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mn-MN" sz="700" u="none" strike="noStrike" dirty="0">
                          <a:solidFill>
                            <a:schemeClr val="bg1"/>
                          </a:solidFill>
                          <a:latin typeface="Arial" pitchFamily="34" charset="0"/>
                          <a:cs typeface="Arial" pitchFamily="34" charset="0"/>
                        </a:rPr>
                        <a:t>Хүйсийн харьцаа</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Эрдэнэбулган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30.4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7.4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62.2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93.8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1"/>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Батцэнгэл</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30.2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7.6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62.2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99.1</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2"/>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29.8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104.8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3"/>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Жаргалант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31.6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5.5</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62.9</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100.7</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4"/>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Ихтамир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30.5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5.8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99.8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5"/>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Өгийнуур</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29.8</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a:solidFill>
                            <a:srgbClr val="002060"/>
                          </a:solidFill>
                          <a:effectLst/>
                          <a:latin typeface="Arial Mon" panose="020B0500000000000000" pitchFamily="34" charset="0"/>
                        </a:rPr>
                        <a:t>5.7</a:t>
                      </a: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62.1</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103.6</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6"/>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Өлзийт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31.2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5.8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107.8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7"/>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Өндөр-Улаан</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30.4</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5.5</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64.1</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103.6</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08"/>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Тариат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28.6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64.8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101.9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09"/>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Төвшрүүлэх</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29.2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7.6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63.2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103.7</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0"/>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Хайрхан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29.9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106.6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1"/>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Хангай</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30.3</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4.7</a:t>
                      </a: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65</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101.5</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2"/>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Хашаат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30.4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7.5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62.1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103.5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3"/>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Хотонт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29.6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7.9</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62.5</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r>
                        <a:rPr lang="en-US" sz="700" b="0" i="0" u="none" strike="noStrike" dirty="0" smtClean="0">
                          <a:solidFill>
                            <a:srgbClr val="002060"/>
                          </a:solidFill>
                          <a:effectLst/>
                          <a:latin typeface="Arial Mon" panose="020B0500000000000000" pitchFamily="34" charset="0"/>
                        </a:rPr>
                        <a:t>108.5</a:t>
                      </a:r>
                      <a:endParaRPr lang="en-US" sz="700" b="0" i="0" u="none" strike="noStrike" dirty="0">
                        <a:solidFill>
                          <a:srgbClr val="002060"/>
                        </a:solidFill>
                        <a:effectLst/>
                        <a:latin typeface="Arial Mon" panose="020B0500000000000000" pitchFamily="34" charset="0"/>
                      </a:endParaRPr>
                    </a:p>
                  </a:txBody>
                  <a:tcPr marL="9525" marR="9525" marT="9525" marB="0" anchor="b"/>
                </a:tc>
                <a:extLst>
                  <a:ext uri="{0D108BD9-81ED-4DB2-BD59-A6C34878D82A}">
                    <a16:rowId xmlns:a16="http://schemas.microsoft.com/office/drawing/2014/main" xmlns="" val="10014"/>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Цахир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33.7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5.3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97.6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5"/>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Цэнхэр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32.5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5.6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61.9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102.4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extLst>
                  <a:ext uri="{0D108BD9-81ED-4DB2-BD59-A6C34878D82A}">
                    <a16:rowId xmlns:a16="http://schemas.microsoft.com/office/drawing/2014/main" xmlns="" val="10017"/>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Цэцэрлэг</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30.2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63.6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102.3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18"/>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Чулуут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32.2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62.8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0" i="0" u="none" strike="noStrike" dirty="0" smtClean="0">
                          <a:solidFill>
                            <a:srgbClr val="002060"/>
                          </a:solidFill>
                          <a:effectLst/>
                          <a:latin typeface="Arial Mon" panose="020B0500000000000000" pitchFamily="34" charset="0"/>
                        </a:rPr>
                        <a:t>99.9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extLst>
                  <a:ext uri="{0D108BD9-81ED-4DB2-BD59-A6C34878D82A}">
                    <a16:rowId xmlns:a16="http://schemas.microsoft.com/office/drawing/2014/main" xmlns="" val="10019"/>
                  </a:ext>
                </a:extLst>
              </a:tr>
              <a:tr h="121211">
                <a:tc>
                  <a:txBody>
                    <a:bodyPr/>
                    <a:lstStyle/>
                    <a:p>
                      <a:pPr algn="l" fontAlgn="b"/>
                      <a:r>
                        <a:rPr lang="mn-MN" sz="700" b="0" i="0" u="none" strike="noStrike" dirty="0" smtClean="0">
                          <a:solidFill>
                            <a:srgbClr val="002060"/>
                          </a:solidFill>
                          <a:effectLst/>
                          <a:latin typeface="Arial Mon" panose="020B0500000000000000" pitchFamily="34" charset="0"/>
                        </a:rPr>
                        <a:t>Эрдэнэмандал</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28.8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dirty="0" smtClean="0">
                          <a:solidFill>
                            <a:srgbClr val="002060"/>
                          </a:solidFill>
                          <a:effectLst/>
                          <a:latin typeface="Arial Mon" panose="020B0500000000000000" pitchFamily="34" charset="0"/>
                        </a:rPr>
                        <a:t>64.3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0" i="0" u="none" strike="noStrike" smtClean="0">
                          <a:solidFill>
                            <a:srgbClr val="002060"/>
                          </a:solidFill>
                          <a:effectLst/>
                          <a:latin typeface="Arial Mon" panose="020B0500000000000000" pitchFamily="34" charset="0"/>
                        </a:rPr>
                        <a:t>99.3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xmlns="" val="10020"/>
                  </a:ext>
                </a:extLst>
              </a:tr>
              <a:tr h="107158">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30.4</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6.5</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r" fontAlgn="b"/>
                      <a:r>
                        <a:rPr lang="en-US" sz="700" b="0" i="0" u="none" strike="noStrike" dirty="0" smtClean="0">
                          <a:solidFill>
                            <a:schemeClr val="bg1"/>
                          </a:solidFill>
                          <a:effectLst/>
                          <a:latin typeface="Arial Mon" panose="020B0500000000000000" pitchFamily="34" charset="0"/>
                        </a:rPr>
                        <a:t>63.1</a:t>
                      </a:r>
                      <a:endParaRPr lang="en-US" sz="700" b="0" i="0" u="none" strike="noStrike" dirty="0">
                        <a:solidFill>
                          <a:schemeClr val="bg1"/>
                        </a:solidFill>
                        <a:effectLst/>
                        <a:latin typeface="Arial Mon" panose="020B0500000000000000" pitchFamily="34" charset="0"/>
                      </a:endParaRPr>
                    </a:p>
                  </a:txBody>
                  <a:tcPr marL="9525" marR="9525" marT="9525" marB="0" anchor="b">
                    <a:solidFill>
                      <a:schemeClr val="accent1"/>
                    </a:solidFill>
                  </a:tcPr>
                </a:tc>
                <a:tc>
                  <a:txBody>
                    <a:bodyPr/>
                    <a:lstStyle/>
                    <a:p>
                      <a:pPr algn="r" fontAlgn="b"/>
                      <a:r>
                        <a:rPr lang="en-US" sz="700" u="none" strike="noStrike" dirty="0" smtClean="0">
                          <a:solidFill>
                            <a:schemeClr val="bg1"/>
                          </a:solidFill>
                          <a:latin typeface="Arial" pitchFamily="34" charset="0"/>
                          <a:cs typeface="Arial" pitchFamily="34" charset="0"/>
                        </a:rPr>
                        <a:t>100.4</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extLst>
                  <a:ext uri="{0D108BD9-81ED-4DB2-BD59-A6C34878D82A}">
                    <a16:rowId xmlns:a16="http://schemas.microsoft.com/office/drawing/2014/main" xmlns="" val="10016"/>
                  </a:ext>
                </a:extLst>
              </a:tr>
            </a:tbl>
          </a:graphicData>
        </a:graphic>
      </p:graphicFrame>
      <p:grpSp>
        <p:nvGrpSpPr>
          <p:cNvPr id="11" name="Group 10">
            <a:extLst>
              <a:ext uri="{FF2B5EF4-FFF2-40B4-BE49-F238E27FC236}">
                <a16:creationId xmlns:a16="http://schemas.microsoft.com/office/drawing/2014/main" xmlns="" id="{8F329CE2-BB45-4F16-8C25-8433B7F0F8A8}"/>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D513A006-3353-4D44-AAB0-08A8CB2FEB8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1</a:t>
              </a:r>
              <a:r>
                <a:rPr lang="mn-MN" sz="900" dirty="0" smtClean="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E9356A07-D392-4E1B-95F1-3D11ADFD0F1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2E4A3B26-CFDA-4EBA-98BE-C203E9F6C6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588482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6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960266" y="69171"/>
            <a:ext cx="633507"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АГУУЛГА</a:t>
            </a:r>
          </a:p>
        </p:txBody>
      </p:sp>
      <p:sp>
        <p:nvSpPr>
          <p:cNvPr id="13" name="TextBox 12">
            <a:extLst>
              <a:ext uri="{FF2B5EF4-FFF2-40B4-BE49-F238E27FC236}">
                <a16:creationId xmlns:a16="http://schemas.microsoft.com/office/drawing/2014/main" xmlns="" id="{EF8B295E-51B1-4390-85C5-FEA10D8FCD56}"/>
              </a:ext>
            </a:extLst>
          </p:cNvPr>
          <p:cNvSpPr txBox="1"/>
          <p:nvPr/>
        </p:nvSpPr>
        <p:spPr>
          <a:xfrm>
            <a:off x="410355" y="754659"/>
            <a:ext cx="3107844" cy="1938992"/>
          </a:xfrm>
          <a:prstGeom prst="rect">
            <a:avLst/>
          </a:prstGeom>
          <a:noFill/>
        </p:spPr>
        <p:txBody>
          <a:bodyPr wrap="square" rtlCol="0">
            <a:spAutoFit/>
          </a:bodyPr>
          <a:lstStyle/>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ерөнхий мэдээлэл</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Хүн амын үндсэн үзүүлэлт</a:t>
            </a: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Дотоодын нийт бүтээгдэхүүн</a:t>
            </a: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ААНБ-ын тооллогын үзүүлэлт</a:t>
            </a: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Эрүүл мэндийн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Ажил эрхлэлтийн зарим үзүүлэлт</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Засаг даргын мөрийн хөтөлбөр</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Боловсролын зарим үзүүлэлт </a:t>
            </a:r>
            <a:endParaRPr lang="en-US" sz="1200" dirty="0">
              <a:solidFill>
                <a:schemeClr val="accent1">
                  <a:lumMod val="75000"/>
                </a:schemeClr>
              </a:solidFill>
              <a:latin typeface="Arial" panose="020B0604020202020204" pitchFamily="34" charset="0"/>
              <a:cs typeface="Arial" panose="020B0604020202020204" pitchFamily="34" charset="0"/>
            </a:endParaRP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Мал аж ахуйн зарим үзүүлэлт</a:t>
            </a:r>
          </a:p>
          <a:p>
            <a:pPr marL="247642" indent="-247642">
              <a:buFont typeface="Arial" panose="020B0604020202020204" pitchFamily="34" charset="0"/>
              <a:buChar char="•"/>
            </a:pPr>
            <a:r>
              <a:rPr lang="mn-MN" sz="1200" dirty="0">
                <a:solidFill>
                  <a:schemeClr val="accent1">
                    <a:lumMod val="75000"/>
                  </a:schemeClr>
                </a:solidFill>
                <a:latin typeface="Arial" panose="020B0604020202020204" pitchFamily="34" charset="0"/>
                <a:cs typeface="Arial" panose="020B0604020202020204" pitchFamily="34" charset="0"/>
              </a:rPr>
              <a:t>Аймгийн холбоотой ВЭБ хуудас</a:t>
            </a:r>
            <a:endParaRPr lang="en-US" sz="1200" dirty="0">
              <a:solidFill>
                <a:schemeClr val="accent1">
                  <a:lumMod val="7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xmlns="" id="{EC58D224-E1D0-4D70-83B4-3F50377520CC}"/>
              </a:ext>
            </a:extLst>
          </p:cNvPr>
          <p:cNvGrpSpPr/>
          <p:nvPr/>
        </p:nvGrpSpPr>
        <p:grpSpPr>
          <a:xfrm>
            <a:off x="159171" y="3181417"/>
            <a:ext cx="4778477" cy="180000"/>
            <a:chOff x="159171" y="3181417"/>
            <a:chExt cx="4778477" cy="180000"/>
          </a:xfrm>
        </p:grpSpPr>
        <p:sp>
          <p:nvSpPr>
            <p:cNvPr id="8" name="Rectangle: Rounded Corners 7">
              <a:extLst>
                <a:ext uri="{FF2B5EF4-FFF2-40B4-BE49-F238E27FC236}">
                  <a16:creationId xmlns:a16="http://schemas.microsoft.com/office/drawing/2014/main" xmlns="" id="{AA8CB0AE-708A-4357-957D-D04F7DF056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xmlns="" id="{2E8EB1DD-5DD3-47BC-97E8-9A684569F9C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2F5A7D04-A026-4ACA-8DEA-E05218C9CE3E}"/>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17208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graphicFrame>
        <p:nvGraphicFramePr>
          <p:cNvPr id="11" name="Table 10">
            <a:extLst>
              <a:ext uri="{FF2B5EF4-FFF2-40B4-BE49-F238E27FC236}">
                <a16:creationId xmlns:a16="http://schemas.microsoft.com/office/drawing/2014/main" xmlns="" id="{5E978E49-68AF-45A4-95C0-C134D9506CC4}"/>
              </a:ext>
            </a:extLst>
          </p:cNvPr>
          <p:cNvGraphicFramePr>
            <a:graphicFrameLocks noGrp="1"/>
          </p:cNvGraphicFramePr>
          <p:nvPr>
            <p:extLst>
              <p:ext uri="{D42A27DB-BD31-4B8C-83A1-F6EECF244321}">
                <p14:modId xmlns:p14="http://schemas.microsoft.com/office/powerpoint/2010/main" val="1860453999"/>
              </p:ext>
            </p:extLst>
          </p:nvPr>
        </p:nvGraphicFramePr>
        <p:xfrm>
          <a:off x="221836" y="452566"/>
          <a:ext cx="4531139" cy="2728854"/>
        </p:xfrm>
        <a:graphic>
          <a:graphicData uri="http://schemas.openxmlformats.org/drawingml/2006/table">
            <a:tbl>
              <a:tblPr>
                <a:tableStyleId>{2D5ABB26-0587-4C30-8999-92F81FD0307C}</a:tableStyleId>
              </a:tblPr>
              <a:tblGrid>
                <a:gridCol w="738028">
                  <a:extLst>
                    <a:ext uri="{9D8B030D-6E8A-4147-A177-3AD203B41FA5}">
                      <a16:colId xmlns:a16="http://schemas.microsoft.com/office/drawing/2014/main" xmlns="" val="20000"/>
                    </a:ext>
                  </a:extLst>
                </a:gridCol>
                <a:gridCol w="440272">
                  <a:extLst>
                    <a:ext uri="{9D8B030D-6E8A-4147-A177-3AD203B41FA5}">
                      <a16:colId xmlns:a16="http://schemas.microsoft.com/office/drawing/2014/main" xmlns="" val="20001"/>
                    </a:ext>
                  </a:extLst>
                </a:gridCol>
                <a:gridCol w="440272">
                  <a:extLst>
                    <a:ext uri="{9D8B030D-6E8A-4147-A177-3AD203B41FA5}">
                      <a16:colId xmlns:a16="http://schemas.microsoft.com/office/drawing/2014/main" xmlns="" val="20002"/>
                    </a:ext>
                  </a:extLst>
                </a:gridCol>
                <a:gridCol w="440272">
                  <a:extLst>
                    <a:ext uri="{9D8B030D-6E8A-4147-A177-3AD203B41FA5}">
                      <a16:colId xmlns:a16="http://schemas.microsoft.com/office/drawing/2014/main" xmlns="" val="20003"/>
                    </a:ext>
                  </a:extLst>
                </a:gridCol>
                <a:gridCol w="440272">
                  <a:extLst>
                    <a:ext uri="{9D8B030D-6E8A-4147-A177-3AD203B41FA5}">
                      <a16:colId xmlns:a16="http://schemas.microsoft.com/office/drawing/2014/main" xmlns="" val="20004"/>
                    </a:ext>
                  </a:extLst>
                </a:gridCol>
                <a:gridCol w="440272">
                  <a:extLst>
                    <a:ext uri="{9D8B030D-6E8A-4147-A177-3AD203B41FA5}">
                      <a16:colId xmlns:a16="http://schemas.microsoft.com/office/drawing/2014/main" xmlns="" val="1763376583"/>
                    </a:ext>
                  </a:extLst>
                </a:gridCol>
                <a:gridCol w="440272">
                  <a:extLst>
                    <a:ext uri="{9D8B030D-6E8A-4147-A177-3AD203B41FA5}">
                      <a16:colId xmlns:a16="http://schemas.microsoft.com/office/drawing/2014/main" xmlns="" val="2653333851"/>
                    </a:ext>
                  </a:extLst>
                </a:gridCol>
                <a:gridCol w="440272">
                  <a:extLst>
                    <a:ext uri="{9D8B030D-6E8A-4147-A177-3AD203B41FA5}">
                      <a16:colId xmlns:a16="http://schemas.microsoft.com/office/drawing/2014/main" xmlns="" val="2109369792"/>
                    </a:ext>
                  </a:extLst>
                </a:gridCol>
                <a:gridCol w="711207">
                  <a:extLst>
                    <a:ext uri="{9D8B030D-6E8A-4147-A177-3AD203B41FA5}">
                      <a16:colId xmlns:a16="http://schemas.microsoft.com/office/drawing/2014/main" xmlns="" val="71148586"/>
                    </a:ext>
                  </a:extLst>
                </a:gridCol>
              </a:tblGrid>
              <a:tr h="141348">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itchFamily="34" charset="0"/>
                          <a:cs typeface="Arial" pitchFamily="34" charset="0"/>
                        </a:rPr>
                        <a:t>1990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r>
                        <a:rPr lang="en-US" sz="700" u="none" strike="noStrike" dirty="0">
                          <a:solidFill>
                            <a:schemeClr val="bg1"/>
                          </a:solidFill>
                          <a:latin typeface="Arial" pitchFamily="34" charset="0"/>
                          <a:cs typeface="Arial" pitchFamily="34" charset="0"/>
                        </a:rPr>
                        <a:t>1995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2000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2005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2010</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a:solidFill>
                            <a:schemeClr val="bg1"/>
                          </a:solidFill>
                          <a:latin typeface="Arial" pitchFamily="34" charset="0"/>
                          <a:cs typeface="Arial" pitchFamily="34" charset="0"/>
                        </a:rPr>
                        <a:t>2015</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en-US" sz="700" u="none" strike="noStrike" dirty="0" smtClean="0">
                          <a:solidFill>
                            <a:schemeClr val="bg1"/>
                          </a:solidFill>
                          <a:latin typeface="Arial" pitchFamily="34" charset="0"/>
                          <a:cs typeface="Arial" pitchFamily="34" charset="0"/>
                        </a:rPr>
                        <a:t>201</a:t>
                      </a:r>
                      <a:r>
                        <a:rPr lang="mn-MN" sz="700" u="none" strike="noStrike" dirty="0" smtClean="0">
                          <a:solidFill>
                            <a:schemeClr val="bg1"/>
                          </a:solidFill>
                          <a:latin typeface="Arial" pitchFamily="34" charset="0"/>
                          <a:cs typeface="Arial" pitchFamily="34" charset="0"/>
                        </a:rPr>
                        <a:t>8</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rtl="0" fontAlgn="ctr"/>
                      <a:r>
                        <a:rPr lang="mn-MN" sz="700" b="0" i="0" u="none" strike="noStrike" dirty="0">
                          <a:solidFill>
                            <a:schemeClr val="bg1"/>
                          </a:solidFill>
                          <a:latin typeface="Arial" pitchFamily="34" charset="0"/>
                          <a:cs typeface="Arial" pitchFamily="34" charset="0"/>
                        </a:rPr>
                        <a:t>Эрэмбэ</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141348">
                <a:tc>
                  <a:txBody>
                    <a:bodyPr/>
                    <a:lstStyle/>
                    <a:p>
                      <a:pPr algn="l" fontAlgn="b"/>
                      <a:r>
                        <a:rPr lang="mn-MN" sz="700" b="0" i="0" u="none" strike="noStrike" dirty="0" smtClean="0">
                          <a:solidFill>
                            <a:srgbClr val="002060"/>
                          </a:solidFill>
                          <a:effectLst/>
                          <a:latin typeface="Arial Mon" panose="020B0500000000000000" pitchFamily="34" charset="0"/>
                        </a:rPr>
                        <a:t>Эрдэнэбулган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22212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23207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17799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17790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20054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21097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mn-MN" sz="700" b="0" i="0" u="none" strike="noStrike" dirty="0" smtClean="0">
                          <a:solidFill>
                            <a:srgbClr val="002060"/>
                          </a:solidFill>
                          <a:effectLst/>
                          <a:latin typeface="Arial Mon" panose="020B0500000000000000" pitchFamily="34" charset="0"/>
                        </a:rPr>
                        <a:t>22138</a:t>
                      </a:r>
                    </a:p>
                  </a:txBody>
                  <a:tcPr marL="9525" marR="9525" marT="9525" marB="0" anchor="b">
                    <a:solidFill>
                      <a:schemeClr val="accent1">
                        <a:lumMod val="20000"/>
                        <a:lumOff val="80000"/>
                      </a:schemeClr>
                    </a:solidFill>
                  </a:tcPr>
                </a:tc>
                <a:tc>
                  <a:txBody>
                    <a:bodyPr/>
                    <a:lstStyle/>
                    <a:p>
                      <a:pPr algn="ctr" fontAlgn="b"/>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Батцэнгэл</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3485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4317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4271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3818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3745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3631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mn-MN" sz="700" b="0" i="0" u="none" strike="noStrike" dirty="0" smtClean="0">
                          <a:solidFill>
                            <a:srgbClr val="002060"/>
                          </a:solidFill>
                          <a:effectLst/>
                          <a:latin typeface="Arial Mon" panose="020B0500000000000000" pitchFamily="34" charset="0"/>
                        </a:rPr>
                        <a:t>3803</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2"/>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2041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2206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2310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2285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2436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2521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27</a:t>
                      </a:r>
                      <a:r>
                        <a:rPr lang="mn-MN" sz="700" b="0" i="0" u="none" strike="noStrike" dirty="0" smtClean="0">
                          <a:solidFill>
                            <a:srgbClr val="002060"/>
                          </a:solidFill>
                          <a:effectLst/>
                          <a:latin typeface="Arial Mon" panose="020B0500000000000000" pitchFamily="34" charset="0"/>
                        </a:rPr>
                        <a:t>57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Жаргалант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3920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4586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4779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4089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4142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4343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44</a:t>
                      </a:r>
                      <a:r>
                        <a:rPr lang="mn-MN" sz="700" b="0" i="0" u="none" strike="noStrike" dirty="0" smtClean="0">
                          <a:solidFill>
                            <a:srgbClr val="002060"/>
                          </a:solidFill>
                          <a:effectLst/>
                          <a:latin typeface="Arial Mon" panose="020B0500000000000000" pitchFamily="34" charset="0"/>
                        </a:rPr>
                        <a:t>65</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4"/>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Ихтамир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5213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6432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6468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5714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5230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5299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56</a:t>
                      </a:r>
                      <a:r>
                        <a:rPr lang="mn-MN" sz="700" b="0" i="0" u="none" strike="noStrike" dirty="0" smtClean="0">
                          <a:solidFill>
                            <a:srgbClr val="002060"/>
                          </a:solidFill>
                          <a:effectLst/>
                          <a:latin typeface="Arial Mon" panose="020B0500000000000000" pitchFamily="34" charset="0"/>
                        </a:rPr>
                        <a:t>31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5"/>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Өгийнуур</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2565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3209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3370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3015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3021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3086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3</a:t>
                      </a:r>
                      <a:r>
                        <a:rPr lang="mn-MN" sz="700" b="0" i="0" u="none" strike="noStrike" dirty="0" smtClean="0">
                          <a:solidFill>
                            <a:srgbClr val="002060"/>
                          </a:solidFill>
                          <a:effectLst/>
                          <a:latin typeface="Arial Mon" panose="020B0500000000000000" pitchFamily="34" charset="0"/>
                        </a:rPr>
                        <a:t>213</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6"/>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Өлзийт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2820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3115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3203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3154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3040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3331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3</a:t>
                      </a:r>
                      <a:r>
                        <a:rPr lang="mn-MN" sz="700" b="0" i="0" u="none" strike="noStrike" dirty="0" smtClean="0">
                          <a:solidFill>
                            <a:srgbClr val="002060"/>
                          </a:solidFill>
                          <a:effectLst/>
                          <a:latin typeface="Arial Mon" panose="020B0500000000000000" pitchFamily="34" charset="0"/>
                        </a:rPr>
                        <a:t>454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Өндөр-Улаан</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4431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5629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6068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5873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5711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5677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5</a:t>
                      </a:r>
                      <a:r>
                        <a:rPr lang="mn-MN" sz="700" b="0" i="0" u="none" strike="noStrike" dirty="0" smtClean="0">
                          <a:solidFill>
                            <a:srgbClr val="002060"/>
                          </a:solidFill>
                          <a:effectLst/>
                          <a:latin typeface="Arial Mon" panose="020B0500000000000000" pitchFamily="34" charset="0"/>
                        </a:rPr>
                        <a:t>811</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tc>
                <a:extLst>
                  <a:ext uri="{0D108BD9-81ED-4DB2-BD59-A6C34878D82A}">
                    <a16:rowId xmlns:a16="http://schemas.microsoft.com/office/drawing/2014/main" xmlns="" val="10008"/>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Тариат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5371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3676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5858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5082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5006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4702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4</a:t>
                      </a:r>
                      <a:r>
                        <a:rPr lang="mn-MN" sz="700" b="0" i="0" u="none" strike="noStrike" dirty="0" smtClean="0">
                          <a:solidFill>
                            <a:srgbClr val="002060"/>
                          </a:solidFill>
                          <a:effectLst/>
                          <a:latin typeface="Arial Mon" panose="020B0500000000000000" pitchFamily="34" charset="0"/>
                        </a:rPr>
                        <a:t>981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9"/>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Төвшрүүлэх</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3632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4264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3625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3489</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3280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3007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30</a:t>
                      </a:r>
                      <a:r>
                        <a:rPr lang="mn-MN" sz="700" b="0" i="0" u="none" strike="noStrike" dirty="0" smtClean="0">
                          <a:solidFill>
                            <a:srgbClr val="002060"/>
                          </a:solidFill>
                          <a:effectLst/>
                          <a:latin typeface="Arial Mon" panose="020B0500000000000000" pitchFamily="34" charset="0"/>
                        </a:rPr>
                        <a:t>42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0"/>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Хайрхан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3371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3739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3905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3756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mn-MN" sz="700" b="0" i="0" u="none" strike="noStrike" dirty="0" smtClean="0">
                          <a:solidFill>
                            <a:srgbClr val="002060"/>
                          </a:solidFill>
                          <a:effectLst/>
                          <a:latin typeface="Arial Mon" panose="020B0500000000000000" pitchFamily="34" charset="0"/>
                        </a:rPr>
                        <a:t>3829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1"/>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Хангай</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3826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3673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3554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5082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2826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3124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3</a:t>
                      </a:r>
                      <a:r>
                        <a:rPr lang="mn-MN" sz="700" b="0" i="0" u="none" strike="noStrike" dirty="0" smtClean="0">
                          <a:solidFill>
                            <a:srgbClr val="002060"/>
                          </a:solidFill>
                          <a:effectLst/>
                          <a:latin typeface="Arial Mon" panose="020B0500000000000000" pitchFamily="34" charset="0"/>
                        </a:rPr>
                        <a:t>206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2"/>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Хашаат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4086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4338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3594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3325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3191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32</a:t>
                      </a:r>
                      <a:r>
                        <a:rPr lang="mn-MN" sz="700" b="0" i="0" u="none" strike="noStrike" dirty="0" smtClean="0">
                          <a:solidFill>
                            <a:srgbClr val="002060"/>
                          </a:solidFill>
                          <a:effectLst/>
                          <a:latin typeface="Arial Mon" panose="020B0500000000000000" pitchFamily="34" charset="0"/>
                        </a:rPr>
                        <a:t>61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3"/>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Хотонт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4782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5426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5381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4763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rtl="0" fontAlgn="ctr"/>
                      <a:r>
                        <a:rPr lang="en-US" sz="700" b="0" i="0" u="none" strike="noStrike" dirty="0" smtClean="0">
                          <a:solidFill>
                            <a:srgbClr val="002060"/>
                          </a:solidFill>
                          <a:latin typeface="Arial" pitchFamily="34" charset="0"/>
                          <a:cs typeface="Arial" pitchFamily="34" charset="0"/>
                        </a:rPr>
                        <a:t>4324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4220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smtClean="0">
                          <a:solidFill>
                            <a:srgbClr val="002060"/>
                          </a:solidFill>
                          <a:effectLst/>
                          <a:latin typeface="Arial Mon" panose="020B0500000000000000" pitchFamily="34" charset="0"/>
                        </a:rPr>
                        <a:t>43</a:t>
                      </a:r>
                      <a:r>
                        <a:rPr lang="mn-MN" sz="700" b="0" i="0" u="none" strike="noStrike" dirty="0" smtClean="0">
                          <a:solidFill>
                            <a:srgbClr val="002060"/>
                          </a:solidFill>
                          <a:effectLst/>
                          <a:latin typeface="Arial Mon" panose="020B0500000000000000" pitchFamily="34" charset="0"/>
                        </a:rPr>
                        <a:t>80</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b"/>
                      <a:endParaRPr lang="en-US" sz="700" b="1"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4"/>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Цахир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1877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2228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2058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2299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2319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24</a:t>
                      </a:r>
                      <a:r>
                        <a:rPr lang="mn-MN" sz="700" b="0" i="0" u="none" strike="noStrike" dirty="0" smtClean="0">
                          <a:solidFill>
                            <a:srgbClr val="002060"/>
                          </a:solidFill>
                          <a:effectLst/>
                          <a:latin typeface="Arial Mon" panose="020B0500000000000000" pitchFamily="34" charset="0"/>
                        </a:rPr>
                        <a:t>13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5"/>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Цэнхэр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4426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5136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5381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5480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5407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5685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700" b="0" i="0" u="none" strike="noStrike" dirty="0" smtClean="0">
                          <a:solidFill>
                            <a:srgbClr val="002060"/>
                          </a:solidFill>
                          <a:effectLst/>
                          <a:latin typeface="Arial Mon" panose="020B0500000000000000" pitchFamily="34" charset="0"/>
                        </a:rPr>
                        <a:t>5</a:t>
                      </a:r>
                      <a:r>
                        <a:rPr lang="mn-MN" sz="700" b="0" i="0" u="none" strike="noStrike" dirty="0" smtClean="0">
                          <a:solidFill>
                            <a:srgbClr val="002060"/>
                          </a:solidFill>
                          <a:effectLst/>
                          <a:latin typeface="Arial Mon" panose="020B0500000000000000" pitchFamily="34" charset="0"/>
                        </a:rPr>
                        <a:t>917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r>
                        <a:rPr lang="en-US" sz="700" b="1" i="0" u="none" strike="noStrike" dirty="0" smtClean="0">
                          <a:solidFill>
                            <a:schemeClr val="accent2"/>
                          </a:solidFill>
                          <a:latin typeface="Arial" pitchFamily="34" charset="0"/>
                          <a:cs typeface="Arial" pitchFamily="34" charset="0"/>
                        </a:rPr>
                        <a:t>II</a:t>
                      </a: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extLst>
                  <a:ext uri="{0D108BD9-81ED-4DB2-BD59-A6C34878D82A}">
                    <a16:rowId xmlns:a16="http://schemas.microsoft.com/office/drawing/2014/main" xmlns="" val="10017"/>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Цэцэрлэг</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3410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4221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4460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4036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3906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3718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3</a:t>
                      </a:r>
                      <a:r>
                        <a:rPr lang="mn-MN" sz="700" b="0" i="0" u="none" strike="noStrike" dirty="0" smtClean="0">
                          <a:solidFill>
                            <a:srgbClr val="002060"/>
                          </a:solidFill>
                          <a:effectLst/>
                          <a:latin typeface="Arial Mon" panose="020B0500000000000000" pitchFamily="34" charset="0"/>
                        </a:rPr>
                        <a:t>821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8"/>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Чулуут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3196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3924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3933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3943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3771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4029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mn-MN" sz="700" b="0" i="0" u="none" strike="noStrike" dirty="0" smtClean="0">
                          <a:solidFill>
                            <a:srgbClr val="002060"/>
                          </a:solidFill>
                          <a:effectLst/>
                          <a:latin typeface="Arial Mon" panose="020B0500000000000000" pitchFamily="34" charset="0"/>
                        </a:rPr>
                        <a:t>4167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ctr" fontAlgn="b"/>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extLst>
                  <a:ext uri="{0D108BD9-81ED-4DB2-BD59-A6C34878D82A}">
                    <a16:rowId xmlns:a16="http://schemas.microsoft.com/office/drawing/2014/main" xmlns="" val="10019"/>
                  </a:ext>
                </a:extLst>
              </a:tr>
              <a:tr h="128045">
                <a:tc>
                  <a:txBody>
                    <a:bodyPr/>
                    <a:lstStyle/>
                    <a:p>
                      <a:pPr algn="l" fontAlgn="b"/>
                      <a:r>
                        <a:rPr lang="mn-MN" sz="700" b="0" i="0" u="none" strike="noStrike" dirty="0" smtClean="0">
                          <a:solidFill>
                            <a:srgbClr val="002060"/>
                          </a:solidFill>
                          <a:effectLst/>
                          <a:latin typeface="Arial Mon" panose="020B0500000000000000" pitchFamily="34" charset="0"/>
                        </a:rPr>
                        <a:t>Эрдэнэмандал</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4933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6038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6465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6099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700" b="0" i="0" u="none" strike="noStrike" dirty="0" smtClean="0">
                          <a:solidFill>
                            <a:srgbClr val="002060"/>
                          </a:solidFill>
                          <a:latin typeface="Arial" pitchFamily="34" charset="0"/>
                          <a:cs typeface="Arial" pitchFamily="34" charset="0"/>
                        </a:rPr>
                        <a:t>5731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5565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5</a:t>
                      </a:r>
                      <a:r>
                        <a:rPr lang="mn-MN" sz="700" b="0" i="0" u="none" strike="noStrike" dirty="0" smtClean="0">
                          <a:solidFill>
                            <a:srgbClr val="002060"/>
                          </a:solidFill>
                          <a:effectLst/>
                          <a:latin typeface="Arial Mon" panose="020B0500000000000000" pitchFamily="34" charset="0"/>
                        </a:rPr>
                        <a:t>705</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indent="0" algn="ctr" defTabSz="457383" rtl="0" eaLnBrk="1" fontAlgn="b"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0"/>
                  </a:ext>
                </a:extLst>
              </a:tr>
              <a:tr h="141348">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u="none" strike="noStrike" dirty="0" smtClean="0">
                          <a:solidFill>
                            <a:schemeClr val="bg1"/>
                          </a:solidFill>
                          <a:latin typeface="Arial" pitchFamily="34" charset="0"/>
                          <a:cs typeface="Arial" pitchFamily="34" charset="0"/>
                        </a:rPr>
                        <a:t>87354</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100842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97618</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91092</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rtl="0" fontAlgn="ctr"/>
                      <a:r>
                        <a:rPr lang="en-US" sz="700" b="0" i="0" u="none" strike="noStrike" dirty="0" smtClean="0">
                          <a:solidFill>
                            <a:schemeClr val="bg1"/>
                          </a:solidFill>
                          <a:latin typeface="Arial" pitchFamily="34" charset="0"/>
                          <a:cs typeface="Arial" pitchFamily="34" charset="0"/>
                        </a:rPr>
                        <a:t>90986</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700" b="0" i="0" u="none" strike="noStrike" dirty="0" smtClean="0">
                          <a:solidFill>
                            <a:schemeClr val="bg1"/>
                          </a:solidFill>
                          <a:latin typeface="Arial" pitchFamily="34" charset="0"/>
                          <a:cs typeface="Arial" pitchFamily="34" charset="0"/>
                        </a:rPr>
                        <a:t>92266</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b"/>
                      <a:r>
                        <a:rPr lang="mn-MN" sz="700" u="none" strike="noStrike" dirty="0" smtClean="0">
                          <a:solidFill>
                            <a:schemeClr val="bg1"/>
                          </a:solidFill>
                          <a:latin typeface="Arial" panose="020B0604020202020204" pitchFamily="34" charset="0"/>
                          <a:cs typeface="Arial" panose="020B0604020202020204" pitchFamily="34" charset="0"/>
                        </a:rPr>
                        <a:t>95994</a:t>
                      </a:r>
                      <a:endParaRPr lang="en-US" sz="700" b="0"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ct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16"/>
                  </a:ext>
                </a:extLst>
              </a:tr>
            </a:tbl>
          </a:graphicData>
        </a:graphic>
      </p:graphicFrame>
      <p:sp>
        <p:nvSpPr>
          <p:cNvPr id="10" name="TextBox 9">
            <a:extLst>
              <a:ext uri="{FF2B5EF4-FFF2-40B4-BE49-F238E27FC236}">
                <a16:creationId xmlns:a16="http://schemas.microsoft.com/office/drawing/2014/main" xmlns="" id="{4BAD6027-B1DB-4710-B516-D21997F6FCC7}"/>
              </a:ext>
            </a:extLst>
          </p:cNvPr>
          <p:cNvSpPr txBox="1"/>
          <p:nvPr/>
        </p:nvSpPr>
        <p:spPr>
          <a:xfrm>
            <a:off x="359226" y="237122"/>
            <a:ext cx="4028811"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Хүн ам, сумаар 1990 – </a:t>
            </a:r>
            <a:r>
              <a:rPr lang="mn-MN" sz="800" dirty="0" smtClean="0">
                <a:solidFill>
                  <a:srgbClr val="002060"/>
                </a:solidFill>
                <a:latin typeface="Arial" panose="020B0604020202020204" pitchFamily="34" charset="0"/>
                <a:cs typeface="Arial" panose="020B0604020202020204" pitchFamily="34" charset="0"/>
              </a:rPr>
              <a:t>2018 </a:t>
            </a:r>
            <a:r>
              <a:rPr lang="mn-MN" sz="800" dirty="0">
                <a:solidFill>
                  <a:srgbClr val="002060"/>
                </a:solidFill>
                <a:latin typeface="Arial" panose="020B0604020202020204" pitchFamily="34" charset="0"/>
                <a:cs typeface="Arial" panose="020B0604020202020204" pitchFamily="34" charset="0"/>
              </a:rPr>
              <a:t>он</a:t>
            </a:r>
          </a:p>
        </p:txBody>
      </p:sp>
      <p:sp>
        <p:nvSpPr>
          <p:cNvPr id="13" name="Rectangle: Rounded Corners 12">
            <a:extLst>
              <a:ext uri="{FF2B5EF4-FFF2-40B4-BE49-F238E27FC236}">
                <a16:creationId xmlns:a16="http://schemas.microsoft.com/office/drawing/2014/main" xmlns="" id="{37B57453-6068-488D-96F3-787BB5154CA1}"/>
              </a:ext>
            </a:extLst>
          </p:cNvPr>
          <p:cNvSpPr/>
          <p:nvPr/>
        </p:nvSpPr>
        <p:spPr>
          <a:xfrm>
            <a:off x="3765813" y="604838"/>
            <a:ext cx="286765" cy="24359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4" name="Group 13">
            <a:extLst>
              <a:ext uri="{FF2B5EF4-FFF2-40B4-BE49-F238E27FC236}">
                <a16:creationId xmlns:a16="http://schemas.microsoft.com/office/drawing/2014/main" xmlns="" id="{D466D17A-E1D2-4C12-82CB-BF6A000F7079}"/>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xmlns="" id="{75F7AD87-1038-4528-8BFD-2F24E8F29B6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19</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6EA96BAA-ECB0-4B7F-AB75-CDDFE2A994AA}"/>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E742661-9B25-4071-B4A1-1045D09302E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09833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29832590-F6BE-44BF-B89E-7A36F3AAC638}"/>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96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308737" y="69171"/>
              <a:ext cx="567784"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ХҮН АМ</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1"/>
            <a:ext cx="3939944"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Өрх, сумаар 2005 –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a:t>
            </a:r>
          </a:p>
        </p:txBody>
      </p:sp>
      <p:graphicFrame>
        <p:nvGraphicFramePr>
          <p:cNvPr id="14" name="Table 13">
            <a:extLst>
              <a:ext uri="{FF2B5EF4-FFF2-40B4-BE49-F238E27FC236}">
                <a16:creationId xmlns:a16="http://schemas.microsoft.com/office/drawing/2014/main" xmlns="" id="{A4F65D30-4C0F-41DD-9533-FF86F133FDA5}"/>
              </a:ext>
            </a:extLst>
          </p:cNvPr>
          <p:cNvGraphicFramePr>
            <a:graphicFrameLocks noGrp="1"/>
          </p:cNvGraphicFramePr>
          <p:nvPr>
            <p:extLst>
              <p:ext uri="{D42A27DB-BD31-4B8C-83A1-F6EECF244321}">
                <p14:modId xmlns:p14="http://schemas.microsoft.com/office/powerpoint/2010/main" val="311074968"/>
              </p:ext>
            </p:extLst>
          </p:nvPr>
        </p:nvGraphicFramePr>
        <p:xfrm>
          <a:off x="224539" y="467093"/>
          <a:ext cx="4461109" cy="2639566"/>
        </p:xfrm>
        <a:graphic>
          <a:graphicData uri="http://schemas.openxmlformats.org/drawingml/2006/table">
            <a:tbl>
              <a:tblPr>
                <a:tableStyleId>{2D5ABB26-0587-4C30-8999-92F81FD0307C}</a:tableStyleId>
              </a:tblPr>
              <a:tblGrid>
                <a:gridCol w="755177">
                  <a:extLst>
                    <a:ext uri="{9D8B030D-6E8A-4147-A177-3AD203B41FA5}">
                      <a16:colId xmlns:a16="http://schemas.microsoft.com/office/drawing/2014/main" xmlns="" val="20000"/>
                    </a:ext>
                  </a:extLst>
                </a:gridCol>
                <a:gridCol w="679805">
                  <a:extLst>
                    <a:ext uri="{9D8B030D-6E8A-4147-A177-3AD203B41FA5}">
                      <a16:colId xmlns:a16="http://schemas.microsoft.com/office/drawing/2014/main" xmlns="" val="20001"/>
                    </a:ext>
                  </a:extLst>
                </a:gridCol>
                <a:gridCol w="563000">
                  <a:extLst>
                    <a:ext uri="{9D8B030D-6E8A-4147-A177-3AD203B41FA5}">
                      <a16:colId xmlns:a16="http://schemas.microsoft.com/office/drawing/2014/main" xmlns="" val="20002"/>
                    </a:ext>
                  </a:extLst>
                </a:gridCol>
                <a:gridCol w="563000">
                  <a:extLst>
                    <a:ext uri="{9D8B030D-6E8A-4147-A177-3AD203B41FA5}">
                      <a16:colId xmlns:a16="http://schemas.microsoft.com/office/drawing/2014/main" xmlns="" val="20003"/>
                    </a:ext>
                  </a:extLst>
                </a:gridCol>
                <a:gridCol w="563000">
                  <a:extLst>
                    <a:ext uri="{9D8B030D-6E8A-4147-A177-3AD203B41FA5}">
                      <a16:colId xmlns:a16="http://schemas.microsoft.com/office/drawing/2014/main" xmlns="" val="20004"/>
                    </a:ext>
                  </a:extLst>
                </a:gridCol>
                <a:gridCol w="563000">
                  <a:extLst>
                    <a:ext uri="{9D8B030D-6E8A-4147-A177-3AD203B41FA5}">
                      <a16:colId xmlns:a16="http://schemas.microsoft.com/office/drawing/2014/main" xmlns="" val="1763376583"/>
                    </a:ext>
                  </a:extLst>
                </a:gridCol>
                <a:gridCol w="774127">
                  <a:extLst>
                    <a:ext uri="{9D8B030D-6E8A-4147-A177-3AD203B41FA5}">
                      <a16:colId xmlns:a16="http://schemas.microsoft.com/office/drawing/2014/main" xmlns="" val="1905444225"/>
                    </a:ext>
                  </a:extLst>
                </a:gridCol>
              </a:tblGrid>
              <a:tr h="136392">
                <a:tc>
                  <a:txBody>
                    <a:bodyPr/>
                    <a:lstStyle/>
                    <a:p>
                      <a:pPr algn="ctr" fontAlgn="ctr"/>
                      <a:r>
                        <a:rPr lang="en-US" sz="800" u="none" strike="noStrike" dirty="0">
                          <a:solidFill>
                            <a:schemeClr val="bg1"/>
                          </a:solidFill>
                          <a:latin typeface="Arial" panose="020B0604020202020204" pitchFamily="34" charset="0"/>
                          <a:cs typeface="Arial" panose="020B0604020202020204" pitchFamily="34" charset="0"/>
                        </a:rPr>
                        <a:t> </a:t>
                      </a:r>
                      <a:r>
                        <a:rPr lang="mn-MN" sz="800" u="none" strike="noStrike" dirty="0">
                          <a:solidFill>
                            <a:schemeClr val="bg1"/>
                          </a:solidFill>
                          <a:latin typeface="Arial" panose="020B0604020202020204" pitchFamily="34" charset="0"/>
                          <a:cs typeface="Arial" panose="020B0604020202020204" pitchFamily="34" charset="0"/>
                        </a:rPr>
                        <a:t>Сумдын нэр</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2005</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2010</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2016</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a:solidFill>
                            <a:schemeClr val="bg1"/>
                          </a:solidFill>
                          <a:latin typeface="Arial" pitchFamily="34" charset="0"/>
                          <a:cs typeface="Arial" pitchFamily="34" charset="0"/>
                        </a:rPr>
                        <a:t>2017</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en-US" sz="800" u="none" strike="noStrike" dirty="0" smtClean="0">
                          <a:solidFill>
                            <a:schemeClr val="bg1"/>
                          </a:solidFill>
                          <a:latin typeface="Arial" pitchFamily="34" charset="0"/>
                          <a:cs typeface="Arial" pitchFamily="34" charset="0"/>
                        </a:rPr>
                        <a:t>201</a:t>
                      </a:r>
                      <a:r>
                        <a:rPr lang="mn-MN" sz="800" u="none" strike="noStrike" dirty="0" smtClean="0">
                          <a:solidFill>
                            <a:schemeClr val="bg1"/>
                          </a:solidFill>
                          <a:latin typeface="Arial" pitchFamily="34" charset="0"/>
                          <a:cs typeface="Arial" pitchFamily="34" charset="0"/>
                        </a:rPr>
                        <a:t>8</a:t>
                      </a:r>
                      <a:endParaRPr lang="en-US" sz="800" b="1" i="0" u="none" strike="noStrike" dirty="0">
                        <a:solidFill>
                          <a:schemeClr val="bg1"/>
                        </a:solidFill>
                        <a:latin typeface="Arial" pitchFamily="34" charset="0"/>
                        <a:cs typeface="Arial" pitchFamily="34" charset="0"/>
                      </a:endParaRPr>
                    </a:p>
                  </a:txBody>
                  <a:tcPr marL="9525" marR="9525" marT="9525" marB="0" anchor="b">
                    <a:solidFill>
                      <a:schemeClr val="accent1"/>
                    </a:solidFill>
                  </a:tcPr>
                </a:tc>
                <a:tc>
                  <a:txBody>
                    <a:bodyPr/>
                    <a:lstStyle/>
                    <a:p>
                      <a:pPr algn="ctr" fontAlgn="b"/>
                      <a:r>
                        <a:rPr lang="mn-MN" sz="800" b="0" i="0" u="none" strike="noStrike" dirty="0">
                          <a:solidFill>
                            <a:schemeClr val="bg1"/>
                          </a:solidFill>
                          <a:latin typeface="Arial" pitchFamily="34" charset="0"/>
                          <a:cs typeface="Arial" pitchFamily="34" charset="0"/>
                        </a:rPr>
                        <a:t>Эрэмбэ</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00"/>
                  </a:ext>
                </a:extLst>
              </a:tr>
              <a:tr h="142810">
                <a:tc>
                  <a:txBody>
                    <a:bodyPr/>
                    <a:lstStyle/>
                    <a:p>
                      <a:pPr algn="l" fontAlgn="b"/>
                      <a:r>
                        <a:rPr lang="mn-MN" sz="700" b="0" i="0" u="none" strike="noStrike" dirty="0" smtClean="0">
                          <a:solidFill>
                            <a:srgbClr val="002060"/>
                          </a:solidFill>
                          <a:effectLst/>
                          <a:latin typeface="Arial Mon" panose="020B0500000000000000" pitchFamily="34" charset="0"/>
                        </a:rPr>
                        <a:t>Эрдэнэбулган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4399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5470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5812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5872</a:t>
                      </a:r>
                    </a:p>
                  </a:txBody>
                  <a:tcPr marL="9525" marR="9525" marT="9525" marB="0" anchor="b">
                    <a:solidFill>
                      <a:schemeClr val="accent1">
                        <a:lumMod val="20000"/>
                        <a:lumOff val="80000"/>
                      </a:schemeClr>
                    </a:solidFill>
                  </a:tcPr>
                </a:tc>
                <a:tc>
                  <a:txBody>
                    <a:bodyPr/>
                    <a:lstStyle/>
                    <a:p>
                      <a:pPr algn="r" fontAlgn="b"/>
                      <a:r>
                        <a:rPr lang="mn-MN" sz="700" b="0" i="0" u="none" strike="noStrike" dirty="0" smtClean="0">
                          <a:solidFill>
                            <a:srgbClr val="002060"/>
                          </a:solidFill>
                          <a:effectLst/>
                          <a:latin typeface="Arial Mon" panose="020B0500000000000000" pitchFamily="34" charset="0"/>
                        </a:rPr>
                        <a:t>6087</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Батцэнгэл</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1112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1151</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1173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1164</a:t>
                      </a:r>
                    </a:p>
                  </a:txBody>
                  <a:tcPr marL="9525" marR="9525" marT="9525" marB="0" anchor="b"/>
                </a:tc>
                <a:tc>
                  <a:txBody>
                    <a:bodyPr/>
                    <a:lstStyle/>
                    <a:p>
                      <a:pPr algn="r" fontAlgn="b"/>
                      <a:r>
                        <a:rPr lang="en-US" sz="700" b="0" i="0" u="none" strike="noStrike" dirty="0">
                          <a:solidFill>
                            <a:srgbClr val="002060"/>
                          </a:solidFill>
                          <a:effectLst/>
                          <a:latin typeface="Arial Mon" panose="020B0500000000000000" pitchFamily="34" charset="0"/>
                        </a:rPr>
                        <a:t>1164</a:t>
                      </a: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2"/>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Булган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709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789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865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897</a:t>
                      </a:r>
                    </a:p>
                  </a:txBody>
                  <a:tcPr marL="9525" marR="9525" marT="9525" marB="0" anchor="b">
                    <a:solidFill>
                      <a:schemeClr val="accent1">
                        <a:lumMod val="20000"/>
                        <a:lumOff val="80000"/>
                      </a:schemeClr>
                    </a:solidFill>
                  </a:tcPr>
                </a:tc>
                <a:tc>
                  <a:txBody>
                    <a:bodyPr/>
                    <a:lstStyle/>
                    <a:p>
                      <a:pPr algn="r" fontAlgn="b"/>
                      <a:r>
                        <a:rPr lang="mn-MN" sz="700" b="0" i="0" u="none" strike="noStrike" dirty="0" smtClean="0">
                          <a:solidFill>
                            <a:srgbClr val="002060"/>
                          </a:solidFill>
                          <a:effectLst/>
                          <a:latin typeface="Arial Mon" panose="020B0500000000000000" pitchFamily="34" charset="0"/>
                        </a:rPr>
                        <a:t>928</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Жаргалант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1103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1205</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1207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1221</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12</a:t>
                      </a:r>
                      <a:r>
                        <a:rPr lang="mn-MN" sz="700" b="0" i="0" u="none" strike="noStrike" dirty="0" smtClean="0">
                          <a:solidFill>
                            <a:srgbClr val="002060"/>
                          </a:solidFill>
                          <a:effectLst/>
                          <a:latin typeface="Arial Mon" panose="020B0500000000000000" pitchFamily="34" charset="0"/>
                        </a:rPr>
                        <a:t>17</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4"/>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Ихтамир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1383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1468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1528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1563</a:t>
                      </a:r>
                    </a:p>
                  </a:txBody>
                  <a:tcPr marL="9525" marR="9525" marT="9525" marB="0" anchor="b">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1563</a:t>
                      </a: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5"/>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Өгийнуур</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780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884</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947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953</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9</a:t>
                      </a:r>
                      <a:r>
                        <a:rPr lang="mn-MN" sz="700" b="0" i="0" u="none" strike="noStrike" dirty="0" smtClean="0">
                          <a:solidFill>
                            <a:srgbClr val="002060"/>
                          </a:solidFill>
                          <a:effectLst/>
                          <a:latin typeface="Arial Mon" panose="020B0500000000000000" pitchFamily="34" charset="0"/>
                        </a:rPr>
                        <a:t>69</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06"/>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Өлзийт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932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1036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1071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1087</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1</a:t>
                      </a:r>
                      <a:r>
                        <a:rPr lang="mn-MN" sz="700" b="0" i="0" u="none" strike="noStrike" dirty="0" smtClean="0">
                          <a:solidFill>
                            <a:srgbClr val="002060"/>
                          </a:solidFill>
                          <a:effectLst/>
                          <a:latin typeface="Arial Mon" panose="020B0500000000000000" pitchFamily="34" charset="0"/>
                        </a:rPr>
                        <a:t>103</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Өндөр-Улаан</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1560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1582</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1598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1644</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16</a:t>
                      </a:r>
                      <a:r>
                        <a:rPr lang="mn-MN" sz="700" b="0" i="0" u="none" strike="noStrike" dirty="0" smtClean="0">
                          <a:solidFill>
                            <a:srgbClr val="002060"/>
                          </a:solidFill>
                          <a:effectLst/>
                          <a:latin typeface="Arial Mon" panose="020B0500000000000000" pitchFamily="34" charset="0"/>
                        </a:rPr>
                        <a:t>50</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IV</a:t>
                      </a:r>
                    </a:p>
                  </a:txBody>
                  <a:tcPr marL="9525" marR="9525" marT="9525" marB="0" anchor="ctr"/>
                </a:tc>
                <a:extLst>
                  <a:ext uri="{0D108BD9-81ED-4DB2-BD59-A6C34878D82A}">
                    <a16:rowId xmlns:a16="http://schemas.microsoft.com/office/drawing/2014/main" xmlns="" val="10008"/>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Тариат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1339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1450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1449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1480</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1</a:t>
                      </a:r>
                      <a:r>
                        <a:rPr lang="mn-MN" sz="700" b="0" i="0" u="none" strike="noStrike" dirty="0" smtClean="0">
                          <a:solidFill>
                            <a:srgbClr val="002060"/>
                          </a:solidFill>
                          <a:effectLst/>
                          <a:latin typeface="Arial Mon" panose="020B0500000000000000" pitchFamily="34" charset="0"/>
                        </a:rPr>
                        <a:t>524</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VI</a:t>
                      </a: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9"/>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Төвшрүүлэх</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886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1030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888</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894</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8</a:t>
                      </a:r>
                      <a:r>
                        <a:rPr lang="mn-MN" sz="700" b="0" i="0" u="none" strike="noStrike" dirty="0" smtClean="0">
                          <a:solidFill>
                            <a:srgbClr val="002060"/>
                          </a:solidFill>
                          <a:effectLst/>
                          <a:latin typeface="Arial Mon" panose="020B0500000000000000" pitchFamily="34" charset="0"/>
                        </a:rPr>
                        <a:t>93</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0"/>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Хайрхан</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1099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1093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1123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1134</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11</a:t>
                      </a:r>
                      <a:r>
                        <a:rPr lang="mn-MN" sz="700" b="0" i="0" u="none" strike="noStrike" dirty="0" smtClean="0">
                          <a:solidFill>
                            <a:srgbClr val="002060"/>
                          </a:solidFill>
                          <a:effectLst/>
                          <a:latin typeface="Arial Mon" panose="020B0500000000000000" pitchFamily="34" charset="0"/>
                        </a:rPr>
                        <a:t>46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1"/>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Хангай</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873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916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950</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963</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9</a:t>
                      </a:r>
                      <a:r>
                        <a:rPr lang="mn-MN" sz="700" b="0" i="0" u="none" strike="noStrike" dirty="0" smtClean="0">
                          <a:solidFill>
                            <a:srgbClr val="002060"/>
                          </a:solidFill>
                          <a:effectLst/>
                          <a:latin typeface="Arial Mon" panose="020B0500000000000000" pitchFamily="34" charset="0"/>
                        </a:rPr>
                        <a:t>76</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2"/>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Хашаат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920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951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957</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9</a:t>
                      </a:r>
                      <a:r>
                        <a:rPr lang="mn-MN" sz="700" b="0" i="0" u="none" strike="noStrike" dirty="0" smtClean="0">
                          <a:solidFill>
                            <a:srgbClr val="002060"/>
                          </a:solidFill>
                          <a:effectLst/>
                          <a:latin typeface="Arial Mon" panose="020B0500000000000000" pitchFamily="34" charset="0"/>
                        </a:rPr>
                        <a:t>62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3"/>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Хотонт</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r" fontAlgn="ctr"/>
                      <a:r>
                        <a:rPr lang="en-US" sz="700" b="0" i="0" u="none" strike="noStrike" dirty="0" smtClean="0">
                          <a:solidFill>
                            <a:srgbClr val="002060"/>
                          </a:solidFill>
                          <a:latin typeface="Arial" pitchFamily="34" charset="0"/>
                          <a:cs typeface="Arial" pitchFamily="34" charset="0"/>
                        </a:rPr>
                        <a:t>1313</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1396</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ctr"/>
                      <a:r>
                        <a:rPr lang="en-US" sz="700" b="0" i="0" u="none" strike="noStrike" dirty="0" smtClean="0">
                          <a:solidFill>
                            <a:srgbClr val="002060"/>
                          </a:solidFill>
                          <a:latin typeface="Arial" pitchFamily="34" charset="0"/>
                          <a:cs typeface="Arial" pitchFamily="34" charset="0"/>
                        </a:rPr>
                        <a:t>1307</a:t>
                      </a:r>
                      <a:endParaRPr lang="en-US" sz="700" b="0" i="0" u="none" strike="noStrike" dirty="0">
                        <a:solidFill>
                          <a:srgbClr val="002060"/>
                        </a:solidFill>
                        <a:latin typeface="Arial" pitchFamily="34" charset="0"/>
                        <a:cs typeface="Arial" pitchFamily="34" charset="0"/>
                      </a:endParaRPr>
                    </a:p>
                  </a:txBody>
                  <a:tcPr marL="9525" marR="9525" marT="9525" marB="0" anchor="ctr"/>
                </a:tc>
                <a:tc>
                  <a:txBody>
                    <a:bodyPr/>
                    <a:lstStyle/>
                    <a:p>
                      <a:pPr algn="r" fontAlgn="b"/>
                      <a:r>
                        <a:rPr lang="en-US" sz="700" b="0" i="0" u="none" strike="noStrike" dirty="0">
                          <a:solidFill>
                            <a:srgbClr val="002060"/>
                          </a:solidFill>
                          <a:effectLst/>
                          <a:latin typeface="Arial Mon" panose="020B0500000000000000" pitchFamily="34" charset="0"/>
                        </a:rPr>
                        <a:t>1335</a:t>
                      </a:r>
                    </a:p>
                  </a:txBody>
                  <a:tcPr marL="9525" marR="9525" marT="9525" marB="0" anchor="b"/>
                </a:tc>
                <a:tc>
                  <a:txBody>
                    <a:bodyPr/>
                    <a:lstStyle/>
                    <a:p>
                      <a:pPr algn="r" fontAlgn="b"/>
                      <a:r>
                        <a:rPr lang="en-US" sz="700" b="0" i="0" u="none" strike="noStrike" dirty="0" smtClean="0">
                          <a:solidFill>
                            <a:srgbClr val="002060"/>
                          </a:solidFill>
                          <a:effectLst/>
                          <a:latin typeface="Arial Mon" panose="020B0500000000000000" pitchFamily="34" charset="0"/>
                        </a:rPr>
                        <a:t>13</a:t>
                      </a:r>
                      <a:r>
                        <a:rPr lang="mn-MN" sz="700" b="0" i="0" u="none" strike="noStrike" dirty="0" smtClean="0">
                          <a:solidFill>
                            <a:srgbClr val="002060"/>
                          </a:solidFill>
                          <a:effectLst/>
                          <a:latin typeface="Arial Mon" panose="020B0500000000000000" pitchFamily="34" charset="0"/>
                        </a:rPr>
                        <a:t>22</a:t>
                      </a:r>
                      <a:endParaRPr lang="en-US" sz="700" b="0" i="0" u="none" strike="noStrike" dirty="0">
                        <a:solidFill>
                          <a:srgbClr val="002060"/>
                        </a:solidFill>
                        <a:effectLst/>
                        <a:latin typeface="Arial Mon" panose="020B0500000000000000" pitchFamily="34" charset="0"/>
                      </a:endParaRPr>
                    </a:p>
                  </a:txBody>
                  <a:tcPr marL="9525" marR="9525" marT="9525" marB="0" anchor="b"/>
                </a:tc>
                <a:tc>
                  <a:txBody>
                    <a:bodyPr/>
                    <a:lstStyle/>
                    <a:p>
                      <a:pPr algn="ctr" fontAlgn="ctr"/>
                      <a:endParaRPr lang="en-US" sz="700" b="0" i="0" u="none" strike="noStrike" dirty="0">
                        <a:solidFill>
                          <a:srgbClr val="002060"/>
                        </a:solidFill>
                        <a:latin typeface="Arial" pitchFamily="34" charset="0"/>
                        <a:cs typeface="Arial" pitchFamily="34" charset="0"/>
                      </a:endParaRPr>
                    </a:p>
                  </a:txBody>
                  <a:tcPr marL="9525" marR="9525" marT="9525" marB="0" anchor="ctr"/>
                </a:tc>
                <a:extLst>
                  <a:ext uri="{0D108BD9-81ED-4DB2-BD59-A6C34878D82A}">
                    <a16:rowId xmlns:a16="http://schemas.microsoft.com/office/drawing/2014/main" xmlns="" val="10014"/>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Цахир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582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661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713</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713</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7</a:t>
                      </a:r>
                      <a:r>
                        <a:rPr lang="mn-MN" sz="700" b="0" i="0" u="none" strike="noStrike" dirty="0" smtClean="0">
                          <a:solidFill>
                            <a:srgbClr val="002060"/>
                          </a:solidFill>
                          <a:effectLst/>
                          <a:latin typeface="Arial Mon" panose="020B0500000000000000" pitchFamily="34" charset="0"/>
                        </a:rPr>
                        <a:t>21</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a:solidFill>
                          <a:schemeClr val="accent6"/>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5"/>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Цэнхэр</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1500</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1565</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1666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1685</a:t>
                      </a:r>
                    </a:p>
                  </a:txBody>
                  <a:tcPr marL="9525" marR="9525" marT="9525" marB="0" anchor="b">
                    <a:solidFill>
                      <a:schemeClr val="bg1"/>
                    </a:solidFill>
                  </a:tcPr>
                </a:tc>
                <a:tc>
                  <a:txBody>
                    <a:bodyPr/>
                    <a:lstStyle/>
                    <a:p>
                      <a:pPr algn="r" fontAlgn="b"/>
                      <a:r>
                        <a:rPr lang="en-US" sz="700" b="0" i="0" u="none" strike="noStrike" dirty="0" smtClean="0">
                          <a:solidFill>
                            <a:srgbClr val="002060"/>
                          </a:solidFill>
                          <a:effectLst/>
                          <a:latin typeface="Arial Mon" panose="020B0500000000000000" pitchFamily="34" charset="0"/>
                        </a:rPr>
                        <a:t>168</a:t>
                      </a:r>
                      <a:r>
                        <a:rPr lang="mn-MN" sz="700" b="0" i="0" u="none" strike="noStrike" dirty="0" smtClean="0">
                          <a:solidFill>
                            <a:srgbClr val="002060"/>
                          </a:solidFill>
                          <a:effectLst/>
                          <a:latin typeface="Arial Mon" panose="020B0500000000000000" pitchFamily="34" charset="0"/>
                        </a:rPr>
                        <a:t>2</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p>
                  </a:txBody>
                  <a:tcPr marL="9525" marR="9525" marT="9525" marB="0" anchor="ctr">
                    <a:solidFill>
                      <a:schemeClr val="bg1"/>
                    </a:solidFill>
                  </a:tcPr>
                </a:tc>
                <a:extLst>
                  <a:ext uri="{0D108BD9-81ED-4DB2-BD59-A6C34878D82A}">
                    <a16:rowId xmlns:a16="http://schemas.microsoft.com/office/drawing/2014/main" xmlns="" val="10017"/>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Цэцэрлэг</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1057</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1049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1059</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1107</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110</a:t>
                      </a:r>
                      <a:r>
                        <a:rPr lang="mn-MN" sz="700" b="0" i="0" u="none" strike="noStrike" dirty="0" smtClean="0">
                          <a:solidFill>
                            <a:srgbClr val="002060"/>
                          </a:solidFill>
                          <a:effectLst/>
                          <a:latin typeface="Arial Mon" panose="020B0500000000000000" pitchFamily="34" charset="0"/>
                        </a:rPr>
                        <a:t>9</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18"/>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Чулуут</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1078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1134</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ctr"/>
                      <a:r>
                        <a:rPr lang="en-US" sz="700" b="0" i="0" u="none" strike="noStrike" dirty="0" smtClean="0">
                          <a:solidFill>
                            <a:srgbClr val="002060"/>
                          </a:solidFill>
                          <a:latin typeface="Arial" pitchFamily="34" charset="0"/>
                          <a:cs typeface="Arial" pitchFamily="34" charset="0"/>
                        </a:rPr>
                        <a:t>1166</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tc>
                  <a:txBody>
                    <a:bodyPr/>
                    <a:lstStyle/>
                    <a:p>
                      <a:pPr algn="r" fontAlgn="b"/>
                      <a:r>
                        <a:rPr lang="en-US" sz="700" b="0" i="0" u="none" strike="noStrike" dirty="0">
                          <a:solidFill>
                            <a:srgbClr val="002060"/>
                          </a:solidFill>
                          <a:effectLst/>
                          <a:latin typeface="Arial Mon" panose="020B0500000000000000" pitchFamily="34" charset="0"/>
                        </a:rPr>
                        <a:t>1198</a:t>
                      </a:r>
                    </a:p>
                  </a:txBody>
                  <a:tcPr marL="9525" marR="9525" marT="9525" marB="0" anchor="b">
                    <a:solidFill>
                      <a:schemeClr val="bg1"/>
                    </a:solidFill>
                  </a:tcPr>
                </a:tc>
                <a:tc>
                  <a:txBody>
                    <a:bodyPr/>
                    <a:lstStyle/>
                    <a:p>
                      <a:pPr algn="r" fontAlgn="b"/>
                      <a:r>
                        <a:rPr lang="en-US" sz="700" b="0" i="0" u="none" strike="noStrike" dirty="0" smtClean="0">
                          <a:solidFill>
                            <a:srgbClr val="002060"/>
                          </a:solidFill>
                          <a:effectLst/>
                          <a:latin typeface="Arial Mon" panose="020B0500000000000000" pitchFamily="34" charset="0"/>
                        </a:rPr>
                        <a:t>1</a:t>
                      </a:r>
                      <a:r>
                        <a:rPr lang="mn-MN" sz="700" b="0" i="0" u="none" strike="noStrike" dirty="0" smtClean="0">
                          <a:solidFill>
                            <a:srgbClr val="002060"/>
                          </a:solidFill>
                          <a:effectLst/>
                          <a:latin typeface="Arial Mon" panose="020B0500000000000000" pitchFamily="34" charset="0"/>
                        </a:rPr>
                        <a:t>206</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9525" marR="9525" marT="9525" marB="0" anchor="ctr">
                    <a:solidFill>
                      <a:schemeClr val="bg1"/>
                    </a:solidFill>
                  </a:tcPr>
                </a:tc>
                <a:extLst>
                  <a:ext uri="{0D108BD9-81ED-4DB2-BD59-A6C34878D82A}">
                    <a16:rowId xmlns:a16="http://schemas.microsoft.com/office/drawing/2014/main" xmlns="" val="10019"/>
                  </a:ext>
                </a:extLst>
              </a:tr>
              <a:tr h="123554">
                <a:tc>
                  <a:txBody>
                    <a:bodyPr/>
                    <a:lstStyle/>
                    <a:p>
                      <a:pPr algn="l" fontAlgn="b"/>
                      <a:r>
                        <a:rPr lang="mn-MN" sz="700" b="0" i="0" u="none" strike="noStrike" dirty="0" smtClean="0">
                          <a:solidFill>
                            <a:srgbClr val="002060"/>
                          </a:solidFill>
                          <a:effectLst/>
                          <a:latin typeface="Arial Mon" panose="020B0500000000000000" pitchFamily="34" charset="0"/>
                        </a:rPr>
                        <a:t>Эрдэнэмандал</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1651</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1608</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ctr"/>
                      <a:r>
                        <a:rPr lang="en-US" sz="700" b="0" i="0" u="none" strike="noStrike" dirty="0" smtClean="0">
                          <a:solidFill>
                            <a:srgbClr val="002060"/>
                          </a:solidFill>
                          <a:latin typeface="Arial" pitchFamily="34" charset="0"/>
                          <a:cs typeface="Arial" pitchFamily="34" charset="0"/>
                        </a:rPr>
                        <a:t>1652</a:t>
                      </a:r>
                      <a:endParaRPr lang="en-US" sz="7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fontAlgn="b"/>
                      <a:r>
                        <a:rPr lang="en-US" sz="700" b="0" i="0" u="none" strike="noStrike" dirty="0">
                          <a:solidFill>
                            <a:srgbClr val="002060"/>
                          </a:solidFill>
                          <a:effectLst/>
                          <a:latin typeface="Arial Mon" panose="020B0500000000000000" pitchFamily="34" charset="0"/>
                        </a:rPr>
                        <a:t>1683</a:t>
                      </a:r>
                    </a:p>
                  </a:txBody>
                  <a:tcPr marL="9525" marR="9525" marT="9525" marB="0" anchor="b">
                    <a:solidFill>
                      <a:schemeClr val="accent1">
                        <a:lumMod val="20000"/>
                        <a:lumOff val="80000"/>
                      </a:schemeClr>
                    </a:solidFill>
                  </a:tcPr>
                </a:tc>
                <a:tc>
                  <a:txBody>
                    <a:bodyPr/>
                    <a:lstStyle/>
                    <a:p>
                      <a:pPr algn="r" fontAlgn="b"/>
                      <a:r>
                        <a:rPr lang="en-US" sz="700" b="0" i="0" u="none" strike="noStrike" dirty="0" smtClean="0">
                          <a:solidFill>
                            <a:srgbClr val="002060"/>
                          </a:solidFill>
                          <a:effectLst/>
                          <a:latin typeface="Arial Mon" panose="020B0500000000000000" pitchFamily="34" charset="0"/>
                        </a:rPr>
                        <a:t>16</a:t>
                      </a:r>
                      <a:r>
                        <a:rPr lang="mn-MN" sz="700" b="0" i="0" u="none" strike="noStrike" dirty="0" smtClean="0">
                          <a:solidFill>
                            <a:srgbClr val="002060"/>
                          </a:solidFill>
                          <a:effectLst/>
                          <a:latin typeface="Arial Mon" panose="020B0500000000000000" pitchFamily="34" charset="0"/>
                        </a:rPr>
                        <a:t>90</a:t>
                      </a:r>
                      <a:endParaRPr lang="en-US" sz="700" b="0" i="0" u="none" strike="noStrike" dirty="0">
                        <a:solidFill>
                          <a:srgbClr val="002060"/>
                        </a:solidFill>
                        <a:effectLst/>
                        <a:latin typeface="Arial Mon" panose="020B0500000000000000" pitchFamily="34" charset="0"/>
                      </a:endParaRPr>
                    </a:p>
                  </a:txBody>
                  <a:tcPr marL="9525" marR="9525" marT="9525" marB="0" anchor="b">
                    <a:solidFill>
                      <a:schemeClr val="accent1">
                        <a:lumMod val="20000"/>
                        <a:lumOff val="80000"/>
                      </a:scheme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20"/>
                  </a:ext>
                </a:extLst>
              </a:tr>
              <a:tr h="136392">
                <a:tc>
                  <a:txBody>
                    <a:bodyPr/>
                    <a:lstStyle/>
                    <a:p>
                      <a:pPr algn="ctr" rtl="0" fontAlgn="ctr"/>
                      <a:r>
                        <a:rPr lang="mn-MN" sz="800" u="none" strike="noStrike" dirty="0">
                          <a:solidFill>
                            <a:schemeClr val="bg1"/>
                          </a:solidFill>
                          <a:latin typeface="Arial" panose="020B0604020202020204" pitchFamily="34" charset="0"/>
                          <a:cs typeface="Arial" panose="020B0604020202020204" pitchFamily="34" charset="0"/>
                        </a:rPr>
                        <a:t>Нийт  </a:t>
                      </a:r>
                      <a:endParaRPr lang="mn-MN"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smtClean="0">
                          <a:solidFill>
                            <a:schemeClr val="bg1"/>
                          </a:solidFill>
                          <a:latin typeface="Arial" pitchFamily="34" charset="0"/>
                          <a:cs typeface="Arial" pitchFamily="34" charset="0"/>
                        </a:rPr>
                        <a:t>24276</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smtClean="0">
                          <a:solidFill>
                            <a:schemeClr val="bg1"/>
                          </a:solidFill>
                          <a:latin typeface="Arial" pitchFamily="34" charset="0"/>
                          <a:cs typeface="Arial" pitchFamily="34" charset="0"/>
                        </a:rPr>
                        <a:t>26452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smtClean="0">
                          <a:solidFill>
                            <a:schemeClr val="bg1"/>
                          </a:solidFill>
                          <a:latin typeface="Arial" pitchFamily="34" charset="0"/>
                          <a:cs typeface="Arial" pitchFamily="34" charset="0"/>
                        </a:rPr>
                        <a:t>27125</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smtClean="0">
                          <a:solidFill>
                            <a:schemeClr val="bg1"/>
                          </a:solidFill>
                          <a:latin typeface="Arial" pitchFamily="34" charset="0"/>
                          <a:cs typeface="Arial" pitchFamily="34" charset="0"/>
                        </a:rPr>
                        <a:t>27550</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r" fontAlgn="ctr"/>
                      <a:r>
                        <a:rPr lang="en-US" sz="800" b="0" i="0" u="none" strike="noStrike" dirty="0" smtClean="0">
                          <a:solidFill>
                            <a:schemeClr val="bg1"/>
                          </a:solidFill>
                          <a:latin typeface="Arial" pitchFamily="34" charset="0"/>
                          <a:cs typeface="Arial" pitchFamily="34" charset="0"/>
                        </a:rPr>
                        <a:t>27</a:t>
                      </a:r>
                      <a:r>
                        <a:rPr lang="mn-MN" sz="800" b="0" i="0" u="none" strike="noStrike" dirty="0" smtClean="0">
                          <a:solidFill>
                            <a:schemeClr val="bg1"/>
                          </a:solidFill>
                          <a:latin typeface="Arial" pitchFamily="34" charset="0"/>
                          <a:cs typeface="Arial" pitchFamily="34" charset="0"/>
                        </a:rPr>
                        <a:t>912</a:t>
                      </a:r>
                      <a:endParaRPr lang="en-US" sz="8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fontAlgn="ct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extLst>
                  <a:ext uri="{0D108BD9-81ED-4DB2-BD59-A6C34878D82A}">
                    <a16:rowId xmlns:a16="http://schemas.microsoft.com/office/drawing/2014/main" xmlns="" val="10016"/>
                  </a:ext>
                </a:extLst>
              </a:tr>
            </a:tbl>
          </a:graphicData>
        </a:graphic>
      </p:graphicFrame>
      <p:sp>
        <p:nvSpPr>
          <p:cNvPr id="15" name="Rectangle: Rounded Corners 14">
            <a:extLst>
              <a:ext uri="{FF2B5EF4-FFF2-40B4-BE49-F238E27FC236}">
                <a16:creationId xmlns:a16="http://schemas.microsoft.com/office/drawing/2014/main" xmlns="" id="{0EC0AEF5-167C-4257-9D0B-ADA2252F685C}"/>
              </a:ext>
            </a:extLst>
          </p:cNvPr>
          <p:cNvSpPr/>
          <p:nvPr/>
        </p:nvSpPr>
        <p:spPr>
          <a:xfrm>
            <a:off x="3598083" y="617323"/>
            <a:ext cx="351692" cy="235853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1" name="Group 10">
            <a:extLst>
              <a:ext uri="{FF2B5EF4-FFF2-40B4-BE49-F238E27FC236}">
                <a16:creationId xmlns:a16="http://schemas.microsoft.com/office/drawing/2014/main" xmlns="" id="{D8EEC909-A958-464A-A60F-DAD4B9972B95}"/>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B993C633-34BE-49AB-96DE-161DA14DA63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2</a:t>
              </a:r>
              <a:r>
                <a:rPr lang="mn-MN" sz="900" dirty="0" smtClean="0">
                  <a:solidFill>
                    <a:srgbClr val="002060"/>
                  </a:solidFill>
                  <a:latin typeface="Arial" panose="020B0604020202020204" pitchFamily="34" charset="0"/>
                  <a:cs typeface="Arial" panose="020B0604020202020204" pitchFamily="34" charset="0"/>
                </a:rPr>
                <a:t>0</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0B593B7C-E4E6-4016-9C2D-D0DD5B85EC5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46579472-94AE-4A76-951A-CBAB1EE8E82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543401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F4ED3171-98D7-4F0F-A821-5BBE9F3ED96D}"/>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sp>
        <p:nvSpPr>
          <p:cNvPr id="14" name="TextBox 13">
            <a:extLst>
              <a:ext uri="{FF2B5EF4-FFF2-40B4-BE49-F238E27FC236}">
                <a16:creationId xmlns:a16="http://schemas.microsoft.com/office/drawing/2014/main" xmlns="" id="{A033A7BF-3D04-48DB-A008-926F00D3AC28}"/>
              </a:ext>
            </a:extLst>
          </p:cNvPr>
          <p:cNvSpPr txBox="1"/>
          <p:nvPr/>
        </p:nvSpPr>
        <p:spPr>
          <a:xfrm>
            <a:off x="145780" y="436197"/>
            <a:ext cx="4674315" cy="615553"/>
          </a:xfrm>
          <a:prstGeom prst="rect">
            <a:avLst/>
          </a:prstGeom>
          <a:noFill/>
        </p:spPr>
        <p:txBody>
          <a:bodyPr wrap="square" rtlCol="0">
            <a:spAutoFit/>
          </a:bodyPr>
          <a:lstStyle/>
          <a:p>
            <a:pPr algn="just"/>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монгол улсын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дотоодын нийт бүтээгдэхүүний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a:t>
            </a:r>
            <a:r>
              <a:rPr lang="en-US" sz="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Хангайн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бүсийн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10.</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en-US" sz="8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болох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431.4</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төгрөгийн бүтээгдэхүүн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үйлдвэрлэж</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xmlns="" id="{61F7831F-5F16-4188-A28F-FDF9B9F8211E}"/>
              </a:ext>
            </a:extLst>
          </p:cNvPr>
          <p:cNvSpPr txBox="1"/>
          <p:nvPr/>
        </p:nvSpPr>
        <p:spPr>
          <a:xfrm>
            <a:off x="145779" y="1051750"/>
            <a:ext cx="1168037" cy="1692771"/>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дотоодын нийт бүтээгдэхүүн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сая төгрөг</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үйлдвэрийн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бүтээгдэхүүний үйлдвэрлэлт дүнгээр </a:t>
            </a:r>
            <a:r>
              <a:rPr lang="en-US" sz="12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6.2</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тэрбумд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хүрсэн байна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6" name="Chart 15">
            <a:extLst>
              <a:ext uri="{FF2B5EF4-FFF2-40B4-BE49-F238E27FC236}">
                <a16:creationId xmlns:a16="http://schemas.microsoft.com/office/drawing/2014/main" xmlns="" id="{30CB8EBF-1CA9-4A86-A7B1-5C00E9E83BEA}"/>
              </a:ext>
            </a:extLst>
          </p:cNvPr>
          <p:cNvGraphicFramePr/>
          <p:nvPr>
            <p:extLst>
              <p:ext uri="{D42A27DB-BD31-4B8C-83A1-F6EECF244321}">
                <p14:modId xmlns:p14="http://schemas.microsoft.com/office/powerpoint/2010/main" val="2152488856"/>
              </p:ext>
            </p:extLst>
          </p:nvPr>
        </p:nvGraphicFramePr>
        <p:xfrm>
          <a:off x="1253635" y="904645"/>
          <a:ext cx="3562071" cy="2282325"/>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 8">
            <a:extLst>
              <a:ext uri="{FF2B5EF4-FFF2-40B4-BE49-F238E27FC236}">
                <a16:creationId xmlns:a16="http://schemas.microsoft.com/office/drawing/2014/main" xmlns="" id="{25481218-1A3D-4252-AE38-8A8DA3A7727B}"/>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E4586A04-6FB8-462E-9B6A-F1E8463AF2A4}"/>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2"/>
                  </a:solidFill>
                  <a:latin typeface="Arial" panose="020B0604020202020204" pitchFamily="34" charset="0"/>
                  <a:cs typeface="Arial" panose="020B0604020202020204" pitchFamily="34" charset="0"/>
                </a:rPr>
                <a:t>2</a:t>
              </a:r>
              <a:r>
                <a:rPr lang="mn-MN" sz="900" dirty="0" smtClean="0">
                  <a:solidFill>
                    <a:schemeClr val="accent2"/>
                  </a:solidFill>
                  <a:latin typeface="Arial" panose="020B0604020202020204" pitchFamily="34" charset="0"/>
                  <a:cs typeface="Arial" panose="020B0604020202020204" pitchFamily="34" charset="0"/>
                </a:rPr>
                <a:t>1</a:t>
              </a:r>
              <a:endParaRPr lang="mn-MN" sz="900" dirty="0">
                <a:solidFill>
                  <a:schemeClr val="accent2"/>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9E34EE17-9B94-4B73-9665-2EC0F5CA9406}"/>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FA914C6F-D10A-40FF-B801-E16261A7CAD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220628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E89BBF0-4BAF-4FDA-A552-61C39B18F9C8}"/>
              </a:ext>
            </a:extLst>
          </p:cNvPr>
          <p:cNvSpPr txBox="1"/>
          <p:nvPr/>
        </p:nvSpPr>
        <p:spPr>
          <a:xfrm>
            <a:off x="221000" y="278328"/>
            <a:ext cx="4610711" cy="707886"/>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салбараар авч үзвэл: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ан агнуур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ойн аж ахуйн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55.1</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Аж үйлдвэр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барилгын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нь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20.8</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Үйлчилгээний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салбар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24.1</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ийг тус тус эзэлж байна.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Нэг хүнд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ногдох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ДНБ</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нь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2015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2016</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2017</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онд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сая</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2018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онд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4.5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сая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төгрөгт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хүрсэн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Chart 10">
            <a:extLst>
              <a:ext uri="{FF2B5EF4-FFF2-40B4-BE49-F238E27FC236}">
                <a16:creationId xmlns:a16="http://schemas.microsoft.com/office/drawing/2014/main" xmlns="" id="{B0462A55-F6F3-4D79-8B2F-2F45F9CE2816}"/>
              </a:ext>
            </a:extLst>
          </p:cNvPr>
          <p:cNvGraphicFramePr/>
          <p:nvPr>
            <p:extLst>
              <p:ext uri="{D42A27DB-BD31-4B8C-83A1-F6EECF244321}">
                <p14:modId xmlns:p14="http://schemas.microsoft.com/office/powerpoint/2010/main" val="2739639538"/>
              </p:ext>
            </p:extLst>
          </p:nvPr>
        </p:nvGraphicFramePr>
        <p:xfrm>
          <a:off x="438150" y="1202322"/>
          <a:ext cx="4621860" cy="1949937"/>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xmlns="" id="{2EE8E15E-9A78-4EAC-A7DF-56BD20A3579D}"/>
              </a:ext>
            </a:extLst>
          </p:cNvPr>
          <p:cNvSpPr txBox="1"/>
          <p:nvPr/>
        </p:nvSpPr>
        <p:spPr>
          <a:xfrm rot="16200000">
            <a:off x="-530008" y="1798506"/>
            <a:ext cx="1778470" cy="400110"/>
          </a:xfrm>
          <a:prstGeom prst="rect">
            <a:avLst/>
          </a:prstGeom>
          <a:noFill/>
        </p:spPr>
        <p:txBody>
          <a:bodyPr vert="horz" wrap="square" rtlCol="0">
            <a:spAutoFit/>
          </a:bodyPr>
          <a:lstStyle/>
          <a:p>
            <a:pPr algn="ctr"/>
            <a:r>
              <a:rPr lang="mn-MN" sz="1000" dirty="0">
                <a:solidFill>
                  <a:srgbClr val="002060"/>
                </a:solidFill>
                <a:latin typeface="Arial" panose="020B0604020202020204" pitchFamily="34" charset="0"/>
                <a:cs typeface="Arial" panose="020B0604020202020204" pitchFamily="34" charset="0"/>
              </a:rPr>
              <a:t>ДНБ-д эзлэх салбаруудын </a:t>
            </a:r>
          </a:p>
          <a:p>
            <a:pPr algn="ctr"/>
            <a:r>
              <a:rPr lang="mn-MN" sz="1000" dirty="0">
                <a:solidFill>
                  <a:srgbClr val="002060"/>
                </a:solidFill>
                <a:latin typeface="Arial" panose="020B0604020202020204" pitchFamily="34" charset="0"/>
                <a:cs typeface="Arial" panose="020B0604020202020204" pitchFamily="34" charset="0"/>
              </a:rPr>
              <a:t>эзлэх хувь</a:t>
            </a:r>
          </a:p>
        </p:txBody>
      </p:sp>
      <p:grpSp>
        <p:nvGrpSpPr>
          <p:cNvPr id="18" name="Group 17">
            <a:extLst>
              <a:ext uri="{FF2B5EF4-FFF2-40B4-BE49-F238E27FC236}">
                <a16:creationId xmlns:a16="http://schemas.microsoft.com/office/drawing/2014/main" xmlns="" id="{796AE9C7-0D96-4536-8219-9AAC9523DFDA}"/>
              </a:ext>
            </a:extLst>
          </p:cNvPr>
          <p:cNvGrpSpPr/>
          <p:nvPr/>
        </p:nvGrpSpPr>
        <p:grpSpPr>
          <a:xfrm>
            <a:off x="359227" y="69171"/>
            <a:ext cx="4517294" cy="215444"/>
            <a:chOff x="359227" y="69171"/>
            <a:chExt cx="4517294" cy="215444"/>
          </a:xfrm>
        </p:grpSpPr>
        <p:cxnSp>
          <p:nvCxnSpPr>
            <p:cNvPr id="20" name="Straight Connector 19">
              <a:extLst>
                <a:ext uri="{FF2B5EF4-FFF2-40B4-BE49-F238E27FC236}">
                  <a16:creationId xmlns:a16="http://schemas.microsoft.com/office/drawing/2014/main" xmlns="" id="{5E6D035B-24E0-4BC8-8B97-06C23A86CE2E}"/>
                </a:ext>
              </a:extLst>
            </p:cNvPr>
            <p:cNvCxnSpPr>
              <a:cxnSpLocks/>
            </p:cNvCxnSpPr>
            <p:nvPr/>
          </p:nvCxnSpPr>
          <p:spPr>
            <a:xfrm flipH="1">
              <a:off x="359227" y="176893"/>
              <a:ext cx="2628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0134F9E9-7B47-4991-BEE3-9A7947804906}"/>
                </a:ext>
              </a:extLst>
            </p:cNvPr>
            <p:cNvSpPr txBox="1"/>
            <p:nvPr/>
          </p:nvSpPr>
          <p:spPr>
            <a:xfrm>
              <a:off x="2957848" y="69171"/>
              <a:ext cx="1918673" cy="215444"/>
            </a:xfrm>
            <a:prstGeom prst="rect">
              <a:avLst/>
            </a:prstGeom>
            <a:noFill/>
          </p:spPr>
          <p:txBody>
            <a:bodyPr wrap="square" rtlCol="0">
              <a:spAutoFit/>
            </a:bodyPr>
            <a:lstStyle/>
            <a:p>
              <a:r>
                <a:rPr lang="mn-MN" sz="800" dirty="0">
                  <a:solidFill>
                    <a:schemeClr val="accent2"/>
                  </a:solidFill>
                  <a:latin typeface="Arial" panose="020B0604020202020204" pitchFamily="34" charset="0"/>
                  <a:cs typeface="Arial" panose="020B0604020202020204" pitchFamily="34" charset="0"/>
                </a:rPr>
                <a:t>ДОТООДЫН НИЙТ БҮТЭЭГДЭХҮҮН</a:t>
              </a:r>
            </a:p>
          </p:txBody>
        </p:sp>
      </p:grpSp>
      <p:grpSp>
        <p:nvGrpSpPr>
          <p:cNvPr id="22" name="Group 21">
            <a:extLst>
              <a:ext uri="{FF2B5EF4-FFF2-40B4-BE49-F238E27FC236}">
                <a16:creationId xmlns:a16="http://schemas.microsoft.com/office/drawing/2014/main" xmlns="" id="{062723FE-B335-4E6B-B17D-75C4A755596C}"/>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xmlns="" id="{D2158DD9-61E8-488C-A9CF-7EEF0A5014D7}"/>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2"/>
                  </a:solidFill>
                  <a:latin typeface="Arial" panose="020B0604020202020204" pitchFamily="34" charset="0"/>
                  <a:cs typeface="Arial" panose="020B0604020202020204" pitchFamily="34" charset="0"/>
                </a:rPr>
                <a:t>2</a:t>
              </a:r>
              <a:r>
                <a:rPr lang="mn-MN" sz="900" dirty="0" smtClean="0">
                  <a:solidFill>
                    <a:schemeClr val="accent2"/>
                  </a:solidFill>
                  <a:latin typeface="Arial" panose="020B0604020202020204" pitchFamily="34" charset="0"/>
                  <a:cs typeface="Arial" panose="020B0604020202020204" pitchFamily="34" charset="0"/>
                </a:rPr>
                <a:t>2</a:t>
              </a:r>
              <a:endParaRPr lang="mn-MN" sz="900" dirty="0">
                <a:solidFill>
                  <a:schemeClr val="accent2"/>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D492DF25-D63A-4054-8845-9D92DA184B50}"/>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51E8DC8F-1B73-4B09-8285-54B3C05448CC}"/>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15065"/>
            <a:ext cx="284803" cy="313480"/>
          </a:xfrm>
          <a:prstGeom prst="rect">
            <a:avLst/>
          </a:prstGeom>
        </p:spPr>
      </p:pic>
    </p:spTree>
    <p:extLst>
      <p:ext uri="{BB962C8B-B14F-4D97-AF65-F5344CB8AC3E}">
        <p14:creationId xmlns:p14="http://schemas.microsoft.com/office/powerpoint/2010/main" val="884992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4180309"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Аж ахуйн нэгж, байгууллагын тоо</a:t>
            </a:r>
          </a:p>
        </p:txBody>
      </p:sp>
      <p:graphicFrame>
        <p:nvGraphicFramePr>
          <p:cNvPr id="14" name="Table 13">
            <a:extLst>
              <a:ext uri="{FF2B5EF4-FFF2-40B4-BE49-F238E27FC236}">
                <a16:creationId xmlns:a16="http://schemas.microsoft.com/office/drawing/2014/main" xmlns="" id="{CBD0EC60-9AD8-4507-A182-09B38948DE58}"/>
              </a:ext>
            </a:extLst>
          </p:cNvPr>
          <p:cNvGraphicFramePr>
            <a:graphicFrameLocks noGrp="1"/>
          </p:cNvGraphicFramePr>
          <p:nvPr>
            <p:extLst>
              <p:ext uri="{D42A27DB-BD31-4B8C-83A1-F6EECF244321}">
                <p14:modId xmlns:p14="http://schemas.microsoft.com/office/powerpoint/2010/main" val="1211162476"/>
              </p:ext>
            </p:extLst>
          </p:nvPr>
        </p:nvGraphicFramePr>
        <p:xfrm>
          <a:off x="160522" y="441144"/>
          <a:ext cx="4582930" cy="2673533"/>
        </p:xfrm>
        <a:graphic>
          <a:graphicData uri="http://schemas.openxmlformats.org/drawingml/2006/table">
            <a:tbl>
              <a:tblPr>
                <a:tableStyleId>{2D5ABB26-0587-4C30-8999-92F81FD0307C}</a:tableStyleId>
              </a:tblPr>
              <a:tblGrid>
                <a:gridCol w="944574">
                  <a:extLst>
                    <a:ext uri="{9D8B030D-6E8A-4147-A177-3AD203B41FA5}">
                      <a16:colId xmlns:a16="http://schemas.microsoft.com/office/drawing/2014/main" xmlns="" val="20000"/>
                    </a:ext>
                  </a:extLst>
                </a:gridCol>
                <a:gridCol w="699684">
                  <a:extLst>
                    <a:ext uri="{9D8B030D-6E8A-4147-A177-3AD203B41FA5}">
                      <a16:colId xmlns:a16="http://schemas.microsoft.com/office/drawing/2014/main" xmlns="" val="20001"/>
                    </a:ext>
                  </a:extLst>
                </a:gridCol>
                <a:gridCol w="699684">
                  <a:extLst>
                    <a:ext uri="{9D8B030D-6E8A-4147-A177-3AD203B41FA5}">
                      <a16:colId xmlns:a16="http://schemas.microsoft.com/office/drawing/2014/main" xmlns="" val="20002"/>
                    </a:ext>
                  </a:extLst>
                </a:gridCol>
                <a:gridCol w="699684">
                  <a:extLst>
                    <a:ext uri="{9D8B030D-6E8A-4147-A177-3AD203B41FA5}">
                      <a16:colId xmlns:a16="http://schemas.microsoft.com/office/drawing/2014/main" xmlns="" val="20003"/>
                    </a:ext>
                  </a:extLst>
                </a:gridCol>
                <a:gridCol w="699684">
                  <a:extLst>
                    <a:ext uri="{9D8B030D-6E8A-4147-A177-3AD203B41FA5}">
                      <a16:colId xmlns:a16="http://schemas.microsoft.com/office/drawing/2014/main" xmlns="" val="20004"/>
                    </a:ext>
                  </a:extLst>
                </a:gridCol>
                <a:gridCol w="839620">
                  <a:extLst>
                    <a:ext uri="{9D8B030D-6E8A-4147-A177-3AD203B41FA5}">
                      <a16:colId xmlns:a16="http://schemas.microsoft.com/office/drawing/2014/main" xmlns="" val="1906859917"/>
                    </a:ext>
                  </a:extLst>
                </a:gridCol>
              </a:tblGrid>
              <a:tr h="125678">
                <a:tc>
                  <a:txBody>
                    <a:bodyPr/>
                    <a:lstStyle/>
                    <a:p>
                      <a:pPr algn="ctr" fontAlgn="ctr"/>
                      <a:r>
                        <a:rPr lang="en-US" sz="700" u="none" strike="noStrike" dirty="0">
                          <a:solidFill>
                            <a:schemeClr val="bg1"/>
                          </a:solidFill>
                          <a:latin typeface="Arial" panose="020B0604020202020204" pitchFamily="34" charset="0"/>
                          <a:cs typeface="Arial" panose="020B0604020202020204" pitchFamily="34" charset="0"/>
                        </a:rPr>
                        <a:t> </a:t>
                      </a:r>
                      <a:r>
                        <a:rPr lang="mn-MN" sz="700" u="none" strike="noStrike" dirty="0">
                          <a:solidFill>
                            <a:schemeClr val="bg1"/>
                          </a:solidFill>
                          <a:latin typeface="Arial" panose="020B0604020202020204" pitchFamily="34" charset="0"/>
                          <a:cs typeface="Arial" panose="020B0604020202020204" pitchFamily="34" charset="0"/>
                        </a:rPr>
                        <a:t>Сумдын нэр</a:t>
                      </a:r>
                      <a:endParaRPr lang="en-US" sz="7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1998</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2006</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2011</a:t>
                      </a:r>
                    </a:p>
                  </a:txBody>
                  <a:tcPr marL="68580" marR="68580" marT="0" marB="0">
                    <a:solidFill>
                      <a:schemeClr val="accent1"/>
                    </a:solidFill>
                  </a:tcPr>
                </a:tc>
                <a:tc>
                  <a:txBody>
                    <a:bodyPr/>
                    <a:lstStyle/>
                    <a:p>
                      <a:pPr algn="ctr">
                        <a:spcAft>
                          <a:spcPts val="0"/>
                        </a:spcAft>
                      </a:pPr>
                      <a:r>
                        <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2016</a:t>
                      </a:r>
                    </a:p>
                  </a:txBody>
                  <a:tcPr marL="68580" marR="68580" marT="0" marB="0">
                    <a:solidFill>
                      <a:schemeClr val="accent1"/>
                    </a:solidFill>
                  </a:tcPr>
                </a:tc>
                <a:tc>
                  <a:txBody>
                    <a:bodyPr/>
                    <a:lstStyle/>
                    <a:p>
                      <a:pPr algn="ctr">
                        <a:spcAft>
                          <a:spcPts val="0"/>
                        </a:spcAft>
                      </a:pPr>
                      <a:r>
                        <a:rPr lang="mn-MN" sz="700" dirty="0">
                          <a:solidFill>
                            <a:schemeClr val="bg1"/>
                          </a:solidFill>
                          <a:effectLst/>
                          <a:latin typeface="Arial" panose="020B0604020202020204" pitchFamily="34" charset="0"/>
                          <a:ea typeface="Tahoma" panose="020B0604030504040204" pitchFamily="34" charset="0"/>
                          <a:cs typeface="Arial" panose="020B0604020202020204" pitchFamily="34" charset="0"/>
                        </a:rPr>
                        <a:t>Эрэмбэ</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extLst>
                  <a:ext uri="{0D108BD9-81ED-4DB2-BD59-A6C34878D82A}">
                    <a16:rowId xmlns:a16="http://schemas.microsoft.com/office/drawing/2014/main" xmlns="" val="10000"/>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Ýðäýíýáóëãàí</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272</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200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289</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330</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a:solidFill>
                            <a:schemeClr val="accent2"/>
                          </a:solidFill>
                          <a:latin typeface="Arial" pitchFamily="34" charset="0"/>
                          <a:cs typeface="Arial" pitchFamily="34" charset="0"/>
                        </a:rPr>
                        <a:t>I</a:t>
                      </a:r>
                      <a:r>
                        <a:rPr lang="mn-MN" sz="700" b="1" i="0" u="none" strike="noStrike" dirty="0">
                          <a:solidFill>
                            <a:schemeClr val="accent2"/>
                          </a:solidFill>
                          <a:latin typeface="Arial" pitchFamily="34" charset="0"/>
                          <a:cs typeface="Arial" pitchFamily="34" charset="0"/>
                        </a:rPr>
                        <a:t> </a:t>
                      </a:r>
                      <a:r>
                        <a:rPr lang="mn-MN" sz="700" b="0" i="0" u="none" strike="noStrike" dirty="0">
                          <a:solidFill>
                            <a:schemeClr val="accent2"/>
                          </a:solidFill>
                          <a:latin typeface="Arial" pitchFamily="34" charset="0"/>
                          <a:cs typeface="Arial" pitchFamily="34" charset="0"/>
                        </a:rPr>
                        <a:t>хамгийн их</a:t>
                      </a:r>
                      <a:endParaRPr lang="en-US" sz="700" b="0"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1"/>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Áàòöýíãýë</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17</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27</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2"/>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Áóëãàí</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8</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16</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3"/>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Æàðãàëàíò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12</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tc>
                <a:extLst>
                  <a:ext uri="{0D108BD9-81ED-4DB2-BD59-A6C34878D82A}">
                    <a16:rowId xmlns:a16="http://schemas.microsoft.com/office/drawing/2014/main" xmlns="" val="10004"/>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Èõòàìèð</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18</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39</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III</a:t>
                      </a: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5"/>
                  </a:ext>
                </a:extLst>
              </a:tr>
              <a:tr h="127483">
                <a:tc>
                  <a:txBody>
                    <a:bodyPr/>
                    <a:lstStyle/>
                    <a:p>
                      <a:pPr algn="l" fontAlgn="b"/>
                      <a:r>
                        <a:rPr lang="en-US" sz="700" b="0" i="0" u="none" strike="noStrike" dirty="0">
                          <a:solidFill>
                            <a:srgbClr val="002060"/>
                          </a:solidFill>
                          <a:effectLst/>
                          <a:latin typeface="Arial Mon" panose="020B0500000000000000" pitchFamily="34" charset="-52"/>
                          <a:cs typeface="Arial" panose="020B0604020202020204" pitchFamily="34" charset="0"/>
                        </a:rPr>
                        <a:t>ª</a:t>
                      </a:r>
                      <a:r>
                        <a:rPr lang="en-US" sz="700" b="0" i="0" u="none" strike="noStrike" dirty="0" err="1">
                          <a:solidFill>
                            <a:srgbClr val="002060"/>
                          </a:solidFill>
                          <a:effectLst/>
                          <a:latin typeface="Arial Mon" panose="020B0500000000000000" pitchFamily="34" charset="-52"/>
                          <a:cs typeface="Arial" panose="020B0604020202020204" pitchFamily="34" charset="0"/>
                        </a:rPr>
                        <a:t>ãèéíóóð</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20</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6"/>
                          </a:solidFill>
                          <a:latin typeface="Arial" pitchFamily="34" charset="0"/>
                          <a:cs typeface="Arial" pitchFamily="34" charset="0"/>
                        </a:rPr>
                        <a:t>XV</a:t>
                      </a:r>
                      <a:r>
                        <a:rPr lang="mn-MN" sz="700" b="1" i="0" u="none" strike="noStrike" dirty="0" smtClean="0">
                          <a:solidFill>
                            <a:schemeClr val="accent6"/>
                          </a:solidFill>
                          <a:latin typeface="Arial" pitchFamily="34" charset="0"/>
                          <a:cs typeface="Arial" pitchFamily="34" charset="0"/>
                        </a:rPr>
                        <a:t> </a:t>
                      </a:r>
                      <a:r>
                        <a:rPr lang="mn-MN" sz="700" b="0" i="0" u="none" strike="noStrike" dirty="0" smtClean="0">
                          <a:solidFill>
                            <a:schemeClr val="accent6"/>
                          </a:solidFill>
                          <a:latin typeface="Arial" pitchFamily="34" charset="0"/>
                          <a:cs typeface="Arial" pitchFamily="34" charset="0"/>
                        </a:rPr>
                        <a:t>хамгийн бага</a:t>
                      </a:r>
                      <a:endParaRPr lang="en-US" sz="700" b="0" i="0" u="none" strike="noStrike" dirty="0" smtClean="0">
                        <a:solidFill>
                          <a:schemeClr val="accent6"/>
                        </a:solidFill>
                        <a:latin typeface="Arial" pitchFamily="34" charset="0"/>
                        <a:cs typeface="Arial" pitchFamily="34" charset="0"/>
                      </a:endParaRPr>
                    </a:p>
                  </a:txBody>
                  <a:tcPr marL="68580" marR="68580" marT="0" marB="0" anchor="ctr"/>
                </a:tc>
                <a:extLst>
                  <a:ext uri="{0D108BD9-81ED-4DB2-BD59-A6C34878D82A}">
                    <a16:rowId xmlns:a16="http://schemas.microsoft.com/office/drawing/2014/main" xmlns="" val="10006"/>
                  </a:ext>
                </a:extLst>
              </a:tr>
              <a:tr h="127483">
                <a:tc>
                  <a:txBody>
                    <a:bodyPr/>
                    <a:lstStyle/>
                    <a:p>
                      <a:pPr algn="l" fontAlgn="b"/>
                      <a:r>
                        <a:rPr lang="en-US" sz="700" b="0" i="0" u="none" strike="noStrike" dirty="0">
                          <a:solidFill>
                            <a:srgbClr val="002060"/>
                          </a:solidFill>
                          <a:effectLst/>
                          <a:latin typeface="Arial Mon" panose="020B0500000000000000" pitchFamily="34" charset="-52"/>
                          <a:cs typeface="Arial" panose="020B0604020202020204" pitchFamily="34" charset="0"/>
                        </a:rPr>
                        <a:t>ª</a:t>
                      </a:r>
                      <a:r>
                        <a:rPr lang="en-US" sz="700" b="0" i="0" u="none" strike="noStrike" dirty="0" err="1">
                          <a:solidFill>
                            <a:srgbClr val="002060"/>
                          </a:solidFill>
                          <a:effectLst/>
                          <a:latin typeface="Arial Mon" panose="020B0500000000000000" pitchFamily="34" charset="-52"/>
                          <a:cs typeface="Arial" panose="020B0604020202020204" pitchFamily="34" charset="0"/>
                        </a:rPr>
                        <a:t>ëçèéò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7"/>
                  </a:ext>
                </a:extLst>
              </a:tr>
              <a:tr h="127483">
                <a:tc>
                  <a:txBody>
                    <a:bodyPr/>
                    <a:lstStyle/>
                    <a:p>
                      <a:pPr algn="l" fontAlgn="b"/>
                      <a:r>
                        <a:rPr lang="en-US" sz="700" b="0" i="0" u="none" strike="noStrike" dirty="0">
                          <a:solidFill>
                            <a:srgbClr val="002060"/>
                          </a:solidFill>
                          <a:effectLst/>
                          <a:latin typeface="Arial Mon" panose="020B0500000000000000" pitchFamily="34" charset="-52"/>
                          <a:cs typeface="Arial" panose="020B0604020202020204" pitchFamily="34" charset="0"/>
                        </a:rPr>
                        <a:t>ª</a:t>
                      </a:r>
                      <a:r>
                        <a:rPr lang="en-US" sz="700" b="0" i="0" u="none" strike="noStrike" dirty="0" err="1">
                          <a:solidFill>
                            <a:srgbClr val="002060"/>
                          </a:solidFill>
                          <a:effectLst/>
                          <a:latin typeface="Arial Mon" panose="020B0500000000000000" pitchFamily="34" charset="-52"/>
                          <a:cs typeface="Arial" panose="020B0604020202020204" pitchFamily="34" charset="0"/>
                        </a:rPr>
                        <a:t>íäºð-Óëààí</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25</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30</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08"/>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Òàðèàò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34</a:t>
                      </a:r>
                    </a:p>
                  </a:txBody>
                  <a:tcPr marL="9525" marR="9525" marT="9525" marB="0" anchor="ctr">
                    <a:solidFill>
                      <a:schemeClr val="accent1">
                        <a:lumMod val="20000"/>
                        <a:lumOff val="80000"/>
                      </a:schemeClr>
                    </a:solidFill>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09"/>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Òºâøð</a:t>
                      </a:r>
                      <a:r>
                        <a:rPr lang="en-US" sz="700" b="0" i="0" u="none" strike="noStrike" dirty="0">
                          <a:solidFill>
                            <a:srgbClr val="002060"/>
                          </a:solidFill>
                          <a:effectLst/>
                          <a:latin typeface="Arial Mon" panose="020B0500000000000000" pitchFamily="34" charset="-52"/>
                          <a:cs typeface="Arial" panose="020B0604020202020204" pitchFamily="34" charset="0"/>
                        </a:rPr>
                        <a:t>¿¿</a:t>
                      </a:r>
                      <a:r>
                        <a:rPr lang="en-US" sz="700" b="0" i="0" u="none" strike="noStrike" dirty="0" err="1">
                          <a:solidFill>
                            <a:srgbClr val="002060"/>
                          </a:solidFill>
                          <a:effectLst/>
                          <a:latin typeface="Arial Mon" panose="020B0500000000000000" pitchFamily="34" charset="-52"/>
                          <a:cs typeface="Arial" panose="020B0604020202020204" pitchFamily="34" charset="0"/>
                        </a:rPr>
                        <a:t>ëýõ</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16</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29</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0"/>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Õàéðõàí</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12</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18</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27</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11"/>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Õàíãàé</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7</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15</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2"/>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Õàøààò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9</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0" i="0" u="none" strike="noStrike" dirty="0">
                        <a:solidFill>
                          <a:schemeClr val="accent6"/>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13"/>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Õîòîíò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tc>
                <a:tc>
                  <a:txBody>
                    <a:bodyPr/>
                    <a:lstStyle/>
                    <a:p>
                      <a:pPr algn="r" rtl="0" fontAlgn="ctr"/>
                      <a:r>
                        <a:rPr lang="en-US" sz="700" b="0" i="0" u="none" strike="noStrike">
                          <a:solidFill>
                            <a:srgbClr val="002060"/>
                          </a:solidFill>
                          <a:effectLst/>
                          <a:latin typeface="Segoe UI" panose="020B0502040204020203" pitchFamily="34" charset="0"/>
                        </a:rPr>
                        <a:t>19</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13</a:t>
                      </a:r>
                    </a:p>
                  </a:txBody>
                  <a:tcPr marL="9525" marR="9525" marT="9525" marB="0" anchor="ctr"/>
                </a:tc>
                <a:tc>
                  <a:txBody>
                    <a:bodyPr/>
                    <a:lstStyle/>
                    <a:p>
                      <a:pPr algn="r" rtl="0" fontAlgn="ctr"/>
                      <a:r>
                        <a:rPr lang="en-US" sz="700" b="0" i="0" u="none" strike="noStrike">
                          <a:solidFill>
                            <a:srgbClr val="002060"/>
                          </a:solidFill>
                          <a:effectLst/>
                          <a:latin typeface="Segoe UI" panose="020B0502040204020203" pitchFamily="34" charset="0"/>
                        </a:rPr>
                        <a:t>22</a:t>
                      </a:r>
                    </a:p>
                  </a:txBody>
                  <a:tcPr marL="9525" marR="9525" marT="9525" marB="0" anchor="ctr"/>
                </a:tc>
                <a:tc>
                  <a:txBody>
                    <a:bodyPr/>
                    <a:lstStyle/>
                    <a:p>
                      <a:pPr algn="r" rtl="0" fontAlgn="ctr"/>
                      <a:r>
                        <a:rPr lang="en-US" sz="700" b="0" i="0" u="none" strike="noStrike" dirty="0">
                          <a:solidFill>
                            <a:srgbClr val="002060"/>
                          </a:solidFill>
                          <a:effectLst/>
                          <a:latin typeface="Segoe UI" panose="020B0502040204020203" pitchFamily="34" charset="0"/>
                        </a:rPr>
                        <a:t>24</a:t>
                      </a:r>
                    </a:p>
                  </a:txBody>
                  <a:tcPr marL="9525" marR="9525" marT="9525" marB="0" anchor="ctr"/>
                </a:tc>
                <a:tc>
                  <a:txBody>
                    <a:bodyPr/>
                    <a:lstStyle/>
                    <a:p>
                      <a:pPr algn="ctr">
                        <a:spcAft>
                          <a:spcPts val="0"/>
                        </a:spcAft>
                      </a:pPr>
                      <a:endParaRPr lang="en-US" sz="700" dirty="0">
                        <a:solidFill>
                          <a:srgbClr val="002060"/>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0014"/>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Öàõèð</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6</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17</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34</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15"/>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Öýíõýð</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16</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26</a:t>
                      </a:r>
                    </a:p>
                  </a:txBody>
                  <a:tcPr marL="9525" marR="9525" marT="9525" marB="0" anchor="ctr">
                    <a:solidFill>
                      <a:schemeClr val="bg1"/>
                    </a:solidFill>
                  </a:tcPr>
                </a:tc>
                <a:tc>
                  <a:txBody>
                    <a:bodyPr/>
                    <a:lstStyle/>
                    <a:p>
                      <a:pPr algn="r" rtl="0" fontAlgn="ctr"/>
                      <a:r>
                        <a:rPr lang="en-US" sz="700" b="0" i="0" u="none" strike="noStrike" dirty="0">
                          <a:solidFill>
                            <a:srgbClr val="002060"/>
                          </a:solidFill>
                          <a:effectLst/>
                          <a:latin typeface="Segoe UI" panose="020B0502040204020203" pitchFamily="34" charset="0"/>
                        </a:rPr>
                        <a:t>31</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bg1"/>
                    </a:solidFill>
                  </a:tcPr>
                </a:tc>
                <a:extLst>
                  <a:ext uri="{0D108BD9-81ED-4DB2-BD59-A6C34878D82A}">
                    <a16:rowId xmlns:a16="http://schemas.microsoft.com/office/drawing/2014/main" xmlns="" val="10017"/>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Öýöýðëýã</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10</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15</a:t>
                      </a:r>
                    </a:p>
                  </a:txBody>
                  <a:tcPr marL="9525" marR="9525" marT="9525" marB="0" anchor="ctr">
                    <a:solidFill>
                      <a:schemeClr val="accent1">
                        <a:lumMod val="20000"/>
                        <a:lumOff val="80000"/>
                      </a:schemeClr>
                    </a:solidFill>
                  </a:tcPr>
                </a:tc>
                <a:tc>
                  <a:txBody>
                    <a:bodyPr/>
                    <a:lstStyle/>
                    <a:p>
                      <a:pPr algn="r" rtl="0" fontAlgn="ctr"/>
                      <a:r>
                        <a:rPr lang="en-US" sz="700" b="0" i="0" u="none" strike="noStrike">
                          <a:solidFill>
                            <a:srgbClr val="002060"/>
                          </a:solidFill>
                          <a:effectLst/>
                          <a:latin typeface="Segoe UI" panose="020B0502040204020203" pitchFamily="34" charset="0"/>
                        </a:rPr>
                        <a:t>20</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42</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II</a:t>
                      </a: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18"/>
                  </a:ext>
                </a:extLst>
              </a:tr>
              <a:tr h="127483">
                <a:tc>
                  <a:txBody>
                    <a:bodyPr/>
                    <a:lstStyle/>
                    <a:p>
                      <a:pPr algn="l" fontAlgn="b"/>
                      <a:r>
                        <a:rPr lang="mn-MN" sz="700" b="0" i="0" u="none" strike="noStrike" dirty="0" smtClean="0">
                          <a:solidFill>
                            <a:srgbClr val="002060"/>
                          </a:solidFill>
                          <a:effectLst/>
                          <a:latin typeface="Arial Mon" panose="020B0500000000000000" pitchFamily="34" charset="-52"/>
                          <a:cs typeface="Arial" panose="020B0604020202020204" pitchFamily="34" charset="0"/>
                        </a:rPr>
                        <a:t>Ч</a:t>
                      </a:r>
                      <a:r>
                        <a:rPr lang="en-US" sz="700" b="0" i="0" u="none" strike="noStrike" dirty="0" err="1" smtClean="0">
                          <a:solidFill>
                            <a:srgbClr val="002060"/>
                          </a:solidFill>
                          <a:effectLst/>
                          <a:latin typeface="Arial Mon" panose="020B0500000000000000" pitchFamily="34" charset="-52"/>
                          <a:cs typeface="Arial" panose="020B0604020202020204" pitchFamily="34" charset="0"/>
                        </a:rPr>
                        <a:t>óëóóò</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11</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14</a:t>
                      </a:r>
                    </a:p>
                  </a:txBody>
                  <a:tcPr marL="9525" marR="9525" marT="9525" marB="0" anchor="ctr">
                    <a:solidFill>
                      <a:schemeClr val="bg1"/>
                    </a:solidFill>
                  </a:tcPr>
                </a:tc>
                <a:tc>
                  <a:txBody>
                    <a:bodyPr/>
                    <a:lstStyle/>
                    <a:p>
                      <a:pPr algn="r" rtl="0" fontAlgn="ctr"/>
                      <a:r>
                        <a:rPr lang="en-US" sz="700" b="0" i="0" u="none" strike="noStrike">
                          <a:solidFill>
                            <a:srgbClr val="002060"/>
                          </a:solidFill>
                          <a:effectLst/>
                          <a:latin typeface="Segoe UI" panose="020B0502040204020203" pitchFamily="34" charset="0"/>
                        </a:rPr>
                        <a:t>17</a:t>
                      </a:r>
                    </a:p>
                  </a:txBody>
                  <a:tcPr marL="9525" marR="9525" marT="9525" marB="0" anchor="ctr">
                    <a:solidFill>
                      <a:schemeClr val="bg1"/>
                    </a:solidFill>
                  </a:tcPr>
                </a:tc>
                <a:tc>
                  <a:txBody>
                    <a:bodyPr/>
                    <a:lstStyle/>
                    <a:p>
                      <a:pPr algn="r" rtl="0" fontAlgn="ctr"/>
                      <a:r>
                        <a:rPr lang="en-US" sz="700" b="0" i="0" u="none" strike="noStrike" dirty="0">
                          <a:solidFill>
                            <a:srgbClr val="002060"/>
                          </a:solidFill>
                          <a:effectLst/>
                          <a:latin typeface="Segoe UI" panose="020B0502040204020203" pitchFamily="34" charset="0"/>
                        </a:rPr>
                        <a:t>37</a:t>
                      </a:r>
                    </a:p>
                  </a:txBody>
                  <a:tcPr marL="9525" marR="9525" marT="9525" marB="0"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00" b="1" i="0" u="none" strike="noStrike" dirty="0" smtClean="0">
                          <a:solidFill>
                            <a:schemeClr val="accent2"/>
                          </a:solidFill>
                          <a:latin typeface="Arial" pitchFamily="34" charset="0"/>
                          <a:cs typeface="Arial" pitchFamily="34" charset="0"/>
                        </a:rPr>
                        <a:t>VI</a:t>
                      </a:r>
                    </a:p>
                  </a:txBody>
                  <a:tcPr marL="68580" marR="68580" marT="0" marB="0" anchor="ctr">
                    <a:solidFill>
                      <a:schemeClr val="bg1"/>
                    </a:solidFill>
                  </a:tcPr>
                </a:tc>
                <a:extLst>
                  <a:ext uri="{0D108BD9-81ED-4DB2-BD59-A6C34878D82A}">
                    <a16:rowId xmlns:a16="http://schemas.microsoft.com/office/drawing/2014/main" xmlns="" val="10019"/>
                  </a:ext>
                </a:extLst>
              </a:tr>
              <a:tr h="127483">
                <a:tc>
                  <a:txBody>
                    <a:bodyPr/>
                    <a:lstStyle/>
                    <a:p>
                      <a:pPr algn="l" fontAlgn="b"/>
                      <a:r>
                        <a:rPr lang="en-US" sz="700" b="0" i="0" u="none" strike="noStrike" dirty="0" err="1">
                          <a:solidFill>
                            <a:srgbClr val="002060"/>
                          </a:solidFill>
                          <a:effectLst/>
                          <a:latin typeface="Arial Mon" panose="020B0500000000000000" pitchFamily="34" charset="-52"/>
                          <a:cs typeface="Arial" panose="020B0604020202020204" pitchFamily="34" charset="0"/>
                        </a:rPr>
                        <a:t>Ýðäýíýìàíäàë</a:t>
                      </a:r>
                      <a:endParaRPr lang="en-US" sz="700" b="0" i="0" u="none" strike="noStrike" dirty="0">
                        <a:solidFill>
                          <a:srgbClr val="002060"/>
                        </a:solidFill>
                        <a:effectLst/>
                        <a:latin typeface="Arial Mon" panose="020B0500000000000000" pitchFamily="34" charset="-52"/>
                        <a:cs typeface="Arial" panose="020B0604020202020204" pitchFamily="34" charset="0"/>
                      </a:endParaRPr>
                    </a:p>
                  </a:txBody>
                  <a:tcPr marL="9525" marR="9525" marT="9525" marB="0" anchor="b">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22</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14</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21</a:t>
                      </a:r>
                    </a:p>
                  </a:txBody>
                  <a:tcPr marL="9525" marR="9525" marT="9525" marB="0" anchor="ctr">
                    <a:solidFill>
                      <a:schemeClr val="accent1">
                        <a:lumMod val="20000"/>
                        <a:lumOff val="80000"/>
                      </a:schemeClr>
                    </a:solidFill>
                  </a:tcPr>
                </a:tc>
                <a:tc>
                  <a:txBody>
                    <a:bodyPr/>
                    <a:lstStyle/>
                    <a:p>
                      <a:pPr algn="r" rtl="0" fontAlgn="ctr"/>
                      <a:r>
                        <a:rPr lang="en-US" sz="700" b="0" i="0" u="none" strike="noStrike" dirty="0">
                          <a:solidFill>
                            <a:srgbClr val="002060"/>
                          </a:solidFill>
                          <a:effectLst/>
                          <a:latin typeface="Segoe UI" panose="020B0502040204020203" pitchFamily="34" charset="0"/>
                        </a:rPr>
                        <a:t>32</a:t>
                      </a:r>
                    </a:p>
                  </a:txBody>
                  <a:tcPr marL="9525" marR="9525" marT="9525" marB="0" anchor="c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700" b="1" i="0" u="none" strike="noStrike" dirty="0">
                        <a:solidFill>
                          <a:schemeClr val="accent2"/>
                        </a:solidFill>
                        <a:latin typeface="Arial" pitchFamily="34" charset="0"/>
                        <a:cs typeface="Arial" pitchFamily="34" charset="0"/>
                      </a:endParaRPr>
                    </a:p>
                  </a:txBody>
                  <a:tcPr marL="68580" marR="68580" marT="0" marB="0" anchor="ctr">
                    <a:solidFill>
                      <a:schemeClr val="accent1">
                        <a:lumMod val="20000"/>
                        <a:lumOff val="80000"/>
                      </a:schemeClr>
                    </a:solidFill>
                  </a:tcPr>
                </a:tc>
                <a:extLst>
                  <a:ext uri="{0D108BD9-81ED-4DB2-BD59-A6C34878D82A}">
                    <a16:rowId xmlns:a16="http://schemas.microsoft.com/office/drawing/2014/main" xmlns="" val="10020"/>
                  </a:ext>
                </a:extLst>
              </a:tr>
              <a:tr h="125678">
                <a:tc>
                  <a:txBody>
                    <a:bodyPr/>
                    <a:lstStyle/>
                    <a:p>
                      <a:pPr algn="ctr" rtl="0" fontAlgn="ctr"/>
                      <a:r>
                        <a:rPr lang="mn-MN" sz="700" u="none" strike="noStrike" dirty="0">
                          <a:solidFill>
                            <a:schemeClr val="bg1"/>
                          </a:solidFill>
                          <a:latin typeface="Arial" panose="020B0604020202020204" pitchFamily="34" charset="0"/>
                          <a:cs typeface="Arial" panose="020B0604020202020204" pitchFamily="34" charset="0"/>
                        </a:rPr>
                        <a:t>Нийт  </a:t>
                      </a:r>
                      <a:endParaRPr lang="mn-MN" sz="700" b="0" i="0" u="none" strike="noStrike" dirty="0">
                        <a:solidFill>
                          <a:schemeClr val="bg1"/>
                        </a:solidFill>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523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432</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623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r">
                        <a:spcAft>
                          <a:spcPts val="0"/>
                        </a:spcAft>
                      </a:pPr>
                      <a:r>
                        <a:rPr lang="mn-MN" sz="700" dirty="0" smtClean="0">
                          <a:solidFill>
                            <a:schemeClr val="bg1"/>
                          </a:solidFill>
                          <a:effectLst/>
                          <a:latin typeface="Arial" panose="020B0604020202020204" pitchFamily="34" charset="0"/>
                          <a:ea typeface="Tahoma" panose="020B0604030504040204" pitchFamily="34" charset="0"/>
                          <a:cs typeface="Arial" panose="020B0604020202020204" pitchFamily="34" charset="0"/>
                        </a:rPr>
                        <a:t>833</a:t>
                      </a: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solidFill>
                      <a:schemeClr val="accent1"/>
                    </a:solidFill>
                  </a:tcPr>
                </a:tc>
                <a:tc>
                  <a:txBody>
                    <a:bodyPr/>
                    <a:lstStyle/>
                    <a:p>
                      <a:pPr algn="ctr">
                        <a:spcAft>
                          <a:spcPts val="0"/>
                        </a:spcAft>
                      </a:pPr>
                      <a:endParaRPr lang="en-US" sz="700" dirty="0">
                        <a:solidFill>
                          <a:schemeClr val="bg1"/>
                        </a:solidFill>
                        <a:effectLst/>
                        <a:latin typeface="Arial" panose="020B0604020202020204" pitchFamily="34" charset="0"/>
                        <a:ea typeface="Tahoma" panose="020B0604030504040204" pitchFamily="34" charset="0"/>
                        <a:cs typeface="Arial" panose="020B0604020202020204" pitchFamily="34" charset="0"/>
                      </a:endParaRPr>
                    </a:p>
                  </a:txBody>
                  <a:tcPr marL="68580" marR="68580" marT="0" marB="0" anchor="ctr">
                    <a:solidFill>
                      <a:schemeClr val="accent1"/>
                    </a:solidFill>
                  </a:tcPr>
                </a:tc>
                <a:extLst>
                  <a:ext uri="{0D108BD9-81ED-4DB2-BD59-A6C34878D82A}">
                    <a16:rowId xmlns:a16="http://schemas.microsoft.com/office/drawing/2014/main" xmlns="" val="10016"/>
                  </a:ext>
                </a:extLst>
              </a:tr>
            </a:tbl>
          </a:graphicData>
        </a:graphic>
      </p:graphicFrame>
      <p:sp>
        <p:nvSpPr>
          <p:cNvPr id="15" name="Rectangle: Rounded Corners 14">
            <a:extLst>
              <a:ext uri="{FF2B5EF4-FFF2-40B4-BE49-F238E27FC236}">
                <a16:creationId xmlns:a16="http://schemas.microsoft.com/office/drawing/2014/main" xmlns="" id="{A5F7B0C0-CACD-4780-B3E8-F755045B41BC}"/>
              </a:ext>
            </a:extLst>
          </p:cNvPr>
          <p:cNvSpPr/>
          <p:nvPr/>
        </p:nvSpPr>
        <p:spPr>
          <a:xfrm>
            <a:off x="3504260" y="571500"/>
            <a:ext cx="462903" cy="24145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9" name="Group 8">
            <a:extLst>
              <a:ext uri="{FF2B5EF4-FFF2-40B4-BE49-F238E27FC236}">
                <a16:creationId xmlns:a16="http://schemas.microsoft.com/office/drawing/2014/main" xmlns="" id="{DF064068-68E9-4BE5-B19B-624813FCA3AF}"/>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6FDD6661-2208-4D7A-9696-7408079F218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2</a:t>
              </a:r>
              <a:r>
                <a:rPr lang="mn-MN" sz="900" dirty="0" smtClean="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6E91BD71-74AF-42AC-BEBD-D78A12B78C2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A2F86670-3357-4059-B60E-0873FC5632C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46861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6609F251-3E64-4FE1-A684-A1276BF74C0D}"/>
              </a:ext>
            </a:extLst>
          </p:cNvPr>
          <p:cNvSpPr txBox="1"/>
          <p:nvPr/>
        </p:nvSpPr>
        <p:spPr>
          <a:xfrm>
            <a:off x="359226" y="347993"/>
            <a:ext cx="4326421" cy="276999"/>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 2016 ОН</a:t>
            </a:r>
          </a:p>
        </p:txBody>
      </p:sp>
      <p:grpSp>
        <p:nvGrpSpPr>
          <p:cNvPr id="13" name="Group 12">
            <a:extLst>
              <a:ext uri="{FF2B5EF4-FFF2-40B4-BE49-F238E27FC236}">
                <a16:creationId xmlns:a16="http://schemas.microsoft.com/office/drawing/2014/main" xmlns="" id="{409AA5BA-79F2-4BB6-9CD8-11521F9A455E}"/>
              </a:ext>
            </a:extLst>
          </p:cNvPr>
          <p:cNvGrpSpPr/>
          <p:nvPr/>
        </p:nvGrpSpPr>
        <p:grpSpPr>
          <a:xfrm>
            <a:off x="168640" y="847478"/>
            <a:ext cx="4615720" cy="1292075"/>
            <a:chOff x="5035644" y="4280683"/>
            <a:chExt cx="4615720" cy="1292075"/>
          </a:xfrm>
        </p:grpSpPr>
        <p:cxnSp>
          <p:nvCxnSpPr>
            <p:cNvPr id="16" name="Straight Connector 15">
              <a:extLst>
                <a:ext uri="{FF2B5EF4-FFF2-40B4-BE49-F238E27FC236}">
                  <a16:creationId xmlns:a16="http://schemas.microsoft.com/office/drawing/2014/main" xmlns="" id="{A406E034-D603-41A7-AD35-5F6E45028F87}"/>
                </a:ext>
              </a:extLst>
            </p:cNvPr>
            <p:cNvCxnSpPr/>
            <p:nvPr/>
          </p:nvCxnSpPr>
          <p:spPr>
            <a:xfrm>
              <a:off x="5790411"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EE1D53A-FB9C-4BC3-B79D-1347B8C4A311}"/>
                </a:ext>
              </a:extLst>
            </p:cNvPr>
            <p:cNvCxnSpPr/>
            <p:nvPr/>
          </p:nvCxnSpPr>
          <p:spPr>
            <a:xfrm>
              <a:off x="9031643" y="4914411"/>
              <a:ext cx="0" cy="36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3E5509C9-6909-45DE-A03F-E7460084391D}"/>
                </a:ext>
              </a:extLst>
            </p:cNvPr>
            <p:cNvCxnSpPr/>
            <p:nvPr/>
          </p:nvCxnSpPr>
          <p:spPr>
            <a:xfrm>
              <a:off x="7401643" y="4652886"/>
              <a:ext cx="0" cy="64800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xmlns="" id="{E88B1616-35B1-448C-8297-7E11E1A33ECB}"/>
                </a:ext>
              </a:extLst>
            </p:cNvPr>
            <p:cNvSpPr/>
            <p:nvPr/>
          </p:nvSpPr>
          <p:spPr>
            <a:xfrm>
              <a:off x="6085727" y="4280683"/>
              <a:ext cx="262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байгууллагын тоо </a:t>
              </a:r>
              <a:r>
                <a:rPr lang="en-US" sz="1400" dirty="0" smtClean="0">
                  <a:solidFill>
                    <a:schemeClr val="bg1"/>
                  </a:solidFill>
                  <a:latin typeface="Arial" panose="020B0604020202020204" pitchFamily="34" charset="0"/>
                  <a:ea typeface="Tahoma" panose="020B0604030504040204" pitchFamily="34" charset="0"/>
                  <a:cs typeface="Arial" panose="020B0604020202020204" pitchFamily="34" charset="0"/>
                </a:rPr>
                <a:t>833</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2E4568B9-3052-4731-9584-13EFD9F04DF3}"/>
                </a:ext>
              </a:extLst>
            </p:cNvPr>
            <p:cNvSpPr/>
            <p:nvPr/>
          </p:nvSpPr>
          <p:spPr>
            <a:xfrm>
              <a:off x="503564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Аж ахуйн нэгж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581</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A572C740-2C0E-466A-875C-D4846B35B207}"/>
                </a:ext>
              </a:extLst>
            </p:cNvPr>
            <p:cNvSpPr/>
            <p:nvPr/>
          </p:nvSpPr>
          <p:spPr>
            <a:xfrm>
              <a:off x="665950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Төрийн бус байгууллага </a:t>
              </a:r>
              <a:endPar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endParaRPr>
            </a:p>
            <a:p>
              <a:pPr lvl="0" algn="ctr" defTabSz="711200">
                <a:lnSpc>
                  <a:spcPct val="90000"/>
                </a:lnSpc>
                <a:spcBef>
                  <a:spcPct val="0"/>
                </a:spcBef>
                <a:spcAft>
                  <a:spcPct val="35000"/>
                </a:spcAft>
              </a:pP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64</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1F4DDA73-84A0-45F4-BF8F-94A6E879073B}"/>
                </a:ext>
              </a:extLst>
            </p:cNvPr>
            <p:cNvSpPr/>
            <p:nvPr/>
          </p:nvSpPr>
          <p:spPr>
            <a:xfrm>
              <a:off x="8283364" y="5032758"/>
              <a:ext cx="1368000" cy="540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711200">
                <a:lnSpc>
                  <a:spcPct val="90000"/>
                </a:lnSpc>
                <a:spcBef>
                  <a:spcPct val="0"/>
                </a:spcBef>
                <a:spcAft>
                  <a:spcPct val="35000"/>
                </a:spcAft>
              </a:pPr>
              <a:r>
                <a:rPr lang="mn-MN" sz="1200" dirty="0">
                  <a:solidFill>
                    <a:schemeClr val="bg1"/>
                  </a:solidFill>
                  <a:latin typeface="Arial" panose="020B0604020202020204" pitchFamily="34" charset="0"/>
                  <a:ea typeface="Tahoma" panose="020B0604030504040204" pitchFamily="34" charset="0"/>
                  <a:cs typeface="Arial" panose="020B0604020202020204" pitchFamily="34" charset="0"/>
                </a:rPr>
                <a:t>Төсвийн байгууллага </a:t>
              </a:r>
              <a:r>
                <a:rPr lang="en-US" sz="1200" dirty="0" smtClean="0">
                  <a:solidFill>
                    <a:schemeClr val="bg1"/>
                  </a:solidFill>
                  <a:latin typeface="Arial" panose="020B0604020202020204" pitchFamily="34" charset="0"/>
                  <a:ea typeface="Tahoma" panose="020B0604030504040204" pitchFamily="34" charset="0"/>
                  <a:cs typeface="Arial" panose="020B0604020202020204" pitchFamily="34" charset="0"/>
                </a:rPr>
                <a:t>188</a:t>
              </a:r>
              <a:endParaRPr lang="en-US" sz="1200" dirty="0">
                <a:solidFill>
                  <a:schemeClr val="bg1"/>
                </a:solidFill>
                <a:latin typeface="Arial" panose="020B0604020202020204" pitchFamily="34" charset="0"/>
                <a:ea typeface="Tahoma" panose="020B060403050404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F796548D-4A7B-4D91-8737-AE4D880750BB}"/>
                </a:ext>
              </a:extLst>
            </p:cNvPr>
            <p:cNvCxnSpPr>
              <a:cxnSpLocks/>
            </p:cNvCxnSpPr>
            <p:nvPr/>
          </p:nvCxnSpPr>
          <p:spPr>
            <a:xfrm>
              <a:off x="5791643" y="4917586"/>
              <a:ext cx="3240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A9A7C659-9C5B-4283-A811-F747F11A73B5}"/>
              </a:ext>
            </a:extLst>
          </p:cNvPr>
          <p:cNvSpPr txBox="1"/>
          <p:nvPr/>
        </p:nvSpPr>
        <p:spPr>
          <a:xfrm>
            <a:off x="216121" y="2311860"/>
            <a:ext cx="4594560" cy="646331"/>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cs typeface="Arial" panose="020B0604020202020204" pitchFamily="34" charset="0"/>
              </a:rPr>
              <a:t>2016</a:t>
            </a:r>
            <a:r>
              <a:rPr lang="mn-MN" sz="1000" dirty="0">
                <a:solidFill>
                  <a:schemeClr val="accent1"/>
                </a:solidFill>
                <a:latin typeface="Arial" panose="020B0604020202020204" pitchFamily="34" charset="0"/>
                <a:cs typeface="Arial" panose="020B0604020202020204" pitchFamily="34" charset="0"/>
              </a:rPr>
              <a:t> оны </a:t>
            </a:r>
            <a:r>
              <a:rPr lang="mn-MN" sz="1000" dirty="0">
                <a:solidFill>
                  <a:srgbClr val="002060"/>
                </a:solidFill>
                <a:latin typeface="Arial" panose="020B0604020202020204" pitchFamily="34" charset="0"/>
                <a:cs typeface="Arial" panose="020B0604020202020204" pitchFamily="34" charset="0"/>
              </a:rPr>
              <a:t>тооллогод хамрагдсан</a:t>
            </a:r>
            <a:r>
              <a:rPr lang="mn-MN" sz="1000" dirty="0">
                <a:solidFill>
                  <a:schemeClr val="accent1"/>
                </a:solidFill>
                <a:latin typeface="Arial" panose="020B0604020202020204" pitchFamily="34" charset="0"/>
                <a:cs typeface="Arial" panose="020B0604020202020204" pitchFamily="34" charset="0"/>
              </a:rPr>
              <a:t> аж ахуйн нэгж, байгууллагыг төрлөөр нь авч үзвэл: </a:t>
            </a:r>
            <a:r>
              <a:rPr lang="en-US" sz="1200" dirty="0" smtClean="0">
                <a:solidFill>
                  <a:srgbClr val="002060"/>
                </a:solidFill>
                <a:latin typeface="Arial" panose="020B0604020202020204" pitchFamily="34" charset="0"/>
                <a:cs typeface="Arial" panose="020B0604020202020204" pitchFamily="34" charset="0"/>
              </a:rPr>
              <a:t>69.7%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аж ахуйн нэгж</a:t>
            </a:r>
            <a:r>
              <a:rPr lang="mn-MN" sz="10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22.5%</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төрийн бус байгууллага</a:t>
            </a:r>
            <a:r>
              <a:rPr lang="mn-MN" sz="10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7.6%</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нь </a:t>
            </a:r>
            <a:r>
              <a:rPr lang="mn-MN" sz="1000" dirty="0">
                <a:solidFill>
                  <a:srgbClr val="002060"/>
                </a:solidFill>
                <a:latin typeface="Arial" panose="020B0604020202020204" pitchFamily="34" charset="0"/>
                <a:cs typeface="Arial" panose="020B0604020202020204" pitchFamily="34" charset="0"/>
              </a:rPr>
              <a:t>төсвийн байгууллага</a:t>
            </a:r>
            <a:r>
              <a:rPr lang="mn-MN" sz="1000" dirty="0">
                <a:solidFill>
                  <a:schemeClr val="accent1"/>
                </a:solidFill>
                <a:latin typeface="Arial" panose="020B0604020202020204" pitchFamily="34" charset="0"/>
                <a:cs typeface="Arial" panose="020B0604020202020204" pitchFamily="34" charset="0"/>
              </a:rPr>
              <a:t> байна.</a:t>
            </a:r>
          </a:p>
        </p:txBody>
      </p:sp>
      <p:cxnSp>
        <p:nvCxnSpPr>
          <p:cNvPr id="26" name="Straight Connector 25">
            <a:extLst>
              <a:ext uri="{FF2B5EF4-FFF2-40B4-BE49-F238E27FC236}">
                <a16:creationId xmlns:a16="http://schemas.microsoft.com/office/drawing/2014/main" xmlns=""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grpSp>
        <p:nvGrpSpPr>
          <p:cNvPr id="28" name="Group 27">
            <a:extLst>
              <a:ext uri="{FF2B5EF4-FFF2-40B4-BE49-F238E27FC236}">
                <a16:creationId xmlns:a16="http://schemas.microsoft.com/office/drawing/2014/main" xmlns="" id="{CD6AD898-BFDA-4637-809B-6969A4DFDBF1}"/>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xmlns="" id="{2A8B5BCA-726C-4A63-A06E-53079136C01D}"/>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2</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58289250-100A-4BA7-ABC8-4727095D551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BE8D951B-FC5F-4499-8220-3637CFB555EB}"/>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106551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xmlns="" id="{50FFD017-E934-4BB1-85CA-BD5D786D24CE}"/>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C2B3E706-B424-4171-93E5-281B0DEE703A}"/>
              </a:ext>
            </a:extLst>
          </p:cNvPr>
          <p:cNvSpPr txBox="1"/>
          <p:nvPr/>
        </p:nvSpPr>
        <p:spPr>
          <a:xfrm>
            <a:off x="3026535" y="69655"/>
            <a:ext cx="1849986"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АЖ АХУЙН НЭГЖ, БАЙГУУЛЛАГА</a:t>
            </a:r>
          </a:p>
        </p:txBody>
      </p:sp>
      <p:sp>
        <p:nvSpPr>
          <p:cNvPr id="29" name="TextBox 28">
            <a:extLst>
              <a:ext uri="{FF2B5EF4-FFF2-40B4-BE49-F238E27FC236}">
                <a16:creationId xmlns:a16="http://schemas.microsoft.com/office/drawing/2014/main" xmlns="" id="{2ED0C251-D9CE-4007-BA7D-1E04435524FB}"/>
              </a:ext>
            </a:extLst>
          </p:cNvPr>
          <p:cNvSpPr txBox="1"/>
          <p:nvPr/>
        </p:nvSpPr>
        <p:spPr>
          <a:xfrm>
            <a:off x="862466" y="435301"/>
            <a:ext cx="3416360"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АЖ АХУЙН НЭГЖ, БАЙГУУЛЛАГА –ын ажиллагчдын сарын дундаж цалин</a:t>
            </a:r>
          </a:p>
        </p:txBody>
      </p:sp>
      <p:sp>
        <p:nvSpPr>
          <p:cNvPr id="2" name="TextBox 1">
            <a:extLst>
              <a:ext uri="{FF2B5EF4-FFF2-40B4-BE49-F238E27FC236}">
                <a16:creationId xmlns:a16="http://schemas.microsoft.com/office/drawing/2014/main" xmlns="" id="{2E70876E-C1CD-4E48-B038-4A881E2F24F5}"/>
              </a:ext>
            </a:extLst>
          </p:cNvPr>
          <p:cNvSpPr txBox="1"/>
          <p:nvPr/>
        </p:nvSpPr>
        <p:spPr>
          <a:xfrm>
            <a:off x="1664467" y="1397822"/>
            <a:ext cx="1812357" cy="954107"/>
          </a:xfrm>
          <a:prstGeom prst="rect">
            <a:avLst/>
          </a:prstGeom>
          <a:noFill/>
        </p:spPr>
        <p:txBody>
          <a:bodyPr wrap="square" rtlCol="0">
            <a:spAutoFit/>
          </a:bodyPr>
          <a:lstStyle/>
          <a:p>
            <a:pPr algn="ctr"/>
            <a:r>
              <a:rPr lang="mn-MN" sz="2800" b="1" dirty="0" smtClean="0">
                <a:solidFill>
                  <a:schemeClr val="accent2"/>
                </a:solidFill>
                <a:latin typeface="Arial" panose="020B0604020202020204" pitchFamily="34" charset="0"/>
                <a:cs typeface="Arial" panose="020B0604020202020204" pitchFamily="34" charset="0"/>
              </a:rPr>
              <a:t>620.7</a:t>
            </a:r>
            <a:endParaRPr lang="en-US" sz="2800" b="1" dirty="0" smtClean="0">
              <a:solidFill>
                <a:schemeClr val="accent2"/>
              </a:solidFill>
              <a:latin typeface="Arial" panose="020B0604020202020204" pitchFamily="34" charset="0"/>
              <a:cs typeface="Arial" panose="020B0604020202020204" pitchFamily="34" charset="0"/>
            </a:endParaRPr>
          </a:p>
          <a:p>
            <a:pPr algn="ctr"/>
            <a:r>
              <a:rPr lang="mn-MN" sz="2800" b="1" dirty="0" smtClean="0">
                <a:solidFill>
                  <a:schemeClr val="accent2"/>
                </a:solidFill>
                <a:latin typeface="Arial" panose="020B0604020202020204" pitchFamily="34" charset="0"/>
                <a:cs typeface="Arial" panose="020B0604020202020204" pitchFamily="34" charset="0"/>
              </a:rPr>
              <a:t> </a:t>
            </a:r>
            <a:r>
              <a:rPr lang="mn-MN" sz="1200" dirty="0">
                <a:solidFill>
                  <a:srgbClr val="002060"/>
                </a:solidFill>
                <a:latin typeface="Arial" panose="020B0604020202020204" pitchFamily="34" charset="0"/>
                <a:cs typeface="Arial" panose="020B0604020202020204" pitchFamily="34" charset="0"/>
              </a:rPr>
              <a:t>мянган төгрөг</a:t>
            </a:r>
            <a:r>
              <a:rPr lang="mn-MN" sz="2800" b="1" dirty="0">
                <a:solidFill>
                  <a:schemeClr val="accent2"/>
                </a:solidFill>
                <a:latin typeface="Arial" panose="020B0604020202020204" pitchFamily="34" charset="0"/>
                <a:cs typeface="Arial" panose="020B0604020202020204" pitchFamily="34" charset="0"/>
              </a:rPr>
              <a:t> </a:t>
            </a:r>
          </a:p>
        </p:txBody>
      </p:sp>
      <p:grpSp>
        <p:nvGrpSpPr>
          <p:cNvPr id="4" name="Group 3">
            <a:extLst>
              <a:ext uri="{FF2B5EF4-FFF2-40B4-BE49-F238E27FC236}">
                <a16:creationId xmlns:a16="http://schemas.microsoft.com/office/drawing/2014/main" xmlns="" id="{3158A1D8-71B8-45E8-8A09-E0D0212B8E0F}"/>
              </a:ext>
            </a:extLst>
          </p:cNvPr>
          <p:cNvGrpSpPr/>
          <p:nvPr/>
        </p:nvGrpSpPr>
        <p:grpSpPr>
          <a:xfrm>
            <a:off x="982808" y="1374566"/>
            <a:ext cx="504000" cy="1260000"/>
            <a:chOff x="904874" y="1529275"/>
            <a:chExt cx="571501" cy="1395255"/>
          </a:xfrm>
        </p:grpSpPr>
        <p:pic>
          <p:nvPicPr>
            <p:cNvPr id="32" name="Picture 31">
              <a:extLst>
                <a:ext uri="{FF2B5EF4-FFF2-40B4-BE49-F238E27FC236}">
                  <a16:creationId xmlns:a16="http://schemas.microsoft.com/office/drawing/2014/main" xmlns="" id="{57706254-AE6C-47BA-BA51-0F5E57B776D6}"/>
                </a:ext>
              </a:extLst>
            </p:cNvPr>
            <p:cNvPicPr>
              <a:picLocks noChangeAspect="1"/>
            </p:cNvPicPr>
            <p:nvPr/>
          </p:nvPicPr>
          <p:blipFill rotWithShape="1">
            <a:blip r:embed="rId2">
              <a:extLst>
                <a:ext uri="{28A0092B-C50C-407E-A947-70E740481C1C}">
                  <a14:useLocalDpi xmlns:a14="http://schemas.microsoft.com/office/drawing/2010/main" val="0"/>
                </a:ext>
              </a:extLst>
            </a:blip>
            <a:srcRect l="34714" t="37559" r="58685" b="51285"/>
            <a:stretch/>
          </p:blipFill>
          <p:spPr>
            <a:xfrm>
              <a:off x="904874" y="1529275"/>
              <a:ext cx="571501" cy="1395255"/>
            </a:xfrm>
            <a:prstGeom prst="rect">
              <a:avLst/>
            </a:prstGeom>
          </p:spPr>
        </p:pic>
        <p:sp>
          <p:nvSpPr>
            <p:cNvPr id="3" name="Rectangle 2">
              <a:extLst>
                <a:ext uri="{FF2B5EF4-FFF2-40B4-BE49-F238E27FC236}">
                  <a16:creationId xmlns:a16="http://schemas.microsoft.com/office/drawing/2014/main" xmlns="" id="{39B5E8F1-5A07-449D-A4FF-A3A60647BA23}"/>
                </a:ext>
              </a:extLst>
            </p:cNvPr>
            <p:cNvSpPr/>
            <p:nvPr/>
          </p:nvSpPr>
          <p:spPr>
            <a:xfrm>
              <a:off x="1404938" y="2633663"/>
              <a:ext cx="71437"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grpSp>
        <p:nvGrpSpPr>
          <p:cNvPr id="5" name="Group 4">
            <a:extLst>
              <a:ext uri="{FF2B5EF4-FFF2-40B4-BE49-F238E27FC236}">
                <a16:creationId xmlns:a16="http://schemas.microsoft.com/office/drawing/2014/main" xmlns="" id="{37477C79-910E-4541-A4B1-0E8B6F2DDE72}"/>
              </a:ext>
            </a:extLst>
          </p:cNvPr>
          <p:cNvGrpSpPr/>
          <p:nvPr/>
        </p:nvGrpSpPr>
        <p:grpSpPr>
          <a:xfrm>
            <a:off x="3467370" y="1374566"/>
            <a:ext cx="504000" cy="1260000"/>
            <a:chOff x="2638425" y="1395413"/>
            <a:chExt cx="571501" cy="1457325"/>
          </a:xfrm>
        </p:grpSpPr>
        <p:pic>
          <p:nvPicPr>
            <p:cNvPr id="33" name="Picture 32">
              <a:extLst>
                <a:ext uri="{FF2B5EF4-FFF2-40B4-BE49-F238E27FC236}">
                  <a16:creationId xmlns:a16="http://schemas.microsoft.com/office/drawing/2014/main" xmlns="" id="{4AF72211-93A2-4498-A47A-1F8542E7D72C}"/>
                </a:ext>
              </a:extLst>
            </p:cNvPr>
            <p:cNvPicPr>
              <a:picLocks noChangeAspect="1"/>
            </p:cNvPicPr>
            <p:nvPr/>
          </p:nvPicPr>
          <p:blipFill rotWithShape="1">
            <a:blip r:embed="rId3">
              <a:extLst>
                <a:ext uri="{28A0092B-C50C-407E-A947-70E740481C1C}">
                  <a14:useLocalDpi xmlns:a14="http://schemas.microsoft.com/office/drawing/2010/main" val="0"/>
                </a:ext>
              </a:extLst>
            </a:blip>
            <a:srcRect l="34600" t="55658" r="58585" b="32311"/>
            <a:stretch/>
          </p:blipFill>
          <p:spPr>
            <a:xfrm>
              <a:off x="2638425" y="1395413"/>
              <a:ext cx="571501" cy="1457325"/>
            </a:xfrm>
            <a:prstGeom prst="rect">
              <a:avLst/>
            </a:prstGeom>
          </p:spPr>
        </p:pic>
        <p:sp>
          <p:nvSpPr>
            <p:cNvPr id="34" name="Rectangle 33">
              <a:extLst>
                <a:ext uri="{FF2B5EF4-FFF2-40B4-BE49-F238E27FC236}">
                  <a16:creationId xmlns:a16="http://schemas.microsoft.com/office/drawing/2014/main" xmlns="" id="{BB304BA0-97BF-425E-AB66-BA6B435754DF}"/>
                </a:ext>
              </a:extLst>
            </p:cNvPr>
            <p:cNvSpPr/>
            <p:nvPr/>
          </p:nvSpPr>
          <p:spPr>
            <a:xfrm flipH="1">
              <a:off x="3059226" y="2575710"/>
              <a:ext cx="150699" cy="2714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35" name="TextBox 34">
            <a:extLst>
              <a:ext uri="{FF2B5EF4-FFF2-40B4-BE49-F238E27FC236}">
                <a16:creationId xmlns:a16="http://schemas.microsoft.com/office/drawing/2014/main" xmlns="" id="{7B7C1CB9-4DE1-4CBB-81AD-F1A82BFE6314}"/>
              </a:ext>
            </a:extLst>
          </p:cNvPr>
          <p:cNvSpPr txBox="1"/>
          <p:nvPr/>
        </p:nvSpPr>
        <p:spPr>
          <a:xfrm>
            <a:off x="475427" y="2550821"/>
            <a:ext cx="2095220" cy="523220"/>
          </a:xfrm>
          <a:prstGeom prst="rect">
            <a:avLst/>
          </a:prstGeom>
          <a:noFill/>
        </p:spPr>
        <p:txBody>
          <a:bodyPr wrap="square" rtlCol="0">
            <a:spAutoFit/>
          </a:bodyPr>
          <a:lstStyle/>
          <a:p>
            <a:r>
              <a:rPr lang="mn-MN" sz="2400" b="1" dirty="0" smtClean="0">
                <a:solidFill>
                  <a:schemeClr val="accent1">
                    <a:lumMod val="60000"/>
                    <a:lumOff val="40000"/>
                  </a:schemeClr>
                </a:solidFill>
                <a:latin typeface="Arial" panose="020B0604020202020204" pitchFamily="34" charset="0"/>
                <a:cs typeface="Arial" panose="020B0604020202020204" pitchFamily="34" charset="0"/>
              </a:rPr>
              <a:t>593.3</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sp>
        <p:nvSpPr>
          <p:cNvPr id="36" name="TextBox 35">
            <a:extLst>
              <a:ext uri="{FF2B5EF4-FFF2-40B4-BE49-F238E27FC236}">
                <a16:creationId xmlns:a16="http://schemas.microsoft.com/office/drawing/2014/main" xmlns="" id="{1CD468E7-7F38-4FAA-A040-5B3A5CEF956C}"/>
              </a:ext>
            </a:extLst>
          </p:cNvPr>
          <p:cNvSpPr txBox="1"/>
          <p:nvPr/>
        </p:nvSpPr>
        <p:spPr>
          <a:xfrm>
            <a:off x="3251561" y="2534820"/>
            <a:ext cx="2095220" cy="523220"/>
          </a:xfrm>
          <a:prstGeom prst="rect">
            <a:avLst/>
          </a:prstGeom>
          <a:noFill/>
        </p:spPr>
        <p:txBody>
          <a:bodyPr wrap="square" rtlCol="0">
            <a:spAutoFit/>
          </a:bodyPr>
          <a:lstStyle/>
          <a:p>
            <a:r>
              <a:rPr lang="mn-MN" sz="2400" b="1" dirty="0" smtClean="0">
                <a:solidFill>
                  <a:srgbClr val="E0013F"/>
                </a:solidFill>
                <a:latin typeface="Arial" panose="020B0604020202020204" pitchFamily="34" charset="0"/>
                <a:cs typeface="Arial" panose="020B0604020202020204" pitchFamily="34" charset="0"/>
              </a:rPr>
              <a:t>639.3</a:t>
            </a:r>
            <a:r>
              <a:rPr lang="mn-MN" sz="2800" b="1" dirty="0" smtClean="0">
                <a:solidFill>
                  <a:schemeClr val="accent2"/>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мян.төг</a:t>
            </a:r>
            <a:r>
              <a:rPr lang="mn-MN" sz="1000" b="1" dirty="0">
                <a:solidFill>
                  <a:schemeClr val="accent2"/>
                </a:solidFill>
                <a:latin typeface="Arial" panose="020B0604020202020204" pitchFamily="34" charset="0"/>
                <a:cs typeface="Arial" panose="020B0604020202020204" pitchFamily="34" charset="0"/>
              </a:rPr>
              <a:t> </a:t>
            </a:r>
          </a:p>
        </p:txBody>
      </p:sp>
      <p:pic>
        <p:nvPicPr>
          <p:cNvPr id="37" name="Picture 36">
            <a:extLst>
              <a:ext uri="{FF2B5EF4-FFF2-40B4-BE49-F238E27FC236}">
                <a16:creationId xmlns:a16="http://schemas.microsoft.com/office/drawing/2014/main" xmlns="" id="{B27D6C62-8CFE-43F4-942B-DDCF765138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166" t="38534" r="2530" b="52300"/>
          <a:stretch/>
        </p:blipFill>
        <p:spPr>
          <a:xfrm>
            <a:off x="1988191" y="953321"/>
            <a:ext cx="1118051" cy="444501"/>
          </a:xfrm>
          <a:prstGeom prst="rect">
            <a:avLst/>
          </a:prstGeom>
        </p:spPr>
      </p:pic>
      <p:grpSp>
        <p:nvGrpSpPr>
          <p:cNvPr id="17" name="Group 16">
            <a:extLst>
              <a:ext uri="{FF2B5EF4-FFF2-40B4-BE49-F238E27FC236}">
                <a16:creationId xmlns:a16="http://schemas.microsoft.com/office/drawing/2014/main" xmlns="" id="{0BEF119A-83F3-4EDA-8906-EF3F837EEC0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xmlns="" id="{BCEC6F42-F2D3-470D-BB6E-0C427DD8D348}"/>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2</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3D904AC4-77B3-47A2-A321-2BF9951DFF0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8622439C-0E21-4EE7-BFC3-66154457D70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327320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C452C8D-70CA-4DA8-8B32-A194F2F2C4C4}"/>
              </a:ext>
            </a:extLst>
          </p:cNvPr>
          <p:cNvGrpSpPr/>
          <p:nvPr/>
        </p:nvGrpSpPr>
        <p:grpSpPr>
          <a:xfrm>
            <a:off x="359227" y="69171"/>
            <a:ext cx="4517294" cy="215444"/>
            <a:chOff x="359227" y="69171"/>
            <a:chExt cx="4517294"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359227" y="237122"/>
            <a:ext cx="4191130" cy="215444"/>
          </a:xfrm>
          <a:prstGeom prst="rect">
            <a:avLst/>
          </a:prstGeom>
          <a:noFill/>
        </p:spPr>
        <p:txBody>
          <a:bodyPr wrap="square" rtlCol="0">
            <a:spAutoFit/>
          </a:bodyPr>
          <a:lstStyle/>
          <a:p>
            <a:pPr algn="ctr"/>
            <a:r>
              <a:rPr lang="mn-MN" sz="800" dirty="0">
                <a:solidFill>
                  <a:srgbClr val="00B050"/>
                </a:solidFill>
                <a:latin typeface="Arial" panose="020B0604020202020204" pitchFamily="34" charset="0"/>
                <a:cs typeface="Arial" panose="020B0604020202020204" pitchFamily="34" charset="0"/>
              </a:rPr>
              <a:t>Эрүүл мэндийн зарим үзүүлэлт, 1995 – </a:t>
            </a:r>
            <a:r>
              <a:rPr lang="mn-MN" sz="800" dirty="0" smtClean="0">
                <a:solidFill>
                  <a:srgbClr val="00B050"/>
                </a:solidFill>
                <a:latin typeface="Arial" panose="020B0604020202020204" pitchFamily="34" charset="0"/>
                <a:cs typeface="Arial" panose="020B0604020202020204" pitchFamily="34" charset="0"/>
              </a:rPr>
              <a:t>201</a:t>
            </a:r>
            <a:r>
              <a:rPr lang="en-US" sz="800" dirty="0" smtClean="0">
                <a:solidFill>
                  <a:srgbClr val="00B050"/>
                </a:solidFill>
                <a:latin typeface="Arial" panose="020B0604020202020204" pitchFamily="34" charset="0"/>
                <a:cs typeface="Arial" panose="020B0604020202020204" pitchFamily="34" charset="0"/>
              </a:rPr>
              <a:t>8</a:t>
            </a:r>
            <a:r>
              <a:rPr lang="mn-MN" sz="800" dirty="0" smtClean="0">
                <a:solidFill>
                  <a:srgbClr val="00B050"/>
                </a:solidFill>
                <a:latin typeface="Arial" panose="020B0604020202020204" pitchFamily="34" charset="0"/>
                <a:cs typeface="Arial" panose="020B0604020202020204" pitchFamily="34" charset="0"/>
              </a:rPr>
              <a:t> </a:t>
            </a:r>
            <a:r>
              <a:rPr lang="mn-MN" sz="800" dirty="0">
                <a:solidFill>
                  <a:srgbClr val="00B050"/>
                </a:solidFill>
                <a:latin typeface="Arial" panose="020B0604020202020204" pitchFamily="34" charset="0"/>
                <a:cs typeface="Arial" panose="020B0604020202020204" pitchFamily="34" charset="0"/>
              </a:rPr>
              <a:t>он</a:t>
            </a:r>
          </a:p>
        </p:txBody>
      </p:sp>
      <p:graphicFrame>
        <p:nvGraphicFramePr>
          <p:cNvPr id="9" name="Table 8">
            <a:extLst>
              <a:ext uri="{FF2B5EF4-FFF2-40B4-BE49-F238E27FC236}">
                <a16:creationId xmlns:a16="http://schemas.microsoft.com/office/drawing/2014/main" xmlns="" id="{DAF1E014-1CF1-4CDA-870C-8FC68122236C}"/>
              </a:ext>
            </a:extLst>
          </p:cNvPr>
          <p:cNvGraphicFramePr>
            <a:graphicFrameLocks noGrp="1"/>
          </p:cNvGraphicFramePr>
          <p:nvPr>
            <p:extLst>
              <p:ext uri="{D42A27DB-BD31-4B8C-83A1-F6EECF244321}">
                <p14:modId xmlns:p14="http://schemas.microsoft.com/office/powerpoint/2010/main" val="221785284"/>
              </p:ext>
            </p:extLst>
          </p:nvPr>
        </p:nvGraphicFramePr>
        <p:xfrm>
          <a:off x="194962" y="493456"/>
          <a:ext cx="4549150" cy="2588882"/>
        </p:xfrm>
        <a:graphic>
          <a:graphicData uri="http://schemas.openxmlformats.org/drawingml/2006/table">
            <a:tbl>
              <a:tblPr>
                <a:tableStyleId>{2D5ABB26-0587-4C30-8999-92F81FD0307C}</a:tableStyleId>
              </a:tblPr>
              <a:tblGrid>
                <a:gridCol w="1399738">
                  <a:extLst>
                    <a:ext uri="{9D8B030D-6E8A-4147-A177-3AD203B41FA5}">
                      <a16:colId xmlns:a16="http://schemas.microsoft.com/office/drawing/2014/main" xmlns="" val="20000"/>
                    </a:ext>
                  </a:extLst>
                </a:gridCol>
                <a:gridCol w="524902">
                  <a:extLst>
                    <a:ext uri="{9D8B030D-6E8A-4147-A177-3AD203B41FA5}">
                      <a16:colId xmlns:a16="http://schemas.microsoft.com/office/drawing/2014/main" xmlns="" val="20001"/>
                    </a:ext>
                  </a:extLst>
                </a:gridCol>
                <a:gridCol w="524902">
                  <a:extLst>
                    <a:ext uri="{9D8B030D-6E8A-4147-A177-3AD203B41FA5}">
                      <a16:colId xmlns:a16="http://schemas.microsoft.com/office/drawing/2014/main" xmlns="" val="20002"/>
                    </a:ext>
                  </a:extLst>
                </a:gridCol>
                <a:gridCol w="524902">
                  <a:extLst>
                    <a:ext uri="{9D8B030D-6E8A-4147-A177-3AD203B41FA5}">
                      <a16:colId xmlns:a16="http://schemas.microsoft.com/office/drawing/2014/main" xmlns="" val="20003"/>
                    </a:ext>
                  </a:extLst>
                </a:gridCol>
                <a:gridCol w="524902">
                  <a:extLst>
                    <a:ext uri="{9D8B030D-6E8A-4147-A177-3AD203B41FA5}">
                      <a16:colId xmlns:a16="http://schemas.microsoft.com/office/drawing/2014/main" xmlns="" val="20004"/>
                    </a:ext>
                  </a:extLst>
                </a:gridCol>
                <a:gridCol w="524902">
                  <a:extLst>
                    <a:ext uri="{9D8B030D-6E8A-4147-A177-3AD203B41FA5}">
                      <a16:colId xmlns:a16="http://schemas.microsoft.com/office/drawing/2014/main" xmlns="" val="4009151167"/>
                    </a:ext>
                  </a:extLst>
                </a:gridCol>
                <a:gridCol w="524902">
                  <a:extLst>
                    <a:ext uri="{9D8B030D-6E8A-4147-A177-3AD203B41FA5}">
                      <a16:colId xmlns:a16="http://schemas.microsoft.com/office/drawing/2014/main" xmlns="" val="1440420756"/>
                    </a:ext>
                  </a:extLst>
                </a:gridCol>
              </a:tblGrid>
              <a:tr h="209961">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59" marR="9259" marT="9259"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tc>
                  <a:txBody>
                    <a:bodyPr/>
                    <a:lstStyle/>
                    <a:p>
                      <a:pPr algn="ctr" rtl="0" fontAlgn="ctr"/>
                      <a:r>
                        <a:rPr lang="en-US" sz="100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tc>
                  <a:txBody>
                    <a:bodyPr/>
                    <a:lstStyle/>
                    <a:p>
                      <a:pPr algn="ctr" rtl="0" fontAlgn="ctr"/>
                      <a:r>
                        <a:rPr lang="en-US" sz="1000" u="none" strike="noStrike" dirty="0" smtClean="0">
                          <a:solidFill>
                            <a:schemeClr val="bg1"/>
                          </a:solidFill>
                          <a:effectLst/>
                          <a:latin typeface="Arial" panose="020B0604020202020204" pitchFamily="34" charset="0"/>
                          <a:cs typeface="Arial" panose="020B0604020202020204" pitchFamily="34" charset="0"/>
                        </a:rPr>
                        <a:t>201</a:t>
                      </a:r>
                      <a:r>
                        <a:rPr lang="mn-MN" sz="1000" u="none" strike="noStrike" dirty="0" smtClean="0">
                          <a:solidFill>
                            <a:schemeClr val="bg1"/>
                          </a:solidFill>
                          <a:effectLst/>
                          <a:latin typeface="Arial" panose="020B0604020202020204" pitchFamily="34" charset="0"/>
                          <a:cs typeface="Arial" panose="020B0604020202020204" pitchFamily="34" charset="0"/>
                        </a:rPr>
                        <a:t>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6921" marR="6921" marT="6921" marB="0" anchor="ctr">
                    <a:solidFill>
                      <a:srgbClr val="00B050"/>
                    </a:solidFill>
                  </a:tcPr>
                </a:tc>
                <a:extLst>
                  <a:ext uri="{0D108BD9-81ED-4DB2-BD59-A6C34878D82A}">
                    <a16:rowId xmlns:a16="http://schemas.microsoft.com/office/drawing/2014/main" xmlns="" val="10000"/>
                  </a:ext>
                </a:extLst>
              </a:tr>
              <a:tr h="244954">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Их эмч</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121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136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167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extLst>
                  <a:ext uri="{0D108BD9-81ED-4DB2-BD59-A6C34878D82A}">
                    <a16:rowId xmlns:a16="http://schemas.microsoft.com/office/drawing/2014/main" xmlns="" val="1302149018"/>
                  </a:ext>
                </a:extLst>
              </a:tr>
              <a:tr h="244954">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smtClean="0">
                          <a:solidFill>
                            <a:schemeClr val="accent6">
                              <a:lumMod val="50000"/>
                            </a:schemeClr>
                          </a:solidFill>
                          <a:effectLst/>
                          <a:latin typeface="Arial" panose="020B0604020202020204" pitchFamily="34" charset="0"/>
                          <a:cs typeface="Arial" panose="020B0604020202020204" pitchFamily="34" charset="0"/>
                        </a:rPr>
                        <a:t>Эмнэлэгийн</a:t>
                      </a:r>
                      <a:r>
                        <a:rPr lang="mn-MN" sz="800" b="0" i="0" u="none" strike="noStrike" baseline="0" smtClean="0">
                          <a:solidFill>
                            <a:schemeClr val="accent6">
                              <a:lumMod val="50000"/>
                            </a:schemeClr>
                          </a:solidFill>
                          <a:effectLst/>
                          <a:latin typeface="Arial" panose="020B0604020202020204" pitchFamily="34" charset="0"/>
                          <a:cs typeface="Arial" panose="020B0604020202020204" pitchFamily="34" charset="0"/>
                        </a:rPr>
                        <a:t> дунд мэргэжилтний тоо</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433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505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566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573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extLst>
                  <a:ext uri="{0D108BD9-81ED-4DB2-BD59-A6C34878D82A}">
                    <a16:rowId xmlns:a16="http://schemas.microsoft.com/office/drawing/2014/main" xmlns="" val="665995535"/>
                  </a:ext>
                </a:extLst>
              </a:tr>
              <a:tr h="2449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Ердийн өсөлт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1977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1804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962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1403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1555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1666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extLst>
                  <a:ext uri="{0D108BD9-81ED-4DB2-BD59-A6C34878D82A}">
                    <a16:rowId xmlns:a16="http://schemas.microsoft.com/office/drawing/2014/main" xmlns="" val="10001"/>
                  </a:ext>
                </a:extLst>
              </a:tr>
              <a:tr h="2449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эмчид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700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692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753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669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552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extLst>
                  <a:ext uri="{0D108BD9-81ED-4DB2-BD59-A6C34878D82A}">
                    <a16:rowId xmlns:a16="http://schemas.microsoft.com/office/drawing/2014/main" xmlns="" val="10002"/>
                  </a:ext>
                </a:extLst>
              </a:tr>
              <a:tr h="2449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Нэг сувилагчид ногдох хүн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422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405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396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357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338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extLst>
                  <a:ext uri="{0D108BD9-81ED-4DB2-BD59-A6C34878D82A}">
                    <a16:rowId xmlns:a16="http://schemas.microsoft.com/office/drawing/2014/main" xmlns="" val="10003"/>
                  </a:ext>
                </a:extLst>
              </a:tr>
              <a:tr h="279948">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1000 амьд төрөлтөд ногдох нялхсын эндэгдлийн түвшин</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46</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51</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extLst>
                  <a:ext uri="{0D108BD9-81ED-4DB2-BD59-A6C34878D82A}">
                    <a16:rowId xmlns:a16="http://schemas.microsoft.com/office/drawing/2014/main" xmlns="" val="10004"/>
                  </a:ext>
                </a:extLst>
              </a:tr>
              <a:tr h="3624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Тав хүртэлх насны хүүхдийн эндэгдлийн түвшин (1000 амьд төрөлт тутамд)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extLst>
                  <a:ext uri="{0D108BD9-81ED-4DB2-BD59-A6C34878D82A}">
                    <a16:rowId xmlns:a16="http://schemas.microsoft.com/office/drawing/2014/main" xmlns="" val="10005"/>
                  </a:ext>
                </a:extLst>
              </a:tr>
              <a:tr h="2449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Үр хөндөлт</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90</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145</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208</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224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254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bg1"/>
                    </a:solidFill>
                  </a:tcPr>
                </a:tc>
                <a:extLst>
                  <a:ext uri="{0D108BD9-81ED-4DB2-BD59-A6C34878D82A}">
                    <a16:rowId xmlns:a16="http://schemas.microsoft.com/office/drawing/2014/main" xmlns="" val="2495337889"/>
                  </a:ext>
                </a:extLst>
              </a:tr>
              <a:tr h="244954">
                <a:tc>
                  <a:txBody>
                    <a:bodyPr/>
                    <a:lstStyle/>
                    <a:p>
                      <a:pPr algn="l" rtl="0" fontAlgn="ctr"/>
                      <a:r>
                        <a:rPr lang="mn-MN" sz="800" u="none" strike="noStrike" dirty="0">
                          <a:solidFill>
                            <a:schemeClr val="accent6">
                              <a:lumMod val="50000"/>
                            </a:schemeClr>
                          </a:solidFill>
                          <a:effectLst/>
                          <a:latin typeface="Arial" panose="020B0604020202020204" pitchFamily="34" charset="0"/>
                          <a:cs typeface="Arial" panose="020B0604020202020204" pitchFamily="34" charset="0"/>
                        </a:rPr>
                        <a:t>Халдварт өвчнөөр өвчлөгчид</a:t>
                      </a:r>
                      <a:endParaRPr lang="mn-MN" sz="8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1023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smtClean="0">
                          <a:solidFill>
                            <a:schemeClr val="accent6">
                              <a:lumMod val="50000"/>
                            </a:schemeClr>
                          </a:solidFill>
                          <a:effectLst/>
                          <a:latin typeface="Arial" panose="020B0604020202020204" pitchFamily="34" charset="0"/>
                          <a:cs typeface="Arial" panose="020B0604020202020204" pitchFamily="34" charset="0"/>
                        </a:rPr>
                        <a:t>769</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623</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627</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en-US"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574</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tc>
                  <a:txBody>
                    <a:bodyPr/>
                    <a:lstStyle/>
                    <a:p>
                      <a:pPr algn="r" rtl="0" fontAlgn="ctr"/>
                      <a:r>
                        <a:rPr lang="mn-MN" sz="900" b="0" i="0" u="none" strike="noStrike" dirty="0" smtClean="0">
                          <a:solidFill>
                            <a:schemeClr val="accent6">
                              <a:lumMod val="50000"/>
                            </a:schemeClr>
                          </a:solidFill>
                          <a:effectLst/>
                          <a:latin typeface="Arial" panose="020B0604020202020204" pitchFamily="34" charset="0"/>
                          <a:cs typeface="Arial" panose="020B0604020202020204" pitchFamily="34" charset="0"/>
                        </a:rPr>
                        <a:t>582</a:t>
                      </a:r>
                      <a:endParaRPr lang="en-US" sz="900" b="0" i="0" u="none" strike="noStrike" dirty="0">
                        <a:solidFill>
                          <a:schemeClr val="accent6">
                            <a:lumMod val="50000"/>
                          </a:schemeClr>
                        </a:solidFill>
                        <a:effectLst/>
                        <a:latin typeface="Arial" panose="020B0604020202020204" pitchFamily="34" charset="0"/>
                        <a:cs typeface="Arial" panose="020B0604020202020204" pitchFamily="34" charset="0"/>
                      </a:endParaRPr>
                    </a:p>
                  </a:txBody>
                  <a:tcPr marL="6921" marR="6921" marT="6921" marB="0" anchor="ctr">
                    <a:solidFill>
                      <a:schemeClr val="accent6">
                        <a:lumMod val="20000"/>
                        <a:lumOff val="80000"/>
                      </a:schemeClr>
                    </a:solidFill>
                  </a:tcPr>
                </a:tc>
                <a:extLst>
                  <a:ext uri="{0D108BD9-81ED-4DB2-BD59-A6C34878D82A}">
                    <a16:rowId xmlns:a16="http://schemas.microsoft.com/office/drawing/2014/main" xmlns="" val="10006"/>
                  </a:ext>
                </a:extLst>
              </a:tr>
            </a:tbl>
          </a:graphicData>
        </a:graphic>
      </p:graphicFrame>
      <p:grpSp>
        <p:nvGrpSpPr>
          <p:cNvPr id="8" name="Group 7">
            <a:extLst>
              <a:ext uri="{FF2B5EF4-FFF2-40B4-BE49-F238E27FC236}">
                <a16:creationId xmlns:a16="http://schemas.microsoft.com/office/drawing/2014/main" xmlns="" id="{13CE8FF5-22B1-4478-A2C8-7C8631341B8E}"/>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AD9329C4-0EA4-4221-BFB7-EFE4BB43424F}"/>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B050"/>
                  </a:solidFill>
                  <a:latin typeface="Arial" panose="020B0604020202020204" pitchFamily="34" charset="0"/>
                  <a:cs typeface="Arial" panose="020B0604020202020204" pitchFamily="34" charset="0"/>
                </a:rPr>
                <a:t>2</a:t>
              </a:r>
              <a:r>
                <a:rPr lang="mn-MN" sz="900" dirty="0" smtClean="0">
                  <a:solidFill>
                    <a:srgbClr val="00B050"/>
                  </a:solidFill>
                  <a:latin typeface="Arial" panose="020B0604020202020204" pitchFamily="34" charset="0"/>
                  <a:cs typeface="Arial" panose="020B0604020202020204" pitchFamily="34" charset="0"/>
                </a:rPr>
                <a:t>6</a:t>
              </a:r>
              <a:endParaRPr lang="mn-MN" sz="900" dirty="0">
                <a:solidFill>
                  <a:srgbClr val="00B05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051C0349-5FBC-4EDC-A666-B6155A9BB095}"/>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FCA1B3B-1490-4C66-936C-1E6723AED66C}"/>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8826250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37121"/>
            <a:ext cx="4131613" cy="215444"/>
          </a:xfrm>
          <a:prstGeom prst="rect">
            <a:avLst/>
          </a:prstGeom>
          <a:noFill/>
        </p:spPr>
        <p:txBody>
          <a:bodyPr wrap="square" rtlCol="0">
            <a:spAutoFit/>
          </a:bodyPr>
          <a:lstStyle/>
          <a:p>
            <a:pPr algn="ctr"/>
            <a:r>
              <a:rPr lang="mn-MN" sz="800" dirty="0">
                <a:solidFill>
                  <a:srgbClr val="00B050"/>
                </a:solidFill>
                <a:latin typeface="Arial" panose="020B0604020202020204" pitchFamily="34" charset="0"/>
                <a:cs typeface="Arial" panose="020B0604020202020204" pitchFamily="34" charset="0"/>
              </a:rPr>
              <a:t>Төрөлт, нас баралтын тоо, жилийн эцсийн байдлаар, сумдаар</a:t>
            </a:r>
          </a:p>
        </p:txBody>
      </p:sp>
      <p:graphicFrame>
        <p:nvGraphicFramePr>
          <p:cNvPr id="11" name="Table 10">
            <a:extLst>
              <a:ext uri="{FF2B5EF4-FFF2-40B4-BE49-F238E27FC236}">
                <a16:creationId xmlns:a16="http://schemas.microsoft.com/office/drawing/2014/main" xmlns="" id="{577527FD-D1A7-4681-B3FB-644676264C7D}"/>
              </a:ext>
            </a:extLst>
          </p:cNvPr>
          <p:cNvGraphicFramePr>
            <a:graphicFrameLocks noGrp="1"/>
          </p:cNvGraphicFramePr>
          <p:nvPr>
            <p:extLst>
              <p:ext uri="{D42A27DB-BD31-4B8C-83A1-F6EECF244321}">
                <p14:modId xmlns:p14="http://schemas.microsoft.com/office/powerpoint/2010/main" val="2156581989"/>
              </p:ext>
            </p:extLst>
          </p:nvPr>
        </p:nvGraphicFramePr>
        <p:xfrm>
          <a:off x="313975" y="491341"/>
          <a:ext cx="4247207" cy="2650002"/>
        </p:xfrm>
        <a:graphic>
          <a:graphicData uri="http://schemas.openxmlformats.org/drawingml/2006/table">
            <a:tbl>
              <a:tblPr firstRow="1" firstCol="1" bandRow="1">
                <a:tableStyleId>{912C8C85-51F0-491E-9774-3900AFEF0FD7}</a:tableStyleId>
              </a:tblPr>
              <a:tblGrid>
                <a:gridCol w="911671">
                  <a:extLst>
                    <a:ext uri="{9D8B030D-6E8A-4147-A177-3AD203B41FA5}">
                      <a16:colId xmlns:a16="http://schemas.microsoft.com/office/drawing/2014/main" xmlns="" val="20000"/>
                    </a:ext>
                  </a:extLst>
                </a:gridCol>
                <a:gridCol w="627477">
                  <a:extLst>
                    <a:ext uri="{9D8B030D-6E8A-4147-A177-3AD203B41FA5}">
                      <a16:colId xmlns:a16="http://schemas.microsoft.com/office/drawing/2014/main" xmlns="" val="20001"/>
                    </a:ext>
                  </a:extLst>
                </a:gridCol>
                <a:gridCol w="627477">
                  <a:extLst>
                    <a:ext uri="{9D8B030D-6E8A-4147-A177-3AD203B41FA5}">
                      <a16:colId xmlns:a16="http://schemas.microsoft.com/office/drawing/2014/main" xmlns="" val="20002"/>
                    </a:ext>
                  </a:extLst>
                </a:gridCol>
                <a:gridCol w="627477">
                  <a:extLst>
                    <a:ext uri="{9D8B030D-6E8A-4147-A177-3AD203B41FA5}">
                      <a16:colId xmlns:a16="http://schemas.microsoft.com/office/drawing/2014/main" xmlns="" val="20004"/>
                    </a:ext>
                  </a:extLst>
                </a:gridCol>
                <a:gridCol w="627477">
                  <a:extLst>
                    <a:ext uri="{9D8B030D-6E8A-4147-A177-3AD203B41FA5}">
                      <a16:colId xmlns:a16="http://schemas.microsoft.com/office/drawing/2014/main" xmlns="" val="20005"/>
                    </a:ext>
                  </a:extLst>
                </a:gridCol>
                <a:gridCol w="825628">
                  <a:extLst>
                    <a:ext uri="{9D8B030D-6E8A-4147-A177-3AD203B41FA5}">
                      <a16:colId xmlns:a16="http://schemas.microsoft.com/office/drawing/2014/main" xmlns="" val="20006"/>
                    </a:ext>
                  </a:extLst>
                </a:gridCol>
              </a:tblGrid>
              <a:tr h="98284">
                <a:tc rowSpan="2">
                  <a:txBody>
                    <a:bodyPr/>
                    <a:lstStyle/>
                    <a:p>
                      <a:pPr marL="0" marR="0" algn="ctr">
                        <a:spcBef>
                          <a:spcPts val="0"/>
                        </a:spcBef>
                        <a:spcAft>
                          <a:spcPts val="0"/>
                        </a:spcAft>
                      </a:pPr>
                      <a:r>
                        <a:rPr lang="mn-MN" sz="600" b="0" dirty="0">
                          <a:effectLst/>
                          <a:latin typeface="Arial" panose="020B0604020202020204" pitchFamily="34" charset="0"/>
                          <a:cs typeface="Arial" panose="020B0604020202020204" pitchFamily="34" charset="0"/>
                        </a:rPr>
                        <a:t>Сумдын нэр</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nchor="ctr">
                    <a:lnB>
                      <a:noFill/>
                    </a:lnB>
                    <a:solidFill>
                      <a:srgbClr val="00B050"/>
                    </a:solidFill>
                  </a:tcPr>
                </a:tc>
                <a:tc gridSpan="2">
                  <a:txBody>
                    <a:bodyPr/>
                    <a:lstStyle/>
                    <a:p>
                      <a:pPr marL="0" marR="0" algn="ctr">
                        <a:spcBef>
                          <a:spcPts val="0"/>
                        </a:spcBef>
                        <a:spcAft>
                          <a:spcPts val="0"/>
                        </a:spcAft>
                      </a:pPr>
                      <a:r>
                        <a:rPr lang="mn-MN" sz="600" b="0" dirty="0">
                          <a:effectLst/>
                          <a:latin typeface="Arial" panose="020B0604020202020204" pitchFamily="34" charset="0"/>
                          <a:cs typeface="Arial" panose="020B0604020202020204" pitchFamily="34" charset="0"/>
                        </a:rPr>
                        <a:t>Төрөлт</a:t>
                      </a:r>
                      <a:endParaRPr lang="en-US" sz="600" b="0" dirty="0">
                        <a:solidFill>
                          <a:schemeClr val="bg1"/>
                        </a:solidFill>
                        <a:effectLst/>
                        <a:latin typeface="Arial" panose="020B0604020202020204" pitchFamily="34" charset="0"/>
                        <a:cs typeface="Arial" panose="020B0604020202020204" pitchFamily="34" charset="0"/>
                      </a:endParaRPr>
                    </a:p>
                  </a:txBody>
                  <a:tcPr marL="63182" marR="63182" marT="0" marB="0">
                    <a:solidFill>
                      <a:srgbClr val="00B050"/>
                    </a:solidFill>
                  </a:tcPr>
                </a:tc>
                <a:tc hMerge="1">
                  <a:txBody>
                    <a:bodyPr/>
                    <a:lstStyle/>
                    <a:p>
                      <a:endParaRPr lang="en-US"/>
                    </a:p>
                  </a:txBody>
                  <a:tcPr/>
                </a:tc>
                <a:tc gridSpan="2">
                  <a:txBody>
                    <a:bodyPr/>
                    <a:lstStyle/>
                    <a:p>
                      <a:pPr marL="0" marR="0" algn="ctr">
                        <a:spcBef>
                          <a:spcPts val="0"/>
                        </a:spcBef>
                        <a:spcAft>
                          <a:spcPts val="0"/>
                        </a:spcAft>
                      </a:pPr>
                      <a:r>
                        <a:rPr lang="mn-MN" sz="600" b="0" dirty="0">
                          <a:effectLst/>
                          <a:latin typeface="Arial" panose="020B0604020202020204" pitchFamily="34" charset="0"/>
                          <a:cs typeface="Arial" panose="020B0604020202020204" pitchFamily="34" charset="0"/>
                        </a:rPr>
                        <a:t>Нас баралт</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solidFill>
                      <a:srgbClr val="00B050"/>
                    </a:solidFill>
                  </a:tcPr>
                </a:tc>
                <a:tc hMerge="1">
                  <a:txBody>
                    <a:bodyPr/>
                    <a:lstStyle/>
                    <a:p>
                      <a:endParaRPr lang="en-US"/>
                    </a:p>
                  </a:txBody>
                  <a:tcPr/>
                </a:tc>
                <a:tc rowSpan="2">
                  <a:txBody>
                    <a:bodyPr/>
                    <a:lstStyle/>
                    <a:p>
                      <a:pPr marL="0" marR="0" algn="ctr">
                        <a:spcBef>
                          <a:spcPts val="0"/>
                        </a:spcBef>
                        <a:spcAft>
                          <a:spcPts val="0"/>
                        </a:spcAft>
                      </a:pPr>
                      <a:r>
                        <a:rPr lang="mn-MN" sz="600" b="0" dirty="0">
                          <a:effectLst/>
                          <a:latin typeface="Arial" panose="020B0604020202020204" pitchFamily="34" charset="0"/>
                          <a:cs typeface="Arial" panose="020B0604020202020204" pitchFamily="34" charset="0"/>
                        </a:rPr>
                        <a:t>Эрэмбэ</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nchor="ctr">
                    <a:lnB>
                      <a:noFill/>
                    </a:lnB>
                    <a:solidFill>
                      <a:srgbClr val="00B050"/>
                    </a:solidFill>
                  </a:tcPr>
                </a:tc>
                <a:extLst>
                  <a:ext uri="{0D108BD9-81ED-4DB2-BD59-A6C34878D82A}">
                    <a16:rowId xmlns:a16="http://schemas.microsoft.com/office/drawing/2014/main" xmlns="" val="10000"/>
                  </a:ext>
                </a:extLst>
              </a:tr>
              <a:tr h="101657">
                <a:tc vMerge="1">
                  <a:txBody>
                    <a:bodyPr/>
                    <a:lstStyle/>
                    <a:p>
                      <a:endParaRPr lang="en-US"/>
                    </a:p>
                  </a:txBody>
                  <a:tcPr/>
                </a:tc>
                <a:tc>
                  <a:txBody>
                    <a:bodyPr/>
                    <a:lstStyle/>
                    <a:p>
                      <a:pPr marL="0" marR="0" algn="ctr">
                        <a:spcBef>
                          <a:spcPts val="0"/>
                        </a:spcBef>
                        <a:spcAft>
                          <a:spcPts val="0"/>
                        </a:spcAft>
                      </a:pPr>
                      <a:r>
                        <a:rPr lang="en-US" sz="600" b="0" dirty="0" smtClean="0">
                          <a:solidFill>
                            <a:schemeClr val="bg1"/>
                          </a:solidFill>
                          <a:effectLst/>
                          <a:latin typeface="Arial" panose="020B0604020202020204" pitchFamily="34" charset="0"/>
                          <a:cs typeface="Arial" panose="020B0604020202020204" pitchFamily="34" charset="0"/>
                        </a:rPr>
                        <a:t>2017</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600" b="0" dirty="0" smtClean="0">
                          <a:solidFill>
                            <a:schemeClr val="bg1"/>
                          </a:solidFill>
                          <a:effectLst/>
                          <a:latin typeface="Arial" panose="020B0604020202020204" pitchFamily="34" charset="0"/>
                          <a:cs typeface="Arial" panose="020B0604020202020204" pitchFamily="34" charset="0"/>
                        </a:rPr>
                        <a:t>2018</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600" b="0" dirty="0" smtClean="0">
                          <a:solidFill>
                            <a:schemeClr val="bg1"/>
                          </a:solidFill>
                          <a:effectLst/>
                          <a:latin typeface="Arial" panose="020B0604020202020204" pitchFamily="34" charset="0"/>
                          <a:cs typeface="Arial" panose="020B0604020202020204" pitchFamily="34" charset="0"/>
                        </a:rPr>
                        <a:t>2017</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B w="6350" cap="flat" cmpd="sng" algn="ctr">
                      <a:noFill/>
                      <a:prstDash val="solid"/>
                      <a:miter lim="800000"/>
                    </a:lnB>
                    <a:solidFill>
                      <a:srgbClr val="00B050"/>
                    </a:solidFill>
                  </a:tcPr>
                </a:tc>
                <a:tc>
                  <a:txBody>
                    <a:bodyPr/>
                    <a:lstStyle/>
                    <a:p>
                      <a:pPr marL="0" marR="0" algn="ctr">
                        <a:spcBef>
                          <a:spcPts val="0"/>
                        </a:spcBef>
                        <a:spcAft>
                          <a:spcPts val="0"/>
                        </a:spcAft>
                      </a:pPr>
                      <a:r>
                        <a:rPr lang="en-US" sz="600" b="0" dirty="0" smtClean="0">
                          <a:solidFill>
                            <a:schemeClr val="bg1"/>
                          </a:solidFill>
                          <a:effectLst/>
                          <a:latin typeface="Arial" panose="020B0604020202020204" pitchFamily="34" charset="0"/>
                          <a:cs typeface="Arial" panose="020B0604020202020204" pitchFamily="34" charset="0"/>
                        </a:rPr>
                        <a:t>2018</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B w="6350" cap="flat" cmpd="sng" algn="ctr">
                      <a:noFill/>
                      <a:prstDash val="solid"/>
                      <a:miter lim="800000"/>
                    </a:lnB>
                    <a:solidFill>
                      <a:srgbClr val="00B050"/>
                    </a:solidFill>
                  </a:tcPr>
                </a:tc>
                <a:tc vMerge="1">
                  <a:txBody>
                    <a:bodyPr/>
                    <a:lstStyle/>
                    <a:p>
                      <a:pPr marL="0" marR="0" algn="ctr">
                        <a:spcBef>
                          <a:spcPts val="0"/>
                        </a:spcBef>
                        <a:spcAft>
                          <a:spcPts val="0"/>
                        </a:spcAft>
                      </a:pPr>
                      <a:endParaRPr lang="en-US" sz="1000" dirty="0">
                        <a:solidFill>
                          <a:schemeClr val="bg1"/>
                        </a:solidFill>
                        <a:effectLst/>
                        <a:latin typeface="Arial" panose="020B0604020202020204" pitchFamily="34" charset="0"/>
                        <a:ea typeface="Times New Roman"/>
                        <a:cs typeface="Arial" panose="020B0604020202020204" pitchFamily="34" charset="0"/>
                      </a:endParaRPr>
                    </a:p>
                  </a:txBody>
                  <a:tcPr marL="68580" marR="68580" marT="0" marB="0"/>
                </a:tc>
                <a:extLst>
                  <a:ext uri="{0D108BD9-81ED-4DB2-BD59-A6C34878D82A}">
                    <a16:rowId xmlns:a16="http://schemas.microsoft.com/office/drawing/2014/main" xmlns="" val="10001"/>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Эрдэнэбулган</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1454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1458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89</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115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u="none" strike="noStrike" dirty="0">
                          <a:solidFill>
                            <a:schemeClr val="accent2"/>
                          </a:solidFill>
                          <a:latin typeface="Arial" panose="020B0604020202020204" pitchFamily="34" charset="0"/>
                          <a:cs typeface="Arial" panose="020B0604020202020204" pitchFamily="34" charset="0"/>
                        </a:rPr>
                        <a:t>I</a:t>
                      </a:r>
                      <a:r>
                        <a:rPr lang="mn-MN" sz="600" b="0" u="none" strike="noStrike" dirty="0">
                          <a:solidFill>
                            <a:schemeClr val="accent2"/>
                          </a:solidFill>
                          <a:latin typeface="Arial" panose="020B0604020202020204" pitchFamily="34" charset="0"/>
                          <a:cs typeface="Arial" panose="020B0604020202020204" pitchFamily="34" charset="0"/>
                        </a:rPr>
                        <a:t> хамгийн их</a:t>
                      </a: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a:noFill/>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600856948"/>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Батцэнгэл</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Булган</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457383" rtl="0" eaLnBrk="1" fontAlgn="auto" latinLnBrk="0" hangingPunct="1">
                        <a:lnSpc>
                          <a:spcPct val="100000"/>
                        </a:lnSpc>
                        <a:spcBef>
                          <a:spcPts val="0"/>
                        </a:spcBef>
                        <a:spcAft>
                          <a:spcPts val="0"/>
                        </a:spcAft>
                        <a:buClrTx/>
                        <a:buSzTx/>
                        <a:buFontTx/>
                        <a:buNone/>
                        <a:tabLst/>
                        <a:defRPr/>
                      </a:pPr>
                      <a:r>
                        <a:rPr lang="en-US" sz="600" b="0" u="none" strike="noStrike" dirty="0" smtClean="0">
                          <a:solidFill>
                            <a:schemeClr val="accent6"/>
                          </a:solidFill>
                          <a:latin typeface="Arial" panose="020B0604020202020204" pitchFamily="34" charset="0"/>
                          <a:cs typeface="Arial" panose="020B0604020202020204" pitchFamily="34" charset="0"/>
                        </a:rPr>
                        <a:t>XV</a:t>
                      </a:r>
                      <a:r>
                        <a:rPr lang="mn-MN" sz="600" b="0" u="none" strike="noStrike" dirty="0" smtClean="0">
                          <a:solidFill>
                            <a:schemeClr val="accent6"/>
                          </a:solidFill>
                          <a:latin typeface="Arial" panose="020B0604020202020204" pitchFamily="34" charset="0"/>
                          <a:cs typeface="Arial" panose="020B0604020202020204" pitchFamily="34" charset="0"/>
                        </a:rPr>
                        <a:t> хамгийн бага</a:t>
                      </a:r>
                      <a:endParaRPr lang="en-US" sz="600" b="0" i="0" u="none" strike="noStrike" dirty="0" smtClean="0">
                        <a:solidFill>
                          <a:schemeClr val="accent6"/>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3"/>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Жаргалант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41</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20</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6"/>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Ихтамир</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30</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u="none" strike="noStrike" dirty="0" smtClean="0">
                          <a:solidFill>
                            <a:schemeClr val="accent2"/>
                          </a:solidFill>
                          <a:latin typeface="Arial" panose="020B0604020202020204" pitchFamily="34" charset="0"/>
                          <a:cs typeface="Arial" panose="020B0604020202020204" pitchFamily="34" charset="0"/>
                        </a:rPr>
                        <a:t>IV</a:t>
                      </a:r>
                      <a:endParaRPr lang="en-US" sz="600" b="0" i="0" u="none" strike="noStrike" dirty="0" smtClean="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5"/>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Өгийнуур</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21</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Өлзийт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07"/>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Өндөр-Улаан</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31</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600" b="0" dirty="0" smtClean="0">
                          <a:solidFill>
                            <a:schemeClr val="accent2"/>
                          </a:solidFill>
                          <a:effectLst/>
                          <a:latin typeface="Arial" panose="020B0604020202020204" pitchFamily="34" charset="0"/>
                          <a:ea typeface="Times New Roman"/>
                          <a:cs typeface="Arial" panose="020B0604020202020204" pitchFamily="34" charset="0"/>
                        </a:rPr>
                        <a:t>III</a:t>
                      </a:r>
                      <a:endParaRPr lang="en-US" sz="600" b="0" dirty="0">
                        <a:solidFill>
                          <a:schemeClr val="accent2"/>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09"/>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Тариат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71</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63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40</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u="none" strike="noStrike" dirty="0" smtClean="0">
                          <a:solidFill>
                            <a:schemeClr val="accent2"/>
                          </a:solidFill>
                          <a:latin typeface="Arial" panose="020B0604020202020204" pitchFamily="34" charset="0"/>
                          <a:cs typeface="Arial" panose="020B0604020202020204" pitchFamily="34" charset="0"/>
                        </a:rPr>
                        <a:t>II</a:t>
                      </a: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2828407257"/>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Төвшрүүлэх</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600" b="0" dirty="0">
                        <a:solidFill>
                          <a:schemeClr val="accent2"/>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0"/>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Хайрхан</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11"/>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Хангай</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ctr">
                        <a:spcBef>
                          <a:spcPts val="0"/>
                        </a:spcBef>
                        <a:spcAft>
                          <a:spcPts val="0"/>
                        </a:spcAft>
                      </a:pPr>
                      <a:endParaRPr lang="en-US" sz="600" b="0" dirty="0">
                        <a:solidFill>
                          <a:schemeClr val="accent2"/>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2"/>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Хашаат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9</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spcBef>
                          <a:spcPts val="0"/>
                        </a:spcBef>
                        <a:spcAft>
                          <a:spcPts val="0"/>
                        </a:spcAft>
                      </a:pPr>
                      <a:endParaRPr lang="en-US" sz="600" b="0" dirty="0">
                        <a:solidFill>
                          <a:schemeClr val="accent2"/>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13"/>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Хотонт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11</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xmlns="" val="10014"/>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Цахир</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9</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15</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15"/>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Цэнхэр</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10</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u="none" strike="noStrike" dirty="0" smtClean="0">
                          <a:solidFill>
                            <a:schemeClr val="accent2"/>
                          </a:solidFill>
                          <a:latin typeface="Arial" panose="020B0604020202020204" pitchFamily="34" charset="0"/>
                          <a:cs typeface="Arial" panose="020B0604020202020204" pitchFamily="34" charset="0"/>
                        </a:rPr>
                        <a:t>II</a:t>
                      </a:r>
                      <a:endParaRPr lang="en-US" sz="600" b="0" i="0" u="none" strike="noStrike" dirty="0" smtClean="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18"/>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Цэцэрлэг</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24</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16</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19"/>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Чулуут</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13</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12</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17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u="none" strike="noStrike" dirty="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0020"/>
                  </a:ext>
                </a:extLst>
              </a:tr>
              <a:tr h="121099">
                <a:tc>
                  <a:txBody>
                    <a:bodyPr/>
                    <a:lstStyle/>
                    <a:p>
                      <a:pPr algn="l" fontAlgn="b"/>
                      <a:r>
                        <a:rPr lang="mn-MN" sz="700" b="0" i="0" u="none" strike="noStrike" dirty="0" smtClean="0">
                          <a:solidFill>
                            <a:schemeClr val="accent6">
                              <a:lumMod val="75000"/>
                            </a:schemeClr>
                          </a:solidFill>
                          <a:effectLst/>
                          <a:latin typeface="Arial Mon" panose="020B0500000000000000" pitchFamily="34" charset="0"/>
                        </a:rPr>
                        <a:t>Эрдэнэмандал</a:t>
                      </a:r>
                      <a:endParaRPr lang="en-US" sz="700" b="0" i="0" u="none" strike="noStrike" dirty="0">
                        <a:solidFill>
                          <a:schemeClr val="accent6">
                            <a:lumMod val="75000"/>
                          </a:schemeClr>
                        </a:solidFill>
                        <a:effectLst/>
                        <a:latin typeface="Arial Mon" panose="020B0500000000000000" pitchFamily="34" charset="0"/>
                      </a:endParaRPr>
                    </a:p>
                  </a:txBody>
                  <a:tcPr marL="8775" marR="8775" marT="8775" marB="0" anchor="b">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37</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9</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38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r">
                        <a:spcBef>
                          <a:spcPts val="0"/>
                        </a:spcBef>
                        <a:spcAft>
                          <a:spcPts val="0"/>
                        </a:spcAft>
                      </a:pPr>
                      <a:r>
                        <a:rPr lang="en-US" sz="600" b="0" dirty="0" smtClean="0">
                          <a:solidFill>
                            <a:schemeClr val="accent6">
                              <a:lumMod val="50000"/>
                            </a:schemeClr>
                          </a:solidFill>
                          <a:effectLst/>
                          <a:latin typeface="Arial" panose="020B0604020202020204" pitchFamily="34" charset="0"/>
                          <a:ea typeface="Times New Roman"/>
                          <a:cs typeface="Arial" panose="020B0604020202020204" pitchFamily="34" charset="0"/>
                        </a:rPr>
                        <a:t>28</a:t>
                      </a:r>
                      <a:endParaRPr lang="en-US" sz="600" b="0" dirty="0">
                        <a:solidFill>
                          <a:schemeClr val="accent6">
                            <a:lumMod val="50000"/>
                          </a:schemeClr>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 b="0" i="0" u="none" strike="noStrike" smtClean="0">
                          <a:solidFill>
                            <a:schemeClr val="accent2"/>
                          </a:solidFill>
                          <a:latin typeface="Arial" pitchFamily="34" charset="0"/>
                          <a:cs typeface="Arial" pitchFamily="34" charset="0"/>
                        </a:rPr>
                        <a:t>V</a:t>
                      </a:r>
                      <a:endParaRPr lang="en-US" sz="600" b="0" i="0" u="none" strike="noStrike" dirty="0" smtClean="0">
                        <a:solidFill>
                          <a:schemeClr val="accent2"/>
                        </a:solidFill>
                        <a:latin typeface="Arial" pitchFamily="34" charset="0"/>
                        <a:cs typeface="Arial"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xmlns="" val="10021"/>
                  </a:ext>
                </a:extLst>
              </a:tr>
              <a:tr h="149180">
                <a:tc>
                  <a:txBody>
                    <a:bodyPr/>
                    <a:lstStyle/>
                    <a:p>
                      <a:pPr algn="ctr" rtl="0" fontAlgn="ctr"/>
                      <a:r>
                        <a:rPr lang="mn-MN" sz="900" u="none" strike="noStrike" dirty="0">
                          <a:solidFill>
                            <a:schemeClr val="bg1"/>
                          </a:solidFill>
                          <a:latin typeface="Arial" panose="020B0604020202020204" pitchFamily="34" charset="0"/>
                          <a:cs typeface="Arial" panose="020B0604020202020204" pitchFamily="34" charset="0"/>
                        </a:rPr>
                        <a:t>Нийт  </a:t>
                      </a:r>
                      <a:endParaRPr lang="mn-MN" sz="900" b="0" i="0" u="none" strike="noStrike" dirty="0">
                        <a:solidFill>
                          <a:schemeClr val="bg1"/>
                        </a:solidFill>
                        <a:latin typeface="Arial" pitchFamily="34" charset="0"/>
                        <a:cs typeface="Arial" pitchFamily="34" charset="0"/>
                      </a:endParaRPr>
                    </a:p>
                  </a:txBody>
                  <a:tcPr marL="8775" marR="8775" marT="8775" marB="0" anchor="ct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600" b="0" dirty="0" smtClean="0">
                          <a:solidFill>
                            <a:schemeClr val="bg1"/>
                          </a:solidFill>
                          <a:effectLst/>
                          <a:latin typeface="Arial" panose="020B0604020202020204" pitchFamily="34" charset="0"/>
                          <a:ea typeface="Times New Roman"/>
                          <a:cs typeface="Arial" panose="020B0604020202020204" pitchFamily="34" charset="0"/>
                        </a:rPr>
                        <a:t>1890</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600" b="0" dirty="0" smtClean="0">
                          <a:solidFill>
                            <a:schemeClr val="bg1"/>
                          </a:solidFill>
                          <a:effectLst/>
                          <a:latin typeface="Arial" panose="020B0604020202020204" pitchFamily="34" charset="0"/>
                          <a:ea typeface="Times New Roman"/>
                          <a:cs typeface="Arial" panose="020B0604020202020204" pitchFamily="34" charset="0"/>
                        </a:rPr>
                        <a:t>1737</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600" b="0" dirty="0" smtClean="0">
                          <a:solidFill>
                            <a:schemeClr val="bg1"/>
                          </a:solidFill>
                          <a:effectLst/>
                          <a:latin typeface="Arial" panose="020B0604020202020204" pitchFamily="34" charset="0"/>
                          <a:ea typeface="Times New Roman"/>
                          <a:cs typeface="Arial" panose="020B0604020202020204" pitchFamily="34" charset="0"/>
                        </a:rPr>
                        <a:t>449</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r">
                        <a:spcBef>
                          <a:spcPts val="0"/>
                        </a:spcBef>
                        <a:spcAft>
                          <a:spcPts val="0"/>
                        </a:spcAft>
                      </a:pPr>
                      <a:r>
                        <a:rPr lang="en-US" sz="600" b="0" dirty="0" smtClean="0">
                          <a:solidFill>
                            <a:schemeClr val="bg1"/>
                          </a:solidFill>
                          <a:effectLst/>
                          <a:latin typeface="Arial" panose="020B0604020202020204" pitchFamily="34" charset="0"/>
                          <a:ea typeface="Times New Roman"/>
                          <a:cs typeface="Arial" panose="020B0604020202020204" pitchFamily="34" charset="0"/>
                        </a:rPr>
                        <a:t>516</a:t>
                      </a: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lnL>
                      <a:noFill/>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tc>
                  <a:txBody>
                    <a:bodyPr/>
                    <a:lstStyle/>
                    <a:p>
                      <a:pPr marL="0" marR="0" algn="ctr">
                        <a:spcBef>
                          <a:spcPts val="0"/>
                        </a:spcBef>
                        <a:spcAft>
                          <a:spcPts val="0"/>
                        </a:spcAft>
                      </a:pPr>
                      <a:endParaRPr lang="en-US" sz="600" b="0" dirty="0">
                        <a:solidFill>
                          <a:schemeClr val="bg1"/>
                        </a:solidFill>
                        <a:effectLst/>
                        <a:latin typeface="Arial" panose="020B0604020202020204" pitchFamily="34" charset="0"/>
                        <a:ea typeface="Times New Roman"/>
                        <a:cs typeface="Arial" panose="020B0604020202020204" pitchFamily="34" charset="0"/>
                      </a:endParaRPr>
                    </a:p>
                  </a:txBody>
                  <a:tcPr marL="63182" marR="63182" marT="0" marB="0" anchor="ct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xmlns="" val="10017"/>
                  </a:ext>
                </a:extLst>
              </a:tr>
            </a:tbl>
          </a:graphicData>
        </a:graphic>
      </p:graphicFrame>
      <p:sp>
        <p:nvSpPr>
          <p:cNvPr id="13" name="Rectangle: Rounded Corners 12">
            <a:extLst>
              <a:ext uri="{FF2B5EF4-FFF2-40B4-BE49-F238E27FC236}">
                <a16:creationId xmlns:a16="http://schemas.microsoft.com/office/drawing/2014/main" xmlns="" id="{1DB94D58-A945-4457-8CE9-BC7552608960}"/>
              </a:ext>
            </a:extLst>
          </p:cNvPr>
          <p:cNvSpPr/>
          <p:nvPr/>
        </p:nvSpPr>
        <p:spPr>
          <a:xfrm>
            <a:off x="3451997" y="692563"/>
            <a:ext cx="261233" cy="22941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12" name="Group 11">
            <a:extLst>
              <a:ext uri="{FF2B5EF4-FFF2-40B4-BE49-F238E27FC236}">
                <a16:creationId xmlns:a16="http://schemas.microsoft.com/office/drawing/2014/main" xmlns="" id="{B82227CA-4092-42D9-AC1A-FBD222D4D9CC}"/>
              </a:ext>
            </a:extLst>
          </p:cNvPr>
          <p:cNvGrpSpPr/>
          <p:nvPr/>
        </p:nvGrpSpPr>
        <p:grpSpPr>
          <a:xfrm>
            <a:off x="359227" y="69171"/>
            <a:ext cx="4517294" cy="215444"/>
            <a:chOff x="359227" y="69171"/>
            <a:chExt cx="4517294" cy="215444"/>
          </a:xfrm>
        </p:grpSpPr>
        <p:cxnSp>
          <p:nvCxnSpPr>
            <p:cNvPr id="21" name="Straight Connector 20">
              <a:extLst>
                <a:ext uri="{FF2B5EF4-FFF2-40B4-BE49-F238E27FC236}">
                  <a16:creationId xmlns:a16="http://schemas.microsoft.com/office/drawing/2014/main" xmlns="" id="{23CF5780-53F8-4A5D-B6E8-77AD54CDAA40}"/>
                </a:ext>
              </a:extLst>
            </p:cNvPr>
            <p:cNvCxnSpPr>
              <a:cxnSpLocks/>
            </p:cNvCxnSpPr>
            <p:nvPr/>
          </p:nvCxnSpPr>
          <p:spPr>
            <a:xfrm flipH="1">
              <a:off x="359227" y="176893"/>
              <a:ext cx="3708000" cy="0"/>
            </a:xfrm>
            <a:prstGeom prst="line">
              <a:avLst/>
            </a:prstGeom>
            <a:ln>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xmlns="" id="{33647DF3-D4E7-4FF2-BCA6-52BF5BE6C462}"/>
                </a:ext>
              </a:extLst>
            </p:cNvPr>
            <p:cNvSpPr txBox="1"/>
            <p:nvPr/>
          </p:nvSpPr>
          <p:spPr>
            <a:xfrm>
              <a:off x="4039673" y="69171"/>
              <a:ext cx="836848" cy="215444"/>
            </a:xfrm>
            <a:prstGeom prst="rect">
              <a:avLst/>
            </a:prstGeom>
            <a:noFill/>
          </p:spPr>
          <p:txBody>
            <a:bodyPr wrap="square" rtlCol="0">
              <a:spAutoFit/>
            </a:bodyPr>
            <a:lstStyle/>
            <a:p>
              <a:r>
                <a:rPr lang="mn-MN" sz="800" dirty="0">
                  <a:solidFill>
                    <a:srgbClr val="00B050"/>
                  </a:solidFill>
                  <a:latin typeface="Arial" panose="020B0604020202020204" pitchFamily="34" charset="0"/>
                  <a:cs typeface="Arial" panose="020B0604020202020204" pitchFamily="34" charset="0"/>
                </a:rPr>
                <a:t>ЭРҮҮЛ МЭНД</a:t>
              </a:r>
            </a:p>
          </p:txBody>
        </p:sp>
      </p:grpSp>
      <p:grpSp>
        <p:nvGrpSpPr>
          <p:cNvPr id="23" name="Group 22">
            <a:extLst>
              <a:ext uri="{FF2B5EF4-FFF2-40B4-BE49-F238E27FC236}">
                <a16:creationId xmlns:a16="http://schemas.microsoft.com/office/drawing/2014/main" xmlns="" id="{1D6AE4BD-0716-4FFE-AAD4-97ED8C646904}"/>
              </a:ext>
            </a:extLst>
          </p:cNvPr>
          <p:cNvGrpSpPr/>
          <p:nvPr/>
        </p:nvGrpSpPr>
        <p:grpSpPr>
          <a:xfrm>
            <a:off x="159171" y="3181417"/>
            <a:ext cx="4778477" cy="180000"/>
            <a:chOff x="159171" y="3181417"/>
            <a:chExt cx="4778477" cy="180000"/>
          </a:xfrm>
        </p:grpSpPr>
        <p:sp>
          <p:nvSpPr>
            <p:cNvPr id="24" name="Rectangle: Rounded Corners 23">
              <a:extLst>
                <a:ext uri="{FF2B5EF4-FFF2-40B4-BE49-F238E27FC236}">
                  <a16:creationId xmlns:a16="http://schemas.microsoft.com/office/drawing/2014/main" xmlns="" id="{44FF52D4-8EDC-4D46-9F85-8105CA0FDD3A}"/>
                </a:ext>
              </a:extLst>
            </p:cNvPr>
            <p:cNvSpPr/>
            <p:nvPr/>
          </p:nvSpPr>
          <p:spPr>
            <a:xfrm>
              <a:off x="4311361" y="3181417"/>
              <a:ext cx="360000" cy="180000"/>
            </a:xfrm>
            <a:prstGeom prst="roundRect">
              <a:avLst/>
            </a:prstGeom>
            <a:no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B050"/>
                  </a:solidFill>
                  <a:latin typeface="Arial" panose="020B0604020202020204" pitchFamily="34" charset="0"/>
                  <a:cs typeface="Arial" panose="020B0604020202020204" pitchFamily="34" charset="0"/>
                </a:rPr>
                <a:t>2</a:t>
              </a:r>
              <a:r>
                <a:rPr lang="mn-MN" sz="900" dirty="0">
                  <a:solidFill>
                    <a:srgbClr val="00B050"/>
                  </a:solidFill>
                  <a:latin typeface="Arial" panose="020B0604020202020204" pitchFamily="34" charset="0"/>
                  <a:cs typeface="Arial" panose="020B0604020202020204" pitchFamily="34" charset="0"/>
                </a:rPr>
                <a:t>7</a:t>
              </a:r>
            </a:p>
          </p:txBody>
        </p:sp>
        <p:cxnSp>
          <p:nvCxnSpPr>
            <p:cNvPr id="25" name="Straight Connector 24">
              <a:extLst>
                <a:ext uri="{FF2B5EF4-FFF2-40B4-BE49-F238E27FC236}">
                  <a16:creationId xmlns:a16="http://schemas.microsoft.com/office/drawing/2014/main" xmlns="" id="{16CE1384-7444-428A-983F-88F33625717A}"/>
                </a:ext>
              </a:extLst>
            </p:cNvPr>
            <p:cNvCxnSpPr>
              <a:cxnSpLocks/>
            </p:cNvCxnSpPr>
            <p:nvPr/>
          </p:nvCxnSpPr>
          <p:spPr>
            <a:xfrm flipV="1">
              <a:off x="159171" y="3271417"/>
              <a:ext cx="4140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4F31AAB0-89C3-4906-8306-58218F34BCD9}"/>
                </a:ext>
              </a:extLst>
            </p:cNvPr>
            <p:cNvCxnSpPr>
              <a:cxnSpLocks/>
            </p:cNvCxnSpPr>
            <p:nvPr/>
          </p:nvCxnSpPr>
          <p:spPr>
            <a:xfrm flipV="1">
              <a:off x="4685648" y="3271417"/>
              <a:ext cx="252000" cy="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37044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C184B68-2C3A-49DF-BED7-8E0440CE0D06}"/>
              </a:ext>
            </a:extLst>
          </p:cNvPr>
          <p:cNvGrpSpPr/>
          <p:nvPr/>
        </p:nvGrpSpPr>
        <p:grpSpPr>
          <a:xfrm>
            <a:off x="359227" y="69171"/>
            <a:ext cx="4520758" cy="215444"/>
            <a:chOff x="359227" y="69171"/>
            <a:chExt cx="4520758"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sp>
        <p:nvSpPr>
          <p:cNvPr id="10" name="TextBox 9">
            <a:extLst>
              <a:ext uri="{FF2B5EF4-FFF2-40B4-BE49-F238E27FC236}">
                <a16:creationId xmlns:a16="http://schemas.microsoft.com/office/drawing/2014/main" xmlns="" id="{4BAD6027-B1DB-4710-B516-D21997F6FCC7}"/>
              </a:ext>
            </a:extLst>
          </p:cNvPr>
          <p:cNvSpPr txBox="1"/>
          <p:nvPr/>
        </p:nvSpPr>
        <p:spPr>
          <a:xfrm>
            <a:off x="424067" y="284614"/>
            <a:ext cx="4099237" cy="215444"/>
          </a:xfrm>
          <a:prstGeom prst="rect">
            <a:avLst/>
          </a:prstGeom>
          <a:noFill/>
        </p:spPr>
        <p:txBody>
          <a:bodyPr wrap="square" rtlCol="0">
            <a:spAutoFit/>
          </a:bodyPr>
          <a:lstStyle/>
          <a:p>
            <a:pPr algn="ctr"/>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800" dirty="0" smtClean="0">
                <a:solidFill>
                  <a:schemeClr val="accent2">
                    <a:lumMod val="75000"/>
                  </a:schemeClr>
                </a:solidFill>
                <a:latin typeface="Arial" panose="020B0604020202020204" pitchFamily="34" charset="0"/>
                <a:cs typeface="Arial" panose="020B0604020202020204" pitchFamily="34" charset="0"/>
              </a:rPr>
              <a:t>201</a:t>
            </a:r>
            <a:r>
              <a:rPr lang="en-US" sz="800" dirty="0" smtClean="0">
                <a:solidFill>
                  <a:schemeClr val="accent2">
                    <a:lumMod val="75000"/>
                  </a:schemeClr>
                </a:solidFill>
                <a:latin typeface="Arial" panose="020B0604020202020204" pitchFamily="34" charset="0"/>
                <a:cs typeface="Arial" panose="020B0604020202020204" pitchFamily="34" charset="0"/>
              </a:rPr>
              <a:t>8</a:t>
            </a:r>
            <a:r>
              <a:rPr lang="mn-MN" sz="800" dirty="0" smtClean="0">
                <a:solidFill>
                  <a:schemeClr val="accent2">
                    <a:lumMod val="75000"/>
                  </a:schemeClr>
                </a:solidFill>
                <a:latin typeface="Arial" panose="020B0604020202020204" pitchFamily="34" charset="0"/>
                <a:cs typeface="Arial" panose="020B0604020202020204" pitchFamily="34" charset="0"/>
              </a:rPr>
              <a:t> </a:t>
            </a:r>
            <a:r>
              <a:rPr lang="mn-MN" sz="800" dirty="0">
                <a:solidFill>
                  <a:schemeClr val="accent2">
                    <a:lumMod val="75000"/>
                  </a:schemeClr>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a16="http://schemas.microsoft.com/office/drawing/2014/main" xmlns="" id="{7E372CFB-4FC3-4EB5-B421-15BC9D75B916}"/>
              </a:ext>
            </a:extLst>
          </p:cNvPr>
          <p:cNvGraphicFramePr>
            <a:graphicFrameLocks noGrp="1"/>
          </p:cNvGraphicFramePr>
          <p:nvPr>
            <p:extLst>
              <p:ext uri="{D42A27DB-BD31-4B8C-83A1-F6EECF244321}">
                <p14:modId xmlns:p14="http://schemas.microsoft.com/office/powerpoint/2010/main" val="2870271424"/>
              </p:ext>
            </p:extLst>
          </p:nvPr>
        </p:nvGraphicFramePr>
        <p:xfrm>
          <a:off x="199660" y="553780"/>
          <a:ext cx="4567147" cy="2549686"/>
        </p:xfrm>
        <a:graphic>
          <a:graphicData uri="http://schemas.openxmlformats.org/drawingml/2006/table">
            <a:tbl>
              <a:tblPr>
                <a:tableStyleId>{2D5ABB26-0587-4C30-8999-92F81FD0307C}</a:tableStyleId>
              </a:tblPr>
              <a:tblGrid>
                <a:gridCol w="1638595">
                  <a:extLst>
                    <a:ext uri="{9D8B030D-6E8A-4147-A177-3AD203B41FA5}">
                      <a16:colId xmlns:a16="http://schemas.microsoft.com/office/drawing/2014/main" xmlns="" val="20000"/>
                    </a:ext>
                  </a:extLst>
                </a:gridCol>
                <a:gridCol w="488092">
                  <a:extLst>
                    <a:ext uri="{9D8B030D-6E8A-4147-A177-3AD203B41FA5}">
                      <a16:colId xmlns:a16="http://schemas.microsoft.com/office/drawing/2014/main" xmlns="" val="20001"/>
                    </a:ext>
                  </a:extLst>
                </a:gridCol>
                <a:gridCol w="488092">
                  <a:extLst>
                    <a:ext uri="{9D8B030D-6E8A-4147-A177-3AD203B41FA5}">
                      <a16:colId xmlns:a16="http://schemas.microsoft.com/office/drawing/2014/main" xmlns="" val="20002"/>
                    </a:ext>
                  </a:extLst>
                </a:gridCol>
                <a:gridCol w="488092">
                  <a:extLst>
                    <a:ext uri="{9D8B030D-6E8A-4147-A177-3AD203B41FA5}">
                      <a16:colId xmlns:a16="http://schemas.microsoft.com/office/drawing/2014/main" xmlns="" val="20003"/>
                    </a:ext>
                  </a:extLst>
                </a:gridCol>
                <a:gridCol w="488092">
                  <a:extLst>
                    <a:ext uri="{9D8B030D-6E8A-4147-A177-3AD203B41FA5}">
                      <a16:colId xmlns:a16="http://schemas.microsoft.com/office/drawing/2014/main" xmlns="" val="20004"/>
                    </a:ext>
                  </a:extLst>
                </a:gridCol>
                <a:gridCol w="488092">
                  <a:extLst>
                    <a:ext uri="{9D8B030D-6E8A-4147-A177-3AD203B41FA5}">
                      <a16:colId xmlns:a16="http://schemas.microsoft.com/office/drawing/2014/main" xmlns="" val="4009151167"/>
                    </a:ext>
                  </a:extLst>
                </a:gridCol>
                <a:gridCol w="488092">
                  <a:extLst>
                    <a:ext uri="{9D8B030D-6E8A-4147-A177-3AD203B41FA5}">
                      <a16:colId xmlns:a16="http://schemas.microsoft.com/office/drawing/2014/main" xmlns="" val="1440420756"/>
                    </a:ext>
                  </a:extLst>
                </a:gridCol>
              </a:tblGrid>
              <a:tr h="244046">
                <a:tc>
                  <a:txBody>
                    <a:bodyPr/>
                    <a:lstStyle/>
                    <a:p>
                      <a:pPr algn="ctr" fontAlgn="ctr"/>
                      <a:r>
                        <a:rPr lang="mn-MN" sz="1000" b="0" u="none" strike="noStrike" dirty="0">
                          <a:solidFill>
                            <a:schemeClr val="bg1"/>
                          </a:solidFill>
                          <a:effectLst/>
                          <a:latin typeface="Arial" panose="020B0604020202020204" pitchFamily="34" charset="0"/>
                          <a:cs typeface="Arial" panose="020B0604020202020204" pitchFamily="34" charset="0"/>
                        </a:rPr>
                        <a:t>Үзүүлэлт</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1995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2005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2010</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a:solidFill>
                            <a:schemeClr val="bg1"/>
                          </a:solidFill>
                          <a:effectLst/>
                          <a:latin typeface="Arial" panose="020B0604020202020204" pitchFamily="34" charset="0"/>
                          <a:cs typeface="Arial" panose="020B0604020202020204" pitchFamily="34" charset="0"/>
                        </a:rPr>
                        <a:t>2015</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tc>
                  <a:txBody>
                    <a:bodyPr/>
                    <a:lstStyle/>
                    <a:p>
                      <a:pPr algn="ctr" rtl="0" fontAlgn="ctr"/>
                      <a:r>
                        <a:rPr lang="en-US" sz="1000" b="0" u="none" strike="noStrike" dirty="0" smtClean="0">
                          <a:solidFill>
                            <a:schemeClr val="bg1"/>
                          </a:solidFill>
                          <a:effectLst/>
                          <a:latin typeface="Arial" panose="020B0604020202020204" pitchFamily="34" charset="0"/>
                          <a:cs typeface="Arial" panose="020B0604020202020204" pitchFamily="34" charset="0"/>
                        </a:rPr>
                        <a:t>2018</a:t>
                      </a:r>
                      <a:endParaRPr lang="en-US" sz="1000" b="0" i="0" u="none" strike="noStrike" dirty="0">
                        <a:solidFill>
                          <a:schemeClr val="bg1"/>
                        </a:solidFill>
                        <a:effectLst/>
                        <a:latin typeface="Arial" panose="020B0604020202020204" pitchFamily="34" charset="0"/>
                        <a:cs typeface="Arial" panose="020B0604020202020204" pitchFamily="34" charset="0"/>
                      </a:endParaRPr>
                    </a:p>
                  </a:txBody>
                  <a:tcPr marL="9224" marR="9224" marT="9224" marB="0" anchor="ctr">
                    <a:solidFill>
                      <a:schemeClr val="accent2"/>
                    </a:solidFill>
                  </a:tcPr>
                </a:tc>
                <a:extLst>
                  <a:ext uri="{0D108BD9-81ED-4DB2-BD59-A6C34878D82A}">
                    <a16:rowId xmlns:a16="http://schemas.microsoft.com/office/drawing/2014/main" xmlns="" val="10000"/>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Төрөлт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2526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2288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1653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2029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2150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2275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extLst>
                  <a:ext uri="{0D108BD9-81ED-4DB2-BD59-A6C34878D82A}">
                    <a16:rowId xmlns:a16="http://schemas.microsoft.com/office/drawing/2014/main" xmlns="" val="10001"/>
                  </a:ext>
                </a:extLst>
              </a:tr>
              <a:tr h="244046">
                <a:tc>
                  <a:txBody>
                    <a:bodyPr/>
                    <a:lstStyle/>
                    <a:p>
                      <a:pPr lvl="1"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Эмэгтэй</a:t>
                      </a: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1239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762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1000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978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1131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extLst>
                  <a:ext uri="{0D108BD9-81ED-4DB2-BD59-A6C34878D82A}">
                    <a16:rowId xmlns:a16="http://schemas.microsoft.com/office/drawing/2014/main" xmlns="" val="1638918048"/>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Нас баралт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628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478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584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633</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516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extLst>
                  <a:ext uri="{0D108BD9-81ED-4DB2-BD59-A6C34878D82A}">
                    <a16:rowId xmlns:a16="http://schemas.microsoft.com/office/drawing/2014/main" xmlns="" val="10002"/>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Дундаж наслалт</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63.1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65.0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66.</a:t>
                      </a: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68.5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a:solidFill>
                            <a:schemeClr val="accent2">
                              <a:lumMod val="75000"/>
                            </a:schemeClr>
                          </a:solidFill>
                          <a:effectLst/>
                          <a:latin typeface="Arial" panose="020B0604020202020204" pitchFamily="34" charset="0"/>
                          <a:cs typeface="Arial" panose="020B0604020202020204" pitchFamily="34" charset="0"/>
                        </a:rPr>
                        <a:t>72.0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71.37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extLst>
                  <a:ext uri="{0D108BD9-81ED-4DB2-BD59-A6C34878D82A}">
                    <a16:rowId xmlns:a16="http://schemas.microsoft.com/office/drawing/2014/main" xmlns="" val="10003"/>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Бүтэн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246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180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206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171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127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extLst>
                  <a:ext uri="{0D108BD9-81ED-4DB2-BD59-A6C34878D82A}">
                    <a16:rowId xmlns:a16="http://schemas.microsoft.com/office/drawing/2014/main" xmlns="" val="10004"/>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Хагас өнчин хүүхдийн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485</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2647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2316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1977</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1756</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1401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extLst>
                  <a:ext uri="{0D108BD9-81ED-4DB2-BD59-A6C34878D82A}">
                    <a16:rowId xmlns:a16="http://schemas.microsoft.com/office/drawing/2014/main" xmlns="" val="10005"/>
                  </a:ext>
                </a:extLst>
              </a:tr>
              <a:tr h="244046">
                <a:tc>
                  <a:txBody>
                    <a:bodyPr/>
                    <a:lstStyle/>
                    <a:p>
                      <a:pPr algn="l" rtl="0" fontAlgn="ctr"/>
                      <a:r>
                        <a:rPr lang="mn-MN" sz="900" b="0" u="none" strike="noStrike" dirty="0">
                          <a:solidFill>
                            <a:schemeClr val="accent2">
                              <a:lumMod val="75000"/>
                            </a:schemeClr>
                          </a:solidFill>
                          <a:effectLst/>
                          <a:latin typeface="Arial" panose="020B0604020202020204" pitchFamily="34" charset="0"/>
                          <a:cs typeface="Arial" panose="020B0604020202020204" pitchFamily="34" charset="0"/>
                        </a:rPr>
                        <a:t>Өрх толгойлсон эхийн тоо</a:t>
                      </a:r>
                      <a:endParaRPr lang="mn-MN"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1939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2632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2620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2701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2804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u="none" strike="noStrike" dirty="0" smtClean="0">
                          <a:solidFill>
                            <a:schemeClr val="accent2">
                              <a:lumMod val="75000"/>
                            </a:schemeClr>
                          </a:solidFill>
                          <a:effectLst/>
                          <a:latin typeface="Arial" panose="020B0604020202020204" pitchFamily="34" charset="0"/>
                          <a:cs typeface="Arial" panose="020B0604020202020204" pitchFamily="34" charset="0"/>
                        </a:rPr>
                        <a:t>2484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extLst>
                  <a:ext uri="{0D108BD9-81ED-4DB2-BD59-A6C34878D82A}">
                    <a16:rowId xmlns:a16="http://schemas.microsoft.com/office/drawing/2014/main" xmlns="" val="10006"/>
                  </a:ext>
                </a:extLst>
              </a:tr>
              <a:tr h="27891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1939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2632</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262</a:t>
                      </a:r>
                      <a:r>
                        <a:rPr lang="mn-MN"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2701</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2804</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1418</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accent2">
                        <a:lumMod val="20000"/>
                        <a:lumOff val="80000"/>
                      </a:schemeClr>
                    </a:solidFill>
                  </a:tcPr>
                </a:tc>
                <a:extLst>
                  <a:ext uri="{0D108BD9-81ED-4DB2-BD59-A6C34878D82A}">
                    <a16:rowId xmlns:a16="http://schemas.microsoft.com/office/drawing/2014/main" xmlns="" val="74687598"/>
                  </a:ext>
                </a:extLst>
              </a:tr>
              <a:tr h="313774">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224" marR="9224" marT="9224"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2009</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tc>
                  <a:txBody>
                    <a:bodyPr/>
                    <a:lstStyle/>
                    <a:p>
                      <a:pPr algn="r" rtl="0" fontAlgn="ctr"/>
                      <a:r>
                        <a:rPr lang="en-US" sz="900" b="0" i="0" u="none" strike="noStrike" dirty="0" smtClean="0">
                          <a:solidFill>
                            <a:schemeClr val="accent2">
                              <a:lumMod val="75000"/>
                            </a:schemeClr>
                          </a:solidFill>
                          <a:effectLst/>
                          <a:latin typeface="Arial" panose="020B0604020202020204" pitchFamily="34" charset="0"/>
                          <a:cs typeface="Arial" panose="020B0604020202020204" pitchFamily="34" charset="0"/>
                        </a:rPr>
                        <a:t>1590</a:t>
                      </a:r>
                      <a:endParaRPr lang="en-US" sz="9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224" marR="9224" marT="9224" marB="0" anchor="ctr">
                    <a:solidFill>
                      <a:schemeClr val="bg1"/>
                    </a:solidFill>
                  </a:tcPr>
                </a:tc>
                <a:extLst>
                  <a:ext uri="{0D108BD9-81ED-4DB2-BD59-A6C34878D82A}">
                    <a16:rowId xmlns:a16="http://schemas.microsoft.com/office/drawing/2014/main" xmlns="" val="3388643796"/>
                  </a:ext>
                </a:extLst>
              </a:tr>
            </a:tbl>
          </a:graphicData>
        </a:graphic>
      </p:graphicFrame>
      <p:grpSp>
        <p:nvGrpSpPr>
          <p:cNvPr id="8" name="Group 7">
            <a:extLst>
              <a:ext uri="{FF2B5EF4-FFF2-40B4-BE49-F238E27FC236}">
                <a16:creationId xmlns:a16="http://schemas.microsoft.com/office/drawing/2014/main" xmlns="" id="{01A8BEE8-0524-47D7-A733-189F53687C8C}"/>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908B6F9F-CADF-4188-8BB7-AE60CE403EDE}"/>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accent2">
                      <a:lumMod val="75000"/>
                    </a:schemeClr>
                  </a:solidFill>
                  <a:latin typeface="Arial" panose="020B0604020202020204" pitchFamily="34" charset="0"/>
                  <a:cs typeface="Arial" panose="020B0604020202020204" pitchFamily="34" charset="0"/>
                </a:rPr>
                <a:t>2</a:t>
              </a:r>
              <a:r>
                <a:rPr lang="mn-MN" sz="900" dirty="0">
                  <a:solidFill>
                    <a:schemeClr val="accent2">
                      <a:lumMod val="75000"/>
                    </a:schemeClr>
                  </a:solidFill>
                  <a:latin typeface="Arial" panose="020B0604020202020204" pitchFamily="34" charset="0"/>
                  <a:cs typeface="Arial" panose="020B0604020202020204" pitchFamily="34" charset="0"/>
                </a:rPr>
                <a:t>9</a:t>
              </a:r>
            </a:p>
          </p:txBody>
        </p:sp>
        <p:cxnSp>
          <p:nvCxnSpPr>
            <p:cNvPr id="13" name="Straight Connector 12">
              <a:extLst>
                <a:ext uri="{FF2B5EF4-FFF2-40B4-BE49-F238E27FC236}">
                  <a16:creationId xmlns:a16="http://schemas.microsoft.com/office/drawing/2014/main" xmlns="" id="{C9A7DE6F-84E6-4C95-847B-3209308F6FEE}"/>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657294E2-BA46-49F9-B8EE-C76AB138C23A}"/>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356074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A2D3006C-2E4D-4745-8397-4CD786FBD66F}"/>
              </a:ext>
            </a:extLst>
          </p:cNvPr>
          <p:cNvSpPr txBox="1"/>
          <p:nvPr/>
        </p:nvSpPr>
        <p:spPr>
          <a:xfrm>
            <a:off x="216121" y="917728"/>
            <a:ext cx="4700908" cy="1384995"/>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Архангай аймаг нь Монгол улсын төв хэсэгт оршдог бөгөөд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19 сум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101 багтай</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 урд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Өвөрхангай, Баянхонгор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баруун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Завхан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хойд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Хөвсгөл</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зүүн талаараа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Булган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аймгуудтай тус тус хиллэн оршдог.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Улаанбаатар</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хотоос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468</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км</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зайтай.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55.3 мянган кв.км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дэвсгэртэй.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Хүн амын ихэнх</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халхчууд</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эзэлдэг.</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2018</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оны жилийн эцсийн байдлаар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5.9</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 амтай, үүнээс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33.4</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хувийг</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хүүхэд багачууд эзэлж байна. </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54E3EA3E-11B7-43AD-BD93-487D9AF1827F}"/>
              </a:ext>
            </a:extLst>
          </p:cNvPr>
          <p:cNvSpPr txBox="1"/>
          <p:nvPr/>
        </p:nvSpPr>
        <p:spPr>
          <a:xfrm>
            <a:off x="216121" y="2222524"/>
            <a:ext cx="4662588" cy="1015663"/>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Уур амьсгал</a:t>
            </a:r>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Байгаль цаг уурын хувьд эрс тэс эх газрын уур амьсгалтай,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өвөлдөө -28-40</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хүртэл хүйтэрдэг, дулааны улиралд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халуун нь 28-30</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градус,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салхины хурд 5-15</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м/сек</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заримдаа </a:t>
            </a:r>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34-45</a:t>
            </a:r>
            <a:r>
              <a:rPr lang="mn-MN" sz="1200" dirty="0">
                <a:solidFill>
                  <a:schemeClr val="accent1"/>
                </a:solidFill>
                <a:latin typeface="Arial" panose="020B0604020202020204" pitchFamily="34" charset="0"/>
                <a:ea typeface="Times New Roman" panose="02020603050405020304" pitchFamily="18" charset="0"/>
                <a:cs typeface="Arial" panose="020B0604020202020204" pitchFamily="34" charset="0"/>
              </a:rPr>
              <a:t> м/сек хүрдэг.</a:t>
            </a:r>
          </a:p>
        </p:txBody>
      </p:sp>
      <p:sp>
        <p:nvSpPr>
          <p:cNvPr id="11" name="TextBox 10">
            <a:extLst>
              <a:ext uri="{FF2B5EF4-FFF2-40B4-BE49-F238E27FC236}">
                <a16:creationId xmlns:a16="http://schemas.microsoft.com/office/drawing/2014/main" xmlns="" id="{04DA32C0-8426-4549-926B-4C91A2F792C2}"/>
              </a:ext>
            </a:extLst>
          </p:cNvPr>
          <p:cNvSpPr txBox="1"/>
          <p:nvPr/>
        </p:nvSpPr>
        <p:spPr>
          <a:xfrm>
            <a:off x="216121" y="276931"/>
            <a:ext cx="4700908" cy="707886"/>
          </a:xfrm>
          <a:prstGeom prst="rect">
            <a:avLst/>
          </a:prstGeom>
          <a:noFill/>
        </p:spPr>
        <p:txBody>
          <a:bodyPr wrap="square" rtlCol="0">
            <a:spAutoFit/>
          </a:bodyPr>
          <a:lstStyle/>
          <a:p>
            <a:pPr algn="just"/>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засгийн газрын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1923</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оны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дугаар сарын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ний өдрийн хурлын 39 дүгээр тогтоолоор аймгуудын нэрийг өөрчлөн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Сайн ноён хан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аймгийг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Цэцэрлэг мандал уулын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аймаг болгон өөрчилснөөр анхны </a:t>
            </a:r>
            <a:r>
              <a:rPr lang="mn-MN" sz="10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4</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аймгийн нэг болон байгуулагдсан.</a:t>
            </a:r>
            <a:endPar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13" name="Group 12">
            <a:extLst>
              <a:ext uri="{FF2B5EF4-FFF2-40B4-BE49-F238E27FC236}">
                <a16:creationId xmlns:a16="http://schemas.microsoft.com/office/drawing/2014/main" xmlns="" id="{2FE64C1D-6AD6-4CB6-8542-07BC9E0B6E4E}"/>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042D8BBF-9C05-41A8-B4B7-7D9D05C23F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9A64E780-2EAA-40CA-9900-8DF3F5987BA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D52C29D-C679-479D-8E31-49FC6FAE6E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687021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74997"/>
            <a:ext cx="4158666" cy="215444"/>
          </a:xfrm>
          <a:prstGeom prst="rect">
            <a:avLst/>
          </a:prstGeom>
          <a:noFill/>
        </p:spPr>
        <p:txBody>
          <a:bodyPr wrap="square" rtlCol="0">
            <a:spAutoFit/>
          </a:bodyPr>
          <a:lstStyle/>
          <a:p>
            <a:pPr algn="ctr"/>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 1995 – </a:t>
            </a:r>
            <a:r>
              <a:rPr lang="mn-MN" sz="800" dirty="0" smtClean="0">
                <a:solidFill>
                  <a:schemeClr val="accent2">
                    <a:lumMod val="75000"/>
                  </a:schemeClr>
                </a:solidFill>
                <a:latin typeface="Arial" panose="020B0604020202020204" pitchFamily="34" charset="0"/>
                <a:cs typeface="Arial" panose="020B0604020202020204" pitchFamily="34" charset="0"/>
              </a:rPr>
              <a:t>201</a:t>
            </a:r>
            <a:r>
              <a:rPr lang="en-US" sz="800" dirty="0" smtClean="0">
                <a:solidFill>
                  <a:schemeClr val="accent2">
                    <a:lumMod val="75000"/>
                  </a:schemeClr>
                </a:solidFill>
                <a:latin typeface="Arial" panose="020B0604020202020204" pitchFamily="34" charset="0"/>
                <a:cs typeface="Arial" panose="020B0604020202020204" pitchFamily="34" charset="0"/>
              </a:rPr>
              <a:t>8</a:t>
            </a:r>
            <a:r>
              <a:rPr lang="mn-MN" sz="800" dirty="0" smtClean="0">
                <a:solidFill>
                  <a:schemeClr val="accent2">
                    <a:lumMod val="75000"/>
                  </a:schemeClr>
                </a:solidFill>
                <a:latin typeface="Arial" panose="020B0604020202020204" pitchFamily="34" charset="0"/>
                <a:cs typeface="Arial" panose="020B0604020202020204" pitchFamily="34" charset="0"/>
              </a:rPr>
              <a:t> </a:t>
            </a:r>
            <a:r>
              <a:rPr lang="mn-MN" sz="800" dirty="0">
                <a:solidFill>
                  <a:schemeClr val="accent2">
                    <a:lumMod val="75000"/>
                  </a:schemeClr>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a16="http://schemas.microsoft.com/office/drawing/2014/main" xmlns="" id="{7E372CFB-4FC3-4EB5-B421-15BC9D75B916}"/>
              </a:ext>
            </a:extLst>
          </p:cNvPr>
          <p:cNvGraphicFramePr>
            <a:graphicFrameLocks noGrp="1"/>
          </p:cNvGraphicFramePr>
          <p:nvPr>
            <p:extLst>
              <p:ext uri="{D42A27DB-BD31-4B8C-83A1-F6EECF244321}">
                <p14:modId xmlns:p14="http://schemas.microsoft.com/office/powerpoint/2010/main" val="777002163"/>
              </p:ext>
            </p:extLst>
          </p:nvPr>
        </p:nvGraphicFramePr>
        <p:xfrm>
          <a:off x="246436" y="522129"/>
          <a:ext cx="4464000" cy="2551789"/>
        </p:xfrm>
        <a:graphic>
          <a:graphicData uri="http://schemas.openxmlformats.org/drawingml/2006/table">
            <a:tbl>
              <a:tblPr>
                <a:tableStyleId>{2D5ABB26-0587-4C30-8999-92F81FD0307C}</a:tableStyleId>
              </a:tblPr>
              <a:tblGrid>
                <a:gridCol w="2664000">
                  <a:extLst>
                    <a:ext uri="{9D8B030D-6E8A-4147-A177-3AD203B41FA5}">
                      <a16:colId xmlns:a16="http://schemas.microsoft.com/office/drawing/2014/main" xmlns="" val="20000"/>
                    </a:ext>
                  </a:extLst>
                </a:gridCol>
                <a:gridCol w="1800000">
                  <a:extLst>
                    <a:ext uri="{9D8B030D-6E8A-4147-A177-3AD203B41FA5}">
                      <a16:colId xmlns:a16="http://schemas.microsoft.com/office/drawing/2014/main" xmlns="" val="1440420756"/>
                    </a:ext>
                  </a:extLst>
                </a:gridCol>
              </a:tblGrid>
              <a:tr h="247789">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tc>
                  <a:txBody>
                    <a:bodyPr/>
                    <a:lstStyle/>
                    <a:p>
                      <a:pPr algn="ctr" rtl="0" fontAlgn="ctr"/>
                      <a:r>
                        <a:rPr lang="en-US" sz="1050" b="0" u="none" strike="noStrike" dirty="0" smtClean="0">
                          <a:solidFill>
                            <a:schemeClr val="bg1"/>
                          </a:solidFill>
                          <a:effectLst/>
                          <a:latin typeface="Arial" panose="020B0604020202020204" pitchFamily="34" charset="0"/>
                          <a:cs typeface="Arial" panose="020B0604020202020204" pitchFamily="34" charset="0"/>
                        </a:rPr>
                        <a:t>2018</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2"/>
                    </a:solidFill>
                  </a:tcPr>
                </a:tc>
                <a:extLst>
                  <a:ext uri="{0D108BD9-81ED-4DB2-BD59-A6C34878D82A}">
                    <a16:rowId xmlns:a16="http://schemas.microsoft.com/office/drawing/2014/main" xmlns="" val="10000"/>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4, түүнээс дээш хүүхэдтэй өрх</a:t>
                      </a:r>
                    </a:p>
                  </a:txBody>
                  <a:tcPr marL="9525" marR="9525" marT="9525" marB="0" anchor="ctr">
                    <a:solidFill>
                      <a:schemeClr val="bg1"/>
                    </a:solidFill>
                  </a:tcPr>
                </a:tc>
                <a:tc>
                  <a:txBody>
                    <a:bodyPr/>
                    <a:lstStyle/>
                    <a:p>
                      <a:pPr algn="r" rtl="0" fontAlgn="ctr"/>
                      <a:r>
                        <a:rPr lang="mn-MN"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a:t>
                      </a: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590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1"/>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18 хүртэлх насны хүүхэдтэй өрх толгойлсон эх</a:t>
                      </a: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1418</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2"/>
                  </a:ext>
                </a:extLst>
              </a:tr>
              <a:tr h="288000">
                <a:tc>
                  <a:txBody>
                    <a:bodyPr/>
                    <a:lstStyle/>
                    <a:p>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төрөлт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23.6</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3"/>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1000 хүнд ногдох нас баралт</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5.3</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4"/>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kern="1200" dirty="0">
                          <a:solidFill>
                            <a:schemeClr val="accent2">
                              <a:lumMod val="75000"/>
                            </a:schemeClr>
                          </a:solidFill>
                          <a:effectLst/>
                          <a:latin typeface="Arial" panose="020B0604020202020204" pitchFamily="34" charset="0"/>
                          <a:ea typeface="+mn-ea"/>
                          <a:cs typeface="Arial" panose="020B0604020202020204" pitchFamily="34" charset="0"/>
                        </a:rPr>
                        <a:t>Хүн амын дундаж наслалт </a:t>
                      </a:r>
                      <a:endParaRPr lang="mn-MN" sz="900"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71.37</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0005"/>
                  </a:ext>
                </a:extLst>
              </a:tr>
              <a:tr h="288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Эмнэлэгт хэвтэж эмчлүүлсэн өвчтөн</a:t>
                      </a: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20800</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10006"/>
                  </a:ext>
                </a:extLst>
              </a:tr>
              <a:tr h="288000">
                <a:tc>
                  <a:txBody>
                    <a:bodyPr/>
                    <a:lstStyle/>
                    <a:p>
                      <a:pPr algn="l" rtl="0" fontAlgn="ct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10 000 хүн ам ногдох хорт хавдараар шинээр өвчлөгчид</a:t>
                      </a:r>
                    </a:p>
                  </a:txBody>
                  <a:tcPr marL="9525" marR="9525" marT="9525" marB="0" anchor="ctr">
                    <a:solidFill>
                      <a:schemeClr val="bg1"/>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18.3</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bg1"/>
                    </a:solidFill>
                  </a:tcPr>
                </a:tc>
                <a:extLst>
                  <a:ext uri="{0D108BD9-81ED-4DB2-BD59-A6C34878D82A}">
                    <a16:rowId xmlns:a16="http://schemas.microsoft.com/office/drawing/2014/main" xmlns="" val="1844233828"/>
                  </a:ext>
                </a:extLst>
              </a:tr>
              <a:tr h="288000">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900" b="0" i="0" u="none" strike="noStrike" dirty="0">
                          <a:solidFill>
                            <a:schemeClr val="accent2">
                              <a:lumMod val="75000"/>
                            </a:schemeClr>
                          </a:solidFill>
                          <a:effectLst/>
                          <a:latin typeface="Arial" panose="020B0604020202020204" pitchFamily="34" charset="0"/>
                          <a:cs typeface="Arial" panose="020B0604020202020204" pitchFamily="34" charset="0"/>
                        </a:rPr>
                        <a:t>Нас барагчид</a:t>
                      </a:r>
                    </a:p>
                  </a:txBody>
                  <a:tcPr marL="9525" marR="9525" marT="9525" marB="0" anchor="ctr">
                    <a:solidFill>
                      <a:schemeClr val="accent2">
                        <a:lumMod val="20000"/>
                        <a:lumOff val="80000"/>
                      </a:schemeClr>
                    </a:solidFill>
                  </a:tcPr>
                </a:tc>
                <a:tc>
                  <a:txBody>
                    <a:bodyPr/>
                    <a:lstStyle/>
                    <a:p>
                      <a:pPr algn="r" rtl="0" fontAlgn="ctr"/>
                      <a:r>
                        <a:rPr lang="en-US" sz="1100" b="0" i="0" u="none" strike="noStrike" dirty="0" smtClean="0">
                          <a:solidFill>
                            <a:schemeClr val="accent2">
                              <a:lumMod val="75000"/>
                            </a:schemeClr>
                          </a:solidFill>
                          <a:effectLst/>
                          <a:latin typeface="Arial" panose="020B0604020202020204" pitchFamily="34" charset="0"/>
                          <a:cs typeface="Arial" panose="020B0604020202020204" pitchFamily="34" charset="0"/>
                        </a:rPr>
                        <a:t>13.7</a:t>
                      </a:r>
                      <a:endParaRPr lang="en-US" sz="1100" b="0" i="0" u="none" strike="noStrike" dirty="0">
                        <a:solidFill>
                          <a:schemeClr val="accent2">
                            <a:lumMod val="75000"/>
                          </a:schemeClr>
                        </a:solidFill>
                        <a:effectLst/>
                        <a:latin typeface="Arial" panose="020B0604020202020204" pitchFamily="34" charset="0"/>
                        <a:cs typeface="Arial" panose="020B0604020202020204"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xmlns="" val="2756108955"/>
                  </a:ext>
                </a:extLst>
              </a:tr>
            </a:tbl>
          </a:graphicData>
        </a:graphic>
      </p:graphicFrame>
      <p:grpSp>
        <p:nvGrpSpPr>
          <p:cNvPr id="12" name="Group 11">
            <a:extLst>
              <a:ext uri="{FF2B5EF4-FFF2-40B4-BE49-F238E27FC236}">
                <a16:creationId xmlns:a16="http://schemas.microsoft.com/office/drawing/2014/main" xmlns="" id="{8C933D39-88EF-44E7-AF5D-22E9EAA8F98F}"/>
              </a:ext>
            </a:extLst>
          </p:cNvPr>
          <p:cNvGrpSpPr/>
          <p:nvPr/>
        </p:nvGrpSpPr>
        <p:grpSpPr>
          <a:xfrm>
            <a:off x="359227" y="69171"/>
            <a:ext cx="4520758" cy="215444"/>
            <a:chOff x="359227" y="69171"/>
            <a:chExt cx="4520758" cy="215444"/>
          </a:xfrm>
        </p:grpSpPr>
        <p:cxnSp>
          <p:nvCxnSpPr>
            <p:cNvPr id="16" name="Straight Connector 15">
              <a:extLst>
                <a:ext uri="{FF2B5EF4-FFF2-40B4-BE49-F238E27FC236}">
                  <a16:creationId xmlns:a16="http://schemas.microsoft.com/office/drawing/2014/main" xmlns="" id="{818013AC-9D93-4676-80DE-91745A2056C8}"/>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76EBCB7-BA24-4EB0-8CD0-D7146C8E013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18" name="Group 17">
            <a:extLst>
              <a:ext uri="{FF2B5EF4-FFF2-40B4-BE49-F238E27FC236}">
                <a16:creationId xmlns:a16="http://schemas.microsoft.com/office/drawing/2014/main" xmlns="" id="{F5CF264E-7CDA-4106-BF3D-D2A5679B78C0}"/>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xmlns="" id="{2E76C275-E67D-46E4-BBED-F799F38AC5A0}"/>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a:solidFill>
                    <a:schemeClr val="accent2">
                      <a:lumMod val="75000"/>
                    </a:schemeClr>
                  </a:solidFill>
                  <a:latin typeface="Arial" panose="020B0604020202020204" pitchFamily="34" charset="0"/>
                  <a:cs typeface="Arial" panose="020B0604020202020204" pitchFamily="34" charset="0"/>
                </a:rPr>
                <a:t>30</a:t>
              </a:r>
            </a:p>
          </p:txBody>
        </p:sp>
        <p:cxnSp>
          <p:nvCxnSpPr>
            <p:cNvPr id="20" name="Straight Connector 19">
              <a:extLst>
                <a:ext uri="{FF2B5EF4-FFF2-40B4-BE49-F238E27FC236}">
                  <a16:creationId xmlns:a16="http://schemas.microsoft.com/office/drawing/2014/main" xmlns="" id="{E8B7D187-2669-4C54-9A55-DF15B3AC43A1}"/>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AD0D752C-D709-498B-B757-5B20E9EC43C8}"/>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961008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AF047315-E428-457F-85A8-6F1F6833CD94}"/>
              </a:ext>
            </a:extLst>
          </p:cNvPr>
          <p:cNvSpPr/>
          <p:nvPr/>
        </p:nvSpPr>
        <p:spPr>
          <a:xfrm>
            <a:off x="1387901" y="360395"/>
            <a:ext cx="1080000" cy="2880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chemeClr val="bg1"/>
                </a:solidFill>
                <a:latin typeface="Arial" panose="020B0604020202020204" pitchFamily="34" charset="0"/>
                <a:cs typeface="Arial" panose="020B0604020202020204" pitchFamily="34" charset="0"/>
              </a:rPr>
              <a:t>201</a:t>
            </a:r>
            <a:r>
              <a:rPr lang="en-US" sz="2000" dirty="0" smtClean="0">
                <a:solidFill>
                  <a:schemeClr val="bg1"/>
                </a:solidFill>
                <a:latin typeface="Arial" panose="020B0604020202020204" pitchFamily="34" charset="0"/>
                <a:cs typeface="Arial" panose="020B0604020202020204" pitchFamily="34" charset="0"/>
              </a:rPr>
              <a:t>7</a:t>
            </a:r>
            <a:endParaRPr lang="mn-MN" sz="2000" dirty="0">
              <a:solidFill>
                <a:schemeClr val="bg1"/>
              </a:solidFill>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xmlns="" id="{142080D8-4F72-42FF-B9C8-72051366D29F}"/>
              </a:ext>
            </a:extLst>
          </p:cNvPr>
          <p:cNvSpPr/>
          <p:nvPr/>
        </p:nvSpPr>
        <p:spPr>
          <a:xfrm>
            <a:off x="3149531" y="356539"/>
            <a:ext cx="1080000" cy="288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2000" dirty="0" smtClean="0">
                <a:solidFill>
                  <a:schemeClr val="bg1"/>
                </a:solidFill>
                <a:latin typeface="Arial" panose="020B0604020202020204" pitchFamily="34" charset="0"/>
                <a:cs typeface="Arial" panose="020B0604020202020204" pitchFamily="34" charset="0"/>
              </a:rPr>
              <a:t>201</a:t>
            </a:r>
            <a:r>
              <a:rPr lang="en-US" sz="2000" dirty="0">
                <a:solidFill>
                  <a:schemeClr val="bg1"/>
                </a:solidFill>
                <a:latin typeface="Arial" panose="020B0604020202020204" pitchFamily="34" charset="0"/>
                <a:cs typeface="Arial" panose="020B0604020202020204" pitchFamily="34" charset="0"/>
              </a:rPr>
              <a:t>8</a:t>
            </a:r>
            <a:endParaRPr lang="mn-MN" sz="2000" dirty="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xmlns="" id="{B4CD4E28-2060-4A8F-B33A-6C7537E21F25}"/>
              </a:ext>
            </a:extLst>
          </p:cNvPr>
          <p:cNvSpPr txBox="1"/>
          <p:nvPr/>
        </p:nvSpPr>
        <p:spPr>
          <a:xfrm>
            <a:off x="2241063" y="661422"/>
            <a:ext cx="784620"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27</a:t>
            </a:r>
            <a:r>
              <a:rPr lang="en-US" sz="2000" dirty="0" smtClean="0">
                <a:solidFill>
                  <a:schemeClr val="accent2">
                    <a:lumMod val="60000"/>
                    <a:lumOff val="40000"/>
                  </a:schemeClr>
                </a:solidFill>
                <a:latin typeface="Arial" panose="020B0604020202020204" pitchFamily="34" charset="0"/>
                <a:cs typeface="Arial" panose="020B0604020202020204" pitchFamily="34" charset="0"/>
              </a:rPr>
              <a:t>34</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xmlns="" id="{C4B710C0-5196-497B-BE0D-C02BA4FA610A}"/>
              </a:ext>
            </a:extLst>
          </p:cNvPr>
          <p:cNvSpPr txBox="1"/>
          <p:nvPr/>
        </p:nvSpPr>
        <p:spPr>
          <a:xfrm>
            <a:off x="2409348" y="1257002"/>
            <a:ext cx="708779"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a:t>
            </a:r>
            <a:r>
              <a:rPr lang="en-US" sz="2000" dirty="0" smtClean="0">
                <a:solidFill>
                  <a:schemeClr val="accent2">
                    <a:lumMod val="60000"/>
                    <a:lumOff val="40000"/>
                  </a:schemeClr>
                </a:solidFill>
                <a:latin typeface="Arial" panose="020B0604020202020204" pitchFamily="34" charset="0"/>
                <a:cs typeface="Arial" panose="020B0604020202020204" pitchFamily="34" charset="0"/>
              </a:rPr>
              <a:t>16</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xmlns="" id="{4A9605EC-AE2E-4BFF-A59C-50F6918CC7FE}"/>
              </a:ext>
            </a:extLst>
          </p:cNvPr>
          <p:cNvSpPr txBox="1"/>
          <p:nvPr/>
        </p:nvSpPr>
        <p:spPr>
          <a:xfrm>
            <a:off x="2395985" y="1844282"/>
            <a:ext cx="75354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17</a:t>
            </a:r>
            <a:r>
              <a:rPr lang="en-US" sz="2000" dirty="0" smtClean="0">
                <a:solidFill>
                  <a:schemeClr val="accent2">
                    <a:lumMod val="60000"/>
                    <a:lumOff val="40000"/>
                  </a:schemeClr>
                </a:solidFill>
                <a:latin typeface="Arial" panose="020B0604020202020204" pitchFamily="34" charset="0"/>
                <a:cs typeface="Arial" panose="020B0604020202020204" pitchFamily="34" charset="0"/>
              </a:rPr>
              <a:t>56</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xmlns="" id="{09BEFB00-B7D0-4880-A05E-AD353EC78E96}"/>
              </a:ext>
            </a:extLst>
          </p:cNvPr>
          <p:cNvSpPr txBox="1"/>
          <p:nvPr/>
        </p:nvSpPr>
        <p:spPr>
          <a:xfrm>
            <a:off x="2395985" y="2445832"/>
            <a:ext cx="753546" cy="400110"/>
          </a:xfrm>
          <a:prstGeom prst="rect">
            <a:avLst/>
          </a:prstGeom>
          <a:noFill/>
        </p:spPr>
        <p:txBody>
          <a:bodyPr wrap="square" rtlCol="0">
            <a:spAutoFit/>
          </a:bodyPr>
          <a:lstStyle/>
          <a:p>
            <a:r>
              <a:rPr lang="mn-MN" sz="2000" dirty="0" smtClean="0">
                <a:solidFill>
                  <a:schemeClr val="accent2">
                    <a:lumMod val="60000"/>
                    <a:lumOff val="40000"/>
                  </a:schemeClr>
                </a:solidFill>
                <a:latin typeface="Arial" panose="020B0604020202020204" pitchFamily="34" charset="0"/>
                <a:cs typeface="Arial" panose="020B0604020202020204" pitchFamily="34" charset="0"/>
              </a:rPr>
              <a:t>15</a:t>
            </a:r>
            <a:r>
              <a:rPr lang="en-US" sz="2000" dirty="0" smtClean="0">
                <a:solidFill>
                  <a:schemeClr val="accent2">
                    <a:lumMod val="60000"/>
                    <a:lumOff val="40000"/>
                  </a:schemeClr>
                </a:solidFill>
                <a:latin typeface="Arial" panose="020B0604020202020204" pitchFamily="34" charset="0"/>
                <a:cs typeface="Arial" panose="020B0604020202020204" pitchFamily="34" charset="0"/>
              </a:rPr>
              <a:t>77</a:t>
            </a:r>
            <a:endParaRPr lang="mn-MN" sz="2000" dirty="0">
              <a:solidFill>
                <a:schemeClr val="accent2">
                  <a:lumMod val="60000"/>
                  <a:lumOff val="40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xmlns="" id="{EFFBCCD4-D8E3-4454-AF57-B7D74226DB5F}"/>
              </a:ext>
            </a:extLst>
          </p:cNvPr>
          <p:cNvSpPr txBox="1"/>
          <p:nvPr/>
        </p:nvSpPr>
        <p:spPr>
          <a:xfrm>
            <a:off x="3978779" y="661422"/>
            <a:ext cx="748794"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2</a:t>
            </a:r>
            <a:r>
              <a:rPr lang="en-US" sz="2000" dirty="0" smtClean="0">
                <a:solidFill>
                  <a:schemeClr val="accent2"/>
                </a:solidFill>
                <a:latin typeface="Arial" panose="020B0604020202020204" pitchFamily="34" charset="0"/>
                <a:cs typeface="Arial" panose="020B0604020202020204" pitchFamily="34" charset="0"/>
              </a:rPr>
              <a:t>484</a:t>
            </a:r>
            <a:endParaRPr lang="mn-MN" sz="2000" dirty="0">
              <a:solidFill>
                <a:schemeClr val="accent2"/>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xmlns="" id="{F096B540-1C04-4E46-9005-9CB194CC145E}"/>
              </a:ext>
            </a:extLst>
          </p:cNvPr>
          <p:cNvSpPr txBox="1"/>
          <p:nvPr/>
        </p:nvSpPr>
        <p:spPr>
          <a:xfrm>
            <a:off x="4114800" y="1257002"/>
            <a:ext cx="634895"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a:t>
            </a:r>
            <a:r>
              <a:rPr lang="en-US" sz="2000" dirty="0" smtClean="0">
                <a:solidFill>
                  <a:schemeClr val="accent2"/>
                </a:solidFill>
                <a:latin typeface="Arial" panose="020B0604020202020204" pitchFamily="34" charset="0"/>
                <a:cs typeface="Arial" panose="020B0604020202020204" pitchFamily="34" charset="0"/>
              </a:rPr>
              <a:t>01</a:t>
            </a:r>
            <a:endParaRPr lang="mn-MN" sz="2000" dirty="0">
              <a:solidFill>
                <a:schemeClr val="accent2"/>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xmlns="" id="{56317A7A-2144-4239-9DF5-47240472F404}"/>
              </a:ext>
            </a:extLst>
          </p:cNvPr>
          <p:cNvSpPr txBox="1"/>
          <p:nvPr/>
        </p:nvSpPr>
        <p:spPr>
          <a:xfrm>
            <a:off x="4025069" y="1840035"/>
            <a:ext cx="798575" cy="400110"/>
          </a:xfrm>
          <a:prstGeom prst="rect">
            <a:avLst/>
          </a:prstGeom>
          <a:noFill/>
        </p:spPr>
        <p:txBody>
          <a:bodyPr wrap="square" rtlCol="0">
            <a:spAutoFit/>
          </a:bodyPr>
          <a:lstStyle/>
          <a:p>
            <a:r>
              <a:rPr lang="mn-MN" sz="2000" dirty="0" smtClean="0">
                <a:solidFill>
                  <a:schemeClr val="accent2"/>
                </a:solidFill>
                <a:latin typeface="Arial" panose="020B0604020202020204" pitchFamily="34" charset="0"/>
                <a:cs typeface="Arial" panose="020B0604020202020204" pitchFamily="34" charset="0"/>
              </a:rPr>
              <a:t>1</a:t>
            </a:r>
            <a:r>
              <a:rPr lang="en-US" sz="2000" dirty="0" smtClean="0">
                <a:solidFill>
                  <a:schemeClr val="accent2"/>
                </a:solidFill>
                <a:latin typeface="Arial" panose="020B0604020202020204" pitchFamily="34" charset="0"/>
                <a:cs typeface="Arial" panose="020B0604020202020204" pitchFamily="34" charset="0"/>
              </a:rPr>
              <a:t>401</a:t>
            </a:r>
            <a:endParaRPr lang="mn-MN" sz="2000" dirty="0">
              <a:solidFill>
                <a:schemeClr val="accent2"/>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9D7D870E-BE71-4FD2-BB21-10A6F5353D6B}"/>
              </a:ext>
            </a:extLst>
          </p:cNvPr>
          <p:cNvSpPr txBox="1"/>
          <p:nvPr/>
        </p:nvSpPr>
        <p:spPr>
          <a:xfrm>
            <a:off x="3978779" y="2463463"/>
            <a:ext cx="771617" cy="400110"/>
          </a:xfrm>
          <a:prstGeom prst="rect">
            <a:avLst/>
          </a:prstGeom>
          <a:noFill/>
        </p:spPr>
        <p:txBody>
          <a:bodyPr wrap="square" rtlCol="0">
            <a:spAutoFit/>
          </a:bodyPr>
          <a:lstStyle/>
          <a:p>
            <a:r>
              <a:rPr lang="en-US" sz="2000" dirty="0" smtClean="0">
                <a:solidFill>
                  <a:schemeClr val="accent2"/>
                </a:solidFill>
                <a:latin typeface="Arial" panose="020B0604020202020204" pitchFamily="34" charset="0"/>
                <a:cs typeface="Arial" panose="020B0604020202020204" pitchFamily="34" charset="0"/>
              </a:rPr>
              <a:t>2096</a:t>
            </a:r>
            <a:endParaRPr lang="mn-MN" sz="20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BD1EB0C4-BB38-494C-9E38-98CB9873D970}"/>
              </a:ext>
            </a:extLst>
          </p:cNvPr>
          <p:cNvSpPr/>
          <p:nvPr/>
        </p:nvSpPr>
        <p:spPr>
          <a:xfrm>
            <a:off x="1127573" y="1056778"/>
            <a:ext cx="3600000" cy="216000"/>
          </a:xfrm>
          <a:prstGeom prst="roundRect">
            <a:avLst/>
          </a:prstGeom>
          <a:solidFill>
            <a:schemeClr val="bg1"/>
          </a:solidFill>
          <a:ln>
            <a:solidFill>
              <a:srgbClr val="56B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6B98A"/>
                </a:solidFill>
                <a:latin typeface="Arial" panose="020B0604020202020204" pitchFamily="34" charset="0"/>
                <a:cs typeface="Arial" panose="020B0604020202020204" pitchFamily="34" charset="0"/>
              </a:rPr>
              <a:t>Өрх толгойлсон эхийн тоо</a:t>
            </a:r>
          </a:p>
        </p:txBody>
      </p:sp>
      <p:sp>
        <p:nvSpPr>
          <p:cNvPr id="23" name="Rectangle: Rounded Corners 22">
            <a:extLst>
              <a:ext uri="{FF2B5EF4-FFF2-40B4-BE49-F238E27FC236}">
                <a16:creationId xmlns:a16="http://schemas.microsoft.com/office/drawing/2014/main" xmlns="" id="{807FB916-B245-4BD7-823E-80EAF919F7AB}"/>
              </a:ext>
            </a:extLst>
          </p:cNvPr>
          <p:cNvSpPr/>
          <p:nvPr/>
        </p:nvSpPr>
        <p:spPr>
          <a:xfrm>
            <a:off x="1127573" y="1634856"/>
            <a:ext cx="3600000" cy="216000"/>
          </a:xfrm>
          <a:prstGeom prst="roundRect">
            <a:avLst/>
          </a:prstGeom>
          <a:solidFill>
            <a:schemeClr val="bg1"/>
          </a:solidFill>
          <a:ln>
            <a:solidFill>
              <a:srgbClr val="4E72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4E72BF"/>
                </a:solidFill>
                <a:latin typeface="Arial" panose="020B0604020202020204" pitchFamily="34" charset="0"/>
                <a:cs typeface="Arial" panose="020B0604020202020204" pitchFamily="34" charset="0"/>
              </a:rPr>
              <a:t>Бүтэн өнчин хүүхдийн тоо</a:t>
            </a:r>
          </a:p>
        </p:txBody>
      </p:sp>
      <p:sp>
        <p:nvSpPr>
          <p:cNvPr id="24" name="Rectangle: Rounded Corners 23">
            <a:extLst>
              <a:ext uri="{FF2B5EF4-FFF2-40B4-BE49-F238E27FC236}">
                <a16:creationId xmlns:a16="http://schemas.microsoft.com/office/drawing/2014/main" xmlns="" id="{41F78785-864A-4F32-AF0B-00AA65786249}"/>
              </a:ext>
            </a:extLst>
          </p:cNvPr>
          <p:cNvSpPr/>
          <p:nvPr/>
        </p:nvSpPr>
        <p:spPr>
          <a:xfrm>
            <a:off x="1127573" y="2244392"/>
            <a:ext cx="3600000" cy="216000"/>
          </a:xfrm>
          <a:prstGeom prst="roundRect">
            <a:avLst/>
          </a:prstGeom>
          <a:solidFill>
            <a:schemeClr val="bg1"/>
          </a:solidFill>
          <a:ln>
            <a:solidFill>
              <a:srgbClr val="82C0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82C041"/>
                </a:solidFill>
                <a:latin typeface="Arial" panose="020B0604020202020204" pitchFamily="34" charset="0"/>
                <a:cs typeface="Arial" panose="020B0604020202020204" pitchFamily="34" charset="0"/>
              </a:rPr>
              <a:t>Хагас өнчин хүүхдийн тоо</a:t>
            </a:r>
          </a:p>
        </p:txBody>
      </p:sp>
      <p:sp>
        <p:nvSpPr>
          <p:cNvPr id="25" name="Rectangle: Rounded Corners 24">
            <a:extLst>
              <a:ext uri="{FF2B5EF4-FFF2-40B4-BE49-F238E27FC236}">
                <a16:creationId xmlns:a16="http://schemas.microsoft.com/office/drawing/2014/main" xmlns="" id="{DD9E70EE-0AFE-4E92-9BFB-167C2A361A3D}"/>
              </a:ext>
            </a:extLst>
          </p:cNvPr>
          <p:cNvSpPr/>
          <p:nvPr/>
        </p:nvSpPr>
        <p:spPr>
          <a:xfrm>
            <a:off x="1131575" y="2849013"/>
            <a:ext cx="3600000" cy="216000"/>
          </a:xfrm>
          <a:prstGeom prst="roundRect">
            <a:avLst/>
          </a:prstGeom>
          <a:solidFill>
            <a:schemeClr val="bg1"/>
          </a:solidFill>
          <a:ln>
            <a:solidFill>
              <a:srgbClr val="54BA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rgbClr val="54BA8B"/>
                </a:solidFill>
                <a:latin typeface="Arial" panose="020B0604020202020204" pitchFamily="34" charset="0"/>
                <a:cs typeface="Arial" panose="020B0604020202020204" pitchFamily="34" charset="0"/>
              </a:rPr>
              <a:t>Өрх үүсгэн ганц биеэр амьдардаг өндөр настан</a:t>
            </a:r>
          </a:p>
        </p:txBody>
      </p:sp>
      <p:pic>
        <p:nvPicPr>
          <p:cNvPr id="26" name="Picture 2" descr="C:\Users\khorolmaa.NSO\Desktop\info-2017.jpg">
            <a:extLst>
              <a:ext uri="{FF2B5EF4-FFF2-40B4-BE49-F238E27FC236}">
                <a16:creationId xmlns:a16="http://schemas.microsoft.com/office/drawing/2014/main" xmlns="" id="{7C3CA91B-BBDE-479A-B27D-D53AD024BB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685" t="68566" r="83553" b="14973"/>
          <a:stretch/>
        </p:blipFill>
        <p:spPr bwMode="auto">
          <a:xfrm>
            <a:off x="562729" y="2525781"/>
            <a:ext cx="346912" cy="576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khorolmaa.NSO\Desktop\info-2017.jpg">
            <a:extLst>
              <a:ext uri="{FF2B5EF4-FFF2-40B4-BE49-F238E27FC236}">
                <a16:creationId xmlns:a16="http://schemas.microsoft.com/office/drawing/2014/main" xmlns="" id="{4C780D44-089E-4794-98E5-3707D0A291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2" t="22059" r="81784" b="61480"/>
          <a:stretch/>
        </p:blipFill>
        <p:spPr bwMode="auto">
          <a:xfrm>
            <a:off x="537651" y="696778"/>
            <a:ext cx="432725" cy="5760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khorolmaa.NSO\Desktop\info-2017.jpg">
            <a:extLst>
              <a:ext uri="{FF2B5EF4-FFF2-40B4-BE49-F238E27FC236}">
                <a16:creationId xmlns:a16="http://schemas.microsoft.com/office/drawing/2014/main" xmlns="" id="{B4AC5A45-BB70-43B7-834F-008ADAB230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40215" r="82840" b="48551"/>
          <a:stretch/>
        </p:blipFill>
        <p:spPr bwMode="auto">
          <a:xfrm>
            <a:off x="471155" y="1384267"/>
            <a:ext cx="530059" cy="504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khorolmaa.NSO\Desktop\info-2017.jpg">
            <a:extLst>
              <a:ext uri="{FF2B5EF4-FFF2-40B4-BE49-F238E27FC236}">
                <a16:creationId xmlns:a16="http://schemas.microsoft.com/office/drawing/2014/main" xmlns="" id="{B38361C0-8449-4D65-B612-5347DE6BC8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35" t="52715" r="80899" b="31715"/>
          <a:stretch/>
        </p:blipFill>
        <p:spPr bwMode="auto">
          <a:xfrm>
            <a:off x="484606" y="1934420"/>
            <a:ext cx="503245" cy="57600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Rounded Corners 29">
            <a:extLst>
              <a:ext uri="{FF2B5EF4-FFF2-40B4-BE49-F238E27FC236}">
                <a16:creationId xmlns:a16="http://schemas.microsoft.com/office/drawing/2014/main" xmlns="" id="{E0CF3DDD-1CD3-4517-87A5-F0C8EFFAC411}"/>
              </a:ext>
            </a:extLst>
          </p:cNvPr>
          <p:cNvSpPr/>
          <p:nvPr/>
        </p:nvSpPr>
        <p:spPr>
          <a:xfrm rot="16200000">
            <a:off x="-884191" y="1750035"/>
            <a:ext cx="2412000" cy="216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bg1"/>
                </a:solidFill>
                <a:latin typeface="Arial" panose="020B0604020202020204" pitchFamily="34" charset="0"/>
                <a:cs typeface="Arial" panose="020B0604020202020204" pitchFamily="34" charset="0"/>
              </a:rPr>
              <a:t>Нийгмийн зарим үзүүлэлт</a:t>
            </a:r>
          </a:p>
        </p:txBody>
      </p:sp>
      <p:sp>
        <p:nvSpPr>
          <p:cNvPr id="3" name="Arrow: Down 2">
            <a:extLst>
              <a:ext uri="{FF2B5EF4-FFF2-40B4-BE49-F238E27FC236}">
                <a16:creationId xmlns:a16="http://schemas.microsoft.com/office/drawing/2014/main" xmlns="" id="{C50F08CC-35B6-4A7F-956F-EE286346EAF5}"/>
              </a:ext>
            </a:extLst>
          </p:cNvPr>
          <p:cNvSpPr/>
          <p:nvPr/>
        </p:nvSpPr>
        <p:spPr>
          <a:xfrm rot="10800000">
            <a:off x="3689531" y="698185"/>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1" name="Arrow: Down 30">
            <a:extLst>
              <a:ext uri="{FF2B5EF4-FFF2-40B4-BE49-F238E27FC236}">
                <a16:creationId xmlns:a16="http://schemas.microsoft.com/office/drawing/2014/main" xmlns="" id="{8C820149-A50F-4F04-A4D3-B11B59CA4F86}"/>
              </a:ext>
            </a:extLst>
          </p:cNvPr>
          <p:cNvSpPr/>
          <p:nvPr/>
        </p:nvSpPr>
        <p:spPr>
          <a:xfrm>
            <a:off x="3689531" y="1313057"/>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2" name="Arrow: Down 31">
            <a:extLst>
              <a:ext uri="{FF2B5EF4-FFF2-40B4-BE49-F238E27FC236}">
                <a16:creationId xmlns:a16="http://schemas.microsoft.com/office/drawing/2014/main" xmlns="" id="{49AF3DC9-C75D-496C-8A5C-F8F8B90F8EFC}"/>
              </a:ext>
            </a:extLst>
          </p:cNvPr>
          <p:cNvSpPr/>
          <p:nvPr/>
        </p:nvSpPr>
        <p:spPr>
          <a:xfrm>
            <a:off x="3687981" y="1902023"/>
            <a:ext cx="216000" cy="288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33" name="Arrow: Down 32">
            <a:extLst>
              <a:ext uri="{FF2B5EF4-FFF2-40B4-BE49-F238E27FC236}">
                <a16:creationId xmlns:a16="http://schemas.microsoft.com/office/drawing/2014/main" xmlns="" id="{788E68E8-E907-4193-A04E-5AAFB2E2B31D}"/>
              </a:ext>
            </a:extLst>
          </p:cNvPr>
          <p:cNvSpPr/>
          <p:nvPr/>
        </p:nvSpPr>
        <p:spPr>
          <a:xfrm rot="10800000">
            <a:off x="3689531" y="2519959"/>
            <a:ext cx="216000" cy="28800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nvGrpSpPr>
          <p:cNvPr id="41" name="Group 40">
            <a:extLst>
              <a:ext uri="{FF2B5EF4-FFF2-40B4-BE49-F238E27FC236}">
                <a16:creationId xmlns:a16="http://schemas.microsoft.com/office/drawing/2014/main" xmlns="" id="{34465BAB-A156-42F4-B598-3A219F202FE1}"/>
              </a:ext>
            </a:extLst>
          </p:cNvPr>
          <p:cNvGrpSpPr/>
          <p:nvPr/>
        </p:nvGrpSpPr>
        <p:grpSpPr>
          <a:xfrm>
            <a:off x="359227" y="69171"/>
            <a:ext cx="4520758" cy="215444"/>
            <a:chOff x="359227" y="69171"/>
            <a:chExt cx="4520758" cy="215444"/>
          </a:xfrm>
        </p:grpSpPr>
        <p:cxnSp>
          <p:nvCxnSpPr>
            <p:cNvPr id="43" name="Straight Connector 42">
              <a:extLst>
                <a:ext uri="{FF2B5EF4-FFF2-40B4-BE49-F238E27FC236}">
                  <a16:creationId xmlns:a16="http://schemas.microsoft.com/office/drawing/2014/main" xmlns="" id="{7AA00AA1-4B93-4276-B2E5-F41F73EA1685}"/>
                </a:ext>
              </a:extLst>
            </p:cNvPr>
            <p:cNvCxnSpPr>
              <a:cxnSpLocks/>
            </p:cNvCxnSpPr>
            <p:nvPr/>
          </p:nvCxnSpPr>
          <p:spPr>
            <a:xfrm flipH="1">
              <a:off x="359227" y="176893"/>
              <a:ext cx="2880000" cy="0"/>
            </a:xfrm>
            <a:prstGeom prst="line">
              <a:avLst/>
            </a:prstGeom>
            <a:ln>
              <a:solidFill>
                <a:schemeClr val="accent2">
                  <a:lumMod val="40000"/>
                  <a:lumOff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A39705EF-A8BD-4F3A-8409-48270D2E5B9F}"/>
                </a:ext>
              </a:extLst>
            </p:cNvPr>
            <p:cNvSpPr txBox="1"/>
            <p:nvPr/>
          </p:nvSpPr>
          <p:spPr>
            <a:xfrm>
              <a:off x="3201718" y="69171"/>
              <a:ext cx="1678267" cy="215444"/>
            </a:xfrm>
            <a:prstGeom prst="rect">
              <a:avLst/>
            </a:prstGeom>
            <a:noFill/>
          </p:spPr>
          <p:txBody>
            <a:bodyPr wrap="square" rtlCol="0">
              <a:spAutoFit/>
            </a:bodyPr>
            <a:lstStyle/>
            <a:p>
              <a:r>
                <a:rPr lang="mn-MN" sz="800" dirty="0">
                  <a:solidFill>
                    <a:schemeClr val="accent2">
                      <a:lumMod val="75000"/>
                    </a:schemeClr>
                  </a:solidFill>
                  <a:latin typeface="Arial" panose="020B0604020202020204" pitchFamily="34" charset="0"/>
                  <a:cs typeface="Arial" panose="020B0604020202020204" pitchFamily="34" charset="0"/>
                </a:rPr>
                <a:t>НИЙГМИЙН ЗАРИМ ҮЗҮҮЛЭЛТ</a:t>
              </a:r>
            </a:p>
          </p:txBody>
        </p:sp>
      </p:grpSp>
      <p:grpSp>
        <p:nvGrpSpPr>
          <p:cNvPr id="45" name="Group 44">
            <a:extLst>
              <a:ext uri="{FF2B5EF4-FFF2-40B4-BE49-F238E27FC236}">
                <a16:creationId xmlns:a16="http://schemas.microsoft.com/office/drawing/2014/main" xmlns="" id="{19D75934-A058-4D76-9D41-8BFBBCAC3659}"/>
              </a:ext>
            </a:extLst>
          </p:cNvPr>
          <p:cNvGrpSpPr/>
          <p:nvPr/>
        </p:nvGrpSpPr>
        <p:grpSpPr>
          <a:xfrm>
            <a:off x="159171" y="3181417"/>
            <a:ext cx="4778477" cy="180000"/>
            <a:chOff x="159171" y="3181417"/>
            <a:chExt cx="4778477" cy="180000"/>
          </a:xfrm>
        </p:grpSpPr>
        <p:sp>
          <p:nvSpPr>
            <p:cNvPr id="46" name="Rectangle: Rounded Corners 45">
              <a:extLst>
                <a:ext uri="{FF2B5EF4-FFF2-40B4-BE49-F238E27FC236}">
                  <a16:creationId xmlns:a16="http://schemas.microsoft.com/office/drawing/2014/main" xmlns="" id="{57A7458D-AF5D-4830-BA8A-529EC1990BC9}"/>
                </a:ext>
              </a:extLst>
            </p:cNvPr>
            <p:cNvSpPr/>
            <p:nvPr/>
          </p:nvSpPr>
          <p:spPr>
            <a:xfrm>
              <a:off x="4311361" y="3181417"/>
              <a:ext cx="360000" cy="180000"/>
            </a:xfrm>
            <a:prstGeom prst="roundRect">
              <a:avLst/>
            </a:prstGeom>
            <a:no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chemeClr val="accent2">
                      <a:lumMod val="75000"/>
                    </a:schemeClr>
                  </a:solidFill>
                  <a:latin typeface="Arial" panose="020B0604020202020204" pitchFamily="34" charset="0"/>
                  <a:cs typeface="Arial" panose="020B0604020202020204" pitchFamily="34" charset="0"/>
                </a:rPr>
                <a:t>30</a:t>
              </a:r>
              <a:endParaRPr lang="mn-MN" sz="900" dirty="0">
                <a:solidFill>
                  <a:schemeClr val="accent2">
                    <a:lumMod val="75000"/>
                  </a:schemeClr>
                </a:solidFill>
                <a:latin typeface="Arial" panose="020B0604020202020204" pitchFamily="34" charset="0"/>
                <a:cs typeface="Arial" panose="020B0604020202020204" pitchFamily="34" charset="0"/>
              </a:endParaRPr>
            </a:p>
          </p:txBody>
        </p:sp>
        <p:cxnSp>
          <p:nvCxnSpPr>
            <p:cNvPr id="47" name="Straight Connector 46">
              <a:extLst>
                <a:ext uri="{FF2B5EF4-FFF2-40B4-BE49-F238E27FC236}">
                  <a16:creationId xmlns:a16="http://schemas.microsoft.com/office/drawing/2014/main" xmlns="" id="{E9988FCA-EE5A-4E28-8459-41EAC493CF74}"/>
                </a:ext>
              </a:extLst>
            </p:cNvPr>
            <p:cNvCxnSpPr>
              <a:cxnSpLocks/>
            </p:cNvCxnSpPr>
            <p:nvPr/>
          </p:nvCxnSpPr>
          <p:spPr>
            <a:xfrm flipV="1">
              <a:off x="159171" y="3271417"/>
              <a:ext cx="4140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AB8D970A-7AD5-4F4F-8090-43D948F0A8EF}"/>
                </a:ext>
              </a:extLst>
            </p:cNvPr>
            <p:cNvCxnSpPr>
              <a:cxnSpLocks/>
            </p:cNvCxnSpPr>
            <p:nvPr/>
          </p:nvCxnSpPr>
          <p:spPr>
            <a:xfrm flipV="1">
              <a:off x="4685648" y="3271417"/>
              <a:ext cx="252000" cy="0"/>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98822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359227" y="225696"/>
            <a:ext cx="4250648"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Хөдөлмөр эрхлэлтийн үзүүлэлт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4</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он</a:t>
            </a:r>
          </a:p>
        </p:txBody>
      </p:sp>
      <p:graphicFrame>
        <p:nvGraphicFramePr>
          <p:cNvPr id="11" name="Table 10">
            <a:extLst>
              <a:ext uri="{FF2B5EF4-FFF2-40B4-BE49-F238E27FC236}">
                <a16:creationId xmlns:a16="http://schemas.microsoft.com/office/drawing/2014/main" xmlns="" id="{6BDA3D49-F456-4B76-AED1-7CAA0BF135C5}"/>
              </a:ext>
            </a:extLst>
          </p:cNvPr>
          <p:cNvGraphicFramePr>
            <a:graphicFrameLocks noGrp="1"/>
          </p:cNvGraphicFramePr>
          <p:nvPr>
            <p:extLst>
              <p:ext uri="{D42A27DB-BD31-4B8C-83A1-F6EECF244321}">
                <p14:modId xmlns:p14="http://schemas.microsoft.com/office/powerpoint/2010/main" val="4288989472"/>
              </p:ext>
            </p:extLst>
          </p:nvPr>
        </p:nvGraphicFramePr>
        <p:xfrm>
          <a:off x="166551" y="485056"/>
          <a:ext cx="4572425" cy="2629835"/>
        </p:xfrm>
        <a:graphic>
          <a:graphicData uri="http://schemas.openxmlformats.org/drawingml/2006/table">
            <a:tbl>
              <a:tblPr>
                <a:tableStyleId>{2D5ABB26-0587-4C30-8999-92F81FD0307C}</a:tableStyleId>
              </a:tblPr>
              <a:tblGrid>
                <a:gridCol w="1119470">
                  <a:extLst>
                    <a:ext uri="{9D8B030D-6E8A-4147-A177-3AD203B41FA5}">
                      <a16:colId xmlns:a16="http://schemas.microsoft.com/office/drawing/2014/main" xmlns="" val="20000"/>
                    </a:ext>
                  </a:extLst>
                </a:gridCol>
                <a:gridCol w="690591">
                  <a:extLst>
                    <a:ext uri="{9D8B030D-6E8A-4147-A177-3AD203B41FA5}">
                      <a16:colId xmlns:a16="http://schemas.microsoft.com/office/drawing/2014/main" xmlns="" val="20001"/>
                    </a:ext>
                  </a:extLst>
                </a:gridCol>
                <a:gridCol w="690591">
                  <a:extLst>
                    <a:ext uri="{9D8B030D-6E8A-4147-A177-3AD203B41FA5}">
                      <a16:colId xmlns:a16="http://schemas.microsoft.com/office/drawing/2014/main" xmlns="" val="20002"/>
                    </a:ext>
                  </a:extLst>
                </a:gridCol>
                <a:gridCol w="690591">
                  <a:extLst>
                    <a:ext uri="{9D8B030D-6E8A-4147-A177-3AD203B41FA5}">
                      <a16:colId xmlns:a16="http://schemas.microsoft.com/office/drawing/2014/main" xmlns="" val="20003"/>
                    </a:ext>
                  </a:extLst>
                </a:gridCol>
                <a:gridCol w="690591">
                  <a:extLst>
                    <a:ext uri="{9D8B030D-6E8A-4147-A177-3AD203B41FA5}">
                      <a16:colId xmlns:a16="http://schemas.microsoft.com/office/drawing/2014/main" xmlns="" val="20004"/>
                    </a:ext>
                  </a:extLst>
                </a:gridCol>
                <a:gridCol w="690591">
                  <a:extLst>
                    <a:ext uri="{9D8B030D-6E8A-4147-A177-3AD203B41FA5}">
                      <a16:colId xmlns:a16="http://schemas.microsoft.com/office/drawing/2014/main" xmlns="" val="1763376583"/>
                    </a:ext>
                  </a:extLst>
                </a:gridCol>
              </a:tblGrid>
              <a:tr h="244884">
                <a:tc>
                  <a:txBody>
                    <a:bodyPr/>
                    <a:lstStyle/>
                    <a:p>
                      <a:pPr algn="ctr" fontAlgn="ctr"/>
                      <a:r>
                        <a:rPr lang="mn-MN" sz="900" b="0" u="none" strike="noStrike" dirty="0">
                          <a:solidFill>
                            <a:schemeClr val="bg1"/>
                          </a:solidFill>
                          <a:effectLst/>
                          <a:latin typeface="Arial" panose="020B0604020202020204" pitchFamily="34" charset="0"/>
                          <a:cs typeface="Arial" panose="020B0604020202020204" pitchFamily="34" charset="0"/>
                        </a:rPr>
                        <a:t>Үзүүлэлт</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2014</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2015</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2016</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tc>
                  <a:txBody>
                    <a:bodyPr/>
                    <a:lstStyle/>
                    <a:p>
                      <a:pPr algn="ctr" fontAlgn="ctr"/>
                      <a:r>
                        <a:rPr lang="en-US" sz="900" u="none" strike="noStrike" dirty="0">
                          <a:solidFill>
                            <a:schemeClr val="bg1"/>
                          </a:solidFill>
                          <a:effectLst/>
                          <a:latin typeface="Arial" panose="020B0604020202020204" pitchFamily="34" charset="0"/>
                          <a:cs typeface="Arial" panose="020B0604020202020204" pitchFamily="34" charset="0"/>
                        </a:rPr>
                        <a:t>2017</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tc>
                  <a:txBody>
                    <a:bodyPr/>
                    <a:lstStyle/>
                    <a:p>
                      <a:pPr algn="ctr" fontAlgn="ctr"/>
                      <a:r>
                        <a:rPr lang="en-US" sz="900" u="none" strike="noStrike" dirty="0" smtClean="0">
                          <a:solidFill>
                            <a:schemeClr val="bg1"/>
                          </a:solidFill>
                          <a:effectLst/>
                          <a:latin typeface="Arial" panose="020B0604020202020204" pitchFamily="34" charset="0"/>
                          <a:cs typeface="Arial" panose="020B0604020202020204" pitchFamily="34" charset="0"/>
                        </a:rPr>
                        <a:t>2018</a:t>
                      </a:r>
                      <a:endParaRPr lang="en-US" sz="900" b="1" i="0" u="none" strike="noStrike" dirty="0">
                        <a:solidFill>
                          <a:schemeClr val="bg1"/>
                        </a:solidFill>
                        <a:effectLst/>
                        <a:latin typeface="Arial" panose="020B0604020202020204" pitchFamily="34" charset="0"/>
                        <a:cs typeface="Arial" panose="020B0604020202020204" pitchFamily="34" charset="0"/>
                      </a:endParaRPr>
                    </a:p>
                  </a:txBody>
                  <a:tcPr marL="9256" marR="9256" marT="9256" marB="0" anchor="ctr">
                    <a:solidFill>
                      <a:schemeClr val="accent1"/>
                    </a:solidFill>
                  </a:tcPr>
                </a:tc>
                <a:extLst>
                  <a:ext uri="{0D108BD9-81ED-4DB2-BD59-A6C34878D82A}">
                    <a16:rowId xmlns:a16="http://schemas.microsoft.com/office/drawing/2014/main" xmlns="" val="10000"/>
                  </a:ext>
                </a:extLst>
              </a:tr>
              <a:tr h="24621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Хөдөлмөрийн насны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58557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57409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58234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58787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58587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extLst>
                  <a:ext uri="{0D108BD9-81ED-4DB2-BD59-A6C34878D82A}">
                    <a16:rowId xmlns:a16="http://schemas.microsoft.com/office/drawing/2014/main" xmlns="" val="10001"/>
                  </a:ext>
                </a:extLst>
              </a:tr>
              <a:tr h="24621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Эдийн засгийн идэвхтэй хүн ам</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41739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42133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44875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45205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46266</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extLst>
                  <a:ext uri="{0D108BD9-81ED-4DB2-BD59-A6C34878D82A}">
                    <a16:rowId xmlns:a16="http://schemas.microsoft.com/office/drawing/2014/main" xmlns="" val="10002"/>
                  </a:ext>
                </a:extLst>
              </a:tr>
              <a:tr h="209901">
                <a:tc>
                  <a:txBody>
                    <a:bodyPr/>
                    <a:lstStyle/>
                    <a:p>
                      <a:pPr lvl="1"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Ажиллагчид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40464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39275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42532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42753</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43855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extLst>
                  <a:ext uri="{0D108BD9-81ED-4DB2-BD59-A6C34878D82A}">
                    <a16:rowId xmlns:a16="http://schemas.microsoft.com/office/drawing/2014/main" xmlns="" val="10003"/>
                  </a:ext>
                </a:extLst>
              </a:tr>
              <a:tr h="244884">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tc>
                <a:tc>
                  <a:txBody>
                    <a:bodyPr/>
                    <a:lstStyle/>
                    <a:p>
                      <a:pPr algn="r"/>
                      <a:r>
                        <a:rPr lang="en-US" sz="900" dirty="0" smtClean="0"/>
                        <a:t>1752</a:t>
                      </a:r>
                      <a:endParaRPr lang="en-US" sz="900" dirty="0"/>
                    </a:p>
                  </a:txBody>
                  <a:tcPr marL="9256" marR="9256" marT="9256" marB="0" anchor="ctr"/>
                </a:tc>
                <a:tc>
                  <a:txBody>
                    <a:bodyPr/>
                    <a:lstStyle/>
                    <a:p>
                      <a:pPr algn="r"/>
                      <a:r>
                        <a:rPr lang="en-US" sz="900" dirty="0" smtClean="0"/>
                        <a:t>2125</a:t>
                      </a:r>
                      <a:endParaRPr lang="en-US" sz="900" dirty="0"/>
                    </a:p>
                  </a:txBody>
                  <a:tcPr marL="9256" marR="9256" marT="9256" marB="0" anchor="ctr"/>
                </a:tc>
                <a:tc>
                  <a:txBody>
                    <a:bodyPr/>
                    <a:lstStyle/>
                    <a:p>
                      <a:pPr algn="r"/>
                      <a:r>
                        <a:rPr lang="en-US" sz="900" dirty="0" smtClean="0"/>
                        <a:t>2214</a:t>
                      </a:r>
                      <a:endParaRPr lang="en-US" sz="900" dirty="0"/>
                    </a:p>
                  </a:txBody>
                  <a:tcPr marL="9256" marR="9256" marT="9256" marB="0" anchor="ctr"/>
                </a:tc>
                <a:tc>
                  <a:txBody>
                    <a:bodyPr/>
                    <a:lstStyle/>
                    <a:p>
                      <a:pPr algn="r"/>
                      <a:r>
                        <a:rPr lang="en-US" sz="900" dirty="0" smtClean="0"/>
                        <a:t>2452</a:t>
                      </a:r>
                      <a:endParaRPr lang="en-US" sz="900" dirty="0"/>
                    </a:p>
                  </a:txBody>
                  <a:tcPr marL="9256" marR="9256" marT="9256" marB="0" anchor="ctr"/>
                </a:tc>
                <a:tc>
                  <a:txBody>
                    <a:bodyPr/>
                    <a:lstStyle/>
                    <a:p>
                      <a:pPr algn="r"/>
                      <a:r>
                        <a:rPr lang="en-US" sz="900" dirty="0" smtClean="0"/>
                        <a:t>2408</a:t>
                      </a:r>
                      <a:endParaRPr lang="en-US" sz="900" dirty="0"/>
                    </a:p>
                  </a:txBody>
                  <a:tcPr marL="9256" marR="9256" marT="9256" marB="0" anchor="ctr"/>
                </a:tc>
                <a:extLst>
                  <a:ext uri="{0D108BD9-81ED-4DB2-BD59-A6C34878D82A}">
                    <a16:rowId xmlns:a16="http://schemas.microsoft.com/office/drawing/2014/main" xmlns="" val="10004"/>
                  </a:ext>
                </a:extLst>
              </a:tr>
              <a:tr h="209901">
                <a:tc>
                  <a:txBody>
                    <a:bodyPr/>
                    <a:lstStyle/>
                    <a:p>
                      <a:pPr lvl="1" algn="l" fontAlgn="ct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a:r>
                        <a:rPr lang="en-US" sz="900" dirty="0" smtClean="0"/>
                        <a:t>958</a:t>
                      </a:r>
                      <a:endParaRPr lang="en-US" sz="900" dirty="0"/>
                    </a:p>
                  </a:txBody>
                  <a:tcPr marL="9256" marR="9256" marT="9256" marB="0" anchor="ctr">
                    <a:solidFill>
                      <a:schemeClr val="accent1">
                        <a:lumMod val="20000"/>
                        <a:lumOff val="80000"/>
                      </a:schemeClr>
                    </a:solidFill>
                  </a:tcPr>
                </a:tc>
                <a:tc>
                  <a:txBody>
                    <a:bodyPr/>
                    <a:lstStyle/>
                    <a:p>
                      <a:pPr algn="r"/>
                      <a:r>
                        <a:rPr lang="en-US" sz="900" dirty="0" smtClean="0"/>
                        <a:t>935</a:t>
                      </a:r>
                      <a:endParaRPr lang="en-US" sz="900" dirty="0"/>
                    </a:p>
                  </a:txBody>
                  <a:tcPr marL="9256" marR="9256" marT="9256" marB="0" anchor="ctr">
                    <a:solidFill>
                      <a:schemeClr val="accent1">
                        <a:lumMod val="20000"/>
                        <a:lumOff val="80000"/>
                      </a:schemeClr>
                    </a:solidFill>
                  </a:tcPr>
                </a:tc>
                <a:tc>
                  <a:txBody>
                    <a:bodyPr/>
                    <a:lstStyle/>
                    <a:p>
                      <a:pPr algn="r"/>
                      <a:r>
                        <a:rPr lang="en-US" sz="900" dirty="0" smtClean="0"/>
                        <a:t>836</a:t>
                      </a:r>
                      <a:endParaRPr lang="en-US" sz="900" dirty="0"/>
                    </a:p>
                  </a:txBody>
                  <a:tcPr marL="9256" marR="9256" marT="9256" marB="0" anchor="ctr">
                    <a:solidFill>
                      <a:schemeClr val="accent1">
                        <a:lumMod val="20000"/>
                        <a:lumOff val="80000"/>
                      </a:schemeClr>
                    </a:solidFill>
                  </a:tcPr>
                </a:tc>
                <a:tc>
                  <a:txBody>
                    <a:bodyPr/>
                    <a:lstStyle/>
                    <a:p>
                      <a:pPr algn="r"/>
                      <a:r>
                        <a:rPr lang="en-US" sz="900" dirty="0" smtClean="0"/>
                        <a:t>1181</a:t>
                      </a:r>
                      <a:endParaRPr lang="en-US" sz="900" dirty="0"/>
                    </a:p>
                  </a:txBody>
                  <a:tcPr marL="9256" marR="9256" marT="9256" marB="0" anchor="ctr">
                    <a:solidFill>
                      <a:schemeClr val="accent1">
                        <a:lumMod val="20000"/>
                        <a:lumOff val="80000"/>
                      </a:schemeClr>
                    </a:solidFill>
                  </a:tcPr>
                </a:tc>
                <a:tc>
                  <a:txBody>
                    <a:bodyPr/>
                    <a:lstStyle/>
                    <a:p>
                      <a:pPr algn="r"/>
                      <a:r>
                        <a:rPr lang="en-US" sz="900" dirty="0" smtClean="0"/>
                        <a:t>1037</a:t>
                      </a:r>
                      <a:endParaRPr lang="en-US" sz="900" dirty="0"/>
                    </a:p>
                  </a:txBody>
                  <a:tcPr marL="9256" marR="9256" marT="9256" marB="0" anchor="ctr">
                    <a:solidFill>
                      <a:schemeClr val="accent1">
                        <a:lumMod val="20000"/>
                        <a:lumOff val="80000"/>
                      </a:schemeClr>
                    </a:solidFill>
                  </a:tcPr>
                </a:tc>
                <a:extLst>
                  <a:ext uri="{0D108BD9-81ED-4DB2-BD59-A6C34878D82A}">
                    <a16:rowId xmlns:a16="http://schemas.microsoft.com/office/drawing/2014/main" xmlns="" val="3032370991"/>
                  </a:ext>
                </a:extLst>
              </a:tr>
              <a:tr h="246210">
                <a:tc>
                  <a:txBody>
                    <a:bodyPr/>
                    <a:lstStyle/>
                    <a:p>
                      <a:pPr lvl="0" algn="l" fontAlgn="ctr"/>
                      <a:r>
                        <a:rPr lang="mn-MN" sz="800" b="0" i="0" u="none" strike="noStrike" dirty="0">
                          <a:solidFill>
                            <a:srgbClr val="002060"/>
                          </a:solidFill>
                          <a:effectLst/>
                          <a:latin typeface="Arial" panose="020B0604020202020204" pitchFamily="34" charset="0"/>
                          <a:cs typeface="Arial" panose="020B0604020202020204" pitchFamily="34" charset="0"/>
                        </a:rPr>
                        <a:t>Бүртгэлтэй ажилгүй иргэд</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1249</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1152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2042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1617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1415</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extLst>
                  <a:ext uri="{0D108BD9-81ED-4DB2-BD59-A6C34878D82A}">
                    <a16:rowId xmlns:a16="http://schemas.microsoft.com/office/drawing/2014/main" xmlns="" val="1481985813"/>
                  </a:ext>
                </a:extLst>
              </a:tr>
              <a:tr h="209901">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effectLst/>
                          <a:latin typeface="Arial" panose="020B0604020202020204" pitchFamily="34" charset="0"/>
                          <a:cs typeface="Arial" panose="020B0604020202020204" pitchFamily="34" charset="0"/>
                        </a:rPr>
                        <a:t>Эмэгтэй</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722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560</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968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794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701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extLst>
                  <a:ext uri="{0D108BD9-81ED-4DB2-BD59-A6C34878D82A}">
                    <a16:rowId xmlns:a16="http://schemas.microsoft.com/office/drawing/2014/main" xmlns="" val="882852069"/>
                  </a:ext>
                </a:extLst>
              </a:tr>
              <a:tr h="24621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Ажиллах хүчний оролцооны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71.28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73.4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76.4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77.8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extLst>
                  <a:ext uri="{0D108BD9-81ED-4DB2-BD59-A6C34878D82A}">
                    <a16:rowId xmlns:a16="http://schemas.microsoft.com/office/drawing/2014/main" xmlns="" val="10005"/>
                  </a:ext>
                </a:extLst>
              </a:tr>
              <a:tr h="246210">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 эрхлэлтийн түвшин</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69.1</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u="none" strike="noStrike" dirty="0" smtClean="0">
                          <a:solidFill>
                            <a:srgbClr val="002060"/>
                          </a:solidFill>
                          <a:effectLst/>
                          <a:latin typeface="Arial" panose="020B0604020202020204" pitchFamily="34" charset="0"/>
                          <a:cs typeface="Arial" panose="020B0604020202020204" pitchFamily="34" charset="0"/>
                        </a:rPr>
                        <a:t>68.4</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70.2</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74.7</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tc>
                  <a:txBody>
                    <a:bodyPr/>
                    <a:lstStyle/>
                    <a:p>
                      <a:pPr algn="r" fontAlgn="ctr"/>
                      <a:r>
                        <a:rPr lang="en-US" sz="800" b="0" i="0" u="none" strike="noStrike" dirty="0" smtClean="0">
                          <a:solidFill>
                            <a:srgbClr val="002060"/>
                          </a:solidFill>
                          <a:effectLst/>
                          <a:latin typeface="Arial" panose="020B0604020202020204" pitchFamily="34" charset="0"/>
                          <a:cs typeface="Arial" panose="020B0604020202020204" pitchFamily="34" charset="0"/>
                        </a:rPr>
                        <a:t>73.8</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accent1">
                        <a:lumMod val="20000"/>
                        <a:lumOff val="80000"/>
                      </a:schemeClr>
                    </a:solidFill>
                  </a:tcPr>
                </a:tc>
                <a:extLst>
                  <a:ext uri="{0D108BD9-81ED-4DB2-BD59-A6C34878D82A}">
                    <a16:rowId xmlns:a16="http://schemas.microsoft.com/office/drawing/2014/main" xmlns="" val="10006"/>
                  </a:ext>
                </a:extLst>
              </a:tr>
              <a:tr h="244884">
                <a:tc>
                  <a:txBody>
                    <a:bodyPr/>
                    <a:lstStyle/>
                    <a:p>
                      <a:pPr algn="l" fontAlgn="ctr"/>
                      <a:r>
                        <a:rPr lang="mn-MN" sz="800" u="none" strike="noStrike" dirty="0">
                          <a:solidFill>
                            <a:srgbClr val="002060"/>
                          </a:solidFill>
                          <a:effectLst/>
                          <a:latin typeface="Arial" panose="020B0604020202020204" pitchFamily="34" charset="0"/>
                          <a:cs typeface="Arial" panose="020B0604020202020204" pitchFamily="34" charset="0"/>
                        </a:rPr>
                        <a:t>Ажилгүйдлийн түвшин                  </a:t>
                      </a:r>
                      <a:endParaRPr lang="en-US" sz="800" b="0" i="0" u="none" strike="noStrike" dirty="0">
                        <a:solidFill>
                          <a:srgbClr val="002060"/>
                        </a:solidFill>
                        <a:effectLst/>
                        <a:latin typeface="Arial" panose="020B0604020202020204" pitchFamily="34" charset="0"/>
                        <a:cs typeface="Arial" panose="020B0604020202020204" pitchFamily="34" charset="0"/>
                      </a:endParaRPr>
                    </a:p>
                  </a:txBody>
                  <a:tcPr marL="9256" marR="9256" marT="9256" marB="0" anchor="ctr">
                    <a:solidFill>
                      <a:schemeClr val="bg1"/>
                    </a:solidFill>
                  </a:tcPr>
                </a:tc>
                <a:tc>
                  <a:txBody>
                    <a:bodyPr/>
                    <a:lstStyle/>
                    <a:p>
                      <a:pPr algn="r"/>
                      <a:r>
                        <a:rPr lang="en-US" sz="900" dirty="0" smtClean="0"/>
                        <a:t>3.9</a:t>
                      </a:r>
                      <a:endParaRPr lang="en-US" sz="900" dirty="0"/>
                    </a:p>
                  </a:txBody>
                  <a:tcPr marL="9256" marR="9256" marT="9256" marB="0" anchor="ctr">
                    <a:solidFill>
                      <a:schemeClr val="bg1"/>
                    </a:solidFill>
                  </a:tcPr>
                </a:tc>
                <a:tc>
                  <a:txBody>
                    <a:bodyPr/>
                    <a:lstStyle/>
                    <a:p>
                      <a:pPr algn="r"/>
                      <a:r>
                        <a:rPr lang="en-US" sz="900" dirty="0" smtClean="0"/>
                        <a:t>5</a:t>
                      </a:r>
                      <a:endParaRPr lang="en-US" sz="900" dirty="0"/>
                    </a:p>
                  </a:txBody>
                  <a:tcPr marL="9256" marR="9256" marT="9256" marB="0" anchor="ctr">
                    <a:solidFill>
                      <a:schemeClr val="bg1"/>
                    </a:solidFill>
                  </a:tcPr>
                </a:tc>
                <a:tc>
                  <a:txBody>
                    <a:bodyPr/>
                    <a:lstStyle/>
                    <a:p>
                      <a:pPr algn="r"/>
                      <a:r>
                        <a:rPr lang="en-US" sz="900" dirty="0" smtClean="0"/>
                        <a:t>5</a:t>
                      </a:r>
                      <a:endParaRPr lang="en-US" sz="900" dirty="0"/>
                    </a:p>
                  </a:txBody>
                  <a:tcPr marL="9256" marR="9256" marT="9256" marB="0" anchor="ctr">
                    <a:solidFill>
                      <a:schemeClr val="bg1"/>
                    </a:solidFill>
                  </a:tcPr>
                </a:tc>
                <a:tc>
                  <a:txBody>
                    <a:bodyPr/>
                    <a:lstStyle/>
                    <a:p>
                      <a:pPr algn="r"/>
                      <a:r>
                        <a:rPr lang="en-US" sz="900" dirty="0" smtClean="0"/>
                        <a:t>5.4</a:t>
                      </a:r>
                      <a:endParaRPr lang="en-US" sz="900" dirty="0"/>
                    </a:p>
                  </a:txBody>
                  <a:tcPr marL="9256" marR="9256" marT="9256" marB="0" anchor="ctr">
                    <a:solidFill>
                      <a:schemeClr val="bg1"/>
                    </a:solidFill>
                  </a:tcPr>
                </a:tc>
                <a:tc>
                  <a:txBody>
                    <a:bodyPr/>
                    <a:lstStyle/>
                    <a:p>
                      <a:pPr algn="r"/>
                      <a:r>
                        <a:rPr lang="en-US" sz="900" dirty="0" smtClean="0"/>
                        <a:t>5.2</a:t>
                      </a:r>
                      <a:endParaRPr lang="en-US" sz="900" dirty="0"/>
                    </a:p>
                  </a:txBody>
                  <a:tcPr marL="9256" marR="9256" marT="9256" marB="0" anchor="ctr">
                    <a:solidFill>
                      <a:schemeClr val="bg1"/>
                    </a:solidFill>
                  </a:tcPr>
                </a:tc>
                <a:extLst>
                  <a:ext uri="{0D108BD9-81ED-4DB2-BD59-A6C34878D82A}">
                    <a16:rowId xmlns:a16="http://schemas.microsoft.com/office/drawing/2014/main" xmlns="" val="10007"/>
                  </a:ext>
                </a:extLst>
              </a:tr>
            </a:tbl>
          </a:graphicData>
        </a:graphic>
      </p:graphicFrame>
      <p:grpSp>
        <p:nvGrpSpPr>
          <p:cNvPr id="8" name="Group 7">
            <a:extLst>
              <a:ext uri="{FF2B5EF4-FFF2-40B4-BE49-F238E27FC236}">
                <a16:creationId xmlns:a16="http://schemas.microsoft.com/office/drawing/2014/main" xmlns="" id="{F0977C99-0ED4-4639-84F3-631C792A4CC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34036670-A07B-47A1-A7B8-593072FA103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66BADD8B-F2B5-4FB0-AD3F-BEE25AE61B9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E5CBB7B6-C2FA-4837-B7AE-600AFB38C2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325109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xmlns="" id="{632C3F95-26F4-4253-BDF5-4CFE73140EB1}"/>
              </a:ext>
            </a:extLst>
          </p:cNvPr>
          <p:cNvCxnSpPr>
            <a:cxnSpLocks/>
          </p:cNvCxnSpPr>
          <p:nvPr/>
        </p:nvCxnSpPr>
        <p:spPr>
          <a:xfrm flipH="1">
            <a:off x="359227" y="176893"/>
            <a:ext cx="324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5F79067C-610D-4C36-B916-864CFF7795A2}"/>
              </a:ext>
            </a:extLst>
          </p:cNvPr>
          <p:cNvSpPr txBox="1"/>
          <p:nvPr/>
        </p:nvSpPr>
        <p:spPr>
          <a:xfrm>
            <a:off x="3593206" y="69171"/>
            <a:ext cx="1283315"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ХӨДӨЛМӨР ЭРХЛЭЛТ</a:t>
            </a:r>
          </a:p>
        </p:txBody>
      </p:sp>
      <p:grpSp>
        <p:nvGrpSpPr>
          <p:cNvPr id="11" name="Group 10">
            <a:extLst>
              <a:ext uri="{FF2B5EF4-FFF2-40B4-BE49-F238E27FC236}">
                <a16:creationId xmlns:a16="http://schemas.microsoft.com/office/drawing/2014/main" xmlns="" id="{6BA58F52-6D08-4189-9B68-8AABFA546157}"/>
              </a:ext>
            </a:extLst>
          </p:cNvPr>
          <p:cNvGrpSpPr/>
          <p:nvPr/>
        </p:nvGrpSpPr>
        <p:grpSpPr>
          <a:xfrm>
            <a:off x="159171" y="3181417"/>
            <a:ext cx="4778477" cy="180000"/>
            <a:chOff x="159171" y="3181417"/>
            <a:chExt cx="4778477" cy="180000"/>
          </a:xfrm>
        </p:grpSpPr>
        <p:sp>
          <p:nvSpPr>
            <p:cNvPr id="20" name="Rectangle: Rounded Corners 19">
              <a:extLst>
                <a:ext uri="{FF2B5EF4-FFF2-40B4-BE49-F238E27FC236}">
                  <a16:creationId xmlns:a16="http://schemas.microsoft.com/office/drawing/2014/main" xmlns="" id="{947789C4-BB06-462B-9088-038A6DA3D9F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xmlns="" id="{5C43B513-C7CD-42CA-8DCC-A75928B6FA8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76A1C20-949E-4A73-8713-B87C3BA017A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7" name="Pictur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graphicFrame>
        <p:nvGraphicFramePr>
          <p:cNvPr id="13" name="Chart 12"/>
          <p:cNvGraphicFramePr>
            <a:graphicFrameLocks/>
          </p:cNvGraphicFramePr>
          <p:nvPr>
            <p:extLst>
              <p:ext uri="{D42A27DB-BD31-4B8C-83A1-F6EECF244321}">
                <p14:modId xmlns:p14="http://schemas.microsoft.com/office/powerpoint/2010/main" val="2275365220"/>
              </p:ext>
            </p:extLst>
          </p:nvPr>
        </p:nvGraphicFramePr>
        <p:xfrm>
          <a:off x="57636" y="33049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4271310049"/>
              </p:ext>
            </p:extLst>
          </p:nvPr>
        </p:nvGraphicFramePr>
        <p:xfrm>
          <a:off x="2141035" y="343694"/>
          <a:ext cx="2621466"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9152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52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2856303" y="69171"/>
            <a:ext cx="209669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ЗАСАГ ДАРГЫН МӨРИЙН ХӨТӨЛБӨР</a:t>
            </a:r>
          </a:p>
        </p:txBody>
      </p:sp>
      <p:grpSp>
        <p:nvGrpSpPr>
          <p:cNvPr id="34" name="Group 33">
            <a:extLst>
              <a:ext uri="{FF2B5EF4-FFF2-40B4-BE49-F238E27FC236}">
                <a16:creationId xmlns:a16="http://schemas.microsoft.com/office/drawing/2014/main" xmlns="" id="{93C6C8D3-C676-4390-8735-77BB543BC98B}"/>
              </a:ext>
            </a:extLst>
          </p:cNvPr>
          <p:cNvGrpSpPr/>
          <p:nvPr/>
        </p:nvGrpSpPr>
        <p:grpSpPr>
          <a:xfrm>
            <a:off x="159171" y="3181417"/>
            <a:ext cx="4778477" cy="180000"/>
            <a:chOff x="159171" y="3181417"/>
            <a:chExt cx="4778477" cy="180000"/>
          </a:xfrm>
        </p:grpSpPr>
        <p:sp>
          <p:nvSpPr>
            <p:cNvPr id="35" name="Rectangle: Rounded Corners 34">
              <a:extLst>
                <a:ext uri="{FF2B5EF4-FFF2-40B4-BE49-F238E27FC236}">
                  <a16:creationId xmlns:a16="http://schemas.microsoft.com/office/drawing/2014/main" xmlns="" id="{B8CB3EC8-F303-4AC9-A7C4-8C459C671C9A}"/>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a:solidFill>
                    <a:srgbClr val="002060"/>
                  </a:solidFill>
                  <a:latin typeface="Arial" panose="020B0604020202020204" pitchFamily="34" charset="0"/>
                  <a:cs typeface="Arial" panose="020B0604020202020204" pitchFamily="34" charset="0"/>
                </a:rPr>
                <a:t>3</a:t>
              </a:r>
            </a:p>
          </p:txBody>
        </p:sp>
        <p:cxnSp>
          <p:nvCxnSpPr>
            <p:cNvPr id="36" name="Straight Connector 35">
              <a:extLst>
                <a:ext uri="{FF2B5EF4-FFF2-40B4-BE49-F238E27FC236}">
                  <a16:creationId xmlns:a16="http://schemas.microsoft.com/office/drawing/2014/main" xmlns="" id="{8ED6348B-2229-4F87-B811-28904578E7C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63C13409-187B-441D-B651-EEE33064587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xmlns="" id="{E816A811-B230-4F35-85F1-9602F2235844}"/>
              </a:ext>
            </a:extLst>
          </p:cNvPr>
          <p:cNvGrpSpPr/>
          <p:nvPr/>
        </p:nvGrpSpPr>
        <p:grpSpPr>
          <a:xfrm>
            <a:off x="222527" y="357233"/>
            <a:ext cx="4507945" cy="2752311"/>
            <a:chOff x="247188" y="590924"/>
            <a:chExt cx="4507945" cy="2752311"/>
          </a:xfrm>
        </p:grpSpPr>
        <p:sp>
          <p:nvSpPr>
            <p:cNvPr id="39" name="Arrow: Down 12">
              <a:extLst>
                <a:ext uri="{FF2B5EF4-FFF2-40B4-BE49-F238E27FC236}">
                  <a16:creationId xmlns:a16="http://schemas.microsoft.com/office/drawing/2014/main" xmlns="" id="{C0DCE8D1-7611-4A8C-A919-B874EE00D81D}"/>
                </a:ext>
              </a:extLst>
            </p:cNvPr>
            <p:cNvSpPr/>
            <p:nvPr/>
          </p:nvSpPr>
          <p:spPr>
            <a:xfrm>
              <a:off x="2995994" y="924009"/>
              <a:ext cx="180000" cy="180000"/>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0" name="Arrow: Down 13">
              <a:extLst>
                <a:ext uri="{FF2B5EF4-FFF2-40B4-BE49-F238E27FC236}">
                  <a16:creationId xmlns:a16="http://schemas.microsoft.com/office/drawing/2014/main" xmlns="" id="{CC3BD2F2-F64D-461A-81E3-B781DC0015DF}"/>
                </a:ext>
              </a:extLst>
            </p:cNvPr>
            <p:cNvSpPr/>
            <p:nvPr/>
          </p:nvSpPr>
          <p:spPr>
            <a:xfrm>
              <a:off x="1830855" y="928047"/>
              <a:ext cx="180000" cy="180000"/>
            </a:xfrm>
            <a:prstGeom prst="down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1" name="Arrow: Down 14">
              <a:extLst>
                <a:ext uri="{FF2B5EF4-FFF2-40B4-BE49-F238E27FC236}">
                  <a16:creationId xmlns:a16="http://schemas.microsoft.com/office/drawing/2014/main" xmlns="" id="{D49F4E47-44BF-470E-93EA-8CD8C0C30D89}"/>
                </a:ext>
              </a:extLst>
            </p:cNvPr>
            <p:cNvSpPr/>
            <p:nvPr/>
          </p:nvSpPr>
          <p:spPr>
            <a:xfrm rot="2522307">
              <a:off x="1165188" y="664756"/>
              <a:ext cx="180000" cy="432000"/>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solidFill>
                  <a:srgbClr val="00B050"/>
                </a:solidFill>
                <a:latin typeface="Arial" panose="020B0604020202020204" pitchFamily="34" charset="0"/>
                <a:cs typeface="Arial" panose="020B0604020202020204" pitchFamily="34" charset="0"/>
              </a:endParaRPr>
            </a:p>
          </p:txBody>
        </p:sp>
        <p:sp>
          <p:nvSpPr>
            <p:cNvPr id="42" name="Arrow: Down 15">
              <a:extLst>
                <a:ext uri="{FF2B5EF4-FFF2-40B4-BE49-F238E27FC236}">
                  <a16:creationId xmlns:a16="http://schemas.microsoft.com/office/drawing/2014/main" xmlns="" id="{9B7D041E-64D2-46DB-B0BB-FEA712B5CA71}"/>
                </a:ext>
              </a:extLst>
            </p:cNvPr>
            <p:cNvSpPr/>
            <p:nvPr/>
          </p:nvSpPr>
          <p:spPr>
            <a:xfrm rot="19241383">
              <a:off x="3751993" y="664255"/>
              <a:ext cx="180000" cy="432000"/>
            </a:xfrm>
            <a:prstGeom prst="downArrow">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latin typeface="Arial" panose="020B0604020202020204" pitchFamily="34" charset="0"/>
                <a:cs typeface="Arial" panose="020B0604020202020204" pitchFamily="34" charset="0"/>
              </a:endParaRPr>
            </a:p>
          </p:txBody>
        </p:sp>
        <p:sp>
          <p:nvSpPr>
            <p:cNvPr id="43" name="Rectangle: Rounded Corners 16">
              <a:extLst>
                <a:ext uri="{FF2B5EF4-FFF2-40B4-BE49-F238E27FC236}">
                  <a16:creationId xmlns:a16="http://schemas.microsoft.com/office/drawing/2014/main" xmlns="" id="{EA37EF22-E904-4A8B-BB91-3A08F066B75D}"/>
                </a:ext>
              </a:extLst>
            </p:cNvPr>
            <p:cNvSpPr/>
            <p:nvPr/>
          </p:nvSpPr>
          <p:spPr>
            <a:xfrm>
              <a:off x="1321994" y="590924"/>
              <a:ext cx="2520000" cy="36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800" dirty="0" smtClean="0">
                  <a:solidFill>
                    <a:schemeClr val="bg1"/>
                  </a:solidFill>
                  <a:latin typeface="Arial" panose="020B0604020202020204" pitchFamily="34" charset="0"/>
                  <a:cs typeface="Arial" panose="020B0604020202020204" pitchFamily="34" charset="0"/>
                </a:rPr>
                <a:t>Архангай аймгийн Засаг даргын 2016-2020 оны үйл ажиллагааны хөтөлбөр</a:t>
              </a:r>
              <a:endParaRPr lang="mn-MN" sz="800" dirty="0">
                <a:solidFill>
                  <a:schemeClr val="bg1"/>
                </a:solidFill>
                <a:latin typeface="Arial" panose="020B0604020202020204" pitchFamily="34" charset="0"/>
                <a:cs typeface="Arial" panose="020B0604020202020204" pitchFamily="34" charset="0"/>
              </a:endParaRPr>
            </a:p>
          </p:txBody>
        </p:sp>
        <p:sp>
          <p:nvSpPr>
            <p:cNvPr id="44" name="Rectangle: Rounded Corners 17">
              <a:extLst>
                <a:ext uri="{FF2B5EF4-FFF2-40B4-BE49-F238E27FC236}">
                  <a16:creationId xmlns:a16="http://schemas.microsoft.com/office/drawing/2014/main" xmlns="" id="{2EC4AEA4-1ABE-4FFE-8115-DC9B9E15FEAC}"/>
                </a:ext>
              </a:extLst>
            </p:cNvPr>
            <p:cNvSpPr/>
            <p:nvPr/>
          </p:nvSpPr>
          <p:spPr>
            <a:xfrm>
              <a:off x="251716" y="1124760"/>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эдийн засгийн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45" name="Rectangle: Rounded Corners 18">
              <a:extLst>
                <a:ext uri="{FF2B5EF4-FFF2-40B4-BE49-F238E27FC236}">
                  <a16:creationId xmlns:a16="http://schemas.microsoft.com/office/drawing/2014/main" xmlns="" id="{537802D5-2A2B-4EDC-A025-E35CD4C9B527}"/>
                </a:ext>
              </a:extLst>
            </p:cNvPr>
            <p:cNvSpPr/>
            <p:nvPr/>
          </p:nvSpPr>
          <p:spPr>
            <a:xfrm>
              <a:off x="247188" y="1579503"/>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Хэрэглэгчээс-үйлдвэрлэгч аймаг болох</a:t>
              </a:r>
              <a:endParaRPr lang="mn-MN" sz="600" dirty="0">
                <a:solidFill>
                  <a:schemeClr val="accent1"/>
                </a:solidFill>
                <a:latin typeface="Arial" panose="020B0604020202020204" pitchFamily="34" charset="0"/>
                <a:cs typeface="Arial" panose="020B0604020202020204" pitchFamily="34" charset="0"/>
              </a:endParaRPr>
            </a:p>
          </p:txBody>
        </p:sp>
        <p:sp>
          <p:nvSpPr>
            <p:cNvPr id="46" name="Rectangle: Rounded Corners 19">
              <a:extLst>
                <a:ext uri="{FF2B5EF4-FFF2-40B4-BE49-F238E27FC236}">
                  <a16:creationId xmlns:a16="http://schemas.microsoft.com/office/drawing/2014/main" xmlns="" id="{A40A3DEF-2E7E-413F-85C5-4F4E2FE0B3D2}"/>
                </a:ext>
              </a:extLst>
            </p:cNvPr>
            <p:cNvSpPr/>
            <p:nvPr/>
          </p:nvSpPr>
          <p:spPr>
            <a:xfrm>
              <a:off x="247188" y="2054291"/>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ХАА-н үйлдвэрлэл - эдийн засгийн үндсэн салбар</a:t>
              </a:r>
              <a:endParaRPr lang="mn-MN" sz="600" dirty="0">
                <a:solidFill>
                  <a:schemeClr val="accent1"/>
                </a:solidFill>
                <a:latin typeface="Arial" panose="020B0604020202020204" pitchFamily="34" charset="0"/>
                <a:cs typeface="Arial" panose="020B0604020202020204" pitchFamily="34" charset="0"/>
              </a:endParaRPr>
            </a:p>
          </p:txBody>
        </p:sp>
        <p:sp>
          <p:nvSpPr>
            <p:cNvPr id="47" name="Rectangle: Rounded Corners 20">
              <a:extLst>
                <a:ext uri="{FF2B5EF4-FFF2-40B4-BE49-F238E27FC236}">
                  <a16:creationId xmlns:a16="http://schemas.microsoft.com/office/drawing/2014/main" xmlns="" id="{42B92FFE-C390-43A6-9FC1-E43CB38FA5DA}"/>
                </a:ext>
              </a:extLst>
            </p:cNvPr>
            <p:cNvSpPr/>
            <p:nvPr/>
          </p:nvSpPr>
          <p:spPr>
            <a:xfrm>
              <a:off x="247188" y="2520227"/>
              <a:ext cx="1008000" cy="3600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Дэд бүтцийн хөгжил – Тохилог орчин амьдралын сайн нөхцөл</a:t>
              </a:r>
              <a:endParaRPr lang="mn-MN" sz="600" dirty="0">
                <a:solidFill>
                  <a:schemeClr val="accent1"/>
                </a:solidFill>
                <a:latin typeface="Arial" panose="020B0604020202020204" pitchFamily="34" charset="0"/>
                <a:cs typeface="Arial" panose="020B0604020202020204" pitchFamily="34" charset="0"/>
              </a:endParaRPr>
            </a:p>
          </p:txBody>
        </p:sp>
        <p:sp>
          <p:nvSpPr>
            <p:cNvPr id="48" name="Rectangle: Rounded Corners 21">
              <a:extLst>
                <a:ext uri="{FF2B5EF4-FFF2-40B4-BE49-F238E27FC236}">
                  <a16:creationId xmlns:a16="http://schemas.microsoft.com/office/drawing/2014/main" xmlns="" id="{B0DBBD02-5478-4078-AE9F-0314E717E849}"/>
                </a:ext>
              </a:extLst>
            </p:cNvPr>
            <p:cNvSpPr/>
            <p:nvPr/>
          </p:nvSpPr>
          <p:spPr>
            <a:xfrm>
              <a:off x="1416855" y="112476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нийгмийн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49" name="Rectangle: Rounded Corners 22">
              <a:extLst>
                <a:ext uri="{FF2B5EF4-FFF2-40B4-BE49-F238E27FC236}">
                  <a16:creationId xmlns:a16="http://schemas.microsoft.com/office/drawing/2014/main" xmlns="" id="{96EDFEAA-C49E-4876-BFBE-71066B93C584}"/>
                </a:ext>
              </a:extLst>
            </p:cNvPr>
            <p:cNvSpPr/>
            <p:nvPr/>
          </p:nvSpPr>
          <p:spPr>
            <a:xfrm>
              <a:off x="1416855" y="1589620"/>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Эрүүл мэндийн үйлчилгээ</a:t>
              </a:r>
              <a:endParaRPr lang="mn-MN" sz="600" dirty="0">
                <a:solidFill>
                  <a:schemeClr val="accent1"/>
                </a:solidFill>
                <a:latin typeface="Arial" panose="020B0604020202020204" pitchFamily="34" charset="0"/>
                <a:cs typeface="Arial" panose="020B0604020202020204" pitchFamily="34" charset="0"/>
              </a:endParaRPr>
            </a:p>
          </p:txBody>
        </p:sp>
        <p:sp>
          <p:nvSpPr>
            <p:cNvPr id="50" name="Rectangle: Rounded Corners 23">
              <a:extLst>
                <a:ext uri="{FF2B5EF4-FFF2-40B4-BE49-F238E27FC236}">
                  <a16:creationId xmlns:a16="http://schemas.microsoft.com/office/drawing/2014/main" xmlns="" id="{3D907D6B-9173-4C7A-A760-322D1D78FCD5}"/>
                </a:ext>
              </a:extLst>
            </p:cNvPr>
            <p:cNvSpPr/>
            <p:nvPr/>
          </p:nvSpPr>
          <p:spPr>
            <a:xfrm>
              <a:off x="1416855" y="2054291"/>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Боловсрол, гэр бүл, хүүхдийн байгууллагуудын хөгжих орчин</a:t>
              </a:r>
              <a:endParaRPr lang="mn-MN" sz="600" dirty="0">
                <a:solidFill>
                  <a:schemeClr val="accent1"/>
                </a:solidFill>
                <a:latin typeface="Arial" panose="020B0604020202020204" pitchFamily="34" charset="0"/>
                <a:cs typeface="Arial" panose="020B0604020202020204" pitchFamily="34" charset="0"/>
              </a:endParaRPr>
            </a:p>
          </p:txBody>
        </p:sp>
        <p:sp>
          <p:nvSpPr>
            <p:cNvPr id="51" name="Rectangle: Rounded Corners 24">
              <a:extLst>
                <a:ext uri="{FF2B5EF4-FFF2-40B4-BE49-F238E27FC236}">
                  <a16:creationId xmlns:a16="http://schemas.microsoft.com/office/drawing/2014/main" xmlns="" id="{3C7CECF6-DE60-48D0-A2B1-EA62639AA068}"/>
                </a:ext>
              </a:extLst>
            </p:cNvPr>
            <p:cNvSpPr/>
            <p:nvPr/>
          </p:nvSpPr>
          <p:spPr>
            <a:xfrm>
              <a:off x="1416855" y="2983235"/>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Хүн амын хөдөлмөр эрхлэлт, нийгмийн хамгаалал</a:t>
              </a:r>
              <a:endParaRPr lang="mn-MN" sz="600" dirty="0">
                <a:solidFill>
                  <a:schemeClr val="accent1"/>
                </a:solidFill>
                <a:latin typeface="Arial" panose="020B0604020202020204" pitchFamily="34" charset="0"/>
                <a:cs typeface="Arial" panose="020B0604020202020204" pitchFamily="34" charset="0"/>
              </a:endParaRPr>
            </a:p>
          </p:txBody>
        </p:sp>
        <p:sp>
          <p:nvSpPr>
            <p:cNvPr id="52" name="Rectangle: Rounded Corners 25">
              <a:extLst>
                <a:ext uri="{FF2B5EF4-FFF2-40B4-BE49-F238E27FC236}">
                  <a16:creationId xmlns:a16="http://schemas.microsoft.com/office/drawing/2014/main" xmlns="" id="{B7750BC2-8BBB-40C1-8BFC-924D7A113271}"/>
                </a:ext>
              </a:extLst>
            </p:cNvPr>
            <p:cNvSpPr/>
            <p:nvPr/>
          </p:nvSpPr>
          <p:spPr>
            <a:xfrm>
              <a:off x="2581994" y="1120438"/>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ногоон хөгжил</a:t>
              </a:r>
              <a:endParaRPr lang="mn-MN" sz="600" dirty="0">
                <a:solidFill>
                  <a:schemeClr val="accent1"/>
                </a:solidFill>
                <a:latin typeface="Arial" panose="020B0604020202020204" pitchFamily="34" charset="0"/>
                <a:cs typeface="Arial" panose="020B0604020202020204" pitchFamily="34" charset="0"/>
              </a:endParaRPr>
            </a:p>
          </p:txBody>
        </p:sp>
        <p:sp>
          <p:nvSpPr>
            <p:cNvPr id="53" name="Rectangle: Rounded Corners 26">
              <a:extLst>
                <a:ext uri="{FF2B5EF4-FFF2-40B4-BE49-F238E27FC236}">
                  <a16:creationId xmlns:a16="http://schemas.microsoft.com/office/drawing/2014/main" xmlns="" id="{564F4EA4-35B9-4D7F-8DE4-E7E4795BCB3D}"/>
                </a:ext>
              </a:extLst>
            </p:cNvPr>
            <p:cNvSpPr/>
            <p:nvPr/>
          </p:nvSpPr>
          <p:spPr>
            <a:xfrm>
              <a:off x="2586522" y="1589620"/>
              <a:ext cx="1008000" cy="360000"/>
            </a:xfrm>
            <a:prstGeom prst="round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Байгаль орчны унаган төрх, эко системийн тэнцвэрийг хадгалах</a:t>
              </a:r>
              <a:endParaRPr lang="mn-MN" sz="600" dirty="0">
                <a:solidFill>
                  <a:schemeClr val="accent1"/>
                </a:solidFill>
                <a:latin typeface="Arial" panose="020B0604020202020204" pitchFamily="34" charset="0"/>
                <a:cs typeface="Arial" panose="020B0604020202020204" pitchFamily="34" charset="0"/>
              </a:endParaRPr>
            </a:p>
          </p:txBody>
        </p:sp>
        <p:sp>
          <p:nvSpPr>
            <p:cNvPr id="54" name="Rectangle: Rounded Corners 27">
              <a:extLst>
                <a:ext uri="{FF2B5EF4-FFF2-40B4-BE49-F238E27FC236}">
                  <a16:creationId xmlns:a16="http://schemas.microsoft.com/office/drawing/2014/main" xmlns="" id="{CAB390D0-A83F-45AE-93EF-32E4B0B89E41}"/>
                </a:ext>
              </a:extLst>
            </p:cNvPr>
            <p:cNvSpPr/>
            <p:nvPr/>
          </p:nvSpPr>
          <p:spPr>
            <a:xfrm>
              <a:off x="3747133" y="1127537"/>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Тогтвортой засаглал</a:t>
              </a:r>
              <a:endParaRPr lang="mn-MN" sz="600" dirty="0">
                <a:solidFill>
                  <a:schemeClr val="accent1"/>
                </a:solidFill>
                <a:latin typeface="Arial" panose="020B0604020202020204" pitchFamily="34" charset="0"/>
                <a:cs typeface="Arial" panose="020B0604020202020204" pitchFamily="34" charset="0"/>
              </a:endParaRPr>
            </a:p>
          </p:txBody>
        </p:sp>
        <p:sp>
          <p:nvSpPr>
            <p:cNvPr id="55" name="Rectangle: Rounded Corners 28">
              <a:extLst>
                <a:ext uri="{FF2B5EF4-FFF2-40B4-BE49-F238E27FC236}">
                  <a16:creationId xmlns:a16="http://schemas.microsoft.com/office/drawing/2014/main" xmlns="" id="{DB06C671-331D-4EBC-9ED1-DB23B011B6EE}"/>
                </a:ext>
              </a:extLst>
            </p:cNvPr>
            <p:cNvSpPr/>
            <p:nvPr/>
          </p:nvSpPr>
          <p:spPr>
            <a:xfrm>
              <a:off x="3747133" y="1579502"/>
              <a:ext cx="1008000" cy="440851"/>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Төрийн үйлчилгээ – Хариуцлага, сахилга, ажлын чадвар, ухаалаг үйлчилгээг төлөвшүүлнэ</a:t>
              </a:r>
              <a:endParaRPr lang="mn-MN" sz="600" dirty="0">
                <a:solidFill>
                  <a:schemeClr val="accent1"/>
                </a:solidFill>
                <a:latin typeface="Arial" panose="020B0604020202020204" pitchFamily="34" charset="0"/>
                <a:cs typeface="Arial" panose="020B0604020202020204" pitchFamily="34" charset="0"/>
              </a:endParaRPr>
            </a:p>
          </p:txBody>
        </p:sp>
        <p:sp>
          <p:nvSpPr>
            <p:cNvPr id="56" name="Rectangle: Rounded Corners 29">
              <a:extLst>
                <a:ext uri="{FF2B5EF4-FFF2-40B4-BE49-F238E27FC236}">
                  <a16:creationId xmlns:a16="http://schemas.microsoft.com/office/drawing/2014/main" xmlns="" id="{A91E7754-10CC-4CF9-A9D1-818484E632BD}"/>
                </a:ext>
              </a:extLst>
            </p:cNvPr>
            <p:cNvSpPr/>
            <p:nvPr/>
          </p:nvSpPr>
          <p:spPr>
            <a:xfrm>
              <a:off x="3747133" y="2077413"/>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Эрүүл аюулгүй орчин бүрдүүлнэ</a:t>
              </a:r>
              <a:endParaRPr lang="mn-MN" sz="600" dirty="0">
                <a:solidFill>
                  <a:schemeClr val="accent1"/>
                </a:solidFill>
                <a:latin typeface="Arial" panose="020B0604020202020204" pitchFamily="34" charset="0"/>
                <a:cs typeface="Arial" panose="020B0604020202020204" pitchFamily="34" charset="0"/>
              </a:endParaRPr>
            </a:p>
          </p:txBody>
        </p:sp>
        <p:sp>
          <p:nvSpPr>
            <p:cNvPr id="57" name="Rectangle: Rounded Corners 30">
              <a:extLst>
                <a:ext uri="{FF2B5EF4-FFF2-40B4-BE49-F238E27FC236}">
                  <a16:creationId xmlns:a16="http://schemas.microsoft.com/office/drawing/2014/main" xmlns="" id="{0358195B-CE61-4AA5-AEEA-6CE384D6891C}"/>
                </a:ext>
              </a:extLst>
            </p:cNvPr>
            <p:cNvSpPr/>
            <p:nvPr/>
          </p:nvSpPr>
          <p:spPr>
            <a:xfrm>
              <a:off x="3747133" y="2525734"/>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Батлан хамгаалах бодлого – бэлэн байдал</a:t>
              </a:r>
              <a:endParaRPr lang="mn-MN" sz="600" dirty="0">
                <a:solidFill>
                  <a:schemeClr val="accent1"/>
                </a:solidFill>
                <a:latin typeface="Arial" panose="020B0604020202020204" pitchFamily="34" charset="0"/>
                <a:cs typeface="Arial" panose="020B0604020202020204" pitchFamily="34" charset="0"/>
              </a:endParaRPr>
            </a:p>
          </p:txBody>
        </p:sp>
        <p:sp>
          <p:nvSpPr>
            <p:cNvPr id="58" name="Rectangle: Rounded Corners 31">
              <a:extLst>
                <a:ext uri="{FF2B5EF4-FFF2-40B4-BE49-F238E27FC236}">
                  <a16:creationId xmlns:a16="http://schemas.microsoft.com/office/drawing/2014/main" xmlns="" id="{DE8F2028-F9BC-4986-9A08-23710E634EFA}"/>
                </a:ext>
              </a:extLst>
            </p:cNvPr>
            <p:cNvSpPr/>
            <p:nvPr/>
          </p:nvSpPr>
          <p:spPr>
            <a:xfrm>
              <a:off x="1416855" y="2518763"/>
              <a:ext cx="1008000" cy="36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dirty="0" smtClean="0">
                  <a:solidFill>
                    <a:schemeClr val="accent1"/>
                  </a:solidFill>
                  <a:latin typeface="Arial" panose="020B0604020202020204" pitchFamily="34" charset="0"/>
                  <a:cs typeface="Arial" panose="020B0604020202020204" pitchFamily="34" charset="0"/>
                </a:rPr>
                <a:t>Хүн амын соёл, урлаг спортын үйлчилгээ</a:t>
              </a:r>
              <a:endParaRPr lang="mn-MN" sz="600" dirty="0">
                <a:solidFill>
                  <a:schemeClr val="accent1"/>
                </a:solidFill>
                <a:latin typeface="Arial" panose="020B0604020202020204" pitchFamily="34" charset="0"/>
                <a:cs typeface="Arial" panose="020B0604020202020204" pitchFamily="34" charset="0"/>
              </a:endParaRPr>
            </a:p>
          </p:txBody>
        </p:sp>
        <p:sp>
          <p:nvSpPr>
            <p:cNvPr id="59" name="Rectangle: Rounded Corners 32">
              <a:extLst>
                <a:ext uri="{FF2B5EF4-FFF2-40B4-BE49-F238E27FC236}">
                  <a16:creationId xmlns:a16="http://schemas.microsoft.com/office/drawing/2014/main" xmlns="" id="{E3513CF7-24CD-41BA-8CA8-34A3439DDE54}"/>
                </a:ext>
              </a:extLst>
            </p:cNvPr>
            <p:cNvSpPr/>
            <p:nvPr/>
          </p:nvSpPr>
          <p:spPr>
            <a:xfrm>
              <a:off x="3747133" y="2983235"/>
              <a:ext cx="1008000" cy="360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600" smtClean="0">
                  <a:solidFill>
                    <a:schemeClr val="accent1"/>
                  </a:solidFill>
                  <a:latin typeface="Arial" panose="020B0604020202020204" pitchFamily="34" charset="0"/>
                  <a:cs typeface="Arial" panose="020B0604020202020204" pitchFamily="34" charset="0"/>
                </a:rPr>
                <a:t>Гадаад харилцаа – сайн түншлэл</a:t>
              </a:r>
              <a:endParaRPr lang="mn-MN" sz="600" dirty="0">
                <a:solidFill>
                  <a:schemeClr val="accent1"/>
                </a:solidFill>
                <a:latin typeface="Arial" panose="020B0604020202020204" pitchFamily="34" charset="0"/>
                <a:cs typeface="Arial" panose="020B0604020202020204" pitchFamily="34" charset="0"/>
              </a:endParaRPr>
            </a:p>
          </p:txBody>
        </p:sp>
      </p:grpSp>
      <p:pic>
        <p:nvPicPr>
          <p:cNvPr id="60" name="Pictur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8913900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410355" y="284615"/>
            <a:ext cx="4102128"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Боловсролын үзүүлэлт</a:t>
            </a:r>
          </a:p>
        </p:txBody>
      </p:sp>
      <p:graphicFrame>
        <p:nvGraphicFramePr>
          <p:cNvPr id="9" name="Table 8">
            <a:extLst>
              <a:ext uri="{FF2B5EF4-FFF2-40B4-BE49-F238E27FC236}">
                <a16:creationId xmlns:a16="http://schemas.microsoft.com/office/drawing/2014/main" xmlns="" id="{685E09B2-FD07-4CEA-990D-DC4C663ADA02}"/>
              </a:ext>
            </a:extLst>
          </p:cNvPr>
          <p:cNvGraphicFramePr>
            <a:graphicFrameLocks noGrp="1"/>
          </p:cNvGraphicFramePr>
          <p:nvPr>
            <p:extLst>
              <p:ext uri="{D42A27DB-BD31-4B8C-83A1-F6EECF244321}">
                <p14:modId xmlns:p14="http://schemas.microsoft.com/office/powerpoint/2010/main" val="191074915"/>
              </p:ext>
            </p:extLst>
          </p:nvPr>
        </p:nvGraphicFramePr>
        <p:xfrm>
          <a:off x="166598" y="545405"/>
          <a:ext cx="4619803" cy="2328566"/>
        </p:xfrm>
        <a:graphic>
          <a:graphicData uri="http://schemas.openxmlformats.org/drawingml/2006/table">
            <a:tbl>
              <a:tblPr>
                <a:tableStyleId>{2D5ABB26-0587-4C30-8999-92F81FD0307C}</a:tableStyleId>
              </a:tblPr>
              <a:tblGrid>
                <a:gridCol w="1421478">
                  <a:extLst>
                    <a:ext uri="{9D8B030D-6E8A-4147-A177-3AD203B41FA5}">
                      <a16:colId xmlns:a16="http://schemas.microsoft.com/office/drawing/2014/main" xmlns="" val="20000"/>
                    </a:ext>
                  </a:extLst>
                </a:gridCol>
                <a:gridCol w="639665">
                  <a:extLst>
                    <a:ext uri="{9D8B030D-6E8A-4147-A177-3AD203B41FA5}">
                      <a16:colId xmlns:a16="http://schemas.microsoft.com/office/drawing/2014/main" xmlns="" val="20001"/>
                    </a:ext>
                  </a:extLst>
                </a:gridCol>
                <a:gridCol w="639665">
                  <a:extLst>
                    <a:ext uri="{9D8B030D-6E8A-4147-A177-3AD203B41FA5}">
                      <a16:colId xmlns:a16="http://schemas.microsoft.com/office/drawing/2014/main" xmlns="" val="20002"/>
                    </a:ext>
                  </a:extLst>
                </a:gridCol>
                <a:gridCol w="639665">
                  <a:extLst>
                    <a:ext uri="{9D8B030D-6E8A-4147-A177-3AD203B41FA5}">
                      <a16:colId xmlns:a16="http://schemas.microsoft.com/office/drawing/2014/main" xmlns="" val="20003"/>
                    </a:ext>
                  </a:extLst>
                </a:gridCol>
                <a:gridCol w="639665">
                  <a:extLst>
                    <a:ext uri="{9D8B030D-6E8A-4147-A177-3AD203B41FA5}">
                      <a16:colId xmlns:a16="http://schemas.microsoft.com/office/drawing/2014/main" xmlns="" val="20004"/>
                    </a:ext>
                  </a:extLst>
                </a:gridCol>
                <a:gridCol w="639665">
                  <a:extLst>
                    <a:ext uri="{9D8B030D-6E8A-4147-A177-3AD203B41FA5}">
                      <a16:colId xmlns:a16="http://schemas.microsoft.com/office/drawing/2014/main" xmlns="" val="1763376583"/>
                    </a:ext>
                  </a:extLst>
                </a:gridCol>
              </a:tblGrid>
              <a:tr h="343183">
                <a:tc>
                  <a:txBody>
                    <a:bodyPr/>
                    <a:lstStyle/>
                    <a:p>
                      <a:pPr algn="ctr" fontAlgn="ctr"/>
                      <a:r>
                        <a:rPr lang="mn-MN" sz="1050" b="0" u="none" strike="noStrike" dirty="0">
                          <a:solidFill>
                            <a:schemeClr val="bg1"/>
                          </a:solidFill>
                          <a:effectLst/>
                          <a:latin typeface="Arial" panose="020B0604020202020204" pitchFamily="34" charset="0"/>
                          <a:cs typeface="Arial" panose="020B0604020202020204" pitchFamily="34" charset="0"/>
                        </a:rPr>
                        <a:t>Үзүүлэлт</a:t>
                      </a:r>
                      <a:endParaRPr lang="en-US" sz="1050" b="0"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2005/2006</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2010/2011</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2016/2017</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a:solidFill>
                            <a:schemeClr val="bg1"/>
                          </a:solidFill>
                          <a:effectLst/>
                          <a:latin typeface="Arial" panose="020B0604020202020204" pitchFamily="34" charset="0"/>
                          <a:cs typeface="Arial" panose="020B0604020202020204" pitchFamily="34" charset="0"/>
                        </a:rPr>
                        <a:t>2017/2018</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tc>
                  <a:txBody>
                    <a:bodyPr/>
                    <a:lstStyle/>
                    <a:p>
                      <a:pPr algn="ctr" rtl="0" fontAlgn="ctr"/>
                      <a:r>
                        <a:rPr lang="en-US" sz="900" b="0" u="none" strike="noStrike" dirty="0" smtClean="0">
                          <a:solidFill>
                            <a:schemeClr val="bg1"/>
                          </a:solidFill>
                          <a:effectLst/>
                          <a:latin typeface="Arial" panose="020B0604020202020204" pitchFamily="34" charset="0"/>
                          <a:cs typeface="Arial" panose="020B0604020202020204" pitchFamily="34" charset="0"/>
                        </a:rPr>
                        <a:t>2018/2019</a:t>
                      </a:r>
                      <a:endParaRPr lang="en-US" sz="900" b="0" i="0" u="none" strike="noStrike" dirty="0">
                        <a:solidFill>
                          <a:schemeClr val="bg1"/>
                        </a:solidFill>
                        <a:effectLst/>
                        <a:latin typeface="Arial" panose="020B0604020202020204" pitchFamily="34" charset="0"/>
                        <a:cs typeface="Arial" panose="020B0604020202020204" pitchFamily="34" charset="0"/>
                      </a:endParaRPr>
                    </a:p>
                  </a:txBody>
                  <a:tcPr marL="6894" marR="6894" marT="6894" marB="0" anchor="ctr">
                    <a:solidFill>
                      <a:schemeClr val="accent1"/>
                    </a:solidFill>
                  </a:tcPr>
                </a:tc>
                <a:extLst>
                  <a:ext uri="{0D108BD9-81ED-4DB2-BD59-A6C34878D82A}">
                    <a16:rowId xmlns:a16="http://schemas.microsoft.com/office/drawing/2014/main" xmlns="" val="10000"/>
                  </a:ext>
                </a:extLst>
              </a:tr>
              <a:tr h="188132">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ЕБСургуулийн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ЕБС-д өдрийн ангид суралцагчдын тоо (1000 хүн)</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20.7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18.8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2"/>
                  </a:ext>
                </a:extLst>
              </a:tr>
              <a:tr h="308865">
                <a:tc>
                  <a:txBody>
                    <a:bodyPr/>
                    <a:lstStyle/>
                    <a:p>
                      <a:pPr algn="l" rtl="0" fontAlgn="ctr"/>
                      <a:r>
                        <a:rPr lang="ru-RU" sz="800" b="0" u="none" strike="noStrike" dirty="0">
                          <a:solidFill>
                            <a:srgbClr val="002060"/>
                          </a:solidFill>
                          <a:effectLst/>
                          <a:latin typeface="Arial" panose="020B0604020202020204" pitchFamily="34" charset="0"/>
                          <a:cs typeface="Arial" panose="020B0604020202020204" pitchFamily="34" charset="0"/>
                        </a:rPr>
                        <a:t> ЕБС-ийн хамран сургалтын бохир жин (1-9 р анги)</a:t>
                      </a:r>
                      <a:endParaRPr lang="ru-RU"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95.5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105.7</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94.1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93.6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92.1</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ЕБС-ийн суралцагч-багшийн харьцаа</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smtClean="0">
                          <a:solidFill>
                            <a:srgbClr val="002060"/>
                          </a:solidFill>
                          <a:effectLst/>
                          <a:latin typeface="Arial" panose="020B0604020202020204" pitchFamily="34" charset="0"/>
                          <a:cs typeface="Arial" panose="020B0604020202020204" pitchFamily="34" charset="0"/>
                        </a:rPr>
                        <a:t>24.8</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19.4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17.4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4"/>
                  </a:ext>
                </a:extLst>
              </a:tr>
              <a:tr h="252926">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СӨБ-ийн байгууллагын тоо</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18</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27</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a:solidFill>
                            <a:srgbClr val="002060"/>
                          </a:solidFill>
                          <a:effectLst/>
                          <a:latin typeface="Arial" panose="020B0604020202020204" pitchFamily="34" charset="0"/>
                          <a:cs typeface="Arial" panose="020B0604020202020204" pitchFamily="34" charset="0"/>
                        </a:rPr>
                        <a:t>28</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5"/>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хамрагдсан хүүхдийн тоо (1000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3.5</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7.3</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7.4</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tc>
                <a:extLst>
                  <a:ext uri="{0D108BD9-81ED-4DB2-BD59-A6C34878D82A}">
                    <a16:rowId xmlns:a16="http://schemas.microsoft.com/office/drawing/2014/main" xmlns="" val="10006"/>
                  </a:ext>
                </a:extLst>
              </a:tr>
              <a:tr h="308865">
                <a:tc>
                  <a:txBody>
                    <a:bodyPr/>
                    <a:lstStyle/>
                    <a:p>
                      <a:pPr algn="l" rtl="0" fontAlgn="ctr"/>
                      <a:r>
                        <a:rPr lang="mn-MN" sz="800" b="0" u="none" strike="noStrike" dirty="0">
                          <a:solidFill>
                            <a:srgbClr val="002060"/>
                          </a:solidFill>
                          <a:effectLst/>
                          <a:latin typeface="Arial" panose="020B0604020202020204" pitchFamily="34" charset="0"/>
                          <a:cs typeface="Arial" panose="020B0604020202020204" pitchFamily="34" charset="0"/>
                        </a:rPr>
                        <a:t>СӨБ-д ажиллаж байгаа нэг багшид ногдох хүүхэд</a:t>
                      </a:r>
                      <a:endParaRPr lang="mn-MN" sz="800" b="0" i="0" u="none" strike="noStrike" dirty="0">
                        <a:solidFill>
                          <a:srgbClr val="002060"/>
                        </a:solidFill>
                        <a:effectLst/>
                        <a:latin typeface="Arial" panose="020B0604020202020204" pitchFamily="34" charset="0"/>
                        <a:cs typeface="Arial" panose="020B0604020202020204" pitchFamily="34" charset="0"/>
                      </a:endParaRPr>
                    </a:p>
                  </a:txBody>
                  <a:tcPr marL="6894" marR="6894" marT="6894"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28.6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36.6</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33.2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effectLst/>
                          <a:latin typeface="Arial" panose="020B0604020202020204" pitchFamily="34" charset="0"/>
                          <a:cs typeface="Arial" panose="020B0604020202020204" pitchFamily="34" charset="0"/>
                        </a:rPr>
                        <a:t>34.2</a:t>
                      </a:r>
                      <a:endParaRPr lang="en-US" sz="1000" b="0" i="0" u="none" strike="noStrike" dirty="0">
                        <a:solidFill>
                          <a:srgbClr val="002060"/>
                        </a:solidFill>
                        <a:effectLst/>
                        <a:latin typeface="Arial" panose="020B0604020202020204" pitchFamily="34" charset="0"/>
                        <a:cs typeface="Arial" panose="020B0604020202020204"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grpSp>
        <p:nvGrpSpPr>
          <p:cNvPr id="8" name="Group 7">
            <a:extLst>
              <a:ext uri="{FF2B5EF4-FFF2-40B4-BE49-F238E27FC236}">
                <a16:creationId xmlns:a16="http://schemas.microsoft.com/office/drawing/2014/main" xmlns="" id="{7491C040-E574-4CD1-9213-170E08DA9118}"/>
              </a:ext>
            </a:extLst>
          </p:cNvPr>
          <p:cNvGrpSpPr/>
          <p:nvPr/>
        </p:nvGrpSpPr>
        <p:grpSpPr>
          <a:xfrm>
            <a:off x="159171" y="3181417"/>
            <a:ext cx="4778477" cy="180000"/>
            <a:chOff x="159171" y="3181417"/>
            <a:chExt cx="4778477" cy="180000"/>
          </a:xfrm>
        </p:grpSpPr>
        <p:sp>
          <p:nvSpPr>
            <p:cNvPr id="11" name="Rectangle: Rounded Corners 10">
              <a:extLst>
                <a:ext uri="{FF2B5EF4-FFF2-40B4-BE49-F238E27FC236}">
                  <a16:creationId xmlns:a16="http://schemas.microsoft.com/office/drawing/2014/main" xmlns="" id="{859B76A1-7DDE-4FBC-9CCB-D2F17E49B7A9}"/>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D65E1063-E8ED-47F9-840F-4F24ED4D666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55ABC9F-D985-4B74-922B-68B15BD905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070081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pic>
        <p:nvPicPr>
          <p:cNvPr id="8" name="Picture 7">
            <a:extLst>
              <a:ext uri="{FF2B5EF4-FFF2-40B4-BE49-F238E27FC236}">
                <a16:creationId xmlns:a16="http://schemas.microsoft.com/office/drawing/2014/main" xmlns="" id="{5BBB5EA2-BE57-4F2D-9AB0-EBFFA3D529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7048" t="64948" r="59109" b="30338"/>
          <a:stretch/>
        </p:blipFill>
        <p:spPr>
          <a:xfrm>
            <a:off x="2213227" y="870671"/>
            <a:ext cx="466513" cy="432000"/>
          </a:xfrm>
          <a:prstGeom prst="rect">
            <a:avLst/>
          </a:prstGeom>
        </p:spPr>
      </p:pic>
      <p:pic>
        <p:nvPicPr>
          <p:cNvPr id="11" name="Picture 10">
            <a:extLst>
              <a:ext uri="{FF2B5EF4-FFF2-40B4-BE49-F238E27FC236}">
                <a16:creationId xmlns:a16="http://schemas.microsoft.com/office/drawing/2014/main" xmlns="" id="{4A4AEDD8-EE99-4581-8DD2-842FFED5EA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7081" t="56965" r="59760" b="37830"/>
          <a:stretch/>
        </p:blipFill>
        <p:spPr>
          <a:xfrm>
            <a:off x="441620" y="337367"/>
            <a:ext cx="358955" cy="360000"/>
          </a:xfrm>
          <a:prstGeom prst="rect">
            <a:avLst/>
          </a:prstGeom>
        </p:spPr>
      </p:pic>
      <p:pic>
        <p:nvPicPr>
          <p:cNvPr id="15" name="Picture 14">
            <a:extLst>
              <a:ext uri="{FF2B5EF4-FFF2-40B4-BE49-F238E27FC236}">
                <a16:creationId xmlns:a16="http://schemas.microsoft.com/office/drawing/2014/main" xmlns="" id="{D9145303-EE96-4AC5-8D50-1ED884D538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75328" y="337367"/>
            <a:ext cx="1135108" cy="828000"/>
          </a:xfrm>
          <a:prstGeom prst="rect">
            <a:avLst/>
          </a:prstGeom>
        </p:spPr>
      </p:pic>
      <p:sp>
        <p:nvSpPr>
          <p:cNvPr id="20" name="TextBox 19">
            <a:extLst>
              <a:ext uri="{FF2B5EF4-FFF2-40B4-BE49-F238E27FC236}">
                <a16:creationId xmlns:a16="http://schemas.microsoft.com/office/drawing/2014/main" xmlns="" id="{A690A178-9320-4F0C-962B-B48409144BA8}"/>
              </a:ext>
            </a:extLst>
          </p:cNvPr>
          <p:cNvSpPr txBox="1"/>
          <p:nvPr/>
        </p:nvSpPr>
        <p:spPr>
          <a:xfrm>
            <a:off x="882967" y="347223"/>
            <a:ext cx="1844499" cy="400110"/>
          </a:xfrm>
          <a:prstGeom prst="rect">
            <a:avLst/>
          </a:prstGeom>
          <a:noFill/>
        </p:spPr>
        <p:txBody>
          <a:bodyPr wrap="square" rtlCol="0">
            <a:spAutoFit/>
          </a:bodyPr>
          <a:lstStyle/>
          <a:p>
            <a:pPr algn="just"/>
            <a:r>
              <a:rPr lang="mn-MN" sz="800" dirty="0">
                <a:solidFill>
                  <a:srgbClr val="F15A29"/>
                </a:solidFill>
                <a:latin typeface="Arial" panose="020B0604020202020204" pitchFamily="34" charset="0"/>
                <a:cs typeface="Arial" panose="020B0604020202020204" pitchFamily="34" charset="0"/>
              </a:rPr>
              <a:t>Сургуулийн өмнөх боловсролын байгууллагын үндсэн багш</a:t>
            </a:r>
            <a:r>
              <a:rPr lang="mn-MN" sz="1000" dirty="0">
                <a:solidFill>
                  <a:schemeClr val="accent1"/>
                </a:solidFill>
                <a:latin typeface="Arial" panose="020B0604020202020204" pitchFamily="34" charset="0"/>
                <a:cs typeface="Arial" panose="020B0604020202020204" pitchFamily="34" charset="0"/>
              </a:rPr>
              <a:t>  </a:t>
            </a:r>
            <a:r>
              <a:rPr lang="mn-MN" sz="1200" dirty="0" smtClean="0">
                <a:solidFill>
                  <a:srgbClr val="002060"/>
                </a:solidFill>
                <a:latin typeface="Arial" panose="020B0604020202020204" pitchFamily="34" charset="0"/>
                <a:cs typeface="Arial" panose="020B0604020202020204" pitchFamily="34" charset="0"/>
              </a:rPr>
              <a:t>21</a:t>
            </a:r>
            <a:r>
              <a:rPr lang="en-US" sz="1200" dirty="0" smtClean="0">
                <a:solidFill>
                  <a:srgbClr val="002060"/>
                </a:solidFill>
                <a:latin typeface="Arial" panose="020B0604020202020204" pitchFamily="34" charset="0"/>
                <a:cs typeface="Arial" panose="020B0604020202020204" pitchFamily="34" charset="0"/>
              </a:rPr>
              <a:t>5</a:t>
            </a:r>
            <a:endParaRPr lang="mn-MN" sz="1400" dirty="0">
              <a:solidFill>
                <a:srgbClr val="00206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0111F042-C7A1-428E-AB5A-56A63787F454}"/>
              </a:ext>
            </a:extLst>
          </p:cNvPr>
          <p:cNvSpPr txBox="1"/>
          <p:nvPr/>
        </p:nvSpPr>
        <p:spPr>
          <a:xfrm>
            <a:off x="359227" y="817467"/>
            <a:ext cx="1766153" cy="538609"/>
          </a:xfrm>
          <a:prstGeom prst="rect">
            <a:avLst/>
          </a:prstGeom>
          <a:noFill/>
        </p:spPr>
        <p:txBody>
          <a:bodyPr wrap="square" rtlCol="0">
            <a:spAutoFit/>
          </a:bodyPr>
          <a:lstStyle/>
          <a:p>
            <a:pPr algn="r"/>
            <a:r>
              <a:rPr lang="mn-MN" sz="800" dirty="0">
                <a:solidFill>
                  <a:srgbClr val="DA1AAF"/>
                </a:solidFill>
                <a:latin typeface="Arial" panose="020B0604020202020204" pitchFamily="34" charset="0"/>
                <a:cs typeface="Arial" panose="020B0604020202020204" pitchFamily="34" charset="0"/>
              </a:rPr>
              <a:t>Сургуулийн өмнөх боловсролын байгууллагад хамрагдсан хүүхэд</a:t>
            </a:r>
            <a:r>
              <a:rPr lang="mn-MN" sz="900" dirty="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7368</a:t>
            </a:r>
            <a:endParaRPr lang="mn-MN" sz="1400" dirty="0">
              <a:solidFill>
                <a:srgbClr val="00206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4220990D-01A5-4972-A4F0-BF21F345DA5B}"/>
              </a:ext>
            </a:extLst>
          </p:cNvPr>
          <p:cNvSpPr txBox="1"/>
          <p:nvPr/>
        </p:nvSpPr>
        <p:spPr>
          <a:xfrm>
            <a:off x="2934725" y="347223"/>
            <a:ext cx="640603" cy="830997"/>
          </a:xfrm>
          <a:prstGeom prst="rect">
            <a:avLst/>
          </a:prstGeom>
          <a:noFill/>
        </p:spPr>
        <p:txBody>
          <a:bodyPr wrap="square" rtlCol="0">
            <a:spAutoFit/>
          </a:bodyPr>
          <a:lstStyle/>
          <a:p>
            <a:pPr algn="just"/>
            <a:r>
              <a:rPr lang="mn-MN" sz="800" dirty="0">
                <a:solidFill>
                  <a:schemeClr val="accent1"/>
                </a:solidFill>
                <a:latin typeface="Arial" panose="020B0604020202020204" pitchFamily="34" charset="0"/>
                <a:cs typeface="Arial" panose="020B0604020202020204" pitchFamily="34" charset="0"/>
              </a:rPr>
              <a:t>ЕБС-ийн </a:t>
            </a:r>
            <a:r>
              <a:rPr lang="mn-MN" sz="1200" dirty="0">
                <a:solidFill>
                  <a:srgbClr val="002060"/>
                </a:solidFill>
                <a:latin typeface="Arial" panose="020B0604020202020204" pitchFamily="34" charset="0"/>
                <a:cs typeface="Arial" panose="020B0604020202020204" pitchFamily="34" charset="0"/>
              </a:rPr>
              <a:t>1</a:t>
            </a:r>
            <a:r>
              <a:rPr lang="mn-MN" sz="800" dirty="0">
                <a:solidFill>
                  <a:schemeClr val="accent1"/>
                </a:solidFill>
                <a:latin typeface="Arial" panose="020B0604020202020204" pitchFamily="34" charset="0"/>
                <a:cs typeface="Arial" panose="020B0604020202020204" pitchFamily="34" charset="0"/>
              </a:rPr>
              <a:t> дүгээр ангид элсэгчид </a:t>
            </a:r>
            <a:r>
              <a:rPr lang="en-US" sz="1200" dirty="0" smtClean="0">
                <a:solidFill>
                  <a:srgbClr val="002060"/>
                </a:solidFill>
                <a:latin typeface="Arial" panose="020B0604020202020204" pitchFamily="34" charset="0"/>
                <a:cs typeface="Arial" panose="020B0604020202020204" pitchFamily="34" charset="0"/>
              </a:rPr>
              <a:t>1921</a:t>
            </a:r>
            <a:endParaRPr lang="mn-MN" sz="1200" dirty="0">
              <a:solidFill>
                <a:srgbClr val="002060"/>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2461ADB6-3270-428B-90E1-3638DBFD1710}"/>
              </a:ext>
            </a:extLst>
          </p:cNvPr>
          <p:cNvSpPr txBox="1"/>
          <p:nvPr/>
        </p:nvSpPr>
        <p:spPr>
          <a:xfrm>
            <a:off x="1611323" y="1311529"/>
            <a:ext cx="1312025" cy="707886"/>
          </a:xfrm>
          <a:prstGeom prst="rect">
            <a:avLst/>
          </a:prstGeom>
          <a:noFill/>
        </p:spPr>
        <p:txBody>
          <a:bodyPr wrap="square" rtlCol="0">
            <a:spAutoFit/>
          </a:bodyPr>
          <a:lstStyle/>
          <a:p>
            <a:r>
              <a:rPr lang="mn-MN" sz="800" dirty="0">
                <a:solidFill>
                  <a:schemeClr val="accent1"/>
                </a:solidFill>
                <a:latin typeface="Arial" panose="020B0604020202020204" pitchFamily="34" charset="0"/>
                <a:cs typeface="Arial" panose="020B0604020202020204" pitchFamily="34" charset="0"/>
              </a:rPr>
              <a:t>ЕБС-д суралцаж байгаа малчин өрхийн хүүхэд  </a:t>
            </a:r>
            <a:r>
              <a:rPr lang="mn-MN" sz="800" dirty="0" smtClean="0">
                <a:solidFill>
                  <a:schemeClr val="accent1"/>
                </a:solidFill>
                <a:latin typeface="Arial" panose="020B0604020202020204" pitchFamily="34" charset="0"/>
                <a:cs typeface="Arial" panose="020B0604020202020204" pitchFamily="34" charset="0"/>
              </a:rPr>
              <a:t>	           </a:t>
            </a:r>
            <a:r>
              <a:rPr lang="en-US" sz="1200" dirty="0" smtClean="0">
                <a:solidFill>
                  <a:srgbClr val="002060"/>
                </a:solidFill>
                <a:latin typeface="Arial" panose="020B0604020202020204" pitchFamily="34" charset="0"/>
                <a:cs typeface="Arial" panose="020B0604020202020204" pitchFamily="34" charset="0"/>
              </a:rPr>
              <a:t>9688</a:t>
            </a:r>
            <a:r>
              <a:rPr lang="mn-MN" sz="800" dirty="0" smtClean="0">
                <a:solidFill>
                  <a:schemeClr val="accent1"/>
                </a:solidFill>
                <a:latin typeface="Arial" panose="020B0604020202020204" pitchFamily="34" charset="0"/>
                <a:cs typeface="Arial" panose="020B0604020202020204" pitchFamily="34" charset="0"/>
              </a:rPr>
              <a:t>    </a:t>
            </a:r>
            <a:r>
              <a:rPr lang="mn-MN" sz="800" dirty="0">
                <a:solidFill>
                  <a:schemeClr val="accent1"/>
                </a:solidFill>
                <a:latin typeface="Arial" panose="020B0604020202020204" pitchFamily="34" charset="0"/>
                <a:cs typeface="Arial" panose="020B0604020202020204" pitchFamily="34" charset="0"/>
              </a:rPr>
              <a:t>үүнээс эмэгтэй  </a:t>
            </a:r>
            <a:r>
              <a:rPr lang="en-US" sz="1200" dirty="0" smtClean="0">
                <a:solidFill>
                  <a:srgbClr val="002060"/>
                </a:solidFill>
                <a:latin typeface="Arial" panose="020B0604020202020204" pitchFamily="34" charset="0"/>
                <a:cs typeface="Arial" panose="020B0604020202020204" pitchFamily="34" charset="0"/>
              </a:rPr>
              <a:t>4859</a:t>
            </a:r>
            <a:endParaRPr lang="mn-MN" sz="1200" dirty="0">
              <a:solidFill>
                <a:srgbClr val="002060"/>
              </a:solidFill>
              <a:latin typeface="Arial" panose="020B0604020202020204" pitchFamily="34" charset="0"/>
              <a:cs typeface="Arial" panose="020B0604020202020204" pitchFamily="34" charset="0"/>
            </a:endParaRPr>
          </a:p>
        </p:txBody>
      </p:sp>
      <p:graphicFrame>
        <p:nvGraphicFramePr>
          <p:cNvPr id="30" name="Chart 29">
            <a:extLst>
              <a:ext uri="{FF2B5EF4-FFF2-40B4-BE49-F238E27FC236}">
                <a16:creationId xmlns:a16="http://schemas.microsoft.com/office/drawing/2014/main" xmlns="" id="{401938B5-F40B-42B3-A31A-96AFD80BEAB4}"/>
              </a:ext>
            </a:extLst>
          </p:cNvPr>
          <p:cNvGraphicFramePr/>
          <p:nvPr>
            <p:extLst>
              <p:ext uri="{D42A27DB-BD31-4B8C-83A1-F6EECF244321}">
                <p14:modId xmlns:p14="http://schemas.microsoft.com/office/powerpoint/2010/main" val="1510474499"/>
              </p:ext>
            </p:extLst>
          </p:nvPr>
        </p:nvGraphicFramePr>
        <p:xfrm>
          <a:off x="246482" y="2028085"/>
          <a:ext cx="1440000" cy="13502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1" name="Chart 30">
            <a:extLst>
              <a:ext uri="{FF2B5EF4-FFF2-40B4-BE49-F238E27FC236}">
                <a16:creationId xmlns:a16="http://schemas.microsoft.com/office/drawing/2014/main" xmlns="" id="{A8E02690-09DB-41E1-98EA-D3C753E577F1}"/>
              </a:ext>
            </a:extLst>
          </p:cNvPr>
          <p:cNvGraphicFramePr/>
          <p:nvPr>
            <p:extLst>
              <p:ext uri="{D42A27DB-BD31-4B8C-83A1-F6EECF244321}">
                <p14:modId xmlns:p14="http://schemas.microsoft.com/office/powerpoint/2010/main" val="4052453299"/>
              </p:ext>
            </p:extLst>
          </p:nvPr>
        </p:nvGraphicFramePr>
        <p:xfrm>
          <a:off x="3069382" y="1055721"/>
          <a:ext cx="1728009" cy="1332000"/>
        </p:xfrm>
        <a:graphic>
          <a:graphicData uri="http://schemas.openxmlformats.org/drawingml/2006/chart">
            <c:chart xmlns:c="http://schemas.openxmlformats.org/drawingml/2006/chart" xmlns:r="http://schemas.openxmlformats.org/officeDocument/2006/relationships" r:id="rId6"/>
          </a:graphicData>
        </a:graphic>
      </p:graphicFrame>
      <p:pic>
        <p:nvPicPr>
          <p:cNvPr id="36" name="Picture 35">
            <a:extLst>
              <a:ext uri="{FF2B5EF4-FFF2-40B4-BE49-F238E27FC236}">
                <a16:creationId xmlns:a16="http://schemas.microsoft.com/office/drawing/2014/main" xmlns="" id="{D2C2D6D2-F04C-4060-BEE1-E86CA3F8D8D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212" y="1350738"/>
            <a:ext cx="1078457" cy="720000"/>
          </a:xfrm>
          <a:prstGeom prst="rect">
            <a:avLst/>
          </a:prstGeom>
        </p:spPr>
      </p:pic>
      <p:grpSp>
        <p:nvGrpSpPr>
          <p:cNvPr id="40" name="Group 39">
            <a:extLst>
              <a:ext uri="{FF2B5EF4-FFF2-40B4-BE49-F238E27FC236}">
                <a16:creationId xmlns:a16="http://schemas.microsoft.com/office/drawing/2014/main" xmlns="" id="{DA61C652-97E7-4957-84B0-8264938A88CA}"/>
              </a:ext>
            </a:extLst>
          </p:cNvPr>
          <p:cNvGrpSpPr/>
          <p:nvPr/>
        </p:nvGrpSpPr>
        <p:grpSpPr>
          <a:xfrm>
            <a:off x="1827647" y="1949841"/>
            <a:ext cx="1371407" cy="1337501"/>
            <a:chOff x="1849112" y="2022822"/>
            <a:chExt cx="1371407" cy="1337501"/>
          </a:xfrm>
        </p:grpSpPr>
        <p:pic>
          <p:nvPicPr>
            <p:cNvPr id="38" name="Picture 37">
              <a:extLst>
                <a:ext uri="{FF2B5EF4-FFF2-40B4-BE49-F238E27FC236}">
                  <a16:creationId xmlns:a16="http://schemas.microsoft.com/office/drawing/2014/main" xmlns="" id="{0B3408A1-EF0B-4B82-A6B2-6C361B451264}"/>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638" b="86436" l="6462" r="93538">
                          <a14:foregroundMark x1="52000" y1="49062" x2="52000" y2="49062"/>
                        </a14:backgroundRemoval>
                      </a14:imgEffect>
                    </a14:imgLayer>
                  </a14:imgProps>
                </a:ext>
                <a:ext uri="{28A0092B-C50C-407E-A947-70E740481C1C}">
                  <a14:useLocalDpi xmlns:a14="http://schemas.microsoft.com/office/drawing/2010/main" val="0"/>
                </a:ext>
              </a:extLst>
            </a:blip>
            <a:srcRect l="7190" t="7008" r="6490" b="14031"/>
            <a:stretch/>
          </p:blipFill>
          <p:spPr>
            <a:xfrm>
              <a:off x="1849112" y="2022822"/>
              <a:ext cx="1371407" cy="1337501"/>
            </a:xfrm>
            <a:prstGeom prst="rect">
              <a:avLst/>
            </a:prstGeom>
          </p:spPr>
        </p:pic>
        <p:sp>
          <p:nvSpPr>
            <p:cNvPr id="39" name="TextBox 38">
              <a:extLst>
                <a:ext uri="{FF2B5EF4-FFF2-40B4-BE49-F238E27FC236}">
                  <a16:creationId xmlns:a16="http://schemas.microsoft.com/office/drawing/2014/main" xmlns="" id="{0FF508BE-B15C-4904-8E44-962A3339E338}"/>
                </a:ext>
              </a:extLst>
            </p:cNvPr>
            <p:cNvSpPr txBox="1"/>
            <p:nvPr/>
          </p:nvSpPr>
          <p:spPr>
            <a:xfrm>
              <a:off x="1928533" y="2306045"/>
              <a:ext cx="569387" cy="369332"/>
            </a:xfrm>
            <a:prstGeom prst="rect">
              <a:avLst/>
            </a:prstGeom>
            <a:noFill/>
          </p:spPr>
          <p:txBody>
            <a:bodyPr wrap="none" rtlCol="0">
              <a:spAutoFit/>
            </a:bodyPr>
            <a:lstStyle/>
            <a:p>
              <a:r>
                <a:rPr lang="en-US" dirty="0" smtClean="0">
                  <a:solidFill>
                    <a:schemeClr val="bg1"/>
                  </a:solidFill>
                  <a:latin typeface="Arial" panose="020B0604020202020204" pitchFamily="34" charset="0"/>
                  <a:cs typeface="Arial" panose="020B0604020202020204" pitchFamily="34" charset="0"/>
                </a:rPr>
                <a:t>988</a:t>
              </a:r>
              <a:endParaRPr lang="mn-MN" dirty="0">
                <a:solidFill>
                  <a:schemeClr val="bg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2CC810C0-2D23-40C9-9E46-82ED325A0A52}"/>
                </a:ext>
              </a:extLst>
            </p:cNvPr>
            <p:cNvSpPr txBox="1"/>
            <p:nvPr/>
          </p:nvSpPr>
          <p:spPr>
            <a:xfrm>
              <a:off x="1916908" y="2832823"/>
              <a:ext cx="1093493" cy="400110"/>
            </a:xfrm>
            <a:prstGeom prst="rect">
              <a:avLst/>
            </a:prstGeom>
            <a:noFill/>
          </p:spPr>
          <p:txBody>
            <a:bodyPr wrap="square" rtlCol="0">
              <a:spAutoFit/>
            </a:bodyPr>
            <a:lstStyle/>
            <a:p>
              <a:pPr algn="just"/>
              <a:r>
                <a:rPr lang="mn-MN" sz="1000" b="1" dirty="0">
                  <a:solidFill>
                    <a:schemeClr val="accent1"/>
                  </a:solidFill>
                  <a:latin typeface="Arial" panose="020B0604020202020204" pitchFamily="34" charset="0"/>
                  <a:cs typeface="Arial" panose="020B0604020202020204" pitchFamily="34" charset="0"/>
                </a:rPr>
                <a:t>ЕБС-ийн үндсэн багш</a:t>
              </a:r>
              <a:endParaRPr lang="mn-MN" sz="1000" b="1" dirty="0">
                <a:solidFill>
                  <a:srgbClr val="002060"/>
                </a:solidFill>
                <a:latin typeface="Arial" panose="020B0604020202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xmlns="" id="{78CA7188-3289-4980-BEA3-2FCAC6EE4080}"/>
              </a:ext>
            </a:extLst>
          </p:cNvPr>
          <p:cNvGrpSpPr/>
          <p:nvPr/>
        </p:nvGrpSpPr>
        <p:grpSpPr>
          <a:xfrm>
            <a:off x="159171" y="3181417"/>
            <a:ext cx="4778477" cy="180000"/>
            <a:chOff x="159171" y="3181417"/>
            <a:chExt cx="4778477" cy="180000"/>
          </a:xfrm>
        </p:grpSpPr>
        <p:sp>
          <p:nvSpPr>
            <p:cNvPr id="25" name="Rectangle: Rounded Corners 24">
              <a:extLst>
                <a:ext uri="{FF2B5EF4-FFF2-40B4-BE49-F238E27FC236}">
                  <a16:creationId xmlns:a16="http://schemas.microsoft.com/office/drawing/2014/main" xmlns="" id="{EE36F2F1-AAC7-4A3B-8E41-770D6300D99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2B35330D-950A-40B4-841C-45AED5EE0BBB}"/>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E513EA57-F275-4E5E-B0EF-73E0AFF9D49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8" name="Picture 2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graphicFrame>
        <p:nvGraphicFramePr>
          <p:cNvPr id="35" name="Chart 34">
            <a:extLst>
              <a:ext uri="{FF2B5EF4-FFF2-40B4-BE49-F238E27FC236}">
                <a16:creationId xmlns:a16="http://schemas.microsoft.com/office/drawing/2014/main" xmlns="" id="{2F815F44-F066-4501-A020-A83E5CCB09FD}"/>
              </a:ext>
            </a:extLst>
          </p:cNvPr>
          <p:cNvGraphicFramePr/>
          <p:nvPr>
            <p:extLst>
              <p:ext uri="{D42A27DB-BD31-4B8C-83A1-F6EECF244321}">
                <p14:modId xmlns:p14="http://schemas.microsoft.com/office/powerpoint/2010/main" val="3903557816"/>
              </p:ext>
            </p:extLst>
          </p:nvPr>
        </p:nvGraphicFramePr>
        <p:xfrm>
          <a:off x="3044587" y="2119417"/>
          <a:ext cx="1779825" cy="1152000"/>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2016727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317676"/>
            <a:ext cx="4174898"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ЕБС, СӨБ-ийн байгууллагын тоо, сумдаар, </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8</a:t>
            </a:r>
            <a:r>
              <a:rPr lang="mn-MN" sz="800" dirty="0" smtClean="0">
                <a:solidFill>
                  <a:srgbClr val="002060"/>
                </a:solidFill>
                <a:latin typeface="Arial" panose="020B0604020202020204" pitchFamily="34" charset="0"/>
                <a:cs typeface="Arial" panose="020B0604020202020204" pitchFamily="34" charset="0"/>
              </a:rPr>
              <a:t>/201</a:t>
            </a:r>
            <a:r>
              <a:rPr lang="en-US" sz="800" dirty="0" smtClean="0">
                <a:solidFill>
                  <a:srgbClr val="002060"/>
                </a:solidFill>
                <a:latin typeface="Arial" panose="020B0604020202020204" pitchFamily="34" charset="0"/>
                <a:cs typeface="Arial" panose="020B0604020202020204" pitchFamily="34" charset="0"/>
              </a:rPr>
              <a:t>9</a:t>
            </a:r>
            <a:r>
              <a:rPr lang="mn-MN" sz="800" dirty="0" smtClean="0">
                <a:solidFill>
                  <a:srgbClr val="002060"/>
                </a:solidFill>
                <a:latin typeface="Arial" panose="020B0604020202020204" pitchFamily="34" charset="0"/>
                <a:cs typeface="Arial" panose="020B0604020202020204" pitchFamily="34" charset="0"/>
              </a:rPr>
              <a:t> </a:t>
            </a:r>
            <a:r>
              <a:rPr lang="mn-MN" sz="800" dirty="0">
                <a:solidFill>
                  <a:srgbClr val="002060"/>
                </a:solidFill>
                <a:latin typeface="Arial" panose="020B0604020202020204" pitchFamily="34" charset="0"/>
                <a:cs typeface="Arial" panose="020B0604020202020204" pitchFamily="34" charset="0"/>
              </a:rPr>
              <a:t>хичээлийн жилд</a:t>
            </a:r>
          </a:p>
        </p:txBody>
      </p:sp>
      <p:graphicFrame>
        <p:nvGraphicFramePr>
          <p:cNvPr id="11" name="Chart 10">
            <a:extLst>
              <a:ext uri="{FF2B5EF4-FFF2-40B4-BE49-F238E27FC236}">
                <a16:creationId xmlns:a16="http://schemas.microsoft.com/office/drawing/2014/main" xmlns="" id="{CDF2EBE9-FEFB-4241-A6D8-F6D185BBFF30}"/>
              </a:ext>
            </a:extLst>
          </p:cNvPr>
          <p:cNvGraphicFramePr/>
          <p:nvPr>
            <p:extLst/>
          </p:nvPr>
        </p:nvGraphicFramePr>
        <p:xfrm>
          <a:off x="13551" y="450801"/>
          <a:ext cx="4925897" cy="2622895"/>
        </p:xfrm>
        <a:graphic>
          <a:graphicData uri="http://schemas.openxmlformats.org/drawingml/2006/chart">
            <c:chart xmlns:c="http://schemas.openxmlformats.org/drawingml/2006/chart" xmlns:r="http://schemas.openxmlformats.org/officeDocument/2006/relationships" r:id="rId2"/>
          </a:graphicData>
        </a:graphic>
      </p:graphicFrame>
      <p:cxnSp>
        <p:nvCxnSpPr>
          <p:cNvPr id="13" name="Straight Connector 12">
            <a:extLst>
              <a:ext uri="{FF2B5EF4-FFF2-40B4-BE49-F238E27FC236}">
                <a16:creationId xmlns:a16="http://schemas.microsoft.com/office/drawing/2014/main" xmlns="" id="{0EFF6599-C539-4D79-BE4F-64D043AAB9D6}"/>
              </a:ext>
            </a:extLst>
          </p:cNvPr>
          <p:cNvCxnSpPr>
            <a:cxnSpLocks/>
          </p:cNvCxnSpPr>
          <p:nvPr/>
        </p:nvCxnSpPr>
        <p:spPr>
          <a:xfrm flipH="1">
            <a:off x="359227" y="176893"/>
            <a:ext cx="3708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DF902521-7543-4433-81FE-508E269F29DF}"/>
              </a:ext>
            </a:extLst>
          </p:cNvPr>
          <p:cNvSpPr txBox="1"/>
          <p:nvPr/>
        </p:nvSpPr>
        <p:spPr>
          <a:xfrm>
            <a:off x="4035380" y="69171"/>
            <a:ext cx="841141"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БОЛОВСРОЛ</a:t>
            </a:r>
          </a:p>
        </p:txBody>
      </p:sp>
      <p:grpSp>
        <p:nvGrpSpPr>
          <p:cNvPr id="8" name="Group 7">
            <a:extLst>
              <a:ext uri="{FF2B5EF4-FFF2-40B4-BE49-F238E27FC236}">
                <a16:creationId xmlns:a16="http://schemas.microsoft.com/office/drawing/2014/main" xmlns="" id="{CBF7A12E-E1D0-4414-B4CB-1AC484F95798}"/>
              </a:ext>
            </a:extLst>
          </p:cNvPr>
          <p:cNvGrpSpPr/>
          <p:nvPr/>
        </p:nvGrpSpPr>
        <p:grpSpPr>
          <a:xfrm>
            <a:off x="159171" y="3181417"/>
            <a:ext cx="4778477" cy="180000"/>
            <a:chOff x="159171" y="3181417"/>
            <a:chExt cx="4778477" cy="180000"/>
          </a:xfrm>
        </p:grpSpPr>
        <p:sp>
          <p:nvSpPr>
            <p:cNvPr id="15" name="Rectangle: Rounded Corners 14">
              <a:extLst>
                <a:ext uri="{FF2B5EF4-FFF2-40B4-BE49-F238E27FC236}">
                  <a16:creationId xmlns:a16="http://schemas.microsoft.com/office/drawing/2014/main" xmlns="" id="{41F4526D-3EC5-4A97-8BD6-17A479E33D10}"/>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37CF3BA1-27CC-4A6C-AEF0-3A7176DDFDD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0660A2C-8CD9-483E-AA77-0422A195E5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2573212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4212773"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Малын тоо</a:t>
            </a:r>
          </a:p>
        </p:txBody>
      </p:sp>
      <p:graphicFrame>
        <p:nvGraphicFramePr>
          <p:cNvPr id="11" name="Table 10">
            <a:extLst>
              <a:ext uri="{FF2B5EF4-FFF2-40B4-BE49-F238E27FC236}">
                <a16:creationId xmlns:a16="http://schemas.microsoft.com/office/drawing/2014/main" xmlns="" id="{94C2D838-0A3E-4BDF-A339-4672B5831319}"/>
              </a:ext>
            </a:extLst>
          </p:cNvPr>
          <p:cNvGraphicFramePr>
            <a:graphicFrameLocks noGrp="1"/>
          </p:cNvGraphicFramePr>
          <p:nvPr>
            <p:extLst>
              <p:ext uri="{D42A27DB-BD31-4B8C-83A1-F6EECF244321}">
                <p14:modId xmlns:p14="http://schemas.microsoft.com/office/powerpoint/2010/main" val="3199647841"/>
              </p:ext>
            </p:extLst>
          </p:nvPr>
        </p:nvGraphicFramePr>
        <p:xfrm>
          <a:off x="196632" y="463725"/>
          <a:ext cx="4559735" cy="1725248"/>
        </p:xfrm>
        <a:graphic>
          <a:graphicData uri="http://schemas.openxmlformats.org/drawingml/2006/table">
            <a:tbl>
              <a:tblPr>
                <a:tableStyleId>{2D5ABB26-0587-4C30-8999-92F81FD0307C}</a:tableStyleId>
              </a:tblPr>
              <a:tblGrid>
                <a:gridCol w="536439">
                  <a:extLst>
                    <a:ext uri="{9D8B030D-6E8A-4147-A177-3AD203B41FA5}">
                      <a16:colId xmlns:a16="http://schemas.microsoft.com/office/drawing/2014/main" xmlns="" val="20000"/>
                    </a:ext>
                  </a:extLst>
                </a:gridCol>
                <a:gridCol w="502912">
                  <a:extLst>
                    <a:ext uri="{9D8B030D-6E8A-4147-A177-3AD203B41FA5}">
                      <a16:colId xmlns:a16="http://schemas.microsoft.com/office/drawing/2014/main" xmlns="" val="20001"/>
                    </a:ext>
                  </a:extLst>
                </a:gridCol>
                <a:gridCol w="502912">
                  <a:extLst>
                    <a:ext uri="{9D8B030D-6E8A-4147-A177-3AD203B41FA5}">
                      <a16:colId xmlns:a16="http://schemas.microsoft.com/office/drawing/2014/main" xmlns="" val="20002"/>
                    </a:ext>
                  </a:extLst>
                </a:gridCol>
                <a:gridCol w="502912">
                  <a:extLst>
                    <a:ext uri="{9D8B030D-6E8A-4147-A177-3AD203B41FA5}">
                      <a16:colId xmlns:a16="http://schemas.microsoft.com/office/drawing/2014/main" xmlns="" val="20003"/>
                    </a:ext>
                  </a:extLst>
                </a:gridCol>
                <a:gridCol w="502912">
                  <a:extLst>
                    <a:ext uri="{9D8B030D-6E8A-4147-A177-3AD203B41FA5}">
                      <a16:colId xmlns:a16="http://schemas.microsoft.com/office/drawing/2014/main" xmlns="" val="20004"/>
                    </a:ext>
                  </a:extLst>
                </a:gridCol>
                <a:gridCol w="502912">
                  <a:extLst>
                    <a:ext uri="{9D8B030D-6E8A-4147-A177-3AD203B41FA5}">
                      <a16:colId xmlns:a16="http://schemas.microsoft.com/office/drawing/2014/main" xmlns="" val="1763376583"/>
                    </a:ext>
                  </a:extLst>
                </a:gridCol>
                <a:gridCol w="502912">
                  <a:extLst>
                    <a:ext uri="{9D8B030D-6E8A-4147-A177-3AD203B41FA5}">
                      <a16:colId xmlns:a16="http://schemas.microsoft.com/office/drawing/2014/main" xmlns="" val="2653333851"/>
                    </a:ext>
                  </a:extLst>
                </a:gridCol>
                <a:gridCol w="502912">
                  <a:extLst>
                    <a:ext uri="{9D8B030D-6E8A-4147-A177-3AD203B41FA5}">
                      <a16:colId xmlns:a16="http://schemas.microsoft.com/office/drawing/2014/main" xmlns="" val="2109369792"/>
                    </a:ext>
                  </a:extLst>
                </a:gridCol>
                <a:gridCol w="502912">
                  <a:extLst>
                    <a:ext uri="{9D8B030D-6E8A-4147-A177-3AD203B41FA5}">
                      <a16:colId xmlns:a16="http://schemas.microsoft.com/office/drawing/2014/main" xmlns="" val="3791581438"/>
                    </a:ext>
                  </a:extLst>
                </a:gridCol>
              </a:tblGrid>
              <a:tr h="268220">
                <a:tc>
                  <a:txBody>
                    <a:bodyPr/>
                    <a:lstStyle/>
                    <a:p>
                      <a:pPr algn="ctr" fontAlgn="ctr"/>
                      <a:r>
                        <a:rPr lang="mn-MN" sz="900" b="0" i="0" u="none" strike="noStrike" dirty="0">
                          <a:solidFill>
                            <a:schemeClr val="bg1"/>
                          </a:solidFill>
                          <a:latin typeface="Arial" pitchFamily="34" charset="0"/>
                          <a:cs typeface="Arial" pitchFamily="34" charset="0"/>
                        </a:rPr>
                        <a:t>Төрөл</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fontAlgn="ctr"/>
                      <a:r>
                        <a:rPr lang="en-US" sz="900" b="0" i="0" u="none" strike="noStrike" dirty="0">
                          <a:solidFill>
                            <a:schemeClr val="bg1"/>
                          </a:solidFill>
                          <a:latin typeface="Arial" pitchFamily="34" charset="0"/>
                          <a:cs typeface="Arial" pitchFamily="34" charset="0"/>
                        </a:rPr>
                        <a:t>2011</a:t>
                      </a:r>
                    </a:p>
                  </a:txBody>
                  <a:tcPr marL="8871" marR="8871" marT="8871" marB="0" anchor="ctr">
                    <a:solidFill>
                      <a:schemeClr val="accent1"/>
                    </a:solidFill>
                  </a:tcPr>
                </a:tc>
                <a:tc>
                  <a:txBody>
                    <a:bodyPr/>
                    <a:lstStyle/>
                    <a:p>
                      <a:pPr algn="ctr" rtl="0" fontAlgn="ctr"/>
                      <a:r>
                        <a:rPr lang="en-US" sz="900" u="none" strike="noStrike" dirty="0">
                          <a:solidFill>
                            <a:schemeClr val="bg1"/>
                          </a:solidFill>
                          <a:latin typeface="Arial" pitchFamily="34" charset="0"/>
                          <a:cs typeface="Arial" pitchFamily="34" charset="0"/>
                        </a:rPr>
                        <a:t>2012</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rtl="0" fontAlgn="ctr"/>
                      <a:r>
                        <a:rPr lang="en-US" sz="900" u="none" strike="noStrike" dirty="0">
                          <a:solidFill>
                            <a:schemeClr val="bg1"/>
                          </a:solidFill>
                          <a:latin typeface="Arial" pitchFamily="34" charset="0"/>
                          <a:cs typeface="Arial" pitchFamily="34" charset="0"/>
                        </a:rPr>
                        <a:t>2013</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rtl="0" fontAlgn="ctr"/>
                      <a:r>
                        <a:rPr lang="en-US" sz="900" u="none" strike="noStrike" dirty="0">
                          <a:solidFill>
                            <a:schemeClr val="bg1"/>
                          </a:solidFill>
                          <a:latin typeface="Arial" pitchFamily="34" charset="0"/>
                          <a:cs typeface="Arial" pitchFamily="34" charset="0"/>
                        </a:rPr>
                        <a:t>2014</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rtl="0" fontAlgn="ctr"/>
                      <a:r>
                        <a:rPr lang="en-US" sz="900" u="none" strike="noStrike" dirty="0">
                          <a:solidFill>
                            <a:schemeClr val="bg1"/>
                          </a:solidFill>
                          <a:latin typeface="Arial" pitchFamily="34" charset="0"/>
                          <a:cs typeface="Arial" pitchFamily="34" charset="0"/>
                        </a:rPr>
                        <a:t>2015</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rtl="0" fontAlgn="ctr"/>
                      <a:r>
                        <a:rPr lang="en-US" sz="900" u="none" strike="noStrike" dirty="0">
                          <a:solidFill>
                            <a:schemeClr val="bg1"/>
                          </a:solidFill>
                          <a:latin typeface="Arial" pitchFamily="34" charset="0"/>
                          <a:cs typeface="Arial" pitchFamily="34" charset="0"/>
                        </a:rPr>
                        <a:t>2016</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tc>
                  <a:txBody>
                    <a:bodyPr/>
                    <a:lstStyle/>
                    <a:p>
                      <a:pPr algn="ctr" rtl="0" fontAlgn="ctr"/>
                      <a:r>
                        <a:rPr lang="en-US" sz="900" b="0" i="0" u="none" strike="noStrike" dirty="0">
                          <a:solidFill>
                            <a:schemeClr val="bg1"/>
                          </a:solidFill>
                          <a:latin typeface="Arial" pitchFamily="34" charset="0"/>
                          <a:cs typeface="Arial" pitchFamily="34" charset="0"/>
                        </a:rPr>
                        <a:t>2017</a:t>
                      </a:r>
                    </a:p>
                  </a:txBody>
                  <a:tcPr marL="8871" marR="8871" marT="8871" marB="0" anchor="ctr">
                    <a:solidFill>
                      <a:schemeClr val="accent1"/>
                    </a:solidFill>
                  </a:tcPr>
                </a:tc>
                <a:tc>
                  <a:txBody>
                    <a:bodyPr/>
                    <a:lstStyle/>
                    <a:p>
                      <a:pPr algn="ctr" rtl="0" fontAlgn="ctr"/>
                      <a:r>
                        <a:rPr lang="en-US" sz="900" b="0" i="0" u="none" strike="noStrike" dirty="0" smtClean="0">
                          <a:solidFill>
                            <a:schemeClr val="bg1"/>
                          </a:solidFill>
                          <a:latin typeface="Arial" pitchFamily="34" charset="0"/>
                          <a:cs typeface="Arial" pitchFamily="34" charset="0"/>
                        </a:rPr>
                        <a:t>201</a:t>
                      </a:r>
                      <a:r>
                        <a:rPr lang="mn-MN" sz="900" b="0" i="0" u="none" strike="noStrike" dirty="0" smtClean="0">
                          <a:solidFill>
                            <a:schemeClr val="bg1"/>
                          </a:solidFill>
                          <a:latin typeface="Arial" pitchFamily="34" charset="0"/>
                          <a:cs typeface="Arial" pitchFamily="34" charset="0"/>
                        </a:rPr>
                        <a:t>8</a:t>
                      </a:r>
                      <a:endParaRPr lang="en-US" sz="900" b="0" i="0" u="none" strike="noStrike" dirty="0">
                        <a:solidFill>
                          <a:schemeClr val="bg1"/>
                        </a:solidFill>
                        <a:latin typeface="Arial" pitchFamily="34" charset="0"/>
                        <a:cs typeface="Arial" pitchFamily="34" charset="0"/>
                      </a:endParaRPr>
                    </a:p>
                  </a:txBody>
                  <a:tcPr marL="8871" marR="8871" marT="8871" marB="0" anchor="ctr">
                    <a:solidFill>
                      <a:schemeClr val="accent1"/>
                    </a:solidFill>
                  </a:tcPr>
                </a:tc>
                <a:extLst>
                  <a:ext uri="{0D108BD9-81ED-4DB2-BD59-A6C34878D82A}">
                    <a16:rowId xmlns:a16="http://schemas.microsoft.com/office/drawing/2014/main" xmlns="" val="10000"/>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Бодоор</a:t>
                      </a:r>
                      <a:r>
                        <a:rPr lang="en-US" sz="700" dirty="0">
                          <a:solidFill>
                            <a:srgbClr val="002060"/>
                          </a:solidFill>
                          <a:effectLst/>
                          <a:latin typeface="Arial" panose="020B0604020202020204" pitchFamily="34" charset="0"/>
                          <a:cs typeface="Arial" panose="020B0604020202020204" pitchFamily="34" charset="0"/>
                        </a:rPr>
                        <a:t> *</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919888</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1032237</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1160192</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1335888</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1414106</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1558855</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1665580</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a:lnSpc>
                          <a:spcPct val="115000"/>
                        </a:lnSpc>
                        <a:spcAft>
                          <a:spcPts val="0"/>
                        </a:spcAft>
                      </a:pPr>
                      <a:r>
                        <a:rPr lang="mn-MN" sz="7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1658950</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extLst>
                  <a:ext uri="{0D108BD9-81ED-4DB2-BD59-A6C34878D82A}">
                    <a16:rowId xmlns:a16="http://schemas.microsoft.com/office/drawing/2014/main" xmlns="" val="10001"/>
                  </a:ext>
                </a:extLst>
              </a:tr>
              <a:tr h="250038">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Толгойн</a:t>
                      </a:r>
                      <a:r>
                        <a:rPr lang="en-US" sz="700" dirty="0">
                          <a:solidFill>
                            <a:srgbClr val="002060"/>
                          </a:solidFill>
                          <a:effectLst/>
                          <a:latin typeface="Arial" panose="020B0604020202020204" pitchFamily="34" charset="0"/>
                          <a:cs typeface="Arial" panose="020B0604020202020204" pitchFamily="34" charset="0"/>
                        </a:rPr>
                        <a:t> </a:t>
                      </a:r>
                      <a:r>
                        <a:rPr lang="en-US" sz="700" dirty="0" err="1">
                          <a:solidFill>
                            <a:srgbClr val="002060"/>
                          </a:solidFill>
                          <a:effectLst/>
                          <a:latin typeface="Arial" panose="020B0604020202020204" pitchFamily="34" charset="0"/>
                          <a:cs typeface="Arial" panose="020B0604020202020204" pitchFamily="34" charset="0"/>
                        </a:rPr>
                        <a:t>тоо</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tc>
                <a:tc>
                  <a:txBody>
                    <a:bodyPr/>
                    <a:lstStyle/>
                    <a:p>
                      <a:pPr algn="r" fontAlgn="b"/>
                      <a:r>
                        <a:rPr lang="en-US" sz="700" b="0" i="0" u="none" strike="noStrike">
                          <a:effectLst/>
                          <a:latin typeface="NewtonCTT"/>
                        </a:rPr>
                        <a:t>2984307</a:t>
                      </a:r>
                    </a:p>
                  </a:txBody>
                  <a:tcPr marL="0" marR="0" marT="0" marB="0" anchor="b"/>
                </a:tc>
                <a:tc>
                  <a:txBody>
                    <a:bodyPr/>
                    <a:lstStyle/>
                    <a:p>
                      <a:pPr algn="r" fontAlgn="b"/>
                      <a:r>
                        <a:rPr lang="en-US" sz="700" b="0" i="0" u="none" strike="noStrike" dirty="0">
                          <a:effectLst/>
                          <a:latin typeface="NewtonCTT"/>
                        </a:rPr>
                        <a:t>3403192</a:t>
                      </a:r>
                    </a:p>
                  </a:txBody>
                  <a:tcPr marL="0" marR="0" marT="0" marB="0" anchor="b"/>
                </a:tc>
                <a:tc>
                  <a:txBody>
                    <a:bodyPr/>
                    <a:lstStyle/>
                    <a:p>
                      <a:pPr algn="r" fontAlgn="b"/>
                      <a:r>
                        <a:rPr lang="en-US" sz="700" b="0" i="0" u="none" strike="noStrike" dirty="0">
                          <a:effectLst/>
                          <a:latin typeface="NewtonCTT"/>
                        </a:rPr>
                        <a:t>3772266</a:t>
                      </a:r>
                    </a:p>
                  </a:txBody>
                  <a:tcPr marL="0" marR="0" marT="0" marB="0" anchor="b"/>
                </a:tc>
                <a:tc>
                  <a:txBody>
                    <a:bodyPr/>
                    <a:lstStyle/>
                    <a:p>
                      <a:pPr algn="r" fontAlgn="b"/>
                      <a:r>
                        <a:rPr lang="en-US" sz="700" b="0" i="0" u="none" strike="noStrike" dirty="0">
                          <a:effectLst/>
                          <a:latin typeface="NewtonCTT"/>
                        </a:rPr>
                        <a:t>4293216</a:t>
                      </a:r>
                    </a:p>
                  </a:txBody>
                  <a:tcPr marL="0" marR="0" marT="0" marB="0" anchor="b"/>
                </a:tc>
                <a:tc>
                  <a:txBody>
                    <a:bodyPr/>
                    <a:lstStyle/>
                    <a:p>
                      <a:pPr algn="r" fontAlgn="b"/>
                      <a:r>
                        <a:rPr lang="en-US" sz="700" b="0" i="0" u="none" strike="noStrike" dirty="0">
                          <a:effectLst/>
                          <a:latin typeface="NewtonCTT"/>
                        </a:rPr>
                        <a:t>4457082</a:t>
                      </a:r>
                    </a:p>
                  </a:txBody>
                  <a:tcPr marL="0" marR="0" marT="0" marB="0" anchor="b"/>
                </a:tc>
                <a:tc>
                  <a:txBody>
                    <a:bodyPr/>
                    <a:lstStyle/>
                    <a:p>
                      <a:pPr algn="r" fontAlgn="b"/>
                      <a:r>
                        <a:rPr lang="en-US" sz="700" b="0" i="0" u="none" strike="noStrike">
                          <a:effectLst/>
                          <a:latin typeface="NewtonCTT"/>
                        </a:rPr>
                        <a:t>5009636</a:t>
                      </a:r>
                    </a:p>
                  </a:txBody>
                  <a:tcPr marL="0" marR="0" marT="0" marB="0" anchor="b"/>
                </a:tc>
                <a:tc>
                  <a:txBody>
                    <a:bodyPr/>
                    <a:lstStyle/>
                    <a:p>
                      <a:pPr algn="r" fontAlgn="b"/>
                      <a:r>
                        <a:rPr lang="en-US" sz="700" b="0" i="0" u="none" strike="noStrike" dirty="0">
                          <a:effectLst/>
                          <a:latin typeface="NewtonCTT"/>
                        </a:rPr>
                        <a:t>5291745</a:t>
                      </a:r>
                    </a:p>
                  </a:txBody>
                  <a:tcPr marL="0" marR="0" marT="0" marB="0" anchor="b"/>
                </a:tc>
                <a:tc>
                  <a:txBody>
                    <a:bodyPr/>
                    <a:lstStyle/>
                    <a:p>
                      <a:pPr algn="r" fontAlgn="b"/>
                      <a:r>
                        <a:rPr lang="en-US" sz="700" b="0" i="0" u="none" strike="noStrike" dirty="0" smtClean="0">
                          <a:effectLst/>
                          <a:latin typeface="NewtonCTT"/>
                        </a:rPr>
                        <a:t>5</a:t>
                      </a:r>
                      <a:r>
                        <a:rPr lang="mn-MN" sz="700" b="0" i="0" u="none" strike="noStrike" dirty="0" smtClean="0">
                          <a:effectLst/>
                          <a:latin typeface="NewtonCTT"/>
                        </a:rPr>
                        <a:t>482034</a:t>
                      </a:r>
                      <a:endParaRPr lang="en-US" sz="700" b="0" i="0" u="none" strike="noStrike" dirty="0">
                        <a:effectLst/>
                        <a:latin typeface="NewtonCTT"/>
                      </a:endParaRPr>
                    </a:p>
                  </a:txBody>
                  <a:tcPr marL="0" marR="0" marT="0" marB="0" anchor="b"/>
                </a:tc>
                <a:extLst>
                  <a:ext uri="{0D108BD9-81ED-4DB2-BD59-A6C34878D82A}">
                    <a16:rowId xmlns:a16="http://schemas.microsoft.com/office/drawing/2014/main" xmlns="" val="10002"/>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Тэмээ</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909</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1079</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1107</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1205</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1079</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1247</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1383</a:t>
                      </a:r>
                    </a:p>
                  </a:txBody>
                  <a:tcPr marL="0" marR="0" marT="0" marB="0" anchor="b">
                    <a:solidFill>
                      <a:schemeClr val="accent1">
                        <a:lumMod val="20000"/>
                        <a:lumOff val="80000"/>
                      </a:schemeClr>
                    </a:solidFill>
                  </a:tcPr>
                </a:tc>
                <a:tc>
                  <a:txBody>
                    <a:bodyPr/>
                    <a:lstStyle/>
                    <a:p>
                      <a:pPr algn="r" fontAlgn="b"/>
                      <a:r>
                        <a:rPr lang="mn-MN" sz="700" b="0" i="0" u="none" strike="noStrike" dirty="0" smtClean="0">
                          <a:effectLst/>
                          <a:latin typeface="Arial Mon" panose="020B0500000000000000" pitchFamily="34" charset="0"/>
                        </a:rPr>
                        <a:t>1255</a:t>
                      </a:r>
                      <a:endParaRPr lang="en-US" sz="700" b="0" i="0" u="none" strike="noStrike" dirty="0">
                        <a:effectLst/>
                        <a:latin typeface="Arial Mon" panose="020B0500000000000000"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0003"/>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Адуу</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tc>
                <a:tc>
                  <a:txBody>
                    <a:bodyPr/>
                    <a:lstStyle/>
                    <a:p>
                      <a:pPr algn="r" fontAlgn="b"/>
                      <a:r>
                        <a:rPr lang="en-US" sz="700" b="0" i="0" u="none" strike="noStrike" dirty="0">
                          <a:effectLst/>
                          <a:latin typeface="NewtonCTT"/>
                        </a:rPr>
                        <a:t>218740</a:t>
                      </a:r>
                    </a:p>
                  </a:txBody>
                  <a:tcPr marL="0" marR="0" marT="0" marB="0" anchor="b"/>
                </a:tc>
                <a:tc>
                  <a:txBody>
                    <a:bodyPr/>
                    <a:lstStyle/>
                    <a:p>
                      <a:pPr algn="r" fontAlgn="b"/>
                      <a:r>
                        <a:rPr lang="en-US" sz="700" b="0" i="0" u="none" strike="noStrike">
                          <a:effectLst/>
                          <a:latin typeface="NewtonCTT"/>
                        </a:rPr>
                        <a:t>238616</a:t>
                      </a:r>
                    </a:p>
                  </a:txBody>
                  <a:tcPr marL="0" marR="0" marT="0" marB="0" anchor="b"/>
                </a:tc>
                <a:tc>
                  <a:txBody>
                    <a:bodyPr/>
                    <a:lstStyle/>
                    <a:p>
                      <a:pPr algn="r" fontAlgn="b"/>
                      <a:r>
                        <a:rPr lang="en-US" sz="700" b="0" i="0" u="none" strike="noStrike">
                          <a:effectLst/>
                          <a:latin typeface="NewtonCTT"/>
                        </a:rPr>
                        <a:t>268152</a:t>
                      </a:r>
                    </a:p>
                  </a:txBody>
                  <a:tcPr marL="0" marR="0" marT="0" marB="0" anchor="b"/>
                </a:tc>
                <a:tc>
                  <a:txBody>
                    <a:bodyPr/>
                    <a:lstStyle/>
                    <a:p>
                      <a:pPr algn="r" fontAlgn="b"/>
                      <a:r>
                        <a:rPr lang="en-US" sz="700" b="0" i="0" u="none" strike="noStrike">
                          <a:effectLst/>
                          <a:latin typeface="NewtonCTT"/>
                        </a:rPr>
                        <a:t>303931</a:t>
                      </a:r>
                    </a:p>
                  </a:txBody>
                  <a:tcPr marL="0" marR="0" marT="0" marB="0" anchor="b"/>
                </a:tc>
                <a:tc>
                  <a:txBody>
                    <a:bodyPr/>
                    <a:lstStyle/>
                    <a:p>
                      <a:pPr algn="r" fontAlgn="b"/>
                      <a:r>
                        <a:rPr lang="en-US" sz="700" b="0" i="0" u="none" strike="noStrike">
                          <a:effectLst/>
                          <a:latin typeface="NewtonCTT"/>
                        </a:rPr>
                        <a:t>324154</a:t>
                      </a:r>
                    </a:p>
                  </a:txBody>
                  <a:tcPr marL="0" marR="0" marT="0" marB="0" anchor="b"/>
                </a:tc>
                <a:tc>
                  <a:txBody>
                    <a:bodyPr/>
                    <a:lstStyle/>
                    <a:p>
                      <a:pPr algn="r" fontAlgn="b"/>
                      <a:r>
                        <a:rPr lang="en-US" sz="700" b="0" i="0" u="none" strike="noStrike" dirty="0">
                          <a:effectLst/>
                          <a:latin typeface="NewtonCTT"/>
                        </a:rPr>
                        <a:t>356839</a:t>
                      </a:r>
                    </a:p>
                  </a:txBody>
                  <a:tcPr marL="0" marR="0" marT="0" marB="0" anchor="b"/>
                </a:tc>
                <a:tc>
                  <a:txBody>
                    <a:bodyPr/>
                    <a:lstStyle/>
                    <a:p>
                      <a:pPr algn="r" fontAlgn="b"/>
                      <a:r>
                        <a:rPr lang="en-US" sz="700" b="0" i="0" u="none" strike="noStrike" dirty="0">
                          <a:effectLst/>
                          <a:latin typeface="NewtonCTT"/>
                        </a:rPr>
                        <a:t>381121</a:t>
                      </a:r>
                    </a:p>
                  </a:txBody>
                  <a:tcPr marL="0" marR="0" marT="0" marB="0" anchor="b"/>
                </a:tc>
                <a:tc>
                  <a:txBody>
                    <a:bodyPr/>
                    <a:lstStyle/>
                    <a:p>
                      <a:pPr algn="r" fontAlgn="b"/>
                      <a:r>
                        <a:rPr lang="mn-MN" sz="700" b="0" i="0" u="none" strike="noStrike" dirty="0" smtClean="0">
                          <a:effectLst/>
                          <a:latin typeface="NewtonCTT"/>
                        </a:rPr>
                        <a:t>378446</a:t>
                      </a:r>
                      <a:endParaRPr lang="en-US" sz="700" b="0" i="0" u="none" strike="noStrike" dirty="0">
                        <a:effectLst/>
                        <a:latin typeface="NewtonCTT"/>
                      </a:endParaRPr>
                    </a:p>
                  </a:txBody>
                  <a:tcPr marL="0" marR="0" marT="0" marB="0" anchor="b"/>
                </a:tc>
                <a:extLst>
                  <a:ext uri="{0D108BD9-81ED-4DB2-BD59-A6C34878D82A}">
                    <a16:rowId xmlns:a16="http://schemas.microsoft.com/office/drawing/2014/main" xmlns="" val="10004"/>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Үхэр</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335926</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371067</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427151</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502569</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544239</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581226</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628783</a:t>
                      </a:r>
                    </a:p>
                  </a:txBody>
                  <a:tcPr marL="0" marR="0" marT="0" marB="0" anchor="b">
                    <a:solidFill>
                      <a:schemeClr val="accent1">
                        <a:lumMod val="20000"/>
                        <a:lumOff val="80000"/>
                      </a:schemeClr>
                    </a:solidFill>
                  </a:tcPr>
                </a:tc>
                <a:tc>
                  <a:txBody>
                    <a:bodyPr/>
                    <a:lstStyle/>
                    <a:p>
                      <a:pPr algn="r" fontAlgn="b"/>
                      <a:r>
                        <a:rPr lang="mn-MN" sz="700" b="0" i="0" u="none" strike="noStrike" dirty="0" smtClean="0">
                          <a:effectLst/>
                          <a:latin typeface="Arial Mon" panose="020B0500000000000000" pitchFamily="34" charset="0"/>
                        </a:rPr>
                        <a:t>621246</a:t>
                      </a:r>
                      <a:endParaRPr lang="en-US" sz="700" b="0" i="0" u="none" strike="noStrike" dirty="0">
                        <a:effectLst/>
                        <a:latin typeface="Arial Mon" panose="020B0500000000000000"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0005"/>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Хонь</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tc>
                <a:tc>
                  <a:txBody>
                    <a:bodyPr/>
                    <a:lstStyle/>
                    <a:p>
                      <a:pPr algn="r" fontAlgn="b"/>
                      <a:r>
                        <a:rPr lang="en-US" sz="700" b="0" i="0" u="none" strike="noStrike" dirty="0">
                          <a:effectLst/>
                          <a:latin typeface="Arial Mon" panose="020B0500000000000000" pitchFamily="34" charset="0"/>
                        </a:rPr>
                        <a:t>1464576</a:t>
                      </a:r>
                    </a:p>
                  </a:txBody>
                  <a:tcPr marL="0" marR="0" marT="0" marB="0" anchor="b"/>
                </a:tc>
                <a:tc>
                  <a:txBody>
                    <a:bodyPr/>
                    <a:lstStyle/>
                    <a:p>
                      <a:pPr algn="r" fontAlgn="b"/>
                      <a:r>
                        <a:rPr lang="en-US" sz="700" b="0" i="0" u="none" strike="noStrike">
                          <a:effectLst/>
                          <a:latin typeface="Arial Mon" panose="020B0500000000000000" pitchFamily="34" charset="0"/>
                        </a:rPr>
                        <a:t>1746780</a:t>
                      </a:r>
                    </a:p>
                  </a:txBody>
                  <a:tcPr marL="0" marR="0" marT="0" marB="0" anchor="b"/>
                </a:tc>
                <a:tc>
                  <a:txBody>
                    <a:bodyPr/>
                    <a:lstStyle/>
                    <a:p>
                      <a:pPr algn="r" fontAlgn="b"/>
                      <a:r>
                        <a:rPr lang="en-US" sz="700" b="0" i="0" u="none" strike="noStrike">
                          <a:effectLst/>
                          <a:latin typeface="Arial Mon" panose="020B0500000000000000" pitchFamily="34" charset="0"/>
                        </a:rPr>
                        <a:t>1944074</a:t>
                      </a:r>
                    </a:p>
                  </a:txBody>
                  <a:tcPr marL="0" marR="0" marT="0" marB="0" anchor="b"/>
                </a:tc>
                <a:tc>
                  <a:txBody>
                    <a:bodyPr/>
                    <a:lstStyle/>
                    <a:p>
                      <a:pPr algn="r" fontAlgn="b"/>
                      <a:r>
                        <a:rPr lang="en-US" sz="700" b="0" i="0" u="none" strike="noStrike">
                          <a:effectLst/>
                          <a:latin typeface="Arial Mon" panose="020B0500000000000000" pitchFamily="34" charset="0"/>
                        </a:rPr>
                        <a:t>2229497</a:t>
                      </a:r>
                    </a:p>
                  </a:txBody>
                  <a:tcPr marL="0" marR="0" marT="0" marB="0" anchor="b"/>
                </a:tc>
                <a:tc>
                  <a:txBody>
                    <a:bodyPr/>
                    <a:lstStyle/>
                    <a:p>
                      <a:pPr algn="r" fontAlgn="b"/>
                      <a:r>
                        <a:rPr lang="en-US" sz="700" b="0" i="0" u="none" strike="noStrike">
                          <a:effectLst/>
                          <a:latin typeface="Arial Mon" panose="020B0500000000000000" pitchFamily="34" charset="0"/>
                        </a:rPr>
                        <a:t>2317021</a:t>
                      </a:r>
                    </a:p>
                  </a:txBody>
                  <a:tcPr marL="0" marR="0" marT="0" marB="0" anchor="b"/>
                </a:tc>
                <a:tc>
                  <a:txBody>
                    <a:bodyPr/>
                    <a:lstStyle/>
                    <a:p>
                      <a:pPr algn="r" fontAlgn="b"/>
                      <a:r>
                        <a:rPr lang="en-US" sz="700" b="0" i="0" u="none" strike="noStrike" dirty="0">
                          <a:effectLst/>
                          <a:latin typeface="Arial Mon" panose="020B0500000000000000" pitchFamily="34" charset="0"/>
                        </a:rPr>
                        <a:t>2668041</a:t>
                      </a:r>
                    </a:p>
                  </a:txBody>
                  <a:tcPr marL="0" marR="0" marT="0" marB="0" anchor="b"/>
                </a:tc>
                <a:tc>
                  <a:txBody>
                    <a:bodyPr/>
                    <a:lstStyle/>
                    <a:p>
                      <a:pPr algn="r" fontAlgn="b"/>
                      <a:r>
                        <a:rPr lang="en-US" sz="700" b="0" i="0" u="none" strike="noStrike" dirty="0">
                          <a:effectLst/>
                          <a:latin typeface="Arial Mon" panose="020B0500000000000000" pitchFamily="34" charset="0"/>
                        </a:rPr>
                        <a:t>2845055</a:t>
                      </a:r>
                    </a:p>
                  </a:txBody>
                  <a:tcPr marL="0" marR="0" marT="0" marB="0" anchor="b"/>
                </a:tc>
                <a:tc>
                  <a:txBody>
                    <a:bodyPr/>
                    <a:lstStyle/>
                    <a:p>
                      <a:pPr algn="r" fontAlgn="b"/>
                      <a:r>
                        <a:rPr lang="mn-MN" sz="700" b="0" i="0" u="none" strike="noStrike" dirty="0" smtClean="0">
                          <a:effectLst/>
                          <a:latin typeface="Arial Mon" panose="020B0500000000000000" pitchFamily="34" charset="0"/>
                        </a:rPr>
                        <a:t>2981779</a:t>
                      </a:r>
                      <a:endParaRPr lang="en-US" sz="700" b="0" i="0" u="none" strike="noStrike" dirty="0">
                        <a:effectLst/>
                        <a:latin typeface="Arial Mon" panose="020B0500000000000000" pitchFamily="34" charset="0"/>
                      </a:endParaRPr>
                    </a:p>
                  </a:txBody>
                  <a:tcPr marL="0" marR="0" marT="0" marB="0" anchor="b"/>
                </a:tc>
                <a:extLst>
                  <a:ext uri="{0D108BD9-81ED-4DB2-BD59-A6C34878D82A}">
                    <a16:rowId xmlns:a16="http://schemas.microsoft.com/office/drawing/2014/main" xmlns="" val="10006"/>
                  </a:ext>
                </a:extLst>
              </a:tr>
              <a:tr h="201165">
                <a:tc>
                  <a:txBody>
                    <a:bodyPr/>
                    <a:lstStyle/>
                    <a:p>
                      <a:pPr algn="l">
                        <a:lnSpc>
                          <a:spcPct val="115000"/>
                        </a:lnSpc>
                        <a:spcAft>
                          <a:spcPts val="0"/>
                        </a:spcAft>
                      </a:pPr>
                      <a:r>
                        <a:rPr lang="en-US" sz="700" dirty="0" err="1">
                          <a:solidFill>
                            <a:srgbClr val="002060"/>
                          </a:solidFill>
                          <a:effectLst/>
                          <a:latin typeface="Arial" panose="020B0604020202020204" pitchFamily="34" charset="0"/>
                          <a:cs typeface="Arial" panose="020B0604020202020204" pitchFamily="34" charset="0"/>
                        </a:rPr>
                        <a:t>Ямаа</a:t>
                      </a:r>
                      <a:endParaRPr lang="en-US" sz="7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63870" marR="63870" marT="0" marB="0" anchor="ctr">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964156</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1045650</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1131782</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1256014</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1270589</a:t>
                      </a:r>
                    </a:p>
                  </a:txBody>
                  <a:tcPr marL="0" marR="0" marT="0" marB="0" anchor="b">
                    <a:solidFill>
                      <a:schemeClr val="accent1">
                        <a:lumMod val="20000"/>
                        <a:lumOff val="80000"/>
                      </a:schemeClr>
                    </a:solidFill>
                  </a:tcPr>
                </a:tc>
                <a:tc>
                  <a:txBody>
                    <a:bodyPr/>
                    <a:lstStyle/>
                    <a:p>
                      <a:pPr algn="r" fontAlgn="b"/>
                      <a:r>
                        <a:rPr lang="en-US" sz="700" b="0" i="0" u="none" strike="noStrike">
                          <a:effectLst/>
                          <a:latin typeface="Arial Mon" panose="020B0500000000000000" pitchFamily="34" charset="0"/>
                        </a:rPr>
                        <a:t>1402283</a:t>
                      </a:r>
                    </a:p>
                  </a:txBody>
                  <a:tcPr marL="0" marR="0" marT="0" marB="0" anchor="b">
                    <a:solidFill>
                      <a:schemeClr val="accent1">
                        <a:lumMod val="20000"/>
                        <a:lumOff val="80000"/>
                      </a:schemeClr>
                    </a:solidFill>
                  </a:tcPr>
                </a:tc>
                <a:tc>
                  <a:txBody>
                    <a:bodyPr/>
                    <a:lstStyle/>
                    <a:p>
                      <a:pPr algn="r" fontAlgn="b"/>
                      <a:r>
                        <a:rPr lang="en-US" sz="700" b="0" i="0" u="none" strike="noStrike" dirty="0">
                          <a:effectLst/>
                          <a:latin typeface="Arial Mon" panose="020B0500000000000000" pitchFamily="34" charset="0"/>
                        </a:rPr>
                        <a:t>1435403</a:t>
                      </a:r>
                    </a:p>
                  </a:txBody>
                  <a:tcPr marL="0" marR="0" marT="0" marB="0" anchor="b">
                    <a:solidFill>
                      <a:schemeClr val="accent1">
                        <a:lumMod val="20000"/>
                        <a:lumOff val="80000"/>
                      </a:schemeClr>
                    </a:solidFill>
                  </a:tcPr>
                </a:tc>
                <a:tc>
                  <a:txBody>
                    <a:bodyPr/>
                    <a:lstStyle/>
                    <a:p>
                      <a:pPr algn="r" fontAlgn="b"/>
                      <a:r>
                        <a:rPr lang="mn-MN" sz="700" b="0" i="0" u="none" strike="noStrike" dirty="0" smtClean="0">
                          <a:effectLst/>
                          <a:latin typeface="Arial Mon" panose="020B0500000000000000" pitchFamily="34" charset="0"/>
                        </a:rPr>
                        <a:t>1499308</a:t>
                      </a:r>
                      <a:endParaRPr lang="en-US" sz="700" b="0" i="0" u="none" strike="noStrike" dirty="0">
                        <a:effectLst/>
                        <a:latin typeface="Arial Mon" panose="020B0500000000000000" pitchFamily="34" charset="0"/>
                      </a:endParaRPr>
                    </a:p>
                  </a:txBody>
                  <a:tcPr marL="0" marR="0" marT="0" marB="0" anchor="b">
                    <a:solidFill>
                      <a:schemeClr val="accent1">
                        <a:lumMod val="20000"/>
                        <a:lumOff val="80000"/>
                      </a:schemeClr>
                    </a:solidFill>
                  </a:tcPr>
                </a:tc>
                <a:extLst>
                  <a:ext uri="{0D108BD9-81ED-4DB2-BD59-A6C34878D82A}">
                    <a16:rowId xmlns:a16="http://schemas.microsoft.com/office/drawing/2014/main" xmlns="" val="10007"/>
                  </a:ext>
                </a:extLst>
              </a:tr>
            </a:tbl>
          </a:graphicData>
        </a:graphic>
      </p:graphicFrame>
      <p:grpSp>
        <p:nvGrpSpPr>
          <p:cNvPr id="9" name="Group 8">
            <a:extLst>
              <a:ext uri="{FF2B5EF4-FFF2-40B4-BE49-F238E27FC236}">
                <a16:creationId xmlns:a16="http://schemas.microsoft.com/office/drawing/2014/main" xmlns="" id="{1486FDA7-72D1-477F-8638-0915209DD953}"/>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4AD1A1B4-9C58-47A7-A79B-89D405BFCA3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BE94B3A8-8027-46FB-A460-C2CD41CA209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E27ABED6-2714-4CC6-9E0B-89DACB2064E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CB14F97C-6AA4-4C3A-8763-DD588CA9A103}"/>
              </a:ext>
            </a:extLst>
          </p:cNvPr>
          <p:cNvSpPr txBox="1"/>
          <p:nvPr/>
        </p:nvSpPr>
        <p:spPr>
          <a:xfrm>
            <a:off x="110500" y="2328537"/>
            <a:ext cx="4732000" cy="984885"/>
          </a:xfrm>
          <a:prstGeom prst="rect">
            <a:avLst/>
          </a:prstGeom>
          <a:noFill/>
        </p:spPr>
        <p:txBody>
          <a:bodyPr wrap="square" rtlCol="0">
            <a:spAutoFit/>
          </a:bodyPr>
          <a:lstStyle/>
          <a:p>
            <a:pPr algn="just"/>
            <a:r>
              <a:rPr lang="en-US" sz="1000" dirty="0">
                <a:solidFill>
                  <a:srgbClr val="002060"/>
                </a:solidFill>
                <a:latin typeface="Arial" panose="020B0604020202020204" pitchFamily="34" charset="0"/>
                <a:cs typeface="Arial" panose="020B0604020202020204" pitchFamily="34" charset="0"/>
              </a:rPr>
              <a:t>*</a:t>
            </a:r>
            <a:r>
              <a:rPr lang="mn-MN" sz="1000" dirty="0">
                <a:solidFill>
                  <a:srgbClr val="002060"/>
                </a:solidFill>
                <a:latin typeface="Arial" panose="020B0604020202020204" pitchFamily="34" charset="0"/>
                <a:cs typeface="Arial" panose="020B0604020202020204" pitchFamily="34" charset="0"/>
              </a:rPr>
              <a:t>Бодод шилжүүлэхдээ адуу, үхрийг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тэмээг </a:t>
            </a:r>
            <a:r>
              <a:rPr lang="mn-MN" sz="1200" dirty="0">
                <a:solidFill>
                  <a:srgbClr val="002060"/>
                </a:solidFill>
                <a:latin typeface="Arial" panose="020B0604020202020204" pitchFamily="34" charset="0"/>
                <a:cs typeface="Arial" panose="020B0604020202020204" pitchFamily="34" charset="0"/>
              </a:rPr>
              <a:t>1.5</a:t>
            </a:r>
            <a:r>
              <a:rPr lang="mn-MN" sz="1000" dirty="0">
                <a:solidFill>
                  <a:srgbClr val="002060"/>
                </a:solidFill>
                <a:latin typeface="Arial" panose="020B0604020202020204" pitchFamily="34" charset="0"/>
                <a:cs typeface="Arial" panose="020B0604020202020204" pitchFamily="34" charset="0"/>
              </a:rPr>
              <a:t> бод, </a:t>
            </a:r>
            <a:r>
              <a:rPr lang="mn-MN" sz="1200" dirty="0">
                <a:solidFill>
                  <a:srgbClr val="002060"/>
                </a:solidFill>
                <a:latin typeface="Arial" panose="020B0604020202020204" pitchFamily="34" charset="0"/>
                <a:cs typeface="Arial" panose="020B0604020202020204" pitchFamily="34" charset="0"/>
              </a:rPr>
              <a:t>6</a:t>
            </a:r>
            <a:r>
              <a:rPr lang="mn-MN" sz="1000" dirty="0">
                <a:solidFill>
                  <a:srgbClr val="002060"/>
                </a:solidFill>
                <a:latin typeface="Arial" panose="020B0604020202020204" pitchFamily="34" charset="0"/>
                <a:cs typeface="Arial" panose="020B0604020202020204" pitchFamily="34" charset="0"/>
              </a:rPr>
              <a:t> хонь </a:t>
            </a:r>
            <a:r>
              <a:rPr lang="mn-MN" sz="1200" dirty="0">
                <a:solidFill>
                  <a:srgbClr val="002060"/>
                </a:solidFill>
                <a:latin typeface="Arial" panose="020B0604020202020204" pitchFamily="34" charset="0"/>
                <a:cs typeface="Arial" panose="020B0604020202020204" pitchFamily="34" charset="0"/>
              </a:rPr>
              <a:t>8</a:t>
            </a:r>
            <a:r>
              <a:rPr lang="mn-MN" sz="1000" dirty="0">
                <a:solidFill>
                  <a:srgbClr val="002060"/>
                </a:solidFill>
                <a:latin typeface="Arial" panose="020B0604020202020204" pitchFamily="34" charset="0"/>
                <a:cs typeface="Arial" panose="020B0604020202020204" pitchFamily="34" charset="0"/>
              </a:rPr>
              <a:t> ямааг тус бүр </a:t>
            </a:r>
            <a:r>
              <a:rPr lang="mn-MN" sz="1200" dirty="0">
                <a:solidFill>
                  <a:srgbClr val="002060"/>
                </a:solidFill>
                <a:latin typeface="Arial" panose="020B0604020202020204" pitchFamily="34" charset="0"/>
                <a:cs typeface="Arial" panose="020B0604020202020204" pitchFamily="34" charset="0"/>
              </a:rPr>
              <a:t>1</a:t>
            </a:r>
            <a:r>
              <a:rPr lang="mn-MN" sz="1000" dirty="0">
                <a:solidFill>
                  <a:srgbClr val="002060"/>
                </a:solidFill>
                <a:latin typeface="Arial" panose="020B0604020202020204" pitchFamily="34" charset="0"/>
                <a:cs typeface="Arial" panose="020B0604020202020204" pitchFamily="34" charset="0"/>
              </a:rPr>
              <a:t> бод гэж тооцов. </a:t>
            </a:r>
            <a:r>
              <a:rPr lang="mn-MN" sz="1200" dirty="0" smtClean="0">
                <a:solidFill>
                  <a:srgbClr val="002060"/>
                </a:solidFill>
                <a:latin typeface="Arial" panose="020B0604020202020204" pitchFamily="34" charset="0"/>
                <a:cs typeface="Arial" panose="020B0604020202020204" pitchFamily="34" charset="0"/>
              </a:rPr>
              <a:t>2018</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a:t>
            </a:r>
            <a:r>
              <a:rPr lang="mn-MN" sz="1000" dirty="0">
                <a:solidFill>
                  <a:schemeClr val="accent1"/>
                </a:solidFill>
                <a:latin typeface="Arial" panose="020B0604020202020204" pitchFamily="34" charset="0"/>
                <a:cs typeface="Arial" panose="020B0604020202020204" pitchFamily="34" charset="0"/>
              </a:rPr>
              <a:t> мал тооллогын дүнгээр </a:t>
            </a:r>
            <a:r>
              <a:rPr lang="mn-MN" sz="1000" dirty="0" smtClean="0">
                <a:solidFill>
                  <a:srgbClr val="002060"/>
                </a:solidFill>
                <a:latin typeface="Arial" panose="020B0604020202020204" pitchFamily="34" charset="0"/>
                <a:cs typeface="Arial" panose="020B0604020202020204" pitchFamily="34" charset="0"/>
              </a:rPr>
              <a:t>Архангай</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аймгийн </a:t>
            </a:r>
            <a:r>
              <a:rPr lang="mn-MN" sz="1200" dirty="0" smtClean="0">
                <a:solidFill>
                  <a:srgbClr val="002060"/>
                </a:solidFill>
                <a:latin typeface="Arial" panose="020B0604020202020204" pitchFamily="34" charset="0"/>
                <a:cs typeface="Arial" panose="020B0604020202020204" pitchFamily="34" charset="0"/>
              </a:rPr>
              <a:t>19</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сумын </a:t>
            </a:r>
            <a:r>
              <a:rPr lang="mn-MN" sz="1200" dirty="0" smtClean="0">
                <a:solidFill>
                  <a:srgbClr val="002060"/>
                </a:solidFill>
                <a:latin typeface="Arial" panose="020B0604020202020204" pitchFamily="34" charset="0"/>
                <a:cs typeface="Arial" panose="020B0604020202020204" pitchFamily="34" charset="0"/>
              </a:rPr>
              <a:t>101</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багт </a:t>
            </a:r>
            <a:r>
              <a:rPr lang="mn-MN" sz="1200" dirty="0" smtClean="0">
                <a:solidFill>
                  <a:srgbClr val="002060"/>
                </a:solidFill>
                <a:latin typeface="Arial" panose="020B0604020202020204" pitchFamily="34" charset="0"/>
                <a:cs typeface="Arial" panose="020B0604020202020204" pitchFamily="34" charset="0"/>
              </a:rPr>
              <a:t>5482.0 </a:t>
            </a:r>
            <a:r>
              <a:rPr lang="mn-MN" sz="1000" dirty="0" smtClean="0">
                <a:solidFill>
                  <a:schemeClr val="accent1"/>
                </a:solidFill>
                <a:latin typeface="Arial" panose="020B0604020202020204" pitchFamily="34" charset="0"/>
                <a:cs typeface="Arial" panose="020B0604020202020204" pitchFamily="34" charset="0"/>
              </a:rPr>
              <a:t>сая </a:t>
            </a:r>
            <a:r>
              <a:rPr lang="mn-MN" sz="1000" dirty="0">
                <a:solidFill>
                  <a:schemeClr val="accent1"/>
                </a:solidFill>
                <a:latin typeface="Arial" panose="020B0604020202020204" pitchFamily="34" charset="0"/>
                <a:cs typeface="Arial" panose="020B0604020202020204" pitchFamily="34" charset="0"/>
              </a:rPr>
              <a:t>толгой мал тоолуулж </a:t>
            </a:r>
            <a:r>
              <a:rPr lang="mn-MN" sz="1200" dirty="0" smtClean="0">
                <a:solidFill>
                  <a:srgbClr val="002060"/>
                </a:solidFill>
                <a:latin typeface="Arial" panose="020B0604020202020204" pitchFamily="34" charset="0"/>
                <a:cs typeface="Arial" panose="020B0604020202020204" pitchFamily="34" charset="0"/>
              </a:rPr>
              <a:t>2017</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оныхоос </a:t>
            </a:r>
            <a:r>
              <a:rPr lang="mn-MN" sz="1200" dirty="0" smtClean="0">
                <a:solidFill>
                  <a:srgbClr val="002060"/>
                </a:solidFill>
                <a:latin typeface="Arial" panose="020B0604020202020204" pitchFamily="34" charset="0"/>
                <a:cs typeface="Arial" panose="020B0604020202020204" pitchFamily="34" charset="0"/>
              </a:rPr>
              <a:t>190.3</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мянган толгой малаар буюу </a:t>
            </a:r>
            <a:r>
              <a:rPr lang="mn-MN" sz="1200" dirty="0" smtClean="0">
                <a:solidFill>
                  <a:srgbClr val="002060"/>
                </a:solidFill>
                <a:latin typeface="Arial" panose="020B0604020202020204" pitchFamily="34" charset="0"/>
                <a:cs typeface="Arial" panose="020B0604020202020204" pitchFamily="34" charset="0"/>
              </a:rPr>
              <a:t>3.5</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хувиар өссөн байна. </a:t>
            </a:r>
            <a:r>
              <a:rPr lang="mn-MN" sz="1000" dirty="0" smtClean="0">
                <a:solidFill>
                  <a:schemeClr val="accent1"/>
                </a:solidFill>
                <a:latin typeface="Arial" panose="020B0604020202020204" pitchFamily="34" charset="0"/>
                <a:cs typeface="Arial" panose="020B0604020202020204" pitchFamily="34" charset="0"/>
              </a:rPr>
              <a:t>Бод малын тоо буурсан бол бог малын тоо өссөн </a:t>
            </a:r>
            <a:r>
              <a:rPr lang="mn-MN" sz="1000" dirty="0">
                <a:solidFill>
                  <a:schemeClr val="accent1"/>
                </a:solidFill>
                <a:latin typeface="Arial" panose="020B0604020202020204" pitchFamily="34" charset="0"/>
                <a:cs typeface="Arial" panose="020B0604020202020204" pitchFamily="34" charset="0"/>
              </a:rPr>
              <a:t>үзүүлэлттэй байна.</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0276574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4212773"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graphicFrame>
        <p:nvGraphicFramePr>
          <p:cNvPr id="14" name="Table 13">
            <a:extLst>
              <a:ext uri="{FF2B5EF4-FFF2-40B4-BE49-F238E27FC236}">
                <a16:creationId xmlns:a16="http://schemas.microsoft.com/office/drawing/2014/main" xmlns="" id="{61A53B15-0418-4793-A13A-5CC6E3D56A77}"/>
              </a:ext>
            </a:extLst>
          </p:cNvPr>
          <p:cNvGraphicFramePr>
            <a:graphicFrameLocks noGrp="1"/>
          </p:cNvGraphicFramePr>
          <p:nvPr>
            <p:extLst>
              <p:ext uri="{D42A27DB-BD31-4B8C-83A1-F6EECF244321}">
                <p14:modId xmlns:p14="http://schemas.microsoft.com/office/powerpoint/2010/main" val="815305597"/>
              </p:ext>
            </p:extLst>
          </p:nvPr>
        </p:nvGraphicFramePr>
        <p:xfrm>
          <a:off x="166551" y="476308"/>
          <a:ext cx="4585545" cy="2642962"/>
        </p:xfrm>
        <a:graphic>
          <a:graphicData uri="http://schemas.openxmlformats.org/drawingml/2006/table">
            <a:tbl>
              <a:tblPr>
                <a:tableStyleId>{2D5ABB26-0587-4C30-8999-92F81FD0307C}</a:tableStyleId>
              </a:tblPr>
              <a:tblGrid>
                <a:gridCol w="2136714">
                  <a:extLst>
                    <a:ext uri="{9D8B030D-6E8A-4147-A177-3AD203B41FA5}">
                      <a16:colId xmlns:a16="http://schemas.microsoft.com/office/drawing/2014/main" xmlns="" val="20000"/>
                    </a:ext>
                  </a:extLst>
                </a:gridCol>
                <a:gridCol w="468875">
                  <a:extLst>
                    <a:ext uri="{9D8B030D-6E8A-4147-A177-3AD203B41FA5}">
                      <a16:colId xmlns:a16="http://schemas.microsoft.com/office/drawing/2014/main" xmlns="" val="20001"/>
                    </a:ext>
                  </a:extLst>
                </a:gridCol>
                <a:gridCol w="536601">
                  <a:extLst>
                    <a:ext uri="{9D8B030D-6E8A-4147-A177-3AD203B41FA5}">
                      <a16:colId xmlns:a16="http://schemas.microsoft.com/office/drawing/2014/main" xmlns="" val="20002"/>
                    </a:ext>
                  </a:extLst>
                </a:gridCol>
                <a:gridCol w="474084">
                  <a:extLst>
                    <a:ext uri="{9D8B030D-6E8A-4147-A177-3AD203B41FA5}">
                      <a16:colId xmlns:a16="http://schemas.microsoft.com/office/drawing/2014/main" xmlns="" val="20003"/>
                    </a:ext>
                  </a:extLst>
                </a:gridCol>
                <a:gridCol w="510553">
                  <a:extLst>
                    <a:ext uri="{9D8B030D-6E8A-4147-A177-3AD203B41FA5}">
                      <a16:colId xmlns:a16="http://schemas.microsoft.com/office/drawing/2014/main" xmlns="" val="20004"/>
                    </a:ext>
                  </a:extLst>
                </a:gridCol>
                <a:gridCol w="458718">
                  <a:extLst>
                    <a:ext uri="{9D8B030D-6E8A-4147-A177-3AD203B41FA5}">
                      <a16:colId xmlns:a16="http://schemas.microsoft.com/office/drawing/2014/main" xmlns="" val="1763376583"/>
                    </a:ext>
                  </a:extLst>
                </a:gridCol>
              </a:tblGrid>
              <a:tr h="179038">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474" marR="9474" marT="9474"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2009</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2010</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2011</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2012</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2013</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solidFill>
                  </a:tcPr>
                </a:tc>
                <a:extLst>
                  <a:ext uri="{0D108BD9-81ED-4DB2-BD59-A6C34878D82A}">
                    <a16:rowId xmlns:a16="http://schemas.microsoft.com/office/drawing/2014/main" xmlns="" val="10000"/>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18526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18162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17643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17766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17148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10001"/>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15732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15662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14673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13692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13709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extLst>
                  <a:ext uri="{0D108BD9-81ED-4DB2-BD59-A6C34878D82A}">
                    <a16:rowId xmlns:a16="http://schemas.microsoft.com/office/drawing/2014/main" xmlns="" val="10002"/>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31256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30241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28027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26145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26151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10003"/>
                  </a:ext>
                </a:extLst>
              </a:tr>
              <a:tr h="179038">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13693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12776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11426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10513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10141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extLst>
                  <a:ext uri="{0D108BD9-81ED-4DB2-BD59-A6C34878D82A}">
                    <a16:rowId xmlns:a16="http://schemas.microsoft.com/office/drawing/2014/main" xmlns="" val="10004"/>
                  </a:ext>
                </a:extLst>
              </a:tr>
              <a:tr h="179038">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13403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13841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13521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13300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13569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10005"/>
                  </a:ext>
                </a:extLst>
              </a:tr>
              <a:tr h="179038">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4160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3624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3080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2332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2441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tc>
                <a:extLst>
                  <a:ext uri="{0D108BD9-81ED-4DB2-BD59-A6C34878D82A}">
                    <a16:rowId xmlns:a16="http://schemas.microsoft.com/office/drawing/2014/main" xmlns="" val="10006"/>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14473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13569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12253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12445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12459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10007"/>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extLst>
                  <a:ext uri="{0D108BD9-81ED-4DB2-BD59-A6C34878D82A}">
                    <a16:rowId xmlns:a16="http://schemas.microsoft.com/office/drawing/2014/main" xmlns="" val="1995020768"/>
                  </a:ext>
                </a:extLst>
              </a:tr>
              <a:tr h="179038">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43.8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40.2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38.8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856677675"/>
                  </a:ext>
                </a:extLst>
              </a:tr>
              <a:tr h="179038">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42.3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45.7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48.2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50.9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51.9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extLst>
                  <a:ext uri="{0D108BD9-81ED-4DB2-BD59-A6C34878D82A}">
                    <a16:rowId xmlns:a16="http://schemas.microsoft.com/office/drawing/2014/main" xmlns="" val="3101333369"/>
                  </a:ext>
                </a:extLst>
              </a:tr>
              <a:tr h="179038">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2748571552"/>
                  </a:ext>
                </a:extLst>
              </a:tr>
              <a:tr h="179038">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bg1"/>
                    </a:solidFill>
                  </a:tcPr>
                </a:tc>
                <a:extLst>
                  <a:ext uri="{0D108BD9-81ED-4DB2-BD59-A6C34878D82A}">
                    <a16:rowId xmlns:a16="http://schemas.microsoft.com/office/drawing/2014/main" xmlns="" val="2141136491"/>
                  </a:ext>
                </a:extLst>
              </a:tr>
              <a:tr h="313781">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/толгойгоор/</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230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203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322" marR="49322" marT="0" marB="0" anchor="ctr">
                    <a:solidFill>
                      <a:schemeClr val="accent1">
                        <a:lumMod val="20000"/>
                        <a:lumOff val="80000"/>
                      </a:schemeClr>
                    </a:solidFill>
                  </a:tcPr>
                </a:tc>
                <a:extLst>
                  <a:ext uri="{0D108BD9-81ED-4DB2-BD59-A6C34878D82A}">
                    <a16:rowId xmlns:a16="http://schemas.microsoft.com/office/drawing/2014/main" xmlns="" val="4138427758"/>
                  </a:ext>
                </a:extLst>
              </a:tr>
            </a:tbl>
          </a:graphicData>
        </a:graphic>
      </p:graphicFrame>
      <p:cxnSp>
        <p:nvCxnSpPr>
          <p:cNvPr id="16" name="Straight Connector 15">
            <a:extLst>
              <a:ext uri="{FF2B5EF4-FFF2-40B4-BE49-F238E27FC236}">
                <a16:creationId xmlns:a16="http://schemas.microsoft.com/office/drawing/2014/main" xmlns="" id="{3860E638-CEA7-4EBD-9A3C-16BC2BEA1E8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15881671-F98E-48D7-AC68-654828550336}"/>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D91C267C-D84F-4610-88F5-C6CB01FA4E04}"/>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83A0A88-F5DD-478B-A900-1141BA26510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3</a:t>
              </a:r>
              <a:r>
                <a:rPr lang="mn-MN" sz="900" dirty="0" smtClean="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93D236A5-1C78-4FDB-9B8D-35B628F3315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C2DFF2C-481B-4D6F-88CB-09092AF59CC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86037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78ED0CC2-641C-498F-88EF-3413954906E2}"/>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CBE01A6C-648E-44D9-BF69-94CCB876827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CCF9D89B-8DE0-4F36-803E-F1F25FD6E81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B2731EC-4A15-4748-93C7-2BC7DCF2FFA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14" name="TextBox 13">
            <a:extLst>
              <a:ext uri="{FF2B5EF4-FFF2-40B4-BE49-F238E27FC236}">
                <a16:creationId xmlns:a16="http://schemas.microsoft.com/office/drawing/2014/main" xmlns="" id="{A65FBAC5-8C31-4ED1-A844-DAA93BB8E762}"/>
              </a:ext>
            </a:extLst>
          </p:cNvPr>
          <p:cNvSpPr txBox="1"/>
          <p:nvPr/>
        </p:nvSpPr>
        <p:spPr>
          <a:xfrm>
            <a:off x="216121" y="489889"/>
            <a:ext cx="4662588" cy="2308324"/>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Ёс заншил, өв уламжлал</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онцлог соёлын биет бус өв</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Эртний уламжлалт шанаган хуур урлах, үйлдвэрлэх</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Шанаган хуурын хөгжмийн хамтлаг тоглолт</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Гангаар уран дархны аргаар сийлбэрлэх урлаг</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Төрөл бүрийн модоор уран сийлбэр хийх урлаг</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Мөсөн шагайн наадам зохион байгуулах</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Нутаг усны аялгуу, магтаал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Уламжлалт зан үйл, ерөөл магтаал</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аймгийн хэмжээнд соёлын биет бус өв уламжлагч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400</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нэгдсэн бүртгэлд бүртгэлтэй. Соёлын биет бус өвийг ур чадварын өндөр түвшинд өвлөсөн билэг авьяастан улсын жагсаалтад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аймгаас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өвлөгч байдаг.</a:t>
            </a:r>
          </a:p>
        </p:txBody>
      </p:sp>
    </p:spTree>
    <p:extLst>
      <p:ext uri="{BB962C8B-B14F-4D97-AF65-F5344CB8AC3E}">
        <p14:creationId xmlns:p14="http://schemas.microsoft.com/office/powerpoint/2010/main" val="2987446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xmlns="" id="{9B060875-FA4B-4153-B9F7-BD0765AF4014}"/>
              </a:ext>
            </a:extLst>
          </p:cNvPr>
          <p:cNvGraphicFramePr>
            <a:graphicFrameLocks noGrp="1"/>
          </p:cNvGraphicFramePr>
          <p:nvPr>
            <p:extLst>
              <p:ext uri="{D42A27DB-BD31-4B8C-83A1-F6EECF244321}">
                <p14:modId xmlns:p14="http://schemas.microsoft.com/office/powerpoint/2010/main" val="3262702970"/>
              </p:ext>
            </p:extLst>
          </p:nvPr>
        </p:nvGraphicFramePr>
        <p:xfrm>
          <a:off x="159171" y="459244"/>
          <a:ext cx="4612633" cy="2637544"/>
        </p:xfrm>
        <a:graphic>
          <a:graphicData uri="http://schemas.openxmlformats.org/drawingml/2006/table">
            <a:tbl>
              <a:tblPr>
                <a:tableStyleId>{2D5ABB26-0587-4C30-8999-92F81FD0307C}</a:tableStyleId>
              </a:tblPr>
              <a:tblGrid>
                <a:gridCol w="2129125">
                  <a:extLst>
                    <a:ext uri="{9D8B030D-6E8A-4147-A177-3AD203B41FA5}">
                      <a16:colId xmlns:a16="http://schemas.microsoft.com/office/drawing/2014/main" xmlns="" val="20000"/>
                    </a:ext>
                  </a:extLst>
                </a:gridCol>
                <a:gridCol w="493552">
                  <a:extLst>
                    <a:ext uri="{9D8B030D-6E8A-4147-A177-3AD203B41FA5}">
                      <a16:colId xmlns:a16="http://schemas.microsoft.com/office/drawing/2014/main" xmlns="" val="20001"/>
                    </a:ext>
                  </a:extLst>
                </a:gridCol>
                <a:gridCol w="509302">
                  <a:extLst>
                    <a:ext uri="{9D8B030D-6E8A-4147-A177-3AD203B41FA5}">
                      <a16:colId xmlns:a16="http://schemas.microsoft.com/office/drawing/2014/main" xmlns="" val="20002"/>
                    </a:ext>
                  </a:extLst>
                </a:gridCol>
                <a:gridCol w="530305">
                  <a:extLst>
                    <a:ext uri="{9D8B030D-6E8A-4147-A177-3AD203B41FA5}">
                      <a16:colId xmlns:a16="http://schemas.microsoft.com/office/drawing/2014/main" xmlns="" val="20003"/>
                    </a:ext>
                  </a:extLst>
                </a:gridCol>
                <a:gridCol w="504051">
                  <a:extLst>
                    <a:ext uri="{9D8B030D-6E8A-4147-A177-3AD203B41FA5}">
                      <a16:colId xmlns:a16="http://schemas.microsoft.com/office/drawing/2014/main" xmlns="" val="20004"/>
                    </a:ext>
                  </a:extLst>
                </a:gridCol>
                <a:gridCol w="446298">
                  <a:extLst>
                    <a:ext uri="{9D8B030D-6E8A-4147-A177-3AD203B41FA5}">
                      <a16:colId xmlns:a16="http://schemas.microsoft.com/office/drawing/2014/main" xmlns="" val="1763376583"/>
                    </a:ext>
                  </a:extLst>
                </a:gridCol>
              </a:tblGrid>
              <a:tr h="179696">
                <a:tc>
                  <a:txBody>
                    <a:bodyPr/>
                    <a:lstStyle/>
                    <a:p>
                      <a:pPr algn="ctr" fontAlgn="ctr"/>
                      <a:r>
                        <a:rPr lang="mn-MN" sz="1000" b="0" i="0" u="none" strike="noStrike" dirty="0">
                          <a:solidFill>
                            <a:schemeClr val="bg1"/>
                          </a:solidFill>
                          <a:latin typeface="Arial" pitchFamily="34" charset="0"/>
                          <a:cs typeface="Arial" pitchFamily="34" charset="0"/>
                        </a:rPr>
                        <a:t>Төрөл</a:t>
                      </a:r>
                      <a:endParaRPr lang="en-US" sz="1000" b="0" i="0" u="none" strike="noStrike" dirty="0">
                        <a:solidFill>
                          <a:schemeClr val="bg1"/>
                        </a:solidFill>
                        <a:latin typeface="Arial" pitchFamily="34" charset="0"/>
                        <a:cs typeface="Arial" pitchFamily="34" charset="0"/>
                      </a:endParaRPr>
                    </a:p>
                  </a:txBody>
                  <a:tcPr marL="9525" marR="9525" marT="9525"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2014</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2015</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2016</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a:solidFill>
                            <a:schemeClr val="bg1"/>
                          </a:solidFill>
                          <a:effectLst/>
                          <a:latin typeface="Arial" panose="020B0604020202020204" pitchFamily="34" charset="0"/>
                          <a:cs typeface="Arial" panose="020B0604020202020204" pitchFamily="34" charset="0"/>
                        </a:rPr>
                        <a:t>2017</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tc>
                  <a:txBody>
                    <a:bodyPr/>
                    <a:lstStyle/>
                    <a:p>
                      <a:pPr algn="ctr">
                        <a:lnSpc>
                          <a:spcPct val="115000"/>
                        </a:lnSpc>
                        <a:spcAft>
                          <a:spcPts val="0"/>
                        </a:spcAft>
                      </a:pPr>
                      <a:r>
                        <a:rPr lang="en-US" sz="1000" dirty="0" smtClean="0">
                          <a:solidFill>
                            <a:schemeClr val="bg1"/>
                          </a:solidFill>
                          <a:effectLst/>
                          <a:latin typeface="Arial" panose="020B0604020202020204" pitchFamily="34" charset="0"/>
                          <a:cs typeface="Arial" panose="020B0604020202020204" pitchFamily="34" charset="0"/>
                        </a:rPr>
                        <a:t>2018</a:t>
                      </a:r>
                      <a:endParaRPr lang="en-US" sz="1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solidFill>
                  </a:tcPr>
                </a:tc>
                <a:extLst>
                  <a:ext uri="{0D108BD9-81ED-4DB2-BD59-A6C34878D82A}">
                    <a16:rowId xmlns:a16="http://schemas.microsoft.com/office/drawing/2014/main" xmlns="" val="10000"/>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Малтай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17219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17362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17797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18410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18759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1"/>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Малчин өрх</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13858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14126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14436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15160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14978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2"/>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Малчдын тоо</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26591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26915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27474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26995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25754</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3"/>
                  </a:ext>
                </a:extLst>
              </a:tr>
              <a:tr h="179696">
                <a:tc>
                  <a:txBody>
                    <a:bodyPr/>
                    <a:lstStyle/>
                    <a:p>
                      <a:pPr lvl="1">
                        <a:lnSpc>
                          <a:spcPct val="115000"/>
                        </a:lnSpc>
                        <a:spcAft>
                          <a:spcPts val="0"/>
                        </a:spcAft>
                      </a:pPr>
                      <a:r>
                        <a:rPr lang="mn-MN" sz="800" dirty="0">
                          <a:solidFill>
                            <a:schemeClr val="accent1"/>
                          </a:solidFill>
                          <a:effectLst/>
                          <a:latin typeface="Arial" panose="020B0604020202020204" pitchFamily="34" charset="0"/>
                          <a:ea typeface="Calibri" panose="020F050202020403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9839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9873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9422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8703</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4"/>
                  </a:ext>
                </a:extLst>
              </a:tr>
              <a:tr h="179696">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 </a:t>
                      </a:r>
                      <a:r>
                        <a:rPr lang="mn-MN" sz="800" dirty="0">
                          <a:solidFill>
                            <a:schemeClr val="accent1"/>
                          </a:solidFill>
                          <a:effectLst/>
                          <a:latin typeface="Arial" panose="020B0604020202020204" pitchFamily="34" charset="0"/>
                          <a:cs typeface="Arial" panose="020B0604020202020204" pitchFamily="34" charset="0"/>
                        </a:rPr>
                        <a:t>тэтгэвэрт 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14196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14532</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15021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14205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13940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5"/>
                  </a:ext>
                </a:extLst>
              </a:tr>
              <a:tr h="179696">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2556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2544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2580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3368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3061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tc>
                <a:extLst>
                  <a:ext uri="{0D108BD9-81ED-4DB2-BD59-A6C34878D82A}">
                    <a16:rowId xmlns:a16="http://schemas.microsoft.com/office/drawing/2014/main" xmlns="" val="10006"/>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12629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12693</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12849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12167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11281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10007"/>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ea typeface="Calibri" panose="020F0502020204030204" pitchFamily="34" charset="0"/>
                          <a:cs typeface="Arial" panose="020B0604020202020204" pitchFamily="34" charset="0"/>
                        </a:rPr>
                        <a:t>Насны бүрэлдэхүүн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100.0</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1995020768"/>
                  </a:ext>
                </a:extLst>
              </a:tr>
              <a:tr h="179696">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16-34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37.0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36.6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35.9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34.9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33.8</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856677675"/>
                  </a:ext>
                </a:extLst>
              </a:tr>
              <a:tr h="179696">
                <a:tc>
                  <a:txBody>
                    <a:bodyPr/>
                    <a:lstStyle/>
                    <a:p>
                      <a:pPr lvl="1">
                        <a:lnSpc>
                          <a:spcPct val="115000"/>
                        </a:lnSpc>
                        <a:spcAft>
                          <a:spcPts val="0"/>
                        </a:spcAft>
                      </a:pPr>
                      <a:r>
                        <a:rPr lang="en-US" sz="800" dirty="0">
                          <a:solidFill>
                            <a:schemeClr val="accent1"/>
                          </a:solidFill>
                          <a:effectLst/>
                          <a:latin typeface="Arial" panose="020B0604020202020204" pitchFamily="34" charset="0"/>
                          <a:cs typeface="Arial" panose="020B0604020202020204" pitchFamily="34" charset="0"/>
                        </a:rPr>
                        <a:t>35-аас</a:t>
                      </a:r>
                      <a:r>
                        <a:rPr lang="mn-MN" sz="800" dirty="0">
                          <a:solidFill>
                            <a:schemeClr val="accent1"/>
                          </a:solidFill>
                          <a:effectLst/>
                          <a:latin typeface="Arial" panose="020B0604020202020204" pitchFamily="34" charset="0"/>
                          <a:cs typeface="Arial" panose="020B0604020202020204" pitchFamily="34" charset="0"/>
                        </a:rPr>
                        <a:t> тэтгэвэрт</a:t>
                      </a:r>
                      <a:r>
                        <a:rPr lang="en-US" sz="800" dirty="0">
                          <a:solidFill>
                            <a:schemeClr val="accent1"/>
                          </a:solidFill>
                          <a:effectLst/>
                          <a:latin typeface="Arial" panose="020B0604020202020204" pitchFamily="34" charset="0"/>
                          <a:cs typeface="Arial" panose="020B0604020202020204" pitchFamily="34" charset="0"/>
                        </a:rPr>
                        <a:t> </a:t>
                      </a:r>
                      <a:r>
                        <a:rPr lang="mn-MN" sz="800" dirty="0">
                          <a:solidFill>
                            <a:schemeClr val="accent1"/>
                          </a:solidFill>
                          <a:effectLst/>
                          <a:latin typeface="Arial" panose="020B0604020202020204" pitchFamily="34" charset="0"/>
                          <a:cs typeface="Arial" panose="020B0604020202020204" pitchFamily="34" charset="0"/>
                        </a:rPr>
                        <a:t>гарах хүртэл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53.4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54.0</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54.7</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52.6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54.1</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3101333369"/>
                  </a:ext>
                </a:extLst>
              </a:tr>
              <a:tr h="179696">
                <a:tc>
                  <a:txBody>
                    <a:bodyPr/>
                    <a:lstStyle/>
                    <a:p>
                      <a:pPr lvl="1">
                        <a:lnSpc>
                          <a:spcPct val="115000"/>
                        </a:lnSpc>
                        <a:spcAft>
                          <a:spcPts val="0"/>
                        </a:spcAft>
                      </a:pPr>
                      <a:r>
                        <a:rPr lang="mn-MN" sz="800" dirty="0">
                          <a:solidFill>
                            <a:schemeClr val="accent1"/>
                          </a:solidFill>
                          <a:effectLst/>
                          <a:latin typeface="Arial" panose="020B0604020202020204" pitchFamily="34" charset="0"/>
                          <a:cs typeface="Arial" panose="020B0604020202020204" pitchFamily="34" charset="0"/>
                        </a:rPr>
                        <a:t>Тэтгэврийн насны</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9.6</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9.4</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12.5</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800" dirty="0" smtClean="0">
                          <a:solidFill>
                            <a:schemeClr val="accent1"/>
                          </a:solidFill>
                          <a:effectLst/>
                          <a:latin typeface="Arial" panose="020B0604020202020204" pitchFamily="34" charset="0"/>
                          <a:ea typeface="Calibri" panose="020F0502020204030204" pitchFamily="34" charset="0"/>
                          <a:cs typeface="Arial" panose="020B0604020202020204" pitchFamily="34" charset="0"/>
                        </a:rPr>
                        <a:t>11.9</a:t>
                      </a:r>
                      <a:endParaRPr lang="en-US" sz="800" dirty="0">
                        <a:solidFill>
                          <a:schemeClr val="accent1"/>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2748571552"/>
                  </a:ext>
                </a:extLst>
              </a:tr>
              <a:tr h="179696">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Нийт малчдаас эмэгтэй хувь</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47.2</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46.7</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45.1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43.8</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bg1"/>
                    </a:solidFill>
                  </a:tcPr>
                </a:tc>
                <a:extLst>
                  <a:ext uri="{0D108BD9-81ED-4DB2-BD59-A6C34878D82A}">
                    <a16:rowId xmlns:a16="http://schemas.microsoft.com/office/drawing/2014/main" xmlns="" val="2141136491"/>
                  </a:ext>
                </a:extLst>
              </a:tr>
              <a:tr h="301496">
                <a:tc>
                  <a:txBody>
                    <a:bodyPr/>
                    <a:lstStyle/>
                    <a:p>
                      <a:pPr>
                        <a:lnSpc>
                          <a:spcPct val="115000"/>
                        </a:lnSpc>
                        <a:spcAft>
                          <a:spcPts val="0"/>
                        </a:spcAft>
                      </a:pPr>
                      <a:r>
                        <a:rPr lang="mn-MN" sz="900" dirty="0">
                          <a:solidFill>
                            <a:srgbClr val="002060"/>
                          </a:solidFill>
                          <a:effectLst/>
                          <a:latin typeface="Arial" panose="020B0604020202020204" pitchFamily="34" charset="0"/>
                          <a:cs typeface="Arial" panose="020B0604020202020204" pitchFamily="34" charset="0"/>
                        </a:rPr>
                        <a:t>Нэг малчин өрхөд ногдох малын тоо </a:t>
                      </a:r>
                      <a:r>
                        <a:rPr lang="mn-MN" sz="800" i="1" dirty="0">
                          <a:solidFill>
                            <a:srgbClr val="002060"/>
                          </a:solidFill>
                          <a:effectLst/>
                          <a:latin typeface="Arial" panose="020B0604020202020204" pitchFamily="34" charset="0"/>
                          <a:cs typeface="Arial" panose="020B0604020202020204" pitchFamily="34" charset="0"/>
                        </a:rPr>
                        <a:t>/толгойгоор/</a:t>
                      </a:r>
                      <a:endParaRPr lang="en-US" sz="800" i="1"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241</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275</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en-US"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349</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tc>
                  <a:txBody>
                    <a:bodyPr/>
                    <a:lstStyle/>
                    <a:p>
                      <a:pPr algn="r">
                        <a:lnSpc>
                          <a:spcPct val="115000"/>
                        </a:lnSpc>
                        <a:spcAft>
                          <a:spcPts val="0"/>
                        </a:spcAft>
                      </a:pPr>
                      <a:r>
                        <a:rPr lang="mn-MN" sz="900"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366</a:t>
                      </a:r>
                      <a:endParaRPr lang="en-US" sz="9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a:txBody>
                  <a:tcPr marL="49587" marR="49587" marT="0" marB="0" anchor="ctr">
                    <a:solidFill>
                      <a:schemeClr val="accent1">
                        <a:lumMod val="20000"/>
                        <a:lumOff val="80000"/>
                      </a:schemeClr>
                    </a:solidFill>
                  </a:tcPr>
                </a:tc>
                <a:extLst>
                  <a:ext uri="{0D108BD9-81ED-4DB2-BD59-A6C34878D82A}">
                    <a16:rowId xmlns:a16="http://schemas.microsoft.com/office/drawing/2014/main" xmlns="" val="4138427758"/>
                  </a:ext>
                </a:extLst>
              </a:tr>
            </a:tbl>
          </a:graphicData>
        </a:graphic>
      </p:graphicFrame>
      <p:sp>
        <p:nvSpPr>
          <p:cNvPr id="10" name="TextBox 9">
            <a:extLst>
              <a:ext uri="{FF2B5EF4-FFF2-40B4-BE49-F238E27FC236}">
                <a16:creationId xmlns:a16="http://schemas.microsoft.com/office/drawing/2014/main" xmlns="" id="{4BAD6027-B1DB-4710-B516-D21997F6FCC7}"/>
              </a:ext>
            </a:extLst>
          </p:cNvPr>
          <p:cNvSpPr txBox="1"/>
          <p:nvPr/>
        </p:nvSpPr>
        <p:spPr>
          <a:xfrm>
            <a:off x="359227" y="225697"/>
            <a:ext cx="4312134" cy="215444"/>
          </a:xfrm>
          <a:prstGeom prst="rect">
            <a:avLst/>
          </a:prstGeom>
          <a:noFill/>
        </p:spPr>
        <p:txBody>
          <a:bodyPr wrap="square" rtlCol="0">
            <a:spAutoFit/>
          </a:bodyPr>
          <a:lstStyle/>
          <a:p>
            <a:pPr algn="ctr"/>
            <a:r>
              <a:rPr lang="mn-MN" sz="800" dirty="0">
                <a:solidFill>
                  <a:srgbClr val="002060"/>
                </a:solidFill>
                <a:latin typeface="Arial" panose="020B0604020202020204" pitchFamily="34" charset="0"/>
                <a:cs typeface="Arial" panose="020B0604020202020204" pitchFamily="34" charset="0"/>
              </a:rPr>
              <a:t>Өрх, малчдын тоо, насны бүтэц, тэдний соёл, ахуйн байдал</a:t>
            </a:r>
          </a:p>
        </p:txBody>
      </p:sp>
      <p:cxnSp>
        <p:nvCxnSpPr>
          <p:cNvPr id="13" name="Straight Connector 12">
            <a:extLst>
              <a:ext uri="{FF2B5EF4-FFF2-40B4-BE49-F238E27FC236}">
                <a16:creationId xmlns:a16="http://schemas.microsoft.com/office/drawing/2014/main" xmlns="" id="{A6D98119-5ABB-4FFB-B9B7-7CB4F67E9B5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6F402725-5E71-42ED-A28F-DD7AA8A3CCF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7D452B19-84EA-4601-97B1-781EE8390D94}"/>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B98E44E5-CB61-4C68-B775-A30610E8C28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39</a:t>
              </a:r>
              <a:endParaRPr lang="mn-MN" sz="900" dirty="0">
                <a:solidFill>
                  <a:srgbClr val="002060"/>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590272A0-BDAC-443C-A48E-FC94A162C6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B07537C-FF73-4764-8712-02E6FE784FE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145196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63E0B56D-0067-4B93-9DE2-18C785E161DA}"/>
              </a:ext>
            </a:extLst>
          </p:cNvPr>
          <p:cNvSpPr txBox="1"/>
          <p:nvPr/>
        </p:nvSpPr>
        <p:spPr>
          <a:xfrm>
            <a:off x="1306790" y="349623"/>
            <a:ext cx="1032437" cy="461665"/>
          </a:xfrm>
          <a:prstGeom prst="rect">
            <a:avLst/>
          </a:prstGeom>
          <a:noFill/>
        </p:spPr>
        <p:txBody>
          <a:bodyPr wrap="square" rtlCol="0">
            <a:spAutoFit/>
          </a:bodyPr>
          <a:lstStyle/>
          <a:p>
            <a:pPr algn="ctr"/>
            <a:r>
              <a:rPr lang="mn-MN" sz="1200" dirty="0">
                <a:solidFill>
                  <a:srgbClr val="002060"/>
                </a:solidFill>
                <a:latin typeface="Arial" panose="020B0604020202020204" pitchFamily="34" charset="0"/>
                <a:cs typeface="Arial" panose="020B0604020202020204" pitchFamily="34" charset="0"/>
              </a:rPr>
              <a:t>Малын тоо, сумдаар</a:t>
            </a:r>
          </a:p>
        </p:txBody>
      </p:sp>
      <p:cxnSp>
        <p:nvCxnSpPr>
          <p:cNvPr id="15" name="Straight Connector 14">
            <a:extLst>
              <a:ext uri="{FF2B5EF4-FFF2-40B4-BE49-F238E27FC236}">
                <a16:creationId xmlns:a16="http://schemas.microsoft.com/office/drawing/2014/main" xmlns="" id="{F0BEABD4-32BC-4FE0-84AF-F65C4C93DCF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598D21B4-44C0-45C9-973C-A569E5E66A4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BF340823-8BE1-4E51-8051-A14330276BD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5F39310-55B5-406C-AE67-0A1F6F27125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D8CC1EA4-0B8F-4343-9F0E-7A1AB14B2BC9}"/>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244A96E1-7264-49D2-B19C-1B956A9F8E6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2" name="Chart 11">
            <a:extLst>
              <a:ext uri="{FF2B5EF4-FFF2-40B4-BE49-F238E27FC236}">
                <a16:creationId xmlns:a16="http://schemas.microsoft.com/office/drawing/2014/main" xmlns="" id="{AA3952D7-A43B-4C96-9A56-4E3E21D69322}"/>
              </a:ext>
            </a:extLst>
          </p:cNvPr>
          <p:cNvGraphicFramePr>
            <a:graphicFrameLocks/>
          </p:cNvGraphicFramePr>
          <p:nvPr>
            <p:extLst>
              <p:ext uri="{D42A27DB-BD31-4B8C-83A1-F6EECF244321}">
                <p14:modId xmlns:p14="http://schemas.microsoft.com/office/powerpoint/2010/main" val="3901731232"/>
              </p:ext>
            </p:extLst>
          </p:nvPr>
        </p:nvGraphicFramePr>
        <p:xfrm>
          <a:off x="-29268" y="-39067"/>
          <a:ext cx="4966916" cy="3220484"/>
        </p:xfrm>
        <a:graphic>
          <a:graphicData uri="http://schemas.openxmlformats.org/drawingml/2006/chart">
            <c:chart xmlns:c="http://schemas.openxmlformats.org/drawingml/2006/chart" xmlns:r="http://schemas.openxmlformats.org/officeDocument/2006/relationships" r:id="rId2"/>
          </a:graphicData>
        </a:graphic>
      </p:graphicFrame>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668702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xmlns="" id="{90BB7EED-AF79-450E-A31A-3B7EFB7D8C73}"/>
              </a:ext>
            </a:extLst>
          </p:cNvPr>
          <p:cNvSpPr txBox="1"/>
          <p:nvPr/>
        </p:nvSpPr>
        <p:spPr>
          <a:xfrm>
            <a:off x="359227" y="225697"/>
            <a:ext cx="4312134" cy="230832"/>
          </a:xfrm>
          <a:prstGeom prst="rect">
            <a:avLst/>
          </a:prstGeom>
          <a:noFill/>
        </p:spPr>
        <p:txBody>
          <a:bodyPr wrap="square" rtlCol="0">
            <a:spAutoFit/>
          </a:bodyPr>
          <a:lstStyle/>
          <a:p>
            <a:pPr algn="ctr"/>
            <a:r>
              <a:rPr lang="mn-MN" sz="900" b="1" dirty="0">
                <a:solidFill>
                  <a:srgbClr val="002060"/>
                </a:solidFill>
                <a:latin typeface="Arial" panose="020B0604020202020204" pitchFamily="34" charset="0"/>
                <a:cs typeface="Arial" panose="020B0604020202020204" pitchFamily="34" charset="0"/>
              </a:rPr>
              <a:t>Мал сүргийн бүтэц, </a:t>
            </a:r>
            <a:r>
              <a:rPr lang="mn-MN" sz="900" b="1" dirty="0" smtClean="0">
                <a:solidFill>
                  <a:srgbClr val="002060"/>
                </a:solidFill>
                <a:latin typeface="Arial" panose="020B0604020202020204" pitchFamily="34" charset="0"/>
                <a:cs typeface="Arial" panose="020B0604020202020204" pitchFamily="34" charset="0"/>
              </a:rPr>
              <a:t>201</a:t>
            </a:r>
            <a:r>
              <a:rPr lang="en-US" sz="900" b="1" dirty="0" smtClean="0">
                <a:solidFill>
                  <a:srgbClr val="002060"/>
                </a:solidFill>
                <a:latin typeface="Arial" panose="020B0604020202020204" pitchFamily="34" charset="0"/>
                <a:cs typeface="Arial" panose="020B0604020202020204" pitchFamily="34" charset="0"/>
              </a:rPr>
              <a:t>8</a:t>
            </a:r>
            <a:r>
              <a:rPr lang="mn-MN" sz="900" b="1" dirty="0" smtClean="0">
                <a:solidFill>
                  <a:srgbClr val="002060"/>
                </a:solidFill>
                <a:latin typeface="Arial" panose="020B0604020202020204" pitchFamily="34" charset="0"/>
                <a:cs typeface="Arial" panose="020B0604020202020204" pitchFamily="34" charset="0"/>
              </a:rPr>
              <a:t> </a:t>
            </a:r>
            <a:r>
              <a:rPr lang="mn-MN" sz="900" b="1" dirty="0">
                <a:solidFill>
                  <a:srgbClr val="002060"/>
                </a:solidFill>
                <a:latin typeface="Arial" panose="020B0604020202020204" pitchFamily="34" charset="0"/>
                <a:cs typeface="Arial" panose="020B0604020202020204" pitchFamily="34" charset="0"/>
              </a:rPr>
              <a:t>он</a:t>
            </a:r>
          </a:p>
        </p:txBody>
      </p:sp>
      <p:cxnSp>
        <p:nvCxnSpPr>
          <p:cNvPr id="17" name="Straight Connector 16">
            <a:extLst>
              <a:ext uri="{FF2B5EF4-FFF2-40B4-BE49-F238E27FC236}">
                <a16:creationId xmlns:a16="http://schemas.microsoft.com/office/drawing/2014/main" xmlns="" id="{0E26C38C-FA70-42B0-AC7D-CEE8456DF53B}"/>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FE90570-5FA7-406A-8789-A110D5A7152E}"/>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1" name="Group 10">
            <a:extLst>
              <a:ext uri="{FF2B5EF4-FFF2-40B4-BE49-F238E27FC236}">
                <a16:creationId xmlns:a16="http://schemas.microsoft.com/office/drawing/2014/main" xmlns="" id="{1A99EC02-A0BF-41A1-836A-F9A365B6B033}"/>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7E256B8-BA27-4FD9-84EB-3BF1EF44D6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2C59BACB-517E-4C67-BBA3-A76A0B8211F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988CE16-B8B9-4457-AB5F-812F5794955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a:extLst>
              <a:ext uri="{FF2B5EF4-FFF2-40B4-BE49-F238E27FC236}">
                <a16:creationId xmlns:a16="http://schemas.microsoft.com/office/drawing/2014/main" xmlns="" id="{E24AFF0D-CD42-4D92-9134-8B51765E21E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7338" t="30678" r="8912" b="65168"/>
          <a:stretch/>
        </p:blipFill>
        <p:spPr>
          <a:xfrm flipH="1">
            <a:off x="1942515" y="2248124"/>
            <a:ext cx="1281891" cy="1008000"/>
          </a:xfrm>
          <a:prstGeom prst="rect">
            <a:avLst/>
          </a:prstGeom>
        </p:spPr>
      </p:pic>
      <p:pic>
        <p:nvPicPr>
          <p:cNvPr id="20" name="Picture 19">
            <a:extLst>
              <a:ext uri="{FF2B5EF4-FFF2-40B4-BE49-F238E27FC236}">
                <a16:creationId xmlns:a16="http://schemas.microsoft.com/office/drawing/2014/main" xmlns="" id="{84E1A584-C3DB-4EA4-B512-1D2AE016D7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711" t="4333" r="9548" b="89457"/>
          <a:stretch/>
        </p:blipFill>
        <p:spPr>
          <a:xfrm>
            <a:off x="370536" y="460597"/>
            <a:ext cx="1411867" cy="1080000"/>
          </a:xfrm>
          <a:prstGeom prst="rect">
            <a:avLst/>
          </a:prstGeom>
        </p:spPr>
      </p:pic>
      <p:pic>
        <p:nvPicPr>
          <p:cNvPr id="21" name="Picture 20">
            <a:extLst>
              <a:ext uri="{FF2B5EF4-FFF2-40B4-BE49-F238E27FC236}">
                <a16:creationId xmlns:a16="http://schemas.microsoft.com/office/drawing/2014/main" xmlns="" id="{2DEB1E92-2E19-47B0-8D32-4B7D5F723C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1736" t="13830" r="2523" b="81145"/>
          <a:stretch/>
        </p:blipFill>
        <p:spPr>
          <a:xfrm flipH="1">
            <a:off x="276832" y="1635623"/>
            <a:ext cx="1462475" cy="900000"/>
          </a:xfrm>
          <a:prstGeom prst="rect">
            <a:avLst/>
          </a:prstGeom>
        </p:spPr>
      </p:pic>
      <p:pic>
        <p:nvPicPr>
          <p:cNvPr id="22" name="Picture 21">
            <a:extLst>
              <a:ext uri="{FF2B5EF4-FFF2-40B4-BE49-F238E27FC236}">
                <a16:creationId xmlns:a16="http://schemas.microsoft.com/office/drawing/2014/main" xmlns="" id="{741876BC-E471-47B7-9539-23AB3E2C49B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0013" t="18559" r="14583" b="73433"/>
          <a:stretch/>
        </p:blipFill>
        <p:spPr>
          <a:xfrm>
            <a:off x="3519928" y="601623"/>
            <a:ext cx="1030588" cy="1080000"/>
          </a:xfrm>
          <a:prstGeom prst="rect">
            <a:avLst/>
          </a:prstGeom>
        </p:spPr>
      </p:pic>
      <p:grpSp>
        <p:nvGrpSpPr>
          <p:cNvPr id="23" name="Group 22">
            <a:extLst>
              <a:ext uri="{FF2B5EF4-FFF2-40B4-BE49-F238E27FC236}">
                <a16:creationId xmlns:a16="http://schemas.microsoft.com/office/drawing/2014/main" xmlns="" id="{B91D4D43-EC0F-4E7F-A284-EE102066643A}"/>
              </a:ext>
            </a:extLst>
          </p:cNvPr>
          <p:cNvGrpSpPr/>
          <p:nvPr/>
        </p:nvGrpSpPr>
        <p:grpSpPr>
          <a:xfrm>
            <a:off x="3425648" y="1907714"/>
            <a:ext cx="1260000" cy="900000"/>
            <a:chOff x="-1092010" y="1868325"/>
            <a:chExt cx="1092010" cy="720000"/>
          </a:xfrm>
        </p:grpSpPr>
        <p:pic>
          <p:nvPicPr>
            <p:cNvPr id="24" name="Picture 2" descr="hurgat honi">
              <a:extLst>
                <a:ext uri="{FF2B5EF4-FFF2-40B4-BE49-F238E27FC236}">
                  <a16:creationId xmlns:a16="http://schemas.microsoft.com/office/drawing/2014/main" xmlns="" id="{C76AE2B9-FF00-4346-A411-5D5FDEF7C790}"/>
                </a:ext>
              </a:extLst>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92010" y="1868325"/>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 name="Rectangle: Rounded Corners 24">
              <a:extLst>
                <a:ext uri="{FF2B5EF4-FFF2-40B4-BE49-F238E27FC236}">
                  <a16:creationId xmlns:a16="http://schemas.microsoft.com/office/drawing/2014/main" xmlns="" id="{2F5F659D-3AC8-42C7-8F40-9D78CA749E44}"/>
                </a:ext>
              </a:extLst>
            </p:cNvPr>
            <p:cNvSpPr/>
            <p:nvPr/>
          </p:nvSpPr>
          <p:spPr>
            <a:xfrm>
              <a:off x="-373487" y="2210874"/>
              <a:ext cx="373487" cy="373488"/>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grpSp>
      <p:sp>
        <p:nvSpPr>
          <p:cNvPr id="2" name="Rectangle: Rounded Corners 1">
            <a:extLst>
              <a:ext uri="{FF2B5EF4-FFF2-40B4-BE49-F238E27FC236}">
                <a16:creationId xmlns:a16="http://schemas.microsoft.com/office/drawing/2014/main" xmlns="" id="{4AF7E69D-7BFE-4060-BDA0-BBD0A7489283}"/>
              </a:ext>
            </a:extLst>
          </p:cNvPr>
          <p:cNvSpPr/>
          <p:nvPr/>
        </p:nvSpPr>
        <p:spPr>
          <a:xfrm>
            <a:off x="3578084" y="1057516"/>
            <a:ext cx="844208"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002060"/>
                </a:solidFill>
                <a:latin typeface="Arial" panose="020B0604020202020204" pitchFamily="34" charset="0"/>
                <a:cs typeface="Arial" panose="020B0604020202020204" pitchFamily="34" charset="0"/>
              </a:rPr>
              <a:t>0</a:t>
            </a:r>
            <a:r>
              <a:rPr lang="mn-MN" sz="1400" dirty="0" smtClean="0">
                <a:solidFill>
                  <a:srgbClr val="002060"/>
                </a:solidFill>
                <a:latin typeface="Arial" panose="020B0604020202020204" pitchFamily="34" charset="0"/>
                <a:cs typeface="Arial" panose="020B0604020202020204" pitchFamily="34" charset="0"/>
              </a:rPr>
              <a:t>.02</a:t>
            </a:r>
            <a:r>
              <a:rPr lang="en-US" sz="1400" dirty="0" smtClean="0">
                <a:solidFill>
                  <a:srgbClr val="002060"/>
                </a:solidFill>
                <a:latin typeface="Arial" panose="020B0604020202020204" pitchFamily="34" charset="0"/>
                <a:cs typeface="Arial" panose="020B0604020202020204" pitchFamily="34" charset="0"/>
              </a:rPr>
              <a:t>%</a:t>
            </a:r>
            <a:endParaRPr lang="mn-MN" sz="1400" dirty="0">
              <a:solidFill>
                <a:srgbClr val="002060"/>
              </a:solidFill>
              <a:latin typeface="Arial" panose="020B0604020202020204" pitchFamily="34" charset="0"/>
              <a:cs typeface="Arial" panose="020B0604020202020204" pitchFamily="34" charset="0"/>
            </a:endParaRPr>
          </a:p>
        </p:txBody>
      </p:sp>
      <p:sp>
        <p:nvSpPr>
          <p:cNvPr id="26" name="Rectangle: Rounded Corners 25">
            <a:extLst>
              <a:ext uri="{FF2B5EF4-FFF2-40B4-BE49-F238E27FC236}">
                <a16:creationId xmlns:a16="http://schemas.microsoft.com/office/drawing/2014/main" xmlns="" id="{F5E21853-ADC2-493C-957F-8B972647E3D8}"/>
              </a:ext>
            </a:extLst>
          </p:cNvPr>
          <p:cNvSpPr/>
          <p:nvPr/>
        </p:nvSpPr>
        <p:spPr>
          <a:xfrm>
            <a:off x="708548" y="750382"/>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smtClean="0">
                <a:solidFill>
                  <a:srgbClr val="002060"/>
                </a:solidFill>
                <a:latin typeface="Arial" panose="020B0604020202020204" pitchFamily="34" charset="0"/>
                <a:cs typeface="Arial" panose="020B0604020202020204" pitchFamily="34" charset="0"/>
              </a:rPr>
              <a:t>6.9</a:t>
            </a:r>
            <a:r>
              <a:rPr lang="en-US" sz="1200" dirty="0" smtClean="0">
                <a:solidFill>
                  <a:srgbClr val="002060"/>
                </a:solidFill>
                <a:latin typeface="Arial" panose="020B0604020202020204" pitchFamily="34" charset="0"/>
                <a:cs typeface="Arial" panose="020B0604020202020204" pitchFamily="34" charset="0"/>
              </a:rPr>
              <a:t>%</a:t>
            </a:r>
            <a:endParaRPr lang="mn-MN" sz="1200" dirty="0">
              <a:solidFill>
                <a:srgbClr val="002060"/>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xmlns="" id="{FA787E8C-A756-4DF1-A9F3-84F735061CAD}"/>
              </a:ext>
            </a:extLst>
          </p:cNvPr>
          <p:cNvSpPr/>
          <p:nvPr/>
        </p:nvSpPr>
        <p:spPr>
          <a:xfrm>
            <a:off x="897796" y="1774176"/>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latin typeface="Arial" panose="020B0604020202020204" pitchFamily="34" charset="0"/>
                <a:cs typeface="Arial" panose="020B0604020202020204" pitchFamily="34" charset="0"/>
              </a:rPr>
              <a:t>11.</a:t>
            </a:r>
            <a:r>
              <a:rPr lang="mn-MN" sz="1000" dirty="0" smtClean="0">
                <a:solidFill>
                  <a:srgbClr val="002060"/>
                </a:solidFill>
                <a:latin typeface="Arial" panose="020B0604020202020204" pitchFamily="34" charset="0"/>
                <a:cs typeface="Arial" panose="020B0604020202020204" pitchFamily="34" charset="0"/>
              </a:rPr>
              <a:t>3</a:t>
            </a:r>
            <a:r>
              <a:rPr lang="en-US" sz="1000" dirty="0" smtClean="0">
                <a:solidFill>
                  <a:srgbClr val="002060"/>
                </a:solidFill>
                <a:latin typeface="Arial" panose="020B0604020202020204" pitchFamily="34" charset="0"/>
                <a:cs typeface="Arial" panose="020B0604020202020204" pitchFamily="34" charset="0"/>
              </a:rPr>
              <a:t>%</a:t>
            </a:r>
            <a:endParaRPr lang="mn-MN" sz="1000" dirty="0">
              <a:solidFill>
                <a:srgbClr val="002060"/>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E38E41D0-9765-4E9B-AAAA-C4A12654BE90}"/>
              </a:ext>
            </a:extLst>
          </p:cNvPr>
          <p:cNvSpPr/>
          <p:nvPr/>
        </p:nvSpPr>
        <p:spPr>
          <a:xfrm>
            <a:off x="3578084" y="2106351"/>
            <a:ext cx="608154" cy="300647"/>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latin typeface="Arial" panose="020B0604020202020204" pitchFamily="34" charset="0"/>
                <a:cs typeface="Arial" panose="020B0604020202020204" pitchFamily="34" charset="0"/>
              </a:rPr>
              <a:t>5</a:t>
            </a:r>
            <a:r>
              <a:rPr lang="mn-MN" sz="1000" dirty="0" smtClean="0">
                <a:solidFill>
                  <a:srgbClr val="002060"/>
                </a:solidFill>
                <a:latin typeface="Arial" panose="020B0604020202020204" pitchFamily="34" charset="0"/>
                <a:cs typeface="Arial" panose="020B0604020202020204" pitchFamily="34" charset="0"/>
              </a:rPr>
              <a:t>4.4</a:t>
            </a:r>
            <a:r>
              <a:rPr lang="en-US" sz="1000" dirty="0" smtClean="0">
                <a:solidFill>
                  <a:srgbClr val="002060"/>
                </a:solidFill>
                <a:latin typeface="Arial" panose="020B0604020202020204" pitchFamily="34" charset="0"/>
                <a:cs typeface="Arial" panose="020B0604020202020204" pitchFamily="34" charset="0"/>
              </a:rPr>
              <a:t>%</a:t>
            </a:r>
            <a:endParaRPr lang="mn-MN" sz="1000" dirty="0">
              <a:solidFill>
                <a:srgbClr val="002060"/>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7A96D623-6865-4FFC-A20F-F8276EF11DF5}"/>
              </a:ext>
            </a:extLst>
          </p:cNvPr>
          <p:cNvSpPr/>
          <p:nvPr/>
        </p:nvSpPr>
        <p:spPr>
          <a:xfrm>
            <a:off x="2295460" y="2535623"/>
            <a:ext cx="576000" cy="288000"/>
          </a:xfrm>
          <a:prstGeom prst="roundRect">
            <a:avLst/>
          </a:prstGeom>
          <a:solidFill>
            <a:srgbClr val="FFFFFF"/>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2060"/>
                </a:solidFill>
                <a:latin typeface="Arial" panose="020B0604020202020204" pitchFamily="34" charset="0"/>
                <a:cs typeface="Arial" panose="020B0604020202020204" pitchFamily="34" charset="0"/>
              </a:rPr>
              <a:t>27.</a:t>
            </a:r>
            <a:r>
              <a:rPr lang="mn-MN" sz="1000" dirty="0" smtClean="0">
                <a:solidFill>
                  <a:srgbClr val="002060"/>
                </a:solidFill>
                <a:latin typeface="Arial" panose="020B0604020202020204" pitchFamily="34" charset="0"/>
                <a:cs typeface="Arial" panose="020B0604020202020204" pitchFamily="34" charset="0"/>
              </a:rPr>
              <a:t>3</a:t>
            </a:r>
            <a:r>
              <a:rPr lang="en-US" sz="1000" dirty="0" smtClean="0">
                <a:solidFill>
                  <a:srgbClr val="002060"/>
                </a:solidFill>
                <a:latin typeface="Arial" panose="020B0604020202020204" pitchFamily="34" charset="0"/>
                <a:cs typeface="Arial" panose="020B0604020202020204" pitchFamily="34" charset="0"/>
              </a:rPr>
              <a:t>%</a:t>
            </a:r>
            <a:endParaRPr lang="mn-MN" sz="1000" dirty="0">
              <a:solidFill>
                <a:srgbClr val="00206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316C386F-F634-4BC0-8FEA-1176350B0639}"/>
              </a:ext>
            </a:extLst>
          </p:cNvPr>
          <p:cNvSpPr txBox="1"/>
          <p:nvPr/>
        </p:nvSpPr>
        <p:spPr>
          <a:xfrm>
            <a:off x="1764805" y="646513"/>
            <a:ext cx="1673295" cy="1384995"/>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cs typeface="Arial" panose="020B0604020202020204" pitchFamily="34" charset="0"/>
              </a:rPr>
              <a:t>Бог малын</a:t>
            </a:r>
            <a:r>
              <a:rPr lang="mn-MN" sz="1000" dirty="0">
                <a:solidFill>
                  <a:schemeClr val="accent1"/>
                </a:solidFill>
                <a:latin typeface="Arial" panose="020B0604020202020204" pitchFamily="34" charset="0"/>
                <a:cs typeface="Arial" panose="020B0604020202020204" pitchFamily="34" charset="0"/>
              </a:rPr>
              <a:t> дотор хонин сүрэг </a:t>
            </a:r>
            <a:r>
              <a:rPr lang="mn-MN" sz="1200" dirty="0" smtClean="0">
                <a:solidFill>
                  <a:srgbClr val="002060"/>
                </a:solidFill>
                <a:latin typeface="Arial" panose="020B0604020202020204" pitchFamily="34" charset="0"/>
                <a:cs typeface="Arial" panose="020B0604020202020204" pitchFamily="34" charset="0"/>
              </a:rPr>
              <a:t>66.5</a:t>
            </a:r>
            <a:r>
              <a:rPr lang="en-US" sz="1200" dirty="0" smtClean="0">
                <a:solidFill>
                  <a:srgbClr val="002060"/>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 ямаан сүрэг </a:t>
            </a:r>
            <a:r>
              <a:rPr lang="mn-MN" sz="1200" dirty="0" smtClean="0">
                <a:solidFill>
                  <a:srgbClr val="002060"/>
                </a:solidFill>
                <a:latin typeface="Arial" panose="020B0604020202020204" pitchFamily="34" charset="0"/>
                <a:cs typeface="Arial" panose="020B0604020202020204" pitchFamily="34" charset="0"/>
              </a:rPr>
              <a:t>33.5</a:t>
            </a:r>
            <a:r>
              <a:rPr lang="en-US" sz="1200" dirty="0" smtClean="0">
                <a:solidFill>
                  <a:srgbClr val="002060"/>
                </a:solidFill>
                <a:latin typeface="Arial" panose="020B0604020202020204" pitchFamily="34" charset="0"/>
                <a:cs typeface="Arial" panose="020B0604020202020204" pitchFamily="34" charset="0"/>
              </a:rPr>
              <a:t>%</a:t>
            </a:r>
            <a:r>
              <a:rPr lang="en-US" sz="1000" dirty="0" smtClean="0">
                <a:solidFill>
                  <a:schemeClr val="accent1"/>
                </a:solidFill>
                <a:latin typeface="Arial" panose="020B0604020202020204" pitchFamily="34" charset="0"/>
                <a:cs typeface="Arial" panose="020B0604020202020204" pitchFamily="34" charset="0"/>
              </a:rPr>
              <a:t>-</a:t>
            </a:r>
            <a:r>
              <a:rPr lang="mn-MN" sz="1000" dirty="0">
                <a:solidFill>
                  <a:schemeClr val="accent1"/>
                </a:solidFill>
                <a:latin typeface="Arial" panose="020B0604020202020204" pitchFamily="34" charset="0"/>
                <a:cs typeface="Arial" panose="020B0604020202020204" pitchFamily="34" charset="0"/>
              </a:rPr>
              <a:t>ийг тус тус эзэлж байгаа нь </a:t>
            </a:r>
            <a:r>
              <a:rPr lang="mn-MN" sz="1000" dirty="0">
                <a:solidFill>
                  <a:srgbClr val="002060"/>
                </a:solidFill>
                <a:latin typeface="Arial" panose="020B0604020202020204" pitchFamily="34" charset="0"/>
                <a:cs typeface="Arial" panose="020B0604020202020204" pitchFamily="34" charset="0"/>
              </a:rPr>
              <a:t>уламжлалт </a:t>
            </a:r>
            <a:r>
              <a:rPr lang="mn-MN" sz="1000" dirty="0" smtClean="0">
                <a:solidFill>
                  <a:srgbClr val="002060"/>
                </a:solidFill>
                <a:latin typeface="Arial" panose="020B0604020202020204" pitchFamily="34" charset="0"/>
                <a:cs typeface="Arial" panose="020B0604020202020204" pitchFamily="34" charset="0"/>
              </a:rPr>
              <a:t>сүргийн бүтэц алдагдаагүй</a:t>
            </a:r>
            <a:r>
              <a:rPr lang="mn-MN" sz="1000" dirty="0" smtClean="0">
                <a:solidFill>
                  <a:schemeClr val="accent1"/>
                </a:solidFill>
                <a:latin typeface="Arial" panose="020B0604020202020204" pitchFamily="34" charset="0"/>
                <a:cs typeface="Arial" panose="020B0604020202020204" pitchFamily="34" charset="0"/>
              </a:rPr>
              <a:t> хэвийн байгааг </a:t>
            </a:r>
            <a:r>
              <a:rPr lang="mn-MN" sz="1000" dirty="0">
                <a:solidFill>
                  <a:schemeClr val="accent1"/>
                </a:solidFill>
                <a:latin typeface="Arial" panose="020B0604020202020204" pitchFamily="34" charset="0"/>
                <a:cs typeface="Arial" panose="020B0604020202020204" pitchFamily="34" charset="0"/>
              </a:rPr>
              <a:t>илэрхийлж байна. </a:t>
            </a:r>
          </a:p>
        </p:txBody>
      </p:sp>
      <p:pic>
        <p:nvPicPr>
          <p:cNvPr id="31" name="Picture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891126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76E0EC16-3339-4241-8BE4-3FCEC6E3A3B1}"/>
              </a:ext>
            </a:extLst>
          </p:cNvPr>
          <p:cNvSpPr txBox="1"/>
          <p:nvPr/>
        </p:nvSpPr>
        <p:spPr>
          <a:xfrm>
            <a:off x="221000" y="390147"/>
            <a:ext cx="4605575" cy="461665"/>
          </a:xfrm>
          <a:prstGeom prst="rect">
            <a:avLst/>
          </a:prstGeom>
          <a:noFill/>
        </p:spPr>
        <p:txBody>
          <a:bodyPr wrap="square" rtlCol="0">
            <a:spAutoFit/>
          </a:bodyPr>
          <a:lstStyle/>
          <a:p>
            <a:pPr algn="just"/>
            <a:r>
              <a:rPr lang="en-US" sz="1200" dirty="0" smtClean="0">
                <a:solidFill>
                  <a:srgbClr val="002060"/>
                </a:solidFill>
                <a:latin typeface="Arial" panose="020B0604020202020204" pitchFamily="34" charset="0"/>
                <a:cs typeface="Arial" panose="020B0604020202020204" pitchFamily="34" charset="0"/>
              </a:rPr>
              <a:t>2018</a:t>
            </a:r>
            <a:r>
              <a:rPr lang="en-US" sz="1000" dirty="0" smtClean="0">
                <a:solidFill>
                  <a:schemeClr val="accent1"/>
                </a:solidFill>
                <a:latin typeface="Arial" panose="020B0604020202020204" pitchFamily="34" charset="0"/>
                <a:cs typeface="Arial" panose="020B0604020202020204" pitchFamily="34" charset="0"/>
              </a:rPr>
              <a:t> </a:t>
            </a:r>
            <a:r>
              <a:rPr lang="mn-MN" sz="1000" dirty="0">
                <a:solidFill>
                  <a:schemeClr val="accent1"/>
                </a:solidFill>
                <a:latin typeface="Arial" panose="020B0604020202020204" pitchFamily="34" charset="0"/>
                <a:cs typeface="Arial" panose="020B0604020202020204" pitchFamily="34" charset="0"/>
              </a:rPr>
              <a:t>оны </a:t>
            </a:r>
            <a:r>
              <a:rPr lang="mn-MN" sz="1000" dirty="0">
                <a:solidFill>
                  <a:srgbClr val="002060"/>
                </a:solidFill>
                <a:latin typeface="Arial" panose="020B0604020202020204" pitchFamily="34" charset="0"/>
                <a:cs typeface="Arial" panose="020B0604020202020204" pitchFamily="34" charset="0"/>
              </a:rPr>
              <a:t>жилийн эцсийн мал тооллогын</a:t>
            </a:r>
            <a:r>
              <a:rPr lang="mn-MN" sz="1000" dirty="0">
                <a:solidFill>
                  <a:schemeClr val="accent1"/>
                </a:solidFill>
                <a:latin typeface="Arial" panose="020B0604020202020204" pitchFamily="34" charset="0"/>
                <a:cs typeface="Arial" panose="020B0604020202020204" pitchFamily="34" charset="0"/>
              </a:rPr>
              <a:t> дүнгээр </a:t>
            </a:r>
            <a:r>
              <a:rPr lang="mn-MN" sz="1000" dirty="0" smtClean="0">
                <a:solidFill>
                  <a:srgbClr val="002060"/>
                </a:solidFill>
                <a:latin typeface="Arial" panose="020B0604020202020204" pitchFamily="34" charset="0"/>
                <a:cs typeface="Arial" panose="020B0604020202020204" pitchFamily="34" charset="0"/>
              </a:rPr>
              <a:t>Архангай</a:t>
            </a:r>
            <a:r>
              <a:rPr lang="mn-MN" sz="1000" dirty="0" smtClean="0">
                <a:solidFill>
                  <a:schemeClr val="accent1"/>
                </a:solidFill>
                <a:latin typeface="Arial" panose="020B0604020202020204" pitchFamily="34" charset="0"/>
                <a:cs typeface="Arial" panose="020B0604020202020204" pitchFamily="34" charset="0"/>
              </a:rPr>
              <a:t> </a:t>
            </a:r>
            <a:r>
              <a:rPr lang="mn-MN" sz="1000" dirty="0">
                <a:solidFill>
                  <a:srgbClr val="002060"/>
                </a:solidFill>
                <a:latin typeface="Arial" panose="020B0604020202020204" pitchFamily="34" charset="0"/>
                <a:cs typeface="Arial" panose="020B0604020202020204" pitchFamily="34" charset="0"/>
              </a:rPr>
              <a:t>аймгийн</a:t>
            </a:r>
            <a:r>
              <a:rPr lang="mn-MN" sz="1000" dirty="0">
                <a:solidFill>
                  <a:schemeClr val="accent1"/>
                </a:solidFill>
                <a:latin typeface="Arial" panose="020B0604020202020204" pitchFamily="34" charset="0"/>
                <a:cs typeface="Arial" panose="020B0604020202020204" pitchFamily="34" charset="0"/>
              </a:rPr>
              <a:t> хэмжээнд </a:t>
            </a:r>
            <a:r>
              <a:rPr lang="mn-MN" sz="1200" dirty="0" smtClean="0">
                <a:solidFill>
                  <a:srgbClr val="002060"/>
                </a:solidFill>
                <a:latin typeface="Arial" panose="020B0604020202020204" pitchFamily="34" charset="0"/>
                <a:cs typeface="Arial" panose="020B0604020202020204" pitchFamily="34" charset="0"/>
              </a:rPr>
              <a:t>5 </a:t>
            </a:r>
            <a:r>
              <a:rPr lang="en-US" sz="1200" dirty="0" smtClean="0">
                <a:solidFill>
                  <a:srgbClr val="002060"/>
                </a:solidFill>
                <a:latin typeface="Arial" panose="020B0604020202020204" pitchFamily="34" charset="0"/>
                <a:cs typeface="Arial" panose="020B0604020202020204" pitchFamily="34" charset="0"/>
              </a:rPr>
              <a:t>482 034 </a:t>
            </a:r>
            <a:r>
              <a:rPr lang="mn-MN" sz="1000" dirty="0" smtClean="0">
                <a:solidFill>
                  <a:srgbClr val="002060"/>
                </a:solidFill>
                <a:latin typeface="Arial" panose="020B0604020202020204" pitchFamily="34" charset="0"/>
                <a:cs typeface="Arial" panose="020B0604020202020204" pitchFamily="34" charset="0"/>
              </a:rPr>
              <a:t>толгой </a:t>
            </a:r>
            <a:r>
              <a:rPr lang="mn-MN" sz="1000" dirty="0">
                <a:solidFill>
                  <a:srgbClr val="002060"/>
                </a:solidFill>
                <a:latin typeface="Arial" panose="020B0604020202020204" pitchFamily="34" charset="0"/>
                <a:cs typeface="Arial" panose="020B0604020202020204" pitchFamily="34" charset="0"/>
              </a:rPr>
              <a:t>мал</a:t>
            </a:r>
            <a:r>
              <a:rPr lang="mn-MN" sz="1000" dirty="0">
                <a:solidFill>
                  <a:schemeClr val="accent1"/>
                </a:solidFill>
                <a:latin typeface="Arial" panose="020B0604020202020204" pitchFamily="34" charset="0"/>
                <a:cs typeface="Arial" panose="020B0604020202020204" pitchFamily="34" charset="0"/>
              </a:rPr>
              <a:t> тоологдсон байна.</a:t>
            </a:r>
          </a:p>
        </p:txBody>
      </p:sp>
      <p:pic>
        <p:nvPicPr>
          <p:cNvPr id="14" name="Picture 2" descr="hurgat honi">
            <a:extLst>
              <a:ext uri="{FF2B5EF4-FFF2-40B4-BE49-F238E27FC236}">
                <a16:creationId xmlns:a16="http://schemas.microsoft.com/office/drawing/2014/main" xmlns="" id="{9EB823B7-0E4B-4DDA-9D81-E42ABFE317D8}"/>
              </a:ext>
            </a:extLst>
          </p:cNvPr>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37116" y="2262021"/>
            <a:ext cx="10905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6" name="Picture 3" descr="images (2)">
            <a:extLst>
              <a:ext uri="{FF2B5EF4-FFF2-40B4-BE49-F238E27FC236}">
                <a16:creationId xmlns:a16="http://schemas.microsoft.com/office/drawing/2014/main" xmlns="" id="{33F6800C-AECB-4616-AA4E-04C54BBA02D9}"/>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6099" y="927993"/>
            <a:ext cx="864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7" name="Picture 4" descr="temee">
            <a:extLst>
              <a:ext uri="{FF2B5EF4-FFF2-40B4-BE49-F238E27FC236}">
                <a16:creationId xmlns:a16="http://schemas.microsoft.com/office/drawing/2014/main" xmlns="" id="{4ECE54E4-9EC2-4A67-9EDF-823532E774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16914" y="832889"/>
            <a:ext cx="103132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8" name="Picture 5" descr="uher">
            <a:extLst>
              <a:ext uri="{FF2B5EF4-FFF2-40B4-BE49-F238E27FC236}">
                <a16:creationId xmlns:a16="http://schemas.microsoft.com/office/drawing/2014/main" xmlns="" id="{4FD3758E-6B69-4113-BCF0-7DA1473357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98991" y="2289301"/>
            <a:ext cx="855713"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9" name="Picture 6" descr="ymaa">
            <a:extLst>
              <a:ext uri="{FF2B5EF4-FFF2-40B4-BE49-F238E27FC236}">
                <a16:creationId xmlns:a16="http://schemas.microsoft.com/office/drawing/2014/main" xmlns="" id="{16B0C252-9909-4704-AB77-218F4536917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7717" y="1797246"/>
            <a:ext cx="863999"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0" name="Rectangle: Rounded Corners 19">
            <a:extLst>
              <a:ext uri="{FF2B5EF4-FFF2-40B4-BE49-F238E27FC236}">
                <a16:creationId xmlns:a16="http://schemas.microsoft.com/office/drawing/2014/main" xmlns="" id="{3221F338-A764-4DCE-8AA9-45130300D2C4}"/>
              </a:ext>
            </a:extLst>
          </p:cNvPr>
          <p:cNvSpPr/>
          <p:nvPr/>
        </p:nvSpPr>
        <p:spPr>
          <a:xfrm>
            <a:off x="2306575" y="904694"/>
            <a:ext cx="1332000" cy="360000"/>
          </a:xfrm>
          <a:prstGeom prst="roundRect">
            <a:avLst/>
          </a:prstGeom>
          <a:solidFill>
            <a:srgbClr val="B254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1255</a:t>
            </a:r>
            <a:endParaRPr lang="mn-MN" sz="2400" dirty="0">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6A04B195-DB81-46FE-A339-F5E0D1B24870}"/>
              </a:ext>
            </a:extLst>
          </p:cNvPr>
          <p:cNvSpPr/>
          <p:nvPr/>
        </p:nvSpPr>
        <p:spPr>
          <a:xfrm>
            <a:off x="1290099" y="1301174"/>
            <a:ext cx="1188000" cy="360000"/>
          </a:xfrm>
          <a:prstGeom prst="roundRect">
            <a:avLst/>
          </a:prstGeom>
          <a:solidFill>
            <a:schemeClr val="bg1"/>
          </a:solidFill>
          <a:ln>
            <a:solidFill>
              <a:srgbClr val="1D4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1D4999"/>
                </a:solidFill>
                <a:latin typeface="Arial" panose="020B0604020202020204" pitchFamily="34" charset="0"/>
                <a:cs typeface="Arial" panose="020B0604020202020204" pitchFamily="34" charset="0"/>
              </a:rPr>
              <a:t>378 446</a:t>
            </a:r>
            <a:endParaRPr lang="mn-MN" sz="2000" dirty="0">
              <a:solidFill>
                <a:srgbClr val="1D4999"/>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710209E4-DDC2-416E-9547-E242DC5FEF43}"/>
              </a:ext>
            </a:extLst>
          </p:cNvPr>
          <p:cNvSpPr/>
          <p:nvPr/>
        </p:nvSpPr>
        <p:spPr>
          <a:xfrm>
            <a:off x="3638575" y="1777664"/>
            <a:ext cx="1188000" cy="360000"/>
          </a:xfrm>
          <a:prstGeom prst="roundRect">
            <a:avLst/>
          </a:prstGeom>
          <a:solidFill>
            <a:srgbClr val="B01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Arial" panose="020B0604020202020204" pitchFamily="34" charset="0"/>
                <a:cs typeface="Arial" panose="020B0604020202020204" pitchFamily="34" charset="0"/>
              </a:rPr>
              <a:t>621 246</a:t>
            </a:r>
            <a:endParaRPr lang="mn-MN" sz="2000" dirty="0">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xmlns="" id="{932065BD-76FB-4815-9B55-D9E8FE7B7446}"/>
              </a:ext>
            </a:extLst>
          </p:cNvPr>
          <p:cNvSpPr/>
          <p:nvPr/>
        </p:nvSpPr>
        <p:spPr>
          <a:xfrm>
            <a:off x="704580" y="1865541"/>
            <a:ext cx="1504508" cy="360000"/>
          </a:xfrm>
          <a:prstGeom prst="roundRect">
            <a:avLst/>
          </a:prstGeom>
          <a:solidFill>
            <a:srgbClr val="A0A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latin typeface="Arial" panose="020B0604020202020204" pitchFamily="34" charset="0"/>
                <a:cs typeface="Arial" panose="020B0604020202020204" pitchFamily="34" charset="0"/>
              </a:rPr>
              <a:t>2 981 779</a:t>
            </a:r>
            <a:endParaRPr lang="mn-MN" sz="2200" dirty="0">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xmlns="" id="{D041FFB9-2820-42D4-93AE-B34758B2B5ED}"/>
              </a:ext>
            </a:extLst>
          </p:cNvPr>
          <p:cNvSpPr/>
          <p:nvPr/>
        </p:nvSpPr>
        <p:spPr>
          <a:xfrm>
            <a:off x="1811781" y="2589629"/>
            <a:ext cx="1584000" cy="360000"/>
          </a:xfrm>
          <a:prstGeom prst="roundRect">
            <a:avLst/>
          </a:prstGeom>
          <a:solidFill>
            <a:srgbClr val="FFB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Arial" panose="020B0604020202020204" pitchFamily="34" charset="0"/>
                <a:cs typeface="Arial" panose="020B0604020202020204" pitchFamily="34" charset="0"/>
              </a:rPr>
              <a:t>1 499 308</a:t>
            </a:r>
            <a:endParaRPr lang="mn-MN" sz="2400"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xmlns="" id="{C6BA2C73-BDFB-4A15-82AE-CBFF12C72F0C}"/>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3A17E024-9D54-4185-97A1-41AABB2977D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28" name="Group 27">
            <a:extLst>
              <a:ext uri="{FF2B5EF4-FFF2-40B4-BE49-F238E27FC236}">
                <a16:creationId xmlns:a16="http://schemas.microsoft.com/office/drawing/2014/main" xmlns="" id="{E6E8DDA2-8C22-4DBB-ABE3-8015F8FC42F0}"/>
              </a:ext>
            </a:extLst>
          </p:cNvPr>
          <p:cNvGrpSpPr/>
          <p:nvPr/>
        </p:nvGrpSpPr>
        <p:grpSpPr>
          <a:xfrm>
            <a:off x="159171" y="3181417"/>
            <a:ext cx="4778477" cy="180000"/>
            <a:chOff x="159171" y="3181417"/>
            <a:chExt cx="4778477" cy="180000"/>
          </a:xfrm>
        </p:grpSpPr>
        <p:sp>
          <p:nvSpPr>
            <p:cNvPr id="29" name="Rectangle: Rounded Corners 28">
              <a:extLst>
                <a:ext uri="{FF2B5EF4-FFF2-40B4-BE49-F238E27FC236}">
                  <a16:creationId xmlns:a16="http://schemas.microsoft.com/office/drawing/2014/main" xmlns="" id="{B1482988-C06D-4BA5-804F-3FF1A8C900E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30" name="Straight Connector 29">
              <a:extLst>
                <a:ext uri="{FF2B5EF4-FFF2-40B4-BE49-F238E27FC236}">
                  <a16:creationId xmlns:a16="http://schemas.microsoft.com/office/drawing/2014/main" xmlns="" id="{D7913793-DDC7-475C-9CC4-34EFF0782742}"/>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4A0FC01E-F349-4CAF-9F57-F5BA36379C4F}"/>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786922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FE4AF250-07DD-4791-9FB8-5315C9E69DDF}"/>
              </a:ext>
            </a:extLst>
          </p:cNvPr>
          <p:cNvPicPr>
            <a:picLocks noChangeAspect="1"/>
          </p:cNvPicPr>
          <p:nvPr/>
        </p:nvPicPr>
        <p:blipFill rotWithShape="1">
          <a:blip r:embed="rId2">
            <a:extLst>
              <a:ext uri="{28A0092B-C50C-407E-A947-70E740481C1C}">
                <a14:useLocalDpi xmlns:a14="http://schemas.microsoft.com/office/drawing/2010/main" val="0"/>
              </a:ext>
            </a:extLst>
          </a:blip>
          <a:srcRect l="87338" t="30678" r="8912" b="65168"/>
          <a:stretch/>
        </p:blipFill>
        <p:spPr>
          <a:xfrm flipH="1">
            <a:off x="3822909" y="2166620"/>
            <a:ext cx="1052981" cy="828000"/>
          </a:xfrm>
          <a:prstGeom prst="rect">
            <a:avLst/>
          </a:prstGeom>
        </p:spPr>
      </p:pic>
      <p:pic>
        <p:nvPicPr>
          <p:cNvPr id="26" name="Picture 25">
            <a:extLst>
              <a:ext uri="{FF2B5EF4-FFF2-40B4-BE49-F238E27FC236}">
                <a16:creationId xmlns:a16="http://schemas.microsoft.com/office/drawing/2014/main" xmlns="" id="{581E6B08-F3D5-4A3B-8C48-CCA594A5F3EB}"/>
              </a:ext>
            </a:extLst>
          </p:cNvPr>
          <p:cNvPicPr>
            <a:picLocks noChangeAspect="1"/>
          </p:cNvPicPr>
          <p:nvPr/>
        </p:nvPicPr>
        <p:blipFill rotWithShape="1">
          <a:blip r:embed="rId2">
            <a:extLst>
              <a:ext uri="{28A0092B-C50C-407E-A947-70E740481C1C}">
                <a14:useLocalDpi xmlns:a14="http://schemas.microsoft.com/office/drawing/2010/main" val="0"/>
              </a:ext>
            </a:extLst>
          </a:blip>
          <a:srcRect l="84711" t="4333" r="9548" b="89457"/>
          <a:stretch/>
        </p:blipFill>
        <p:spPr>
          <a:xfrm>
            <a:off x="236642" y="569817"/>
            <a:ext cx="1082433" cy="828000"/>
          </a:xfrm>
          <a:prstGeom prst="rect">
            <a:avLst/>
          </a:prstGeom>
        </p:spPr>
      </p:pic>
      <p:pic>
        <p:nvPicPr>
          <p:cNvPr id="27" name="Picture 26">
            <a:extLst>
              <a:ext uri="{FF2B5EF4-FFF2-40B4-BE49-F238E27FC236}">
                <a16:creationId xmlns:a16="http://schemas.microsoft.com/office/drawing/2014/main" xmlns="" id="{CF062BE3-8F32-45D3-9D59-967719952FDB}"/>
              </a:ext>
            </a:extLst>
          </p:cNvPr>
          <p:cNvPicPr>
            <a:picLocks noChangeAspect="1"/>
          </p:cNvPicPr>
          <p:nvPr/>
        </p:nvPicPr>
        <p:blipFill rotWithShape="1">
          <a:blip r:embed="rId2">
            <a:extLst>
              <a:ext uri="{28A0092B-C50C-407E-A947-70E740481C1C}">
                <a14:useLocalDpi xmlns:a14="http://schemas.microsoft.com/office/drawing/2010/main" val="0"/>
              </a:ext>
            </a:extLst>
          </a:blip>
          <a:srcRect l="91736" t="13830" r="2523" b="81145"/>
          <a:stretch/>
        </p:blipFill>
        <p:spPr>
          <a:xfrm flipH="1">
            <a:off x="3633925" y="842263"/>
            <a:ext cx="1052982" cy="648000"/>
          </a:xfrm>
          <a:prstGeom prst="rect">
            <a:avLst/>
          </a:prstGeom>
        </p:spPr>
      </p:pic>
      <p:pic>
        <p:nvPicPr>
          <p:cNvPr id="28" name="Picture 27">
            <a:extLst>
              <a:ext uri="{FF2B5EF4-FFF2-40B4-BE49-F238E27FC236}">
                <a16:creationId xmlns:a16="http://schemas.microsoft.com/office/drawing/2014/main" xmlns="" id="{7E396699-9559-4714-81DD-2E9273A50FEB}"/>
              </a:ext>
            </a:extLst>
          </p:cNvPr>
          <p:cNvPicPr>
            <a:picLocks noChangeAspect="1"/>
          </p:cNvPicPr>
          <p:nvPr/>
        </p:nvPicPr>
        <p:blipFill rotWithShape="1">
          <a:blip r:embed="rId2">
            <a:extLst>
              <a:ext uri="{28A0092B-C50C-407E-A947-70E740481C1C}">
                <a14:useLocalDpi xmlns:a14="http://schemas.microsoft.com/office/drawing/2010/main" val="0"/>
              </a:ext>
            </a:extLst>
          </a:blip>
          <a:srcRect l="80013" t="18559" r="14583" b="73433"/>
          <a:stretch/>
        </p:blipFill>
        <p:spPr>
          <a:xfrm>
            <a:off x="382341" y="1424915"/>
            <a:ext cx="858823" cy="900000"/>
          </a:xfrm>
          <a:prstGeom prst="rect">
            <a:avLst/>
          </a:prstGeom>
        </p:spPr>
      </p:pic>
      <p:pic>
        <p:nvPicPr>
          <p:cNvPr id="29" name="Picture 28">
            <a:extLst>
              <a:ext uri="{FF2B5EF4-FFF2-40B4-BE49-F238E27FC236}">
                <a16:creationId xmlns:a16="http://schemas.microsoft.com/office/drawing/2014/main" xmlns="" id="{CCE732BF-B609-4DBF-877E-D525004B41A1}"/>
              </a:ext>
            </a:extLst>
          </p:cNvPr>
          <p:cNvPicPr>
            <a:picLocks noChangeAspect="1"/>
          </p:cNvPicPr>
          <p:nvPr/>
        </p:nvPicPr>
        <p:blipFill rotWithShape="1">
          <a:blip r:embed="rId2">
            <a:extLst>
              <a:ext uri="{28A0092B-C50C-407E-A947-70E740481C1C}">
                <a14:useLocalDpi xmlns:a14="http://schemas.microsoft.com/office/drawing/2010/main" val="0"/>
              </a:ext>
            </a:extLst>
          </a:blip>
          <a:srcRect l="94006" t="25309" r="2985" b="70537"/>
          <a:stretch/>
        </p:blipFill>
        <p:spPr>
          <a:xfrm>
            <a:off x="347035" y="2352013"/>
            <a:ext cx="737617" cy="720000"/>
          </a:xfrm>
          <a:prstGeom prst="rect">
            <a:avLst/>
          </a:prstGeom>
        </p:spPr>
      </p:pic>
      <p:sp>
        <p:nvSpPr>
          <p:cNvPr id="30" name="TextBox 29">
            <a:extLst>
              <a:ext uri="{FF2B5EF4-FFF2-40B4-BE49-F238E27FC236}">
                <a16:creationId xmlns:a16="http://schemas.microsoft.com/office/drawing/2014/main" xmlns="" id="{131A10F1-0901-4184-B904-D4638D4CF890}"/>
              </a:ext>
            </a:extLst>
          </p:cNvPr>
          <p:cNvSpPr txBox="1"/>
          <p:nvPr/>
        </p:nvSpPr>
        <p:spPr>
          <a:xfrm>
            <a:off x="1279134" y="1297367"/>
            <a:ext cx="2572094" cy="1631216"/>
          </a:xfrm>
          <a:prstGeom prst="rect">
            <a:avLst/>
          </a:prstGeom>
          <a:noFill/>
        </p:spPr>
        <p:txBody>
          <a:bodyPr wrap="square" rtlCol="0">
            <a:spAutoFit/>
          </a:bodyPr>
          <a:lstStyle/>
          <a:p>
            <a:pPr algn="just"/>
            <a:r>
              <a:rPr lang="mn-MN" sz="1400" dirty="0" smtClean="0">
                <a:solidFill>
                  <a:schemeClr val="accent1"/>
                </a:solidFill>
                <a:latin typeface="Arial" panose="020B0604020202020204" pitchFamily="34" charset="0"/>
                <a:cs typeface="Arial" panose="020B0604020202020204" pitchFamily="34" charset="0"/>
              </a:rPr>
              <a:t>Эрдэнэмандал     </a:t>
            </a:r>
            <a:r>
              <a:rPr lang="en-US" sz="2000" dirty="0" smtClean="0">
                <a:solidFill>
                  <a:srgbClr val="002060"/>
                </a:solidFill>
                <a:latin typeface="Arial" panose="020B0604020202020204" pitchFamily="34" charset="0"/>
                <a:cs typeface="Arial" panose="020B0604020202020204" pitchFamily="34" charset="0"/>
              </a:rPr>
              <a:t>512936</a:t>
            </a:r>
            <a:endParaRPr lang="mn-MN" sz="20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Хайрхан                </a:t>
            </a:r>
            <a:r>
              <a:rPr lang="mn-MN" sz="2000" dirty="0" smtClean="0">
                <a:solidFill>
                  <a:srgbClr val="002060"/>
                </a:solidFill>
                <a:latin typeface="Arial" panose="020B0604020202020204" pitchFamily="34" charset="0"/>
                <a:cs typeface="Arial" panose="020B0604020202020204" pitchFamily="34" charset="0"/>
              </a:rPr>
              <a:t>404174</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a:solidFill>
                  <a:schemeClr val="accent1"/>
                </a:solidFill>
                <a:latin typeface="Arial" panose="020B0604020202020204" pitchFamily="34" charset="0"/>
                <a:cs typeface="Arial" panose="020B0604020202020204" pitchFamily="34" charset="0"/>
              </a:rPr>
              <a:t>Батцэнгэл           </a:t>
            </a:r>
            <a:r>
              <a:rPr lang="mn-MN" sz="1400" dirty="0" smtClean="0">
                <a:solidFill>
                  <a:schemeClr val="accent1"/>
                </a:solidFill>
                <a:latin typeface="Arial" panose="020B0604020202020204" pitchFamily="34" charset="0"/>
                <a:cs typeface="Arial" panose="020B0604020202020204" pitchFamily="34" charset="0"/>
              </a:rPr>
              <a:t>  </a:t>
            </a:r>
            <a:r>
              <a:rPr lang="mn-MN" sz="2000" dirty="0" smtClean="0">
                <a:solidFill>
                  <a:srgbClr val="002060"/>
                </a:solidFill>
                <a:latin typeface="Arial" panose="020B0604020202020204" pitchFamily="34" charset="0"/>
                <a:cs typeface="Arial" panose="020B0604020202020204" pitchFamily="34" charset="0"/>
              </a:rPr>
              <a:t>389834</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Ихтамир                </a:t>
            </a:r>
            <a:r>
              <a:rPr lang="mn-MN" sz="2000" dirty="0" smtClean="0">
                <a:solidFill>
                  <a:srgbClr val="002060"/>
                </a:solidFill>
                <a:latin typeface="Arial" panose="020B0604020202020204" pitchFamily="34" charset="0"/>
                <a:cs typeface="Arial" panose="020B0604020202020204" pitchFamily="34" charset="0"/>
              </a:rPr>
              <a:t>370050</a:t>
            </a:r>
            <a:endParaRPr lang="mn-MN" sz="1400" dirty="0">
              <a:solidFill>
                <a:srgbClr val="002060"/>
              </a:solidFill>
              <a:latin typeface="Arial" panose="020B0604020202020204" pitchFamily="34" charset="0"/>
              <a:cs typeface="Arial" panose="020B0604020202020204" pitchFamily="34" charset="0"/>
            </a:endParaRPr>
          </a:p>
          <a:p>
            <a:pPr algn="just"/>
            <a:r>
              <a:rPr lang="mn-MN" sz="1400" dirty="0" smtClean="0">
                <a:solidFill>
                  <a:schemeClr val="accent1"/>
                </a:solidFill>
                <a:latin typeface="Arial" panose="020B0604020202020204" pitchFamily="34" charset="0"/>
                <a:cs typeface="Arial" panose="020B0604020202020204" pitchFamily="34" charset="0"/>
              </a:rPr>
              <a:t>Өндөр-улаан         </a:t>
            </a:r>
            <a:r>
              <a:rPr lang="mn-MN" sz="2000" dirty="0" smtClean="0">
                <a:solidFill>
                  <a:srgbClr val="002060"/>
                </a:solidFill>
                <a:latin typeface="Arial" panose="020B0604020202020204" pitchFamily="34" charset="0"/>
                <a:cs typeface="Arial" panose="020B0604020202020204" pitchFamily="34" charset="0"/>
              </a:rPr>
              <a:t>367452</a:t>
            </a:r>
            <a:endParaRPr lang="mn-MN" sz="1100" dirty="0">
              <a:solidFill>
                <a:srgbClr val="002060"/>
              </a:solidFill>
              <a:latin typeface="Arial" panose="020B0604020202020204" pitchFamily="34" charset="0"/>
              <a:cs typeface="Arial" panose="020B0604020202020204" pitchFamily="34" charset="0"/>
            </a:endParaRPr>
          </a:p>
        </p:txBody>
      </p:sp>
      <p:sp>
        <p:nvSpPr>
          <p:cNvPr id="31" name="Rectangle: Rounded Corners 30">
            <a:extLst>
              <a:ext uri="{FF2B5EF4-FFF2-40B4-BE49-F238E27FC236}">
                <a16:creationId xmlns:a16="http://schemas.microsoft.com/office/drawing/2014/main" xmlns="" id="{74EB2729-A5B5-4391-A241-C70CFBC5E451}"/>
              </a:ext>
            </a:extLst>
          </p:cNvPr>
          <p:cNvSpPr/>
          <p:nvPr/>
        </p:nvSpPr>
        <p:spPr>
          <a:xfrm>
            <a:off x="1484572" y="414533"/>
            <a:ext cx="1943916" cy="540000"/>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dirty="0">
                <a:solidFill>
                  <a:schemeClr val="accent2"/>
                </a:solidFill>
                <a:latin typeface="Arial" panose="020B0604020202020204" pitchFamily="34" charset="0"/>
                <a:cs typeface="Arial" panose="020B0604020202020204" pitchFamily="34" charset="0"/>
              </a:rPr>
              <a:t>Хамгийн олон малтай сумд</a:t>
            </a:r>
          </a:p>
        </p:txBody>
      </p:sp>
      <p:cxnSp>
        <p:nvCxnSpPr>
          <p:cNvPr id="33" name="Straight Connector 32">
            <a:extLst>
              <a:ext uri="{FF2B5EF4-FFF2-40B4-BE49-F238E27FC236}">
                <a16:creationId xmlns:a16="http://schemas.microsoft.com/office/drawing/2014/main" xmlns="" id="{FC933342-DF62-4835-B596-B98925A600C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xmlns="" id="{BE7DC3F1-7D52-451D-9376-02D77AA1C8D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3" name="Group 12">
            <a:extLst>
              <a:ext uri="{FF2B5EF4-FFF2-40B4-BE49-F238E27FC236}">
                <a16:creationId xmlns:a16="http://schemas.microsoft.com/office/drawing/2014/main" xmlns="" id="{6AF4C571-ACA2-4387-BFFF-EAAD90927288}"/>
              </a:ext>
            </a:extLst>
          </p:cNvPr>
          <p:cNvGrpSpPr/>
          <p:nvPr/>
        </p:nvGrpSpPr>
        <p:grpSpPr>
          <a:xfrm>
            <a:off x="159171" y="3181417"/>
            <a:ext cx="4778477" cy="180000"/>
            <a:chOff x="159171" y="3181417"/>
            <a:chExt cx="4778477" cy="180000"/>
          </a:xfrm>
        </p:grpSpPr>
        <p:sp>
          <p:nvSpPr>
            <p:cNvPr id="14" name="Rectangle: Rounded Corners 13">
              <a:extLst>
                <a:ext uri="{FF2B5EF4-FFF2-40B4-BE49-F238E27FC236}">
                  <a16:creationId xmlns:a16="http://schemas.microsoft.com/office/drawing/2014/main" xmlns="" id="{7AE31954-17D5-431B-968F-95B2EE57FDD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xmlns="" id="{D896503C-505D-4809-9D2B-F78663635488}"/>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6733DB6E-8823-444A-9C4D-20CF2595F03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5614733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xmlns="" id="{AEA3ACBF-CAAD-4897-A692-03863D9DB5DA}"/>
              </a:ext>
            </a:extLst>
          </p:cNvPr>
          <p:cNvGraphicFramePr/>
          <p:nvPr>
            <p:extLst>
              <p:ext uri="{D42A27DB-BD31-4B8C-83A1-F6EECF244321}">
                <p14:modId xmlns:p14="http://schemas.microsoft.com/office/powerpoint/2010/main" val="933416692"/>
              </p:ext>
            </p:extLst>
          </p:nvPr>
        </p:nvGraphicFramePr>
        <p:xfrm>
          <a:off x="216121" y="609586"/>
          <a:ext cx="4660400"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4" descr="temee">
            <a:extLst>
              <a:ext uri="{FF2B5EF4-FFF2-40B4-BE49-F238E27FC236}">
                <a16:creationId xmlns:a16="http://schemas.microsoft.com/office/drawing/2014/main" xmlns="" id="{D1F225F6-E021-4947-AA46-CAFB94B2FD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1283" y="1946422"/>
            <a:ext cx="128915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7" name="TextBox 16">
            <a:extLst>
              <a:ext uri="{FF2B5EF4-FFF2-40B4-BE49-F238E27FC236}">
                <a16:creationId xmlns:a16="http://schemas.microsoft.com/office/drawing/2014/main" xmlns="" id="{DD3049AA-73F9-4FCA-AB2A-8D77B7B7BDE8}"/>
              </a:ext>
            </a:extLst>
          </p:cNvPr>
          <p:cNvSpPr txBox="1"/>
          <p:nvPr/>
        </p:nvSpPr>
        <p:spPr>
          <a:xfrm>
            <a:off x="205299" y="393007"/>
            <a:ext cx="1593705" cy="215444"/>
          </a:xfrm>
          <a:prstGeom prst="rect">
            <a:avLst/>
          </a:prstGeom>
          <a:noFill/>
        </p:spPr>
        <p:txBody>
          <a:bodyPr wrap="none" rtlCol="0">
            <a:spAutoFit/>
          </a:bodyPr>
          <a:lstStyle/>
          <a:p>
            <a:pPr algn="ctr"/>
            <a:r>
              <a:rPr lang="mn-MN" sz="800" dirty="0">
                <a:solidFill>
                  <a:srgbClr val="B2540C"/>
                </a:solidFill>
                <a:latin typeface="Arial" panose="020B0604020202020204" pitchFamily="34" charset="0"/>
                <a:cs typeface="Arial" panose="020B0604020202020204" pitchFamily="34" charset="0"/>
              </a:rPr>
              <a:t>Малын төрлөөр нь авч үзвэл:</a:t>
            </a:r>
          </a:p>
        </p:txBody>
      </p:sp>
      <p:cxnSp>
        <p:nvCxnSpPr>
          <p:cNvPr id="19" name="Straight Connector 18">
            <a:extLst>
              <a:ext uri="{FF2B5EF4-FFF2-40B4-BE49-F238E27FC236}">
                <a16:creationId xmlns:a16="http://schemas.microsoft.com/office/drawing/2014/main" xmlns="" id="{2BCC6626-62EA-43EF-81F6-18E58B23FC41}"/>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1271BECB-4D79-44A9-95B8-9761AD73C66F}"/>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9" name="Group 8">
            <a:extLst>
              <a:ext uri="{FF2B5EF4-FFF2-40B4-BE49-F238E27FC236}">
                <a16:creationId xmlns:a16="http://schemas.microsoft.com/office/drawing/2014/main" xmlns="" id="{0E697BDF-A125-4258-81D2-329E651E3D97}"/>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DF88271A-E6DF-4300-AEBB-924EA303E74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07756B02-F2DB-4343-BDFA-425D2EF7002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7D94EAC-7481-4B6A-8B3B-1B5B5C2A0A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228382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077C92D7-1BAF-4CE4-916E-FB7DFCDFC48F}"/>
              </a:ext>
            </a:extLst>
          </p:cNvPr>
          <p:cNvGraphicFramePr/>
          <p:nvPr>
            <p:extLst>
              <p:ext uri="{D42A27DB-BD31-4B8C-83A1-F6EECF244321}">
                <p14:modId xmlns:p14="http://schemas.microsoft.com/office/powerpoint/2010/main" val="4271334456"/>
              </p:ext>
            </p:extLst>
          </p:nvPr>
        </p:nvGraphicFramePr>
        <p:xfrm>
          <a:off x="267953" y="441279"/>
          <a:ext cx="4977004"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1" name="Picture 3" descr="images (2)">
            <a:extLst>
              <a:ext uri="{FF2B5EF4-FFF2-40B4-BE49-F238E27FC236}">
                <a16:creationId xmlns:a16="http://schemas.microsoft.com/office/drawing/2014/main" xmlns="" id="{0A0210D4-D673-4725-ACDE-7C8B98225A45}"/>
              </a:ext>
            </a:extLst>
          </p:cNvPr>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879" y="1952738"/>
            <a:ext cx="108000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BF0D43E8-09A9-41FE-B9D6-433D42CCEDA9}"/>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9BDBC760-D069-4725-8C22-A9654ED9F9D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4ED00A6A-BD84-4C79-A268-04A19A1A85DD}"/>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011CFF8-801C-460D-979B-0DE8504BB8D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xmlns="" id="{C8C30919-299E-4B31-BFDA-6193BD8BFE7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BEF8431-29A4-4539-9ACF-32737AE4EF76}"/>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95546378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84D586A0-BD9A-4996-A032-E1840DBD079C}"/>
              </a:ext>
            </a:extLst>
          </p:cNvPr>
          <p:cNvGraphicFramePr/>
          <p:nvPr>
            <p:extLst>
              <p:ext uri="{D42A27DB-BD31-4B8C-83A1-F6EECF244321}">
                <p14:modId xmlns:p14="http://schemas.microsoft.com/office/powerpoint/2010/main" val="1335375028"/>
              </p:ext>
            </p:extLst>
          </p:nvPr>
        </p:nvGraphicFramePr>
        <p:xfrm>
          <a:off x="221852" y="399885"/>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5" descr="uher">
            <a:extLst>
              <a:ext uri="{FF2B5EF4-FFF2-40B4-BE49-F238E27FC236}">
                <a16:creationId xmlns:a16="http://schemas.microsoft.com/office/drawing/2014/main" xmlns="" id="{06912829-1BE6-4148-9EAF-95A4C2DDE9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2436" y="1867099"/>
            <a:ext cx="1069643"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FDF4C994-10B0-4E5F-91D7-5695B74A019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EBA0EEC-0E75-4E4B-897F-D68C6FC3E31B}"/>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F9FF7C7C-3F5C-4AEF-867B-D6E0BBDB9C3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675E5E6-7BC3-4C62-80A7-061EB37BDD8C}"/>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a:solidFill>
                    <a:srgbClr val="002060"/>
                  </a:solidFill>
                  <a:latin typeface="Arial" panose="020B0604020202020204" pitchFamily="34" charset="0"/>
                  <a:cs typeface="Arial" panose="020B0604020202020204" pitchFamily="34" charset="0"/>
                </a:rPr>
                <a:t>6</a:t>
              </a:r>
            </a:p>
          </p:txBody>
        </p:sp>
        <p:cxnSp>
          <p:nvCxnSpPr>
            <p:cNvPr id="11" name="Straight Connector 10">
              <a:extLst>
                <a:ext uri="{FF2B5EF4-FFF2-40B4-BE49-F238E27FC236}">
                  <a16:creationId xmlns:a16="http://schemas.microsoft.com/office/drawing/2014/main" xmlns="" id="{33704FC0-C3B0-46D2-B725-3E2BFAA702BC}"/>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1AB0FA4-7702-4254-8DC9-ABAE9B5BE9F8}"/>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6764225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xmlns="" id="{1EA075FD-0EA9-44C7-B677-AAD35C8B112E}"/>
              </a:ext>
            </a:extLst>
          </p:cNvPr>
          <p:cNvGraphicFramePr/>
          <p:nvPr>
            <p:extLst>
              <p:ext uri="{D42A27DB-BD31-4B8C-83A1-F6EECF244321}">
                <p14:modId xmlns:p14="http://schemas.microsoft.com/office/powerpoint/2010/main" val="3177117372"/>
              </p:ext>
            </p:extLst>
          </p:nvPr>
        </p:nvGraphicFramePr>
        <p:xfrm>
          <a:off x="215969" y="349623"/>
          <a:ext cx="4946887"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0" name="Picture 2" descr="hurgat honi">
            <a:extLst>
              <a:ext uri="{FF2B5EF4-FFF2-40B4-BE49-F238E27FC236}">
                <a16:creationId xmlns:a16="http://schemas.microsoft.com/office/drawing/2014/main" xmlns="" id="{BA7C2FCE-56CB-4C99-AB01-86150F44AEC9}"/>
              </a:ext>
            </a:extLst>
          </p:cNvPr>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3572356" y="2258426"/>
            <a:ext cx="1099005"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2E700656-7E4F-4318-9C48-2064983704C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F7324DED-44C3-454F-8F52-652E4C451169}"/>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B79F29F6-527F-4078-BA0C-541F29D895C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5BB4DD69-2696-40F3-B214-F24E02B7982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xmlns="" id="{D5DA001B-617A-43CD-8371-4362CC147E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1EF9EC03-F979-4286-A35D-4F7F58102E5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5065789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xmlns="" id="{ED15FC10-4F26-4366-9870-D92932C87538}"/>
              </a:ext>
            </a:extLst>
          </p:cNvPr>
          <p:cNvGraphicFramePr/>
          <p:nvPr>
            <p:extLst>
              <p:ext uri="{D42A27DB-BD31-4B8C-83A1-F6EECF244321}">
                <p14:modId xmlns:p14="http://schemas.microsoft.com/office/powerpoint/2010/main" val="1832199651"/>
              </p:ext>
            </p:extLst>
          </p:nvPr>
        </p:nvGraphicFramePr>
        <p:xfrm>
          <a:off x="211424" y="382651"/>
          <a:ext cx="4649474" cy="2563795"/>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6" descr="ymaa">
            <a:extLst>
              <a:ext uri="{FF2B5EF4-FFF2-40B4-BE49-F238E27FC236}">
                <a16:creationId xmlns:a16="http://schemas.microsoft.com/office/drawing/2014/main" xmlns="" id="{CF304142-F011-49EA-88E5-F12D4C230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3851226" y="1906157"/>
            <a:ext cx="1009670" cy="90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15" name="Straight Connector 14">
            <a:extLst>
              <a:ext uri="{FF2B5EF4-FFF2-40B4-BE49-F238E27FC236}">
                <a16:creationId xmlns:a16="http://schemas.microsoft.com/office/drawing/2014/main" xmlns="" id="{BD35A780-FC9F-4252-84F7-A7535E8A49C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21DD35C3-C542-4417-B198-88C4DDAECC2C}"/>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8" name="Group 7">
            <a:extLst>
              <a:ext uri="{FF2B5EF4-FFF2-40B4-BE49-F238E27FC236}">
                <a16:creationId xmlns:a16="http://schemas.microsoft.com/office/drawing/2014/main" xmlns="" id="{7306C283-DB83-40AB-AEC0-4E4AF16B0CD6}"/>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41186AD2-D478-4B3E-BA00-4331DB252B55}"/>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4</a:t>
              </a:r>
              <a:r>
                <a:rPr lang="mn-MN" sz="900" dirty="0" smtClean="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2E87CAA-4A82-4872-BAED-3F576EE8A4D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9A50739A-0111-4670-BAB2-8D61195140D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043079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489889"/>
            <a:ext cx="4662588" cy="1846659"/>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Алдар цуутай хүмүүс</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Ардын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жүжигчин</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Д.Ичинхорлоо, Д.Чимид-Осор, Ц.Гантөмөр</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тээвэрчин Д.Пэрэнлэй, М.Равдан </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ардын багш С.Банзрагч, Д.Чойжилсүрэн</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ардын эмч Э.Лувсандагва, Ч.Цэрэннадмид</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Монгол Улсын баатар</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жүжигчин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32</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Гавьяат багш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31</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Хөдөлмөрийн баатар</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Бусад салбарын гавьяат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цолтон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54</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8" name="Group 7">
            <a:extLst>
              <a:ext uri="{FF2B5EF4-FFF2-40B4-BE49-F238E27FC236}">
                <a16:creationId xmlns:a16="http://schemas.microsoft.com/office/drawing/2014/main" xmlns="" id="{9ADB6D0F-7A20-4CD6-9887-695814BD8EB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758BDA23-FF7C-46F8-94A0-077208055154}"/>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8300301A-DC2E-4D75-9A74-FB553C1604E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724DDF81-1219-42AB-821A-D7B80832F38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7423903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49</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xmlns="" id="{9B4BA05D-5D87-4D88-9F1F-51744B3EA618}"/>
              </a:ext>
            </a:extLst>
          </p:cNvPr>
          <p:cNvGrpSpPr/>
          <p:nvPr/>
        </p:nvGrpSpPr>
        <p:grpSpPr>
          <a:xfrm>
            <a:off x="359227" y="69171"/>
            <a:ext cx="4517294" cy="215444"/>
            <a:chOff x="359227" y="69171"/>
            <a:chExt cx="4517294" cy="215444"/>
          </a:xfrm>
        </p:grpSpPr>
        <p:cxnSp>
          <p:nvCxnSpPr>
            <p:cNvPr id="18" name="Straight Connector 17">
              <a:extLst>
                <a:ext uri="{FF2B5EF4-FFF2-40B4-BE49-F238E27FC236}">
                  <a16:creationId xmlns:a16="http://schemas.microsoft.com/office/drawing/2014/main" xmlns="" id="{A362C82A-036C-4AA5-A475-A55FDDFE50E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ED4D2F4A-FAD8-4295-8C41-24F4D4781D8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sp>
        <p:nvSpPr>
          <p:cNvPr id="3" name="TextBox 2">
            <a:extLst>
              <a:ext uri="{FF2B5EF4-FFF2-40B4-BE49-F238E27FC236}">
                <a16:creationId xmlns:a16="http://schemas.microsoft.com/office/drawing/2014/main" xmlns="" id="{8260A903-7AFC-4C14-A039-8BC4BD499D57}"/>
              </a:ext>
            </a:extLst>
          </p:cNvPr>
          <p:cNvSpPr txBox="1"/>
          <p:nvPr/>
        </p:nvSpPr>
        <p:spPr>
          <a:xfrm>
            <a:off x="160713" y="3073695"/>
            <a:ext cx="915635" cy="215444"/>
          </a:xfrm>
          <a:prstGeom prst="rect">
            <a:avLst/>
          </a:prstGeom>
          <a:noFill/>
        </p:spPr>
        <p:txBody>
          <a:bodyPr wrap="none" rtlCol="0">
            <a:spAutoFit/>
          </a:bodyPr>
          <a:lstStyle/>
          <a:p>
            <a:r>
              <a:rPr lang="mn-MN" sz="800" i="1" dirty="0">
                <a:latin typeface="Arial" panose="020B0604020202020204" pitchFamily="34" charset="0"/>
                <a:cs typeface="Arial" panose="020B0604020202020204" pitchFamily="34" charset="0"/>
              </a:rPr>
              <a:t>Эх үүсвэр: ҮСХ</a:t>
            </a:r>
          </a:p>
        </p:txBody>
      </p:sp>
      <p:graphicFrame>
        <p:nvGraphicFramePr>
          <p:cNvPr id="14" name="Table 13">
            <a:extLst>
              <a:ext uri="{FF2B5EF4-FFF2-40B4-BE49-F238E27FC236}">
                <a16:creationId xmlns:a16="http://schemas.microsoft.com/office/drawing/2014/main" xmlns="" id="{78EA88DE-A9C5-4761-A8A5-6B4C0C5E4B99}"/>
              </a:ext>
            </a:extLst>
          </p:cNvPr>
          <p:cNvGraphicFramePr>
            <a:graphicFrameLocks noGrp="1"/>
          </p:cNvGraphicFramePr>
          <p:nvPr>
            <p:extLst>
              <p:ext uri="{D42A27DB-BD31-4B8C-83A1-F6EECF244321}">
                <p14:modId xmlns:p14="http://schemas.microsoft.com/office/powerpoint/2010/main" val="3622441648"/>
              </p:ext>
            </p:extLst>
          </p:nvPr>
        </p:nvGraphicFramePr>
        <p:xfrm>
          <a:off x="359227" y="480801"/>
          <a:ext cx="4105275" cy="2597985"/>
        </p:xfrm>
        <a:graphic>
          <a:graphicData uri="http://schemas.openxmlformats.org/drawingml/2006/table">
            <a:tbl>
              <a:tblPr>
                <a:tableStyleId>{2D5ABB26-0587-4C30-8999-92F81FD0307C}</a:tableStyleId>
              </a:tblPr>
              <a:tblGrid>
                <a:gridCol w="3354254">
                  <a:extLst>
                    <a:ext uri="{9D8B030D-6E8A-4147-A177-3AD203B41FA5}">
                      <a16:colId xmlns:a16="http://schemas.microsoft.com/office/drawing/2014/main" xmlns="" val="20000"/>
                    </a:ext>
                  </a:extLst>
                </a:gridCol>
                <a:gridCol w="751021">
                  <a:extLst>
                    <a:ext uri="{9D8B030D-6E8A-4147-A177-3AD203B41FA5}">
                      <a16:colId xmlns:a16="http://schemas.microsoft.com/office/drawing/2014/main" xmlns="" val="2994027631"/>
                    </a:ext>
                  </a:extLst>
                </a:gridCol>
              </a:tblGrid>
              <a:tr h="180000">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ctr" rtl="0" fontAlgn="ctr"/>
                      <a:r>
                        <a:rPr lang="en-US" sz="1400" b="1" u="none" strike="noStrike" dirty="0">
                          <a:solidFill>
                            <a:schemeClr val="bg1"/>
                          </a:solidFill>
                          <a:latin typeface="Arial" pitchFamily="34" charset="0"/>
                          <a:cs typeface="Arial" pitchFamily="34" charset="0"/>
                        </a:rPr>
                        <a:t>20</a:t>
                      </a:r>
                      <a:r>
                        <a:rPr lang="mn-MN" sz="1400" b="1" u="none" strike="noStrike" dirty="0" smtClean="0">
                          <a:solidFill>
                            <a:schemeClr val="bg1"/>
                          </a:solidFill>
                          <a:latin typeface="Arial" pitchFamily="34" charset="0"/>
                          <a:cs typeface="Arial" pitchFamily="34" charset="0"/>
                        </a:rPr>
                        <a:t>1</a:t>
                      </a:r>
                      <a:r>
                        <a:rPr lang="en-US" sz="1400" b="1"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216000">
                <a:tc gridSpan="2">
                  <a:txBody>
                    <a:bodyPr/>
                    <a:lstStyle/>
                    <a:p>
                      <a:pPr algn="l" rtl="0" fontAlgn="ctr"/>
                      <a:r>
                        <a:rPr lang="mn-MN" sz="800" b="1" i="0" u="none" strike="noStrike" dirty="0">
                          <a:solidFill>
                            <a:srgbClr val="002060"/>
                          </a:solidFill>
                          <a:latin typeface="Arial" pitchFamily="34" charset="0"/>
                          <a:cs typeface="Arial" pitchFamily="34" charset="0"/>
                        </a:rPr>
                        <a:t>ГОЛ НЭРИЙН ЗАРИМ </a:t>
                      </a:r>
                      <a:r>
                        <a:rPr lang="mn-MN" sz="800" b="1" i="0" u="none" strike="noStrike" dirty="0" smtClean="0">
                          <a:solidFill>
                            <a:srgbClr val="002060"/>
                          </a:solidFill>
                          <a:latin typeface="Arial" pitchFamily="34" charset="0"/>
                          <a:cs typeface="Arial" pitchFamily="34" charset="0"/>
                        </a:rPr>
                        <a:t>БАРААНЫ </a:t>
                      </a:r>
                      <a:r>
                        <a:rPr lang="mn-MN" sz="800" b="1" i="0" u="none" strike="noStrike" dirty="0">
                          <a:solidFill>
                            <a:srgbClr val="002060"/>
                          </a:solidFill>
                          <a:latin typeface="Arial" pitchFamily="34" charset="0"/>
                          <a:cs typeface="Arial" pitchFamily="34" charset="0"/>
                        </a:rPr>
                        <a:t>ЖИЛИЙН ДУНДАЖ </a:t>
                      </a:r>
                      <a:r>
                        <a:rPr lang="mn-MN" sz="800" b="1" i="0" u="none" strike="noStrike" dirty="0" smtClean="0">
                          <a:solidFill>
                            <a:srgbClr val="002060"/>
                          </a:solidFill>
                          <a:latin typeface="Arial" pitchFamily="34" charset="0"/>
                          <a:cs typeface="Arial" pitchFamily="34" charset="0"/>
                        </a:rPr>
                        <a:t>ҮНЭ                          </a:t>
                      </a:r>
                      <a:r>
                        <a:rPr lang="en-US" sz="800" b="1" i="0" u="none" strike="noStrike" smtClean="0">
                          <a:solidFill>
                            <a:srgbClr val="002060"/>
                          </a:solidFill>
                          <a:latin typeface="Arial" pitchFamily="34" charset="0"/>
                          <a:cs typeface="Arial" pitchFamily="34" charset="0"/>
                        </a:rPr>
                        <a:t>     </a:t>
                      </a:r>
                      <a:r>
                        <a:rPr lang="en-US" sz="800" b="0" i="0" u="none" strike="noStrike" smtClean="0">
                          <a:solidFill>
                            <a:srgbClr val="002060"/>
                          </a:solidFill>
                          <a:latin typeface="Arial" pitchFamily="34" charset="0"/>
                          <a:cs typeface="Arial" pitchFamily="34" charset="0"/>
                        </a:rPr>
                        <a:t>(</a:t>
                      </a:r>
                      <a:r>
                        <a:rPr lang="mn-MN" sz="800" b="0" i="0" u="none" strike="noStrike" dirty="0" smtClean="0">
                          <a:solidFill>
                            <a:srgbClr val="002060"/>
                          </a:solidFill>
                          <a:latin typeface="Arial" pitchFamily="34" charset="0"/>
                          <a:cs typeface="Arial" pitchFamily="34" charset="0"/>
                        </a:rPr>
                        <a:t>төгрөг</a:t>
                      </a:r>
                      <a:r>
                        <a:rPr lang="en-US" sz="800" b="0" i="0" u="none" strike="noStrike" dirty="0" smtClean="0">
                          <a:solidFill>
                            <a:srgbClr val="002060"/>
                          </a:solidFill>
                          <a:latin typeface="Arial" pitchFamily="34" charset="0"/>
                          <a:cs typeface="Arial" pitchFamily="34" charset="0"/>
                        </a:rPr>
                        <a:t>)</a:t>
                      </a: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tc hMerge="1">
                  <a:txBody>
                    <a:bodyPr/>
                    <a:lstStyle/>
                    <a:p>
                      <a:pPr algn="l" rtl="0" fontAlgn="ctr"/>
                      <a:endParaRPr lang="mn-MN" sz="800" b="1"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396200046"/>
                  </a:ext>
                </a:extLst>
              </a:tr>
              <a:tr h="0">
                <a:tc>
                  <a:txBody>
                    <a:bodyPr/>
                    <a:lstStyle/>
                    <a:p>
                      <a:pPr algn="l" rtl="0" fontAlgn="ct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Хонины мах</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1000" u="none" strike="noStrike" dirty="0" smtClean="0">
                          <a:solidFill>
                            <a:srgbClr val="002060"/>
                          </a:solidFill>
                          <a:latin typeface="Arial" pitchFamily="34" charset="0"/>
                          <a:cs typeface="Arial" pitchFamily="34" charset="0"/>
                        </a:rPr>
                        <a:t>5</a:t>
                      </a:r>
                      <a:r>
                        <a:rPr lang="en-US" sz="1000" u="none" strike="noStrike" baseline="0" dirty="0" smtClean="0">
                          <a:solidFill>
                            <a:srgbClr val="002060"/>
                          </a:solidFill>
                          <a:latin typeface="Arial" pitchFamily="34" charset="0"/>
                          <a:cs typeface="Arial" pitchFamily="34" charset="0"/>
                        </a:rPr>
                        <a:t> 512</a:t>
                      </a:r>
                      <a:r>
                        <a:rPr lang="mn-MN" sz="800" u="none" strike="noStrike" dirty="0" smtClean="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1"/>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Гурил</a:t>
                      </a:r>
                    </a:p>
                  </a:txBody>
                  <a:tcPr marL="9525" marR="9525" marT="9525" marB="0" anchor="ctr">
                    <a:noFill/>
                  </a:tcPr>
                </a:tc>
                <a:tc>
                  <a:txBody>
                    <a:bodyPr/>
                    <a:lstStyle/>
                    <a:p>
                      <a:pPr algn="r" rtl="0" fontAlgn="ctr"/>
                      <a:r>
                        <a:rPr lang="en-US" sz="1000" b="0" i="0" u="none" strike="noStrike" dirty="0" smtClean="0">
                          <a:solidFill>
                            <a:srgbClr val="002060"/>
                          </a:solidFill>
                          <a:latin typeface="Arial" pitchFamily="34" charset="0"/>
                          <a:cs typeface="Arial" pitchFamily="34" charset="0"/>
                        </a:rPr>
                        <a:t>1</a:t>
                      </a:r>
                      <a:r>
                        <a:rPr lang="en-US" sz="1000" b="0" i="0" u="none" strike="noStrike" baseline="0" dirty="0" smtClean="0">
                          <a:solidFill>
                            <a:srgbClr val="002060"/>
                          </a:solidFill>
                          <a:latin typeface="Arial" pitchFamily="34" charset="0"/>
                          <a:cs typeface="Arial" pitchFamily="34" charset="0"/>
                        </a:rPr>
                        <a:t> 209</a:t>
                      </a:r>
                      <a:r>
                        <a:rPr lang="en-US" sz="1000" u="none" strike="noStrike" dirty="0" smtClean="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2"/>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Цагаан будаа</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2 548</a:t>
                      </a:r>
                      <a:r>
                        <a:rPr lang="en-US" sz="1000" u="none" strike="noStrike" dirty="0" smtClean="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3"/>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dirty="0">
                          <a:solidFill>
                            <a:srgbClr val="002060"/>
                          </a:solidFill>
                          <a:latin typeface="Arial" panose="020B0604020202020204" pitchFamily="34" charset="0"/>
                          <a:ea typeface="Times New Roman" panose="02020603050405020304" pitchFamily="18" charset="0"/>
                          <a:cs typeface="Arial" panose="020B0604020202020204" pitchFamily="34" charset="0"/>
                        </a:rPr>
                        <a:t>Шингэн сүү</a:t>
                      </a:r>
                    </a:p>
                  </a:txBody>
                  <a:tcPr marL="9525" marR="9525" marT="9525" marB="0" anchor="ctr">
                    <a:noFill/>
                  </a:tcPr>
                </a:tc>
                <a:tc>
                  <a:txBody>
                    <a:bodyPr/>
                    <a:lstStyle/>
                    <a:p>
                      <a:pPr algn="r" rtl="0" fontAlgn="ctr"/>
                      <a:r>
                        <a:rPr lang="en-US" sz="1000" b="0" i="0" u="none" strike="noStrike" dirty="0" smtClean="0">
                          <a:solidFill>
                            <a:srgbClr val="002060"/>
                          </a:solidFill>
                          <a:latin typeface="Arial" pitchFamily="34" charset="0"/>
                          <a:cs typeface="Arial" pitchFamily="34" charset="0"/>
                        </a:rPr>
                        <a:t>2 099(</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xmlns="" val="10004"/>
                  </a:ext>
                </a:extLst>
              </a:tr>
              <a:tr h="0">
                <a:tc>
                  <a:txBody>
                    <a:bodyPr/>
                    <a:lstStyle/>
                    <a:p>
                      <a:pPr algn="l" rtl="0" fontAlgn="ctr"/>
                      <a:r>
                        <a:rPr lang="mn-MN" sz="800" b="0" i="0" u="none" strike="noStrike" dirty="0">
                          <a:solidFill>
                            <a:srgbClr val="002060"/>
                          </a:solidFill>
                          <a:latin typeface="Arial" pitchFamily="34" charset="0"/>
                          <a:cs typeface="Arial" pitchFamily="34" charset="0"/>
                        </a:rPr>
                        <a:t>Элсэн чихэр</a:t>
                      </a:r>
                    </a:p>
                  </a:txBody>
                  <a:tcPr marL="9525" marR="9525" marT="9525" marB="0" anchor="ctr">
                    <a:solidFill>
                      <a:schemeClr val="accent1">
                        <a:lumMod val="20000"/>
                        <a:lumOff val="80000"/>
                      </a:schemeClr>
                    </a:solidFill>
                  </a:tcPr>
                </a:tc>
                <a:tc>
                  <a:txBody>
                    <a:bodyPr/>
                    <a:lstStyle/>
                    <a:p>
                      <a:pPr algn="r" rtl="0" fontAlgn="ctr"/>
                      <a:r>
                        <a:rPr lang="mn-MN" sz="1000" b="0" i="0" u="none" strike="noStrike" dirty="0">
                          <a:solidFill>
                            <a:srgbClr val="002060"/>
                          </a:solidFill>
                          <a:latin typeface="Arial" pitchFamily="34" charset="0"/>
                          <a:cs typeface="Arial" pitchFamily="34" charset="0"/>
                        </a:rPr>
                        <a:t>2 </a:t>
                      </a:r>
                      <a:r>
                        <a:rPr lang="en-US" sz="1000" b="0" i="0" u="none" strike="noStrike" dirty="0" smtClean="0">
                          <a:solidFill>
                            <a:srgbClr val="002060"/>
                          </a:solidFill>
                          <a:latin typeface="Arial" pitchFamily="34" charset="0"/>
                          <a:cs typeface="Arial" pitchFamily="34" charset="0"/>
                        </a:rPr>
                        <a:t>201</a:t>
                      </a:r>
                      <a:r>
                        <a:rPr lang="mn-MN" sz="1000" b="0" i="0" u="none" strike="noStrike" dirty="0" smtClean="0">
                          <a:solidFill>
                            <a:srgbClr val="002060"/>
                          </a:solidFill>
                          <a:latin typeface="Arial" pitchFamily="34" charset="0"/>
                          <a:cs typeface="Arial" pitchFamily="34" charset="0"/>
                        </a:rPr>
                        <a:t> </a:t>
                      </a:r>
                      <a:r>
                        <a:rPr lang="en-US" sz="1000" u="none" strike="noStrike" dirty="0">
                          <a:solidFill>
                            <a:srgbClr val="002060"/>
                          </a:solidFill>
                          <a:latin typeface="Arial" pitchFamily="34" charset="0"/>
                          <a:cs typeface="Arial" pitchFamily="34" charset="0"/>
                        </a:rPr>
                        <a:t>(</a:t>
                      </a:r>
                      <a:r>
                        <a:rPr lang="mn-MN" sz="800" u="none" strike="noStrike" dirty="0">
                          <a:solidFill>
                            <a:srgbClr val="002060"/>
                          </a:solidFill>
                          <a:latin typeface="Arial" pitchFamily="34" charset="0"/>
                          <a:cs typeface="Arial" pitchFamily="34" charset="0"/>
                        </a:rPr>
                        <a:t>кг</a:t>
                      </a:r>
                      <a:r>
                        <a:rPr lang="en-US" sz="1000" u="none" strike="noStrike" dirty="0">
                          <a:solidFill>
                            <a:srgbClr val="002060"/>
                          </a:solidFill>
                          <a:latin typeface="Arial" pitchFamily="34" charset="0"/>
                          <a:cs typeface="Arial" pitchFamily="34" charset="0"/>
                        </a:rPr>
                        <a:t>)</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5"/>
                  </a:ext>
                </a:extLst>
              </a:tr>
              <a:tr h="0">
                <a:tc>
                  <a:txBody>
                    <a:bodyPr/>
                    <a:lstStyle/>
                    <a:p>
                      <a:pPr algn="l" rtl="0" fontAlgn="ctr"/>
                      <a:r>
                        <a:rPr lang="mn-MN" sz="800" b="0" i="0" u="none" strike="noStrike" dirty="0">
                          <a:solidFill>
                            <a:srgbClr val="002060"/>
                          </a:solidFill>
                          <a:latin typeface="Arial" pitchFamily="34" charset="0"/>
                          <a:cs typeface="Arial" pitchFamily="34" charset="0"/>
                        </a:rPr>
                        <a:t>Цахилгаан</a:t>
                      </a:r>
                    </a:p>
                  </a:txBody>
                  <a:tcPr marL="9525" marR="9525" marT="9525" marB="0" anchor="ctr">
                    <a:noFill/>
                  </a:tcPr>
                </a:tc>
                <a:tc>
                  <a:txBody>
                    <a:bodyPr/>
                    <a:lstStyle/>
                    <a:p>
                      <a:pPr algn="r" rtl="0" fontAlgn="ctr"/>
                      <a:r>
                        <a:rPr lang="mn-MN" sz="1000" b="0" i="0" u="none" strike="noStrike" dirty="0" smtClean="0">
                          <a:solidFill>
                            <a:srgbClr val="002060"/>
                          </a:solidFill>
                          <a:latin typeface="Arial" pitchFamily="34" charset="0"/>
                          <a:cs typeface="Arial" pitchFamily="34" charset="0"/>
                        </a:rPr>
                        <a:t>11</a:t>
                      </a:r>
                      <a:r>
                        <a:rPr lang="en-US" sz="1000" b="0" i="0" u="none" strike="noStrike" dirty="0" smtClean="0">
                          <a:solidFill>
                            <a:srgbClr val="002060"/>
                          </a:solidFill>
                          <a:latin typeface="Arial" pitchFamily="34" charset="0"/>
                          <a:cs typeface="Arial" pitchFamily="34" charset="0"/>
                        </a:rPr>
                        <a:t>7</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en-US" sz="800" b="0" i="0" u="none" strike="noStrike" dirty="0">
                          <a:solidFill>
                            <a:srgbClr val="002060"/>
                          </a:solidFill>
                          <a:latin typeface="Arial" pitchFamily="34" charset="0"/>
                          <a:cs typeface="Arial" pitchFamily="34" charset="0"/>
                        </a:rPr>
                        <a:t>1</a:t>
                      </a:r>
                      <a:r>
                        <a:rPr lang="mn-MN" sz="800" b="0" i="0" u="none" strike="noStrike" dirty="0">
                          <a:solidFill>
                            <a:srgbClr val="002060"/>
                          </a:solidFill>
                          <a:latin typeface="Arial" pitchFamily="34" charset="0"/>
                          <a:cs typeface="Arial" pitchFamily="34" charset="0"/>
                        </a:rPr>
                        <a:t>квтц</a:t>
                      </a:r>
                      <a:r>
                        <a:rPr lang="en-US" sz="1000" b="0" i="0" u="none" strike="noStrike" dirty="0">
                          <a:solidFill>
                            <a:srgbClr val="002060"/>
                          </a:solidFill>
                          <a:latin typeface="Arial" pitchFamily="34" charset="0"/>
                          <a:cs typeface="Arial" pitchFamily="34" charset="0"/>
                        </a:rPr>
                        <a:t>)</a:t>
                      </a:r>
                    </a:p>
                  </a:txBody>
                  <a:tcPr marL="9525" marR="9525" marT="9525" marB="0" anchor="ctr">
                    <a:noFill/>
                  </a:tcPr>
                </a:tc>
                <a:extLst>
                  <a:ext uri="{0D108BD9-81ED-4DB2-BD59-A6C34878D82A}">
                    <a16:rowId xmlns:a16="http://schemas.microsoft.com/office/drawing/2014/main" xmlns="" val="3873362691"/>
                  </a:ext>
                </a:extLst>
              </a:tr>
              <a:tr h="0">
                <a:tc>
                  <a:txBody>
                    <a:bodyPr/>
                    <a:lstStyle/>
                    <a:p>
                      <a:pPr lvl="0" algn="l" rtl="0" fontAlgn="ctr"/>
                      <a:r>
                        <a:rPr lang="mn-MN" sz="800" b="0" i="0" u="none" strike="noStrike" dirty="0">
                          <a:solidFill>
                            <a:srgbClr val="002060"/>
                          </a:solidFill>
                          <a:latin typeface="Arial" pitchFamily="34" charset="0"/>
                          <a:cs typeface="Arial" pitchFamily="34" charset="0"/>
                        </a:rPr>
                        <a:t>Халаалт</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910</a:t>
                      </a:r>
                      <a:r>
                        <a:rPr lang="mn-MN" sz="1000" b="0" i="0" u="none" strike="noStrike" dirty="0" smtClean="0">
                          <a:solidFill>
                            <a:srgbClr val="002060"/>
                          </a:solidFill>
                          <a:latin typeface="Arial" pitchFamily="34" charset="0"/>
                          <a:cs typeface="Arial" pitchFamily="34" charset="0"/>
                        </a:rPr>
                        <a:t> </a:t>
                      </a:r>
                      <a:r>
                        <a:rPr lang="en-US" sz="10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м2</a:t>
                      </a:r>
                      <a:r>
                        <a:rPr lang="en-US" sz="10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Бензин АИ-80</a:t>
                      </a:r>
                    </a:p>
                  </a:txBody>
                  <a:tcPr marL="9525" marR="9525" marT="9525" marB="0" anchor="ctr">
                    <a:noFill/>
                  </a:tcPr>
                </a:tc>
                <a:tc>
                  <a:txBody>
                    <a:bodyPr/>
                    <a:lstStyle/>
                    <a:p>
                      <a:pPr algn="r" rtl="0" fontAlgn="ctr"/>
                      <a:r>
                        <a:rPr lang="en-US" sz="1000" b="0" i="0" u="none" strike="noStrike" dirty="0" smtClean="0">
                          <a:solidFill>
                            <a:srgbClr val="002060"/>
                          </a:solidFill>
                          <a:latin typeface="Arial" pitchFamily="34" charset="0"/>
                          <a:cs typeface="Arial" pitchFamily="34" charset="0"/>
                        </a:rPr>
                        <a:t>1</a:t>
                      </a:r>
                      <a:r>
                        <a:rPr lang="en-US" sz="1000" b="0" i="0" u="none" strike="noStrike" baseline="0" dirty="0" smtClean="0">
                          <a:solidFill>
                            <a:srgbClr val="002060"/>
                          </a:solidFill>
                          <a:latin typeface="Arial" pitchFamily="34" charset="0"/>
                          <a:cs typeface="Arial" pitchFamily="34" charset="0"/>
                        </a:rPr>
                        <a:t> 742</a:t>
                      </a:r>
                      <a:r>
                        <a:rPr lang="en-US" sz="1000" b="0" i="0" u="none" strike="noStrike" dirty="0" smtClean="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литр</a:t>
                      </a:r>
                      <a:r>
                        <a:rPr lang="en-US" sz="1000" b="0" i="0" u="none" strike="noStrike" dirty="0">
                          <a:solidFill>
                            <a:srgbClr val="002060"/>
                          </a:solidFill>
                          <a:latin typeface="Arial" pitchFamily="34" charset="0"/>
                          <a:cs typeface="Arial" pitchFamily="34" charset="0"/>
                        </a:rPr>
                        <a:t>)</a:t>
                      </a:r>
                      <a:r>
                        <a:rPr lang="mn-MN" sz="1000" b="0" i="0" u="none" strike="noStrike" dirty="0">
                          <a:solidFill>
                            <a:srgbClr val="002060"/>
                          </a:solidFill>
                          <a:latin typeface="Arial" pitchFamily="34" charset="0"/>
                          <a:cs typeface="Arial" pitchFamily="34" charset="0"/>
                        </a:rPr>
                        <a:t> </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8"/>
                  </a:ext>
                </a:extLst>
              </a:tr>
              <a:tr h="21600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1" i="0" u="none" strike="noStrike" dirty="0">
                          <a:solidFill>
                            <a:srgbClr val="002060"/>
                          </a:solidFill>
                          <a:latin typeface="Arial" pitchFamily="34" charset="0"/>
                          <a:cs typeface="Arial" pitchFamily="34" charset="0"/>
                        </a:rPr>
                        <a:t>ХАА-Н ЗАРИМ БҮТЭЭГДЭХҮҮНИЙ ЗАХ ЗЭЭЛИЙН ДУНДАЖ ҮНЭ </a:t>
                      </a:r>
                      <a:endParaRPr lang="mn-MN" sz="8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tc>
                  <a:txBody>
                    <a:bodyPr/>
                    <a:lstStyle/>
                    <a:p>
                      <a:pPr algn="r" rtl="0" fontAlgn="ctr"/>
                      <a:r>
                        <a:rPr lang="en-US" sz="800" b="0" i="0" u="none" strike="noStrike" dirty="0">
                          <a:solidFill>
                            <a:srgbClr val="002060"/>
                          </a:solidFill>
                          <a:latin typeface="Arial" pitchFamily="34" charset="0"/>
                          <a:cs typeface="Arial" pitchFamily="34" charset="0"/>
                        </a:rPr>
                        <a:t>(</a:t>
                      </a:r>
                      <a:r>
                        <a:rPr lang="mn-MN" sz="800" b="0" i="0" u="none" strike="noStrike" dirty="0">
                          <a:solidFill>
                            <a:srgbClr val="002060"/>
                          </a:solidFill>
                          <a:latin typeface="Arial" pitchFamily="34" charset="0"/>
                          <a:cs typeface="Arial" pitchFamily="34" charset="0"/>
                        </a:rPr>
                        <a:t>мян.төг</a:t>
                      </a:r>
                      <a:r>
                        <a:rPr lang="en-US" sz="800" b="0" i="0" u="none" strike="noStrike" dirty="0">
                          <a:solidFill>
                            <a:srgbClr val="002060"/>
                          </a:solidFill>
                          <a:latin typeface="Arial" pitchFamily="34" charset="0"/>
                          <a:cs typeface="Arial" pitchFamily="34" charset="0"/>
                        </a:rPr>
                        <a:t>)</a:t>
                      </a: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2752633598"/>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цагаан ноолуур</a:t>
                      </a:r>
                    </a:p>
                  </a:txBody>
                  <a:tcPr marL="9525" marR="9525" marT="9525" marB="0" anchor="ctr">
                    <a:noFill/>
                  </a:tcPr>
                </a:tc>
                <a:tc>
                  <a:txBody>
                    <a:bodyPr/>
                    <a:lstStyle/>
                    <a:p>
                      <a:pPr algn="r" rtl="0" fontAlgn="ctr"/>
                      <a:r>
                        <a:rPr lang="en-US" sz="1000" b="0" i="0" u="none" strike="noStrike" dirty="0" smtClean="0">
                          <a:solidFill>
                            <a:srgbClr val="002060"/>
                          </a:solidFill>
                          <a:latin typeface="Arial" pitchFamily="34" charset="0"/>
                          <a:cs typeface="Arial" pitchFamily="34" charset="0"/>
                        </a:rPr>
                        <a:t>60.3</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3085406086"/>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бор ноолуур</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60.3</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3920613877"/>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Хонины ноостой нэхий</a:t>
                      </a:r>
                    </a:p>
                  </a:txBody>
                  <a:tcPr marL="9525" marR="9525" marT="9525" marB="0" anchor="ctr">
                    <a:noFill/>
                  </a:tcPr>
                </a:tc>
                <a:tc>
                  <a:txBody>
                    <a:bodyPr/>
                    <a:lstStyle/>
                    <a:p>
                      <a:pPr algn="r" rtl="0" fontAlgn="ctr"/>
                      <a:r>
                        <a:rPr lang="en-US" sz="1000" b="0" i="0" u="none" strike="noStrike" dirty="0" smtClean="0">
                          <a:solidFill>
                            <a:srgbClr val="002060"/>
                          </a:solidFill>
                          <a:latin typeface="Arial" pitchFamily="34" charset="0"/>
                          <a:cs typeface="Arial" pitchFamily="34" charset="0"/>
                        </a:rPr>
                        <a:t>1.7</a:t>
                      </a:r>
                      <a:endParaRPr lang="en-US" sz="10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2769664353"/>
                  </a:ext>
                </a:extLst>
              </a:tr>
              <a:tr h="0">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800" b="0" i="0" u="none" strike="noStrike" dirty="0">
                          <a:solidFill>
                            <a:srgbClr val="002060"/>
                          </a:solidFill>
                          <a:latin typeface="Arial" pitchFamily="34" charset="0"/>
                          <a:cs typeface="Arial" pitchFamily="34" charset="0"/>
                        </a:rPr>
                        <a:t>Ямааны ноолууртай арьс</a:t>
                      </a:r>
                    </a:p>
                  </a:txBody>
                  <a:tcPr marL="9525" marR="9525" marT="9525" marB="0" anchor="ctr">
                    <a:solidFill>
                      <a:schemeClr val="accent1">
                        <a:lumMod val="20000"/>
                        <a:lumOff val="80000"/>
                      </a:schemeClr>
                    </a:solidFill>
                  </a:tcPr>
                </a:tc>
                <a:tc>
                  <a:txBody>
                    <a:bodyPr/>
                    <a:lstStyle/>
                    <a:p>
                      <a:pPr algn="r" rtl="0" fontAlgn="ctr"/>
                      <a:r>
                        <a:rPr lang="en-US" sz="1000" b="0" i="0" u="none" strike="noStrike" dirty="0" smtClean="0">
                          <a:solidFill>
                            <a:srgbClr val="002060"/>
                          </a:solidFill>
                          <a:latin typeface="Arial" pitchFamily="34" charset="0"/>
                          <a:cs typeface="Arial" pitchFamily="34" charset="0"/>
                        </a:rPr>
                        <a:t>23.5</a:t>
                      </a:r>
                      <a:endParaRPr lang="en-US" sz="10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501680248"/>
                  </a:ext>
                </a:extLst>
              </a:tr>
            </a:tbl>
          </a:graphicData>
        </a:graphic>
      </p:graphicFrame>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7005363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1E4B7AA4-1F3F-4496-A90F-2CD04120EB86}"/>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B67D74ED-4F64-465B-8B9F-D240FB10571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0</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10A89517-80ED-439A-B55F-1712162A844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C92A6099-23AA-47AA-8074-DA1E9F7D50A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xmlns="" id="{FEE91D79-2EFC-4325-B44B-E87CC9065DEB}"/>
              </a:ext>
            </a:extLst>
          </p:cNvPr>
          <p:cNvSpPr txBox="1"/>
          <p:nvPr/>
        </p:nvSpPr>
        <p:spPr>
          <a:xfrm>
            <a:off x="819133" y="454577"/>
            <a:ext cx="3087358" cy="2646878"/>
          </a:xfrm>
          <a:prstGeom prst="rect">
            <a:avLst/>
          </a:prstGeom>
          <a:noFill/>
        </p:spPr>
        <p:txBody>
          <a:bodyPr wrap="square" rtlCol="0">
            <a:spAutoFit/>
          </a:bodyPr>
          <a:lstStyle/>
          <a:p>
            <a:pPr algn="just"/>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Тариалсан талбай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нийт</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га/       	</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9761.5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Үр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тариа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913.1</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07.3</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52.4</a:t>
            </a: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Техникийн ургамал              	</a:t>
            </a:r>
            <a:r>
              <a:rPr lang="mn-MN" sz="9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1178</a:t>
            </a: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Тэжээлийн ургамал	</a:t>
            </a:r>
            <a:r>
              <a:rPr lang="mn-MN" sz="9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2155</a:t>
            </a:r>
          </a:p>
          <a:p>
            <a:pPr lvl="1" algn="just"/>
            <a:endPar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Байгалийн хадлан тэжээл  </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тонн</a:t>
            </a:r>
            <a:r>
              <a:rPr lang="en-US"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Байгалийн хадлан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0785</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Гар тэжээл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155.3</a:t>
            </a:r>
          </a:p>
          <a:p>
            <a:pPr lvl="1" algn="just"/>
            <a:endPar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algn="just"/>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Хураасан ургац</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тонн</a:t>
            </a:r>
            <a:r>
              <a:rPr lang="en-US"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Үр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тариа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639.5</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Хүнсний ногоо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77.8</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Төмс                                        	</a:t>
            </a:r>
            <a:r>
              <a:rPr lang="en-US"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2</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113.8</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Тэжээлийн ургамал               	</a:t>
            </a:r>
            <a:r>
              <a:rPr lang="mn-MN" sz="9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5817</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Техникийн </a:t>
            </a:r>
            <a:r>
              <a:rPr lang="mn-MN" sz="9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ургамал </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900" dirty="0" smtClean="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708.2</a:t>
            </a:r>
            <a:r>
              <a:rPr lang="mn-MN" sz="9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9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2" name="Group 11">
            <a:extLst>
              <a:ext uri="{FF2B5EF4-FFF2-40B4-BE49-F238E27FC236}">
                <a16:creationId xmlns:a16="http://schemas.microsoft.com/office/drawing/2014/main" xmlns="" id="{13BDDBFC-B9FD-4939-A8B2-946F3DE87BCA}"/>
              </a:ext>
            </a:extLst>
          </p:cNvPr>
          <p:cNvGrpSpPr/>
          <p:nvPr/>
        </p:nvGrpSpPr>
        <p:grpSpPr>
          <a:xfrm>
            <a:off x="359227" y="69171"/>
            <a:ext cx="4517294" cy="215444"/>
            <a:chOff x="359227" y="69171"/>
            <a:chExt cx="4517294" cy="215444"/>
          </a:xfrm>
        </p:grpSpPr>
        <p:cxnSp>
          <p:nvCxnSpPr>
            <p:cNvPr id="19" name="Straight Connector 18">
              <a:extLst>
                <a:ext uri="{FF2B5EF4-FFF2-40B4-BE49-F238E27FC236}">
                  <a16:creationId xmlns:a16="http://schemas.microsoft.com/office/drawing/2014/main" xmlns="" id="{64A65496-CAF8-4723-BD2C-FCE57AD88F10}"/>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3B0532AA-51A0-44F2-A2F1-A3509BBD067A}"/>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222660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51E1554F-EF7A-4484-84E5-645A64B8A01A}"/>
              </a:ext>
            </a:extLst>
          </p:cNvPr>
          <p:cNvGraphicFramePr>
            <a:graphicFrameLocks/>
          </p:cNvGraphicFramePr>
          <p:nvPr>
            <p:extLst>
              <p:ext uri="{D42A27DB-BD31-4B8C-83A1-F6EECF244321}">
                <p14:modId xmlns:p14="http://schemas.microsoft.com/office/powerpoint/2010/main" val="2384657830"/>
              </p:ext>
            </p:extLst>
          </p:nvPr>
        </p:nvGraphicFramePr>
        <p:xfrm>
          <a:off x="0" y="176893"/>
          <a:ext cx="5145024"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Rounded Corners 13">
            <a:extLst>
              <a:ext uri="{FF2B5EF4-FFF2-40B4-BE49-F238E27FC236}">
                <a16:creationId xmlns:a16="http://schemas.microsoft.com/office/drawing/2014/main" xmlns="" id="{D713627D-C321-4682-AB18-118C035FCD5A}"/>
              </a:ext>
            </a:extLst>
          </p:cNvPr>
          <p:cNvSpPr/>
          <p:nvPr/>
        </p:nvSpPr>
        <p:spPr>
          <a:xfrm>
            <a:off x="2810395" y="1077063"/>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xmlns="" id="{8B129FB2-1C44-4415-9BE5-01F6BB40640B}"/>
              </a:ext>
            </a:extLst>
          </p:cNvPr>
          <p:cNvSpPr/>
          <p:nvPr/>
        </p:nvSpPr>
        <p:spPr>
          <a:xfrm>
            <a:off x="388207" y="1851924"/>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xmlns="" id="{F134B38C-7FD3-415C-9AAE-EABDC78AA287}"/>
              </a:ext>
            </a:extLst>
          </p:cNvPr>
          <p:cNvSpPr/>
          <p:nvPr/>
        </p:nvSpPr>
        <p:spPr>
          <a:xfrm>
            <a:off x="811990" y="2031924"/>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xmlns="" id="{CBFF109F-837C-41F9-BAF3-EF0A5090CBBA}"/>
              </a:ext>
            </a:extLst>
          </p:cNvPr>
          <p:cNvSpPr/>
          <p:nvPr/>
        </p:nvSpPr>
        <p:spPr>
          <a:xfrm>
            <a:off x="1480783" y="2084239"/>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39231A6C-4EB0-4185-B491-D9B2E12EB838}"/>
              </a:ext>
            </a:extLst>
          </p:cNvPr>
          <p:cNvSpPr/>
          <p:nvPr/>
        </p:nvSpPr>
        <p:spPr>
          <a:xfrm>
            <a:off x="1923153" y="2121924"/>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19" name="Group 18">
            <a:extLst>
              <a:ext uri="{FF2B5EF4-FFF2-40B4-BE49-F238E27FC236}">
                <a16:creationId xmlns:a16="http://schemas.microsoft.com/office/drawing/2014/main" xmlns="" id="{2F6CDD3B-8EA1-4569-8C3C-5F70F174064F}"/>
              </a:ext>
            </a:extLst>
          </p:cNvPr>
          <p:cNvGrpSpPr/>
          <p:nvPr/>
        </p:nvGrpSpPr>
        <p:grpSpPr>
          <a:xfrm>
            <a:off x="1305003" y="1177379"/>
            <a:ext cx="216731" cy="2083724"/>
            <a:chOff x="1358523" y="1430703"/>
            <a:chExt cx="252000" cy="2014353"/>
          </a:xfrm>
        </p:grpSpPr>
        <p:sp>
          <p:nvSpPr>
            <p:cNvPr id="20" name="Rectangle: Rounded Corners 19">
              <a:extLst>
                <a:ext uri="{FF2B5EF4-FFF2-40B4-BE49-F238E27FC236}">
                  <a16:creationId xmlns:a16="http://schemas.microsoft.com/office/drawing/2014/main" xmlns="" id="{A5D0CE23-F573-4C03-B3E5-6F5828DA3728}"/>
                </a:ext>
              </a:extLst>
            </p:cNvPr>
            <p:cNvSpPr/>
            <p:nvPr/>
          </p:nvSpPr>
          <p:spPr>
            <a:xfrm>
              <a:off x="1358523" y="1430703"/>
              <a:ext cx="252000" cy="2014353"/>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337A4B82-93FD-4AB7-92D1-3AD21369EEB4}"/>
                </a:ext>
              </a:extLst>
            </p:cNvPr>
            <p:cNvSpPr txBox="1"/>
            <p:nvPr/>
          </p:nvSpPr>
          <p:spPr>
            <a:xfrm rot="16200000">
              <a:off x="1072355" y="1907199"/>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22" name="Picture 21">
            <a:extLst>
              <a:ext uri="{FF2B5EF4-FFF2-40B4-BE49-F238E27FC236}">
                <a16:creationId xmlns:a16="http://schemas.microsoft.com/office/drawing/2014/main" xmlns="" id="{14815809-CA4C-49E2-B696-3213EA203BE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013" t="18559" r="14583" b="73433"/>
          <a:stretch/>
        </p:blipFill>
        <p:spPr>
          <a:xfrm>
            <a:off x="1923153" y="537063"/>
            <a:ext cx="687058" cy="720000"/>
          </a:xfrm>
          <a:prstGeom prst="rect">
            <a:avLst/>
          </a:prstGeom>
        </p:spPr>
      </p:pic>
      <p:cxnSp>
        <p:nvCxnSpPr>
          <p:cNvPr id="24" name="Straight Connector 23">
            <a:extLst>
              <a:ext uri="{FF2B5EF4-FFF2-40B4-BE49-F238E27FC236}">
                <a16:creationId xmlns:a16="http://schemas.microsoft.com/office/drawing/2014/main" xmlns="" id="{CD848B91-2259-4538-8D72-7455BF26E958}"/>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8A032641-14BD-4EF4-931C-E2C1AE7FF05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31" name="Rectangle: Rounded Corners 24">
            <a:extLst>
              <a:ext uri="{FF2B5EF4-FFF2-40B4-BE49-F238E27FC236}">
                <a16:creationId xmlns:a16="http://schemas.microsoft.com/office/drawing/2014/main" xmlns="" id="{3EE684E5-2B40-4C69-A293-192AB7DDC693}"/>
              </a:ext>
            </a:extLst>
          </p:cNvPr>
          <p:cNvSpPr/>
          <p:nvPr/>
        </p:nvSpPr>
        <p:spPr>
          <a:xfrm>
            <a:off x="18038" y="1964373"/>
            <a:ext cx="215027" cy="12273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Tree>
    <p:extLst>
      <p:ext uri="{BB962C8B-B14F-4D97-AF65-F5344CB8AC3E}">
        <p14:creationId xmlns:p14="http://schemas.microsoft.com/office/powerpoint/2010/main" val="24976154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C49B5141-8EDB-4EC9-AC8E-2CE41D15CF92}"/>
              </a:ext>
            </a:extLst>
          </p:cNvPr>
          <p:cNvGraphicFramePr>
            <a:graphicFrameLocks/>
          </p:cNvGraphicFramePr>
          <p:nvPr>
            <p:extLst>
              <p:ext uri="{D42A27DB-BD31-4B8C-83A1-F6EECF244321}">
                <p14:modId xmlns:p14="http://schemas.microsoft.com/office/powerpoint/2010/main" val="1260349386"/>
              </p:ext>
            </p:extLst>
          </p:nvPr>
        </p:nvGraphicFramePr>
        <p:xfrm>
          <a:off x="108159" y="7207"/>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4" name="Picture 23">
            <a:extLst>
              <a:ext uri="{FF2B5EF4-FFF2-40B4-BE49-F238E27FC236}">
                <a16:creationId xmlns:a16="http://schemas.microsoft.com/office/drawing/2014/main" xmlns="" id="{F35D22E6-C7D1-4011-A123-9B5712E2D5E9}"/>
              </a:ext>
            </a:extLst>
          </p:cNvPr>
          <p:cNvPicPr>
            <a:picLocks noChangeAspect="1"/>
          </p:cNvPicPr>
          <p:nvPr/>
        </p:nvPicPr>
        <p:blipFill rotWithShape="1">
          <a:blip r:embed="rId3">
            <a:extLst>
              <a:ext uri="{28A0092B-C50C-407E-A947-70E740481C1C}">
                <a14:useLocalDpi xmlns:a14="http://schemas.microsoft.com/office/drawing/2010/main" val="0"/>
              </a:ext>
            </a:extLst>
          </a:blip>
          <a:srcRect l="84711" t="4333" r="9548" b="89457"/>
          <a:stretch/>
        </p:blipFill>
        <p:spPr>
          <a:xfrm flipH="1">
            <a:off x="996094" y="347972"/>
            <a:ext cx="847981" cy="720000"/>
          </a:xfrm>
          <a:prstGeom prst="rect">
            <a:avLst/>
          </a:prstGeom>
        </p:spPr>
      </p:pic>
      <p:sp>
        <p:nvSpPr>
          <p:cNvPr id="25" name="Rectangle: Rounded Corners 24">
            <a:extLst>
              <a:ext uri="{FF2B5EF4-FFF2-40B4-BE49-F238E27FC236}">
                <a16:creationId xmlns:a16="http://schemas.microsoft.com/office/drawing/2014/main" xmlns="" id="{3EE684E5-2B40-4C69-A293-192AB7DDC693}"/>
              </a:ext>
            </a:extLst>
          </p:cNvPr>
          <p:cNvSpPr/>
          <p:nvPr/>
        </p:nvSpPr>
        <p:spPr>
          <a:xfrm>
            <a:off x="144200" y="405431"/>
            <a:ext cx="252000" cy="261146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6" name="Rectangle: Rounded Corners 25">
            <a:extLst>
              <a:ext uri="{FF2B5EF4-FFF2-40B4-BE49-F238E27FC236}">
                <a16:creationId xmlns:a16="http://schemas.microsoft.com/office/drawing/2014/main" xmlns="" id="{2205068C-3E37-4104-AAD3-66533C18DBFD}"/>
              </a:ext>
            </a:extLst>
          </p:cNvPr>
          <p:cNvSpPr/>
          <p:nvPr/>
        </p:nvSpPr>
        <p:spPr>
          <a:xfrm>
            <a:off x="137187" y="107591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xmlns="" id="{4C6C8C1E-BEDD-4EDC-A5DE-8975EB1E5745}"/>
              </a:ext>
            </a:extLst>
          </p:cNvPr>
          <p:cNvSpPr/>
          <p:nvPr/>
        </p:nvSpPr>
        <p:spPr>
          <a:xfrm>
            <a:off x="3609097" y="107279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6B7834C6-6768-4C33-BEB5-22FA6CF7E8B9}"/>
              </a:ext>
            </a:extLst>
          </p:cNvPr>
          <p:cNvSpPr/>
          <p:nvPr/>
        </p:nvSpPr>
        <p:spPr>
          <a:xfrm>
            <a:off x="3179886" y="115663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6E488CE1-A87E-4B6D-ACDB-9FE7E0D8F300}"/>
              </a:ext>
            </a:extLst>
          </p:cNvPr>
          <p:cNvSpPr/>
          <p:nvPr/>
        </p:nvSpPr>
        <p:spPr>
          <a:xfrm>
            <a:off x="2723380" y="1151989"/>
            <a:ext cx="333182" cy="189281"/>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C1B6D12A-25ED-47E9-BC54-7D0466FECF5A}"/>
              </a:ext>
            </a:extLst>
          </p:cNvPr>
          <p:cNvSpPr/>
          <p:nvPr/>
        </p:nvSpPr>
        <p:spPr>
          <a:xfrm>
            <a:off x="4530406" y="1361355"/>
            <a:ext cx="281909"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32" name="Group 31">
            <a:extLst>
              <a:ext uri="{FF2B5EF4-FFF2-40B4-BE49-F238E27FC236}">
                <a16:creationId xmlns:a16="http://schemas.microsoft.com/office/drawing/2014/main" xmlns="" id="{EAF7E03E-FFF1-4D6E-A1B0-36558A0A810A}"/>
              </a:ext>
            </a:extLst>
          </p:cNvPr>
          <p:cNvGrpSpPr/>
          <p:nvPr/>
        </p:nvGrpSpPr>
        <p:grpSpPr>
          <a:xfrm>
            <a:off x="2543141" y="1345911"/>
            <a:ext cx="252000" cy="1403460"/>
            <a:chOff x="1361994" y="1399449"/>
            <a:chExt cx="252000" cy="1747227"/>
          </a:xfrm>
        </p:grpSpPr>
        <p:sp>
          <p:nvSpPr>
            <p:cNvPr id="33" name="Rectangle: Rounded Corners 32">
              <a:extLst>
                <a:ext uri="{FF2B5EF4-FFF2-40B4-BE49-F238E27FC236}">
                  <a16:creationId xmlns:a16="http://schemas.microsoft.com/office/drawing/2014/main" xmlns="" id="{C55CCBCB-5556-496E-8F33-8BD4A77560D6}"/>
                </a:ext>
              </a:extLst>
            </p:cNvPr>
            <p:cNvSpPr/>
            <p:nvPr/>
          </p:nvSpPr>
          <p:spPr>
            <a:xfrm>
              <a:off x="1361994" y="1418676"/>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xmlns="" id="{90A9F36C-BE70-4A44-90C9-E2C95CBD568C}"/>
                </a:ext>
              </a:extLst>
            </p:cNvPr>
            <p:cNvSpPr txBox="1"/>
            <p:nvPr/>
          </p:nvSpPr>
          <p:spPr>
            <a:xfrm rot="16200000">
              <a:off x="844360" y="1953639"/>
              <a:ext cx="1323824" cy="215444"/>
            </a:xfrm>
            <a:prstGeom prst="rect">
              <a:avLst/>
            </a:prstGeom>
            <a:noFill/>
          </p:spPr>
          <p:txBody>
            <a:bodyPr wrap="none" rtlCol="0">
              <a:spAutoFit/>
            </a:bodyPr>
            <a:lstStyle/>
            <a:p>
              <a:r>
                <a:rPr lang="mn-MN" sz="800" dirty="0" smtClean="0">
                  <a:solidFill>
                    <a:schemeClr val="accent6"/>
                  </a:solidFill>
                  <a:latin typeface="Arial" panose="020B0604020202020204" pitchFamily="34" charset="0"/>
                  <a:cs typeface="Arial" panose="020B0604020202020204" pitchFamily="34" charset="0"/>
                </a:rPr>
                <a:t>           Хамгийн </a:t>
              </a:r>
              <a:r>
                <a:rPr lang="mn-MN" sz="800" dirty="0">
                  <a:solidFill>
                    <a:schemeClr val="accent6"/>
                  </a:solidFill>
                  <a:latin typeface="Arial" panose="020B0604020202020204" pitchFamily="34" charset="0"/>
                  <a:cs typeface="Arial" panose="020B0604020202020204" pitchFamily="34" charset="0"/>
                </a:rPr>
                <a:t>бага</a:t>
              </a:r>
            </a:p>
          </p:txBody>
        </p:sp>
      </p:grpSp>
      <p:cxnSp>
        <p:nvCxnSpPr>
          <p:cNvPr id="36" name="Straight Connector 35">
            <a:extLst>
              <a:ext uri="{FF2B5EF4-FFF2-40B4-BE49-F238E27FC236}">
                <a16:creationId xmlns:a16="http://schemas.microsoft.com/office/drawing/2014/main" xmlns="" id="{ADDFF59D-4702-4FE7-B4E9-272D14FC063D}"/>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A7EBBEDB-05B7-439E-8ED1-576DF5954548}"/>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xmlns="" id="{FDAA5CC5-C932-4AC6-B50C-6BED54FDD4A6}"/>
              </a:ext>
            </a:extLst>
          </p:cNvPr>
          <p:cNvGrpSpPr/>
          <p:nvPr/>
        </p:nvGrpSpPr>
        <p:grpSpPr>
          <a:xfrm>
            <a:off x="159171" y="3181417"/>
            <a:ext cx="4778477" cy="180000"/>
            <a:chOff x="159171" y="3181417"/>
            <a:chExt cx="4778477" cy="180000"/>
          </a:xfrm>
        </p:grpSpPr>
        <p:sp>
          <p:nvSpPr>
            <p:cNvPr id="19" name="Rectangle: Rounded Corners 18">
              <a:extLst>
                <a:ext uri="{FF2B5EF4-FFF2-40B4-BE49-F238E27FC236}">
                  <a16:creationId xmlns:a16="http://schemas.microsoft.com/office/drawing/2014/main" xmlns="" id="{48BE2D69-C436-4216-8547-DBEA35F72F81}"/>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xmlns="" id="{E97DFBFF-8977-4D2D-A49F-B10CDA7A075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0EE7E4F1-E38A-4317-9F29-E3CFA3712CB3}"/>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0516617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xmlns="" id="{1355A8C5-53D4-4B5A-BD72-FDDA88F8D2C0}"/>
              </a:ext>
            </a:extLst>
          </p:cNvPr>
          <p:cNvGraphicFramePr>
            <a:graphicFrameLocks/>
          </p:cNvGraphicFramePr>
          <p:nvPr>
            <p:extLst>
              <p:ext uri="{D42A27DB-BD31-4B8C-83A1-F6EECF244321}">
                <p14:modId xmlns:p14="http://schemas.microsoft.com/office/powerpoint/2010/main" val="3361222400"/>
              </p:ext>
            </p:extLst>
          </p:nvPr>
        </p:nvGraphicFramePr>
        <p:xfrm>
          <a:off x="62564" y="194755"/>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Rounded Corners 19">
            <a:extLst>
              <a:ext uri="{FF2B5EF4-FFF2-40B4-BE49-F238E27FC236}">
                <a16:creationId xmlns:a16="http://schemas.microsoft.com/office/drawing/2014/main" xmlns="" id="{CF595E5F-E847-48A9-BF2B-A1D10DBC1F29}"/>
              </a:ext>
            </a:extLst>
          </p:cNvPr>
          <p:cNvSpPr/>
          <p:nvPr/>
        </p:nvSpPr>
        <p:spPr>
          <a:xfrm>
            <a:off x="105948" y="352454"/>
            <a:ext cx="252000" cy="262293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sp>
        <p:nvSpPr>
          <p:cNvPr id="21" name="Rectangle: Rounded Corners 20">
            <a:extLst>
              <a:ext uri="{FF2B5EF4-FFF2-40B4-BE49-F238E27FC236}">
                <a16:creationId xmlns:a16="http://schemas.microsoft.com/office/drawing/2014/main" xmlns="" id="{5583D7BA-9B05-4A15-ADC8-B45D46644BA6}"/>
              </a:ext>
            </a:extLst>
          </p:cNvPr>
          <p:cNvSpPr/>
          <p:nvPr/>
        </p:nvSpPr>
        <p:spPr>
          <a:xfrm>
            <a:off x="96077" y="899412"/>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2" name="Rectangle: Rounded Corners 21">
            <a:extLst>
              <a:ext uri="{FF2B5EF4-FFF2-40B4-BE49-F238E27FC236}">
                <a16:creationId xmlns:a16="http://schemas.microsoft.com/office/drawing/2014/main" xmlns="" id="{02A62B1C-2B4D-415E-8DDB-4E3F14466015}"/>
              </a:ext>
            </a:extLst>
          </p:cNvPr>
          <p:cNvSpPr/>
          <p:nvPr/>
        </p:nvSpPr>
        <p:spPr>
          <a:xfrm>
            <a:off x="4227602" y="1181078"/>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C0414305-7894-4AEC-A088-2057FC35059B}"/>
              </a:ext>
            </a:extLst>
          </p:cNvPr>
          <p:cNvSpPr/>
          <p:nvPr/>
        </p:nvSpPr>
        <p:spPr>
          <a:xfrm>
            <a:off x="4442731" y="153380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FA7E3962-DDD2-4D00-A508-A3A57EEABB22}"/>
              </a:ext>
            </a:extLst>
          </p:cNvPr>
          <p:cNvSpPr/>
          <p:nvPr/>
        </p:nvSpPr>
        <p:spPr>
          <a:xfrm>
            <a:off x="3573143" y="1822108"/>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3C23E406-78E1-48DC-B6B6-3ACB99F91DDE}"/>
              </a:ext>
            </a:extLst>
          </p:cNvPr>
          <p:cNvSpPr/>
          <p:nvPr/>
        </p:nvSpPr>
        <p:spPr>
          <a:xfrm>
            <a:off x="2707156" y="1736789"/>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xmlns="" id="{E7F85422-1FE2-48FD-811F-AA6CDBBBE200}"/>
              </a:ext>
            </a:extLst>
          </p:cNvPr>
          <p:cNvGrpSpPr/>
          <p:nvPr/>
        </p:nvGrpSpPr>
        <p:grpSpPr>
          <a:xfrm>
            <a:off x="1201143" y="1213219"/>
            <a:ext cx="252000" cy="1863083"/>
            <a:chOff x="1358523" y="1532494"/>
            <a:chExt cx="252000" cy="1763458"/>
          </a:xfrm>
        </p:grpSpPr>
        <p:sp>
          <p:nvSpPr>
            <p:cNvPr id="40" name="Rectangle: Rounded Corners 39">
              <a:extLst>
                <a:ext uri="{FF2B5EF4-FFF2-40B4-BE49-F238E27FC236}">
                  <a16:creationId xmlns:a16="http://schemas.microsoft.com/office/drawing/2014/main" xmlns="" id="{1C44B6E4-5948-4D14-B3D8-64FA5D92DAC3}"/>
                </a:ext>
              </a:extLst>
            </p:cNvPr>
            <p:cNvSpPr/>
            <p:nvPr/>
          </p:nvSpPr>
          <p:spPr>
            <a:xfrm>
              <a:off x="1358523" y="1567952"/>
              <a:ext cx="252000" cy="17280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xmlns="" id="{149948EC-0C67-48A0-BA18-23EDD802960A}"/>
                </a:ext>
              </a:extLst>
            </p:cNvPr>
            <p:cNvSpPr txBox="1"/>
            <p:nvPr/>
          </p:nvSpPr>
          <p:spPr>
            <a:xfrm rot="16200000">
              <a:off x="1069184" y="1840111"/>
              <a:ext cx="830677"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grpSp>
      <p:pic>
        <p:nvPicPr>
          <p:cNvPr id="42" name="Picture 41">
            <a:extLst>
              <a:ext uri="{FF2B5EF4-FFF2-40B4-BE49-F238E27FC236}">
                <a16:creationId xmlns:a16="http://schemas.microsoft.com/office/drawing/2014/main" xmlns="" id="{2CB425E1-20F4-4884-B757-943807E68178}"/>
              </a:ext>
            </a:extLst>
          </p:cNvPr>
          <p:cNvPicPr>
            <a:picLocks noChangeAspect="1"/>
          </p:cNvPicPr>
          <p:nvPr/>
        </p:nvPicPr>
        <p:blipFill rotWithShape="1">
          <a:blip r:embed="rId3">
            <a:extLst>
              <a:ext uri="{28A0092B-C50C-407E-A947-70E740481C1C}">
                <a14:useLocalDpi xmlns:a14="http://schemas.microsoft.com/office/drawing/2010/main" val="0"/>
              </a:ext>
            </a:extLst>
          </a:blip>
          <a:srcRect l="91736" t="13830" r="2523" b="81145"/>
          <a:stretch/>
        </p:blipFill>
        <p:spPr>
          <a:xfrm flipH="1">
            <a:off x="1814931" y="539412"/>
            <a:ext cx="877485" cy="540000"/>
          </a:xfrm>
          <a:prstGeom prst="rect">
            <a:avLst/>
          </a:prstGeom>
        </p:spPr>
      </p:pic>
      <p:cxnSp>
        <p:nvCxnSpPr>
          <p:cNvPr id="47" name="Straight Connector 46">
            <a:extLst>
              <a:ext uri="{FF2B5EF4-FFF2-40B4-BE49-F238E27FC236}">
                <a16:creationId xmlns:a16="http://schemas.microsoft.com/office/drawing/2014/main" xmlns="" id="{A11D1FF5-258C-4F56-A45D-42DAC738019A}"/>
              </a:ext>
            </a:extLst>
          </p:cNvPr>
          <p:cNvCxnSpPr>
            <a:cxnSpLocks/>
          </p:cNvCxnSpPr>
          <p:nvPr/>
        </p:nvCxnSpPr>
        <p:spPr>
          <a:xfrm flipH="1" flipV="1">
            <a:off x="446926" y="176470"/>
            <a:ext cx="3404301" cy="423"/>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2959E529-D5E2-43F0-8037-D737FE845CC7}"/>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8" name="Group 17">
            <a:extLst>
              <a:ext uri="{FF2B5EF4-FFF2-40B4-BE49-F238E27FC236}">
                <a16:creationId xmlns:a16="http://schemas.microsoft.com/office/drawing/2014/main" xmlns="" id="{398319A8-BB1B-4347-A89D-76894117FE1A}"/>
              </a:ext>
            </a:extLst>
          </p:cNvPr>
          <p:cNvGrpSpPr/>
          <p:nvPr/>
        </p:nvGrpSpPr>
        <p:grpSpPr>
          <a:xfrm>
            <a:off x="159171" y="3181417"/>
            <a:ext cx="4778477" cy="180000"/>
            <a:chOff x="159171" y="3181417"/>
            <a:chExt cx="4778477" cy="180000"/>
          </a:xfrm>
        </p:grpSpPr>
        <p:sp>
          <p:nvSpPr>
            <p:cNvPr id="23" name="Rectangle: Rounded Corners 22">
              <a:extLst>
                <a:ext uri="{FF2B5EF4-FFF2-40B4-BE49-F238E27FC236}">
                  <a16:creationId xmlns:a16="http://schemas.microsoft.com/office/drawing/2014/main" xmlns="" id="{6A79FE3E-1F4C-443A-912D-C18A17B7F5BF}"/>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xmlns="" id="{DF5E0348-B17A-4D06-869D-6720AAC367D5}"/>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14C50B8-5294-4407-8895-65108C50EE9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715051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a:extLst>
              <a:ext uri="{FF2B5EF4-FFF2-40B4-BE49-F238E27FC236}">
                <a16:creationId xmlns:a16="http://schemas.microsoft.com/office/drawing/2014/main" xmlns="" id="{2D1C647A-EF7F-4DF0-8F88-47B2481FEB1A}"/>
              </a:ext>
            </a:extLst>
          </p:cNvPr>
          <p:cNvGraphicFramePr>
            <a:graphicFrameLocks/>
          </p:cNvGraphicFramePr>
          <p:nvPr>
            <p:extLst>
              <p:ext uri="{D42A27DB-BD31-4B8C-83A1-F6EECF244321}">
                <p14:modId xmlns:p14="http://schemas.microsoft.com/office/powerpoint/2010/main" val="1719619358"/>
              </p:ext>
            </p:extLst>
          </p:nvPr>
        </p:nvGraphicFramePr>
        <p:xfrm>
          <a:off x="73015" y="176893"/>
          <a:ext cx="5095295" cy="3174210"/>
        </p:xfrm>
        <a:graphic>
          <a:graphicData uri="http://schemas.openxmlformats.org/drawingml/2006/chart">
            <c:chart xmlns:c="http://schemas.openxmlformats.org/drawingml/2006/chart" xmlns:r="http://schemas.openxmlformats.org/officeDocument/2006/relationships" r:id="rId2"/>
          </a:graphicData>
        </a:graphic>
      </p:graphicFrame>
      <p:sp>
        <p:nvSpPr>
          <p:cNvPr id="24" name="Rectangle: Rounded Corners 23">
            <a:extLst>
              <a:ext uri="{FF2B5EF4-FFF2-40B4-BE49-F238E27FC236}">
                <a16:creationId xmlns:a16="http://schemas.microsoft.com/office/drawing/2014/main" xmlns="" id="{22D9E54B-1780-4D6A-849C-F50CC75EEFC6}"/>
              </a:ext>
            </a:extLst>
          </p:cNvPr>
          <p:cNvSpPr/>
          <p:nvPr/>
        </p:nvSpPr>
        <p:spPr>
          <a:xfrm>
            <a:off x="110534" y="361713"/>
            <a:ext cx="252000" cy="26823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a:p>
        </p:txBody>
      </p:sp>
      <p:pic>
        <p:nvPicPr>
          <p:cNvPr id="25" name="Picture 24">
            <a:extLst>
              <a:ext uri="{FF2B5EF4-FFF2-40B4-BE49-F238E27FC236}">
                <a16:creationId xmlns:a16="http://schemas.microsoft.com/office/drawing/2014/main" xmlns="" id="{28FA40D2-E55A-4E41-B6A2-91B2F200D13F}"/>
              </a:ext>
            </a:extLst>
          </p:cNvPr>
          <p:cNvPicPr>
            <a:picLocks noChangeAspect="1"/>
          </p:cNvPicPr>
          <p:nvPr/>
        </p:nvPicPr>
        <p:blipFill rotWithShape="1">
          <a:blip r:embed="rId3">
            <a:extLst>
              <a:ext uri="{28A0092B-C50C-407E-A947-70E740481C1C}">
                <a14:useLocalDpi xmlns:a14="http://schemas.microsoft.com/office/drawing/2010/main" val="0"/>
              </a:ext>
            </a:extLst>
          </a:blip>
          <a:srcRect l="94006" t="25309" r="2985" b="70537"/>
          <a:stretch/>
        </p:blipFill>
        <p:spPr>
          <a:xfrm>
            <a:off x="1305603" y="538445"/>
            <a:ext cx="663855" cy="648000"/>
          </a:xfrm>
          <a:prstGeom prst="rect">
            <a:avLst/>
          </a:prstGeom>
        </p:spPr>
      </p:pic>
      <p:sp>
        <p:nvSpPr>
          <p:cNvPr id="26" name="Rectangle: Rounded Corners 25">
            <a:extLst>
              <a:ext uri="{FF2B5EF4-FFF2-40B4-BE49-F238E27FC236}">
                <a16:creationId xmlns:a16="http://schemas.microsoft.com/office/drawing/2014/main" xmlns="" id="{FCF9D023-452E-4F8F-9445-EB90D8F46711}"/>
              </a:ext>
            </a:extLst>
          </p:cNvPr>
          <p:cNvSpPr/>
          <p:nvPr/>
        </p:nvSpPr>
        <p:spPr>
          <a:xfrm>
            <a:off x="110534" y="114114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xmlns="" id="{8C7939AA-7BE7-4A60-9530-35F67C66028C}"/>
              </a:ext>
            </a:extLst>
          </p:cNvPr>
          <p:cNvSpPr/>
          <p:nvPr/>
        </p:nvSpPr>
        <p:spPr>
          <a:xfrm>
            <a:off x="4245786" y="1231140"/>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28" name="Rectangle: Rounded Corners 27">
            <a:extLst>
              <a:ext uri="{FF2B5EF4-FFF2-40B4-BE49-F238E27FC236}">
                <a16:creationId xmlns:a16="http://schemas.microsoft.com/office/drawing/2014/main" xmlns="" id="{3E2FC952-6342-44CA-9177-04F96272AE0D}"/>
              </a:ext>
            </a:extLst>
          </p:cNvPr>
          <p:cNvSpPr/>
          <p:nvPr/>
        </p:nvSpPr>
        <p:spPr>
          <a:xfrm>
            <a:off x="2720074" y="701781"/>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29" name="Rectangle: Rounded Corners 28">
            <a:extLst>
              <a:ext uri="{FF2B5EF4-FFF2-40B4-BE49-F238E27FC236}">
                <a16:creationId xmlns:a16="http://schemas.microsoft.com/office/drawing/2014/main" xmlns="" id="{84C677D2-7B5D-4CA4-90E3-E2B3162D4FBA}"/>
              </a:ext>
            </a:extLst>
          </p:cNvPr>
          <p:cNvSpPr/>
          <p:nvPr/>
        </p:nvSpPr>
        <p:spPr>
          <a:xfrm>
            <a:off x="3563739" y="1472927"/>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0" name="Rectangle: Rounded Corners 29">
            <a:extLst>
              <a:ext uri="{FF2B5EF4-FFF2-40B4-BE49-F238E27FC236}">
                <a16:creationId xmlns:a16="http://schemas.microsoft.com/office/drawing/2014/main" xmlns="" id="{D0538C3A-87F2-4904-8AC5-B3A6EA7D3283}"/>
              </a:ext>
            </a:extLst>
          </p:cNvPr>
          <p:cNvSpPr/>
          <p:nvPr/>
        </p:nvSpPr>
        <p:spPr>
          <a:xfrm>
            <a:off x="4436336" y="1653964"/>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sp>
        <p:nvSpPr>
          <p:cNvPr id="32" name="Rectangle: Rounded Corners 31">
            <a:extLst>
              <a:ext uri="{FF2B5EF4-FFF2-40B4-BE49-F238E27FC236}">
                <a16:creationId xmlns:a16="http://schemas.microsoft.com/office/drawing/2014/main" xmlns="" id="{EC25C782-5B0F-4A0A-AA9B-D7E54D7186FC}"/>
              </a:ext>
            </a:extLst>
          </p:cNvPr>
          <p:cNvSpPr/>
          <p:nvPr/>
        </p:nvSpPr>
        <p:spPr>
          <a:xfrm>
            <a:off x="2532549" y="1141141"/>
            <a:ext cx="215446" cy="169884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xmlns="" id="{BE9ABEE9-9EBA-46F7-96BA-072F4636E1A0}"/>
              </a:ext>
            </a:extLst>
          </p:cNvPr>
          <p:cNvSpPr txBox="1"/>
          <p:nvPr/>
        </p:nvSpPr>
        <p:spPr>
          <a:xfrm rot="16200000">
            <a:off x="2201469" y="1517525"/>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cxnSp>
        <p:nvCxnSpPr>
          <p:cNvPr id="43" name="Straight Connector 42">
            <a:extLst>
              <a:ext uri="{FF2B5EF4-FFF2-40B4-BE49-F238E27FC236}">
                <a16:creationId xmlns:a16="http://schemas.microsoft.com/office/drawing/2014/main" xmlns="" id="{1C4641CD-951E-43A2-BC27-9748FCCB590F}"/>
              </a:ext>
            </a:extLst>
          </p:cNvPr>
          <p:cNvCxnSpPr>
            <a:cxnSpLocks/>
          </p:cNvCxnSpPr>
          <p:nvPr/>
        </p:nvCxnSpPr>
        <p:spPr>
          <a:xfrm flipH="1">
            <a:off x="359227"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xmlns="" id="{DCD0B5AF-A17F-4C82-9E51-8810059141D1}"/>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7" name="Group 16">
            <a:extLst>
              <a:ext uri="{FF2B5EF4-FFF2-40B4-BE49-F238E27FC236}">
                <a16:creationId xmlns:a16="http://schemas.microsoft.com/office/drawing/2014/main" xmlns="" id="{4F54A7A5-812D-4DE8-AD14-32CF75CA08B5}"/>
              </a:ext>
            </a:extLst>
          </p:cNvPr>
          <p:cNvGrpSpPr/>
          <p:nvPr/>
        </p:nvGrpSpPr>
        <p:grpSpPr>
          <a:xfrm>
            <a:off x="159171" y="3181417"/>
            <a:ext cx="4778477" cy="180000"/>
            <a:chOff x="159171" y="3181417"/>
            <a:chExt cx="4778477" cy="180000"/>
          </a:xfrm>
        </p:grpSpPr>
        <p:sp>
          <p:nvSpPr>
            <p:cNvPr id="18" name="Rectangle: Rounded Corners 17">
              <a:extLst>
                <a:ext uri="{FF2B5EF4-FFF2-40B4-BE49-F238E27FC236}">
                  <a16:creationId xmlns:a16="http://schemas.microsoft.com/office/drawing/2014/main" xmlns="" id="{FB985F4A-6FD1-41B1-A4EF-9300634FD9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xmlns="" id="{1B58D118-F7EE-4BA4-A989-244091ACC0B6}"/>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00568878-FDFD-43BC-A255-6BB70411ACFA}"/>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34" y="5443"/>
            <a:ext cx="284803" cy="313480"/>
          </a:xfrm>
          <a:prstGeom prst="rect">
            <a:avLst/>
          </a:prstGeom>
        </p:spPr>
      </p:pic>
    </p:spTree>
    <p:extLst>
      <p:ext uri="{BB962C8B-B14F-4D97-AF65-F5344CB8AC3E}">
        <p14:creationId xmlns:p14="http://schemas.microsoft.com/office/powerpoint/2010/main" val="40128354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xmlns="" id="{9E9BC050-8A6D-4E74-997C-16620A11F889}"/>
              </a:ext>
            </a:extLst>
          </p:cNvPr>
          <p:cNvGraphicFramePr>
            <a:graphicFrameLocks/>
          </p:cNvGraphicFramePr>
          <p:nvPr>
            <p:extLst>
              <p:ext uri="{D42A27DB-BD31-4B8C-83A1-F6EECF244321}">
                <p14:modId xmlns:p14="http://schemas.microsoft.com/office/powerpoint/2010/main" val="3501938282"/>
              </p:ext>
            </p:extLst>
          </p:nvPr>
        </p:nvGraphicFramePr>
        <p:xfrm>
          <a:off x="62564" y="128189"/>
          <a:ext cx="5095295" cy="3174210"/>
        </p:xfrm>
        <a:graphic>
          <a:graphicData uri="http://schemas.openxmlformats.org/drawingml/2006/chart">
            <c:chart xmlns:c="http://schemas.openxmlformats.org/drawingml/2006/chart" xmlns:r="http://schemas.openxmlformats.org/officeDocument/2006/relationships" r:id="rId2"/>
          </a:graphicData>
        </a:graphic>
      </p:graphicFrame>
      <p:pic>
        <p:nvPicPr>
          <p:cNvPr id="20" name="Picture 19">
            <a:extLst>
              <a:ext uri="{FF2B5EF4-FFF2-40B4-BE49-F238E27FC236}">
                <a16:creationId xmlns:a16="http://schemas.microsoft.com/office/drawing/2014/main" xmlns="" id="{EA7D366F-3F10-49E2-9FD7-381D944424B6}"/>
              </a:ext>
            </a:extLst>
          </p:cNvPr>
          <p:cNvPicPr>
            <a:picLocks noChangeAspect="1"/>
          </p:cNvPicPr>
          <p:nvPr/>
        </p:nvPicPr>
        <p:blipFill rotWithShape="1">
          <a:blip r:embed="rId3">
            <a:extLst>
              <a:ext uri="{28A0092B-C50C-407E-A947-70E740481C1C}">
                <a14:useLocalDpi xmlns:a14="http://schemas.microsoft.com/office/drawing/2010/main" val="0"/>
              </a:ext>
            </a:extLst>
          </a:blip>
          <a:srcRect l="87338" t="30678" r="8912" b="65168"/>
          <a:stretch/>
        </p:blipFill>
        <p:spPr>
          <a:xfrm>
            <a:off x="1254362" y="291289"/>
            <a:ext cx="870092" cy="648000"/>
          </a:xfrm>
          <a:prstGeom prst="rect">
            <a:avLst/>
          </a:prstGeom>
        </p:spPr>
      </p:pic>
      <p:sp>
        <p:nvSpPr>
          <p:cNvPr id="21" name="Rectangle: Rounded Corners 20">
            <a:extLst>
              <a:ext uri="{FF2B5EF4-FFF2-40B4-BE49-F238E27FC236}">
                <a16:creationId xmlns:a16="http://schemas.microsoft.com/office/drawing/2014/main" xmlns="" id="{51B40D5E-2942-40F9-89D6-47F87D33CBB0}"/>
              </a:ext>
            </a:extLst>
          </p:cNvPr>
          <p:cNvSpPr/>
          <p:nvPr/>
        </p:nvSpPr>
        <p:spPr>
          <a:xfrm>
            <a:off x="2523918" y="1116641"/>
            <a:ext cx="215445" cy="1726059"/>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n-MN"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A4AD34E4-6883-4D11-8ADA-12F28B680CB4}"/>
              </a:ext>
            </a:extLst>
          </p:cNvPr>
          <p:cNvSpPr txBox="1"/>
          <p:nvPr/>
        </p:nvSpPr>
        <p:spPr>
          <a:xfrm rot="16200000">
            <a:off x="2192839" y="1483853"/>
            <a:ext cx="877605" cy="215444"/>
          </a:xfrm>
          <a:prstGeom prst="rect">
            <a:avLst/>
          </a:prstGeom>
          <a:noFill/>
        </p:spPr>
        <p:txBody>
          <a:bodyPr wrap="none" rtlCol="0">
            <a:spAutoFit/>
          </a:bodyPr>
          <a:lstStyle/>
          <a:p>
            <a:r>
              <a:rPr lang="mn-MN" sz="800" dirty="0">
                <a:solidFill>
                  <a:schemeClr val="accent6"/>
                </a:solidFill>
                <a:latin typeface="Arial" panose="020B0604020202020204" pitchFamily="34" charset="0"/>
                <a:cs typeface="Arial" panose="020B0604020202020204" pitchFamily="34" charset="0"/>
              </a:rPr>
              <a:t>Хамгийн бага</a:t>
            </a:r>
          </a:p>
        </p:txBody>
      </p:sp>
      <p:sp>
        <p:nvSpPr>
          <p:cNvPr id="34" name="Rectangle: Rounded Corners 33">
            <a:extLst>
              <a:ext uri="{FF2B5EF4-FFF2-40B4-BE49-F238E27FC236}">
                <a16:creationId xmlns:a16="http://schemas.microsoft.com/office/drawing/2014/main" xmlns="" id="{7474D800-E344-481A-81C2-3869F0E95105}"/>
              </a:ext>
            </a:extLst>
          </p:cNvPr>
          <p:cNvSpPr/>
          <p:nvPr/>
        </p:nvSpPr>
        <p:spPr>
          <a:xfrm>
            <a:off x="530530" y="33990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a:t>
            </a:r>
            <a:endParaRPr lang="mn-MN" sz="800" dirty="0">
              <a:solidFill>
                <a:schemeClr val="accent2"/>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DC6911F6-BDD7-40E9-8A08-2290D7AAB573}"/>
              </a:ext>
            </a:extLst>
          </p:cNvPr>
          <p:cNvSpPr/>
          <p:nvPr/>
        </p:nvSpPr>
        <p:spPr>
          <a:xfrm>
            <a:off x="2739363" y="1193269"/>
            <a:ext cx="266825"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a:t>
            </a:r>
            <a:endParaRPr lang="mn-MN" sz="800" dirty="0">
              <a:solidFill>
                <a:schemeClr val="accent2"/>
              </a:solidFill>
              <a:latin typeface="Arial" panose="020B0604020202020204" pitchFamily="34" charset="0"/>
              <a:cs typeface="Arial" panose="020B0604020202020204" pitchFamily="34" charset="0"/>
            </a:endParaRPr>
          </a:p>
        </p:txBody>
      </p:sp>
      <p:sp>
        <p:nvSpPr>
          <p:cNvPr id="36" name="Rectangle: Rounded Corners 35">
            <a:extLst>
              <a:ext uri="{FF2B5EF4-FFF2-40B4-BE49-F238E27FC236}">
                <a16:creationId xmlns:a16="http://schemas.microsoft.com/office/drawing/2014/main" xmlns="" id="{36402E4F-4F4F-443E-AA2B-195D536BA230}"/>
              </a:ext>
            </a:extLst>
          </p:cNvPr>
          <p:cNvSpPr/>
          <p:nvPr/>
        </p:nvSpPr>
        <p:spPr>
          <a:xfrm>
            <a:off x="4212541" y="1501576"/>
            <a:ext cx="288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III</a:t>
            </a:r>
            <a:endParaRPr lang="mn-MN" sz="800" dirty="0">
              <a:solidFill>
                <a:schemeClr val="accent2"/>
              </a:solidFill>
              <a:latin typeface="Arial" panose="020B0604020202020204" pitchFamily="34" charset="0"/>
              <a:cs typeface="Arial" panose="020B0604020202020204" pitchFamily="34" charset="0"/>
            </a:endParaRPr>
          </a:p>
        </p:txBody>
      </p:sp>
      <p:sp>
        <p:nvSpPr>
          <p:cNvPr id="37" name="Rectangle: Rounded Corners 36">
            <a:extLst>
              <a:ext uri="{FF2B5EF4-FFF2-40B4-BE49-F238E27FC236}">
                <a16:creationId xmlns:a16="http://schemas.microsoft.com/office/drawing/2014/main" xmlns="" id="{0A3776B0-7365-4957-ABE1-9B75954AFCF7}"/>
              </a:ext>
            </a:extLst>
          </p:cNvPr>
          <p:cNvSpPr/>
          <p:nvPr/>
        </p:nvSpPr>
        <p:spPr>
          <a:xfrm>
            <a:off x="937053" y="1709132"/>
            <a:ext cx="324000"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IV</a:t>
            </a:r>
            <a:endParaRPr lang="mn-MN" sz="800" dirty="0">
              <a:solidFill>
                <a:schemeClr val="accent2"/>
              </a:solidFill>
              <a:latin typeface="Arial" panose="020B0604020202020204" pitchFamily="34" charset="0"/>
              <a:cs typeface="Arial" panose="020B0604020202020204" pitchFamily="34" charset="0"/>
            </a:endParaRPr>
          </a:p>
        </p:txBody>
      </p:sp>
      <p:sp>
        <p:nvSpPr>
          <p:cNvPr id="38" name="Rectangle: Rounded Corners 37">
            <a:extLst>
              <a:ext uri="{FF2B5EF4-FFF2-40B4-BE49-F238E27FC236}">
                <a16:creationId xmlns:a16="http://schemas.microsoft.com/office/drawing/2014/main" xmlns="" id="{3854A0C5-E762-4076-BDA1-3D22B45E492A}"/>
              </a:ext>
            </a:extLst>
          </p:cNvPr>
          <p:cNvSpPr/>
          <p:nvPr/>
        </p:nvSpPr>
        <p:spPr>
          <a:xfrm>
            <a:off x="2070242" y="1467957"/>
            <a:ext cx="244821" cy="180000"/>
          </a:xfrm>
          <a:prstGeom prst="round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accent2"/>
                </a:solidFill>
                <a:latin typeface="Arial" panose="020B0604020202020204" pitchFamily="34" charset="0"/>
                <a:cs typeface="Arial" panose="020B0604020202020204" pitchFamily="34" charset="0"/>
              </a:rPr>
              <a:t>V</a:t>
            </a:r>
            <a:endParaRPr lang="mn-MN" sz="800" dirty="0">
              <a:solidFill>
                <a:schemeClr val="accent2"/>
              </a:solidFill>
              <a:latin typeface="Arial" panose="020B0604020202020204" pitchFamily="34" charset="0"/>
              <a:cs typeface="Arial" panose="020B0604020202020204" pitchFamily="34" charset="0"/>
            </a:endParaRPr>
          </a:p>
        </p:txBody>
      </p:sp>
      <p:cxnSp>
        <p:nvCxnSpPr>
          <p:cNvPr id="40" name="Straight Connector 39">
            <a:extLst>
              <a:ext uri="{FF2B5EF4-FFF2-40B4-BE49-F238E27FC236}">
                <a16:creationId xmlns:a16="http://schemas.microsoft.com/office/drawing/2014/main" xmlns="" id="{D748CEA9-65F9-406E-8798-E53C9374731F}"/>
              </a:ext>
            </a:extLst>
          </p:cNvPr>
          <p:cNvCxnSpPr>
            <a:cxnSpLocks/>
          </p:cNvCxnSpPr>
          <p:nvPr/>
        </p:nvCxnSpPr>
        <p:spPr>
          <a:xfrm flipH="1">
            <a:off x="410355" y="176893"/>
            <a:ext cx="3492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xmlns="" id="{8FF0A0DC-28AD-44F1-B926-C982D7322645}"/>
              </a:ext>
            </a:extLst>
          </p:cNvPr>
          <p:cNvSpPr txBox="1"/>
          <p:nvPr/>
        </p:nvSpPr>
        <p:spPr>
          <a:xfrm>
            <a:off x="3816439" y="69171"/>
            <a:ext cx="1060082"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ХӨДӨӨ АЖ АХУЙ</a:t>
            </a:r>
          </a:p>
        </p:txBody>
      </p:sp>
      <p:grpSp>
        <p:nvGrpSpPr>
          <p:cNvPr id="16" name="Group 15">
            <a:extLst>
              <a:ext uri="{FF2B5EF4-FFF2-40B4-BE49-F238E27FC236}">
                <a16:creationId xmlns:a16="http://schemas.microsoft.com/office/drawing/2014/main" xmlns="" id="{021E2B3F-4B04-4DC1-9EC9-2E1CEB3E662C}"/>
              </a:ext>
            </a:extLst>
          </p:cNvPr>
          <p:cNvGrpSpPr/>
          <p:nvPr/>
        </p:nvGrpSpPr>
        <p:grpSpPr>
          <a:xfrm>
            <a:off x="159171" y="3181417"/>
            <a:ext cx="4778477" cy="180000"/>
            <a:chOff x="159171" y="3181417"/>
            <a:chExt cx="4778477" cy="180000"/>
          </a:xfrm>
        </p:grpSpPr>
        <p:sp>
          <p:nvSpPr>
            <p:cNvPr id="17" name="Rectangle: Rounded Corners 16">
              <a:extLst>
                <a:ext uri="{FF2B5EF4-FFF2-40B4-BE49-F238E27FC236}">
                  <a16:creationId xmlns:a16="http://schemas.microsoft.com/office/drawing/2014/main" xmlns="" id="{B0A13B39-E5F1-4444-9A3C-C2F7B3F8801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xmlns="" id="{C7EAC68E-87A3-463E-B5C6-E68BBDD9521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F540C2BA-EE58-4392-8F3B-6CEF106EF6B4}"/>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2642235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721994" y="69171"/>
            <a:ext cx="1154527" cy="215444"/>
          </a:xfrm>
          <a:prstGeom prst="rect">
            <a:avLst/>
          </a:prstGeom>
          <a:noFill/>
        </p:spPr>
        <p:txBody>
          <a:bodyPr wrap="square" rtlCol="0">
            <a:spAutoFit/>
          </a:bodyPr>
          <a:lstStyle/>
          <a:p>
            <a:r>
              <a:rPr lang="mn-MN" sz="800" dirty="0">
                <a:solidFill>
                  <a:srgbClr val="002060"/>
                </a:solidFill>
                <a:latin typeface="Arial" panose="020B0604020202020204" pitchFamily="34" charset="0"/>
                <a:cs typeface="Arial" panose="020B0604020202020204" pitchFamily="34" charset="0"/>
              </a:rPr>
              <a:t>ӨМНӨГОВЬ АЙМАГ</a:t>
            </a:r>
          </a:p>
        </p:txBody>
      </p:sp>
      <p:sp>
        <p:nvSpPr>
          <p:cNvPr id="17" name="TextBox 16">
            <a:extLst>
              <a:ext uri="{FF2B5EF4-FFF2-40B4-BE49-F238E27FC236}">
                <a16:creationId xmlns:a16="http://schemas.microsoft.com/office/drawing/2014/main" xmlns="" id="{379F5347-9EC7-4397-8718-FB3E30492FAE}"/>
              </a:ext>
            </a:extLst>
          </p:cNvPr>
          <p:cNvSpPr txBox="1"/>
          <p:nvPr/>
        </p:nvSpPr>
        <p:spPr>
          <a:xfrm>
            <a:off x="410355" y="215427"/>
            <a:ext cx="2015783" cy="369332"/>
          </a:xfrm>
          <a:prstGeom prst="rect">
            <a:avLst/>
          </a:prstGeom>
          <a:noFill/>
        </p:spPr>
        <p:txBody>
          <a:bodyPr wrap="square" rtlCol="0">
            <a:spAutoFit/>
          </a:bodyPr>
          <a:lstStyle/>
          <a:p>
            <a:r>
              <a:rPr lang="mn-MN" b="1" dirty="0" smtClean="0"/>
              <a:t>ХОРГЫН ТОГОО</a:t>
            </a:r>
            <a:endParaRPr lang="en-US" dirty="0"/>
          </a:p>
        </p:txBody>
      </p:sp>
      <p:sp>
        <p:nvSpPr>
          <p:cNvPr id="23" name="TextBox 22">
            <a:extLst>
              <a:ext uri="{FF2B5EF4-FFF2-40B4-BE49-F238E27FC236}">
                <a16:creationId xmlns:a16="http://schemas.microsoft.com/office/drawing/2014/main" xmlns="" id="{34E10185-A99B-4A57-B83F-09D0BB0CECB0}"/>
              </a:ext>
            </a:extLst>
          </p:cNvPr>
          <p:cNvSpPr txBox="1"/>
          <p:nvPr/>
        </p:nvSpPr>
        <p:spPr>
          <a:xfrm>
            <a:off x="219343" y="2167716"/>
            <a:ext cx="4596496" cy="784830"/>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900">
                <a:solidFill>
                  <a:srgbClr val="002060"/>
                </a:solidFill>
                <a:latin typeface="Arial" panose="020B0604020202020204" pitchFamily="34" charset="0"/>
              </a:rPr>
              <a:t>Архангай аймгийн Тариат сумын нутагт Цэцэрлэг  хотоос 180 километр зайд,  Тэрхийн цагаан нуурын хөвөөнд  орших хожуу унтарсан хүрмэн чулуун галт уул бөгөөд 8 мянган жилийн өмнө оргилж байгаад унтарчээ. Далайн төвшнөөс дээш 2210 метр,  Хорго хавийн хүрмэн хад, асга, ангал, хавцал гайхам сонин тогтоцтой, агуй хонхор, гүдгэр зэрэг нь нуугдаж хорогдох газар олон байдаг.</a:t>
            </a:r>
            <a:endParaRPr lang="mn-MN" altLang="en-US" sz="900" dirty="0">
              <a:solidFill>
                <a:srgbClr val="002060"/>
              </a:solidFill>
              <a:latin typeface="Arial" panose="020B0604020202020204" pitchFamily="34" charset="0"/>
            </a:endParaRPr>
          </a:p>
        </p:txBody>
      </p:sp>
      <p:grpSp>
        <p:nvGrpSpPr>
          <p:cNvPr id="9" name="Group 8">
            <a:extLst>
              <a:ext uri="{FF2B5EF4-FFF2-40B4-BE49-F238E27FC236}">
                <a16:creationId xmlns:a16="http://schemas.microsoft.com/office/drawing/2014/main" xmlns="" id="{7851E4C0-AD77-4457-A474-B0D7753B0E60}"/>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02620B8F-6D43-4F36-9BA1-0FCF4D760CA3}"/>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6DF20DEB-C9E9-40EA-BB07-1A48DC746A4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E9D9F0B7-0888-49D1-9024-76D30ED994C5}"/>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739" y="591017"/>
            <a:ext cx="4183269" cy="153816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601031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85041" y="247870"/>
            <a:ext cx="2015783" cy="523220"/>
          </a:xfrm>
          <a:prstGeom prst="rect">
            <a:avLst/>
          </a:prstGeom>
          <a:noFill/>
        </p:spPr>
        <p:txBody>
          <a:bodyPr wrap="square" rtlCol="0">
            <a:spAutoFit/>
          </a:bodyPr>
          <a:lstStyle/>
          <a:p>
            <a:pPr algn="just" defTabSz="914400" eaLnBrk="0" fontAlgn="base" hangingPunct="0">
              <a:spcBef>
                <a:spcPct val="0"/>
              </a:spcBef>
              <a:spcAft>
                <a:spcPct val="0"/>
              </a:spcAft>
            </a:pPr>
            <a:r>
              <a:rPr lang="mn-MN" b="1" dirty="0" smtClean="0"/>
              <a:t>БУЛГАН УУЛ</a:t>
            </a:r>
            <a:endParaRPr lang="en-US" dirty="0"/>
          </a:p>
          <a:p>
            <a:pPr lvl="0" algn="just" defTabSz="914400" eaLnBrk="0" fontAlgn="base" hangingPunct="0">
              <a:spcBef>
                <a:spcPct val="0"/>
              </a:spcBef>
              <a:spcAft>
                <a:spcPct val="0"/>
              </a:spcAft>
            </a:pPr>
            <a:endParaRPr lang="en-US" altLang="en-US" sz="1000" cap="all" dirty="0">
              <a:solidFill>
                <a:srgbClr val="002060"/>
              </a:solidFill>
            </a:endParaRPr>
          </a:p>
        </p:txBody>
      </p:sp>
      <p:sp>
        <p:nvSpPr>
          <p:cNvPr id="11" name="TextBox 10">
            <a:extLst>
              <a:ext uri="{FF2B5EF4-FFF2-40B4-BE49-F238E27FC236}">
                <a16:creationId xmlns:a16="http://schemas.microsoft.com/office/drawing/2014/main" xmlns="" id="{85C14790-AC02-4B7B-A046-9273BD3AC3F1}"/>
              </a:ext>
            </a:extLst>
          </p:cNvPr>
          <p:cNvSpPr txBox="1"/>
          <p:nvPr/>
        </p:nvSpPr>
        <p:spPr>
          <a:xfrm>
            <a:off x="159171" y="2254028"/>
            <a:ext cx="4575149" cy="846386"/>
          </a:xfrm>
          <a:prstGeom prst="rect">
            <a:avLst/>
          </a:prstGeom>
          <a:noFill/>
        </p:spPr>
        <p:txBody>
          <a:bodyPr wrap="square" rtlCol="0">
            <a:spAutoFit/>
          </a:bodyPr>
          <a:lstStyle/>
          <a:p>
            <a:pPr algn="just" defTabSz="914400" eaLnBrk="0" fontAlgn="base" hangingPunct="0">
              <a:spcBef>
                <a:spcPct val="0"/>
              </a:spcBef>
              <a:spcAft>
                <a:spcPct val="0"/>
              </a:spcAft>
            </a:pPr>
            <a:endParaRPr lang="en-US" altLang="en-US" sz="700" dirty="0" smtClean="0">
              <a:solidFill>
                <a:srgbClr val="002060"/>
              </a:solidFill>
              <a:latin typeface="Arial" panose="020B0604020202020204" pitchFamily="34" charset="0"/>
            </a:endParaRPr>
          </a:p>
          <a:p>
            <a:pPr algn="just" defTabSz="914400" eaLnBrk="0" fontAlgn="base" hangingPunct="0">
              <a:spcBef>
                <a:spcPct val="0"/>
              </a:spcBef>
              <a:spcAft>
                <a:spcPct val="0"/>
              </a:spcAft>
            </a:pPr>
            <a:endParaRPr lang="en-US" altLang="en-US" sz="700" dirty="0">
              <a:solidFill>
                <a:srgbClr val="002060"/>
              </a:solidFill>
              <a:latin typeface="Arial" panose="020B0604020202020204" pitchFamily="34" charset="0"/>
            </a:endParaRPr>
          </a:p>
          <a:p>
            <a:pPr algn="just" defTabSz="914400" eaLnBrk="0" fontAlgn="base" hangingPunct="0">
              <a:spcBef>
                <a:spcPct val="0"/>
              </a:spcBef>
              <a:spcAft>
                <a:spcPct val="0"/>
              </a:spcAft>
            </a:pPr>
            <a:r>
              <a:rPr lang="mn-MN" altLang="en-US" sz="700" dirty="0" smtClean="0">
                <a:solidFill>
                  <a:srgbClr val="002060"/>
                </a:solidFill>
                <a:latin typeface="Arial" panose="020B0604020202020204" pitchFamily="34" charset="0"/>
              </a:rPr>
              <a:t>Архангай </a:t>
            </a:r>
            <a:r>
              <a:rPr lang="mn-MN" altLang="en-US" sz="700" dirty="0">
                <a:solidFill>
                  <a:srgbClr val="002060"/>
                </a:solidFill>
                <a:latin typeface="Arial" panose="020B0604020202020204" pitchFamily="34" charset="0"/>
              </a:rPr>
              <a:t>аймгийн Цэцэрлэг хотын дэргэд оршдог бөгөөд байгалийн үзэсгэлэнт  байдлыг нь харгалзан 1965 онд 1,8 мян га талбай бүхий газрыг хамгаалалтад авсан байна. Нийтдээ 1840 га талбайтай. Хангайн гол их ноён нуруунаас салбарлан зүүн хойш чиглэж, Хойд Урд Тамир голын хоорондуур усны хагалбар болон үргэлжилсээр хоёр Тамирын бэлчир хүрч шувтарсан 130-140 км орчим </a:t>
            </a:r>
            <a:r>
              <a:rPr lang="mn-MN" altLang="en-US" sz="700" dirty="0" smtClean="0">
                <a:solidFill>
                  <a:srgbClr val="002060"/>
                </a:solidFill>
                <a:latin typeface="Arial" panose="020B0604020202020204" pitchFamily="34" charset="0"/>
              </a:rPr>
              <a:t>урт </a:t>
            </a:r>
            <a:r>
              <a:rPr lang="mn-MN" altLang="en-US" sz="700" dirty="0">
                <a:solidFill>
                  <a:srgbClr val="002060"/>
                </a:solidFill>
                <a:latin typeface="Arial" panose="020B0604020202020204" pitchFamily="34" charset="0"/>
              </a:rPr>
              <a:t>Сүмт-Хан Өндрийн нурууны дорнод хэсэгт энэхүү Булган уул оршино.</a:t>
            </a:r>
          </a:p>
        </p:txBody>
      </p:sp>
      <p:cxnSp>
        <p:nvCxnSpPr>
          <p:cNvPr id="14" name="Straight Connector 13">
            <a:extLst>
              <a:ext uri="{FF2B5EF4-FFF2-40B4-BE49-F238E27FC236}">
                <a16:creationId xmlns:a16="http://schemas.microsoft.com/office/drawing/2014/main" xmlns="" id="{1037B17D-224A-4E74-A5CE-40AF19A42D8D}"/>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C020F467-2333-41EC-8588-4A379A0F36FA}"/>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6A7E0A9-F85B-450B-9FBF-C46FADE18ECB}"/>
              </a:ext>
            </a:extLst>
          </p:cNvPr>
          <p:cNvGrpSpPr/>
          <p:nvPr/>
        </p:nvGrpSpPr>
        <p:grpSpPr>
          <a:xfrm>
            <a:off x="159171" y="3181417"/>
            <a:ext cx="4778477" cy="180000"/>
            <a:chOff x="159171" y="3181417"/>
            <a:chExt cx="4778477" cy="180000"/>
          </a:xfrm>
        </p:grpSpPr>
        <p:sp>
          <p:nvSpPr>
            <p:cNvPr id="16" name="Rectangle: Rounded Corners 15">
              <a:extLst>
                <a:ext uri="{FF2B5EF4-FFF2-40B4-BE49-F238E27FC236}">
                  <a16:creationId xmlns:a16="http://schemas.microsoft.com/office/drawing/2014/main" xmlns="" id="{CA93D93B-2760-4BE2-B897-F12FEF59962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CB2E3DC6-459D-4EC6-9615-0FD4DF2EDB2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D604178E-98B8-45A8-985A-74316666AC51}"/>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374" y="512416"/>
            <a:ext cx="4386469" cy="1939235"/>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1450502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323444" y="226512"/>
            <a:ext cx="2821739" cy="369332"/>
          </a:xfrm>
          <a:prstGeom prst="rect">
            <a:avLst/>
          </a:prstGeom>
          <a:noFill/>
        </p:spPr>
        <p:txBody>
          <a:bodyPr wrap="square" rtlCol="0">
            <a:spAutoFit/>
          </a:bodyPr>
          <a:lstStyle/>
          <a:p>
            <a:pPr algn="just" defTabSz="914400" eaLnBrk="0" fontAlgn="base" hangingPunct="0">
              <a:spcBef>
                <a:spcPct val="0"/>
              </a:spcBef>
              <a:spcAft>
                <a:spcPct val="0"/>
              </a:spcAft>
            </a:pPr>
            <a:r>
              <a:rPr lang="mn-MN" b="1" dirty="0" smtClean="0"/>
              <a:t>СУВАРГА ХАЙРХАН УУЛ</a:t>
            </a:r>
            <a:endParaRPr lang="en-US" altLang="en-US" sz="1000" cap="all" dirty="0">
              <a:solidFill>
                <a:srgbClr val="002060"/>
              </a:solidFill>
            </a:endParaRPr>
          </a:p>
        </p:txBody>
      </p:sp>
      <p:sp>
        <p:nvSpPr>
          <p:cNvPr id="11" name="TextBox 10">
            <a:extLst>
              <a:ext uri="{FF2B5EF4-FFF2-40B4-BE49-F238E27FC236}">
                <a16:creationId xmlns:a16="http://schemas.microsoft.com/office/drawing/2014/main" xmlns="" id="{083117ED-E02C-4613-85A1-79A09464EAA9}"/>
              </a:ext>
            </a:extLst>
          </p:cNvPr>
          <p:cNvSpPr txBox="1"/>
          <p:nvPr/>
        </p:nvSpPr>
        <p:spPr>
          <a:xfrm>
            <a:off x="205605" y="2200516"/>
            <a:ext cx="4534126" cy="954107"/>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sz="800" dirty="0">
                <a:solidFill>
                  <a:srgbClr val="002060"/>
                </a:solidFill>
                <a:latin typeface="Arial" panose="020B0604020202020204" pitchFamily="34" charset="0"/>
              </a:rPr>
              <a:t>Архангай аймгийн Цэнхэр сумын нутагт орших Суварга хайрхан уул нь далайн түвшнээс дээш 3417 метр өргөгдсөн, Хангайн уулархаг мужид багтах уул юм. Суварга хайрхан уул нь хормойгоороо ой модоор хучигдсан, нүцгэн оройтой, уулын энгэр талдаа тунгалаг нууртай, завилаад сууж буй хүн шиг тогтоц бүхий уул юм</a:t>
            </a:r>
            <a:r>
              <a:rPr lang="mn-MN" altLang="en-US" sz="800" dirty="0" smtClean="0">
                <a:solidFill>
                  <a:srgbClr val="002060"/>
                </a:solidFill>
                <a:latin typeface="Arial" panose="020B0604020202020204" pitchFamily="34" charset="0"/>
              </a:rPr>
              <a:t>.</a:t>
            </a:r>
            <a:r>
              <a:rPr lang="en-US" altLang="en-US" sz="800" dirty="0" smtClean="0">
                <a:solidFill>
                  <a:srgbClr val="002060"/>
                </a:solidFill>
                <a:latin typeface="Arial" panose="020B0604020202020204" pitchFamily="34" charset="0"/>
              </a:rPr>
              <a:t> </a:t>
            </a:r>
            <a:r>
              <a:rPr lang="mn-MN" altLang="en-US" sz="800" dirty="0" smtClean="0">
                <a:solidFill>
                  <a:srgbClr val="002060"/>
                </a:solidFill>
                <a:latin typeface="Arial" panose="020B0604020202020204" pitchFamily="34" charset="0"/>
              </a:rPr>
              <a:t>Хайрханы урд талаас Орхон гол, хойд талаас нь хойд урд тамирын гол, зүүн суганаас нь цэцэрлэг, цэнхэрийн гол зэрэг 20 гаруй гол горхи эх аван урсдаг хангайн нурууны усны хагалбар газар юм. 200</a:t>
            </a:r>
            <a:r>
              <a:rPr lang="en-US" altLang="en-US" sz="800" dirty="0" smtClean="0">
                <a:solidFill>
                  <a:srgbClr val="002060"/>
                </a:solidFill>
                <a:latin typeface="Arial" panose="020B0604020202020204" pitchFamily="34" charset="0"/>
              </a:rPr>
              <a:t>7</a:t>
            </a:r>
            <a:r>
              <a:rPr lang="mn-MN" altLang="en-US" sz="800" dirty="0" smtClean="0">
                <a:solidFill>
                  <a:srgbClr val="002060"/>
                </a:solidFill>
                <a:latin typeface="Arial" panose="020B0604020202020204" pitchFamily="34" charset="0"/>
              </a:rPr>
              <a:t> онд Ерөнхийлөгчийн зарлигаар төрийн тахилгатай уул болгосон.</a:t>
            </a:r>
            <a:endParaRPr lang="en-US" altLang="en-US" sz="800" dirty="0">
              <a:solidFill>
                <a:srgbClr val="002060"/>
              </a:solidFill>
              <a:latin typeface="Arial" panose="020B0604020202020204" pitchFamily="34" charset="0"/>
            </a:endParaRPr>
          </a:p>
        </p:txBody>
      </p:sp>
      <p:cxnSp>
        <p:nvCxnSpPr>
          <p:cNvPr id="15" name="Straight Connector 14">
            <a:extLst>
              <a:ext uri="{FF2B5EF4-FFF2-40B4-BE49-F238E27FC236}">
                <a16:creationId xmlns:a16="http://schemas.microsoft.com/office/drawing/2014/main" xmlns="" id="{5A40951D-1AFA-46BC-BAF4-F54B71FB6432}"/>
              </a:ext>
            </a:extLst>
          </p:cNvPr>
          <p:cNvCxnSpPr>
            <a:cxnSpLocks/>
          </p:cNvCxnSpPr>
          <p:nvPr/>
        </p:nvCxnSpPr>
        <p:spPr>
          <a:xfrm flipH="1">
            <a:off x="457200" y="176893"/>
            <a:ext cx="3286027"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xmlns="" id="{967D5FB3-D30F-46A3-B811-84D359400F24}"/>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E0E7929F-C1EE-4445-B653-40405656C256}"/>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B0EF9E71-93BD-49D4-B6DF-C3A0F863A5C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5</a:t>
              </a:r>
              <a:r>
                <a:rPr lang="mn-MN" sz="900" dirty="0" smtClean="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1E8D3A95-0C9C-464D-87B4-29348443D5FE}"/>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85CCB91C-2AAE-4756-91FE-0D6CE6FC9F6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713" y="556591"/>
            <a:ext cx="4329044" cy="1646063"/>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9659763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9F83967D-A5B4-44DF-BC8E-D52E3228D901}"/>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11" name="TextBox 10">
            <a:extLst>
              <a:ext uri="{FF2B5EF4-FFF2-40B4-BE49-F238E27FC236}">
                <a16:creationId xmlns:a16="http://schemas.microsoft.com/office/drawing/2014/main" xmlns="" id="{A65FBAC5-8C31-4ED1-A844-DAA93BB8E762}"/>
              </a:ext>
            </a:extLst>
          </p:cNvPr>
          <p:cNvSpPr txBox="1"/>
          <p:nvPr/>
        </p:nvSpPr>
        <p:spPr>
          <a:xfrm>
            <a:off x="216121" y="482664"/>
            <a:ext cx="2823623" cy="338554"/>
          </a:xfrm>
          <a:prstGeom prst="rect">
            <a:avLst/>
          </a:prstGeom>
          <a:noFill/>
        </p:spPr>
        <p:txBody>
          <a:bodyPr wrap="square" rtlCol="0">
            <a:spAutoFit/>
          </a:bodyPr>
          <a:lstStyle/>
          <a:p>
            <a:pPr algn="just"/>
            <a:r>
              <a:rPr lang="mn-MN" sz="16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p:txBody>
      </p:sp>
      <p:grpSp>
        <p:nvGrpSpPr>
          <p:cNvPr id="5" name="Group 4">
            <a:extLst>
              <a:ext uri="{FF2B5EF4-FFF2-40B4-BE49-F238E27FC236}">
                <a16:creationId xmlns:a16="http://schemas.microsoft.com/office/drawing/2014/main" xmlns="" id="{1A3A77FA-4B34-4482-BB6B-67544A2C8CD1}"/>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433CA81-4E5D-4357-8DED-D3B951AC09E6}"/>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3340DE8C-5A4A-4174-9228-FC9A145738C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62A2F7DA-0472-4B1E-BE08-F5C17B1443A9}"/>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14" name="Table 13">
            <a:extLst>
              <a:ext uri="{FF2B5EF4-FFF2-40B4-BE49-F238E27FC236}">
                <a16:creationId xmlns:a16="http://schemas.microsoft.com/office/drawing/2014/main" xmlns="" id="{13DEC1FC-D785-4CA8-8288-E9656014AE35}"/>
              </a:ext>
            </a:extLst>
          </p:cNvPr>
          <p:cNvGraphicFramePr>
            <a:graphicFrameLocks noGrp="1"/>
          </p:cNvGraphicFramePr>
          <p:nvPr>
            <p:extLst>
              <p:ext uri="{D42A27DB-BD31-4B8C-83A1-F6EECF244321}">
                <p14:modId xmlns:p14="http://schemas.microsoft.com/office/powerpoint/2010/main" val="2791433193"/>
              </p:ext>
            </p:extLst>
          </p:nvPr>
        </p:nvGraphicFramePr>
        <p:xfrm>
          <a:off x="312249" y="816679"/>
          <a:ext cx="4424629" cy="2116186"/>
        </p:xfrm>
        <a:graphic>
          <a:graphicData uri="http://schemas.openxmlformats.org/drawingml/2006/table">
            <a:tbl>
              <a:tblPr>
                <a:tableStyleId>{2D5ABB26-0587-4C30-8999-92F81FD0307C}</a:tableStyleId>
              </a:tblPr>
              <a:tblGrid>
                <a:gridCol w="2823635">
                  <a:extLst>
                    <a:ext uri="{9D8B030D-6E8A-4147-A177-3AD203B41FA5}">
                      <a16:colId xmlns:a16="http://schemas.microsoft.com/office/drawing/2014/main" xmlns="" val="20000"/>
                    </a:ext>
                  </a:extLst>
                </a:gridCol>
                <a:gridCol w="1600994">
                  <a:extLst>
                    <a:ext uri="{9D8B030D-6E8A-4147-A177-3AD203B41FA5}">
                      <a16:colId xmlns:a16="http://schemas.microsoft.com/office/drawing/2014/main" xmlns="" val="20003"/>
                    </a:ext>
                  </a:extLst>
                </a:gridCol>
              </a:tblGrid>
              <a:tr h="212612">
                <a:tc>
                  <a:txBody>
                    <a:bodyPr/>
                    <a:lstStyle/>
                    <a:p>
                      <a:pPr algn="ctr" fontAlgn="ctr"/>
                      <a:r>
                        <a:rPr lang="mn-MN" sz="1400" b="0" i="0" u="none" strike="noStrike" dirty="0">
                          <a:solidFill>
                            <a:schemeClr val="bg1"/>
                          </a:solidFill>
                          <a:latin typeface="Arial" pitchFamily="34" charset="0"/>
                          <a:cs typeface="Arial" pitchFamily="34" charset="0"/>
                        </a:rPr>
                        <a:t>Төрөл</a:t>
                      </a:r>
                      <a:endParaRPr lang="en-US" sz="1400" b="0"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tc>
                  <a:txBody>
                    <a:bodyPr/>
                    <a:lstStyle/>
                    <a:p>
                      <a:pPr algn="r" rtl="0" fontAlgn="ctr"/>
                      <a:r>
                        <a:rPr lang="mn-MN" sz="1400" b="1" i="0" u="none" strike="noStrike" dirty="0" smtClean="0">
                          <a:solidFill>
                            <a:schemeClr val="bg1"/>
                          </a:solidFill>
                          <a:latin typeface="Arial" pitchFamily="34" charset="0"/>
                          <a:cs typeface="Arial" pitchFamily="34" charset="0"/>
                        </a:rPr>
                        <a:t>201</a:t>
                      </a:r>
                      <a:r>
                        <a:rPr lang="en-US" sz="1400" b="1" i="0" u="none" strike="noStrike" dirty="0" smtClean="0">
                          <a:solidFill>
                            <a:schemeClr val="bg1"/>
                          </a:solidFill>
                          <a:latin typeface="Arial" pitchFamily="34" charset="0"/>
                          <a:cs typeface="Arial" pitchFamily="34" charset="0"/>
                        </a:rPr>
                        <a:t>8</a:t>
                      </a:r>
                      <a:endParaRPr lang="en-US" sz="1400" b="1" i="0" u="none" strike="noStrike" dirty="0">
                        <a:solidFill>
                          <a:schemeClr val="bg1"/>
                        </a:solidFill>
                        <a:latin typeface="Arial" pitchFamily="34" charset="0"/>
                        <a:cs typeface="Arial" pitchFamily="34" charset="0"/>
                      </a:endParaRPr>
                    </a:p>
                  </a:txBody>
                  <a:tcPr marL="9525" marR="9525" marT="9525" marB="0" anchor="ctr">
                    <a:solidFill>
                      <a:srgbClr val="002060"/>
                    </a:solidFill>
                  </a:tcPr>
                </a:tc>
                <a:extLst>
                  <a:ext uri="{0D108BD9-81ED-4DB2-BD59-A6C34878D82A}">
                    <a16:rowId xmlns:a16="http://schemas.microsoft.com/office/drawing/2014/main" xmlns="" val="10000"/>
                  </a:ext>
                </a:extLst>
              </a:tr>
              <a:tr h="180000">
                <a:tc>
                  <a:txBody>
                    <a:bodyPr/>
                    <a:lstStyle/>
                    <a:p>
                      <a:pPr algn="l" rtl="0" fontAlgn="ctr"/>
                      <a:r>
                        <a:rPr lang="mn-MN" sz="1000" b="0" i="0" u="none" strike="noStrike" dirty="0">
                          <a:solidFill>
                            <a:srgbClr val="002060"/>
                          </a:solidFill>
                          <a:latin typeface="Arial" pitchFamily="34" charset="0"/>
                          <a:cs typeface="Arial" pitchFamily="34" charset="0"/>
                        </a:rPr>
                        <a:t>Биеийн тамир, спортын байгууллага</a:t>
                      </a:r>
                    </a:p>
                  </a:txBody>
                  <a:tcPr marL="9525" marR="9525" marT="9525" marB="0" anchor="ctr">
                    <a:noFill/>
                  </a:tcPr>
                </a:tc>
                <a:tc>
                  <a:txBody>
                    <a:bodyPr/>
                    <a:lstStyle/>
                    <a:p>
                      <a:pPr algn="r" rtl="0" fontAlgn="ctr"/>
                      <a:r>
                        <a:rPr lang="mn-MN" sz="1200" b="0" i="0" u="none" strike="noStrike" dirty="0">
                          <a:solidFill>
                            <a:srgbClr val="002060"/>
                          </a:solidFill>
                          <a:latin typeface="Arial" pitchFamily="34" charset="0"/>
                          <a:cs typeface="Arial" pitchFamily="34" charset="0"/>
                        </a:rPr>
                        <a:t>1</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1"/>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Нийт ажиллагчид</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35</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2"/>
                  </a:ext>
                </a:extLst>
              </a:tr>
              <a:tr h="212612">
                <a:tc>
                  <a:txBody>
                    <a:bodyPr/>
                    <a:lstStyle/>
                    <a:p>
                      <a:pPr marL="457383" marR="0" lvl="2"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Эмэгтэй</a:t>
                      </a:r>
                    </a:p>
                  </a:txBody>
                  <a:tcPr marL="9525" marR="9525" marT="9525" marB="0" anchor="ctr">
                    <a:noFill/>
                  </a:tcPr>
                </a:tc>
                <a:tc>
                  <a:txBody>
                    <a:bodyPr/>
                    <a:lstStyle/>
                    <a:p>
                      <a:pPr algn="r" rtl="0" fontAlgn="ctr"/>
                      <a:r>
                        <a:rPr lang="en-US" sz="1200" b="0" i="0" u="none" strike="noStrike" dirty="0" smtClean="0">
                          <a:solidFill>
                            <a:srgbClr val="002060"/>
                          </a:solidFill>
                          <a:latin typeface="Arial" pitchFamily="34" charset="0"/>
                          <a:cs typeface="Arial" pitchFamily="34" charset="0"/>
                        </a:rPr>
                        <a:t>11</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3"/>
                  </a:ext>
                </a:extLst>
              </a:tr>
              <a:tr h="212612">
                <a:tc>
                  <a:txBody>
                    <a:bodyPr/>
                    <a:lstStyle/>
                    <a:p>
                      <a:pPr marL="0" marR="0" lvl="0" indent="0" algn="l" defTabSz="457383" rtl="0" eaLnBrk="1" fontAlgn="ctr" latinLnBrk="0" hangingPunct="1">
                        <a:lnSpc>
                          <a:spcPct val="100000"/>
                        </a:lnSpc>
                        <a:spcBef>
                          <a:spcPts val="0"/>
                        </a:spcBef>
                        <a:spcAft>
                          <a:spcPts val="0"/>
                        </a:spcAft>
                        <a:buClrTx/>
                        <a:buSzTx/>
                        <a:buFontTx/>
                        <a:buNone/>
                        <a:tabLst/>
                        <a:defRPr/>
                      </a:pP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спортоор хичээллэгчид</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47980</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4"/>
                  </a:ext>
                </a:extLst>
              </a:tr>
              <a:tr h="212612">
                <a:tc>
                  <a:txBody>
                    <a:bodyPr/>
                    <a:lstStyle/>
                    <a:p>
                      <a:pPr algn="l" rtl="0" fontAlgn="ctr"/>
                      <a:r>
                        <a:rPr lang="mn-MN" sz="1000" b="0" i="0" u="none" strike="noStrike" dirty="0">
                          <a:solidFill>
                            <a:srgbClr val="002060"/>
                          </a:solidFill>
                          <a:latin typeface="Arial" pitchFamily="34" charset="0"/>
                          <a:cs typeface="Arial" pitchFamily="34" charset="0"/>
                        </a:rPr>
                        <a:t>Спорт заал</a:t>
                      </a:r>
                    </a:p>
                  </a:txBody>
                  <a:tcPr marL="9525" marR="9525" marT="9525" marB="0" anchor="ctr">
                    <a:noFill/>
                  </a:tcPr>
                </a:tc>
                <a:tc>
                  <a:txBody>
                    <a:bodyPr/>
                    <a:lstStyle/>
                    <a:p>
                      <a:pPr algn="r" rtl="0" fontAlgn="ctr"/>
                      <a:r>
                        <a:rPr lang="en-US" sz="1200" b="0" i="0" u="none" strike="noStrike" dirty="0" smtClean="0">
                          <a:solidFill>
                            <a:srgbClr val="002060"/>
                          </a:solidFill>
                          <a:latin typeface="Arial" pitchFamily="34" charset="0"/>
                          <a:cs typeface="Arial" pitchFamily="34" charset="0"/>
                        </a:rPr>
                        <a:t>26</a:t>
                      </a:r>
                      <a:endParaRPr lang="en-US" sz="1200" b="0" i="0" u="none" strike="noStrike" dirty="0">
                        <a:solidFill>
                          <a:srgbClr val="002060"/>
                        </a:solidFill>
                        <a:latin typeface="Arial" pitchFamily="34" charset="0"/>
                        <a:cs typeface="Arial" pitchFamily="34" charset="0"/>
                      </a:endParaRPr>
                    </a:p>
                  </a:txBody>
                  <a:tcPr marL="9525" marR="9525" marT="9525" marB="0" anchor="ctr">
                    <a:noFill/>
                  </a:tcPr>
                </a:tc>
                <a:extLst>
                  <a:ext uri="{0D108BD9-81ED-4DB2-BD59-A6C34878D82A}">
                    <a16:rowId xmlns:a16="http://schemas.microsoft.com/office/drawing/2014/main" xmlns="" val="10005"/>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Дасгалжуулагчид</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1361</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10007"/>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Олон улсын мастер</a:t>
                      </a:r>
                    </a:p>
                  </a:txBody>
                  <a:tcPr marL="9525" marR="9525" marT="9525" marB="0" anchor="ctr">
                    <a:solidFill>
                      <a:schemeClr val="bg1"/>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6</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extLst>
                  <a:ext uri="{0D108BD9-81ED-4DB2-BD59-A6C34878D82A}">
                    <a16:rowId xmlns:a16="http://schemas.microsoft.com/office/drawing/2014/main" xmlns="" val="10009"/>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Спортын мастер</a:t>
                      </a:r>
                    </a:p>
                  </a:txBody>
                  <a:tcPr marL="9525" marR="9525" marT="9525" marB="0" anchor="ctr">
                    <a:solidFill>
                      <a:schemeClr val="accent1">
                        <a:lumMod val="20000"/>
                        <a:lumOff val="80000"/>
                      </a:schemeClr>
                    </a:solidFill>
                  </a:tcPr>
                </a:tc>
                <a:tc>
                  <a:txBody>
                    <a:bodyPr/>
                    <a:lstStyle/>
                    <a:p>
                      <a:pPr algn="r" rtl="0" fontAlgn="ctr"/>
                      <a:r>
                        <a:rPr lang="en-US" sz="1200" b="0" i="0" u="none" strike="noStrike" dirty="0" smtClean="0">
                          <a:solidFill>
                            <a:srgbClr val="002060"/>
                          </a:solidFill>
                          <a:latin typeface="Arial" pitchFamily="34" charset="0"/>
                          <a:cs typeface="Arial" pitchFamily="34" charset="0"/>
                        </a:rPr>
                        <a:t>59</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accent1">
                        <a:lumMod val="20000"/>
                        <a:lumOff val="80000"/>
                      </a:schemeClr>
                    </a:solidFill>
                  </a:tcPr>
                </a:tc>
                <a:extLst>
                  <a:ext uri="{0D108BD9-81ED-4DB2-BD59-A6C34878D82A}">
                    <a16:rowId xmlns:a16="http://schemas.microsoft.com/office/drawing/2014/main" xmlns="" val="671407375"/>
                  </a:ext>
                </a:extLst>
              </a:tr>
              <a:tr h="212612">
                <a:tc>
                  <a:txBody>
                    <a:bodyPr/>
                    <a:lstStyle/>
                    <a:p>
                      <a:pPr marL="228691" marR="0" lvl="1" indent="0" algn="l" defTabSz="457383" rtl="0" eaLnBrk="1" fontAlgn="ctr" latinLnBrk="0" hangingPunct="1">
                        <a:lnSpc>
                          <a:spcPct val="100000"/>
                        </a:lnSpc>
                        <a:spcBef>
                          <a:spcPts val="0"/>
                        </a:spcBef>
                        <a:spcAft>
                          <a:spcPts val="0"/>
                        </a:spcAft>
                        <a:buClrTx/>
                        <a:buSzTx/>
                        <a:buFontTx/>
                        <a:buNone/>
                        <a:tabLst/>
                        <a:defRPr/>
                      </a:pPr>
                      <a:r>
                        <a:rPr lang="mn-MN" sz="1000" b="0" i="0" u="none" strike="noStrike" dirty="0">
                          <a:solidFill>
                            <a:srgbClr val="002060"/>
                          </a:solidFill>
                          <a:latin typeface="Arial" pitchFamily="34" charset="0"/>
                          <a:cs typeface="Arial" pitchFamily="34" charset="0"/>
                        </a:rPr>
                        <a:t>Цол зэрэгтэй шүүгчид</a:t>
                      </a:r>
                    </a:p>
                  </a:txBody>
                  <a:tcPr marL="9525" marR="9525" marT="9525" marB="0" anchor="ctr">
                    <a:solidFill>
                      <a:schemeClr val="bg1"/>
                    </a:solidFill>
                  </a:tcPr>
                </a:tc>
                <a:tc>
                  <a:txBody>
                    <a:bodyPr/>
                    <a:lstStyle/>
                    <a:p>
                      <a:pPr algn="r" rtl="0" fontAlgn="ctr"/>
                      <a:r>
                        <a:rPr lang="mn-MN" sz="1200" b="0" i="0" u="none" strike="noStrike" dirty="0" smtClean="0">
                          <a:solidFill>
                            <a:srgbClr val="002060"/>
                          </a:solidFill>
                          <a:latin typeface="Arial" pitchFamily="34" charset="0"/>
                          <a:cs typeface="Arial" pitchFamily="34" charset="0"/>
                        </a:rPr>
                        <a:t>238</a:t>
                      </a:r>
                      <a:endParaRPr lang="en-US" sz="1200" b="0" i="0" u="none" strike="noStrike" dirty="0">
                        <a:solidFill>
                          <a:srgbClr val="002060"/>
                        </a:solidFill>
                        <a:latin typeface="Arial" pitchFamily="34" charset="0"/>
                        <a:cs typeface="Arial" pitchFamily="34" charset="0"/>
                      </a:endParaRPr>
                    </a:p>
                  </a:txBody>
                  <a:tcPr marL="9525" marR="9525" marT="9525" marB="0" anchor="ctr">
                    <a:solidFill>
                      <a:schemeClr val="bg1"/>
                    </a:solidFill>
                  </a:tcPr>
                </a:tc>
                <a:extLst>
                  <a:ext uri="{0D108BD9-81ED-4DB2-BD59-A6C34878D82A}">
                    <a16:rowId xmlns:a16="http://schemas.microsoft.com/office/drawing/2014/main" xmlns="" val="1281844867"/>
                  </a:ext>
                </a:extLst>
              </a:tr>
            </a:tbl>
          </a:graphicData>
        </a:graphic>
      </p:graphicFrame>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7000529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613117" y="197985"/>
            <a:ext cx="201578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a:solidFill>
                  <a:srgbClr val="002060"/>
                </a:solidFill>
              </a:rPr>
              <a:t>Тайхар чулуу</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145949" y="2529944"/>
            <a:ext cx="4730572" cy="600164"/>
          </a:xfrm>
          <a:prstGeom prst="rect">
            <a:avLst/>
          </a:prstGeom>
          <a:noFill/>
        </p:spPr>
        <p:txBody>
          <a:bodyPr wrap="square" rtlCol="0">
            <a:spAutoFit/>
          </a:bodyPr>
          <a:lstStyle/>
          <a:p>
            <a:pPr algn="just" defTabSz="914400" eaLnBrk="0" fontAlgn="base" hangingPunct="0">
              <a:spcBef>
                <a:spcPct val="0"/>
              </a:spcBef>
              <a:spcAft>
                <a:spcPct val="0"/>
              </a:spcAft>
            </a:pPr>
            <a:r>
              <a:rPr lang="mn-MN" sz="900"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 </a:t>
            </a:r>
            <a:r>
              <a:rPr lang="mn-MN" sz="600" dirty="0">
                <a:solidFill>
                  <a:srgbClr val="002060"/>
                </a:solidFill>
                <a:latin typeface="Arial" pitchFamily="34" charset="0"/>
                <a:ea typeface="Calibri" panose="020F0502020204030204" pitchFamily="34" charset="0"/>
                <a:cs typeface="Arial" pitchFamily="34" charset="0"/>
              </a:rPr>
              <a:t>Ихтамир сумын нутагт Тамирын голын хөвөөнд орших бүдүүн ширхэгт боржин чулуу нь </a:t>
            </a:r>
            <a:r>
              <a:rPr lang="en-US" sz="600" dirty="0">
                <a:solidFill>
                  <a:srgbClr val="002060"/>
                </a:solidFill>
                <a:latin typeface="Arial" pitchFamily="34" charset="0"/>
                <a:ea typeface="Calibri" panose="020F0502020204030204" pitchFamily="34" charset="0"/>
                <a:cs typeface="Arial" pitchFamily="34" charset="0"/>
              </a:rPr>
              <a:t>VII-IX </a:t>
            </a:r>
            <a:r>
              <a:rPr lang="mn-MN" sz="600" dirty="0">
                <a:solidFill>
                  <a:srgbClr val="002060"/>
                </a:solidFill>
                <a:latin typeface="Arial" pitchFamily="34" charset="0"/>
                <a:ea typeface="Calibri" panose="020F0502020204030204" pitchFamily="34" charset="0"/>
                <a:cs typeface="Arial" pitchFamily="34" charset="0"/>
              </a:rPr>
              <a:t>зууны бичээс дурсгалын зүйл ихтэй. Тайхар чулуу нь газрын байрлалын хувьд урдуур хойгуур нь өндөр </a:t>
            </a:r>
            <a:r>
              <a:rPr lang="mn-MN" sz="600" dirty="0" smtClean="0">
                <a:solidFill>
                  <a:srgbClr val="002060"/>
                </a:solidFill>
                <a:latin typeface="Arial" pitchFamily="34" charset="0"/>
                <a:ea typeface="Calibri" panose="020F0502020204030204" pitchFamily="34" charset="0"/>
                <a:cs typeface="Arial" pitchFamily="34" charset="0"/>
              </a:rPr>
              <a:t>дэнжтэй, </a:t>
            </a:r>
            <a:r>
              <a:rPr lang="mn-MN" sz="600" dirty="0">
                <a:solidFill>
                  <a:srgbClr val="002060"/>
                </a:solidFill>
                <a:latin typeface="Arial" pitchFamily="34" charset="0"/>
                <a:ea typeface="Calibri" panose="020F0502020204030204" pitchFamily="34" charset="0"/>
                <a:cs typeface="Arial" pitchFamily="34" charset="0"/>
              </a:rPr>
              <a:t>ард нь тайхар чулууруу харсан хадан хясаа бүхий намхавтар </a:t>
            </a:r>
            <a:r>
              <a:rPr lang="mn-MN" sz="600" dirty="0" smtClean="0">
                <a:solidFill>
                  <a:srgbClr val="002060"/>
                </a:solidFill>
                <a:latin typeface="Arial" pitchFamily="34" charset="0"/>
                <a:ea typeface="Calibri" panose="020F0502020204030204" pitchFamily="34" charset="0"/>
                <a:cs typeface="Arial" pitchFamily="34" charset="0"/>
              </a:rPr>
              <a:t>уултай </a:t>
            </a:r>
            <a:r>
              <a:rPr lang="mn-MN" sz="600" dirty="0">
                <a:solidFill>
                  <a:srgbClr val="002060"/>
                </a:solidFill>
                <a:latin typeface="Arial" pitchFamily="34" charset="0"/>
                <a:ea typeface="Calibri" panose="020F0502020204030204" pitchFamily="34" charset="0"/>
                <a:cs typeface="Arial" pitchFamily="34" charset="0"/>
              </a:rPr>
              <a:t>бөгөөд олон жилийн </a:t>
            </a:r>
            <a:r>
              <a:rPr lang="mn-MN" sz="600" dirty="0" smtClean="0">
                <a:solidFill>
                  <a:srgbClr val="002060"/>
                </a:solidFill>
                <a:latin typeface="Arial" pitchFamily="34" charset="0"/>
                <a:ea typeface="Calibri" panose="020F0502020204030204" pitchFamily="34" charset="0"/>
                <a:cs typeface="Arial" pitchFamily="34" charset="0"/>
              </a:rPr>
              <a:t>өмнө хоёр </a:t>
            </a:r>
            <a:r>
              <a:rPr lang="mn-MN" sz="600" dirty="0">
                <a:solidFill>
                  <a:srgbClr val="002060"/>
                </a:solidFill>
                <a:latin typeface="Arial" pitchFamily="34" charset="0"/>
                <a:ea typeface="Calibri" panose="020F0502020204030204" pitchFamily="34" charset="0"/>
                <a:cs typeface="Arial" pitchFamily="34" charset="0"/>
              </a:rPr>
              <a:t>эргийн хооронд </a:t>
            </a:r>
            <a:r>
              <a:rPr lang="mn-MN" sz="600" dirty="0" smtClean="0">
                <a:solidFill>
                  <a:srgbClr val="002060"/>
                </a:solidFill>
                <a:latin typeface="Arial" pitchFamily="34" charset="0"/>
                <a:ea typeface="Calibri" panose="020F0502020204030204" pitchFamily="34" charset="0"/>
                <a:cs typeface="Arial" pitchFamily="34" charset="0"/>
              </a:rPr>
              <a:t>их хэмжээний </a:t>
            </a:r>
            <a:r>
              <a:rPr lang="mn-MN" sz="600" dirty="0">
                <a:solidFill>
                  <a:srgbClr val="002060"/>
                </a:solidFill>
                <a:latin typeface="Arial" pitchFamily="34" charset="0"/>
                <a:ea typeface="Calibri" panose="020F0502020204030204" pitchFamily="34" charset="0"/>
                <a:cs typeface="Arial" pitchFamily="34" charset="0"/>
              </a:rPr>
              <a:t>ус урсдаг, арын уул нь тайхар чулууг хүртэл урагшаа үргэлжилсан байсан. Гэвч он </a:t>
            </a:r>
            <a:r>
              <a:rPr lang="mn-MN" sz="600" dirty="0" smtClean="0">
                <a:solidFill>
                  <a:srgbClr val="002060"/>
                </a:solidFill>
                <a:latin typeface="Arial" pitchFamily="34" charset="0"/>
                <a:ea typeface="Calibri" panose="020F0502020204030204" pitchFamily="34" charset="0"/>
                <a:cs typeface="Arial" pitchFamily="34" charset="0"/>
              </a:rPr>
              <a:t>цагийн </a:t>
            </a:r>
            <a:r>
              <a:rPr lang="mn-MN" sz="600" dirty="0">
                <a:solidFill>
                  <a:srgbClr val="002060"/>
                </a:solidFill>
                <a:latin typeface="Arial" pitchFamily="34" charset="0"/>
                <a:ea typeface="Calibri" panose="020F0502020204030204" pitchFamily="34" charset="0"/>
                <a:cs typeface="Arial" pitchFamily="34" charset="0"/>
              </a:rPr>
              <a:t>аясаар уул идэгдэж, ус ширгэж үгүй болох үед  уулнаас үлдсэн хэсэгхэн чулуу нь өнөөдрийн тайхар чулуу хэмээх байгалийн үзэсгэлэнт нэгэн бүтээл болон үлджээ.</a:t>
            </a:r>
            <a:endParaRPr lang="en-US" sz="600" dirty="0">
              <a:solidFill>
                <a:srgbClr val="002060"/>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59</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131" y="538060"/>
            <a:ext cx="3156758" cy="199188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16966375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01578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smtClean="0">
                <a:solidFill>
                  <a:srgbClr val="002060"/>
                </a:solidFill>
              </a:rPr>
              <a:t>ЧУЛУУТЫН ГОЛ</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228600" y="2476481"/>
            <a:ext cx="4591050" cy="954107"/>
          </a:xfrm>
          <a:prstGeom prst="rect">
            <a:avLst/>
          </a:prstGeom>
          <a:noFill/>
        </p:spPr>
        <p:txBody>
          <a:bodyPr wrap="square" rtlCol="0">
            <a:spAutoFit/>
          </a:bodyPr>
          <a:lstStyle/>
          <a:p>
            <a:pPr algn="just" defTabSz="914400" eaLnBrk="0" fontAlgn="base" hangingPunct="0">
              <a:spcBef>
                <a:spcPct val="0"/>
              </a:spcBef>
              <a:spcAft>
                <a:spcPct val="0"/>
              </a:spcAft>
            </a:pP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800" dirty="0" err="1" smtClean="0">
                <a:solidFill>
                  <a:schemeClr val="accent1">
                    <a:lumMod val="50000"/>
                  </a:schemeClr>
                </a:solidFill>
                <a:latin typeface="Arial" panose="020B0604020202020204" pitchFamily="34" charset="0"/>
                <a:cs typeface="Arial" panose="020B0604020202020204" pitchFamily="34" charset="0"/>
              </a:rPr>
              <a:t>Чулуутын</a:t>
            </a:r>
            <a:r>
              <a:rPr lang="en-US" sz="800" dirty="0" smtClean="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нь</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Архангай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аймгийн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Тариат</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сумаас</a:t>
            </a:r>
            <a:r>
              <a:rPr lang="en-US" sz="800" dirty="0">
                <a:solidFill>
                  <a:schemeClr val="accent1">
                    <a:lumMod val="50000"/>
                  </a:schemeClr>
                </a:solidFill>
                <a:latin typeface="Arial" panose="020B0604020202020204" pitchFamily="34" charset="0"/>
                <a:cs typeface="Arial" panose="020B0604020202020204" pitchFamily="34" charset="0"/>
              </a:rPr>
              <a:t> 30км-ийн </a:t>
            </a:r>
            <a:r>
              <a:rPr lang="en-US" sz="800" dirty="0" err="1">
                <a:solidFill>
                  <a:schemeClr val="accent1">
                    <a:lumMod val="50000"/>
                  </a:schemeClr>
                </a:solidFill>
                <a:latin typeface="Arial" panose="020B0604020202020204" pitchFamily="34" charset="0"/>
                <a:cs typeface="Arial" panose="020B0604020202020204" pitchFamily="34" charset="0"/>
              </a:rPr>
              <a:t>зайтай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Цэцэрлэгээс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Тэрхийн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цагаан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нуур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орох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замд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байрладаг</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бөгөөд</a:t>
            </a:r>
            <a:r>
              <a:rPr lang="en-US" sz="800" dirty="0">
                <a:solidFill>
                  <a:schemeClr val="accent1">
                    <a:lumMod val="50000"/>
                  </a:schemeClr>
                </a:solidFill>
                <a:latin typeface="Arial" panose="020B0604020202020204" pitchFamily="34" charset="0"/>
                <a:cs typeface="Arial" panose="020B0604020202020204" pitchFamily="34" charset="0"/>
              </a:rPr>
              <a:t> 25км </a:t>
            </a:r>
            <a:r>
              <a:rPr lang="en-US" sz="800" dirty="0" err="1">
                <a:solidFill>
                  <a:schemeClr val="accent1">
                    <a:lumMod val="50000"/>
                  </a:schemeClr>
                </a:solidFill>
                <a:latin typeface="Arial" panose="020B0604020202020204" pitchFamily="34" charset="0"/>
                <a:cs typeface="Arial" panose="020B0604020202020204" pitchFamily="34" charset="0"/>
              </a:rPr>
              <a:t>үргэлжлэх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эгц</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гүнзгий</a:t>
            </a:r>
            <a:r>
              <a:rPr lang="en-US" sz="800" dirty="0">
                <a:solidFill>
                  <a:schemeClr val="accent1">
                    <a:lumMod val="50000"/>
                  </a:schemeClr>
                </a:solidFill>
                <a:latin typeface="Arial" panose="020B0604020202020204" pitchFamily="34" charset="0"/>
                <a:cs typeface="Arial" panose="020B0604020202020204" pitchFamily="34" charset="0"/>
              </a:rPr>
              <a:t> 20 </a:t>
            </a:r>
            <a:r>
              <a:rPr lang="en-US" sz="800" dirty="0" err="1">
                <a:solidFill>
                  <a:schemeClr val="accent1">
                    <a:lumMod val="50000"/>
                  </a:schemeClr>
                </a:solidFill>
                <a:latin typeface="Arial" panose="020B0604020202020204" pitchFamily="34" charset="0"/>
                <a:cs typeface="Arial" panose="020B0604020202020204" pitchFamily="34" charset="0"/>
              </a:rPr>
              <a:t>метр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өндөр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хүрмэн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чулуун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хавцал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юм</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Энэ</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дундуур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урсах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Чулуут</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голын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урт</a:t>
            </a:r>
            <a:r>
              <a:rPr lang="en-US" sz="800" dirty="0">
                <a:solidFill>
                  <a:schemeClr val="accent1">
                    <a:lumMod val="50000"/>
                  </a:schemeClr>
                </a:solidFill>
                <a:latin typeface="Arial" panose="020B0604020202020204" pitchFamily="34" charset="0"/>
                <a:cs typeface="Arial" panose="020B0604020202020204" pitchFamily="34" charset="0"/>
              </a:rPr>
              <a:t> 415 </a:t>
            </a:r>
            <a:r>
              <a:rPr lang="en-US" sz="800" dirty="0" err="1">
                <a:solidFill>
                  <a:schemeClr val="accent1">
                    <a:lumMod val="50000"/>
                  </a:schemeClr>
                </a:solidFill>
                <a:latin typeface="Arial" panose="020B0604020202020204" pitchFamily="34" charset="0"/>
                <a:cs typeface="Arial" panose="020B0604020202020204" pitchFamily="34" charset="0"/>
              </a:rPr>
              <a:t>км</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бөгөөд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Хангайн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нурууны</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хамгийн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өндөр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хэсгээс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авдаг</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учраас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унал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их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урсгал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хурдтай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уулын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юм</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Чулуут</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нь</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Хангайн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нурууны</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Эгийн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даваанаас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авч</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хойш</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урсаад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Идэр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Дэлгэрмөрөнтэй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нийлж</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Сэлэнгэ</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мөрөн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рүү</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цутгадаг</a:t>
            </a:r>
            <a:r>
              <a:rPr lang="en-US" sz="800" dirty="0">
                <a:solidFill>
                  <a:schemeClr val="accent1">
                    <a:lumMod val="50000"/>
                  </a:schemeClr>
                </a:solidFill>
                <a:latin typeface="Arial" panose="020B0604020202020204" pitchFamily="34" charset="0"/>
                <a:cs typeface="Arial" panose="020B0604020202020204" pitchFamily="34" charset="0"/>
              </a:rPr>
              <a:t>.</a:t>
            </a:r>
          </a:p>
          <a:p>
            <a:pPr algn="just" defTabSz="914400" eaLnBrk="0" fontAlgn="base" hangingPunct="0">
              <a:spcBef>
                <a:spcPct val="0"/>
              </a:spcBef>
              <a:spcAft>
                <a:spcPct val="0"/>
              </a:spcAft>
            </a:pPr>
            <a:endParaRPr lang="en-US" sz="800" dirty="0">
              <a:solidFill>
                <a:srgbClr val="002060"/>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0</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001" y="566171"/>
            <a:ext cx="3387607" cy="1897060"/>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240726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53013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smtClean="0">
                <a:solidFill>
                  <a:srgbClr val="002060"/>
                </a:solidFill>
              </a:rPr>
              <a:t>ТЭРХИЙН ЦАГААН НУУР</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220598" y="2535859"/>
            <a:ext cx="4591050" cy="830997"/>
          </a:xfrm>
          <a:prstGeom prst="rect">
            <a:avLst/>
          </a:prstGeom>
          <a:noFill/>
        </p:spPr>
        <p:txBody>
          <a:bodyPr wrap="square" rtlCol="0">
            <a:spAutoFit/>
          </a:bodyPr>
          <a:lstStyle/>
          <a:p>
            <a:pPr algn="just"/>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cs typeface="Arial" panose="020B0604020202020204" pitchFamily="34" charset="0"/>
              </a:rPr>
              <a:t>Архангай аймгийн Тариат сумын нутагт Хоргын тогооны дэргэд байдаг. Хангайн нуруунаас эх авсан хойд, урд Тэрхийн гол урсдаг. </a:t>
            </a:r>
            <a:r>
              <a:rPr lang="en-US" sz="800" dirty="0" err="1">
                <a:solidFill>
                  <a:schemeClr val="accent1">
                    <a:lumMod val="50000"/>
                  </a:schemeClr>
                </a:solidFill>
                <a:latin typeface="Arial" panose="020B0604020202020204" pitchFamily="34" charset="0"/>
                <a:cs typeface="Arial" panose="020B0604020202020204" pitchFamily="34" charset="0"/>
              </a:rPr>
              <a:t>Хорго</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уул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дэлбэрэхэд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оргилон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гарсан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халуун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хайлмал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бодис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нь</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Тэрхийн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голын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хөндийгөөр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дvvрч</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тэр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голын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урсгалыг</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хаахад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Тэрхийн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цагаан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нуур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vvсчээ</a:t>
            </a:r>
            <a:r>
              <a:rPr lang="en-US" sz="800" dirty="0">
                <a:solidFill>
                  <a:schemeClr val="accent1">
                    <a:lumMod val="50000"/>
                  </a:schemeClr>
                </a:solidFill>
                <a:latin typeface="Arial" panose="020B0604020202020204" pitchFamily="34" charset="0"/>
                <a:cs typeface="Arial" panose="020B0604020202020204" pitchFamily="34" charset="0"/>
              </a:rPr>
              <a:t>.</a:t>
            </a:r>
            <a:r>
              <a:rPr lang="mn-MN" sz="800" dirty="0">
                <a:solidFill>
                  <a:schemeClr val="accent1">
                    <a:lumMod val="50000"/>
                  </a:schemeClr>
                </a:solidFill>
                <a:latin typeface="Arial" panose="020B0604020202020204" pitchFamily="34" charset="0"/>
                <a:cs typeface="Arial" panose="020B0604020202020204" pitchFamily="34" charset="0"/>
              </a:rPr>
              <a:t> Урт нь 16 километр, хамгийн өргөн нь 6 километр бөгөөд 61 ам километр талбайтай, 20 метр гүнтэй, далайн түвшнээс дээш 2060 метр өндөрт оршино.</a:t>
            </a:r>
            <a:endParaRPr lang="en-US" sz="800" dirty="0">
              <a:solidFill>
                <a:schemeClr val="accent1">
                  <a:lumMod val="50000"/>
                </a:schemeClr>
              </a:solidFill>
              <a:latin typeface="Arial" panose="020B0604020202020204" pitchFamily="34" charset="0"/>
              <a:cs typeface="Arial" panose="020B0604020202020204" pitchFamily="34" charset="0"/>
            </a:endParaRPr>
          </a:p>
          <a:p>
            <a:pPr algn="just" defTabSz="914400" eaLnBrk="0" fontAlgn="base" hangingPunct="0">
              <a:spcBef>
                <a:spcPct val="0"/>
              </a:spcBef>
              <a:spcAft>
                <a:spcPct val="0"/>
              </a:spcAft>
            </a:pPr>
            <a:endParaRPr lang="en-US" sz="800" dirty="0">
              <a:solidFill>
                <a:srgbClr val="002060"/>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1</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descr="Ð¢Ð­Ð Ð¥ÐÐÐ Ð¦ÐÐÐÐÐ ÐÐ£Ð£Ð  Ð·ÑÑÐ³Ð°Ð½ Ð¸Ð»ÑÑÑÒ¯Ò¯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261" y="525805"/>
            <a:ext cx="3573429" cy="201005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782842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93018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smtClean="0">
                <a:solidFill>
                  <a:srgbClr val="002060"/>
                </a:solidFill>
              </a:rPr>
              <a:t>БИЛГЭ ХААНЫ ЦОГЦОЛБОР</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228600" y="2476481"/>
            <a:ext cx="4591050" cy="707886"/>
          </a:xfrm>
          <a:prstGeom prst="rect">
            <a:avLst/>
          </a:prstGeom>
          <a:noFill/>
        </p:spPr>
        <p:txBody>
          <a:bodyPr wrap="square" rtlCol="0">
            <a:spAutoFit/>
          </a:bodyPr>
          <a:lstStyle/>
          <a:p>
            <a:pPr algn="just"/>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cs typeface="Arial" panose="020B0604020202020204" pitchFamily="34" charset="0"/>
              </a:rPr>
              <a:t>Архангай аймгийн Хашаат сумын нутагт Хархориноос зүүн хойш 46 км зайд, Хар балгас буюу Ордубалыкаас зүүн тийш 20 гаруй км зайд оршинд. </a:t>
            </a:r>
            <a:r>
              <a:rPr lang="en-US" sz="800" dirty="0">
                <a:solidFill>
                  <a:schemeClr val="accent1">
                    <a:lumMod val="50000"/>
                  </a:schemeClr>
                </a:solidFill>
                <a:latin typeface="Arial" panose="020B0604020202020204" pitchFamily="34" charset="0"/>
                <a:cs typeface="Arial" panose="020B0604020202020204" pitchFamily="34" charset="0"/>
              </a:rPr>
              <a:t>VI-VIII</a:t>
            </a:r>
            <a:r>
              <a:rPr lang="mn-MN" sz="800" dirty="0">
                <a:solidFill>
                  <a:schemeClr val="accent1">
                    <a:lumMod val="50000"/>
                  </a:schemeClr>
                </a:solidFill>
                <a:latin typeface="Arial" panose="020B0604020202020204" pitchFamily="34" charset="0"/>
                <a:cs typeface="Arial" panose="020B0604020202020204" pitchFamily="34" charset="0"/>
              </a:rPr>
              <a:t> зууны үед цэцэглэж байсан Түрэг улсын хаан Билгэ, түүний хүү Күлтегиний тахилгын цогцолбор хадгалагдан буй бөгөөд тэдгээр дурсгалын цогцолборыг Күлтегиний ач хүү </a:t>
            </a:r>
            <a:r>
              <a:rPr lang="en-US" sz="800" dirty="0" err="1">
                <a:solidFill>
                  <a:schemeClr val="accent1">
                    <a:lumMod val="50000"/>
                  </a:schemeClr>
                </a:solidFill>
                <a:latin typeface="Arial" panose="020B0604020202020204" pitchFamily="34" charset="0"/>
                <a:cs typeface="Arial" panose="020B0604020202020204" pitchFamily="34" charset="0"/>
              </a:rPr>
              <a:t>Йолуг</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Тегин</a:t>
            </a:r>
            <a:r>
              <a:rPr lang="en-US" sz="800" dirty="0">
                <a:solidFill>
                  <a:schemeClr val="accent1">
                    <a:lumMod val="50000"/>
                  </a:schemeClr>
                </a:solidFill>
                <a:latin typeface="Arial" panose="020B060402020202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cs typeface="Arial" panose="020B0604020202020204" pitchFamily="34" charset="0"/>
              </a:rPr>
              <a:t>бүтээжээ.</a:t>
            </a:r>
            <a:endParaRPr lang="en-US" sz="800" dirty="0">
              <a:solidFill>
                <a:schemeClr val="accent1">
                  <a:lumMod val="50000"/>
                </a:schemeClr>
              </a:solidFill>
              <a:latin typeface="Arial" panose="020B0604020202020204" pitchFamily="34" charset="0"/>
              <a:cs typeface="Arial" panose="020B0604020202020204" pitchFamily="34" charset="0"/>
            </a:endParaRPr>
          </a:p>
          <a:p>
            <a:pPr algn="just" defTabSz="914400" eaLnBrk="0" fontAlgn="base" hangingPunct="0">
              <a:spcBef>
                <a:spcPct val="0"/>
              </a:spcBef>
              <a:spcAft>
                <a:spcPct val="0"/>
              </a:spcAft>
            </a:pPr>
            <a:endParaRPr lang="en-US" sz="800" dirty="0">
              <a:solidFill>
                <a:schemeClr val="accent1">
                  <a:lumMod val="50000"/>
                </a:schemeClr>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92265" y="168048"/>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2</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3640" y="849076"/>
            <a:ext cx="2472008" cy="1519684"/>
          </a:xfrm>
          <a:prstGeom prst="rect">
            <a:avLst/>
          </a:prstGeom>
        </p:spPr>
      </p:pic>
      <p:pic>
        <p:nvPicPr>
          <p:cNvPr id="2050" name="Picture 2" descr="ÐÐÐÐÐ­ Ð¥ÐÐÐÐ« Ð¦ÐÐÐ¦ÐÐÐÐÐ  Ð·ÑÑÐ³Ð°Ð½ Ð¸Ð»ÑÑÑÒ¯Ò¯Ð´"/>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820" y="565066"/>
            <a:ext cx="1425575" cy="1900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8804487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01578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smtClean="0">
                <a:solidFill>
                  <a:srgbClr val="002060"/>
                </a:solidFill>
              </a:rPr>
              <a:t>ТАМИРЫН ГОЛ</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220598" y="2476481"/>
            <a:ext cx="4591050" cy="954107"/>
          </a:xfrm>
          <a:prstGeom prst="rect">
            <a:avLst/>
          </a:prstGeom>
          <a:noFill/>
        </p:spPr>
        <p:txBody>
          <a:bodyPr wrap="square" rtlCol="0">
            <a:spAutoFit/>
          </a:bodyPr>
          <a:lstStyle/>
          <a:p>
            <a:pPr algn="just"/>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Хангайн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нурууны</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хэсэг</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Гурван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Ангархай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Цохиотын</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нуруунаас</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эх</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авч</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урсана</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Хойд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Урд</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Тамир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нийлсний</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дараа</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Тамир</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гол</a:t>
            </a:r>
            <a:r>
              <a:rPr lang="en-US" sz="800" dirty="0">
                <a:solidFill>
                  <a:schemeClr val="accent1">
                    <a:lumMod val="50000"/>
                  </a:schemeClr>
                </a:solidFill>
                <a:latin typeface="Arial" panose="020B0604020202020204" pitchFamily="34" charset="0"/>
                <a:cs typeface="Arial" panose="020B0604020202020204" pitchFamily="34" charset="0"/>
              </a:rPr>
              <a:t> </a:t>
            </a:r>
            <a:r>
              <a:rPr lang="en-US" sz="800" dirty="0" err="1">
                <a:solidFill>
                  <a:schemeClr val="accent1">
                    <a:lumMod val="50000"/>
                  </a:schemeClr>
                </a:solidFill>
                <a:latin typeface="Arial" panose="020B0604020202020204" pitchFamily="34" charset="0"/>
                <a:cs typeface="Arial" panose="020B0604020202020204" pitchFamily="34" charset="0"/>
              </a:rPr>
              <a:t>нэртэй</a:t>
            </a:r>
            <a:r>
              <a:rPr lang="en-US" sz="800" dirty="0">
                <a:solidFill>
                  <a:schemeClr val="accent1">
                    <a:lumMod val="50000"/>
                  </a:schemeClr>
                </a:solidFill>
                <a:latin typeface="Arial" panose="020B0604020202020204" pitchFamily="34" charset="0"/>
                <a:cs typeface="Arial" panose="020B0604020202020204" pitchFamily="34" charset="0"/>
              </a:rPr>
              <a:t> б</a:t>
            </a:r>
            <a:r>
              <a:rPr lang="mn-MN" sz="800" dirty="0">
                <a:solidFill>
                  <a:schemeClr val="accent1">
                    <a:lumMod val="50000"/>
                  </a:schemeClr>
                </a:solidFill>
                <a:latin typeface="Arial" panose="020B0604020202020204" pitchFamily="34" charset="0"/>
                <a:cs typeface="Arial" panose="020B0604020202020204" pitchFamily="34" charset="0"/>
              </a:rPr>
              <a:t>олж салаалсан ажээ. Хойд Тамирын голын урт 165 км юм. Хоёр Тамирын голоос Орхоны Тамирын бэлчир хүртэл 52 км, талбайн хэмжээ 13100 квадрат метр болно. Хойд Тамирын гол Хангайн гол нуруунаас эх авч урсдаг, уналт ихтэй, урсгал хурдтай, зуны хур борооны үед усны түвшин эрс дээшилж, хурдан татарч багана.</a:t>
            </a:r>
            <a:endParaRPr lang="en-US" sz="800" dirty="0">
              <a:solidFill>
                <a:schemeClr val="accent1">
                  <a:lumMod val="50000"/>
                </a:schemeClr>
              </a:solidFill>
              <a:latin typeface="Arial" panose="020B0604020202020204" pitchFamily="34" charset="0"/>
              <a:cs typeface="Arial" panose="020B0604020202020204" pitchFamily="34" charset="0"/>
            </a:endParaRPr>
          </a:p>
          <a:p>
            <a:pPr algn="just" defTabSz="914400" eaLnBrk="0" fontAlgn="base" hangingPunct="0">
              <a:spcBef>
                <a:spcPct val="0"/>
              </a:spcBef>
              <a:spcAft>
                <a:spcPct val="0"/>
              </a:spcAft>
            </a:pPr>
            <a:endParaRPr lang="en-US" sz="800" dirty="0">
              <a:solidFill>
                <a:schemeClr val="accent1">
                  <a:lumMod val="50000"/>
                </a:schemeClr>
              </a:solidFill>
              <a:latin typeface="Arial" pitchFamily="34" charset="0"/>
              <a:ea typeface="Calibri" panose="020F0502020204030204" pitchFamily="34" charset="0"/>
              <a:cs typeface="Arial"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3</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074" name="Picture 2" descr="Ð¥Ð¾Ð»Ð±Ð¾Ð¾ÑÐ¾Ð¹ ÐÑÑÐ°Ð³"/>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876" y="484975"/>
            <a:ext cx="3639848" cy="20302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4132883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xmlns="" id="{379F5347-9EC7-4397-8718-FB3E30492FAE}"/>
              </a:ext>
            </a:extLst>
          </p:cNvPr>
          <p:cNvSpPr txBox="1"/>
          <p:nvPr/>
        </p:nvSpPr>
        <p:spPr>
          <a:xfrm>
            <a:off x="460717" y="211124"/>
            <a:ext cx="2015783" cy="369332"/>
          </a:xfrm>
          <a:prstGeom prst="rect">
            <a:avLst/>
          </a:prstGeom>
          <a:noFill/>
        </p:spPr>
        <p:txBody>
          <a:bodyPr wrap="square" rtlCol="0">
            <a:spAutoFit/>
          </a:bodyPr>
          <a:lstStyle/>
          <a:p>
            <a:pPr lvl="0" algn="just" defTabSz="914400" eaLnBrk="0" fontAlgn="base" hangingPunct="0">
              <a:spcBef>
                <a:spcPct val="0"/>
              </a:spcBef>
              <a:spcAft>
                <a:spcPct val="0"/>
              </a:spcAft>
            </a:pPr>
            <a:r>
              <a:rPr lang="mn-MN" altLang="en-US" b="1" cap="all" dirty="0" smtClean="0">
                <a:solidFill>
                  <a:srgbClr val="002060"/>
                </a:solidFill>
              </a:rPr>
              <a:t>ХАР БАЛГАС</a:t>
            </a:r>
            <a:endParaRPr lang="en-US" altLang="en-US" b="1" cap="all" dirty="0">
              <a:solidFill>
                <a:srgbClr val="002060"/>
              </a:solidFill>
            </a:endParaRPr>
          </a:p>
        </p:txBody>
      </p:sp>
      <p:sp>
        <p:nvSpPr>
          <p:cNvPr id="14" name="TextBox 13">
            <a:extLst>
              <a:ext uri="{FF2B5EF4-FFF2-40B4-BE49-F238E27FC236}">
                <a16:creationId xmlns:a16="http://schemas.microsoft.com/office/drawing/2014/main" xmlns="" id="{7B478864-3FD6-4C49-B160-FF9713ED0C65}"/>
              </a:ext>
            </a:extLst>
          </p:cNvPr>
          <p:cNvSpPr txBox="1"/>
          <p:nvPr/>
        </p:nvSpPr>
        <p:spPr>
          <a:xfrm>
            <a:off x="220598" y="2578920"/>
            <a:ext cx="4591050" cy="584775"/>
          </a:xfrm>
          <a:prstGeom prst="rect">
            <a:avLst/>
          </a:prstGeom>
          <a:noFill/>
        </p:spPr>
        <p:txBody>
          <a:bodyPr wrap="square" rtlCol="0">
            <a:spAutoFit/>
          </a:bodyPr>
          <a:lstStyle/>
          <a:p>
            <a:pPr algn="just"/>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smtClean="0">
                <a:solidFill>
                  <a:schemeClr val="accent1">
                    <a:lumMod val="50000"/>
                  </a:schemeClr>
                </a:solidFill>
                <a:latin typeface="Arial" panose="020B0604020202020204" pitchFamily="34" charset="0"/>
                <a:ea typeface="Calibri" panose="020F0502020204030204" pitchFamily="34" charset="0"/>
                <a:cs typeface="Arial" panose="020B0604020202020204" pitchFamily="34" charset="0"/>
              </a:rPr>
              <a:t>          </a:t>
            </a:r>
            <a:r>
              <a:rPr lang="mn-MN" sz="800" dirty="0">
                <a:solidFill>
                  <a:schemeClr val="accent1">
                    <a:lumMod val="50000"/>
                  </a:schemeClr>
                </a:solidFill>
                <a:latin typeface="Arial" panose="020B0604020202020204" pitchFamily="34" charset="0"/>
                <a:cs typeface="Arial" panose="020B0604020202020204" pitchFamily="34" charset="0"/>
              </a:rPr>
              <a:t>Архангай аймгийн Хотонт сумын Хар балгас Хархориноос 40 орчим км зайд Архангай аймгийн Хотонт сумын төвөөс зүүн тийш 15 орчим км зайд Орхон голын зүүн гар талд оршино. 751 онд байгуулагдсан </a:t>
            </a:r>
            <a:r>
              <a:rPr lang="en-US" sz="800" dirty="0">
                <a:solidFill>
                  <a:schemeClr val="accent1">
                    <a:lumMod val="50000"/>
                  </a:schemeClr>
                </a:solidFill>
                <a:latin typeface="Arial" panose="020B0604020202020204" pitchFamily="34" charset="0"/>
                <a:cs typeface="Arial" panose="020B0604020202020204" pitchFamily="34" charset="0"/>
              </a:rPr>
              <a:t>IX</a:t>
            </a:r>
            <a:r>
              <a:rPr lang="mn-MN" sz="800" dirty="0">
                <a:solidFill>
                  <a:schemeClr val="accent1">
                    <a:lumMod val="50000"/>
                  </a:schemeClr>
                </a:solidFill>
                <a:latin typeface="Arial" panose="020B0604020202020204" pitchFamily="34" charset="0"/>
                <a:cs typeface="Arial" panose="020B0604020202020204" pitchFamily="34" charset="0"/>
              </a:rPr>
              <a:t>-р зууны үеийн Уйгур улсын нийслэл байсан Ордубалыкаас гадна Байбалык, Хатун зэрэг 10 орчим км суурингуудыг байгуулсан байна</a:t>
            </a:r>
            <a:r>
              <a:rPr lang="mn-MN" sz="800" dirty="0" smtClean="0">
                <a:solidFill>
                  <a:schemeClr val="accent1">
                    <a:lumMod val="50000"/>
                  </a:schemeClr>
                </a:solidFill>
                <a:latin typeface="Arial" panose="020B0604020202020204" pitchFamily="34" charset="0"/>
                <a:cs typeface="Arial" panose="020B0604020202020204" pitchFamily="34" charset="0"/>
              </a:rPr>
              <a:t>.</a:t>
            </a:r>
            <a:endParaRPr lang="en-US" sz="800" dirty="0">
              <a:solidFill>
                <a:schemeClr val="accent1">
                  <a:lumMod val="50000"/>
                </a:schemeClr>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243F7387-DD9C-43DD-AD5D-F0545D06412C}"/>
              </a:ext>
            </a:extLst>
          </p:cNvPr>
          <p:cNvCxnSpPr>
            <a:cxnSpLocks/>
          </p:cNvCxnSpPr>
          <p:nvPr/>
        </p:nvCxnSpPr>
        <p:spPr>
          <a:xfrm flipH="1">
            <a:off x="359227" y="176893"/>
            <a:ext cx="3384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4343CA11-010E-4EDE-B6CB-7809302D0E75}"/>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F64C7C5-F7FE-45B0-80E5-15725C6A2599}"/>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BA9DA2D3-655D-4190-881C-E9FC6A86B19E}"/>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4</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864046ED-8AC7-4487-9312-919196F41C3F}"/>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6B3F1CD3-721B-4B1D-852D-F07BD234CC32}"/>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535" y="482241"/>
            <a:ext cx="3161271" cy="2096679"/>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36583716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45BD47E9-F592-4804-8F63-82B386D54426}"/>
              </a:ext>
            </a:extLst>
          </p:cNvPr>
          <p:cNvGrpSpPr/>
          <p:nvPr/>
        </p:nvGrpSpPr>
        <p:grpSpPr>
          <a:xfrm>
            <a:off x="267953" y="352898"/>
            <a:ext cx="4371119" cy="1281120"/>
            <a:chOff x="5228297" y="3845010"/>
            <a:chExt cx="4656228" cy="1768627"/>
          </a:xfrm>
        </p:grpSpPr>
        <p:sp>
          <p:nvSpPr>
            <p:cNvPr id="11" name="TextBox 10">
              <a:extLst>
                <a:ext uri="{FF2B5EF4-FFF2-40B4-BE49-F238E27FC236}">
                  <a16:creationId xmlns:a16="http://schemas.microsoft.com/office/drawing/2014/main" xmlns="" id="{582E0D42-62F9-4251-AEC6-921CC381EC7F}"/>
                </a:ext>
              </a:extLst>
            </p:cNvPr>
            <p:cNvSpPr txBox="1"/>
            <p:nvPr/>
          </p:nvSpPr>
          <p:spPr>
            <a:xfrm>
              <a:off x="5228297" y="3845010"/>
              <a:ext cx="4656228" cy="707886"/>
            </a:xfrm>
            <a:prstGeom prst="rect">
              <a:avLst/>
            </a:prstGeom>
            <a:noFill/>
          </p:spPr>
          <p:txBody>
            <a:bodyPr wrap="square" rtlCol="0">
              <a:spAutoFit/>
            </a:bodyPr>
            <a:lstStyle/>
            <a:p>
              <a:pPr algn="ctr"/>
              <a:r>
                <a:rPr lang="mn-MN" sz="2000" dirty="0" smtClean="0">
                  <a:solidFill>
                    <a:srgbClr val="002060"/>
                  </a:solidFill>
                  <a:latin typeface="Arial" panose="020B0604020202020204" pitchFamily="34" charset="0"/>
                  <a:cs typeface="Arial" panose="020B0604020202020204" pitchFamily="34" charset="0"/>
                </a:rPr>
                <a:t>АРХАНГАЙ </a:t>
              </a:r>
              <a:r>
                <a:rPr lang="mn-MN" sz="2000" dirty="0">
                  <a:solidFill>
                    <a:srgbClr val="002060"/>
                  </a:solidFill>
                  <a:latin typeface="Arial" panose="020B0604020202020204" pitchFamily="34" charset="0"/>
                  <a:cs typeface="Arial" panose="020B0604020202020204" pitchFamily="34" charset="0"/>
                </a:rPr>
                <a:t>аймагтай</a:t>
              </a:r>
              <a:r>
                <a:rPr lang="mn-MN" sz="2000" dirty="0">
                  <a:solidFill>
                    <a:schemeClr val="accent1"/>
                  </a:solidFill>
                  <a:latin typeface="Arial" panose="020B0604020202020204" pitchFamily="34" charset="0"/>
                  <a:cs typeface="Arial" panose="020B0604020202020204" pitchFamily="34" charset="0"/>
                </a:rPr>
                <a:t> холбоотой </a:t>
              </a:r>
              <a:endParaRPr lang="en-US" sz="2000" dirty="0" smtClean="0">
                <a:solidFill>
                  <a:schemeClr val="accent1"/>
                </a:solidFill>
                <a:latin typeface="Arial" panose="020B0604020202020204" pitchFamily="34" charset="0"/>
                <a:cs typeface="Arial" panose="020B0604020202020204" pitchFamily="34" charset="0"/>
              </a:endParaRPr>
            </a:p>
            <a:p>
              <a:pPr algn="ctr"/>
              <a:r>
                <a:rPr lang="mn-MN" sz="2000" dirty="0" smtClean="0">
                  <a:solidFill>
                    <a:srgbClr val="002060"/>
                  </a:solidFill>
                  <a:latin typeface="Arial" panose="020B0604020202020204" pitchFamily="34" charset="0"/>
                  <a:cs typeface="Arial" panose="020B0604020202020204" pitchFamily="34" charset="0"/>
                </a:rPr>
                <a:t>ВЭБ</a:t>
              </a:r>
              <a:r>
                <a:rPr lang="mn-MN" sz="2000" dirty="0" smtClean="0">
                  <a:solidFill>
                    <a:schemeClr val="accent1"/>
                  </a:solidFill>
                  <a:latin typeface="Arial" panose="020B0604020202020204" pitchFamily="34" charset="0"/>
                  <a:cs typeface="Arial" panose="020B0604020202020204" pitchFamily="34" charset="0"/>
                </a:rPr>
                <a:t> </a:t>
              </a:r>
              <a:r>
                <a:rPr lang="mn-MN" sz="2000" dirty="0">
                  <a:solidFill>
                    <a:schemeClr val="accent1"/>
                  </a:solidFill>
                  <a:latin typeface="Arial" panose="020B0604020202020204" pitchFamily="34" charset="0"/>
                  <a:cs typeface="Arial" panose="020B0604020202020204" pitchFamily="34" charset="0"/>
                </a:rPr>
                <a:t>хуудсууд</a:t>
              </a:r>
            </a:p>
          </p:txBody>
        </p:sp>
        <p:sp>
          <p:nvSpPr>
            <p:cNvPr id="14" name="TextBox 13">
              <a:extLst>
                <a:ext uri="{FF2B5EF4-FFF2-40B4-BE49-F238E27FC236}">
                  <a16:creationId xmlns:a16="http://schemas.microsoft.com/office/drawing/2014/main" xmlns="" id="{A180871B-BBAC-4266-9EDF-F2916756B1D6}"/>
                </a:ext>
              </a:extLst>
            </p:cNvPr>
            <p:cNvSpPr txBox="1"/>
            <p:nvPr/>
          </p:nvSpPr>
          <p:spPr>
            <a:xfrm>
              <a:off x="6027927" y="4782640"/>
              <a:ext cx="3801385" cy="830997"/>
            </a:xfrm>
            <a:prstGeom prst="rect">
              <a:avLst/>
            </a:prstGeom>
            <a:noFill/>
          </p:spPr>
          <p:txBody>
            <a:bodyPr wrap="square" rtlCol="0">
              <a:spAutoFit/>
            </a:bodyPr>
            <a:lstStyle/>
            <a:p>
              <a:pPr marL="342900" indent="-342900">
                <a:buFont typeface="Wingdings" panose="05000000000000000000" pitchFamily="2" charset="2"/>
                <a:buChar char="Ø"/>
              </a:pPr>
              <a:r>
                <a:rPr lang="en-US" sz="1600" dirty="0" smtClean="0">
                  <a:solidFill>
                    <a:schemeClr val="accent2"/>
                  </a:solidFill>
                  <a:latin typeface="Arial" panose="020B0604020202020204" pitchFamily="34" charset="0"/>
                  <a:cs typeface="Arial" panose="020B0604020202020204" pitchFamily="34" charset="0"/>
                </a:rPr>
                <a:t>http</a:t>
              </a:r>
              <a:r>
                <a:rPr lang="en-US" sz="1600" dirty="0">
                  <a:solidFill>
                    <a:schemeClr val="accent2"/>
                  </a:solidFill>
                  <a:latin typeface="Arial" panose="020B0604020202020204" pitchFamily="34" charset="0"/>
                  <a:cs typeface="Arial" panose="020B0604020202020204" pitchFamily="34" charset="0"/>
                </a:rPr>
                <a:t>://arkhangai.gov.mn</a:t>
              </a:r>
              <a:r>
                <a:rPr lang="en-US" sz="1600" dirty="0" smtClean="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hlinkClick r:id="rId2"/>
                </a:rPr>
                <a:t>http://</a:t>
              </a:r>
              <a:r>
                <a:rPr lang="en-US" sz="1600" dirty="0" smtClean="0">
                  <a:solidFill>
                    <a:schemeClr val="accent2"/>
                  </a:solidFill>
                  <a:latin typeface="Arial" panose="020B0604020202020204" pitchFamily="34" charset="0"/>
                  <a:cs typeface="Arial" panose="020B0604020202020204" pitchFamily="34" charset="0"/>
                  <a:hlinkClick r:id="rId2"/>
                </a:rPr>
                <a:t>www.arkhangai.nso.mn</a:t>
              </a:r>
              <a:endParaRPr lang="en-US" sz="1600" dirty="0" smtClean="0">
                <a:solidFill>
                  <a:schemeClr val="accent2"/>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1600" dirty="0">
                  <a:solidFill>
                    <a:schemeClr val="accent2"/>
                  </a:solidFill>
                  <a:latin typeface="Arial" panose="020B0604020202020204" pitchFamily="34" charset="0"/>
                  <a:cs typeface="Arial" panose="020B0604020202020204" pitchFamily="34" charset="0"/>
                </a:rPr>
                <a:t>http://www.arkhangai.mn</a:t>
              </a:r>
              <a:r>
                <a:rPr lang="en-US" sz="1600" dirty="0" smtClean="0">
                  <a:solidFill>
                    <a:schemeClr val="accent2"/>
                  </a:solidFill>
                  <a:latin typeface="Arial" panose="020B0604020202020204" pitchFamily="34" charset="0"/>
                  <a:cs typeface="Arial" panose="020B0604020202020204" pitchFamily="34" charset="0"/>
                </a:rPr>
                <a:t>/</a:t>
              </a:r>
              <a:endParaRPr lang="en-US" sz="1600" dirty="0">
                <a:solidFill>
                  <a:schemeClr val="accent2"/>
                </a:solidFill>
                <a:latin typeface="Arial" panose="020B0604020202020204" pitchFamily="34" charset="0"/>
                <a:cs typeface="Arial" panose="020B0604020202020204" pitchFamily="34" charset="0"/>
              </a:endParaRPr>
            </a:p>
          </p:txBody>
        </p:sp>
      </p:grpSp>
      <p:cxnSp>
        <p:nvCxnSpPr>
          <p:cNvPr id="16" name="Straight Connector 15">
            <a:extLst>
              <a:ext uri="{FF2B5EF4-FFF2-40B4-BE49-F238E27FC236}">
                <a16:creationId xmlns:a16="http://schemas.microsoft.com/office/drawing/2014/main" xmlns="" id="{98EC9CFC-3F79-43D4-BD85-A9F962ACCD76}"/>
              </a:ext>
            </a:extLst>
          </p:cNvPr>
          <p:cNvCxnSpPr>
            <a:cxnSpLocks/>
          </p:cNvCxnSpPr>
          <p:nvPr/>
        </p:nvCxnSpPr>
        <p:spPr>
          <a:xfrm flipH="1">
            <a:off x="446926" y="176893"/>
            <a:ext cx="3296301"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FE33833-6994-4C0C-B78A-2CFD74C2E960}"/>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smtClean="0">
                  <a:solidFill>
                    <a:srgbClr val="002060"/>
                  </a:solidFill>
                  <a:latin typeface="Arial" panose="020B0604020202020204" pitchFamily="34" charset="0"/>
                  <a:cs typeface="Arial" panose="020B0604020202020204" pitchFamily="34" charset="0"/>
                </a:rPr>
                <a:t>5</a:t>
              </a:r>
              <a:endParaRPr lang="mn-MN" sz="900" dirty="0">
                <a:solidFill>
                  <a:srgbClr val="002060"/>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xmlns=""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8167073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582E0D42-62F9-4251-AEC6-921CC381EC7F}"/>
              </a:ext>
            </a:extLst>
          </p:cNvPr>
          <p:cNvSpPr txBox="1"/>
          <p:nvPr/>
        </p:nvSpPr>
        <p:spPr>
          <a:xfrm>
            <a:off x="205300" y="490373"/>
            <a:ext cx="4371119" cy="707886"/>
          </a:xfrm>
          <a:prstGeom prst="rect">
            <a:avLst/>
          </a:prstGeom>
          <a:noFill/>
        </p:spPr>
        <p:txBody>
          <a:bodyPr wrap="square" rtlCol="0">
            <a:spAutoFit/>
          </a:bodyPr>
          <a:lstStyle/>
          <a:p>
            <a:pPr algn="ctr"/>
            <a:r>
              <a:rPr lang="mn-MN" sz="2000" dirty="0" smtClean="0">
                <a:solidFill>
                  <a:srgbClr val="002060"/>
                </a:solidFill>
                <a:latin typeface="Arial" panose="020B0604020202020204" pitchFamily="34" charset="0"/>
                <a:cs typeface="Arial" panose="020B0604020202020204" pitchFamily="34" charset="0"/>
              </a:rPr>
              <a:t>СТАТИСТИК МЭДЭЭЛЛИЙН НЭГДСЭН САН</a:t>
            </a:r>
            <a:endParaRPr lang="mn-MN" sz="2000" dirty="0">
              <a:solidFill>
                <a:schemeClr val="accent1"/>
              </a:solidFill>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xmlns="" id="{98EC9CFC-3F79-43D4-BD85-A9F962ACCD76}"/>
              </a:ext>
            </a:extLst>
          </p:cNvPr>
          <p:cNvCxnSpPr>
            <a:cxnSpLocks/>
          </p:cNvCxnSpPr>
          <p:nvPr/>
        </p:nvCxnSpPr>
        <p:spPr>
          <a:xfrm flipH="1">
            <a:off x="446926" y="176893"/>
            <a:ext cx="3296301"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FFE33833-6994-4C0C-B78A-2CFD74C2E960}"/>
              </a:ext>
            </a:extLst>
          </p:cNvPr>
          <p:cNvSpPr txBox="1"/>
          <p:nvPr/>
        </p:nvSpPr>
        <p:spPr>
          <a:xfrm>
            <a:off x="3721994" y="69171"/>
            <a:ext cx="1154527" cy="215444"/>
          </a:xfrm>
          <a:prstGeom prst="rect">
            <a:avLst/>
          </a:prstGeom>
          <a:noFill/>
        </p:spPr>
        <p:txBody>
          <a:bodyPr wrap="square" rtlCol="0">
            <a:spAutoFit/>
          </a:bodyPr>
          <a:lstStyle/>
          <a:p>
            <a:r>
              <a:rPr lang="mn-MN" sz="800" dirty="0" smtClean="0">
                <a:solidFill>
                  <a:srgbClr val="002060"/>
                </a:solidFill>
                <a:latin typeface="Arial" panose="020B0604020202020204" pitchFamily="34" charset="0"/>
                <a:cs typeface="Arial" panose="020B0604020202020204" pitchFamily="34" charset="0"/>
              </a:rPr>
              <a:t>АРХАНГАЙ </a:t>
            </a:r>
            <a:r>
              <a:rPr lang="mn-MN" sz="800" dirty="0">
                <a:solidFill>
                  <a:srgbClr val="002060"/>
                </a:solidFill>
                <a:latin typeface="Arial" panose="020B0604020202020204" pitchFamily="34" charset="0"/>
                <a:cs typeface="Arial" panose="020B0604020202020204" pitchFamily="34" charset="0"/>
              </a:rPr>
              <a:t>АЙМАГ</a:t>
            </a:r>
          </a:p>
        </p:txBody>
      </p:sp>
      <p:grpSp>
        <p:nvGrpSpPr>
          <p:cNvPr id="9" name="Group 8">
            <a:extLst>
              <a:ext uri="{FF2B5EF4-FFF2-40B4-BE49-F238E27FC236}">
                <a16:creationId xmlns:a16="http://schemas.microsoft.com/office/drawing/2014/main" xmlns="" id="{6633C753-03B1-47CD-BE0B-01F40D3F1B0E}"/>
              </a:ext>
            </a:extLst>
          </p:cNvPr>
          <p:cNvGrpSpPr/>
          <p:nvPr/>
        </p:nvGrpSpPr>
        <p:grpSpPr>
          <a:xfrm>
            <a:off x="159171" y="3181417"/>
            <a:ext cx="4778477" cy="180000"/>
            <a:chOff x="159171" y="3181417"/>
            <a:chExt cx="4778477" cy="180000"/>
          </a:xfrm>
        </p:grpSpPr>
        <p:sp>
          <p:nvSpPr>
            <p:cNvPr id="13" name="Rectangle: Rounded Corners 12">
              <a:extLst>
                <a:ext uri="{FF2B5EF4-FFF2-40B4-BE49-F238E27FC236}">
                  <a16:creationId xmlns:a16="http://schemas.microsoft.com/office/drawing/2014/main" xmlns="" id="{084920CE-7284-4024-9AD5-C3CAF436765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rgbClr val="002060"/>
                  </a:solidFill>
                  <a:latin typeface="Arial" panose="020B0604020202020204" pitchFamily="34" charset="0"/>
                  <a:cs typeface="Arial" panose="020B0604020202020204" pitchFamily="34" charset="0"/>
                </a:rPr>
                <a:t>6</a:t>
              </a:r>
              <a:r>
                <a:rPr lang="mn-MN" sz="900" dirty="0">
                  <a:solidFill>
                    <a:srgbClr val="002060"/>
                  </a:solidFill>
                  <a:latin typeface="Arial" panose="020B0604020202020204" pitchFamily="34" charset="0"/>
                  <a:cs typeface="Arial" panose="020B0604020202020204" pitchFamily="34" charset="0"/>
                </a:rPr>
                <a:t>6</a:t>
              </a:r>
            </a:p>
          </p:txBody>
        </p:sp>
        <p:cxnSp>
          <p:nvCxnSpPr>
            <p:cNvPr id="18" name="Straight Connector 17">
              <a:extLst>
                <a:ext uri="{FF2B5EF4-FFF2-40B4-BE49-F238E27FC236}">
                  <a16:creationId xmlns:a16="http://schemas.microsoft.com/office/drawing/2014/main" xmlns="" id="{FC9766E5-F428-47DA-91F0-DC4D84C2B68D}"/>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E36650F1-D75B-4049-9475-0E2C1AAD1E6C}"/>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28171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96F12EEB-A6B4-417F-81D9-31B5E9C7321E}"/>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50030BD5-552C-4E20-83CB-2BF599491CF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6</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0D710F18-8E2C-4003-9BF3-8FE8237AD9E3}"/>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9C345F9-A584-4AF7-8F33-478C376141D7}"/>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
        <p:nvSpPr>
          <p:cNvPr id="14" name="TextBox 13">
            <a:extLst>
              <a:ext uri="{FF2B5EF4-FFF2-40B4-BE49-F238E27FC236}">
                <a16:creationId xmlns:a16="http://schemas.microsoft.com/office/drawing/2014/main" xmlns="" id="{A65FBAC5-8C31-4ED1-A844-DAA93BB8E762}"/>
              </a:ext>
            </a:extLst>
          </p:cNvPr>
          <p:cNvSpPr txBox="1"/>
          <p:nvPr/>
        </p:nvSpPr>
        <p:spPr>
          <a:xfrm>
            <a:off x="162781" y="593463"/>
            <a:ext cx="4662588" cy="1384995"/>
          </a:xfrm>
          <a:prstGeom prst="rect">
            <a:avLst/>
          </a:prstGeom>
          <a:noFill/>
        </p:spPr>
        <p:txBody>
          <a:bodyPr wrap="square" rtlCol="0">
            <a:spAutoFit/>
          </a:bodyPr>
          <a:lstStyle/>
          <a:p>
            <a:pPr algn="just"/>
            <a:r>
              <a:rPr lang="mn-MN" sz="1200" dirty="0">
                <a:solidFill>
                  <a:srgbClr val="002060"/>
                </a:solidFill>
                <a:latin typeface="Arial" panose="020B0604020202020204" pitchFamily="34" charset="0"/>
                <a:ea typeface="Times New Roman" panose="02020603050405020304" pitchFamily="18" charset="0"/>
                <a:cs typeface="Arial" panose="020B0604020202020204" pitchFamily="34" charset="0"/>
              </a:rPr>
              <a:t>Биеийн тамир, спорт</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 аймгаас улсын цолтой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41</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бөх төрөн гарсны дотор монгол улсын аварга 3 байна. Мөн спортын гавьяат цолтон</a:t>
            </a:r>
            <a:r>
              <a:rPr lang="en-US"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11,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олон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хэмжээний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мастер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дэд мастер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49</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спортын зэрэг цолтон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905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улсын шүүгч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байна</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a:t>
            </a: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Сүүлийн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жилд тус аймгийн биеийн тамир, спортын салбар ажлаараа улсад тогтмол эхний гурван байрт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шалгарсан </a:t>
            </a: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байна</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1" name="Picture 10">
            <a:extLst>
              <a:ext uri="{FF2B5EF4-FFF2-40B4-BE49-F238E27FC236}">
                <a16:creationId xmlns:a16="http://schemas.microsoft.com/office/drawing/2014/main" xmlns="" id="{66E7F3C4-993A-43A2-B0A0-9462F03E8F60}"/>
              </a:ext>
            </a:extLst>
          </p:cNvPr>
          <p:cNvPicPr>
            <a:picLocks noChangeAspect="1"/>
          </p:cNvPicPr>
          <p:nvPr/>
        </p:nvPicPr>
        <p:blipFill rotWithShape="1">
          <a:blip r:embed="rId3" cstate="print">
            <a:duotone>
              <a:prstClr val="black"/>
              <a:schemeClr val="bg1">
                <a:tint val="45000"/>
                <a:satMod val="400000"/>
              </a:schemeClr>
            </a:duotone>
            <a:extLst>
              <a:ext uri="{BEBA8EAE-BF5A-486C-A8C5-ECC9F3942E4B}">
                <a14:imgProps xmlns:a14="http://schemas.microsoft.com/office/drawing/2010/main">
                  <a14:imgLayer r:embed="rId4">
                    <a14:imgEffect>
                      <a14:backgroundRemoval t="0" b="20378" l="24500" r="43600">
                        <a14:foregroundMark x1="29500" y1="1093" x2="29500" y2="1093"/>
                        <a14:foregroundMark x1="32400" y1="4175" x2="32400" y2="4175"/>
                        <a14:foregroundMark x1="36300" y1="6660" x2="36300" y2="6660"/>
                        <a14:foregroundMark x1="33900" y1="14115" x2="33900" y2="14115"/>
                        <a14:foregroundMark x1="37100" y1="1392" x2="37100" y2="1392"/>
                      </a14:backgroundRemoval>
                    </a14:imgEffect>
                  </a14:imgLayer>
                </a14:imgProps>
              </a:ext>
              <a:ext uri="{28A0092B-C50C-407E-A947-70E740481C1C}">
                <a14:useLocalDpi xmlns:a14="http://schemas.microsoft.com/office/drawing/2010/main" val="0"/>
              </a:ext>
            </a:extLst>
          </a:blip>
          <a:srcRect l="25091" r="56819" b="80020"/>
          <a:stretch/>
        </p:blipFill>
        <p:spPr>
          <a:xfrm>
            <a:off x="778096" y="2407415"/>
            <a:ext cx="583201" cy="648000"/>
          </a:xfrm>
          <a:prstGeom prst="rect">
            <a:avLst/>
          </a:prstGeom>
        </p:spPr>
      </p:pic>
      <p:pic>
        <p:nvPicPr>
          <p:cNvPr id="16" name="Picture 15">
            <a:extLst>
              <a:ext uri="{FF2B5EF4-FFF2-40B4-BE49-F238E27FC236}">
                <a16:creationId xmlns:a16="http://schemas.microsoft.com/office/drawing/2014/main" xmlns="" id="{A6961A9F-7F85-43CA-930E-D05FBFADCE29}"/>
              </a:ext>
            </a:extLst>
          </p:cNvPr>
          <p:cNvPicPr>
            <a:picLocks noChangeAspect="1"/>
          </p:cNvPicPr>
          <p:nvPr/>
        </p:nvPicPr>
        <p:blipFill rotWithShape="1">
          <a:blip r:embed="rId5" cstate="print">
            <a:duotone>
              <a:prstClr val="black"/>
              <a:schemeClr val="bg1">
                <a:tint val="45000"/>
                <a:satMod val="400000"/>
              </a:schemeClr>
            </a:duotone>
            <a:extLst>
              <a:ext uri="{BEBA8EAE-BF5A-486C-A8C5-ECC9F3942E4B}">
                <a14:imgProps xmlns:a14="http://schemas.microsoft.com/office/drawing/2010/main">
                  <a14:imgLayer r:embed="rId6">
                    <a14:imgEffect>
                      <a14:backgroundRemoval t="71869" b="91551" l="77000" r="100000">
                        <a14:foregroundMark x1="80400" y1="81610" x2="80400" y2="81610"/>
                        <a14:foregroundMark x1="81200" y1="80318" x2="81200" y2="80318"/>
                        <a14:foregroundMark x1="89000" y1="76243" x2="89000" y2="76243"/>
                        <a14:foregroundMark x1="89800" y1="78330" x2="89800" y2="78330"/>
                        <a14:foregroundMark x1="94000" y1="77932" x2="94000" y2="77932"/>
                        <a14:foregroundMark x1="91900" y1="75746" x2="91900" y2="75746"/>
                      </a14:backgroundRemoval>
                    </a14:imgEffect>
                  </a14:imgLayer>
                </a14:imgProps>
              </a:ext>
              <a:ext uri="{28A0092B-C50C-407E-A947-70E740481C1C}">
                <a14:useLocalDpi xmlns:a14="http://schemas.microsoft.com/office/drawing/2010/main" val="0"/>
              </a:ext>
            </a:extLst>
          </a:blip>
          <a:srcRect l="78129" t="72294" b="8869"/>
          <a:stretch/>
        </p:blipFill>
        <p:spPr>
          <a:xfrm>
            <a:off x="3743517" y="2370766"/>
            <a:ext cx="747844" cy="648000"/>
          </a:xfrm>
          <a:prstGeom prst="rect">
            <a:avLst/>
          </a:prstGeom>
        </p:spPr>
      </p:pic>
    </p:spTree>
    <p:extLst>
      <p:ext uri="{BB962C8B-B14F-4D97-AF65-F5344CB8AC3E}">
        <p14:creationId xmlns:p14="http://schemas.microsoft.com/office/powerpoint/2010/main" val="1621912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sp>
        <p:nvSpPr>
          <p:cNvPr id="9" name="TextBox 8">
            <a:extLst>
              <a:ext uri="{FF2B5EF4-FFF2-40B4-BE49-F238E27FC236}">
                <a16:creationId xmlns:a16="http://schemas.microsoft.com/office/drawing/2014/main" xmlns="" id="{6EBBFB55-229C-4616-8483-AE78D47ED3CC}"/>
              </a:ext>
            </a:extLst>
          </p:cNvPr>
          <p:cNvSpPr txBox="1"/>
          <p:nvPr/>
        </p:nvSpPr>
        <p:spPr>
          <a:xfrm>
            <a:off x="216121" y="402963"/>
            <a:ext cx="4662588" cy="1692771"/>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Соёл, сүм хийд</a:t>
            </a:r>
          </a:p>
          <a:p>
            <a:pPr algn="just"/>
            <a:endParaRPr lang="en-US" sz="1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тоглолт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43</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Мэргэжлийн урлагийн байгууллагын үзэгчид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39.0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50</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Нийтийн номын сангийн суудал </a:t>
            </a:r>
            <a:r>
              <a:rPr lang="mn-MN" sz="1000"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505</a:t>
            </a:r>
            <a:endPar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Номын сангийн байнгын уншигчид </a:t>
            </a:r>
            <a:r>
              <a:rPr lang="mn-MN" sz="1000" dirty="0" smtClean="0">
                <a:solidFill>
                  <a:srgbClr val="FF0000"/>
                </a:solidFill>
                <a:latin typeface="Arial" panose="020B0604020202020204" pitchFamily="34" charset="0"/>
                <a:ea typeface="Times New Roman" panose="02020603050405020304" pitchFamily="18" charset="0"/>
                <a:cs typeface="Arial" panose="020B0604020202020204" pitchFamily="34" charset="0"/>
              </a:rPr>
              <a:t>14427</a:t>
            </a:r>
            <a:endParaRPr lang="mn-MN" sz="10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Сүм хийд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6</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Будда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a:p>
            <a:pPr marL="1085850" lvl="2"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Христ </a:t>
            </a:r>
            <a:r>
              <a:rPr lang="mn-MN" sz="1000" dirty="0">
                <a:solidFill>
                  <a:srgbClr val="002060"/>
                </a:solidFill>
                <a:latin typeface="Arial" panose="020B0604020202020204" pitchFamily="34" charset="0"/>
                <a:ea typeface="Times New Roman" panose="02020603050405020304" pitchFamily="18" charset="0"/>
                <a:cs typeface="Arial" panose="020B0604020202020204" pitchFamily="34" charset="0"/>
              </a:rPr>
              <a:t>3</a:t>
            </a:r>
          </a:p>
        </p:txBody>
      </p:sp>
      <p:grpSp>
        <p:nvGrpSpPr>
          <p:cNvPr id="8" name="Group 7">
            <a:extLst>
              <a:ext uri="{FF2B5EF4-FFF2-40B4-BE49-F238E27FC236}">
                <a16:creationId xmlns:a16="http://schemas.microsoft.com/office/drawing/2014/main" xmlns="" id="{E196353D-33CD-4243-8B8B-4D853EDC9804}"/>
              </a:ext>
            </a:extLst>
          </p:cNvPr>
          <p:cNvGrpSpPr/>
          <p:nvPr/>
        </p:nvGrpSpPr>
        <p:grpSpPr>
          <a:xfrm>
            <a:off x="159171" y="3181417"/>
            <a:ext cx="4778477" cy="180000"/>
            <a:chOff x="159171" y="3181417"/>
            <a:chExt cx="4778477" cy="180000"/>
          </a:xfrm>
        </p:grpSpPr>
        <p:sp>
          <p:nvSpPr>
            <p:cNvPr id="10" name="Rectangle: Rounded Corners 9">
              <a:extLst>
                <a:ext uri="{FF2B5EF4-FFF2-40B4-BE49-F238E27FC236}">
                  <a16:creationId xmlns:a16="http://schemas.microsoft.com/office/drawing/2014/main" xmlns="" id="{1815C599-B467-40A7-A2B5-C9088AAE175B}"/>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7</a:t>
              </a:r>
              <a:endParaRPr lang="mn-MN" sz="900" dirty="0">
                <a:solidFill>
                  <a:srgbClr val="002060"/>
                </a:solidFill>
                <a:latin typeface="Arial" panose="020B060402020202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xmlns="" id="{50F40AEC-A40D-4257-8B9B-008B1D28DBD4}"/>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07EA86A5-A14F-4A00-A0E9-50D3954D1BA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pic>
        <p:nvPicPr>
          <p:cNvPr id="14" name="Picture 4" descr="Ð¥Ð¾Ð»Ð±Ð¾Ð¾ÑÐ¾Ð¹ ÐÑÑÐ°Ð³">
            <a:extLst>
              <a:ext uri="{FF2B5EF4-FFF2-40B4-BE49-F238E27FC236}">
                <a16:creationId xmlns:a16="http://schemas.microsoft.com/office/drawing/2014/main" xmlns="" id="{61AB5909-5099-4B65-972A-67BA38B2317D}"/>
              </a:ext>
            </a:extLst>
          </p:cNvPr>
          <p:cNvPicPr>
            <a:picLocks noChangeAspect="1" noChangeArrowheads="1"/>
          </p:cNvPicPr>
          <p:nvPr/>
        </p:nvPicPr>
        <p:blipFill>
          <a:blip r:embed="rId3" cstate="print">
            <a:duotone>
              <a:schemeClr val="accent4">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1517120">
            <a:off x="4006366" y="632503"/>
            <a:ext cx="58561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Ð¥Ð¾Ð»Ð±Ð¾Ð¾ÑÐ¾Ð¹ ÐÑÑÐ°Ð³">
            <a:extLst>
              <a:ext uri="{FF2B5EF4-FFF2-40B4-BE49-F238E27FC236}">
                <a16:creationId xmlns:a16="http://schemas.microsoft.com/office/drawing/2014/main" xmlns="" id="{040DE4FA-F3D2-48D8-86FC-9389ADD3E35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588" t="14965" r="9024" b="23477"/>
          <a:stretch/>
        </p:blipFill>
        <p:spPr bwMode="auto">
          <a:xfrm>
            <a:off x="535439" y="2106918"/>
            <a:ext cx="1008395" cy="82369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xmlns="" id="{9B687026-4E67-40B4-B6B9-9743515891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75217" y="2170719"/>
            <a:ext cx="1044219" cy="823689"/>
          </a:xfrm>
          <a:prstGeom prst="rect">
            <a:avLst/>
          </a:prstGeom>
        </p:spPr>
      </p:pic>
    </p:spTree>
    <p:extLst>
      <p:ext uri="{BB962C8B-B14F-4D97-AF65-F5344CB8AC3E}">
        <p14:creationId xmlns:p14="http://schemas.microsoft.com/office/powerpoint/2010/main" val="87769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DA05852-6DE2-46BF-8510-417C8DD11220}"/>
              </a:ext>
            </a:extLst>
          </p:cNvPr>
          <p:cNvGrpSpPr/>
          <p:nvPr/>
        </p:nvGrpSpPr>
        <p:grpSpPr>
          <a:xfrm>
            <a:off x="359227" y="69655"/>
            <a:ext cx="4519482" cy="215444"/>
            <a:chOff x="359227" y="69655"/>
            <a:chExt cx="4519482" cy="215444"/>
          </a:xfrm>
        </p:grpSpPr>
        <p:cxnSp>
          <p:nvCxnSpPr>
            <p:cNvPr id="4" name="Straight Connector 3">
              <a:extLst>
                <a:ext uri="{FF2B5EF4-FFF2-40B4-BE49-F238E27FC236}">
                  <a16:creationId xmlns:a16="http://schemas.microsoft.com/office/drawing/2014/main" xmlns="" id="{3C4D6C66-4042-49C1-BDD8-50AC3BF273F4}"/>
                </a:ext>
              </a:extLst>
            </p:cNvPr>
            <p:cNvCxnSpPr>
              <a:cxnSpLocks/>
            </p:cNvCxnSpPr>
            <p:nvPr/>
          </p:nvCxnSpPr>
          <p:spPr>
            <a:xfrm flipH="1">
              <a:off x="359227" y="176893"/>
              <a:ext cx="2700000" cy="0"/>
            </a:xfrm>
            <a:prstGeom prst="line">
              <a:avLst/>
            </a:prstGeom>
            <a:ln>
              <a:solidFill>
                <a:srgbClr val="002060"/>
              </a:solidFill>
              <a:prstDash val="sys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98C6ECB6-45EC-493C-8C47-21AB21A72AEA}"/>
                </a:ext>
              </a:extLst>
            </p:cNvPr>
            <p:cNvSpPr txBox="1"/>
            <p:nvPr/>
          </p:nvSpPr>
          <p:spPr>
            <a:xfrm>
              <a:off x="3039744" y="69655"/>
              <a:ext cx="1838965" cy="215444"/>
            </a:xfrm>
            <a:prstGeom prst="rect">
              <a:avLst/>
            </a:prstGeom>
            <a:noFill/>
          </p:spPr>
          <p:txBody>
            <a:bodyPr wrap="none" rtlCol="0">
              <a:spAutoFit/>
            </a:bodyPr>
            <a:lstStyle/>
            <a:p>
              <a:r>
                <a:rPr lang="mn-MN" sz="800" dirty="0">
                  <a:solidFill>
                    <a:srgbClr val="002060"/>
                  </a:solidFill>
                  <a:latin typeface="Arial" panose="020B0604020202020204" pitchFamily="34" charset="0"/>
                  <a:cs typeface="Arial" panose="020B0604020202020204" pitchFamily="34" charset="0"/>
                </a:rPr>
                <a:t>АЙМГИЙН ЕРӨНХИЙ МЭДЭЭЛЭЛ</a:t>
              </a:r>
            </a:p>
          </p:txBody>
        </p:sp>
      </p:grpSp>
      <p:grpSp>
        <p:nvGrpSpPr>
          <p:cNvPr id="8" name="Group 7">
            <a:extLst>
              <a:ext uri="{FF2B5EF4-FFF2-40B4-BE49-F238E27FC236}">
                <a16:creationId xmlns:a16="http://schemas.microsoft.com/office/drawing/2014/main" xmlns="" id="{0F4FC7D5-AA91-438F-805B-ED398A7E96A0}"/>
              </a:ext>
            </a:extLst>
          </p:cNvPr>
          <p:cNvGrpSpPr/>
          <p:nvPr/>
        </p:nvGrpSpPr>
        <p:grpSpPr>
          <a:xfrm>
            <a:off x="159171" y="3181417"/>
            <a:ext cx="4778477" cy="180000"/>
            <a:chOff x="159171" y="3181417"/>
            <a:chExt cx="4778477" cy="180000"/>
          </a:xfrm>
        </p:grpSpPr>
        <p:sp>
          <p:nvSpPr>
            <p:cNvPr id="9" name="Rectangle: Rounded Corners 8">
              <a:extLst>
                <a:ext uri="{FF2B5EF4-FFF2-40B4-BE49-F238E27FC236}">
                  <a16:creationId xmlns:a16="http://schemas.microsoft.com/office/drawing/2014/main" xmlns="" id="{FD713E3E-67FE-494F-A54A-7FE8E9884DA2}"/>
                </a:ext>
              </a:extLst>
            </p:cNvPr>
            <p:cNvSpPr/>
            <p:nvPr/>
          </p:nvSpPr>
          <p:spPr>
            <a:xfrm>
              <a:off x="4311361" y="3181417"/>
              <a:ext cx="360000" cy="180000"/>
            </a:xfrm>
            <a:prstGeom prst="roundRect">
              <a:avLst/>
            </a:prstGeom>
            <a:no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900" dirty="0" smtClean="0">
                  <a:solidFill>
                    <a:srgbClr val="002060"/>
                  </a:solidFill>
                  <a:latin typeface="Arial" panose="020B0604020202020204" pitchFamily="34" charset="0"/>
                  <a:cs typeface="Arial" panose="020B0604020202020204" pitchFamily="34" charset="0"/>
                </a:rPr>
                <a:t>8</a:t>
              </a:r>
              <a:endParaRPr lang="mn-MN" sz="900" dirty="0">
                <a:solidFill>
                  <a:srgbClr val="002060"/>
                </a:solidFill>
                <a:latin typeface="Arial" panose="020B0604020202020204"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xmlns="" id="{BDC33717-0D17-4179-ACE1-EF25BF70C2D7}"/>
                </a:ext>
              </a:extLst>
            </p:cNvPr>
            <p:cNvCxnSpPr>
              <a:cxnSpLocks/>
            </p:cNvCxnSpPr>
            <p:nvPr/>
          </p:nvCxnSpPr>
          <p:spPr>
            <a:xfrm flipV="1">
              <a:off x="159171" y="3271417"/>
              <a:ext cx="4140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39A738C-9D7F-43EA-B535-D30C3C407F5D}"/>
                </a:ext>
              </a:extLst>
            </p:cNvPr>
            <p:cNvCxnSpPr>
              <a:cxnSpLocks/>
            </p:cNvCxnSpPr>
            <p:nvPr/>
          </p:nvCxnSpPr>
          <p:spPr>
            <a:xfrm flipV="1">
              <a:off x="4685648" y="3271417"/>
              <a:ext cx="252000" cy="0"/>
            </a:xfrm>
            <a:prstGeom prst="line">
              <a:avLst/>
            </a:prstGeom>
            <a:ln>
              <a:solidFill>
                <a:schemeClr val="accent1">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xmlns="" id="{A65FBAC5-8C31-4ED1-A844-DAA93BB8E762}"/>
              </a:ext>
            </a:extLst>
          </p:cNvPr>
          <p:cNvSpPr txBox="1"/>
          <p:nvPr/>
        </p:nvSpPr>
        <p:spPr>
          <a:xfrm>
            <a:off x="216121" y="425823"/>
            <a:ext cx="4553999" cy="2462213"/>
          </a:xfrm>
          <a:prstGeom prst="rect">
            <a:avLst/>
          </a:prstGeom>
          <a:noFill/>
        </p:spPr>
        <p:txBody>
          <a:bodyPr wrap="square" rtlCol="0">
            <a:spAutoFit/>
          </a:bodyPr>
          <a:lstStyle/>
          <a:p>
            <a:pPr algn="just"/>
            <a:r>
              <a:rPr lang="mn-MN" sz="1200" b="1" dirty="0">
                <a:solidFill>
                  <a:srgbClr val="002060"/>
                </a:solidFill>
                <a:latin typeface="Arial" panose="020B0604020202020204" pitchFamily="34" charset="0"/>
                <a:ea typeface="Times New Roman" panose="02020603050405020304" pitchFamily="18" charset="0"/>
                <a:cs typeface="Arial" panose="020B0604020202020204" pitchFamily="34" charset="0"/>
              </a:rPr>
              <a:t>Нутгийн брэнд бүтээгдэхүүн, үйлчилгээ</a:t>
            </a:r>
          </a:p>
          <a:p>
            <a:pPr algn="just"/>
            <a:endParaRPr lang="en-US" sz="12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Архангайд үйлдвэрлэв үзэсгэлэн худалдаагаар Сарлагийн сүүн хурууд-ааруул, сүү сүүн бүтээгдэхүүн, сарлагийн хөөврөн цамц, ороолт, үхрийн борцны үйлдвэрлэлийг аймгийн бренд бүтээгдэхүүнээр шалгаруулсан. Сүүлийн жилүүдэд цагаан идээний үзэсгэлэн худалдаа, айрагны баярыг жил бүр зохион байгуулж байна.</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rPr>
              <a:t>2016 </a:t>
            </a: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оноос цагаан сарын өмнө Улаанбаатар хотод Архангайн цагаан идээний үзэсгэлэн худалдааг тогтмол зохион байгуулдаг боллоо.</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628650" lvl="1" indent="-171450" algn="just">
              <a:buFont typeface="Arial" panose="020B0604020202020204" pitchFamily="34" charset="0"/>
              <a:buChar char="•"/>
            </a:pPr>
            <a:r>
              <a:rPr lang="mn-MN" sz="1000"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Аялал жуулчлалын үйлчилгээг аймагт хөгжлийн тэргүүлэх салбаруудын нэгээр тодорхойлон хөгжүүлж байна. Орхон-Тайхар-Хорго, Өгийнуур-Хөшөө цайдам, Цэнхэр-Хөхнуур зэрэг аялалын олон маршрут нээн үйлчилж байна.</a:t>
            </a:r>
            <a:endParaRPr lang="mn-MN" sz="1000"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552" y="69171"/>
            <a:ext cx="284803" cy="313480"/>
          </a:xfrm>
          <a:prstGeom prst="rect">
            <a:avLst/>
          </a:prstGeom>
        </p:spPr>
      </p:pic>
    </p:spTree>
    <p:extLst>
      <p:ext uri="{BB962C8B-B14F-4D97-AF65-F5344CB8AC3E}">
        <p14:creationId xmlns:p14="http://schemas.microsoft.com/office/powerpoint/2010/main" val="210372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4832</TotalTime>
  <Words>4039</Words>
  <Application>Microsoft Office PowerPoint</Application>
  <PresentationFormat>Custom</PresentationFormat>
  <Paragraphs>1821</Paragraphs>
  <Slides>67</Slides>
  <Notes>0</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Munkhjargal_B</dc:creator>
  <cp:lastModifiedBy>Adiya</cp:lastModifiedBy>
  <cp:revision>248</cp:revision>
  <cp:lastPrinted>2019-11-13T15:37:18Z</cp:lastPrinted>
  <dcterms:created xsi:type="dcterms:W3CDTF">2018-08-21T10:26:30Z</dcterms:created>
  <dcterms:modified xsi:type="dcterms:W3CDTF">2019-12-19T04:20:16Z</dcterms:modified>
</cp:coreProperties>
</file>