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9" r:id="rId3"/>
    <p:sldId id="284" r:id="rId4"/>
    <p:sldId id="285" r:id="rId5"/>
    <p:sldId id="286" r:id="rId6"/>
    <p:sldId id="287" r:id="rId7"/>
    <p:sldId id="288" r:id="rId8"/>
    <p:sldId id="322" r:id="rId9"/>
    <p:sldId id="293" r:id="rId10"/>
    <p:sldId id="334" r:id="rId11"/>
    <p:sldId id="325" r:id="rId12"/>
    <p:sldId id="326" r:id="rId13"/>
    <p:sldId id="289" r:id="rId14"/>
    <p:sldId id="327" r:id="rId15"/>
    <p:sldId id="330" r:id="rId16"/>
    <p:sldId id="331" r:id="rId17"/>
    <p:sldId id="332" r:id="rId18"/>
    <p:sldId id="333" r:id="rId19"/>
    <p:sldId id="308" r:id="rId20"/>
    <p:sldId id="309" r:id="rId21"/>
    <p:sldId id="310" r:id="rId22"/>
    <p:sldId id="328" r:id="rId23"/>
    <p:sldId id="329" r:id="rId24"/>
    <p:sldId id="315" r:id="rId25"/>
    <p:sldId id="317" r:id="rId26"/>
    <p:sldId id="318" r:id="rId27"/>
    <p:sldId id="283" r:id="rId28"/>
  </p:sldIdLst>
  <p:sldSz cx="9144000" cy="6858000" type="screen4x3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03" autoAdjust="0"/>
  </p:normalViewPr>
  <p:slideViewPr>
    <p:cSldViewPr>
      <p:cViewPr varScale="1">
        <p:scale>
          <a:sx n="82" d="100"/>
          <a:sy n="82" d="100"/>
        </p:scale>
        <p:origin x="12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EE97D-EE11-4C9B-8392-96DA289D299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2D3BD-B2B0-4CE6-9480-A8D466E3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9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2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6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6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3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3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7701D-B4E4-4901-BE7F-E29D2AEDA31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008CE-24BE-4429-AD06-C8D7F505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4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perator@nso.mn" TargetMode="External"/><Relationship Id="rId2" Type="http://schemas.openxmlformats.org/officeDocument/2006/relationships/hyperlink" Target="http://www.1212.m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eb.nso.mn/subscrip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twitter.com/statistic_m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 bwMode="auto">
          <a:xfrm>
            <a:off x="1143000" y="2514600"/>
            <a:ext cx="769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mn-MN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Статистикийн  мэдээллийг цахим хуудаснаас  олж авах, ашиглах тухай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0" y="548249"/>
            <a:ext cx="57912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mn-MN" altLang="en-US" i="1" dirty="0">
                <a:solidFill>
                  <a:srgbClr val="003296"/>
                </a:solidFill>
                <a:latin typeface="+mj-lt"/>
                <a:ea typeface="Arial Unicode MS" panose="020B0604020202020204" pitchFamily="34" charset="-128"/>
                <a:cs typeface="Tahoma" pitchFamily="34" charset="0"/>
              </a:rPr>
              <a:t>Баг, хорооны засаг дарга, сумдын статистикийн асуудал хариуцсан ажилтнуудад зориулав.</a:t>
            </a:r>
            <a:endParaRPr lang="en-US" altLang="en-US" i="1" dirty="0">
              <a:solidFill>
                <a:srgbClr val="003296"/>
              </a:solidFill>
              <a:latin typeface="+mj-lt"/>
              <a:ea typeface="Arial Unicode MS" panose="020B0604020202020204" pitchFamily="34" charset="-128"/>
              <a:cs typeface="Tahoma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33600" y="6019800"/>
            <a:ext cx="57912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solidFill>
                  <a:srgbClr val="003296"/>
                </a:solidFill>
                <a:latin typeface="+mj-lt"/>
                <a:ea typeface="Arial Unicode MS" panose="020B0604020202020204" pitchFamily="34" charset="-128"/>
                <a:cs typeface="Tahoma" pitchFamily="34" charset="0"/>
              </a:rPr>
              <a:t>2017</a:t>
            </a:r>
            <a:r>
              <a:rPr lang="mn-MN" altLang="en-US" sz="2000" b="1" dirty="0">
                <a:solidFill>
                  <a:srgbClr val="003296"/>
                </a:solidFill>
                <a:latin typeface="+mj-lt"/>
                <a:ea typeface="Arial Unicode MS" panose="020B0604020202020204" pitchFamily="34" charset="-128"/>
                <a:cs typeface="Tahoma" pitchFamily="34" charset="0"/>
              </a:rPr>
              <a:t> оны </a:t>
            </a:r>
            <a:r>
              <a:rPr lang="en-US" altLang="en-US" sz="2000" b="1" dirty="0">
                <a:solidFill>
                  <a:srgbClr val="003296"/>
                </a:solidFill>
                <a:latin typeface="+mj-lt"/>
                <a:ea typeface="Arial Unicode MS" panose="020B0604020202020204" pitchFamily="34" charset="-128"/>
                <a:cs typeface="Tahoma" pitchFamily="34" charset="0"/>
              </a:rPr>
              <a:t>11 </a:t>
            </a:r>
            <a:r>
              <a:rPr lang="mn-MN" altLang="en-US" sz="2000" b="1" dirty="0">
                <a:solidFill>
                  <a:srgbClr val="003296"/>
                </a:solidFill>
                <a:latin typeface="+mj-lt"/>
                <a:ea typeface="Arial Unicode MS" panose="020B0604020202020204" pitchFamily="34" charset="-128"/>
                <a:cs typeface="Tahoma" pitchFamily="34" charset="0"/>
              </a:rPr>
              <a:t>дүгээр сар.</a:t>
            </a:r>
            <a:endParaRPr lang="en-US" altLang="en-US" sz="2000" b="1" dirty="0">
              <a:solidFill>
                <a:srgbClr val="003296"/>
              </a:solidFill>
              <a:latin typeface="+mj-lt"/>
              <a:ea typeface="Arial Unicode MS" panose="020B0604020202020204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1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2C2B-96A0-47A1-AE9C-98939E65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  <a:b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/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F48C8367-EEAC-40DA-A7A1-743C562E0675}"/>
              </a:ext>
            </a:extLst>
          </p:cNvPr>
          <p:cNvSpPr/>
          <p:nvPr/>
        </p:nvSpPr>
        <p:spPr>
          <a:xfrm>
            <a:off x="3810000" y="1828800"/>
            <a:ext cx="2713037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Тогтвортой хөгжлийн зорилго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AE1A01-673A-443E-A9C8-ABE5D6DCE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590800"/>
            <a:ext cx="4270745" cy="335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BCB61-3F6B-40AD-966F-D678B1CE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745" y="2709862"/>
            <a:ext cx="3730255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6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1" y="457200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43200" y="1484313"/>
            <a:ext cx="403860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Мэдлэгээ шалгая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42" t="10410" r="15080" b="12507"/>
          <a:stretch/>
        </p:blipFill>
        <p:spPr>
          <a:xfrm>
            <a:off x="1295400" y="2176200"/>
            <a:ext cx="6858000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0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1" y="457200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89755" y="1794681"/>
            <a:ext cx="2801845" cy="7199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Сонирхолтой статистик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6306971" y="2514600"/>
            <a:ext cx="2514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Монгол Улсын хүн амын нас, хүйсийн суврага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Та Монгол Улсын хэд дэх иргэн вэ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Ургийн овгийн талаарх мэдээлэл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Түүхэн нэртэй хүмүүсийн тоо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Хамгийн урт нэр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DA4D0-93F8-4FC2-9CC7-EC5FAA0B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512295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209800" y="2484840"/>
            <a:ext cx="5730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38 салбарын 660 гаруй үзүүлэлт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1900-2017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Жил, улирал, сар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en-US" sz="1600" b="1" dirty="0"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rPr>
              <a:t>Улсын түвшинд 450 гаруй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en-US" sz="1600" b="1" dirty="0"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rPr>
              <a:t>Аймгийн түвшинд 250 гаруй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en-US" sz="1600" b="1" dirty="0"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rPr>
              <a:t>Сумын түвшинд 60 гаруй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en-US" sz="1600" b="1" dirty="0"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rPr>
              <a:t>Баг, хорооны түвшинд 30 гаруй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Монгол, англи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хэлээр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Хүснэгт, график, газрын зураглал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9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99" t="28125" r="70717" b="31250"/>
          <a:stretch/>
        </p:blipFill>
        <p:spPr>
          <a:xfrm>
            <a:off x="1371600" y="2623336"/>
            <a:ext cx="27432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752600" y="3151606"/>
            <a:ext cx="1981200" cy="353594"/>
          </a:xfrm>
          <a:prstGeom prst="rect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526" t="23958" r="29722" b="58334"/>
          <a:stretch/>
        </p:blipFill>
        <p:spPr>
          <a:xfrm>
            <a:off x="4114800" y="2656306"/>
            <a:ext cx="4724400" cy="1610894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191000" y="4503003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Тухайн бүлэгт байгаа үзүүлэлтийн танилцуулга хэсэг гарна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99" t="28125" r="70717" b="31250"/>
          <a:stretch/>
        </p:blipFill>
        <p:spPr>
          <a:xfrm>
            <a:off x="1371600" y="2623336"/>
            <a:ext cx="27432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752600" y="3532606"/>
            <a:ext cx="1981200" cy="353594"/>
          </a:xfrm>
          <a:prstGeom prst="rect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255" t="46167" r="23280" b="6958"/>
          <a:stretch/>
        </p:blipFill>
        <p:spPr>
          <a:xfrm>
            <a:off x="4114800" y="2696496"/>
            <a:ext cx="4820920" cy="23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99" t="28125" r="70717" b="31250"/>
          <a:stretch/>
        </p:blipFill>
        <p:spPr>
          <a:xfrm>
            <a:off x="1371600" y="2623336"/>
            <a:ext cx="27432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752600" y="3532606"/>
            <a:ext cx="1981200" cy="353594"/>
          </a:xfrm>
          <a:prstGeom prst="rect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447800" y="5618606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Үзүүлэлтээ засаг захиргааны түвшин, хугацаагаар сонгох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Харагдах төрлөө сонгох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669" t="28460" r="36164" b="20499"/>
          <a:stretch/>
        </p:blipFill>
        <p:spPr>
          <a:xfrm>
            <a:off x="4158018" y="2605139"/>
            <a:ext cx="4528782" cy="30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99" t="28125" r="70717" b="31250"/>
          <a:stretch/>
        </p:blipFill>
        <p:spPr>
          <a:xfrm>
            <a:off x="1371600" y="2623336"/>
            <a:ext cx="27432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752600" y="3886200"/>
            <a:ext cx="1981200" cy="353594"/>
          </a:xfrm>
          <a:prstGeom prst="rect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841" t="19792" r="23865" b="31250"/>
          <a:stretch/>
        </p:blipFill>
        <p:spPr>
          <a:xfrm>
            <a:off x="4113663" y="2647220"/>
            <a:ext cx="4906991" cy="25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006475" y="457200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692678"/>
            <a:ext cx="5226050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99" t="28125" r="70717" b="31250"/>
          <a:stretch/>
        </p:blipFill>
        <p:spPr>
          <a:xfrm>
            <a:off x="1371600" y="2623336"/>
            <a:ext cx="27432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752600" y="3886200"/>
            <a:ext cx="1981200" cy="353594"/>
          </a:xfrm>
          <a:prstGeom prst="rect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865437" y="5679989"/>
            <a:ext cx="4572000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Үзүүлэлт, хугацааг сонгох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084" t="28603" r="29721" b="20355"/>
          <a:stretch/>
        </p:blipFill>
        <p:spPr>
          <a:xfrm>
            <a:off x="4191000" y="2623336"/>
            <a:ext cx="4724400" cy="27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89063" y="914400"/>
            <a:ext cx="2527300" cy="463550"/>
          </a:xfrm>
          <a:prstGeom prst="roundRect">
            <a:avLst/>
          </a:prstGeom>
          <a:solidFill>
            <a:srgbClr val="C00000"/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туслах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316038" y="1706562"/>
            <a:ext cx="423545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mn-M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мэдээллийг онлайн туслах</a:t>
            </a:r>
            <a:endParaRPr lang="mn-MN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316038" y="2641074"/>
            <a:ext cx="382111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www.1212.mn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mn-M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сайтад онлайн туслах ажиллуулж байна.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mn-M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mn-M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Даваа-Баасан гаригт 08:30-17:30 ажлын цаг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mn-M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mn-M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Хэрвээ оператор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offline </a:t>
            </a:r>
            <a:r>
              <a:rPr lang="mn-M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эсвэл завгүй байгаа тохиолдолд хэрэглэгчийн хандсан хүсэлтүүд 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operator@nso.mn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mn-M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хаягаар мэйлээр ирдэг тул хэрэглэгч та бүхний  хүсэлтийн дагуу хариу мэдээллийг эргүүлэн явуулах боломжтой.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65446" b="28235"/>
          <a:stretch/>
        </p:blipFill>
        <p:spPr>
          <a:xfrm>
            <a:off x="5148770" y="2057400"/>
            <a:ext cx="378488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61812" y="914400"/>
            <a:ext cx="7172587" cy="808038"/>
          </a:xfrm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mn-MN" sz="3200" b="1" dirty="0">
                <a:latin typeface="Arial" panose="020B0604020202020204" pitchFamily="34" charset="0"/>
                <a:cs typeface="Arial" panose="020B0604020202020204" pitchFamily="34" charset="0"/>
              </a:rPr>
              <a:t>АГУУЛГА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0" y="2133600"/>
            <a:ext cx="7239000" cy="3810000"/>
          </a:xfrm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/>
          <a:p>
            <a:pPr marL="571500" indent="-571500" algn="just">
              <a:buFont typeface="+mj-lt"/>
              <a:buAutoNum type="romanUcPeriod"/>
            </a:pPr>
            <a:r>
              <a:rPr lang="mn-MN" sz="2800" b="1" dirty="0">
                <a:latin typeface="Arial" panose="020B0604020202020204" pitchFamily="34" charset="0"/>
                <a:cs typeface="Arial" panose="020B0604020202020204" pitchFamily="34" charset="0"/>
              </a:rPr>
              <a:t>Цахим хуудаснаас мэдээлэл авах нь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+mj-lt"/>
              <a:buAutoNum type="romanUcPeriod"/>
            </a:pPr>
            <a:endParaRPr lang="mn-M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9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0" y="533400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Хэрэглэгчийн бүртгэлийн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www.nso.mn</a:t>
            </a: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1263650" y="1462444"/>
            <a:ext cx="4679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mn-M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Хэрэглэгчийн бүртгэлийн санд бүртгүүлснээр </a:t>
            </a:r>
            <a:r>
              <a:rPr lang="en-US" sz="1800" dirty="0">
                <a:hlinkClick r:id="rId2"/>
              </a:rPr>
              <a:t>http://web.nso.mn/subscription/</a:t>
            </a:r>
            <a:endParaRPr 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n-M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өөрийн и-мэйл хаягаар статистикийн мэдээлэл авах боломжтой.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8626" r="47595" b="4829"/>
          <a:stretch>
            <a:fillRect/>
          </a:stretch>
        </p:blipFill>
        <p:spPr bwMode="auto">
          <a:xfrm>
            <a:off x="6019800" y="1487507"/>
            <a:ext cx="29495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0" t="10416" r="27746" b="5209"/>
          <a:stretch/>
        </p:blipFill>
        <p:spPr>
          <a:xfrm>
            <a:off x="1230105" y="2667000"/>
            <a:ext cx="4637295" cy="3053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7212" t="74585" r="27746" b="5209"/>
          <a:stretch/>
        </p:blipFill>
        <p:spPr>
          <a:xfrm>
            <a:off x="2498725" y="4724400"/>
            <a:ext cx="2209800" cy="16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990600" y="838200"/>
            <a:ext cx="765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3/ 1212.mn </a:t>
            </a:r>
            <a:r>
              <a:rPr lang="mn-M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аппликейшн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438402" y="1676400"/>
            <a:ext cx="617219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50000"/>
              </a:spcBef>
              <a:buNone/>
              <a:defRPr/>
            </a:pPr>
            <a:r>
              <a:rPr kumimoji="1"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1212.mn: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Apple-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ын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iPhone, iPad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болон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Android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үйлдлийн системтэй төхөөрөмжүүдэд зориулсан статистикийн мэдээллийн нэгдсэн санг унших боломжтой аппликейшн.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8" y="1676398"/>
            <a:ext cx="1066802" cy="1066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98" y="3823988"/>
            <a:ext cx="1156302" cy="2398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76" y="3276600"/>
            <a:ext cx="4267200" cy="3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4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990600" y="762000"/>
            <a:ext cx="765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3/ 1212.mn </a:t>
            </a:r>
            <a:r>
              <a:rPr lang="mn-M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аппликейшн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8" y="1676398"/>
            <a:ext cx="1066802" cy="1066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15692" r="49405" b="11700"/>
          <a:stretch/>
        </p:blipFill>
        <p:spPr>
          <a:xfrm>
            <a:off x="4724400" y="2362200"/>
            <a:ext cx="4239491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33" y="4073277"/>
            <a:ext cx="2438167" cy="179412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590800" y="1600200"/>
            <a:ext cx="3962400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50000"/>
              </a:spcBef>
              <a:buNone/>
              <a:defRPr/>
            </a:pPr>
            <a:r>
              <a:rPr kumimoji="1"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1212.mn: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тоон мэдээлэл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мэдээ, мэдээлэл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номын сан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мэдлэгээ шалгах тоглоом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валютын ханш цэснээс мэдээлэл авна. </a:t>
            </a:r>
            <a:endParaRPr kumimoji="1"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04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990600" y="762000"/>
            <a:ext cx="765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3/ 1212.mn </a:t>
            </a:r>
            <a:r>
              <a:rPr lang="mn-M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аппликейшн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9" y="1761188"/>
            <a:ext cx="1066802" cy="1066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15692" r="49405" b="11700"/>
          <a:stretch/>
        </p:blipFill>
        <p:spPr>
          <a:xfrm>
            <a:off x="4724400" y="2362200"/>
            <a:ext cx="4239491" cy="388620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295400" y="3124200"/>
            <a:ext cx="2971800" cy="3276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50000"/>
              </a:spcBef>
              <a:buNone/>
              <a:defRPr/>
            </a:pPr>
            <a:r>
              <a:rPr kumimoji="1"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1212.mn: </a:t>
            </a:r>
            <a:endParaRPr kumimoji="1" lang="mn-M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  <a:defRPr/>
            </a:pP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номын сан </a:t>
            </a:r>
          </a:p>
          <a:p>
            <a:pPr marL="0" indent="0" algn="just">
              <a:spcBef>
                <a:spcPct val="50000"/>
              </a:spcBef>
              <a:buNone/>
              <a:defRPr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цэснээс статистикийн тооллого, судалгааны үр дүн, сарын танилцуулга, жилийн эмхэтгэл зэрэг хэвлэмэл бүтээгдэхүүнийг унших боломжтой. </a:t>
            </a:r>
            <a:endParaRPr kumimoji="1"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kumimoji="1"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0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838200" y="617538"/>
            <a:ext cx="8289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2800" b="1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mn-MN" altLang="ja-JP" dirty="0">
                <a:latin typeface="Arial" panose="020B0604020202020204" pitchFamily="34" charset="0"/>
                <a:cs typeface="Arial" panose="020B0604020202020204" pitchFamily="34" charset="0"/>
              </a:rPr>
              <a:t>Сошиал хуудас 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twitter</a:t>
            </a:r>
            <a:r>
              <a:rPr lang="mn-MN" altLang="ja-JP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/>
          <a:stretch/>
        </p:blipFill>
        <p:spPr>
          <a:xfrm>
            <a:off x="1066800" y="2590800"/>
            <a:ext cx="4343400" cy="3381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7" y="1109682"/>
            <a:ext cx="1247633" cy="12476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1452879"/>
            <a:ext cx="2281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statistic_mn</a:t>
            </a:r>
            <a:endParaRPr lang="mn-MN" altLang="ja-JP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6E2F3-5480-4354-B6A8-7BA04B6B2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590799"/>
            <a:ext cx="3870325" cy="33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930275" y="655638"/>
            <a:ext cx="828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6/ </a:t>
            </a:r>
            <a:r>
              <a:rPr lang="mn-MN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Лавлах утас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644650" y="1066800"/>
            <a:ext cx="6486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1900-</a:t>
            </a:r>
            <a:r>
              <a:rPr lang="mn-MN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1212</a:t>
            </a:r>
          </a:p>
        </p:txBody>
      </p:sp>
      <p:pic>
        <p:nvPicPr>
          <p:cNvPr id="4" name="Picture 2" descr="D:\2013\12. December 2013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1541463"/>
            <a:ext cx="183356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95400" y="2057400"/>
            <a:ext cx="3752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000">
                <a:latin typeface="Arial" panose="020B0604020202020204" pitchFamily="34" charset="0"/>
                <a:cs typeface="Arial" panose="020B0604020202020204" pitchFamily="34" charset="0"/>
              </a:rPr>
              <a:t>Даваа-Баасан гарагт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000">
                <a:latin typeface="Arial" panose="020B0604020202020204" pitchFamily="34" charset="0"/>
                <a:cs typeface="Arial" panose="020B0604020202020204" pitchFamily="34" charset="0"/>
              </a:rPr>
              <a:t>08:30-17:30 ажлын цаг</a:t>
            </a:r>
          </a:p>
        </p:txBody>
      </p:sp>
      <p:pic>
        <p:nvPicPr>
          <p:cNvPr id="6" name="Picture 5" descr="D:\2013\5. May 2013\Cover\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2" y="3856037"/>
            <a:ext cx="3446463" cy="2371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27087" y="2757487"/>
            <a:ext cx="8291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7/ </a:t>
            </a:r>
            <a:r>
              <a:rPr lang="mn-M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Номын сан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355725" y="3375025"/>
            <a:ext cx="6821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mn-M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ЗГ-ын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mn-M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байрны 114 тоот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mn-M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Аймгийн төв номын сан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5AB460-81CC-4A07-82BF-0C8E1F97A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59456"/>
            <a:ext cx="3420268" cy="23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3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1078894" y="681315"/>
            <a:ext cx="806510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7/ </a:t>
            </a:r>
            <a:r>
              <a:rPr lang="mn-M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Номын сан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D:\2013\5. May 2013\Cover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139">
            <a:off x="1288337" y="4422775"/>
            <a:ext cx="7858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 t="14816" r="10997" b="6866"/>
          <a:stretch>
            <a:fillRect/>
          </a:stretch>
        </p:blipFill>
        <p:spPr bwMode="auto">
          <a:xfrm rot="20303227">
            <a:off x="1267700" y="3405188"/>
            <a:ext cx="833437" cy="118427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9778" r="58888" b="11778"/>
          <a:stretch>
            <a:fillRect/>
          </a:stretch>
        </p:blipFill>
        <p:spPr bwMode="auto">
          <a:xfrm rot="20144271">
            <a:off x="1383587" y="2489200"/>
            <a:ext cx="8001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59850" y="1333777"/>
            <a:ext cx="6117349" cy="49908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Wingdings" pitchFamily="2" charset="2"/>
              <a:buNone/>
              <a:defRPr/>
            </a:pPr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Хэвлэмэл бүтээгдэхүүн: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Хүн ам, орон сууцны 2010 оны улсын тооллогын дүнд үндэслэсэн сэдэвчилсэн 12 төрлийн англи хэл дээрхи судалгаа,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21 аймаг, нийслэлийн хүн ам, орон сууцны 2010 оны тооллогын нэгдсэн дүн,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Монгол Улсын хүн амын хэтийн тооцоо,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Аж ахуйн нэгж байгууллагын тооллого,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Монгол Улс дахь ядуурлын дүр төрх,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2011 оны ХАА-н тооллогын нэгдсэн, үндсэн үр дүн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Хүн амын нөхөн үржихүйн эрүүл мэндийн судалгаа,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Гадаад худалдаа 1924-2012 онууд,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“Үндэсний тооцооны системийн нэвтрэлт” 1960-2009 он товхимол,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Далд эдийн засгийг тооцох судалгааны нэгдсэн тайлан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Хүн амын өсөлт, нас хүйсийн бүтэц 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Ажиллах хүчний түүвэр судалгаа,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Хүүхэд хөгжил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судалгаа,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эмхэтгэл,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өврийн дэвтэр,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цагаан толгой,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Үндэсний статистик сэтгүүл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D:\2013\5. May 2013\Cover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962">
            <a:off x="1461375" y="1255713"/>
            <a:ext cx="7969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:\2013\5. May 2013\Cover\1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760">
            <a:off x="1267700" y="2155825"/>
            <a:ext cx="47466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Enkh-Amgalan_r\Desktop\20130701_134600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00771">
            <a:off x="7913595" y="4807337"/>
            <a:ext cx="767609" cy="1121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D:\2013\5. May 2013\Cover\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721">
            <a:off x="7862268" y="3811588"/>
            <a:ext cx="8318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nso.mn/v3/imgs/census2010_covers/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093">
            <a:off x="7744793" y="1517650"/>
            <a:ext cx="896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2013\5. May 2013\Cover\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167">
            <a:off x="7849568" y="2697163"/>
            <a:ext cx="8175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:\2013\5. May 2013\Cover\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413">
            <a:off x="8144843" y="2371725"/>
            <a:ext cx="457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80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27600" y="5286375"/>
            <a:ext cx="3429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n-MN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Үндэсний Статистикийн хороо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n-MN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Вэб хуудас: </a:t>
            </a:r>
            <a:r>
              <a:rPr lang="en-US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www.nso.mn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n-MN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И-мэйл: </a:t>
            </a:r>
            <a:r>
              <a:rPr lang="en-US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information@nso.mn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mn-MN" altLang="en-US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Утас: 1900-1212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852" y="1"/>
            <a:ext cx="8045148" cy="51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524000" y="2819400"/>
            <a:ext cx="7239000" cy="990600"/>
          </a:xfrm>
          <a:ln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mn-MN" sz="3600" b="1" dirty="0">
                <a:latin typeface="Arial" panose="020B0604020202020204" pitchFamily="34" charset="0"/>
                <a:cs typeface="Arial" panose="020B0604020202020204" pitchFamily="34" charset="0"/>
              </a:rPr>
              <a:t>Цахим хуудаснаас мэдээлэл авах нь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+mj-lt"/>
              <a:buAutoNum type="romanUcPeriod"/>
            </a:pPr>
            <a:endParaRPr lang="mn-M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84275" y="752455"/>
            <a:ext cx="648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мэдээлэл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7" descr="C:\Users\Oyunjargal_g\Desktop\zurag\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36838"/>
            <a:ext cx="22383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800" y="5218093"/>
            <a:ext cx="5616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522537" y="1654175"/>
            <a:ext cx="1439863" cy="936625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05538" y="4467206"/>
            <a:ext cx="2349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Интернэт хэрэглэгчид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940425" y="2349500"/>
            <a:ext cx="3067050" cy="2300288"/>
            <a:chOff x="7010400" y="1295400"/>
            <a:chExt cx="1524000" cy="1143000"/>
          </a:xfrm>
        </p:grpSpPr>
        <p:sp>
          <p:nvSpPr>
            <p:cNvPr id="8" name="Double Bracket 7"/>
            <p:cNvSpPr/>
            <p:nvPr/>
          </p:nvSpPr>
          <p:spPr>
            <a:xfrm>
              <a:off x="7010400" y="1295400"/>
              <a:ext cx="1524000" cy="114300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1" descr="C:\Users\Oyunjargal_g\Desktop\icon-user-group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371600"/>
              <a:ext cx="121478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Down Arrow 9"/>
          <p:cNvSpPr/>
          <p:nvPr/>
        </p:nvSpPr>
        <p:spPr>
          <a:xfrm rot="16200000">
            <a:off x="4463257" y="3117056"/>
            <a:ext cx="1441450" cy="935037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73125" y="746978"/>
            <a:ext cx="6491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116263" y="2116990"/>
            <a:ext cx="1439862" cy="936625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2495550" y="5112603"/>
            <a:ext cx="2349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Интернэт хэрэглэгчид</a:t>
            </a:r>
            <a:endParaRPr lang="en-US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208213" y="3067903"/>
            <a:ext cx="3067050" cy="2300287"/>
            <a:chOff x="7010400" y="1295400"/>
            <a:chExt cx="1524000" cy="1143000"/>
          </a:xfrm>
        </p:grpSpPr>
        <p:sp>
          <p:nvSpPr>
            <p:cNvPr id="6" name="Double Bracket 5"/>
            <p:cNvSpPr/>
            <p:nvPr/>
          </p:nvSpPr>
          <p:spPr>
            <a:xfrm>
              <a:off x="7010400" y="1295400"/>
              <a:ext cx="1524000" cy="114300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1" descr="C:\Users\Oyunjargal_g\Desktop\icon-user-group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371600"/>
              <a:ext cx="121478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00813" y="3295471"/>
            <a:ext cx="2643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Вэб сайт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Апплейкшн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360985" y="3326665"/>
            <a:ext cx="1573215" cy="1441450"/>
            <a:chOff x="4656422" y="2864597"/>
            <a:chExt cx="1648253" cy="1440160"/>
          </a:xfrm>
        </p:grpSpPr>
        <p:sp>
          <p:nvSpPr>
            <p:cNvPr id="10" name="Down Arrow 9"/>
            <p:cNvSpPr/>
            <p:nvPr/>
          </p:nvSpPr>
          <p:spPr>
            <a:xfrm rot="16200000">
              <a:off x="4760469" y="2760550"/>
              <a:ext cx="1440160" cy="1648253"/>
            </a:xfrm>
            <a:prstGeom prst="down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4707984" y="3419708"/>
              <a:ext cx="1150128" cy="3382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mn-MN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СУВАГ</a:t>
              </a:r>
              <a:endParaRPr lang="en-US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3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0" y="685800"/>
            <a:ext cx="7993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200149" y="1676400"/>
            <a:ext cx="76390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mn-M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2012 оны 8 дугаар сарын 9-нд нээж Монгол Улсын статистикийн нэгдсэн сангийн систем байдлаар ажиллуулж байна.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BCBF0-AA4F-4456-ACAB-E9610B7C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49" y="2692063"/>
            <a:ext cx="7486651" cy="38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1" y="457200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614" t="8333" r="60537" b="17709"/>
          <a:stretch/>
        </p:blipFill>
        <p:spPr>
          <a:xfrm>
            <a:off x="1371600" y="2590800"/>
            <a:ext cx="2743200" cy="35814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810000" y="1828800"/>
            <a:ext cx="2713037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Файлын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419600" y="2603480"/>
            <a:ext cx="45116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Тооллого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Судалгаа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7 хоногийн үнийн мэдээ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15 хоногийн гадаад худалдааны мэдээ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Сарын танилцуулга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Жилийн эмхэтгэл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ангилал, код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Сарын мэдээний презентаци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Амьжиргааны доод түвшин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8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143001" y="457200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mn-M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Статистикийн мэдээллийн нэгдсэн сан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www.1212.mn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000" y="1828800"/>
            <a:ext cx="2713037" cy="649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Дэд мэдээллийн сан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937125" y="2820412"/>
            <a:ext cx="35210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Тооллого судалгааны каталоги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Онлайн сервис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Аргачлал, арга зүй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Мянганы хөгжлийн зорилтууд болон ядуурлын зураглал 2011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Хүн ам зүйн үндэсний атлас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mn-MN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Тооллогын мэдээллийн сан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0C375-CC3F-4006-B45D-77853607EE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6799" y="3048000"/>
            <a:ext cx="3900503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143000" y="1633537"/>
            <a:ext cx="42322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mn-M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Уг нэгдсэн каталоги нь ҮСХ-ноос зохион байгуулсан бүх төрлийн тооллого, түүвэр судалгааны арга, аргачлал, агуулга, хэрхэн зохион байгуулагдсан тухай мэдээллийг агуулахаас гадна тэдгээрийн анхдагч мэдээллийн файл, холбогдох материалуудыг харах, татаж авч ашиглах боломжийг олгоно.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t="6721" r="19002" b="32431"/>
          <a:stretch>
            <a:fillRect/>
          </a:stretch>
        </p:blipFill>
        <p:spPr bwMode="auto">
          <a:xfrm>
            <a:off x="5329237" y="838200"/>
            <a:ext cx="358616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71575" y="876300"/>
            <a:ext cx="4062413" cy="5048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Тооллого, судалгааны каталоги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2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743</Words>
  <Application>Microsoft Office PowerPoint</Application>
  <PresentationFormat>On-screen Show (4:3)</PresentationFormat>
  <Paragraphs>137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 Unicode MS</vt:lpstr>
      <vt:lpstr>Malgun Gothic</vt:lpstr>
      <vt:lpstr>Malgun Gothic</vt:lpstr>
      <vt:lpstr>ＭＳ Ｐゴシック</vt:lpstr>
      <vt:lpstr>Arial</vt:lpstr>
      <vt:lpstr>Calibri</vt:lpstr>
      <vt:lpstr>Tahoma</vt:lpstr>
      <vt:lpstr>Wingdings</vt:lpstr>
      <vt:lpstr>Office Theme</vt:lpstr>
      <vt:lpstr>PowerPoint Presentation</vt:lpstr>
      <vt:lpstr>АГУУЛГА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1/ Статистикийн мэдээллийн нэгдсэн сан www.1212.mn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Batbuyan</dc:creator>
  <cp:lastModifiedBy>Bayarbold</cp:lastModifiedBy>
  <cp:revision>136</cp:revision>
  <cp:lastPrinted>2016-10-25T03:41:28Z</cp:lastPrinted>
  <dcterms:created xsi:type="dcterms:W3CDTF">2016-10-10T02:15:56Z</dcterms:created>
  <dcterms:modified xsi:type="dcterms:W3CDTF">2017-11-02T02:18:26Z</dcterms:modified>
</cp:coreProperties>
</file>