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drawings/drawing2.xml" ContentType="application/vnd.openxmlformats-officedocument.drawingml.chartshapes+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style11.xml" ContentType="application/vnd.ms-office.chart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charts/chart20.xml" ContentType="application/vnd.openxmlformats-officedocument.drawingml.chart+xml"/>
  <Override PartName="/ppt/charts/style9.xml" ContentType="application/vnd.ms-office.chartstyle+xml"/>
  <Override PartName="/ppt/charts/chart3.xml" ContentType="application/vnd.openxmlformats-officedocument.drawingml.chart+xml"/>
  <Default Extension="xlsx" ContentType="application/vnd.openxmlformats-officedocument.spreadsheetml.sheet"/>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heme/themeOverride8.xml" ContentType="application/vnd.openxmlformats-officedocument.themeOverride+xml"/>
  <Override PartName="/ppt/charts/colors9.xml" ContentType="application/vnd.ms-office.chartcolorstyl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drawings/drawing1.xml" ContentType="application/vnd.openxmlformats-officedocument.drawingml.chartshapes+xml"/>
  <Override PartName="/ppt/charts/chart18.xml" ContentType="application/vnd.openxmlformats-officedocument.drawingml.chart+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Default Extension="emf" ContentType="image/x-emf"/>
  <Override PartName="/ppt/charts/chart16.xml" ContentType="application/vnd.openxmlformats-officedocument.drawingml.chart+xml"/>
  <Override PartName="/ppt/charts/chart25.xml" ContentType="application/vnd.openxmlformats-officedocument.drawingml.chart+xml"/>
  <Override PartName="/ppt/charts/colors5.xml" ContentType="application/vnd.ms-office.chartcolorstyle+xml"/>
  <Override PartName="/ppt/charts/style10.xml" ContentType="application/vnd.ms-office.chart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olors11.xml" ContentType="application/vnd.ms-office.chartcolorstyl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charts/style2.xml" ContentType="application/vnd.ms-office.chartstyle+xml"/>
  <Override PartName="/ppt/charts/colors8.xml" ContentType="application/vnd.ms-office.chartcolor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charts/chart26.xml" ContentType="application/vnd.openxmlformats-officedocument.drawingml.chart+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style7.xml" ContentType="application/vnd.ms-office.chartstyle+xml"/>
  <Override PartName="/ppt/charts/colors10.xml" ContentType="application/vnd.ms-office.chartcolorstyl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49"/>
  </p:notesMasterIdLst>
  <p:handoutMasterIdLst>
    <p:handoutMasterId r:id="rId50"/>
  </p:handoutMasterIdLst>
  <p:sldIdLst>
    <p:sldId id="499" r:id="rId2"/>
    <p:sldId id="500" r:id="rId3"/>
    <p:sldId id="566" r:id="rId4"/>
    <p:sldId id="536" r:id="rId5"/>
    <p:sldId id="567" r:id="rId6"/>
    <p:sldId id="542" r:id="rId7"/>
    <p:sldId id="565" r:id="rId8"/>
    <p:sldId id="541" r:id="rId9"/>
    <p:sldId id="506" r:id="rId10"/>
    <p:sldId id="540" r:id="rId11"/>
    <p:sldId id="501" r:id="rId12"/>
    <p:sldId id="502" r:id="rId13"/>
    <p:sldId id="503" r:id="rId14"/>
    <p:sldId id="546" r:id="rId15"/>
    <p:sldId id="504" r:id="rId16"/>
    <p:sldId id="505" r:id="rId17"/>
    <p:sldId id="507" r:id="rId18"/>
    <p:sldId id="544" r:id="rId19"/>
    <p:sldId id="545" r:id="rId20"/>
    <p:sldId id="508" r:id="rId21"/>
    <p:sldId id="511" r:id="rId22"/>
    <p:sldId id="512" r:id="rId23"/>
    <p:sldId id="515" r:id="rId24"/>
    <p:sldId id="516" r:id="rId25"/>
    <p:sldId id="517" r:id="rId26"/>
    <p:sldId id="560" r:id="rId27"/>
    <p:sldId id="519" r:id="rId28"/>
    <p:sldId id="520" r:id="rId29"/>
    <p:sldId id="521" r:id="rId30"/>
    <p:sldId id="522" r:id="rId31"/>
    <p:sldId id="523" r:id="rId32"/>
    <p:sldId id="561" r:id="rId33"/>
    <p:sldId id="562" r:id="rId34"/>
    <p:sldId id="563" r:id="rId35"/>
    <p:sldId id="564" r:id="rId36"/>
    <p:sldId id="547" r:id="rId37"/>
    <p:sldId id="549" r:id="rId38"/>
    <p:sldId id="550" r:id="rId39"/>
    <p:sldId id="551" r:id="rId40"/>
    <p:sldId id="552" r:id="rId41"/>
    <p:sldId id="553" r:id="rId42"/>
    <p:sldId id="554" r:id="rId43"/>
    <p:sldId id="555" r:id="rId44"/>
    <p:sldId id="556" r:id="rId45"/>
    <p:sldId id="557" r:id="rId46"/>
    <p:sldId id="558" r:id="rId47"/>
    <p:sldId id="559" r:id="rId48"/>
  </p:sldIdLst>
  <p:sldSz cx="9144000" cy="6858000" type="screen4x3"/>
  <p:notesSz cx="6735763" cy="9866313"/>
  <p:custDataLst>
    <p:tags r:id="rId51"/>
  </p:custDataLst>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6600FF"/>
    <a:srgbClr val="009900"/>
    <a:srgbClr val="333399"/>
    <a:srgbClr val="F4B183"/>
    <a:srgbClr val="FF3300"/>
    <a:srgbClr val="FF00FF"/>
    <a:srgbClr val="99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91699" autoAdjust="0"/>
  </p:normalViewPr>
  <p:slideViewPr>
    <p:cSldViewPr>
      <p:cViewPr varScale="1">
        <p:scale>
          <a:sx n="103" d="100"/>
          <a:sy n="103" d="100"/>
        </p:scale>
        <p:origin x="-126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khenbish\Desktop\report%202016\pre\Poverty_2016_pr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C%20Dick%202013.08.26\HSES_result_2016\HSES_2016\workshop\Poverty_2016_prehebe.xlsx"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 Id="rId4"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F:\C%20Dick%202013.08.26\HSES_result_2016\HSES_2016\workshop\grafik.xlsx" TargetMode="External"/><Relationship Id="rId2" Type="http://schemas.openxmlformats.org/officeDocument/2006/relationships/image" Target="../media/image9.png"/><Relationship Id="rId1" Type="http://schemas.openxmlformats.org/officeDocument/2006/relationships/themeOverride" Target="../theme/themeOverride6.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package" Target="../embeddings/Microsoft_Office_Excel_Worksheet6.xlsx"/><Relationship Id="rId1" Type="http://schemas.openxmlformats.org/officeDocument/2006/relationships/themeOverride" Target="../theme/themeOverride7.xml"/><Relationship Id="rId4"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package" Target="../embeddings/Microsoft_Office_Excel_Worksheet7.xlsx"/><Relationship Id="rId1" Type="http://schemas.openxmlformats.org/officeDocument/2006/relationships/themeOverride" Target="../theme/themeOverride8.xml"/><Relationship Id="rId4" Type="http://schemas.microsoft.com/office/2011/relationships/chartStyle" Target="style1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9.xlsx"/><Relationship Id="rId1" Type="http://schemas.openxmlformats.org/officeDocument/2006/relationships/themeOverride" Target="../theme/themeOverride10.xml"/><Relationship Id="rId5" Type="http://schemas.microsoft.com/office/2011/relationships/chartStyle" Target="style11.xml"/><Relationship Id="rId4" Type="http://schemas.microsoft.com/office/2011/relationships/chartColorStyle" Target="colors11.xml"/></Relationships>
</file>

<file path=ppt/charts/_rels/chart17.xml.rels><?xml version="1.0" encoding="UTF-8" standalone="yes"?>
<Relationships xmlns="http://schemas.openxmlformats.org/package/2006/relationships"><Relationship Id="rId1" Type="http://schemas.openxmlformats.org/officeDocument/2006/relationships/oleObject" Target="file:///C:\Users\khenbish\Desktop\report%202016\pre\grafik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F:\C%20Dick%202013.08.26\HSES_result_2016\HSES_2016\workshop\adept_sp_2012,%202014_201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F:\C%20Dick%202013.08.26\HSES_result_2016\HSES_2016\workshop\adept_sp_2012,%202014_2016.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khenbish\Desktop\report%202016\pre\Poverty_2016_pre.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F:\C%20Dick%202013.08.26\HSES_result_2016\HSES_2016\workshop\adept_sp_2012,%202014_201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F:\C%20Dick%202013.08.26\HSES_result_2016\HSES_2016\workshop\adept_sp_2012,%202014_2016.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F:\C%20Dick%202013.08.26\HSES_result_2016\HSES_2016\workshop\adept_sp_2012,%202014_2016.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F:\C%20Dick%202013.08.26\HSES_result_2016\HSES_2016\workshop\adept_sp_2012,%202014_201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F:\C%20Dick%202013.08.26\HSES_result_2016\HSES_2016\workshop\adept_sp_2012,%202014_201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F:\C%20Dick%202013.08.26\HSES_result_2016\HSES_2016\workshop\adept_sp_2012,%202014_2016.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F:\C%20Dick%202013.08.26\HSES_result_2016\HSES_2016\workshop\adept_sp_2012,%202014_2016.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khenbish\Desktop\report%202016\pre\Poverty_2016_pre.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file:///F:\C%20Dick%202013.08.26\HSES_result_2016\HSES_2016\workshop\Poverty_2016_preheb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C%20Dick%202013.08.26\HSES_result_2016\HSES_2016\workshop\Poverty_2016_preheb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rot="0" spcFirstLastPara="1" vertOverflow="ellipsis" vert="horz" wrap="square" anchor="ctr" anchorCtr="1"/>
          <a:lstStyle/>
          <a:p>
            <a:pPr>
              <a:defRPr sz="2160" b="1" i="0" u="none" strike="noStrike" kern="1200" spc="0" baseline="0">
                <a:solidFill>
                  <a:srgbClr val="002060"/>
                </a:solidFill>
                <a:latin typeface="Arial" panose="020B0604020202020204" pitchFamily="34" charset="0"/>
                <a:ea typeface="+mn-ea"/>
                <a:cs typeface="Arial" panose="020B0604020202020204" pitchFamily="34" charset="0"/>
              </a:defRPr>
            </a:pPr>
            <a:r>
              <a:rPr lang="mn-MN" b="1" dirty="0">
                <a:solidFill>
                  <a:srgbClr val="002060"/>
                </a:solidFill>
              </a:rPr>
              <a:t>Ядуурлын шугам, </a:t>
            </a:r>
            <a:r>
              <a:rPr lang="mn-MN" b="1" dirty="0" smtClean="0">
                <a:solidFill>
                  <a:srgbClr val="002060"/>
                </a:solidFill>
              </a:rPr>
              <a:t>төгрөгөөр</a:t>
            </a:r>
            <a:endParaRPr lang="mn-MN" b="1" dirty="0">
              <a:solidFill>
                <a:srgbClr val="002060"/>
              </a:solidFill>
            </a:endParaRPr>
          </a:p>
        </c:rich>
      </c:tx>
      <c:layout/>
      <c:spPr>
        <a:noFill/>
        <a:ln>
          <a:noFill/>
        </a:ln>
        <a:effectLst/>
      </c:spPr>
    </c:title>
    <c:plotArea>
      <c:layout>
        <c:manualLayout>
          <c:layoutTarget val="inner"/>
          <c:xMode val="edge"/>
          <c:yMode val="edge"/>
          <c:x val="3.0555555555555582E-2"/>
          <c:y val="0.242361362002182"/>
          <c:w val="0.93888888888888966"/>
          <c:h val="0.67075116439280646"/>
        </c:manualLayout>
      </c:layout>
      <c:barChart>
        <c:barDir val="col"/>
        <c:grouping val="clustered"/>
        <c:ser>
          <c:idx val="0"/>
          <c:order val="0"/>
          <c:tx>
            <c:strRef>
              <c:f>'table 1'!$A$4</c:f>
              <c:strCache>
                <c:ptCount val="1"/>
                <c:pt idx="0">
                  <c:v>Ядуурлын шугам</c:v>
                </c:pt>
              </c:strCache>
            </c:strRef>
          </c:tx>
          <c:spPr>
            <a:solidFill>
              <a:srgbClr val="FFC000"/>
            </a:solidFill>
            <a:ln>
              <a:noFill/>
            </a:ln>
            <a:effectLst/>
          </c:spPr>
          <c:dLbls>
            <c:dLbl>
              <c:idx val="3"/>
              <c:spPr>
                <a:noFill/>
                <a:ln>
                  <a:noFill/>
                </a:ln>
                <a:effectLst/>
              </c:spPr>
              <c:txPr>
                <a:bodyPr rot="0" spcFirstLastPara="1" vertOverflow="ellipsis" vert="horz" wrap="square" anchor="ctr" anchorCtr="1"/>
                <a:lstStyle/>
                <a:p>
                  <a:pPr>
                    <a:defRPr sz="18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
            <c:spPr>
              <a:noFill/>
              <a:ln>
                <a:noFill/>
              </a:ln>
              <a:effectLst/>
            </c:spPr>
            <c:txPr>
              <a:bodyPr rot="0" spcFirstLastPara="1" vertOverflow="ellipsis" vert="horz" wrap="square" anchor="ctr" anchorCtr="1"/>
              <a:lstStyle/>
              <a:p>
                <a:pPr>
                  <a:defRPr sz="18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'table 1'!$B$3:$E$3</c:f>
              <c:numCache>
                <c:formatCode>General</c:formatCode>
                <c:ptCount val="4"/>
                <c:pt idx="0">
                  <c:v>2010</c:v>
                </c:pt>
                <c:pt idx="1">
                  <c:v>2012</c:v>
                </c:pt>
                <c:pt idx="2">
                  <c:v>2014</c:v>
                </c:pt>
                <c:pt idx="3">
                  <c:v>2016</c:v>
                </c:pt>
              </c:numCache>
            </c:numRef>
          </c:cat>
          <c:val>
            <c:numRef>
              <c:f>'table 1'!$B$4:$E$4</c:f>
              <c:numCache>
                <c:formatCode>#\ ###\ ###</c:formatCode>
                <c:ptCount val="4"/>
                <c:pt idx="0">
                  <c:v>92072</c:v>
                </c:pt>
                <c:pt idx="1">
                  <c:v>118490</c:v>
                </c:pt>
                <c:pt idx="2">
                  <c:v>146650</c:v>
                </c:pt>
                <c:pt idx="3">
                  <c:v>146145.17433485211</c:v>
                </c:pt>
              </c:numCache>
            </c:numRef>
          </c:val>
        </c:ser>
        <c:dLbls>
          <c:showVal val="1"/>
        </c:dLbls>
        <c:gapWidth val="219"/>
        <c:overlap val="-27"/>
        <c:axId val="64231296"/>
        <c:axId val="64232832"/>
      </c:barChart>
      <c:catAx>
        <c:axId val="642312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64232832"/>
        <c:crosses val="autoZero"/>
        <c:auto val="1"/>
        <c:lblAlgn val="ctr"/>
        <c:lblOffset val="100"/>
      </c:catAx>
      <c:valAx>
        <c:axId val="64232832"/>
        <c:scaling>
          <c:orientation val="minMax"/>
        </c:scaling>
        <c:delete val="1"/>
        <c:axPos val="l"/>
        <c:majorGridlines>
          <c:spPr>
            <a:ln w="9525" cap="flat" cmpd="sng" algn="ctr">
              <a:solidFill>
                <a:schemeClr val="tx1">
                  <a:lumMod val="15000"/>
                  <a:lumOff val="85000"/>
                </a:schemeClr>
              </a:solidFill>
              <a:prstDash val="dash"/>
              <a:round/>
            </a:ln>
            <a:effectLst/>
          </c:spPr>
        </c:majorGridlines>
        <c:numFmt formatCode="#\ ###\ ###" sourceLinked="1"/>
        <c:majorTickMark val="none"/>
        <c:tickLblPos val="none"/>
        <c:crossAx val="64231296"/>
        <c:crosses val="autoZero"/>
        <c:crossBetween val="between"/>
      </c:valAx>
      <c:spPr>
        <a:noFill/>
        <a:ln>
          <a:noFill/>
        </a:ln>
        <a:effectLst/>
      </c:spPr>
    </c:plotArea>
    <c:plotVisOnly val="1"/>
    <c:dispBlanksAs val="gap"/>
  </c:chart>
  <c:spPr>
    <a:solidFill>
      <a:schemeClr val="bg1"/>
    </a:solidFill>
    <a:ln w="9525" cap="flat" cmpd="sng" algn="ctr">
      <a:solidFill>
        <a:schemeClr val="bg1"/>
      </a:solidFill>
      <a:round/>
    </a:ln>
    <a:effectLst/>
  </c:spPr>
  <c:txPr>
    <a:bodyPr/>
    <a:lstStyle/>
    <a:p>
      <a:pPr>
        <a:defRPr sz="1800">
          <a:solidFill>
            <a:srgbClr val="002060"/>
          </a:solidFill>
          <a:latin typeface="Arial" panose="020B0604020202020204" pitchFamily="34" charset="0"/>
          <a:cs typeface="Arial" panose="020B0604020202020204" pitchFamily="34"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'table 10'!$A$4</c:f>
              <c:strCache>
                <c:ptCount val="1"/>
                <c:pt idx="0">
                  <c:v>Ядуурлын хамралтын хүрээ</c:v>
                </c:pt>
              </c:strCache>
            </c:strRef>
          </c:tx>
          <c:spPr>
            <a:ln w="34925">
              <a:solidFill>
                <a:srgbClr val="C00000"/>
              </a:solidFill>
            </a:ln>
          </c:spPr>
          <c:marker>
            <c:symbol val="none"/>
          </c:marker>
          <c:dLbls>
            <c:txPr>
              <a:bodyPr/>
              <a:lstStyle/>
              <a:p>
                <a:pPr>
                  <a:defRPr sz="1200" b="1">
                    <a:solidFill>
                      <a:srgbClr val="002060"/>
                    </a:solidFill>
                  </a:defRPr>
                </a:pPr>
                <a:endParaRPr lang="en-US"/>
              </a:p>
            </c:txPr>
            <c:showVal val="1"/>
          </c:dLbls>
          <c:cat>
            <c:strRef>
              <c:f>'table 10'!$B$3:$F$3</c:f>
              <c:strCache>
                <c:ptCount val="5"/>
                <c:pt idx="0">
                  <c:v>&lt;30</c:v>
                </c:pt>
                <c:pt idx="1">
                  <c:v>30-39</c:v>
                </c:pt>
                <c:pt idx="2">
                  <c:v>40-49</c:v>
                </c:pt>
                <c:pt idx="3">
                  <c:v>50-59</c:v>
                </c:pt>
                <c:pt idx="4">
                  <c:v>&gt;=60</c:v>
                </c:pt>
              </c:strCache>
            </c:strRef>
          </c:cat>
          <c:val>
            <c:numRef>
              <c:f>'table 10'!$B$4:$F$4</c:f>
              <c:numCache>
                <c:formatCode>0.0</c:formatCode>
                <c:ptCount val="5"/>
                <c:pt idx="0">
                  <c:v>26.962905999999986</c:v>
                </c:pt>
                <c:pt idx="1">
                  <c:v>36.218539000000028</c:v>
                </c:pt>
                <c:pt idx="2">
                  <c:v>30.340007</c:v>
                </c:pt>
                <c:pt idx="3">
                  <c:v>25.967201999999986</c:v>
                </c:pt>
                <c:pt idx="4">
                  <c:v>20.692311</c:v>
                </c:pt>
              </c:numCache>
            </c:numRef>
          </c:val>
        </c:ser>
        <c:ser>
          <c:idx val="1"/>
          <c:order val="1"/>
          <c:tx>
            <c:strRef>
              <c:f>'table 10'!$A$5</c:f>
              <c:strCache>
                <c:ptCount val="1"/>
                <c:pt idx="0">
                  <c:v>Ядуурлын гүнзгийрэлт</c:v>
                </c:pt>
              </c:strCache>
            </c:strRef>
          </c:tx>
          <c:spPr>
            <a:ln w="34925">
              <a:solidFill>
                <a:srgbClr val="6600FF"/>
              </a:solidFill>
              <a:prstDash val="dash"/>
            </a:ln>
          </c:spPr>
          <c:marker>
            <c:symbol val="none"/>
          </c:marker>
          <c:dLbls>
            <c:showVal val="1"/>
          </c:dLbls>
          <c:cat>
            <c:strRef>
              <c:f>'table 10'!$B$3:$F$3</c:f>
              <c:strCache>
                <c:ptCount val="5"/>
                <c:pt idx="0">
                  <c:v>&lt;30</c:v>
                </c:pt>
                <c:pt idx="1">
                  <c:v>30-39</c:v>
                </c:pt>
                <c:pt idx="2">
                  <c:v>40-49</c:v>
                </c:pt>
                <c:pt idx="3">
                  <c:v>50-59</c:v>
                </c:pt>
                <c:pt idx="4">
                  <c:v>&gt;=60</c:v>
                </c:pt>
              </c:strCache>
            </c:strRef>
          </c:cat>
          <c:val>
            <c:numRef>
              <c:f>'table 10'!$B$5:$F$5</c:f>
              <c:numCache>
                <c:formatCode>0.0</c:formatCode>
                <c:ptCount val="5"/>
                <c:pt idx="0">
                  <c:v>6.4211964000000004</c:v>
                </c:pt>
                <c:pt idx="1">
                  <c:v>9.6181081999999982</c:v>
                </c:pt>
                <c:pt idx="2">
                  <c:v>8.1015175000000017</c:v>
                </c:pt>
                <c:pt idx="3">
                  <c:v>6.9924572999999963</c:v>
                </c:pt>
                <c:pt idx="4">
                  <c:v>4.9426515000000002</c:v>
                </c:pt>
              </c:numCache>
            </c:numRef>
          </c:val>
        </c:ser>
        <c:ser>
          <c:idx val="2"/>
          <c:order val="2"/>
          <c:tx>
            <c:strRef>
              <c:f>'table 10'!$A$6</c:f>
              <c:strCache>
                <c:ptCount val="1"/>
                <c:pt idx="0">
                  <c:v>Ядуурлын мэдрэмж</c:v>
                </c:pt>
              </c:strCache>
            </c:strRef>
          </c:tx>
          <c:spPr>
            <a:ln w="34925">
              <a:solidFill>
                <a:srgbClr val="009900"/>
              </a:solidFill>
              <a:prstDash val="sysDot"/>
            </a:ln>
          </c:spPr>
          <c:marker>
            <c:symbol val="none"/>
          </c:marker>
          <c:cat>
            <c:strRef>
              <c:f>'table 10'!$B$3:$F$3</c:f>
              <c:strCache>
                <c:ptCount val="5"/>
                <c:pt idx="0">
                  <c:v>&lt;30</c:v>
                </c:pt>
                <c:pt idx="1">
                  <c:v>30-39</c:v>
                </c:pt>
                <c:pt idx="2">
                  <c:v>40-49</c:v>
                </c:pt>
                <c:pt idx="3">
                  <c:v>50-59</c:v>
                </c:pt>
                <c:pt idx="4">
                  <c:v>&gt;=60</c:v>
                </c:pt>
              </c:strCache>
            </c:strRef>
          </c:cat>
          <c:val>
            <c:numRef>
              <c:f>'table 10'!$B$6:$F$6</c:f>
              <c:numCache>
                <c:formatCode>0.0</c:formatCode>
                <c:ptCount val="5"/>
                <c:pt idx="0">
                  <c:v>2.2360998999999997</c:v>
                </c:pt>
                <c:pt idx="1">
                  <c:v>3.6484812000000018</c:v>
                </c:pt>
                <c:pt idx="2">
                  <c:v>3.0932423999999981</c:v>
                </c:pt>
                <c:pt idx="3">
                  <c:v>2.7030443000000002</c:v>
                </c:pt>
                <c:pt idx="4">
                  <c:v>1.7314855999999998</c:v>
                </c:pt>
              </c:numCache>
            </c:numRef>
          </c:val>
        </c:ser>
        <c:marker val="1"/>
        <c:axId val="69345280"/>
        <c:axId val="69346816"/>
      </c:lineChart>
      <c:catAx>
        <c:axId val="69345280"/>
        <c:scaling>
          <c:orientation val="minMax"/>
        </c:scaling>
        <c:axPos val="b"/>
        <c:tickLblPos val="nextTo"/>
        <c:txPr>
          <a:bodyPr/>
          <a:lstStyle/>
          <a:p>
            <a:pPr>
              <a:defRPr sz="1100">
                <a:solidFill>
                  <a:srgbClr val="002060"/>
                </a:solidFill>
              </a:defRPr>
            </a:pPr>
            <a:endParaRPr lang="en-US"/>
          </a:p>
        </c:txPr>
        <c:crossAx val="69346816"/>
        <c:crosses val="autoZero"/>
        <c:auto val="1"/>
        <c:lblAlgn val="ctr"/>
        <c:lblOffset val="100"/>
      </c:catAx>
      <c:valAx>
        <c:axId val="69346816"/>
        <c:scaling>
          <c:orientation val="minMax"/>
        </c:scaling>
        <c:axPos val="l"/>
        <c:numFmt formatCode="0.0" sourceLinked="1"/>
        <c:tickLblPos val="nextTo"/>
        <c:txPr>
          <a:bodyPr/>
          <a:lstStyle/>
          <a:p>
            <a:pPr>
              <a:defRPr b="0"/>
            </a:pPr>
            <a:endParaRPr lang="en-US"/>
          </a:p>
        </c:txPr>
        <c:crossAx val="69345280"/>
        <c:crosses val="autoZero"/>
        <c:crossBetween val="between"/>
        <c:majorUnit val="10"/>
      </c:valAx>
    </c:plotArea>
    <c:plotVisOnly val="1"/>
  </c:chart>
  <c:txPr>
    <a:bodyPr/>
    <a:lstStyle/>
    <a:p>
      <a:pPr>
        <a:defRPr>
          <a:latin typeface="Arial" pitchFamily="34" charset="0"/>
          <a:cs typeface="Arial" pitchFamily="34" charset="0"/>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'Graf 5,6'!$A$10</c:f>
              <c:strCache>
                <c:ptCount val="1"/>
                <c:pt idx="0">
                  <c:v>2012</c:v>
                </c:pt>
              </c:strCache>
            </c:strRef>
          </c:tx>
          <c:spPr>
            <a:solidFill>
              <a:srgbClr val="00B0F0"/>
            </a:solidFill>
            <a:ln>
              <a:noFill/>
            </a:ln>
            <a:effectLst/>
          </c:spPr>
          <c:dLbls>
            <c:spPr>
              <a:noFill/>
              <a:ln>
                <a:noFill/>
              </a:ln>
              <a:effectLst/>
            </c:spPr>
            <c:txPr>
              <a:bodyPr rot="0" spcFirstLastPara="1" vertOverflow="ellipsis" vert="horz" wrap="square" anchor="ctr" anchorCtr="1"/>
              <a:lstStyle/>
              <a:p>
                <a:pPr>
                  <a:defRPr sz="1200" b="1" i="0" u="none" strike="noStrike" kern="1200" baseline="0">
                    <a:solidFill>
                      <a:srgbClr val="002060"/>
                    </a:solidFill>
                    <a:effectLst/>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 5,6'!$B$9:$D$9</c:f>
              <c:strCache>
                <c:ptCount val="3"/>
                <c:pt idx="0">
                  <c:v>Улсын дундаж</c:v>
                </c:pt>
                <c:pt idx="1">
                  <c:v>Хот</c:v>
                </c:pt>
                <c:pt idx="2">
                  <c:v>Хөдөө</c:v>
                </c:pt>
              </c:strCache>
            </c:strRef>
          </c:cat>
          <c:val>
            <c:numRef>
              <c:f>'Graf 5,6'!$B$10:$D$10</c:f>
              <c:numCache>
                <c:formatCode>0.0</c:formatCode>
                <c:ptCount val="3"/>
                <c:pt idx="0">
                  <c:v>27.4</c:v>
                </c:pt>
                <c:pt idx="1">
                  <c:v>23.3</c:v>
                </c:pt>
                <c:pt idx="2">
                  <c:v>35.4</c:v>
                </c:pt>
              </c:numCache>
            </c:numRef>
          </c:val>
        </c:ser>
        <c:ser>
          <c:idx val="1"/>
          <c:order val="1"/>
          <c:tx>
            <c:strRef>
              <c:f>'Graf 5,6'!$A$11</c:f>
              <c:strCache>
                <c:ptCount val="1"/>
                <c:pt idx="0">
                  <c:v>2014</c:v>
                </c:pt>
              </c:strCache>
            </c:strRef>
          </c:tx>
          <c:spPr>
            <a:solidFill>
              <a:srgbClr val="002060"/>
            </a:solidFill>
            <a:ln>
              <a:noFill/>
            </a:ln>
            <a:effectLst/>
          </c:spPr>
          <c:dLbls>
            <c:spPr>
              <a:noFill/>
              <a:ln>
                <a:noFill/>
              </a:ln>
              <a:effectLst/>
            </c:spPr>
            <c:txPr>
              <a:bodyPr rot="0" spcFirstLastPara="1" vertOverflow="ellipsis" vert="horz" wrap="square" anchor="ctr" anchorCtr="1"/>
              <a:lstStyle/>
              <a:p>
                <a:pPr>
                  <a:defRPr sz="1200" b="1" i="0" u="none" strike="noStrike" kern="1200" baseline="0">
                    <a:solidFill>
                      <a:srgbClr val="002060"/>
                    </a:solidFill>
                    <a:effectLst/>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 5,6'!$B$9:$D$9</c:f>
              <c:strCache>
                <c:ptCount val="3"/>
                <c:pt idx="0">
                  <c:v>Улсын дундаж</c:v>
                </c:pt>
                <c:pt idx="1">
                  <c:v>Хот</c:v>
                </c:pt>
                <c:pt idx="2">
                  <c:v>Хөдөө</c:v>
                </c:pt>
              </c:strCache>
            </c:strRef>
          </c:cat>
          <c:val>
            <c:numRef>
              <c:f>'Graf 5,6'!$B$11:$D$11</c:f>
              <c:numCache>
                <c:formatCode>0.0</c:formatCode>
                <c:ptCount val="3"/>
                <c:pt idx="0">
                  <c:v>21.6</c:v>
                </c:pt>
                <c:pt idx="1">
                  <c:v>18.8</c:v>
                </c:pt>
                <c:pt idx="2">
                  <c:v>26.4</c:v>
                </c:pt>
              </c:numCache>
            </c:numRef>
          </c:val>
        </c:ser>
        <c:ser>
          <c:idx val="2"/>
          <c:order val="2"/>
          <c:tx>
            <c:strRef>
              <c:f>'Graf 5,6'!$A$12</c:f>
              <c:strCache>
                <c:ptCount val="1"/>
                <c:pt idx="0">
                  <c:v>2016</c:v>
                </c:pt>
              </c:strCache>
            </c:strRef>
          </c:tx>
          <c:spPr>
            <a:solidFill>
              <a:sysClr val="window" lastClr="FFFFFF"/>
            </a:solidFill>
            <a:ln>
              <a:solidFill>
                <a:srgbClr val="002060"/>
              </a:solidFill>
            </a:ln>
            <a:effectLst/>
          </c:spPr>
          <c:dLbls>
            <c:spPr>
              <a:noFill/>
              <a:ln>
                <a:noFill/>
              </a:ln>
              <a:effectLst/>
            </c:spPr>
            <c:txPr>
              <a:bodyPr rot="0" spcFirstLastPara="1" vertOverflow="ellipsis" vert="horz" wrap="square" anchor="ctr" anchorCtr="1"/>
              <a:lstStyle/>
              <a:p>
                <a:pPr>
                  <a:defRPr sz="1200" b="1" i="0" u="none" strike="noStrike" kern="1200" baseline="0">
                    <a:solidFill>
                      <a:srgbClr val="FF0000"/>
                    </a:solidFill>
                    <a:effectLst/>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 5,6'!$B$9:$D$9</c:f>
              <c:strCache>
                <c:ptCount val="3"/>
                <c:pt idx="0">
                  <c:v>Улсын дундаж</c:v>
                </c:pt>
                <c:pt idx="1">
                  <c:v>Хот</c:v>
                </c:pt>
                <c:pt idx="2">
                  <c:v>Хөдөө</c:v>
                </c:pt>
              </c:strCache>
            </c:strRef>
          </c:cat>
          <c:val>
            <c:numRef>
              <c:f>'Graf 5,6'!$B$12:$D$12</c:f>
              <c:numCache>
                <c:formatCode>0.0</c:formatCode>
                <c:ptCount val="3"/>
                <c:pt idx="0">
                  <c:v>29.6</c:v>
                </c:pt>
                <c:pt idx="1">
                  <c:v>27.1</c:v>
                </c:pt>
                <c:pt idx="2">
                  <c:v>34.9</c:v>
                </c:pt>
              </c:numCache>
            </c:numRef>
          </c:val>
        </c:ser>
        <c:dLbls>
          <c:showVal val="1"/>
        </c:dLbls>
        <c:gapWidth val="219"/>
        <c:overlap val="-27"/>
        <c:axId val="126714624"/>
        <c:axId val="126716160"/>
      </c:barChart>
      <c:catAx>
        <c:axId val="1267146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effectLst/>
                <a:latin typeface="Arial" panose="020B0604020202020204" pitchFamily="34" charset="0"/>
                <a:ea typeface="+mn-ea"/>
                <a:cs typeface="Arial" panose="020B0604020202020204" pitchFamily="34" charset="0"/>
              </a:defRPr>
            </a:pPr>
            <a:endParaRPr lang="en-US"/>
          </a:p>
        </c:txPr>
        <c:crossAx val="126716160"/>
        <c:crosses val="autoZero"/>
        <c:auto val="1"/>
        <c:lblAlgn val="ctr"/>
        <c:lblOffset val="100"/>
      </c:catAx>
      <c:valAx>
        <c:axId val="126716160"/>
        <c:scaling>
          <c:orientation val="minMax"/>
        </c:scaling>
        <c:delete val="1"/>
        <c:axPos val="l"/>
        <c:title>
          <c:tx>
            <c:rich>
              <a:bodyPr rot="-5400000" spcFirstLastPara="1" vertOverflow="ellipsis" vert="horz" wrap="square" anchor="ctr" anchorCtr="1"/>
              <a:lstStyle/>
              <a:p>
                <a:pPr>
                  <a:defRPr sz="1200" b="1" i="0" u="none" strike="noStrike" kern="1200" baseline="0">
                    <a:solidFill>
                      <a:srgbClr val="002060"/>
                    </a:solidFill>
                    <a:effectLst/>
                    <a:latin typeface="Arial" panose="020B0604020202020204" pitchFamily="34" charset="0"/>
                    <a:ea typeface="+mn-ea"/>
                    <a:cs typeface="Arial" panose="020B0604020202020204" pitchFamily="34" charset="0"/>
                  </a:defRPr>
                </a:pPr>
                <a:r>
                  <a:rPr lang="mn-MN" sz="1200" b="1">
                    <a:solidFill>
                      <a:srgbClr val="002060"/>
                    </a:solidFill>
                  </a:rPr>
                  <a:t>Ядуурлын хамралтын хувь</a:t>
                </a:r>
                <a:endParaRPr lang="en-US" sz="1200" b="1">
                  <a:solidFill>
                    <a:srgbClr val="002060"/>
                  </a:solidFill>
                </a:endParaRPr>
              </a:p>
            </c:rich>
          </c:tx>
          <c:layout>
            <c:manualLayout>
              <c:xMode val="edge"/>
              <c:yMode val="edge"/>
              <c:x val="1.3888888888888914E-2"/>
              <c:y val="0.20995734908136529"/>
            </c:manualLayout>
          </c:layout>
          <c:spPr>
            <a:noFill/>
            <a:ln>
              <a:noFill/>
            </a:ln>
            <a:effectLst/>
          </c:spPr>
        </c:title>
        <c:numFmt formatCode="0.0" sourceLinked="1"/>
        <c:majorTickMark val="none"/>
        <c:tickLblPos val="none"/>
        <c:crossAx val="126714624"/>
        <c:crosses val="autoZero"/>
        <c:crossBetween val="between"/>
      </c:valAx>
      <c:spPr>
        <a:noFill/>
        <a:ln>
          <a:noFill/>
        </a:ln>
        <a:effectLst/>
      </c:spPr>
    </c:plotArea>
    <c:legend>
      <c:legendPos val="b"/>
      <c:layout>
        <c:manualLayout>
          <c:xMode val="edge"/>
          <c:yMode val="edge"/>
          <c:x val="0.14563191957104821"/>
          <c:y val="0.926400303052623"/>
          <c:w val="0.69052401477449865"/>
          <c:h val="7.3599696947376322E-2"/>
        </c:manualLayout>
      </c:layout>
      <c:spPr>
        <a:noFill/>
        <a:ln>
          <a:noFill/>
        </a:ln>
        <a:effectLst/>
      </c:spPr>
      <c:txPr>
        <a:bodyPr rot="0" spcFirstLastPara="1" vertOverflow="ellipsis" vert="horz" wrap="square" anchor="ctr" anchorCtr="1"/>
        <a:lstStyle/>
        <a:p>
          <a:pPr>
            <a:defRPr sz="1600" b="1" i="0" u="none" strike="noStrike" kern="1200" baseline="0">
              <a:solidFill>
                <a:srgbClr val="002060"/>
              </a:solidFill>
              <a:effectLst/>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sz="1200">
          <a:solidFill>
            <a:srgbClr val="002060"/>
          </a:solidFill>
          <a:effectLst/>
          <a:latin typeface="Arial" panose="020B0604020202020204" pitchFamily="34" charset="0"/>
          <a:cs typeface="Arial" panose="020B0604020202020204" pitchFamily="34" charset="0"/>
        </a:defRPr>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29138928674526E-2"/>
          <c:y val="3.1139412733411882E-2"/>
          <c:w val="0.91214396914908968"/>
          <c:h val="0.80470031731108338"/>
        </c:manualLayout>
      </c:layout>
      <c:barChart>
        <c:barDir val="col"/>
        <c:grouping val="clustered"/>
        <c:ser>
          <c:idx val="0"/>
          <c:order val="0"/>
          <c:tx>
            <c:strRef>
              <c:f>Sheet4!$C$3</c:f>
              <c:strCache>
                <c:ptCount val="1"/>
                <c:pt idx="0">
                  <c:v>2014 он</c:v>
                </c:pt>
              </c:strCache>
            </c:strRef>
          </c:tx>
          <c:spPr>
            <a:solidFill>
              <a:srgbClr val="002060"/>
            </a:solidFill>
          </c:spPr>
          <c:cat>
            <c:numRef>
              <c:f>Sheet4!$B$4:$B$64</c:f>
              <c:numCache>
                <c:formatCode>General</c:formatCode>
                <c:ptCount val="61"/>
                <c:pt idx="0">
                  <c:v>46</c:v>
                </c:pt>
                <c:pt idx="1">
                  <c:v>56</c:v>
                </c:pt>
                <c:pt idx="2">
                  <c:v>66</c:v>
                </c:pt>
                <c:pt idx="3">
                  <c:v>76</c:v>
                </c:pt>
                <c:pt idx="4">
                  <c:v>86</c:v>
                </c:pt>
                <c:pt idx="5">
                  <c:v>96</c:v>
                </c:pt>
                <c:pt idx="6">
                  <c:v>106</c:v>
                </c:pt>
                <c:pt idx="7">
                  <c:v>116</c:v>
                </c:pt>
                <c:pt idx="8">
                  <c:v>126</c:v>
                </c:pt>
                <c:pt idx="9">
                  <c:v>136</c:v>
                </c:pt>
                <c:pt idx="10">
                  <c:v>146</c:v>
                </c:pt>
                <c:pt idx="11">
                  <c:v>156</c:v>
                </c:pt>
                <c:pt idx="12">
                  <c:v>166</c:v>
                </c:pt>
                <c:pt idx="13">
                  <c:v>176</c:v>
                </c:pt>
                <c:pt idx="14">
                  <c:v>186</c:v>
                </c:pt>
                <c:pt idx="15">
                  <c:v>196</c:v>
                </c:pt>
                <c:pt idx="16">
                  <c:v>206</c:v>
                </c:pt>
                <c:pt idx="17">
                  <c:v>216</c:v>
                </c:pt>
                <c:pt idx="18">
                  <c:v>226</c:v>
                </c:pt>
                <c:pt idx="19">
                  <c:v>236</c:v>
                </c:pt>
                <c:pt idx="20">
                  <c:v>246</c:v>
                </c:pt>
                <c:pt idx="21">
                  <c:v>256</c:v>
                </c:pt>
                <c:pt idx="22">
                  <c:v>266</c:v>
                </c:pt>
                <c:pt idx="23">
                  <c:v>276</c:v>
                </c:pt>
                <c:pt idx="24">
                  <c:v>286</c:v>
                </c:pt>
                <c:pt idx="25">
                  <c:v>296</c:v>
                </c:pt>
                <c:pt idx="26">
                  <c:v>306</c:v>
                </c:pt>
                <c:pt idx="27">
                  <c:v>316</c:v>
                </c:pt>
                <c:pt idx="28">
                  <c:v>326</c:v>
                </c:pt>
                <c:pt idx="29">
                  <c:v>336</c:v>
                </c:pt>
                <c:pt idx="30">
                  <c:v>346</c:v>
                </c:pt>
                <c:pt idx="31">
                  <c:v>356</c:v>
                </c:pt>
                <c:pt idx="32">
                  <c:v>366</c:v>
                </c:pt>
                <c:pt idx="33">
                  <c:v>376</c:v>
                </c:pt>
                <c:pt idx="34">
                  <c:v>386</c:v>
                </c:pt>
                <c:pt idx="35">
                  <c:v>396</c:v>
                </c:pt>
                <c:pt idx="36">
                  <c:v>406</c:v>
                </c:pt>
                <c:pt idx="37">
                  <c:v>416</c:v>
                </c:pt>
                <c:pt idx="38">
                  <c:v>426</c:v>
                </c:pt>
                <c:pt idx="39">
                  <c:v>436</c:v>
                </c:pt>
                <c:pt idx="40">
                  <c:v>446</c:v>
                </c:pt>
                <c:pt idx="41">
                  <c:v>456</c:v>
                </c:pt>
                <c:pt idx="42">
                  <c:v>466</c:v>
                </c:pt>
                <c:pt idx="43">
                  <c:v>476</c:v>
                </c:pt>
                <c:pt idx="44">
                  <c:v>486</c:v>
                </c:pt>
                <c:pt idx="45">
                  <c:v>496</c:v>
                </c:pt>
                <c:pt idx="46">
                  <c:v>506</c:v>
                </c:pt>
                <c:pt idx="47">
                  <c:v>516</c:v>
                </c:pt>
                <c:pt idx="48">
                  <c:v>526</c:v>
                </c:pt>
                <c:pt idx="49">
                  <c:v>536</c:v>
                </c:pt>
                <c:pt idx="50">
                  <c:v>546</c:v>
                </c:pt>
                <c:pt idx="51">
                  <c:v>556</c:v>
                </c:pt>
                <c:pt idx="52">
                  <c:v>566</c:v>
                </c:pt>
                <c:pt idx="53">
                  <c:v>576</c:v>
                </c:pt>
                <c:pt idx="54">
                  <c:v>586</c:v>
                </c:pt>
                <c:pt idx="55">
                  <c:v>596</c:v>
                </c:pt>
                <c:pt idx="56">
                  <c:v>606</c:v>
                </c:pt>
                <c:pt idx="57">
                  <c:v>616</c:v>
                </c:pt>
                <c:pt idx="58">
                  <c:v>626</c:v>
                </c:pt>
                <c:pt idx="59">
                  <c:v>636</c:v>
                </c:pt>
                <c:pt idx="60">
                  <c:v>646</c:v>
                </c:pt>
              </c:numCache>
            </c:numRef>
          </c:cat>
          <c:val>
            <c:numRef>
              <c:f>Sheet4!$C$4:$C$64</c:f>
              <c:numCache>
                <c:formatCode>General</c:formatCode>
                <c:ptCount val="61"/>
                <c:pt idx="0">
                  <c:v>0.30000000000000032</c:v>
                </c:pt>
                <c:pt idx="1">
                  <c:v>0.54</c:v>
                </c:pt>
                <c:pt idx="2">
                  <c:v>1.07</c:v>
                </c:pt>
                <c:pt idx="3">
                  <c:v>1.49</c:v>
                </c:pt>
                <c:pt idx="4">
                  <c:v>1.6</c:v>
                </c:pt>
                <c:pt idx="5">
                  <c:v>2.38</c:v>
                </c:pt>
                <c:pt idx="6">
                  <c:v>2.54</c:v>
                </c:pt>
                <c:pt idx="7">
                  <c:v>2.96</c:v>
                </c:pt>
                <c:pt idx="8">
                  <c:v>3.13</c:v>
                </c:pt>
                <c:pt idx="9">
                  <c:v>3.44</c:v>
                </c:pt>
                <c:pt idx="10">
                  <c:v>3.73</c:v>
                </c:pt>
                <c:pt idx="11">
                  <c:v>3.79</c:v>
                </c:pt>
                <c:pt idx="12">
                  <c:v>3.6</c:v>
                </c:pt>
                <c:pt idx="13">
                  <c:v>3.86</c:v>
                </c:pt>
                <c:pt idx="14">
                  <c:v>3.73</c:v>
                </c:pt>
                <c:pt idx="15">
                  <c:v>3.68</c:v>
                </c:pt>
                <c:pt idx="16">
                  <c:v>3.58</c:v>
                </c:pt>
                <c:pt idx="17">
                  <c:v>3.46</c:v>
                </c:pt>
                <c:pt idx="18">
                  <c:v>3.25</c:v>
                </c:pt>
                <c:pt idx="19">
                  <c:v>2.71</c:v>
                </c:pt>
                <c:pt idx="20">
                  <c:v>2.8</c:v>
                </c:pt>
                <c:pt idx="21">
                  <c:v>2.94</c:v>
                </c:pt>
                <c:pt idx="22">
                  <c:v>2.54</c:v>
                </c:pt>
                <c:pt idx="23">
                  <c:v>2.46</c:v>
                </c:pt>
                <c:pt idx="24">
                  <c:v>2.2799999999999998</c:v>
                </c:pt>
                <c:pt idx="25">
                  <c:v>1.8800000000000001</c:v>
                </c:pt>
                <c:pt idx="26">
                  <c:v>2.12</c:v>
                </c:pt>
                <c:pt idx="27">
                  <c:v>1.9200000000000015</c:v>
                </c:pt>
                <c:pt idx="28">
                  <c:v>1.71</c:v>
                </c:pt>
                <c:pt idx="29">
                  <c:v>1.6400000000000001</c:v>
                </c:pt>
                <c:pt idx="30">
                  <c:v>1.48</c:v>
                </c:pt>
                <c:pt idx="31">
                  <c:v>1.3900000000000001</c:v>
                </c:pt>
                <c:pt idx="32">
                  <c:v>1.44</c:v>
                </c:pt>
                <c:pt idx="33">
                  <c:v>1.1599999999999984</c:v>
                </c:pt>
                <c:pt idx="34">
                  <c:v>1.03</c:v>
                </c:pt>
                <c:pt idx="35">
                  <c:v>1.1299999999999983</c:v>
                </c:pt>
                <c:pt idx="36">
                  <c:v>0.87000000000000077</c:v>
                </c:pt>
                <c:pt idx="37">
                  <c:v>0.78</c:v>
                </c:pt>
                <c:pt idx="38">
                  <c:v>0.87000000000000077</c:v>
                </c:pt>
                <c:pt idx="39">
                  <c:v>0.87000000000000077</c:v>
                </c:pt>
                <c:pt idx="40">
                  <c:v>0.78</c:v>
                </c:pt>
                <c:pt idx="41">
                  <c:v>0.63000000000000089</c:v>
                </c:pt>
                <c:pt idx="42">
                  <c:v>0.51</c:v>
                </c:pt>
                <c:pt idx="43">
                  <c:v>0.5</c:v>
                </c:pt>
                <c:pt idx="44">
                  <c:v>0.54</c:v>
                </c:pt>
                <c:pt idx="45">
                  <c:v>0.52</c:v>
                </c:pt>
                <c:pt idx="46">
                  <c:v>0.42000000000000032</c:v>
                </c:pt>
                <c:pt idx="47">
                  <c:v>0.41000000000000031</c:v>
                </c:pt>
                <c:pt idx="48">
                  <c:v>0.33000000000000052</c:v>
                </c:pt>
                <c:pt idx="49">
                  <c:v>0.39000000000000046</c:v>
                </c:pt>
                <c:pt idx="50">
                  <c:v>0.42000000000000032</c:v>
                </c:pt>
                <c:pt idx="51">
                  <c:v>0.31000000000000039</c:v>
                </c:pt>
                <c:pt idx="52">
                  <c:v>0.25</c:v>
                </c:pt>
                <c:pt idx="53">
                  <c:v>0.32000000000000045</c:v>
                </c:pt>
                <c:pt idx="54">
                  <c:v>0.32000000000000045</c:v>
                </c:pt>
                <c:pt idx="55">
                  <c:v>0.25</c:v>
                </c:pt>
                <c:pt idx="56">
                  <c:v>0.22</c:v>
                </c:pt>
                <c:pt idx="57">
                  <c:v>0.17</c:v>
                </c:pt>
                <c:pt idx="58">
                  <c:v>0.25</c:v>
                </c:pt>
                <c:pt idx="59">
                  <c:v>0.21000000000000019</c:v>
                </c:pt>
                <c:pt idx="60">
                  <c:v>0.15000000000000019</c:v>
                </c:pt>
              </c:numCache>
            </c:numRef>
          </c:val>
        </c:ser>
        <c:ser>
          <c:idx val="1"/>
          <c:order val="1"/>
          <c:tx>
            <c:strRef>
              <c:f>Sheet4!$D$3</c:f>
              <c:strCache>
                <c:ptCount val="1"/>
                <c:pt idx="0">
                  <c:v>2016 он</c:v>
                </c:pt>
              </c:strCache>
            </c:strRef>
          </c:tx>
          <c:spPr>
            <a:solidFill>
              <a:sysClr val="window" lastClr="FFFFFF"/>
            </a:solidFill>
            <a:ln>
              <a:solidFill>
                <a:srgbClr val="002060"/>
              </a:solidFill>
            </a:ln>
          </c:spPr>
          <c:cat>
            <c:numRef>
              <c:f>Sheet4!$B$4:$B$64</c:f>
              <c:numCache>
                <c:formatCode>General</c:formatCode>
                <c:ptCount val="61"/>
                <c:pt idx="0">
                  <c:v>46</c:v>
                </c:pt>
                <c:pt idx="1">
                  <c:v>56</c:v>
                </c:pt>
                <c:pt idx="2">
                  <c:v>66</c:v>
                </c:pt>
                <c:pt idx="3">
                  <c:v>76</c:v>
                </c:pt>
                <c:pt idx="4">
                  <c:v>86</c:v>
                </c:pt>
                <c:pt idx="5">
                  <c:v>96</c:v>
                </c:pt>
                <c:pt idx="6">
                  <c:v>106</c:v>
                </c:pt>
                <c:pt idx="7">
                  <c:v>116</c:v>
                </c:pt>
                <c:pt idx="8">
                  <c:v>126</c:v>
                </c:pt>
                <c:pt idx="9">
                  <c:v>136</c:v>
                </c:pt>
                <c:pt idx="10">
                  <c:v>146</c:v>
                </c:pt>
                <c:pt idx="11">
                  <c:v>156</c:v>
                </c:pt>
                <c:pt idx="12">
                  <c:v>166</c:v>
                </c:pt>
                <c:pt idx="13">
                  <c:v>176</c:v>
                </c:pt>
                <c:pt idx="14">
                  <c:v>186</c:v>
                </c:pt>
                <c:pt idx="15">
                  <c:v>196</c:v>
                </c:pt>
                <c:pt idx="16">
                  <c:v>206</c:v>
                </c:pt>
                <c:pt idx="17">
                  <c:v>216</c:v>
                </c:pt>
                <c:pt idx="18">
                  <c:v>226</c:v>
                </c:pt>
                <c:pt idx="19">
                  <c:v>236</c:v>
                </c:pt>
                <c:pt idx="20">
                  <c:v>246</c:v>
                </c:pt>
                <c:pt idx="21">
                  <c:v>256</c:v>
                </c:pt>
                <c:pt idx="22">
                  <c:v>266</c:v>
                </c:pt>
                <c:pt idx="23">
                  <c:v>276</c:v>
                </c:pt>
                <c:pt idx="24">
                  <c:v>286</c:v>
                </c:pt>
                <c:pt idx="25">
                  <c:v>296</c:v>
                </c:pt>
                <c:pt idx="26">
                  <c:v>306</c:v>
                </c:pt>
                <c:pt idx="27">
                  <c:v>316</c:v>
                </c:pt>
                <c:pt idx="28">
                  <c:v>326</c:v>
                </c:pt>
                <c:pt idx="29">
                  <c:v>336</c:v>
                </c:pt>
                <c:pt idx="30">
                  <c:v>346</c:v>
                </c:pt>
                <c:pt idx="31">
                  <c:v>356</c:v>
                </c:pt>
                <c:pt idx="32">
                  <c:v>366</c:v>
                </c:pt>
                <c:pt idx="33">
                  <c:v>376</c:v>
                </c:pt>
                <c:pt idx="34">
                  <c:v>386</c:v>
                </c:pt>
                <c:pt idx="35">
                  <c:v>396</c:v>
                </c:pt>
                <c:pt idx="36">
                  <c:v>406</c:v>
                </c:pt>
                <c:pt idx="37">
                  <c:v>416</c:v>
                </c:pt>
                <c:pt idx="38">
                  <c:v>426</c:v>
                </c:pt>
                <c:pt idx="39">
                  <c:v>436</c:v>
                </c:pt>
                <c:pt idx="40">
                  <c:v>446</c:v>
                </c:pt>
                <c:pt idx="41">
                  <c:v>456</c:v>
                </c:pt>
                <c:pt idx="42">
                  <c:v>466</c:v>
                </c:pt>
                <c:pt idx="43">
                  <c:v>476</c:v>
                </c:pt>
                <c:pt idx="44">
                  <c:v>486</c:v>
                </c:pt>
                <c:pt idx="45">
                  <c:v>496</c:v>
                </c:pt>
                <c:pt idx="46">
                  <c:v>506</c:v>
                </c:pt>
                <c:pt idx="47">
                  <c:v>516</c:v>
                </c:pt>
                <c:pt idx="48">
                  <c:v>526</c:v>
                </c:pt>
                <c:pt idx="49">
                  <c:v>536</c:v>
                </c:pt>
                <c:pt idx="50">
                  <c:v>546</c:v>
                </c:pt>
                <c:pt idx="51">
                  <c:v>556</c:v>
                </c:pt>
                <c:pt idx="52">
                  <c:v>566</c:v>
                </c:pt>
                <c:pt idx="53">
                  <c:v>576</c:v>
                </c:pt>
                <c:pt idx="54">
                  <c:v>586</c:v>
                </c:pt>
                <c:pt idx="55">
                  <c:v>596</c:v>
                </c:pt>
                <c:pt idx="56">
                  <c:v>606</c:v>
                </c:pt>
                <c:pt idx="57">
                  <c:v>616</c:v>
                </c:pt>
                <c:pt idx="58">
                  <c:v>626</c:v>
                </c:pt>
                <c:pt idx="59">
                  <c:v>636</c:v>
                </c:pt>
                <c:pt idx="60">
                  <c:v>646</c:v>
                </c:pt>
              </c:numCache>
            </c:numRef>
          </c:cat>
          <c:val>
            <c:numRef>
              <c:f>Sheet4!$D$4:$D$64</c:f>
              <c:numCache>
                <c:formatCode>General</c:formatCode>
                <c:ptCount val="61"/>
                <c:pt idx="0">
                  <c:v>0.5</c:v>
                </c:pt>
                <c:pt idx="1">
                  <c:v>1.24</c:v>
                </c:pt>
                <c:pt idx="2">
                  <c:v>1.75</c:v>
                </c:pt>
                <c:pt idx="3">
                  <c:v>2.63</c:v>
                </c:pt>
                <c:pt idx="4">
                  <c:v>3.01</c:v>
                </c:pt>
                <c:pt idx="5">
                  <c:v>3.56</c:v>
                </c:pt>
                <c:pt idx="6">
                  <c:v>3.7</c:v>
                </c:pt>
                <c:pt idx="7">
                  <c:v>4.24</c:v>
                </c:pt>
                <c:pt idx="8">
                  <c:v>4.04</c:v>
                </c:pt>
                <c:pt idx="9">
                  <c:v>4.6099999999999985</c:v>
                </c:pt>
                <c:pt idx="10">
                  <c:v>4.84</c:v>
                </c:pt>
                <c:pt idx="11">
                  <c:v>4.1499999999999995</c:v>
                </c:pt>
                <c:pt idx="12">
                  <c:v>4.03</c:v>
                </c:pt>
                <c:pt idx="13">
                  <c:v>3.8499999999999988</c:v>
                </c:pt>
                <c:pt idx="14">
                  <c:v>3.42</c:v>
                </c:pt>
                <c:pt idx="15">
                  <c:v>3.4699999999999998</c:v>
                </c:pt>
                <c:pt idx="16">
                  <c:v>3.56</c:v>
                </c:pt>
                <c:pt idx="17">
                  <c:v>3.27</c:v>
                </c:pt>
                <c:pt idx="18">
                  <c:v>3.06</c:v>
                </c:pt>
                <c:pt idx="19">
                  <c:v>2.8099999999999987</c:v>
                </c:pt>
                <c:pt idx="20">
                  <c:v>2.57</c:v>
                </c:pt>
                <c:pt idx="21">
                  <c:v>2.2799999999999998</c:v>
                </c:pt>
                <c:pt idx="22">
                  <c:v>2.34</c:v>
                </c:pt>
                <c:pt idx="23">
                  <c:v>2.3099999999999987</c:v>
                </c:pt>
                <c:pt idx="24">
                  <c:v>1.87</c:v>
                </c:pt>
                <c:pt idx="25">
                  <c:v>1.6900000000000015</c:v>
                </c:pt>
                <c:pt idx="26">
                  <c:v>1.49</c:v>
                </c:pt>
                <c:pt idx="27">
                  <c:v>1.48</c:v>
                </c:pt>
                <c:pt idx="28">
                  <c:v>1.1399999999999983</c:v>
                </c:pt>
                <c:pt idx="29">
                  <c:v>1.33</c:v>
                </c:pt>
                <c:pt idx="30">
                  <c:v>1.1399999999999983</c:v>
                </c:pt>
                <c:pt idx="31">
                  <c:v>1.1299999999999983</c:v>
                </c:pt>
                <c:pt idx="32">
                  <c:v>0.9</c:v>
                </c:pt>
                <c:pt idx="33">
                  <c:v>0.77000000000000091</c:v>
                </c:pt>
                <c:pt idx="34">
                  <c:v>0.78</c:v>
                </c:pt>
                <c:pt idx="35">
                  <c:v>0.77000000000000091</c:v>
                </c:pt>
                <c:pt idx="36">
                  <c:v>0.63000000000000089</c:v>
                </c:pt>
                <c:pt idx="37">
                  <c:v>0.63000000000000089</c:v>
                </c:pt>
                <c:pt idx="38">
                  <c:v>0.51</c:v>
                </c:pt>
                <c:pt idx="39">
                  <c:v>0.61000000000000065</c:v>
                </c:pt>
                <c:pt idx="40">
                  <c:v>0.5</c:v>
                </c:pt>
                <c:pt idx="41">
                  <c:v>0.45</c:v>
                </c:pt>
                <c:pt idx="42">
                  <c:v>0.45</c:v>
                </c:pt>
                <c:pt idx="43">
                  <c:v>0.52</c:v>
                </c:pt>
                <c:pt idx="44">
                  <c:v>0.35000000000000031</c:v>
                </c:pt>
                <c:pt idx="45">
                  <c:v>0.23</c:v>
                </c:pt>
                <c:pt idx="46">
                  <c:v>0.28000000000000008</c:v>
                </c:pt>
                <c:pt idx="47">
                  <c:v>0.24000000000000019</c:v>
                </c:pt>
                <c:pt idx="48">
                  <c:v>0.24000000000000019</c:v>
                </c:pt>
                <c:pt idx="49">
                  <c:v>0.24000000000000019</c:v>
                </c:pt>
                <c:pt idx="50">
                  <c:v>0.23</c:v>
                </c:pt>
                <c:pt idx="51">
                  <c:v>0.29000000000000031</c:v>
                </c:pt>
                <c:pt idx="52">
                  <c:v>0.17</c:v>
                </c:pt>
                <c:pt idx="53">
                  <c:v>0.16</c:v>
                </c:pt>
                <c:pt idx="54">
                  <c:v>0.19</c:v>
                </c:pt>
                <c:pt idx="55">
                  <c:v>0.15000000000000019</c:v>
                </c:pt>
                <c:pt idx="56">
                  <c:v>0.18000000000000019</c:v>
                </c:pt>
                <c:pt idx="57">
                  <c:v>0.13</c:v>
                </c:pt>
                <c:pt idx="58">
                  <c:v>0.12000000000000002</c:v>
                </c:pt>
                <c:pt idx="59">
                  <c:v>0.12000000000000002</c:v>
                </c:pt>
                <c:pt idx="60">
                  <c:v>7.0000000000000021E-2</c:v>
                </c:pt>
              </c:numCache>
            </c:numRef>
          </c:val>
        </c:ser>
        <c:gapWidth val="167"/>
        <c:axId val="69387776"/>
        <c:axId val="69389696"/>
      </c:barChart>
      <c:catAx>
        <c:axId val="69387776"/>
        <c:scaling>
          <c:orientation val="minMax"/>
        </c:scaling>
        <c:axPos val="b"/>
        <c:title>
          <c:tx>
            <c:rich>
              <a:bodyPr/>
              <a:lstStyle/>
              <a:p>
                <a:pPr>
                  <a:defRPr sz="1400">
                    <a:solidFill>
                      <a:srgbClr val="002060"/>
                    </a:solidFill>
                  </a:defRPr>
                </a:pPr>
                <a:r>
                  <a:rPr lang="mn-MN" sz="1400" b="1" i="0" baseline="0">
                    <a:solidFill>
                      <a:srgbClr val="002060"/>
                    </a:solidFill>
                  </a:rPr>
                  <a:t>Нэг хүнд ногдох сарын хэрэглээ </a:t>
                </a:r>
                <a:r>
                  <a:rPr lang="en-US" sz="1400" b="1" i="0" baseline="0">
                    <a:solidFill>
                      <a:srgbClr val="002060"/>
                    </a:solidFill>
                  </a:rPr>
                  <a:t>(</a:t>
                </a:r>
                <a:r>
                  <a:rPr lang="mn-MN" sz="1400" b="1" i="0" baseline="0">
                    <a:solidFill>
                      <a:srgbClr val="002060"/>
                    </a:solidFill>
                  </a:rPr>
                  <a:t>мян.төг</a:t>
                </a:r>
                <a:r>
                  <a:rPr lang="en-US" sz="1400" b="1" i="0" baseline="0">
                    <a:solidFill>
                      <a:srgbClr val="002060"/>
                    </a:solidFill>
                  </a:rPr>
                  <a:t>), 201</a:t>
                </a:r>
                <a:r>
                  <a:rPr lang="mn-MN" sz="1400" b="1" i="0" baseline="0">
                    <a:solidFill>
                      <a:srgbClr val="002060"/>
                    </a:solidFill>
                  </a:rPr>
                  <a:t>6</a:t>
                </a:r>
                <a:r>
                  <a:rPr lang="en-US" sz="1400" b="1" i="0" baseline="0">
                    <a:solidFill>
                      <a:srgbClr val="002060"/>
                    </a:solidFill>
                  </a:rPr>
                  <a:t> </a:t>
                </a:r>
                <a:r>
                  <a:rPr lang="mn-MN" sz="1400" b="1" i="0" baseline="0">
                    <a:solidFill>
                      <a:srgbClr val="002060"/>
                    </a:solidFill>
                  </a:rPr>
                  <a:t>оны үнээр</a:t>
                </a:r>
                <a:endParaRPr lang="en-US" sz="1400" b="1" i="0" baseline="0">
                  <a:solidFill>
                    <a:srgbClr val="002060"/>
                  </a:solidFill>
                </a:endParaRPr>
              </a:p>
            </c:rich>
          </c:tx>
          <c:layout>
            <c:manualLayout>
              <c:xMode val="edge"/>
              <c:yMode val="edge"/>
              <c:x val="0.24472719637317239"/>
              <c:y val="0.92525482822109961"/>
            </c:manualLayout>
          </c:layout>
        </c:title>
        <c:numFmt formatCode="General" sourceLinked="1"/>
        <c:majorTickMark val="none"/>
        <c:tickLblPos val="nextTo"/>
        <c:txPr>
          <a:bodyPr rot="-5400000" vert="horz"/>
          <a:lstStyle/>
          <a:p>
            <a:pPr>
              <a:defRPr sz="900" b="1">
                <a:solidFill>
                  <a:srgbClr val="002060"/>
                </a:solidFill>
              </a:defRPr>
            </a:pPr>
            <a:endParaRPr lang="en-US"/>
          </a:p>
        </c:txPr>
        <c:crossAx val="69389696"/>
        <c:crosses val="autoZero"/>
        <c:lblAlgn val="ctr"/>
        <c:lblOffset val="100"/>
      </c:catAx>
      <c:valAx>
        <c:axId val="69389696"/>
        <c:scaling>
          <c:orientation val="minMax"/>
        </c:scaling>
        <c:axPos val="l"/>
        <c:title>
          <c:tx>
            <c:rich>
              <a:bodyPr/>
              <a:lstStyle/>
              <a:p>
                <a:pPr>
                  <a:defRPr sz="1200">
                    <a:solidFill>
                      <a:srgbClr val="002060"/>
                    </a:solidFill>
                  </a:defRPr>
                </a:pPr>
                <a:r>
                  <a:rPr lang="mn-MN" sz="1200">
                    <a:solidFill>
                      <a:srgbClr val="002060"/>
                    </a:solidFill>
                  </a:rPr>
                  <a:t>Хэрэглээний бүлгийн дүнд эзлэх хувь </a:t>
                </a:r>
                <a:r>
                  <a:rPr lang="en-US" sz="1200">
                    <a:solidFill>
                      <a:srgbClr val="002060"/>
                    </a:solidFill>
                  </a:rPr>
                  <a:t>(%)</a:t>
                </a:r>
              </a:p>
            </c:rich>
          </c:tx>
          <c:layout>
            <c:manualLayout>
              <c:xMode val="edge"/>
              <c:yMode val="edge"/>
              <c:x val="1.0763751651570909E-2"/>
              <c:y val="0.12436052769365502"/>
            </c:manualLayout>
          </c:layout>
        </c:title>
        <c:numFmt formatCode="General" sourceLinked="1"/>
        <c:tickLblPos val="nextTo"/>
        <c:spPr>
          <a:noFill/>
        </c:spPr>
        <c:txPr>
          <a:bodyPr/>
          <a:lstStyle/>
          <a:p>
            <a:pPr>
              <a:defRPr sz="1050" b="1">
                <a:solidFill>
                  <a:srgbClr val="002060"/>
                </a:solidFill>
              </a:defRPr>
            </a:pPr>
            <a:endParaRPr lang="en-US"/>
          </a:p>
        </c:txPr>
        <c:crossAx val="69387776"/>
        <c:crosses val="autoZero"/>
        <c:crossBetween val="between"/>
        <c:majorUnit val="0.5"/>
      </c:valAx>
      <c:spPr>
        <a:blipFill dpi="0" rotWithShape="1">
          <a:blip xmlns:r="http://schemas.openxmlformats.org/officeDocument/2006/relationships" r:embed="rId2"/>
          <a:srcRect/>
          <a:stretch>
            <a:fillRect/>
          </a:stretch>
        </a:blipFill>
      </c:spPr>
    </c:plotArea>
    <c:legend>
      <c:legendPos val="r"/>
      <c:layout>
        <c:manualLayout>
          <c:xMode val="edge"/>
          <c:yMode val="edge"/>
          <c:x val="0.59599367385000723"/>
          <c:y val="0.26769084202576926"/>
          <c:w val="0.2826113451635488"/>
          <c:h val="8.9384964939084266E-2"/>
        </c:manualLayout>
      </c:layout>
      <c:spPr>
        <a:solidFill>
          <a:sysClr val="window" lastClr="FFFFFF"/>
        </a:solidFill>
        <a:ln>
          <a:solidFill>
            <a:srgbClr val="FF0000"/>
          </a:solidFill>
        </a:ln>
      </c:spPr>
      <c:txPr>
        <a:bodyPr/>
        <a:lstStyle/>
        <a:p>
          <a:pPr>
            <a:defRPr sz="1600" b="1">
              <a:solidFill>
                <a:srgbClr val="002060"/>
              </a:solidFill>
            </a:defRPr>
          </a:pPr>
          <a:endParaRPr lang="en-US"/>
        </a:p>
      </c:txPr>
    </c:legend>
    <c:plotVisOnly val="1"/>
    <c:dispBlanksAs val="gap"/>
  </c:chart>
  <c:spPr>
    <a:solidFill>
      <a:sysClr val="window" lastClr="FFFFFF"/>
    </a:solidFill>
    <a:ln>
      <a:noFill/>
    </a:ln>
  </c:spPr>
  <c:txPr>
    <a:bodyPr/>
    <a:lstStyle/>
    <a:p>
      <a:pPr>
        <a:defRPr>
          <a:latin typeface="Arial" pitchFamily="34" charset="0"/>
          <a:cs typeface="Arial" pitchFamily="34" charset="0"/>
        </a:defRPr>
      </a:pPr>
      <a:endParaRPr lang="en-US"/>
    </a:p>
  </c:txPr>
  <c:externalData r:id="rId3"/>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173723567572967E-2"/>
          <c:y val="4.1263692458775904E-2"/>
          <c:w val="0.91372984037372795"/>
          <c:h val="0.737246703909475"/>
        </c:manualLayout>
      </c:layout>
      <c:barChart>
        <c:barDir val="col"/>
        <c:grouping val="clustered"/>
        <c:ser>
          <c:idx val="0"/>
          <c:order val="0"/>
          <c:tx>
            <c:strRef>
              <c:f>'Graf 8'!$A$4</c:f>
              <c:strCache>
                <c:ptCount val="1"/>
                <c:pt idx="0">
                  <c:v>2012</c:v>
                </c:pt>
              </c:strCache>
            </c:strRef>
          </c:tx>
          <c:spPr>
            <a:solidFill>
              <a:srgbClr val="00B0F0"/>
            </a:solidFill>
            <a:ln>
              <a:noFill/>
            </a:ln>
            <a:effectLst/>
          </c:spPr>
          <c:dLbls>
            <c:spPr>
              <a:noFill/>
              <a:ln>
                <a:noFill/>
              </a:ln>
              <a:effectLst/>
            </c:spPr>
            <c:txPr>
              <a:bodyPr rot="0" spcFirstLastPara="1" vertOverflow="ellipsis" vert="horz" wrap="square" anchor="ctr" anchorCtr="1"/>
              <a:lstStyle/>
              <a:p>
                <a:pPr>
                  <a:defRPr sz="11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 8'!$B$3:$I$3</c:f>
              <c:strCache>
                <c:ptCount val="8"/>
                <c:pt idx="0">
                  <c:v>Баруун</c:v>
                </c:pt>
                <c:pt idx="1">
                  <c:v>Хангай</c:v>
                </c:pt>
                <c:pt idx="2">
                  <c:v>Төв</c:v>
                </c:pt>
                <c:pt idx="3">
                  <c:v>Зүүн</c:v>
                </c:pt>
                <c:pt idx="4">
                  <c:v>Улаанбаатар</c:v>
                </c:pt>
                <c:pt idx="5">
                  <c:v>Аймгийн төв</c:v>
                </c:pt>
                <c:pt idx="6">
                  <c:v>Сумын төв</c:v>
                </c:pt>
                <c:pt idx="7">
                  <c:v>Хөдөө</c:v>
                </c:pt>
              </c:strCache>
            </c:strRef>
          </c:cat>
          <c:val>
            <c:numRef>
              <c:f>'Graf 8'!$B$4:$I$4</c:f>
              <c:numCache>
                <c:formatCode>0.0</c:formatCode>
                <c:ptCount val="8"/>
                <c:pt idx="0">
                  <c:v>32.300000000000004</c:v>
                </c:pt>
                <c:pt idx="1">
                  <c:v>38.5</c:v>
                </c:pt>
                <c:pt idx="2">
                  <c:v>28.2</c:v>
                </c:pt>
                <c:pt idx="3">
                  <c:v>33.4</c:v>
                </c:pt>
                <c:pt idx="4">
                  <c:v>19.899999999999999</c:v>
                </c:pt>
                <c:pt idx="5">
                  <c:v>30.4</c:v>
                </c:pt>
                <c:pt idx="6">
                  <c:v>27.5</c:v>
                </c:pt>
                <c:pt idx="7">
                  <c:v>39.6</c:v>
                </c:pt>
              </c:numCache>
            </c:numRef>
          </c:val>
        </c:ser>
        <c:ser>
          <c:idx val="1"/>
          <c:order val="1"/>
          <c:tx>
            <c:strRef>
              <c:f>'Graf 8'!$A$5</c:f>
              <c:strCache>
                <c:ptCount val="1"/>
                <c:pt idx="0">
                  <c:v>2014</c:v>
                </c:pt>
              </c:strCache>
            </c:strRef>
          </c:tx>
          <c:spPr>
            <a:solidFill>
              <a:srgbClr val="002060"/>
            </a:solidFill>
            <a:ln>
              <a:noFill/>
            </a:ln>
            <a:effectLst/>
          </c:spPr>
          <c:dLbls>
            <c:spPr>
              <a:noFill/>
              <a:ln>
                <a:noFill/>
              </a:ln>
              <a:effectLst/>
            </c:spPr>
            <c:txPr>
              <a:bodyPr rot="0" spcFirstLastPara="1" vertOverflow="ellipsis" vert="horz" wrap="square" anchor="ctr" anchorCtr="1"/>
              <a:lstStyle/>
              <a:p>
                <a:pPr>
                  <a:defRPr sz="11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 8'!$B$3:$I$3</c:f>
              <c:strCache>
                <c:ptCount val="8"/>
                <c:pt idx="0">
                  <c:v>Баруун</c:v>
                </c:pt>
                <c:pt idx="1">
                  <c:v>Хангай</c:v>
                </c:pt>
                <c:pt idx="2">
                  <c:v>Төв</c:v>
                </c:pt>
                <c:pt idx="3">
                  <c:v>Зүүн</c:v>
                </c:pt>
                <c:pt idx="4">
                  <c:v>Улаанбаатар</c:v>
                </c:pt>
                <c:pt idx="5">
                  <c:v>Аймгийн төв</c:v>
                </c:pt>
                <c:pt idx="6">
                  <c:v>Сумын төв</c:v>
                </c:pt>
                <c:pt idx="7">
                  <c:v>Хөдөө</c:v>
                </c:pt>
              </c:strCache>
            </c:strRef>
          </c:cat>
          <c:val>
            <c:numRef>
              <c:f>'Graf 8'!$B$5:$I$5</c:f>
              <c:numCache>
                <c:formatCode>0.0</c:formatCode>
                <c:ptCount val="8"/>
                <c:pt idx="0">
                  <c:v>26</c:v>
                </c:pt>
                <c:pt idx="1">
                  <c:v>25.3</c:v>
                </c:pt>
                <c:pt idx="2">
                  <c:v>22.2</c:v>
                </c:pt>
                <c:pt idx="3">
                  <c:v>31.4</c:v>
                </c:pt>
                <c:pt idx="4">
                  <c:v>16.399999999999999</c:v>
                </c:pt>
                <c:pt idx="5">
                  <c:v>23.8</c:v>
                </c:pt>
                <c:pt idx="6">
                  <c:v>24.7</c:v>
                </c:pt>
                <c:pt idx="7">
                  <c:v>27.9</c:v>
                </c:pt>
              </c:numCache>
            </c:numRef>
          </c:val>
        </c:ser>
        <c:ser>
          <c:idx val="2"/>
          <c:order val="2"/>
          <c:tx>
            <c:strRef>
              <c:f>'Graf 8'!$A$6</c:f>
              <c:strCache>
                <c:ptCount val="1"/>
                <c:pt idx="0">
                  <c:v>2016</c:v>
                </c:pt>
              </c:strCache>
            </c:strRef>
          </c:tx>
          <c:spPr>
            <a:solidFill>
              <a:sysClr val="window" lastClr="FFFFFF"/>
            </a:solidFill>
            <a:ln>
              <a:solidFill>
                <a:srgbClr val="002060"/>
              </a:solidFill>
            </a:ln>
            <a:effectLst/>
          </c:spPr>
          <c:dLbls>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 8'!$B$3:$I$3</c:f>
              <c:strCache>
                <c:ptCount val="8"/>
                <c:pt idx="0">
                  <c:v>Баруун</c:v>
                </c:pt>
                <c:pt idx="1">
                  <c:v>Хангай</c:v>
                </c:pt>
                <c:pt idx="2">
                  <c:v>Төв</c:v>
                </c:pt>
                <c:pt idx="3">
                  <c:v>Зүүн</c:v>
                </c:pt>
                <c:pt idx="4">
                  <c:v>Улаанбаатар</c:v>
                </c:pt>
                <c:pt idx="5">
                  <c:v>Аймгийн төв</c:v>
                </c:pt>
                <c:pt idx="6">
                  <c:v>Сумын төв</c:v>
                </c:pt>
                <c:pt idx="7">
                  <c:v>Хөдөө</c:v>
                </c:pt>
              </c:strCache>
            </c:strRef>
          </c:cat>
          <c:val>
            <c:numRef>
              <c:f>'Graf 8'!$B$6:$I$6</c:f>
              <c:numCache>
                <c:formatCode>0.0</c:formatCode>
                <c:ptCount val="8"/>
                <c:pt idx="0">
                  <c:v>36</c:v>
                </c:pt>
                <c:pt idx="1">
                  <c:v>33.6</c:v>
                </c:pt>
                <c:pt idx="2">
                  <c:v>26.8</c:v>
                </c:pt>
                <c:pt idx="3">
                  <c:v>43.9</c:v>
                </c:pt>
                <c:pt idx="4">
                  <c:v>24.8</c:v>
                </c:pt>
                <c:pt idx="5">
                  <c:v>31.8</c:v>
                </c:pt>
                <c:pt idx="6">
                  <c:v>32.300000000000004</c:v>
                </c:pt>
                <c:pt idx="7">
                  <c:v>38</c:v>
                </c:pt>
              </c:numCache>
            </c:numRef>
          </c:val>
        </c:ser>
        <c:dLbls>
          <c:showVal val="1"/>
        </c:dLbls>
        <c:gapWidth val="219"/>
        <c:overlap val="-27"/>
        <c:axId val="116182016"/>
        <c:axId val="117113600"/>
      </c:barChart>
      <c:catAx>
        <c:axId val="1161820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117113600"/>
        <c:crosses val="autoZero"/>
        <c:auto val="1"/>
        <c:lblAlgn val="ctr"/>
        <c:lblOffset val="100"/>
      </c:catAx>
      <c:valAx>
        <c:axId val="117113600"/>
        <c:scaling>
          <c:orientation val="minMax"/>
          <c:min val="10"/>
        </c:scaling>
        <c:axPos val="l"/>
        <c:majorGridlines>
          <c:spPr>
            <a:ln w="9525" cap="flat" cmpd="sng" algn="ctr">
              <a:solidFill>
                <a:sysClr val="window" lastClr="FFFFFF">
                  <a:lumMod val="75000"/>
                </a:sysClr>
              </a:solidFill>
              <a:prstDash val="lgDash"/>
              <a:round/>
            </a:ln>
            <a:effectLst/>
          </c:spPr>
        </c:majorGridlines>
        <c:title>
          <c:tx>
            <c:rich>
              <a:bodyPr rot="-5400000" spcFirstLastPara="1" vertOverflow="ellipsis" vert="horz" wrap="square" anchor="ctr" anchorCtr="1"/>
              <a:lstStyle/>
              <a:p>
                <a:pPr>
                  <a:defRPr sz="1200" b="1" i="0" u="none" strike="noStrike" kern="1200" baseline="0">
                    <a:solidFill>
                      <a:srgbClr val="002060"/>
                    </a:solidFill>
                    <a:latin typeface="Arial" panose="020B0604020202020204" pitchFamily="34" charset="0"/>
                    <a:ea typeface="+mn-ea"/>
                    <a:cs typeface="Arial" panose="020B0604020202020204" pitchFamily="34" charset="0"/>
                  </a:defRPr>
                </a:pPr>
                <a:r>
                  <a:rPr lang="mn-MN" sz="1200" b="1"/>
                  <a:t>Ядуурлын хамралтын хүрээ</a:t>
                </a:r>
                <a:endParaRPr lang="en-US" sz="1200" b="1"/>
              </a:p>
            </c:rich>
          </c:tx>
          <c:layout>
            <c:manualLayout>
              <c:xMode val="edge"/>
              <c:yMode val="edge"/>
              <c:x val="3.0886941019165125E-3"/>
              <c:y val="0.11088642615403298"/>
            </c:manualLayout>
          </c:layout>
          <c:spPr>
            <a:noFill/>
            <a:ln>
              <a:noFill/>
            </a:ln>
            <a:effectLst/>
          </c:spPr>
        </c:title>
        <c:numFmt formatCode="0.0" sourceLinked="1"/>
        <c:maj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116182016"/>
        <c:crosses val="autoZero"/>
        <c:crossBetween val="between"/>
        <c:majorUnit val="10"/>
      </c:valAx>
      <c:spPr>
        <a:noFill/>
        <a:ln>
          <a:noFill/>
        </a:ln>
        <a:effectLst/>
      </c:spPr>
    </c:plotArea>
    <c:legend>
      <c:legendPos val="b"/>
      <c:layout>
        <c:manualLayout>
          <c:xMode val="edge"/>
          <c:yMode val="edge"/>
          <c:x val="1.7260342457192897E-3"/>
          <c:y val="0.91354860247732195"/>
          <c:w val="0.29356262071014738"/>
          <c:h val="7.6572985359105811E-2"/>
        </c:manualLayout>
      </c:layout>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sz="1100">
          <a:solidFill>
            <a:srgbClr val="002060"/>
          </a:solidFill>
          <a:latin typeface="Arial" panose="020B0604020202020204" pitchFamily="34" charset="0"/>
          <a:cs typeface="Arial" panose="020B0604020202020204" pitchFamily="34" charset="0"/>
        </a:defRPr>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2719816273003"/>
          <c:y val="3.7354133832313112E-2"/>
          <c:w val="0.78900112233445563"/>
          <c:h val="0.77557901848157706"/>
        </c:manualLayout>
      </c:layout>
      <c:barChart>
        <c:barDir val="col"/>
        <c:grouping val="clustered"/>
        <c:ser>
          <c:idx val="0"/>
          <c:order val="0"/>
          <c:tx>
            <c:strRef>
              <c:f>'Graf 9,10,11'!$G$5</c:f>
              <c:strCache>
                <c:ptCount val="1"/>
                <c:pt idx="0">
                  <c:v>Хот</c:v>
                </c:pt>
              </c:strCache>
            </c:strRef>
          </c:tx>
          <c:spPr>
            <a:solidFill>
              <a:srgbClr val="FFFF00"/>
            </a:solidFill>
            <a:ln>
              <a:solidFill>
                <a:srgbClr val="FFFF00"/>
              </a:solidFill>
            </a:ln>
            <a:effectLst/>
          </c:spPr>
          <c:dLbls>
            <c:spPr>
              <a:no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'Graf 9,10,11'!$H$4:$I$4</c:f>
              <c:numCache>
                <c:formatCode>General</c:formatCode>
                <c:ptCount val="2"/>
                <c:pt idx="0">
                  <c:v>2014</c:v>
                </c:pt>
                <c:pt idx="1">
                  <c:v>2016</c:v>
                </c:pt>
              </c:numCache>
            </c:numRef>
          </c:cat>
          <c:val>
            <c:numRef>
              <c:f>'Graf 9,10,11'!$H$5:$I$5</c:f>
              <c:numCache>
                <c:formatCode>General</c:formatCode>
                <c:ptCount val="2"/>
                <c:pt idx="0">
                  <c:v>55.6</c:v>
                </c:pt>
                <c:pt idx="1">
                  <c:v>62.1</c:v>
                </c:pt>
              </c:numCache>
            </c:numRef>
          </c:val>
        </c:ser>
        <c:ser>
          <c:idx val="1"/>
          <c:order val="1"/>
          <c:tx>
            <c:strRef>
              <c:f>'Graf 9,10,11'!$G$6</c:f>
              <c:strCache>
                <c:ptCount val="1"/>
                <c:pt idx="0">
                  <c:v>Хөдөө</c:v>
                </c:pt>
              </c:strCache>
            </c:strRef>
          </c:tx>
          <c:spPr>
            <a:solidFill>
              <a:srgbClr val="009900"/>
            </a:solidFill>
            <a:ln>
              <a:solidFill>
                <a:srgbClr val="009900"/>
              </a:solidFill>
            </a:ln>
            <a:effectLst/>
          </c:spPr>
          <c:dLbls>
            <c:spPr>
              <a:no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'Graf 9,10,11'!$H$4:$I$4</c:f>
              <c:numCache>
                <c:formatCode>General</c:formatCode>
                <c:ptCount val="2"/>
                <c:pt idx="0">
                  <c:v>2014</c:v>
                </c:pt>
                <c:pt idx="1">
                  <c:v>2016</c:v>
                </c:pt>
              </c:numCache>
            </c:numRef>
          </c:cat>
          <c:val>
            <c:numRef>
              <c:f>'Graf 9,10,11'!$H$6:$I$6</c:f>
              <c:numCache>
                <c:formatCode>General</c:formatCode>
                <c:ptCount val="2"/>
                <c:pt idx="0">
                  <c:v>44.4</c:v>
                </c:pt>
                <c:pt idx="1">
                  <c:v>37.9</c:v>
                </c:pt>
              </c:numCache>
            </c:numRef>
          </c:val>
        </c:ser>
        <c:dLbls>
          <c:showVal val="1"/>
        </c:dLbls>
        <c:gapWidth val="444"/>
        <c:overlap val="-90"/>
        <c:axId val="127273216"/>
        <c:axId val="127295872"/>
      </c:barChart>
      <c:catAx>
        <c:axId val="127273216"/>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rgbClr val="002060"/>
                </a:solidFill>
                <a:latin typeface="Arial" panose="020B0604020202020204" pitchFamily="34" charset="0"/>
                <a:ea typeface="+mn-ea"/>
                <a:cs typeface="Arial" panose="020B0604020202020204" pitchFamily="34" charset="0"/>
              </a:defRPr>
            </a:pPr>
            <a:endParaRPr lang="en-US"/>
          </a:p>
        </c:txPr>
        <c:crossAx val="127295872"/>
        <c:crosses val="autoZero"/>
        <c:auto val="1"/>
        <c:lblAlgn val="ctr"/>
        <c:lblOffset val="100"/>
      </c:catAx>
      <c:valAx>
        <c:axId val="127295872"/>
        <c:scaling>
          <c:orientation val="minMax"/>
        </c:scaling>
        <c:delete val="1"/>
        <c:axPos val="l"/>
        <c:title>
          <c:tx>
            <c:rich>
              <a:bodyPr rot="-5400000" spcFirstLastPara="1" vertOverflow="ellipsis" vert="horz" wrap="square" anchor="ctr" anchorCtr="1"/>
              <a:lstStyle/>
              <a:p>
                <a:pPr>
                  <a:defRPr sz="1400" b="1" i="0" u="none" strike="noStrike" kern="1200" cap="none" baseline="0">
                    <a:solidFill>
                      <a:srgbClr val="002060"/>
                    </a:solidFill>
                    <a:latin typeface="Arial" panose="020B0604020202020204" pitchFamily="34" charset="0"/>
                    <a:ea typeface="+mn-ea"/>
                    <a:cs typeface="Arial" panose="020B0604020202020204" pitchFamily="34" charset="0"/>
                  </a:defRPr>
                </a:pPr>
                <a:r>
                  <a:rPr lang="mn-MN" b="1" cap="none" dirty="0" smtClean="0"/>
                  <a:t>Ядуу хүн амын хувь</a:t>
                </a:r>
                <a:endParaRPr lang="en-US" b="1" cap="none" dirty="0"/>
              </a:p>
            </c:rich>
          </c:tx>
          <c:layout>
            <c:manualLayout>
              <c:xMode val="edge"/>
              <c:yMode val="edge"/>
              <c:x val="0"/>
              <c:y val="0.24073962414705041"/>
            </c:manualLayout>
          </c:layout>
          <c:spPr>
            <a:noFill/>
            <a:ln>
              <a:noFill/>
            </a:ln>
            <a:effectLst/>
          </c:spPr>
        </c:title>
        <c:numFmt formatCode="General" sourceLinked="1"/>
        <c:majorTickMark val="none"/>
        <c:tickLblPos val="none"/>
        <c:crossAx val="127273216"/>
        <c:crosses val="autoZero"/>
        <c:crossBetween val="between"/>
      </c:valAx>
      <c:spPr>
        <a:noFill/>
        <a:ln>
          <a:noFill/>
        </a:ln>
        <a:effectLst/>
      </c:spPr>
    </c:plotArea>
    <c:legend>
      <c:legendPos val="t"/>
      <c:layout>
        <c:manualLayout>
          <c:xMode val="edge"/>
          <c:yMode val="edge"/>
          <c:x val="0.5795871609798775"/>
          <c:y val="0.91325340082996609"/>
          <c:w val="0.39182198184822947"/>
          <c:h val="7.9942828928562151E-2"/>
        </c:manualLayout>
      </c:layout>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solidFill>
        <a:srgbClr val="002060"/>
      </a:solidFill>
    </a:ln>
    <a:effectLst/>
  </c:spPr>
  <c:txPr>
    <a:bodyPr/>
    <a:lstStyle/>
    <a:p>
      <a:pPr>
        <a:defRPr sz="1400">
          <a:solidFill>
            <a:srgbClr val="002060"/>
          </a:solidFill>
          <a:latin typeface="Arial" panose="020B0604020202020204" pitchFamily="34" charset="0"/>
          <a:cs typeface="Arial" panose="020B0604020202020204" pitchFamily="34" charset="0"/>
        </a:defRPr>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0" vert="horz"/>
          <a:lstStyle/>
          <a:p>
            <a:pPr>
              <a:defRPr>
                <a:solidFill>
                  <a:srgbClr val="002060"/>
                </a:solidFill>
              </a:defRPr>
            </a:pPr>
            <a:r>
              <a:rPr lang="mn-MN">
                <a:solidFill>
                  <a:srgbClr val="002060"/>
                </a:solidFill>
              </a:rPr>
              <a:t>Ядуу хүн амын тархалтын хувь, бүсээр</a:t>
            </a:r>
            <a:endParaRPr lang="en-US">
              <a:solidFill>
                <a:srgbClr val="002060"/>
              </a:solidFill>
            </a:endParaRPr>
          </a:p>
        </c:rich>
      </c:tx>
      <c:layout/>
      <c:spPr>
        <a:noFill/>
        <a:ln>
          <a:noFill/>
        </a:ln>
        <a:effectLst/>
      </c:spPr>
    </c:title>
    <c:plotArea>
      <c:layout>
        <c:manualLayout>
          <c:layoutTarget val="inner"/>
          <c:xMode val="edge"/>
          <c:yMode val="edge"/>
          <c:x val="3.9359097969896617E-2"/>
          <c:y val="0.21615893304851702"/>
          <c:w val="0.57228212544860446"/>
          <c:h val="0.74098025820725222"/>
        </c:manualLayout>
      </c:layout>
      <c:doughnutChart>
        <c:varyColors val="1"/>
        <c:ser>
          <c:idx val="0"/>
          <c:order val="0"/>
          <c:spPr>
            <a:solidFill>
              <a:srgbClr val="92D050"/>
            </a:solidFill>
          </c:spPr>
          <c:dPt>
            <c:idx val="0"/>
            <c:spPr>
              <a:solidFill>
                <a:srgbClr val="FFFF00"/>
              </a:solidFill>
              <a:ln>
                <a:noFill/>
              </a:ln>
              <a:effectLst>
                <a:outerShdw blurRad="254000" sx="102000" sy="102000" algn="ctr" rotWithShape="0">
                  <a:prstClr val="black">
                    <a:alpha val="20000"/>
                  </a:prstClr>
                </a:outerShdw>
              </a:effectLst>
            </c:spPr>
          </c:dPt>
          <c:dPt>
            <c:idx val="1"/>
            <c:spPr>
              <a:solidFill>
                <a:schemeClr val="bg1">
                  <a:lumMod val="65000"/>
                </a:schemeClr>
              </a:solidFill>
              <a:ln>
                <a:noFill/>
              </a:ln>
              <a:effectLst>
                <a:outerShdw blurRad="254000" sx="102000" sy="102000" algn="ctr" rotWithShape="0">
                  <a:prstClr val="black">
                    <a:alpha val="20000"/>
                  </a:prstClr>
                </a:outerShdw>
              </a:effectLst>
            </c:spPr>
          </c:dPt>
          <c:dPt>
            <c:idx val="2"/>
            <c:spPr>
              <a:solidFill>
                <a:schemeClr val="tx2">
                  <a:lumMod val="60000"/>
                  <a:lumOff val="40000"/>
                </a:schemeClr>
              </a:solidFill>
              <a:ln>
                <a:noFill/>
              </a:ln>
              <a:effectLst>
                <a:outerShdw blurRad="254000" sx="102000" sy="102000" algn="ctr" rotWithShape="0">
                  <a:prstClr val="black">
                    <a:alpha val="20000"/>
                  </a:prstClr>
                </a:outerShdw>
              </a:effectLst>
            </c:spPr>
          </c:dPt>
          <c:dPt>
            <c:idx val="3"/>
            <c:spPr>
              <a:solidFill>
                <a:srgbClr val="FF0000"/>
              </a:solidFill>
              <a:ln>
                <a:noFill/>
              </a:ln>
              <a:effectLst>
                <a:outerShdw blurRad="254000" sx="102000" sy="102000" algn="ctr" rotWithShape="0">
                  <a:prstClr val="black">
                    <a:alpha val="20000"/>
                  </a:prstClr>
                </a:outerShdw>
              </a:effectLst>
            </c:spPr>
          </c:dPt>
          <c:dPt>
            <c:idx val="4"/>
            <c:spPr>
              <a:solidFill>
                <a:srgbClr val="92D050"/>
              </a:solidFill>
              <a:ln>
                <a:noFill/>
              </a:ln>
              <a:effectLst>
                <a:outerShdw blurRad="254000" sx="102000" sy="102000" algn="ctr" rotWithShape="0">
                  <a:prstClr val="black">
                    <a:alpha val="20000"/>
                  </a:prstClr>
                </a:outerShdw>
              </a:effectLst>
            </c:spPr>
          </c:dPt>
          <c:dLbls>
            <c:spPr>
              <a:noFill/>
              <a:ln>
                <a:noFill/>
              </a:ln>
              <a:effectLst>
                <a:outerShdw blurRad="50800" dist="38100" dir="2700000" algn="tl" rotWithShape="0">
                  <a:prstClr val="black">
                    <a:alpha val="40000"/>
                  </a:prstClr>
                </a:outerShdw>
              </a:effectLst>
              <a:scene3d>
                <a:camera prst="orthographicFront"/>
                <a:lightRig rig="threePt" dir="t"/>
              </a:scene3d>
              <a:sp3d>
                <a:bevelT w="0"/>
              </a:sp3d>
            </c:spPr>
            <c:txPr>
              <a:bodyPr rot="0"/>
              <a:lstStyle/>
              <a:p>
                <a:pPr>
                  <a:defRPr sz="1200" b="1"/>
                </a:pPr>
                <a:endParaRPr lang="en-US"/>
              </a:p>
            </c:txP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rect">
                    <a:avLst/>
                  </a:prstGeom>
                </c15:spPr>
                <c15:layout/>
              </c:ext>
            </c:extLst>
          </c:dLbls>
          <c:cat>
            <c:strRef>
              <c:f>'Graf 9,10,11'!$N$2:$R$2</c:f>
              <c:strCache>
                <c:ptCount val="5"/>
                <c:pt idx="0">
                  <c:v>Баруун</c:v>
                </c:pt>
                <c:pt idx="1">
                  <c:v>Хангай</c:v>
                </c:pt>
                <c:pt idx="2">
                  <c:v>Төв</c:v>
                </c:pt>
                <c:pt idx="3">
                  <c:v>Зүүн</c:v>
                </c:pt>
                <c:pt idx="4">
                  <c:v>Улаанбаатар</c:v>
                </c:pt>
              </c:strCache>
            </c:strRef>
          </c:cat>
          <c:val>
            <c:numRef>
              <c:f>'Graf 9,10,11'!$N$3:$R$3</c:f>
              <c:numCache>
                <c:formatCode>0.0</c:formatCode>
                <c:ptCount val="5"/>
                <c:pt idx="0">
                  <c:v>16.543551000000001</c:v>
                </c:pt>
                <c:pt idx="1">
                  <c:v>20.893353000000001</c:v>
                </c:pt>
                <c:pt idx="2">
                  <c:v>14.056799000000012</c:v>
                </c:pt>
                <c:pt idx="3">
                  <c:v>10.696438000000002</c:v>
                </c:pt>
                <c:pt idx="4">
                  <c:v>37.809857999999998</c:v>
                </c:pt>
              </c:numCache>
            </c:numRef>
          </c:val>
        </c:ser>
        <c:dLbls>
          <c:showPercent val="1"/>
        </c:dLbls>
        <c:firstSliceAng val="0"/>
        <c:holeSize val="50"/>
      </c:doughnutChart>
      <c:spPr>
        <a:noFill/>
        <a:ln>
          <a:noFill/>
        </a:ln>
        <a:effectLst/>
      </c:spPr>
    </c:plotArea>
    <c:legend>
      <c:legendPos val="r"/>
      <c:layout>
        <c:manualLayout>
          <c:xMode val="edge"/>
          <c:yMode val="edge"/>
          <c:x val="0.68353420108200758"/>
          <c:y val="0.57159824255391545"/>
          <c:w val="0.29605763565268667"/>
          <c:h val="0.40003918536062688"/>
        </c:manualLayout>
      </c:layout>
      <c:spPr>
        <a:solidFill>
          <a:schemeClr val="lt1">
            <a:lumMod val="95000"/>
            <a:alpha val="39000"/>
          </a:schemeClr>
        </a:solidFill>
        <a:ln>
          <a:noFill/>
        </a:ln>
        <a:effectLst/>
      </c:spPr>
      <c:txPr>
        <a:bodyPr rot="0" vert="horz"/>
        <a:lstStyle/>
        <a:p>
          <a:pPr>
            <a:defRPr b="1">
              <a:solidFill>
                <a:srgbClr val="002060"/>
              </a:solidFill>
            </a:defRPr>
          </a:pPr>
          <a:endParaRPr lang="en-US"/>
        </a:p>
      </c:txPr>
    </c:legend>
    <c:plotVisOnly val="1"/>
    <c:dispBlanksAs val="zero"/>
  </c:chart>
  <c:spPr>
    <a:solidFill>
      <a:sysClr val="window" lastClr="FFFFFF"/>
    </a:solidFill>
    <a:ln w="9525" cap="flat" cmpd="sng" algn="ctr">
      <a:solidFill>
        <a:srgbClr val="002060"/>
      </a:solidFill>
      <a:round/>
    </a:ln>
    <a:effectLst/>
  </c:spPr>
  <c:txPr>
    <a:bodyPr/>
    <a:lstStyle/>
    <a:p>
      <a:pPr>
        <a:defRPr sz="1100">
          <a:solidFill>
            <a:srgbClr val="002060"/>
          </a:solidFill>
          <a:latin typeface="Arial" panose="020B0604020202020204" pitchFamily="34" charset="0"/>
          <a:cs typeface="Arial" panose="020B0604020202020204" pitchFamily="34" charset="0"/>
        </a:defRPr>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baseline="0">
                <a:solidFill>
                  <a:srgbClr val="002060"/>
                </a:solidFill>
                <a:latin typeface="Arial" panose="020B0604020202020204" pitchFamily="34" charset="0"/>
                <a:ea typeface="+mn-ea"/>
                <a:cs typeface="Arial" panose="020B0604020202020204" pitchFamily="34" charset="0"/>
              </a:defRPr>
            </a:pPr>
            <a:r>
              <a:rPr lang="mn-MN">
                <a:solidFill>
                  <a:srgbClr val="002060"/>
                </a:solidFill>
              </a:rPr>
              <a:t>Ядуу хүн амын тархалтын хувь, суурьшлаар</a:t>
            </a:r>
            <a:endParaRPr lang="en-US">
              <a:solidFill>
                <a:srgbClr val="002060"/>
              </a:solidFill>
            </a:endParaRPr>
          </a:p>
        </c:rich>
      </c:tx>
      <c:layout/>
      <c:spPr>
        <a:noFill/>
        <a:ln>
          <a:noFill/>
        </a:ln>
        <a:effectLst/>
      </c:spPr>
    </c:title>
    <c:plotArea>
      <c:layout>
        <c:manualLayout>
          <c:layoutTarget val="inner"/>
          <c:xMode val="edge"/>
          <c:yMode val="edge"/>
          <c:x val="5.6495549022429627E-2"/>
          <c:y val="0.2087817147856518"/>
          <c:w val="0.57711505382975969"/>
          <c:h val="0.76748286672499266"/>
        </c:manualLayout>
      </c:layout>
      <c:doughnutChart>
        <c:varyColors val="1"/>
        <c:ser>
          <c:idx val="0"/>
          <c:order val="0"/>
          <c:dPt>
            <c:idx val="0"/>
            <c:spPr>
              <a:solidFill>
                <a:srgbClr val="92D050"/>
              </a:solidFill>
              <a:ln>
                <a:noFill/>
              </a:ln>
              <a:effectLst>
                <a:outerShdw blurRad="254000" sx="102000" sy="102000" algn="ctr" rotWithShape="0">
                  <a:prstClr val="black">
                    <a:alpha val="20000"/>
                  </a:prstClr>
                </a:outerShdw>
              </a:effectLst>
            </c:spPr>
          </c:dPt>
          <c:dPt>
            <c:idx val="1"/>
            <c:spPr>
              <a:solidFill>
                <a:srgbClr val="FFFF00"/>
              </a:solidFill>
              <a:ln>
                <a:noFill/>
              </a:ln>
              <a:effectLst>
                <a:outerShdw blurRad="254000" sx="102000" sy="102000" algn="ctr" rotWithShape="0">
                  <a:prstClr val="black">
                    <a:alpha val="20000"/>
                  </a:prstClr>
                </a:outerShdw>
              </a:effectLst>
            </c:spPr>
          </c:dPt>
          <c:dPt>
            <c:idx val="2"/>
            <c:spPr>
              <a:solidFill>
                <a:schemeClr val="bg1">
                  <a:lumMod val="65000"/>
                </a:schemeClr>
              </a:solidFill>
              <a:ln>
                <a:noFill/>
              </a:ln>
              <a:effectLst>
                <a:outerShdw blurRad="254000" sx="102000" sy="102000" algn="ctr" rotWithShape="0">
                  <a:prstClr val="black">
                    <a:alpha val="20000"/>
                  </a:prstClr>
                </a:outerShdw>
              </a:effectLst>
            </c:spPr>
          </c:dPt>
          <c:dPt>
            <c:idx val="3"/>
            <c:spPr>
              <a:solidFill>
                <a:schemeClr val="tx2">
                  <a:lumMod val="60000"/>
                  <a:lumOff val="40000"/>
                </a:schemeClr>
              </a:solidFill>
              <a:ln>
                <a:noFill/>
              </a:ln>
              <a:effectLst>
                <a:outerShdw blurRad="254000" sx="102000" sy="102000" algn="ctr" rotWithShape="0">
                  <a:prstClr val="black">
                    <a:alpha val="20000"/>
                  </a:prstClr>
                </a:outerShdw>
              </a:effectLst>
            </c:spPr>
          </c:dPt>
          <c:dLbls>
            <c:spPr>
              <a:no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2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'Graf 9,10,11'!$N$5:$Q$5</c:f>
              <c:strCache>
                <c:ptCount val="4"/>
                <c:pt idx="0">
                  <c:v>Улаанбаатар</c:v>
                </c:pt>
                <c:pt idx="1">
                  <c:v>Аймгийн төв</c:v>
                </c:pt>
                <c:pt idx="2">
                  <c:v>Сумын төв</c:v>
                </c:pt>
                <c:pt idx="3">
                  <c:v>Хөдөө нутаг</c:v>
                </c:pt>
              </c:strCache>
            </c:strRef>
          </c:cat>
          <c:val>
            <c:numRef>
              <c:f>'Graf 9,10,11'!$N$6:$Q$6</c:f>
              <c:numCache>
                <c:formatCode>0.0</c:formatCode>
                <c:ptCount val="4"/>
                <c:pt idx="0">
                  <c:v>37.809857999999998</c:v>
                </c:pt>
                <c:pt idx="1">
                  <c:v>24.315002</c:v>
                </c:pt>
                <c:pt idx="2">
                  <c:v>19.101286999999999</c:v>
                </c:pt>
                <c:pt idx="3">
                  <c:v>18.773852999999999</c:v>
                </c:pt>
              </c:numCache>
            </c:numRef>
          </c:val>
        </c:ser>
        <c:dLbls>
          <c:showPercent val="1"/>
        </c:dLbls>
        <c:firstSliceAng val="0"/>
        <c:holeSize val="50"/>
      </c:doughnutChart>
      <c:spPr>
        <a:noFill/>
        <a:ln>
          <a:noFill/>
        </a:ln>
        <a:effectLst/>
      </c:spPr>
    </c:plotArea>
    <c:legend>
      <c:legendPos val="r"/>
      <c:layout>
        <c:manualLayout>
          <c:xMode val="edge"/>
          <c:yMode val="edge"/>
          <c:x val="0.69613262627885863"/>
          <c:y val="0.64836778215223057"/>
          <c:w val="0.28345921045583589"/>
          <c:h val="0.31907023850279587"/>
        </c:manualLayout>
      </c:layout>
      <c:spPr>
        <a:solidFill>
          <a:schemeClr val="lt1">
            <a:lumMod val="95000"/>
            <a:alpha val="39000"/>
          </a:schemeClr>
        </a:solidFill>
        <a:ln>
          <a:noFill/>
        </a:ln>
        <a:effectLst/>
      </c:spPr>
      <c:txPr>
        <a:bodyPr rot="0" spcFirstLastPara="1" vertOverflow="ellipsis" vert="horz" wrap="square" anchor="ctr" anchorCtr="1"/>
        <a:lstStyle/>
        <a:p>
          <a:pPr>
            <a:defRPr sz="105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zero"/>
  </c:chart>
  <c:spPr>
    <a:solidFill>
      <a:sysClr val="window" lastClr="FFFFFF"/>
    </a:solidFill>
    <a:ln w="9525" cap="flat" cmpd="sng" algn="ctr">
      <a:solidFill>
        <a:srgbClr val="002060"/>
      </a:solidFill>
      <a:round/>
    </a:ln>
    <a:effectLst/>
  </c:spPr>
  <c:txPr>
    <a:bodyPr/>
    <a:lstStyle/>
    <a:p>
      <a:pPr>
        <a:defRPr sz="1050">
          <a:solidFill>
            <a:srgbClr val="002060"/>
          </a:solidFill>
          <a:latin typeface="Arial" panose="020B0604020202020204" pitchFamily="34" charset="0"/>
          <a:cs typeface="Arial" panose="020B0604020202020204" pitchFamily="34" charset="0"/>
        </a:defRPr>
      </a:pPr>
      <a:endParaRPr lang="en-US"/>
    </a:p>
  </c:txPr>
  <c:externalData r:id="rId2"/>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731391585760508"/>
          <c:y val="3.1482939632545955E-2"/>
          <c:w val="0.87329383584333564"/>
          <c:h val="0.85992948974598515"/>
        </c:manualLayout>
      </c:layout>
      <c:barChart>
        <c:barDir val="col"/>
        <c:grouping val="clustered"/>
        <c:ser>
          <c:idx val="0"/>
          <c:order val="0"/>
          <c:tx>
            <c:strRef>
              <c:f>[grafik1.xlsx]Sheet1!$L$12</c:f>
              <c:strCache>
                <c:ptCount val="1"/>
                <c:pt idx="0">
                  <c:v>2014/2012</c:v>
                </c:pt>
              </c:strCache>
            </c:strRef>
          </c:tx>
          <c:spPr>
            <a:solidFill>
              <a:srgbClr val="00B0F0"/>
            </a:solidFill>
          </c:spPr>
          <c:dLbls>
            <c:dLbl>
              <c:idx val="0"/>
              <c:layout>
                <c:manualLayout>
                  <c:x val="3.2362459546925715E-3"/>
                  <c:y val="-1.9774011299435124E-2"/>
                </c:manualLayout>
              </c:layout>
              <c:showVal val="1"/>
              <c:extLst>
                <c:ext xmlns:c15="http://schemas.microsoft.com/office/drawing/2012/chart" uri="{CE6537A1-D6FC-4f65-9D91-7224C49458BB}"/>
              </c:extLst>
            </c:dLbl>
            <c:dLbl>
              <c:idx val="3"/>
              <c:layout>
                <c:manualLayout>
                  <c:x val="4.8543689320388415E-3"/>
                  <c:y val="-1.6949152542372985E-2"/>
                </c:manualLayout>
              </c:layout>
              <c:showVal val="1"/>
              <c:extLst>
                <c:ext xmlns:c15="http://schemas.microsoft.com/office/drawing/2012/chart" uri="{CE6537A1-D6FC-4f65-9D91-7224C49458BB}"/>
              </c:extLst>
            </c:dLbl>
            <c:spPr>
              <a:noFill/>
              <a:ln>
                <a:noFill/>
              </a:ln>
              <a:effectLst/>
            </c:spPr>
            <c:txPr>
              <a:bodyPr/>
              <a:lstStyle/>
              <a:p>
                <a:pPr>
                  <a:defRPr sz="1200" b="1"/>
                </a:pPr>
                <a:endParaRPr lang="en-US"/>
              </a:p>
            </c:txPr>
            <c:showVal val="1"/>
            <c:extLst>
              <c:ext xmlns:c15="http://schemas.microsoft.com/office/drawing/2012/chart" uri="{CE6537A1-D6FC-4f65-9D91-7224C49458BB}">
                <c15:showLeaderLines val="0"/>
              </c:ext>
            </c:extLst>
          </c:dLbls>
          <c:cat>
            <c:strRef>
              <c:f>[grafik1.xlsx]Sheet1!$F$13:$F$17</c:f>
              <c:strCache>
                <c:ptCount val="5"/>
                <c:pt idx="0">
                  <c:v>Цалин</c:v>
                </c:pt>
                <c:pt idx="1">
                  <c:v>Тэтгэвэр, тэтгэмж</c:v>
                </c:pt>
                <c:pt idx="2">
                  <c:v>Хөдөө аж ахуй</c:v>
                </c:pt>
                <c:pt idx="3">
                  <c:v>Өрхийн бизнес</c:v>
                </c:pt>
                <c:pt idx="4">
                  <c:v>Бусад</c:v>
                </c:pt>
              </c:strCache>
            </c:strRef>
          </c:cat>
          <c:val>
            <c:numRef>
              <c:f>[grafik1.xlsx]Sheet1!$L$13:$L$17</c:f>
              <c:numCache>
                <c:formatCode>0.0</c:formatCode>
                <c:ptCount val="5"/>
                <c:pt idx="0">
                  <c:v>34.5420591991263</c:v>
                </c:pt>
                <c:pt idx="1">
                  <c:v>-7.8145012210459184</c:v>
                </c:pt>
                <c:pt idx="2">
                  <c:v>121.32995791462729</c:v>
                </c:pt>
                <c:pt idx="3">
                  <c:v>15.635856684904295</c:v>
                </c:pt>
                <c:pt idx="4">
                  <c:v>58.763538233480695</c:v>
                </c:pt>
              </c:numCache>
            </c:numRef>
          </c:val>
        </c:ser>
        <c:ser>
          <c:idx val="1"/>
          <c:order val="1"/>
          <c:tx>
            <c:strRef>
              <c:f>[grafik1.xlsx]Sheet1!$M$12</c:f>
              <c:strCache>
                <c:ptCount val="1"/>
                <c:pt idx="0">
                  <c:v>2016/2014</c:v>
                </c:pt>
              </c:strCache>
            </c:strRef>
          </c:tx>
          <c:spPr>
            <a:solidFill>
              <a:schemeClr val="accent4"/>
            </a:solidFill>
          </c:spPr>
          <c:dLbls>
            <c:dLbl>
              <c:idx val="1"/>
              <c:layout>
                <c:manualLayout>
                  <c:x val="3.2362459546925572E-3"/>
                  <c:y val="-1.6949152542372881E-2"/>
                </c:manualLayout>
              </c:layout>
              <c:showVal val="1"/>
              <c:extLst>
                <c:ext xmlns:c15="http://schemas.microsoft.com/office/drawing/2012/chart" uri="{CE6537A1-D6FC-4f65-9D91-7224C49458BB}"/>
              </c:extLst>
            </c:dLbl>
            <c:spPr>
              <a:noFill/>
              <a:ln>
                <a:noFill/>
              </a:ln>
              <a:effectLst/>
            </c:spPr>
            <c:txPr>
              <a:bodyPr/>
              <a:lstStyle/>
              <a:p>
                <a:pPr>
                  <a:defRPr sz="1200" b="1"/>
                </a:pPr>
                <a:endParaRPr lang="en-US"/>
              </a:p>
            </c:txPr>
            <c:showVal val="1"/>
            <c:extLst>
              <c:ext xmlns:c15="http://schemas.microsoft.com/office/drawing/2012/chart" uri="{CE6537A1-D6FC-4f65-9D91-7224C49458BB}">
                <c15:showLeaderLines val="0"/>
              </c:ext>
            </c:extLst>
          </c:dLbls>
          <c:cat>
            <c:strRef>
              <c:f>[grafik1.xlsx]Sheet1!$F$13:$F$17</c:f>
              <c:strCache>
                <c:ptCount val="5"/>
                <c:pt idx="0">
                  <c:v>Цалин</c:v>
                </c:pt>
                <c:pt idx="1">
                  <c:v>Тэтгэвэр, тэтгэмж</c:v>
                </c:pt>
                <c:pt idx="2">
                  <c:v>Хөдөө аж ахуй</c:v>
                </c:pt>
                <c:pt idx="3">
                  <c:v>Өрхийн бизнес</c:v>
                </c:pt>
                <c:pt idx="4">
                  <c:v>Бусад</c:v>
                </c:pt>
              </c:strCache>
            </c:strRef>
          </c:cat>
          <c:val>
            <c:numRef>
              <c:f>[grafik1.xlsx]Sheet1!$M$13:$M$17</c:f>
              <c:numCache>
                <c:formatCode>0.0</c:formatCode>
                <c:ptCount val="5"/>
                <c:pt idx="0">
                  <c:v>-4.5755182320238958</c:v>
                </c:pt>
                <c:pt idx="1">
                  <c:v>15.399306438610351</c:v>
                </c:pt>
                <c:pt idx="2">
                  <c:v>-44.650541518079763</c:v>
                </c:pt>
                <c:pt idx="3">
                  <c:v>-36.658314288318081</c:v>
                </c:pt>
                <c:pt idx="4">
                  <c:v>-18.777659355934603</c:v>
                </c:pt>
              </c:numCache>
            </c:numRef>
          </c:val>
        </c:ser>
        <c:axId val="69404160"/>
        <c:axId val="69405696"/>
      </c:barChart>
      <c:catAx>
        <c:axId val="69404160"/>
        <c:scaling>
          <c:orientation val="minMax"/>
        </c:scaling>
        <c:axPos val="b"/>
        <c:numFmt formatCode="General" sourceLinked="1"/>
        <c:tickLblPos val="low"/>
        <c:txPr>
          <a:bodyPr/>
          <a:lstStyle/>
          <a:p>
            <a:pPr>
              <a:defRPr sz="1200" b="1"/>
            </a:pPr>
            <a:endParaRPr lang="en-US"/>
          </a:p>
        </c:txPr>
        <c:crossAx val="69405696"/>
        <c:crosses val="autoZero"/>
        <c:auto val="1"/>
        <c:lblAlgn val="ctr"/>
        <c:lblOffset val="100"/>
      </c:catAx>
      <c:valAx>
        <c:axId val="69405696"/>
        <c:scaling>
          <c:orientation val="minMax"/>
        </c:scaling>
        <c:axPos val="l"/>
        <c:majorGridlines>
          <c:spPr>
            <a:ln>
              <a:solidFill>
                <a:sysClr val="windowText" lastClr="000000">
                  <a:tint val="75000"/>
                  <a:shade val="95000"/>
                  <a:satMod val="105000"/>
                </a:sysClr>
              </a:solidFill>
              <a:prstDash val="sysDash"/>
              <a:round/>
            </a:ln>
          </c:spPr>
        </c:majorGridlines>
        <c:title>
          <c:tx>
            <c:rich>
              <a:bodyPr/>
              <a:lstStyle/>
              <a:p>
                <a:pPr>
                  <a:defRPr sz="1200"/>
                </a:pPr>
                <a:r>
                  <a:rPr lang="mn-MN" sz="1200" dirty="0" smtClean="0"/>
                  <a:t>Ядуурлын</a:t>
                </a:r>
                <a:r>
                  <a:rPr lang="mn-MN" sz="1200" baseline="0" dirty="0" smtClean="0"/>
                  <a:t> өөрчлөлтийн бүрэлдэхүүн </a:t>
                </a:r>
                <a:r>
                  <a:rPr lang="en-US" sz="1200" baseline="0" dirty="0" smtClean="0"/>
                  <a:t>(%)</a:t>
                </a:r>
                <a:endParaRPr lang="en-US" sz="1200" dirty="0"/>
              </a:p>
            </c:rich>
          </c:tx>
          <c:layout>
            <c:manualLayout>
              <c:xMode val="edge"/>
              <c:yMode val="edge"/>
              <c:x val="1.4563106796116523E-2"/>
              <c:y val="7.5880577427821616E-2"/>
            </c:manualLayout>
          </c:layout>
        </c:title>
        <c:numFmt formatCode="0.0" sourceLinked="1"/>
        <c:tickLblPos val="nextTo"/>
        <c:txPr>
          <a:bodyPr/>
          <a:lstStyle/>
          <a:p>
            <a:pPr>
              <a:defRPr b="1"/>
            </a:pPr>
            <a:endParaRPr lang="en-US"/>
          </a:p>
        </c:txPr>
        <c:crossAx val="69404160"/>
        <c:crosses val="autoZero"/>
        <c:crossBetween val="between"/>
      </c:valAx>
    </c:plotArea>
    <c:legend>
      <c:legendPos val="r"/>
      <c:layout>
        <c:manualLayout>
          <c:xMode val="edge"/>
          <c:yMode val="edge"/>
          <c:x val="0.69772749280126389"/>
          <c:y val="3.5943769740646829E-2"/>
          <c:w val="0.28932752337996687"/>
          <c:h val="6.6530539614751541E-2"/>
        </c:manualLayout>
      </c:layout>
      <c:spPr>
        <a:ln>
          <a:solidFill>
            <a:srgbClr val="FF0000"/>
          </a:solidFill>
        </a:ln>
      </c:spPr>
      <c:txPr>
        <a:bodyPr/>
        <a:lstStyle/>
        <a:p>
          <a:pPr>
            <a:defRPr sz="1400" b="1"/>
          </a:pPr>
          <a:endParaRPr lang="en-US"/>
        </a:p>
      </c:txPr>
    </c:legend>
    <c:plotVisOnly val="1"/>
    <c:dispBlanksAs val="gap"/>
  </c:chart>
  <c:txPr>
    <a:bodyPr/>
    <a:lstStyle/>
    <a:p>
      <a:pPr>
        <a:defRPr sz="1100">
          <a:solidFill>
            <a:srgbClr val="002060"/>
          </a:solidFill>
          <a:latin typeface="Arial" panose="020B0604020202020204" pitchFamily="34" charset="0"/>
          <a:cs typeface="Arial" panose="020B0604020202020204" pitchFamily="34" charset="0"/>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8.6115990308903698E-2"/>
          <c:y val="4.2261904761904757E-2"/>
          <c:w val="0.90419493236422444"/>
          <c:h val="0.73280077893489215"/>
        </c:manualLayout>
      </c:layout>
      <c:barChart>
        <c:barDir val="col"/>
        <c:grouping val="clustered"/>
        <c:ser>
          <c:idx val="0"/>
          <c:order val="0"/>
          <c:tx>
            <c:strRef>
              <c:f>Sheet3!$B$4</c:f>
              <c:strCache>
                <c:ptCount val="1"/>
                <c:pt idx="0">
                  <c:v>I</c:v>
                </c:pt>
              </c:strCache>
            </c:strRef>
          </c:tx>
          <c:spPr>
            <a:solidFill>
              <a:srgbClr val="00B0F0"/>
            </a:solidFill>
          </c:spPr>
          <c:dLbls>
            <c:spPr>
              <a:noFill/>
              <a:ln>
                <a:noFill/>
              </a:ln>
              <a:effectLst/>
            </c:spPr>
            <c:showVal val="1"/>
            <c:extLst>
              <c:ext xmlns:c15="http://schemas.microsoft.com/office/drawing/2012/chart" uri="{CE6537A1-D6FC-4f65-9D91-7224C49458BB}">
                <c15:showLeaderLines val="0"/>
              </c:ext>
            </c:extLst>
          </c:dLbls>
          <c:cat>
            <c:strRef>
              <c:f>Sheet3!$A$5:$A$9</c:f>
              <c:strCache>
                <c:ptCount val="5"/>
                <c:pt idx="0">
                  <c:v>Өндөр насны тэтгэвэр</c:v>
                </c:pt>
                <c:pt idx="1">
                  <c:v>Хөгжлийн бэрхшээлтэй иргэний тэтгэвэр</c:v>
                </c:pt>
                <c:pt idx="2">
                  <c:v>Хүүхдийн мөнгө</c:v>
                </c:pt>
                <c:pt idx="3">
                  <c:v>Олон хүүхэд төрүүлж өсгөсөн эхийн урамшуулал</c:v>
                </c:pt>
                <c:pt idx="4">
                  <c:v>Жирэмсэн болон хөхүүл, нярай хүүхэдтэй эхийн тэтгэмж</c:v>
                </c:pt>
              </c:strCache>
            </c:strRef>
          </c:cat>
          <c:val>
            <c:numRef>
              <c:f>Sheet3!$B$5:$B$9</c:f>
              <c:numCache>
                <c:formatCode>#,###,##0.0</c:formatCode>
                <c:ptCount val="5"/>
                <c:pt idx="0">
                  <c:v>18.54315508293849</c:v>
                </c:pt>
                <c:pt idx="1">
                  <c:v>18.966432439231586</c:v>
                </c:pt>
                <c:pt idx="2">
                  <c:v>95.801459869502267</c:v>
                </c:pt>
                <c:pt idx="3">
                  <c:v>30.879805875685733</c:v>
                </c:pt>
                <c:pt idx="4">
                  <c:v>17.935601809992889</c:v>
                </c:pt>
              </c:numCache>
            </c:numRef>
          </c:val>
        </c:ser>
        <c:ser>
          <c:idx val="1"/>
          <c:order val="1"/>
          <c:tx>
            <c:strRef>
              <c:f>Sheet3!$C$4</c:f>
              <c:strCache>
                <c:ptCount val="1"/>
                <c:pt idx="0">
                  <c:v>II</c:v>
                </c:pt>
              </c:strCache>
            </c:strRef>
          </c:tx>
          <c:spPr>
            <a:solidFill>
              <a:schemeClr val="accent2"/>
            </a:solidFill>
          </c:spPr>
          <c:cat>
            <c:strRef>
              <c:f>Sheet3!$A$5:$A$9</c:f>
              <c:strCache>
                <c:ptCount val="5"/>
                <c:pt idx="0">
                  <c:v>Өндөр насны тэтгэвэр</c:v>
                </c:pt>
                <c:pt idx="1">
                  <c:v>Хөгжлийн бэрхшээлтэй иргэний тэтгэвэр</c:v>
                </c:pt>
                <c:pt idx="2">
                  <c:v>Хүүхдийн мөнгө</c:v>
                </c:pt>
                <c:pt idx="3">
                  <c:v>Олон хүүхэд төрүүлж өсгөсөн эхийн урамшуулал</c:v>
                </c:pt>
                <c:pt idx="4">
                  <c:v>Жирэмсэн болон хөхүүл, нярай хүүхэдтэй эхийн тэтгэмж</c:v>
                </c:pt>
              </c:strCache>
            </c:strRef>
          </c:cat>
          <c:val>
            <c:numRef>
              <c:f>Sheet3!$C$5:$C$9</c:f>
              <c:numCache>
                <c:formatCode>#,###,##0.0</c:formatCode>
                <c:ptCount val="5"/>
                <c:pt idx="0">
                  <c:v>23.479107317133082</c:v>
                </c:pt>
                <c:pt idx="1">
                  <c:v>14.924736550227738</c:v>
                </c:pt>
                <c:pt idx="2">
                  <c:v>88.763839105847467</c:v>
                </c:pt>
                <c:pt idx="3">
                  <c:v>23.280578703882764</c:v>
                </c:pt>
                <c:pt idx="4">
                  <c:v>13.246666576153327</c:v>
                </c:pt>
              </c:numCache>
            </c:numRef>
          </c:val>
        </c:ser>
        <c:ser>
          <c:idx val="2"/>
          <c:order val="2"/>
          <c:tx>
            <c:strRef>
              <c:f>Sheet3!$D$4</c:f>
              <c:strCache>
                <c:ptCount val="1"/>
                <c:pt idx="0">
                  <c:v>III</c:v>
                </c:pt>
              </c:strCache>
            </c:strRef>
          </c:tx>
          <c:spPr>
            <a:solidFill>
              <a:schemeClr val="bg1">
                <a:lumMod val="65000"/>
              </a:schemeClr>
            </a:solidFill>
          </c:spPr>
          <c:cat>
            <c:strRef>
              <c:f>Sheet3!$A$5:$A$9</c:f>
              <c:strCache>
                <c:ptCount val="5"/>
                <c:pt idx="0">
                  <c:v>Өндөр насны тэтгэвэр</c:v>
                </c:pt>
                <c:pt idx="1">
                  <c:v>Хөгжлийн бэрхшээлтэй иргэний тэтгэвэр</c:v>
                </c:pt>
                <c:pt idx="2">
                  <c:v>Хүүхдийн мөнгө</c:v>
                </c:pt>
                <c:pt idx="3">
                  <c:v>Олон хүүхэд төрүүлж өсгөсөн эхийн урамшуулал</c:v>
                </c:pt>
                <c:pt idx="4">
                  <c:v>Жирэмсэн болон хөхүүл, нярай хүүхэдтэй эхийн тэтгэмж</c:v>
                </c:pt>
              </c:strCache>
            </c:strRef>
          </c:cat>
          <c:val>
            <c:numRef>
              <c:f>Sheet3!$D$5:$D$9</c:f>
              <c:numCache>
                <c:formatCode>#,###,##0.0</c:formatCode>
                <c:ptCount val="5"/>
                <c:pt idx="0">
                  <c:v>24.385522761726776</c:v>
                </c:pt>
                <c:pt idx="1">
                  <c:v>12.901887446300289</c:v>
                </c:pt>
                <c:pt idx="2">
                  <c:v>81.092510333627658</c:v>
                </c:pt>
                <c:pt idx="3">
                  <c:v>19.072745975451046</c:v>
                </c:pt>
                <c:pt idx="4">
                  <c:v>11.918978061827948</c:v>
                </c:pt>
              </c:numCache>
            </c:numRef>
          </c:val>
        </c:ser>
        <c:ser>
          <c:idx val="3"/>
          <c:order val="3"/>
          <c:tx>
            <c:strRef>
              <c:f>Sheet3!$E$4</c:f>
              <c:strCache>
                <c:ptCount val="1"/>
                <c:pt idx="0">
                  <c:v>IV</c:v>
                </c:pt>
              </c:strCache>
            </c:strRef>
          </c:tx>
          <c:spPr>
            <a:solidFill>
              <a:schemeClr val="accent4"/>
            </a:solidFill>
          </c:spPr>
          <c:cat>
            <c:strRef>
              <c:f>Sheet3!$A$5:$A$9</c:f>
              <c:strCache>
                <c:ptCount val="5"/>
                <c:pt idx="0">
                  <c:v>Өндөр насны тэтгэвэр</c:v>
                </c:pt>
                <c:pt idx="1">
                  <c:v>Хөгжлийн бэрхшээлтэй иргэний тэтгэвэр</c:v>
                </c:pt>
                <c:pt idx="2">
                  <c:v>Хүүхдийн мөнгө</c:v>
                </c:pt>
                <c:pt idx="3">
                  <c:v>Олон хүүхэд төрүүлж өсгөсөн эхийн урамшуулал</c:v>
                </c:pt>
                <c:pt idx="4">
                  <c:v>Жирэмсэн болон хөхүүл, нярай хүүхэдтэй эхийн тэтгэмж</c:v>
                </c:pt>
              </c:strCache>
            </c:strRef>
          </c:cat>
          <c:val>
            <c:numRef>
              <c:f>Sheet3!$E$5:$E$9</c:f>
              <c:numCache>
                <c:formatCode>#,###,##0.0</c:formatCode>
                <c:ptCount val="5"/>
                <c:pt idx="0">
                  <c:v>27.927835781805399</c:v>
                </c:pt>
                <c:pt idx="1">
                  <c:v>10.119415308796494</c:v>
                </c:pt>
                <c:pt idx="2">
                  <c:v>73.375954286614089</c:v>
                </c:pt>
                <c:pt idx="3">
                  <c:v>17.706120870301181</c:v>
                </c:pt>
                <c:pt idx="4">
                  <c:v>8.4318043295519907</c:v>
                </c:pt>
              </c:numCache>
            </c:numRef>
          </c:val>
        </c:ser>
        <c:ser>
          <c:idx val="4"/>
          <c:order val="4"/>
          <c:tx>
            <c:strRef>
              <c:f>Sheet3!$F$4</c:f>
              <c:strCache>
                <c:ptCount val="1"/>
                <c:pt idx="0">
                  <c:v>V</c:v>
                </c:pt>
              </c:strCache>
            </c:strRef>
          </c:tx>
          <c:spPr>
            <a:solidFill>
              <a:schemeClr val="accent1"/>
            </a:solidFill>
          </c:spPr>
          <c:dLbls>
            <c:spPr>
              <a:noFill/>
              <a:ln>
                <a:noFill/>
              </a:ln>
              <a:effectLst/>
            </c:spPr>
            <c:showVal val="1"/>
            <c:extLst>
              <c:ext xmlns:c15="http://schemas.microsoft.com/office/drawing/2012/chart" uri="{CE6537A1-D6FC-4f65-9D91-7224C49458BB}">
                <c15:showLeaderLines val="0"/>
              </c:ext>
            </c:extLst>
          </c:dLbls>
          <c:cat>
            <c:strRef>
              <c:f>Sheet3!$A$5:$A$9</c:f>
              <c:strCache>
                <c:ptCount val="5"/>
                <c:pt idx="0">
                  <c:v>Өндөр насны тэтгэвэр</c:v>
                </c:pt>
                <c:pt idx="1">
                  <c:v>Хөгжлийн бэрхшээлтэй иргэний тэтгэвэр</c:v>
                </c:pt>
                <c:pt idx="2">
                  <c:v>Хүүхдийн мөнгө</c:v>
                </c:pt>
                <c:pt idx="3">
                  <c:v>Олон хүүхэд төрүүлж өсгөсөн эхийн урамшуулал</c:v>
                </c:pt>
                <c:pt idx="4">
                  <c:v>Жирэмсэн болон хөхүүл, нярай хүүхэдтэй эхийн тэтгэмж</c:v>
                </c:pt>
              </c:strCache>
            </c:strRef>
          </c:cat>
          <c:val>
            <c:numRef>
              <c:f>Sheet3!$F$5:$F$9</c:f>
              <c:numCache>
                <c:formatCode>#,###,##0.0</c:formatCode>
                <c:ptCount val="5"/>
                <c:pt idx="0">
                  <c:v>26.599452899937763</c:v>
                </c:pt>
                <c:pt idx="1">
                  <c:v>7.8750332598199506</c:v>
                </c:pt>
                <c:pt idx="2">
                  <c:v>58.163198306007239</c:v>
                </c:pt>
                <c:pt idx="3">
                  <c:v>15.522001654689729</c:v>
                </c:pt>
                <c:pt idx="4">
                  <c:v>5.3083542277209084</c:v>
                </c:pt>
              </c:numCache>
            </c:numRef>
          </c:val>
        </c:ser>
        <c:axId val="69460352"/>
        <c:axId val="69461888"/>
      </c:barChart>
      <c:catAx>
        <c:axId val="69460352"/>
        <c:scaling>
          <c:orientation val="minMax"/>
        </c:scaling>
        <c:axPos val="b"/>
        <c:numFmt formatCode="General" sourceLinked="0"/>
        <c:tickLblPos val="nextTo"/>
        <c:crossAx val="69461888"/>
        <c:crosses val="autoZero"/>
        <c:auto val="1"/>
        <c:lblAlgn val="ctr"/>
        <c:lblOffset val="100"/>
      </c:catAx>
      <c:valAx>
        <c:axId val="69461888"/>
        <c:scaling>
          <c:orientation val="minMax"/>
        </c:scaling>
        <c:axPos val="l"/>
        <c:numFmt formatCode="#,###,##0.0" sourceLinked="1"/>
        <c:tickLblPos val="nextTo"/>
        <c:crossAx val="69460352"/>
        <c:crosses val="autoZero"/>
        <c:crossBetween val="between"/>
      </c:valAx>
    </c:plotArea>
    <c:legend>
      <c:legendPos val="r"/>
      <c:layout>
        <c:manualLayout>
          <c:xMode val="edge"/>
          <c:yMode val="edge"/>
          <c:x val="0.87330532000807681"/>
          <c:y val="9.625467923067009E-2"/>
          <c:w val="7.0735658042744759E-2"/>
          <c:h val="0.39409097300337514"/>
        </c:manualLayout>
      </c:layout>
    </c:legend>
    <c:plotVisOnly val="1"/>
    <c:dispBlanksAs val="gap"/>
  </c:chart>
  <c:spPr>
    <a:ln>
      <a:solidFill>
        <a:schemeClr val="bg1"/>
      </a:solidFill>
    </a:ln>
  </c:spPr>
  <c:txPr>
    <a:bodyPr/>
    <a:lstStyle/>
    <a:p>
      <a:pPr>
        <a:defRPr sz="1200" b="1">
          <a:solidFill>
            <a:srgbClr val="002060"/>
          </a:solidFill>
          <a:latin typeface="Arial" pitchFamily="34" charset="0"/>
          <a:cs typeface="Arial" pitchFamily="34" charset="0"/>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tx>
            <c:strRef>
              <c:f>Sheet6!$E$6</c:f>
              <c:strCache>
                <c:ptCount val="1"/>
                <c:pt idx="0">
                  <c:v>Нийт</c:v>
                </c:pt>
              </c:strCache>
            </c:strRef>
          </c:tx>
          <c:spPr>
            <a:solidFill>
              <a:schemeClr val="bg1">
                <a:lumMod val="65000"/>
              </a:schemeClr>
            </a:solidFill>
            <a:ln>
              <a:solidFill>
                <a:schemeClr val="bg1">
                  <a:lumMod val="65000"/>
                </a:schemeClr>
              </a:solidFill>
            </a:ln>
          </c:spPr>
          <c:dLbls>
            <c:spPr>
              <a:noFill/>
              <a:ln>
                <a:noFill/>
              </a:ln>
              <a:effectLst/>
            </c:spPr>
            <c:txPr>
              <a:bodyPr wrap="square" lIns="38100" tIns="19050" rIns="38100" bIns="19050" anchor="ctr">
                <a:spAutoFit/>
              </a:bodyPr>
              <a:lstStyle/>
              <a:p>
                <a:pPr>
                  <a:defRPr b="1">
                    <a:solidFill>
                      <a:srgbClr val="002060"/>
                    </a:solidFill>
                  </a:defRPr>
                </a:pPr>
                <a:endParaRPr lang="en-US"/>
              </a:p>
            </c:txPr>
            <c:showVal val="1"/>
            <c:extLst>
              <c:ext xmlns:c15="http://schemas.microsoft.com/office/drawing/2012/chart" uri="{CE6537A1-D6FC-4f65-9D91-7224C49458BB}">
                <c15:showLeaderLines val="0"/>
              </c:ext>
            </c:extLst>
          </c:dLbls>
          <c:cat>
            <c:strRef>
              <c:f>Sheet6!$A$7:$A$12</c:f>
              <c:strCache>
                <c:ptCount val="6"/>
                <c:pt idx="0">
                  <c:v>Нийгмийн хамгааллын бүх хөтөлбөр</c:v>
                </c:pt>
                <c:pt idx="1">
                  <c:v>Нийгмийн даатгалын сангаас </c:v>
                </c:pt>
                <c:pt idx="2">
                  <c:v>Өндөр насны тэтгэвэр</c:v>
                </c:pt>
                <c:pt idx="3">
                  <c:v>Нийгмийн халамжийн сангаас </c:v>
                </c:pt>
                <c:pt idx="4">
                  <c:v>Хөгжлийн бэрхшээлтэй иргэний тэтгэвэр</c:v>
                </c:pt>
                <c:pt idx="5">
                  <c:v>Хүүхдийн мөнгө</c:v>
                </c:pt>
              </c:strCache>
            </c:strRef>
          </c:cat>
          <c:val>
            <c:numRef>
              <c:f>Sheet6!$E$7:$E$12</c:f>
              <c:numCache>
                <c:formatCode>#,###,##0.0</c:formatCode>
                <c:ptCount val="6"/>
                <c:pt idx="0">
                  <c:v>40.797560097253715</c:v>
                </c:pt>
                <c:pt idx="1">
                  <c:v>25.066291680628023</c:v>
                </c:pt>
                <c:pt idx="2">
                  <c:v>24.030746612219573</c:v>
                </c:pt>
                <c:pt idx="3">
                  <c:v>15.731268389238508</c:v>
                </c:pt>
                <c:pt idx="4">
                  <c:v>5.4135203308272546</c:v>
                </c:pt>
                <c:pt idx="5">
                  <c:v>6.5899711638913434</c:v>
                </c:pt>
              </c:numCache>
            </c:numRef>
          </c:val>
        </c:ser>
        <c:ser>
          <c:idx val="1"/>
          <c:order val="1"/>
          <c:tx>
            <c:strRef>
              <c:f>Sheet6!$F$6</c:f>
              <c:strCache>
                <c:ptCount val="1"/>
                <c:pt idx="0">
                  <c:v>Ядуу</c:v>
                </c:pt>
              </c:strCache>
            </c:strRef>
          </c:tx>
          <c:spPr>
            <a:solidFill>
              <a:schemeClr val="accent2"/>
            </a:solidFill>
          </c:spPr>
          <c:dLbls>
            <c:spPr>
              <a:noFill/>
              <a:ln>
                <a:noFill/>
              </a:ln>
              <a:effectLst/>
            </c:spPr>
            <c:txPr>
              <a:bodyPr wrap="square" lIns="38100" tIns="19050" rIns="38100" bIns="19050" anchor="ctr">
                <a:spAutoFit/>
              </a:bodyPr>
              <a:lstStyle/>
              <a:p>
                <a:pPr>
                  <a:defRPr b="1">
                    <a:solidFill>
                      <a:srgbClr val="FF0000"/>
                    </a:solidFill>
                  </a:defRPr>
                </a:pPr>
                <a:endParaRPr lang="en-US"/>
              </a:p>
            </c:txPr>
            <c:showVal val="1"/>
            <c:extLst>
              <c:ext xmlns:c15="http://schemas.microsoft.com/office/drawing/2012/chart" uri="{CE6537A1-D6FC-4f65-9D91-7224C49458BB}">
                <c15:showLeaderLines val="0"/>
              </c:ext>
            </c:extLst>
          </c:dLbls>
          <c:cat>
            <c:strRef>
              <c:f>Sheet6!$A$7:$A$12</c:f>
              <c:strCache>
                <c:ptCount val="6"/>
                <c:pt idx="0">
                  <c:v>Нийгмийн хамгааллын бүх хөтөлбөр</c:v>
                </c:pt>
                <c:pt idx="1">
                  <c:v>Нийгмийн даатгалын сангаас </c:v>
                </c:pt>
                <c:pt idx="2">
                  <c:v>Өндөр насны тэтгэвэр</c:v>
                </c:pt>
                <c:pt idx="3">
                  <c:v>Нийгмийн халамжийн сангаас </c:v>
                </c:pt>
                <c:pt idx="4">
                  <c:v>Хөгжлийн бэрхшээлтэй иргэний тэтгэвэр</c:v>
                </c:pt>
                <c:pt idx="5">
                  <c:v>Хүүхдийн мөнгө</c:v>
                </c:pt>
              </c:strCache>
            </c:strRef>
          </c:cat>
          <c:val>
            <c:numRef>
              <c:f>Sheet6!$F$7:$F$12</c:f>
              <c:numCache>
                <c:formatCode>#,###,##0.0</c:formatCode>
                <c:ptCount val="6"/>
                <c:pt idx="0">
                  <c:v>28.403424822859289</c:v>
                </c:pt>
                <c:pt idx="1">
                  <c:v>10.569392796385534</c:v>
                </c:pt>
                <c:pt idx="2">
                  <c:v>9.8506640778921266</c:v>
                </c:pt>
                <c:pt idx="3">
                  <c:v>17.834032009050691</c:v>
                </c:pt>
                <c:pt idx="4">
                  <c:v>6.2767668823440932</c:v>
                </c:pt>
                <c:pt idx="5">
                  <c:v>8.8087602892286547</c:v>
                </c:pt>
              </c:numCache>
            </c:numRef>
          </c:val>
        </c:ser>
        <c:ser>
          <c:idx val="2"/>
          <c:order val="2"/>
          <c:tx>
            <c:strRef>
              <c:f>Sheet6!$G$6</c:f>
              <c:strCache>
                <c:ptCount val="1"/>
                <c:pt idx="0">
                  <c:v>Ядуу бус</c:v>
                </c:pt>
              </c:strCache>
            </c:strRef>
          </c:tx>
          <c:spPr>
            <a:solidFill>
              <a:srgbClr val="00B0F0"/>
            </a:solidFill>
            <a:ln>
              <a:solidFill>
                <a:srgbClr val="00B0F0"/>
              </a:solidFill>
            </a:ln>
          </c:spPr>
          <c:dLbls>
            <c:spPr>
              <a:noFill/>
              <a:ln>
                <a:noFill/>
              </a:ln>
              <a:effectLst/>
            </c:spPr>
            <c:txPr>
              <a:bodyPr wrap="square" lIns="38100" tIns="19050" rIns="38100" bIns="19050" anchor="ctr">
                <a:spAutoFit/>
              </a:bodyPr>
              <a:lstStyle/>
              <a:p>
                <a:pPr>
                  <a:defRPr b="1">
                    <a:solidFill>
                      <a:srgbClr val="002060"/>
                    </a:solidFill>
                  </a:defRPr>
                </a:pPr>
                <a:endParaRPr lang="en-US"/>
              </a:p>
            </c:txPr>
            <c:showVal val="1"/>
            <c:extLst>
              <c:ext xmlns:c15="http://schemas.microsoft.com/office/drawing/2012/chart" uri="{CE6537A1-D6FC-4f65-9D91-7224C49458BB}">
                <c15:showLeaderLines val="0"/>
              </c:ext>
            </c:extLst>
          </c:dLbls>
          <c:cat>
            <c:strRef>
              <c:f>Sheet6!$A$7:$A$12</c:f>
              <c:strCache>
                <c:ptCount val="6"/>
                <c:pt idx="0">
                  <c:v>Нийгмийн хамгааллын бүх хөтөлбөр</c:v>
                </c:pt>
                <c:pt idx="1">
                  <c:v>Нийгмийн даатгалын сангаас </c:v>
                </c:pt>
                <c:pt idx="2">
                  <c:v>Өндөр насны тэтгэвэр</c:v>
                </c:pt>
                <c:pt idx="3">
                  <c:v>Нийгмийн халамжийн сангаас </c:v>
                </c:pt>
                <c:pt idx="4">
                  <c:v>Хөгжлийн бэрхшээлтэй иргэний тэтгэвэр</c:v>
                </c:pt>
                <c:pt idx="5">
                  <c:v>Хүүхдийн мөнгө</c:v>
                </c:pt>
              </c:strCache>
            </c:strRef>
          </c:cat>
          <c:val>
            <c:numRef>
              <c:f>Sheet6!$G$7:$G$12</c:f>
              <c:numCache>
                <c:formatCode>#,###,##0.0</c:formatCode>
                <c:ptCount val="6"/>
                <c:pt idx="0">
                  <c:v>44.208529985402123</c:v>
                </c:pt>
                <c:pt idx="1">
                  <c:v>29.055959734989425</c:v>
                </c:pt>
                <c:pt idx="2">
                  <c:v>27.933224152220056</c:v>
                </c:pt>
                <c:pt idx="3">
                  <c:v>15.152570220283424</c:v>
                </c:pt>
                <c:pt idx="4">
                  <c:v>5.1759476459982352</c:v>
                </c:pt>
                <c:pt idx="5">
                  <c:v>5.9793418035427912</c:v>
                </c:pt>
              </c:numCache>
            </c:numRef>
          </c:val>
        </c:ser>
        <c:axId val="69572096"/>
        <c:axId val="69573632"/>
      </c:barChart>
      <c:catAx>
        <c:axId val="69572096"/>
        <c:scaling>
          <c:orientation val="minMax"/>
        </c:scaling>
        <c:axPos val="l"/>
        <c:numFmt formatCode="General" sourceLinked="0"/>
        <c:tickLblPos val="nextTo"/>
        <c:txPr>
          <a:bodyPr/>
          <a:lstStyle/>
          <a:p>
            <a:pPr>
              <a:defRPr b="1">
                <a:solidFill>
                  <a:srgbClr val="002060"/>
                </a:solidFill>
              </a:defRPr>
            </a:pPr>
            <a:endParaRPr lang="en-US"/>
          </a:p>
        </c:txPr>
        <c:crossAx val="69573632"/>
        <c:crosses val="autoZero"/>
        <c:auto val="1"/>
        <c:lblAlgn val="ctr"/>
        <c:lblOffset val="100"/>
      </c:catAx>
      <c:valAx>
        <c:axId val="69573632"/>
        <c:scaling>
          <c:orientation val="minMax"/>
        </c:scaling>
        <c:axPos val="b"/>
        <c:numFmt formatCode="#,###,##0.0" sourceLinked="1"/>
        <c:tickLblPos val="nextTo"/>
        <c:crossAx val="69572096"/>
        <c:crosses val="autoZero"/>
        <c:crossBetween val="between"/>
        <c:majorUnit val="20"/>
      </c:valAx>
    </c:plotArea>
    <c:plotVisOnly val="1"/>
    <c:dispBlanksAs val="gap"/>
  </c:chart>
  <c:spPr>
    <a:ln>
      <a:noFill/>
    </a:ln>
  </c:spPr>
  <c:txPr>
    <a:bodyPr/>
    <a:lstStyle/>
    <a:p>
      <a:pPr>
        <a:defRPr sz="1200">
          <a:solidFill>
            <a:schemeClr val="accent5">
              <a:lumMod val="50000"/>
            </a:schemeClr>
          </a:solidFill>
          <a:latin typeface="Arial" panose="020B0604020202020204" pitchFamily="34" charset="0"/>
          <a:cs typeface="Arial" panose="020B060402020202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1.9981834695731199E-2"/>
          <c:y val="0"/>
          <c:w val="0.96003633060853844"/>
          <c:h val="0.75499654648432191"/>
        </c:manualLayout>
      </c:layout>
      <c:lineChart>
        <c:grouping val="standard"/>
        <c:ser>
          <c:idx val="0"/>
          <c:order val="0"/>
          <c:tx>
            <c:strRef>
              <c:f>'table 1'!$A$5</c:f>
              <c:strCache>
                <c:ptCount val="1"/>
                <c:pt idx="0">
                  <c:v>Хүнсний ядуурлын шугам</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dLbls>
            <c:dLbl>
              <c:idx val="0"/>
              <c:layout>
                <c:manualLayout>
                  <c:x val="-6.6736001749781407E-2"/>
                  <c:y val="-5.0925925925925992E-2"/>
                </c:manualLayout>
              </c:layout>
              <c:dLblPos val="r"/>
              <c:showVal val="1"/>
              <c:extLst>
                <c:ext xmlns:c15="http://schemas.microsoft.com/office/drawing/2012/chart" uri="{CE6537A1-D6FC-4f65-9D91-7224C49458BB}">
                  <c15:layout/>
                </c:ext>
              </c:extLst>
            </c:dLbl>
            <c:dLbl>
              <c:idx val="1"/>
              <c:layout>
                <c:manualLayout>
                  <c:x val="-8.6180446194225727E-2"/>
                  <c:y val="-5.0925925925925992E-2"/>
                </c:manualLayout>
              </c:layout>
              <c:dLblPos val="r"/>
              <c:showVal val="1"/>
              <c:extLst>
                <c:ext xmlns:c15="http://schemas.microsoft.com/office/drawing/2012/chart" uri="{CE6537A1-D6FC-4f65-9D91-7224C49458BB}">
                  <c15:layout/>
                </c:ext>
              </c:extLst>
            </c:dLbl>
            <c:dLbl>
              <c:idx val="2"/>
              <c:layout>
                <c:manualLayout>
                  <c:x val="-9.7291557305336937E-2"/>
                  <c:y val="-3.7037037037037056E-2"/>
                </c:manualLayout>
              </c:layout>
              <c:dLblPos val="r"/>
              <c:showVal val="1"/>
              <c:extLst>
                <c:ext xmlns:c15="http://schemas.microsoft.com/office/drawing/2012/chart" uri="{CE6537A1-D6FC-4f65-9D91-7224C49458BB}">
                  <c15:layout/>
                </c:ext>
              </c:extLst>
            </c:dLbl>
            <c:dLbl>
              <c:idx val="3"/>
              <c:layout>
                <c:manualLayout>
                  <c:x val="-6.1180446194225815E-2"/>
                  <c:y val="-5.0925925925925937E-2"/>
                </c:manualLayout>
              </c:layout>
              <c:dLblPos val="r"/>
              <c:showVal val="1"/>
              <c:extLst>
                <c:ext xmlns:c15="http://schemas.microsoft.com/office/drawing/2012/chart" uri="{CE6537A1-D6FC-4f65-9D91-7224C49458BB}">
                  <c15:layout/>
                </c:ext>
              </c:extLst>
            </c:dLbl>
            <c:dLbl>
              <c:idx val="4"/>
              <c:layout>
                <c:manualLayout>
                  <c:x val="-7.2291557305336929E-2"/>
                  <c:y val="-5.0925925925925937E-2"/>
                </c:manualLayout>
              </c:layout>
              <c:dLblPos val="r"/>
              <c:showVal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l"/>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 1'!$B$3:$E$3</c:f>
              <c:numCache>
                <c:formatCode>General</c:formatCode>
                <c:ptCount val="4"/>
                <c:pt idx="0">
                  <c:v>2010</c:v>
                </c:pt>
                <c:pt idx="1">
                  <c:v>2012</c:v>
                </c:pt>
                <c:pt idx="2">
                  <c:v>2014</c:v>
                </c:pt>
                <c:pt idx="3">
                  <c:v>2016</c:v>
                </c:pt>
              </c:numCache>
            </c:numRef>
          </c:cat>
          <c:val>
            <c:numRef>
              <c:f>'table 1'!$B$5:$E$5</c:f>
              <c:numCache>
                <c:formatCode>#\ ###\ ###</c:formatCode>
                <c:ptCount val="4"/>
                <c:pt idx="0">
                  <c:v>48223</c:v>
                </c:pt>
                <c:pt idx="1">
                  <c:v>65374</c:v>
                </c:pt>
                <c:pt idx="2">
                  <c:v>79855</c:v>
                </c:pt>
                <c:pt idx="3">
                  <c:v>75034.205908269098</c:v>
                </c:pt>
              </c:numCache>
            </c:numRef>
          </c:val>
        </c:ser>
        <c:ser>
          <c:idx val="1"/>
          <c:order val="1"/>
          <c:tx>
            <c:strRef>
              <c:f>'table 1'!$A$6</c:f>
              <c:strCache>
                <c:ptCount val="1"/>
                <c:pt idx="0">
                  <c:v>Хүнсний бус ядуурлын шугам</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7.5069335083114613E-2"/>
                  <c:y val="5.0925925925925923E-2"/>
                </c:manualLayout>
              </c:layout>
              <c:dLblPos val="r"/>
              <c:showVal val="1"/>
              <c:extLst>
                <c:ext xmlns:c15="http://schemas.microsoft.com/office/drawing/2012/chart" uri="{CE6537A1-D6FC-4f65-9D91-7224C49458BB}">
                  <c15:layout/>
                </c:ext>
              </c:extLst>
            </c:dLbl>
            <c:dLbl>
              <c:idx val="1"/>
              <c:layout>
                <c:manualLayout>
                  <c:x val="-6.9513779527559064E-2"/>
                  <c:y val="5.0925925925925923E-2"/>
                </c:manualLayout>
              </c:layout>
              <c:dLblPos val="r"/>
              <c:showVal val="1"/>
              <c:extLst>
                <c:ext xmlns:c15="http://schemas.microsoft.com/office/drawing/2012/chart" uri="{CE6537A1-D6FC-4f65-9D91-7224C49458BB}">
                  <c15:layout/>
                </c:ext>
              </c:extLst>
            </c:dLbl>
            <c:dLbl>
              <c:idx val="2"/>
              <c:layout>
                <c:manualLayout>
                  <c:x val="-6.3958223972003597E-2"/>
                  <c:y val="4.1666666666666623E-2"/>
                </c:manualLayout>
              </c:layout>
              <c:dLblPos val="r"/>
              <c:showVal val="1"/>
              <c:extLst>
                <c:ext xmlns:c15="http://schemas.microsoft.com/office/drawing/2012/chart" uri="{CE6537A1-D6FC-4f65-9D91-7224C49458BB}">
                  <c15:layout/>
                </c:ext>
              </c:extLst>
            </c:dLbl>
            <c:dLbl>
              <c:idx val="3"/>
              <c:layout>
                <c:manualLayout>
                  <c:x val="-5.5624890638670169E-2"/>
                  <c:y val="5.0925925925925902E-2"/>
                </c:manualLayout>
              </c:layout>
              <c:dLblPos val="r"/>
              <c:showVal val="1"/>
              <c:extLst>
                <c:ext xmlns:c15="http://schemas.microsoft.com/office/drawing/2012/chart" uri="{CE6537A1-D6FC-4f65-9D91-7224C49458BB}">
                  <c15:layout/>
                </c:ext>
              </c:extLst>
            </c:dLbl>
            <c:dLbl>
              <c:idx val="4"/>
              <c:layout>
                <c:manualLayout>
                  <c:x val="-7.2291557305336929E-2"/>
                  <c:y val="5.0925925925925923E-2"/>
                </c:manualLayout>
              </c:layout>
              <c:dLblPos val="r"/>
              <c:showVal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l"/>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 1'!$B$3:$E$3</c:f>
              <c:numCache>
                <c:formatCode>General</c:formatCode>
                <c:ptCount val="4"/>
                <c:pt idx="0">
                  <c:v>2010</c:v>
                </c:pt>
                <c:pt idx="1">
                  <c:v>2012</c:v>
                </c:pt>
                <c:pt idx="2">
                  <c:v>2014</c:v>
                </c:pt>
                <c:pt idx="3">
                  <c:v>2016</c:v>
                </c:pt>
              </c:numCache>
            </c:numRef>
          </c:cat>
          <c:val>
            <c:numRef>
              <c:f>'table 1'!$B$6:$E$6</c:f>
              <c:numCache>
                <c:formatCode>#\ ###\ ###</c:formatCode>
                <c:ptCount val="4"/>
                <c:pt idx="0">
                  <c:v>43849</c:v>
                </c:pt>
                <c:pt idx="1">
                  <c:v>53116</c:v>
                </c:pt>
                <c:pt idx="2">
                  <c:v>66795</c:v>
                </c:pt>
                <c:pt idx="3">
                  <c:v>71110.968426582564</c:v>
                </c:pt>
              </c:numCache>
            </c:numRef>
          </c:val>
        </c:ser>
        <c:dLbls>
          <c:showVal val="1"/>
        </c:dLbls>
        <c:marker val="1"/>
        <c:axId val="64647936"/>
        <c:axId val="64649472"/>
      </c:lineChart>
      <c:catAx>
        <c:axId val="646479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64649472"/>
        <c:crosses val="autoZero"/>
        <c:auto val="1"/>
        <c:lblAlgn val="ctr"/>
        <c:lblOffset val="100"/>
      </c:catAx>
      <c:valAx>
        <c:axId val="64649472"/>
        <c:scaling>
          <c:orientation val="minMax"/>
        </c:scaling>
        <c:delete val="1"/>
        <c:axPos val="l"/>
        <c:majorGridlines>
          <c:spPr>
            <a:ln w="9525" cap="flat" cmpd="sng" algn="ctr">
              <a:solidFill>
                <a:schemeClr val="tx1">
                  <a:lumMod val="15000"/>
                  <a:lumOff val="85000"/>
                </a:schemeClr>
              </a:solidFill>
              <a:prstDash val="dash"/>
              <a:round/>
            </a:ln>
            <a:effectLst/>
          </c:spPr>
        </c:majorGridlines>
        <c:numFmt formatCode="#\ ###\ ###" sourceLinked="1"/>
        <c:majorTickMark val="none"/>
        <c:tickLblPos val="none"/>
        <c:crossAx val="6464793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solidFill>
        <a:schemeClr val="bg1"/>
      </a:solidFill>
    </a:ln>
    <a:effectLst/>
  </c:spPr>
  <c:txPr>
    <a:bodyPr/>
    <a:lstStyle/>
    <a:p>
      <a:pPr>
        <a:defRPr sz="1400">
          <a:solidFill>
            <a:srgbClr val="002060"/>
          </a:solidFill>
          <a:latin typeface="Arial" panose="020B0604020202020204" pitchFamily="34" charset="0"/>
          <a:cs typeface="Arial" panose="020B0604020202020204" pitchFamily="34" charset="0"/>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tx>
            <c:strRef>
              <c:f>Sheet6!$H$6</c:f>
              <c:strCache>
                <c:ptCount val="1"/>
                <c:pt idx="0">
                  <c:v>Нийт</c:v>
                </c:pt>
              </c:strCache>
            </c:strRef>
          </c:tx>
          <c:spPr>
            <a:solidFill>
              <a:schemeClr val="bg1">
                <a:lumMod val="65000"/>
              </a:schemeClr>
            </a:solidFill>
            <a:ln>
              <a:solidFill>
                <a:schemeClr val="bg1">
                  <a:lumMod val="65000"/>
                </a:schemeClr>
              </a:solidFill>
            </a:ln>
          </c:spPr>
          <c:dLbls>
            <c:spPr>
              <a:noFill/>
              <a:ln>
                <a:noFill/>
              </a:ln>
              <a:effectLst/>
            </c:spPr>
            <c:txPr>
              <a:bodyPr/>
              <a:lstStyle/>
              <a:p>
                <a:pPr>
                  <a:defRPr sz="1200" b="1">
                    <a:solidFill>
                      <a:srgbClr val="002060"/>
                    </a:solidFill>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Sheet6!$A$7:$A$12</c:f>
              <c:strCache>
                <c:ptCount val="6"/>
                <c:pt idx="0">
                  <c:v>Нийгмийн хамгааллын бүх хөтөлбөр</c:v>
                </c:pt>
                <c:pt idx="1">
                  <c:v>Нийгмийн даатгалын сангаас </c:v>
                </c:pt>
                <c:pt idx="2">
                  <c:v>Өндөр насны тэтгэвэр</c:v>
                </c:pt>
                <c:pt idx="3">
                  <c:v>Нийгмийн халамжийн сангаас </c:v>
                </c:pt>
                <c:pt idx="4">
                  <c:v>Хөгжлийн бэрхшээлтэй иргэний тэтгэвэр</c:v>
                </c:pt>
                <c:pt idx="5">
                  <c:v>Хүүхдийн мөнгө</c:v>
                </c:pt>
              </c:strCache>
            </c:strRef>
          </c:cat>
          <c:val>
            <c:numRef>
              <c:f>Sheet6!$H$7:$H$12</c:f>
              <c:numCache>
                <c:formatCode>#,###,##0.0</c:formatCode>
                <c:ptCount val="6"/>
                <c:pt idx="0">
                  <c:v>47.813155735898576</c:v>
                </c:pt>
                <c:pt idx="1">
                  <c:v>31.671495577618931</c:v>
                </c:pt>
                <c:pt idx="2">
                  <c:v>30.51576159925159</c:v>
                </c:pt>
                <c:pt idx="3">
                  <c:v>16.141660150747793</c:v>
                </c:pt>
                <c:pt idx="4">
                  <c:v>6.3540907516256864</c:v>
                </c:pt>
                <c:pt idx="5">
                  <c:v>6.4922334877978924</c:v>
                </c:pt>
              </c:numCache>
            </c:numRef>
          </c:val>
        </c:ser>
        <c:ser>
          <c:idx val="1"/>
          <c:order val="1"/>
          <c:tx>
            <c:strRef>
              <c:f>Sheet6!$I$6</c:f>
              <c:strCache>
                <c:ptCount val="1"/>
                <c:pt idx="0">
                  <c:v>Ядуу</c:v>
                </c:pt>
              </c:strCache>
            </c:strRef>
          </c:tx>
          <c:spPr>
            <a:solidFill>
              <a:schemeClr val="accent2"/>
            </a:solidFill>
          </c:spPr>
          <c:dLbls>
            <c:spPr>
              <a:noFill/>
              <a:ln>
                <a:noFill/>
              </a:ln>
              <a:effectLst/>
            </c:spPr>
            <c:txPr>
              <a:bodyPr/>
              <a:lstStyle/>
              <a:p>
                <a:pPr>
                  <a:defRPr sz="1200" b="1">
                    <a:solidFill>
                      <a:srgbClr val="FF0000"/>
                    </a:solidFill>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Sheet6!$A$7:$A$12</c:f>
              <c:strCache>
                <c:ptCount val="6"/>
                <c:pt idx="0">
                  <c:v>Нийгмийн хамгааллын бүх хөтөлбөр</c:v>
                </c:pt>
                <c:pt idx="1">
                  <c:v>Нийгмийн даатгалын сангаас </c:v>
                </c:pt>
                <c:pt idx="2">
                  <c:v>Өндөр насны тэтгэвэр</c:v>
                </c:pt>
                <c:pt idx="3">
                  <c:v>Нийгмийн халамжийн сангаас </c:v>
                </c:pt>
                <c:pt idx="4">
                  <c:v>Хөгжлийн бэрхшээлтэй иргэний тэтгэвэр</c:v>
                </c:pt>
                <c:pt idx="5">
                  <c:v>Хүүхдийн мөнгө</c:v>
                </c:pt>
              </c:strCache>
            </c:strRef>
          </c:cat>
          <c:val>
            <c:numRef>
              <c:f>Sheet6!$I$7:$I$12</c:f>
              <c:numCache>
                <c:formatCode>#,###,##0.0</c:formatCode>
                <c:ptCount val="6"/>
                <c:pt idx="0">
                  <c:v>32.10883722394005</c:v>
                </c:pt>
                <c:pt idx="1">
                  <c:v>13.909041223219926</c:v>
                </c:pt>
                <c:pt idx="2">
                  <c:v>12.94361762391674</c:v>
                </c:pt>
                <c:pt idx="3">
                  <c:v>18.199796020834853</c:v>
                </c:pt>
                <c:pt idx="4">
                  <c:v>6.6324013841690324</c:v>
                </c:pt>
                <c:pt idx="5">
                  <c:v>8.5277309311453546</c:v>
                </c:pt>
              </c:numCache>
            </c:numRef>
          </c:val>
        </c:ser>
        <c:ser>
          <c:idx val="2"/>
          <c:order val="2"/>
          <c:tx>
            <c:strRef>
              <c:f>Sheet6!$J$6</c:f>
              <c:strCache>
                <c:ptCount val="1"/>
                <c:pt idx="0">
                  <c:v>Ядуу бус</c:v>
                </c:pt>
              </c:strCache>
            </c:strRef>
          </c:tx>
          <c:spPr>
            <a:solidFill>
              <a:srgbClr val="00B0F0"/>
            </a:solidFill>
            <a:ln>
              <a:solidFill>
                <a:srgbClr val="00B0F0"/>
              </a:solidFill>
            </a:ln>
          </c:spPr>
          <c:dLbls>
            <c:spPr>
              <a:noFill/>
              <a:ln>
                <a:noFill/>
              </a:ln>
              <a:effectLst/>
            </c:spPr>
            <c:txPr>
              <a:bodyPr/>
              <a:lstStyle/>
              <a:p>
                <a:pPr>
                  <a:defRPr sz="1200" b="1">
                    <a:solidFill>
                      <a:srgbClr val="002060"/>
                    </a:solidFill>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Sheet6!$A$7:$A$12</c:f>
              <c:strCache>
                <c:ptCount val="6"/>
                <c:pt idx="0">
                  <c:v>Нийгмийн хамгааллын бүх хөтөлбөр</c:v>
                </c:pt>
                <c:pt idx="1">
                  <c:v>Нийгмийн даатгалын сангаас </c:v>
                </c:pt>
                <c:pt idx="2">
                  <c:v>Өндөр насны тэтгэвэр</c:v>
                </c:pt>
                <c:pt idx="3">
                  <c:v>Нийгмийн халамжийн сангаас </c:v>
                </c:pt>
                <c:pt idx="4">
                  <c:v>Хөгжлийн бэрхшээлтэй иргэний тэтгэвэр</c:v>
                </c:pt>
                <c:pt idx="5">
                  <c:v>Хүүхдийн мөнгө</c:v>
                </c:pt>
              </c:strCache>
            </c:strRef>
          </c:cat>
          <c:val>
            <c:numRef>
              <c:f>Sheet6!$J$7:$J$12</c:f>
              <c:numCache>
                <c:formatCode>#,###,##0.0</c:formatCode>
                <c:ptCount val="6"/>
                <c:pt idx="0">
                  <c:v>54.423699712380554</c:v>
                </c:pt>
                <c:pt idx="1">
                  <c:v>39.148387080462072</c:v>
                </c:pt>
                <c:pt idx="2">
                  <c:v>37.912544237197075</c:v>
                </c:pt>
                <c:pt idx="3">
                  <c:v>15.275312612748932</c:v>
                </c:pt>
                <c:pt idx="4">
                  <c:v>6.2369392385467055</c:v>
                </c:pt>
                <c:pt idx="5">
                  <c:v>5.635415323226284</c:v>
                </c:pt>
              </c:numCache>
            </c:numRef>
          </c:val>
        </c:ser>
        <c:axId val="71377664"/>
        <c:axId val="71379200"/>
      </c:barChart>
      <c:catAx>
        <c:axId val="71377664"/>
        <c:scaling>
          <c:orientation val="minMax"/>
        </c:scaling>
        <c:delete val="1"/>
        <c:axPos val="l"/>
        <c:numFmt formatCode="General" sourceLinked="0"/>
        <c:tickLblPos val="none"/>
        <c:crossAx val="71379200"/>
        <c:crosses val="autoZero"/>
        <c:auto val="1"/>
        <c:lblAlgn val="ctr"/>
        <c:lblOffset val="100"/>
      </c:catAx>
      <c:valAx>
        <c:axId val="71379200"/>
        <c:scaling>
          <c:orientation val="minMax"/>
        </c:scaling>
        <c:axPos val="b"/>
        <c:numFmt formatCode="#,###,##0.0" sourceLinked="1"/>
        <c:tickLblPos val="nextTo"/>
        <c:txPr>
          <a:bodyPr/>
          <a:lstStyle/>
          <a:p>
            <a:pPr>
              <a:defRPr sz="1200" b="0">
                <a:solidFill>
                  <a:srgbClr val="002060"/>
                </a:solidFill>
                <a:latin typeface="Arial" pitchFamily="34" charset="0"/>
                <a:cs typeface="Arial" pitchFamily="34" charset="0"/>
              </a:defRPr>
            </a:pPr>
            <a:endParaRPr lang="en-US"/>
          </a:p>
        </c:txPr>
        <c:crossAx val="71377664"/>
        <c:crosses val="autoZero"/>
        <c:crossBetween val="between"/>
      </c:valAx>
    </c:plotArea>
    <c:legend>
      <c:legendPos val="r"/>
      <c:layout/>
      <c:txPr>
        <a:bodyPr/>
        <a:lstStyle/>
        <a:p>
          <a:pPr>
            <a:defRPr sz="1200" b="1">
              <a:solidFill>
                <a:srgbClr val="002060"/>
              </a:solidFill>
              <a:latin typeface="Arial" panose="020B0604020202020204" pitchFamily="34" charset="0"/>
              <a:cs typeface="Arial" panose="020B0604020202020204" pitchFamily="34" charset="0"/>
            </a:defRPr>
          </a:pPr>
          <a:endParaRPr lang="en-US"/>
        </a:p>
      </c:txPr>
    </c:legend>
    <c:plotVisOnly val="1"/>
    <c:dispBlanksAs val="gap"/>
  </c:chart>
  <c:spPr>
    <a:solidFill>
      <a:schemeClr val="bg1"/>
    </a:solidFill>
    <a:ln>
      <a:noFill/>
    </a:ln>
  </c:sp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style val="27"/>
  <c:chart>
    <c:autoTitleDeleted val="1"/>
    <c:plotArea>
      <c:layout/>
      <c:pieChart>
        <c:varyColors val="1"/>
        <c:ser>
          <c:idx val="0"/>
          <c:order val="0"/>
          <c:tx>
            <c:strRef>
              <c:f>Sheet8!$K$6</c:f>
              <c:strCache>
                <c:ptCount val="1"/>
                <c:pt idx="0">
                  <c:v>Нийгмийн хамгааллын бүх хөтөлбөр</c:v>
                </c:pt>
              </c:strCache>
            </c:strRef>
          </c:tx>
          <c:spPr>
            <a:solidFill>
              <a:srgbClr val="00B0F0"/>
            </a:solidFill>
          </c:spPr>
          <c:dPt>
            <c:idx val="0"/>
            <c:spPr>
              <a:solidFill>
                <a:schemeClr val="accent2"/>
              </a:solidFill>
              <a:ln>
                <a:solidFill>
                  <a:schemeClr val="accent2"/>
                </a:solidFill>
              </a:ln>
            </c:spPr>
          </c:dPt>
          <c:dPt>
            <c:idx val="1"/>
            <c:spPr>
              <a:solidFill>
                <a:srgbClr val="00B0F0"/>
              </a:solidFill>
              <a:ln>
                <a:solidFill>
                  <a:srgbClr val="00B0F0"/>
                </a:solidFill>
              </a:ln>
            </c:spPr>
          </c:dPt>
          <c:dLbls>
            <c:dLbl>
              <c:idx val="0"/>
              <c:layout>
                <c:manualLayout>
                  <c:x val="-0.1853704615048119"/>
                  <c:y val="0.13471888382373295"/>
                </c:manualLayout>
              </c:layout>
              <c:showPercent val="1"/>
              <c:extLst>
                <c:ext xmlns:c15="http://schemas.microsoft.com/office/drawing/2012/chart" uri="{CE6537A1-D6FC-4f65-9D91-7224C49458BB}"/>
              </c:extLst>
            </c:dLbl>
            <c:dLbl>
              <c:idx val="1"/>
              <c:layout>
                <c:manualLayout>
                  <c:x val="0.17887316819772553"/>
                  <c:y val="-0.15620976654234062"/>
                </c:manualLayout>
              </c:layout>
              <c:showPercent val="1"/>
              <c:extLst>
                <c:ext xmlns:c15="http://schemas.microsoft.com/office/drawing/2012/chart" uri="{CE6537A1-D6FC-4f65-9D91-7224C49458BB}"/>
              </c:extLst>
            </c:dLbl>
            <c:spPr>
              <a:noFill/>
              <a:ln>
                <a:noFill/>
              </a:ln>
              <a:effectLst/>
            </c:spPr>
            <c:txPr>
              <a:bodyPr/>
              <a:lstStyle/>
              <a:p>
                <a:pPr>
                  <a:defRPr sz="1600" b="1">
                    <a:solidFill>
                      <a:schemeClr val="bg1"/>
                    </a:solidFill>
                  </a:defRPr>
                </a:pPr>
                <a:endParaRPr lang="en-US"/>
              </a:p>
            </c:txPr>
            <c:showPercent val="1"/>
            <c:showLeaderLines val="1"/>
            <c:extLst>
              <c:ext xmlns:c15="http://schemas.microsoft.com/office/drawing/2012/chart" uri="{CE6537A1-D6FC-4f65-9D91-7224C49458BB}"/>
            </c:extLst>
          </c:dLbls>
          <c:cat>
            <c:strRef>
              <c:f>Sheet8!$N$5:$O$5</c:f>
              <c:strCache>
                <c:ptCount val="2"/>
                <c:pt idx="0">
                  <c:v>Ядуу</c:v>
                </c:pt>
                <c:pt idx="1">
                  <c:v>Ядуу бус</c:v>
                </c:pt>
              </c:strCache>
            </c:strRef>
          </c:cat>
          <c:val>
            <c:numRef>
              <c:f>Sheet8!$N$6:$O$6</c:f>
              <c:numCache>
                <c:formatCode>#,###,##0.0</c:formatCode>
                <c:ptCount val="2"/>
                <c:pt idx="0">
                  <c:v>31.248016798576906</c:v>
                </c:pt>
                <c:pt idx="1">
                  <c:v>68.751983201423073</c:v>
                </c:pt>
              </c:numCache>
            </c:numRef>
          </c:val>
        </c:ser>
        <c:dLbls>
          <c:showPercent val="1"/>
        </c:dLbls>
        <c:firstSliceAng val="0"/>
      </c:pieChart>
    </c:plotArea>
    <c:legend>
      <c:legendPos val="r"/>
      <c:layout/>
      <c:txPr>
        <a:bodyPr/>
        <a:lstStyle/>
        <a:p>
          <a:pPr>
            <a:defRPr sz="1600" b="1">
              <a:solidFill>
                <a:srgbClr val="002060"/>
              </a:solidFill>
            </a:defRPr>
          </a:pPr>
          <a:endParaRPr lang="en-US"/>
        </a:p>
      </c:txPr>
    </c:legend>
    <c:plotVisOnly val="1"/>
    <c:dispBlanksAs val="zero"/>
  </c:chart>
  <c:spPr>
    <a:ln>
      <a:noFill/>
    </a:ln>
  </c:spPr>
  <c:txPr>
    <a:bodyPr/>
    <a:lstStyle/>
    <a:p>
      <a:pPr>
        <a:defRPr>
          <a:latin typeface="Arial" pitchFamily="34" charset="0"/>
          <a:cs typeface="Arial" pitchFamily="34" charset="0"/>
        </a:defRPr>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style val="27"/>
  <c:chart>
    <c:autoTitleDeleted val="1"/>
    <c:plotArea>
      <c:layout>
        <c:manualLayout>
          <c:layoutTarget val="inner"/>
          <c:xMode val="edge"/>
          <c:yMode val="edge"/>
          <c:x val="0.18197278911564629"/>
          <c:y val="6.7129629629629664E-2"/>
          <c:w val="0.6020408163265325"/>
          <c:h val="0.81944444444444464"/>
        </c:manualLayout>
      </c:layout>
      <c:pieChart>
        <c:varyColors val="1"/>
        <c:ser>
          <c:idx val="0"/>
          <c:order val="0"/>
          <c:tx>
            <c:strRef>
              <c:f>Sheet9!$K$7</c:f>
              <c:strCache>
                <c:ptCount val="1"/>
                <c:pt idx="0">
                  <c:v>Нийгмийн хамгааллын бүх хөтөлбөр</c:v>
                </c:pt>
              </c:strCache>
            </c:strRef>
          </c:tx>
          <c:spPr>
            <a:solidFill>
              <a:srgbClr val="009900"/>
            </a:solidFill>
          </c:spPr>
          <c:dPt>
            <c:idx val="0"/>
            <c:spPr>
              <a:solidFill>
                <a:schemeClr val="accent2"/>
              </a:solidFill>
              <a:ln>
                <a:solidFill>
                  <a:schemeClr val="accent2"/>
                </a:solidFill>
              </a:ln>
            </c:spPr>
          </c:dPt>
          <c:dPt>
            <c:idx val="1"/>
            <c:spPr>
              <a:solidFill>
                <a:srgbClr val="00B0F0"/>
              </a:solidFill>
              <a:ln>
                <a:solidFill>
                  <a:srgbClr val="00B0F0"/>
                </a:solidFill>
              </a:ln>
            </c:spPr>
          </c:dPt>
          <c:dLbls>
            <c:dLbl>
              <c:idx val="0"/>
              <c:layout>
                <c:manualLayout>
                  <c:x val="-0.12393540093202648"/>
                  <c:y val="0.16099409448818899"/>
                </c:manualLayout>
              </c:layout>
              <c:showPercent val="1"/>
              <c:extLst>
                <c:ext xmlns:c15="http://schemas.microsoft.com/office/drawing/2012/chart" uri="{CE6537A1-D6FC-4f65-9D91-7224C49458BB}"/>
              </c:extLst>
            </c:dLbl>
            <c:dLbl>
              <c:idx val="1"/>
              <c:layout>
                <c:manualLayout>
                  <c:x val="0.13711339653971824"/>
                  <c:y val="-0.21261410032079348"/>
                </c:manualLayout>
              </c:layout>
              <c:showPercent val="1"/>
              <c:extLst>
                <c:ext xmlns:c15="http://schemas.microsoft.com/office/drawing/2012/chart" uri="{CE6537A1-D6FC-4f65-9D91-7224C49458BB}"/>
              </c:extLst>
            </c:dLbl>
            <c:spPr>
              <a:noFill/>
              <a:ln>
                <a:noFill/>
              </a:ln>
              <a:effectLst/>
            </c:spPr>
            <c:showPercent val="1"/>
            <c:showLeaderLines val="1"/>
            <c:extLst>
              <c:ext xmlns:c15="http://schemas.microsoft.com/office/drawing/2012/chart" uri="{CE6537A1-D6FC-4f65-9D91-7224C49458BB}"/>
            </c:extLst>
          </c:dLbls>
          <c:cat>
            <c:strRef>
              <c:f>Sheet9!$N$5:$O$5</c:f>
              <c:strCache>
                <c:ptCount val="2"/>
                <c:pt idx="0">
                  <c:v>Ядуу</c:v>
                </c:pt>
                <c:pt idx="1">
                  <c:v>Ядуу бус</c:v>
                </c:pt>
              </c:strCache>
            </c:strRef>
          </c:cat>
          <c:val>
            <c:numRef>
              <c:f>Sheet9!$N$7:$O$7</c:f>
              <c:numCache>
                <c:formatCode>#,###,##0.0</c:formatCode>
                <c:ptCount val="2"/>
                <c:pt idx="0">
                  <c:v>19.893910216530927</c:v>
                </c:pt>
                <c:pt idx="1">
                  <c:v>80.106089783469059</c:v>
                </c:pt>
              </c:numCache>
            </c:numRef>
          </c:val>
        </c:ser>
        <c:dLbls>
          <c:showPercent val="1"/>
        </c:dLbls>
        <c:firstSliceAng val="0"/>
      </c:pieChart>
    </c:plotArea>
    <c:plotVisOnly val="1"/>
    <c:dispBlanksAs val="zero"/>
  </c:chart>
  <c:txPr>
    <a:bodyPr/>
    <a:lstStyle/>
    <a:p>
      <a:pPr>
        <a:defRPr sz="1600" b="1">
          <a:solidFill>
            <a:schemeClr val="bg1"/>
          </a:solidFill>
          <a:latin typeface="Arial" pitchFamily="34" charset="0"/>
          <a:cs typeface="Arial" pitchFamily="34" charset="0"/>
        </a:defRPr>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US"/>
  <c:style val="15"/>
  <c:chart>
    <c:plotArea>
      <c:layout/>
      <c:barChart>
        <c:barDir val="bar"/>
        <c:grouping val="percentStacked"/>
        <c:ser>
          <c:idx val="0"/>
          <c:order val="0"/>
          <c:spPr>
            <a:solidFill>
              <a:schemeClr val="accent6">
                <a:lumMod val="75000"/>
              </a:schemeClr>
            </a:solidFill>
            <a:ln>
              <a:solidFill>
                <a:srgbClr val="009900"/>
              </a:solidFill>
            </a:ln>
          </c:spPr>
          <c:dLbls>
            <c:dLbl>
              <c:idx val="0"/>
              <c:layout>
                <c:manualLayout>
                  <c:x val="0.1151685393258426"/>
                  <c:y val="-6.2893081761006431E-3"/>
                </c:manualLayout>
              </c:layout>
              <c:tx>
                <c:rich>
                  <a:bodyPr/>
                  <a:lstStyle/>
                  <a:p>
                    <a:r>
                      <a:rPr lang="en-US" dirty="0" smtClean="0"/>
                      <a:t>20.2 %</a:t>
                    </a:r>
                    <a:endParaRPr lang="en-US" dirty="0"/>
                  </a:p>
                </c:rich>
              </c:tx>
              <c:showVal val="1"/>
              <c:extLst>
                <c:ext xmlns:c15="http://schemas.microsoft.com/office/drawing/2012/chart" uri="{CE6537A1-D6FC-4f65-9D91-7224C49458BB}"/>
              </c:extLst>
            </c:dLbl>
            <c:dLbl>
              <c:idx val="1"/>
              <c:layout>
                <c:manualLayout>
                  <c:x val="9.8501872659176273E-2"/>
                  <c:y val="-3.1446540880503224E-3"/>
                </c:manualLayout>
              </c:layout>
              <c:tx>
                <c:rich>
                  <a:bodyPr/>
                  <a:lstStyle/>
                  <a:p>
                    <a:r>
                      <a:rPr lang="en-US" dirty="0" smtClean="0"/>
                      <a:t>12.9 %</a:t>
                    </a:r>
                    <a:endParaRPr lang="en-US" dirty="0"/>
                  </a:p>
                </c:rich>
              </c:tx>
              <c:showVal val="1"/>
              <c:extLst>
                <c:ext xmlns:c15="http://schemas.microsoft.com/office/drawing/2012/chart" uri="{CE6537A1-D6FC-4f65-9D91-7224C49458BB}"/>
              </c:extLst>
            </c:dLbl>
            <c:dLbl>
              <c:idx val="2"/>
              <c:layout>
                <c:manualLayout>
                  <c:x val="6.7821522309711321E-2"/>
                  <c:y val="-3.1446540880503224E-3"/>
                </c:manualLayout>
              </c:layout>
              <c:tx>
                <c:rich>
                  <a:bodyPr/>
                  <a:lstStyle/>
                  <a:p>
                    <a:r>
                      <a:rPr lang="en-US" dirty="0" smtClean="0"/>
                      <a:t>2.7 %</a:t>
                    </a:r>
                    <a:endParaRPr lang="en-US" dirty="0"/>
                  </a:p>
                </c:rich>
              </c:tx>
              <c:showVal val="1"/>
              <c:extLst>
                <c:ext xmlns:c15="http://schemas.microsoft.com/office/drawing/2012/chart" uri="{CE6537A1-D6FC-4f65-9D91-7224C49458BB}"/>
              </c:extLst>
            </c:dLbl>
            <c:dLbl>
              <c:idx val="3"/>
              <c:layout>
                <c:manualLayout>
                  <c:x val="6.7821522309711321E-2"/>
                  <c:y val="-3.1446540880503224E-3"/>
                </c:manualLayout>
              </c:layout>
              <c:tx>
                <c:rich>
                  <a:bodyPr/>
                  <a:lstStyle/>
                  <a:p>
                    <a:r>
                      <a:rPr lang="en-US" dirty="0" smtClean="0"/>
                      <a:t>2.7 %</a:t>
                    </a:r>
                    <a:endParaRPr lang="en-US" dirty="0"/>
                  </a:p>
                </c:rich>
              </c:tx>
              <c:showVal val="1"/>
              <c:extLst>
                <c:ext xmlns:c15="http://schemas.microsoft.com/office/drawing/2012/chart" uri="{CE6537A1-D6FC-4f65-9D91-7224C49458BB}"/>
              </c:extLst>
            </c:dLbl>
            <c:spPr>
              <a:noFill/>
              <a:ln>
                <a:noFill/>
              </a:ln>
              <a:effectLst/>
            </c:spPr>
            <c:txPr>
              <a:bodyPr/>
              <a:lstStyle/>
              <a:p>
                <a:pPr>
                  <a:defRPr b="1"/>
                </a:pPr>
                <a:endParaRPr lang="en-US"/>
              </a:p>
            </c:txPr>
            <c:showVal val="1"/>
            <c:extLst>
              <c:ext xmlns:c15="http://schemas.microsoft.com/office/drawing/2012/chart" uri="{CE6537A1-D6FC-4f65-9D91-7224C49458BB}">
                <c15:showLeaderLines val="0"/>
              </c:ext>
            </c:extLst>
          </c:dLbls>
          <c:cat>
            <c:strRef>
              <c:f>Sheet11!$A$3:$A$6</c:f>
              <c:strCache>
                <c:ptCount val="4"/>
                <c:pt idx="0">
                  <c:v>Нийгмийн хамгааллын бүх хөтөлбөр</c:v>
                </c:pt>
                <c:pt idx="1">
                  <c:v>Өндөр насны тэтгэвэр</c:v>
                </c:pt>
                <c:pt idx="2">
                  <c:v>Хүүхдийн мөнгө</c:v>
                </c:pt>
                <c:pt idx="3">
                  <c:v>Хөгжлийн бэрхшээлтэй иргэний тэтгэвэр</c:v>
                </c:pt>
              </c:strCache>
            </c:strRef>
          </c:cat>
          <c:val>
            <c:numRef>
              <c:f>Sheet11!$B$3:$B$6</c:f>
              <c:numCache>
                <c:formatCode>#,###,##0.0</c:formatCode>
                <c:ptCount val="4"/>
                <c:pt idx="0">
                  <c:v>20.235103993885936</c:v>
                </c:pt>
                <c:pt idx="1">
                  <c:v>12.914638239405544</c:v>
                </c:pt>
                <c:pt idx="2">
                  <c:v>2.7475914893344879</c:v>
                </c:pt>
                <c:pt idx="3">
                  <c:v>2.689127817790101</c:v>
                </c:pt>
              </c:numCache>
            </c:numRef>
          </c:val>
        </c:ser>
        <c:ser>
          <c:idx val="1"/>
          <c:order val="1"/>
          <c:spPr>
            <a:solidFill>
              <a:schemeClr val="accent4"/>
            </a:solidFill>
            <a:ln>
              <a:solidFill>
                <a:schemeClr val="accent4"/>
              </a:solidFill>
            </a:ln>
          </c:spPr>
          <c:cat>
            <c:strRef>
              <c:f>Sheet11!$A$3:$A$6</c:f>
              <c:strCache>
                <c:ptCount val="4"/>
                <c:pt idx="0">
                  <c:v>Нийгмийн хамгааллын бүх хөтөлбөр</c:v>
                </c:pt>
                <c:pt idx="1">
                  <c:v>Өндөр насны тэтгэвэр</c:v>
                </c:pt>
                <c:pt idx="2">
                  <c:v>Хүүхдийн мөнгө</c:v>
                </c:pt>
                <c:pt idx="3">
                  <c:v>Хөгжлийн бэрхшээлтэй иргэний тэтгэвэр</c:v>
                </c:pt>
              </c:strCache>
            </c:strRef>
          </c:cat>
          <c:val>
            <c:numRef>
              <c:f>Sheet11!$C$3:$C$6</c:f>
              <c:numCache>
                <c:formatCode>#,###,##0.0</c:formatCode>
                <c:ptCount val="4"/>
                <c:pt idx="0">
                  <c:v>79.764896006114043</c:v>
                </c:pt>
                <c:pt idx="1">
                  <c:v>87.085361760594296</c:v>
                </c:pt>
                <c:pt idx="2">
                  <c:v>97.252408510665347</c:v>
                </c:pt>
                <c:pt idx="3">
                  <c:v>97.310872182209735</c:v>
                </c:pt>
              </c:numCache>
            </c:numRef>
          </c:val>
        </c:ser>
        <c:overlap val="100"/>
        <c:axId val="72306688"/>
        <c:axId val="72308224"/>
      </c:barChart>
      <c:catAx>
        <c:axId val="72306688"/>
        <c:scaling>
          <c:orientation val="minMax"/>
        </c:scaling>
        <c:axPos val="l"/>
        <c:numFmt formatCode="General" sourceLinked="0"/>
        <c:tickLblPos val="nextTo"/>
        <c:crossAx val="72308224"/>
        <c:crosses val="autoZero"/>
        <c:auto val="1"/>
        <c:lblAlgn val="ctr"/>
        <c:lblOffset val="100"/>
      </c:catAx>
      <c:valAx>
        <c:axId val="72308224"/>
        <c:scaling>
          <c:orientation val="minMax"/>
        </c:scaling>
        <c:axPos val="b"/>
        <c:numFmt formatCode="0%" sourceLinked="1"/>
        <c:tickLblPos val="nextTo"/>
        <c:crossAx val="72306688"/>
        <c:crosses val="autoZero"/>
        <c:crossBetween val="between"/>
      </c:valAx>
    </c:plotArea>
    <c:plotVisOnly val="1"/>
    <c:dispBlanksAs val="gap"/>
  </c:chart>
  <c:spPr>
    <a:ln>
      <a:solidFill>
        <a:schemeClr val="bg1"/>
      </a:solidFill>
    </a:ln>
  </c:spPr>
  <c:txPr>
    <a:bodyPr/>
    <a:lstStyle/>
    <a:p>
      <a:pPr>
        <a:defRPr sz="1400">
          <a:solidFill>
            <a:srgbClr val="002060"/>
          </a:solidFill>
          <a:latin typeface="Arial" pitchFamily="34" charset="0"/>
          <a:cs typeface="Arial" pitchFamily="34" charset="0"/>
        </a:defRPr>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US"/>
  <c:style val="31"/>
  <c:chart>
    <c:plotArea>
      <c:layout/>
      <c:barChart>
        <c:barDir val="col"/>
        <c:grouping val="clustered"/>
        <c:ser>
          <c:idx val="0"/>
          <c:order val="0"/>
          <c:tx>
            <c:strRef>
              <c:f>Sheet11!$F$2</c:f>
              <c:strCache>
                <c:ptCount val="1"/>
                <c:pt idx="0">
                  <c:v>Ядуу</c:v>
                </c:pt>
              </c:strCache>
            </c:strRef>
          </c:tx>
          <c:spPr>
            <a:solidFill>
              <a:schemeClr val="accent2"/>
            </a:solidFill>
            <a:ln>
              <a:solidFill>
                <a:schemeClr val="accent2"/>
              </a:solidFill>
            </a:ln>
          </c:spPr>
          <c:dLbls>
            <c:dLbl>
              <c:idx val="0"/>
              <c:layout/>
              <c:tx>
                <c:rich>
                  <a:bodyPr/>
                  <a:lstStyle/>
                  <a:p>
                    <a:r>
                      <a:rPr lang="en-US" dirty="0" smtClean="0">
                        <a:solidFill>
                          <a:srgbClr val="FF0000"/>
                        </a:solidFill>
                      </a:rPr>
                      <a:t>2</a:t>
                    </a:r>
                    <a:r>
                      <a:rPr lang="en-US" dirty="0" smtClean="0"/>
                      <a:t>9.7%</a:t>
                    </a:r>
                    <a:endParaRPr lang="en-US" dirty="0"/>
                  </a:p>
                </c:rich>
              </c:tx>
              <c:showVal val="1"/>
              <c:extLst>
                <c:ext xmlns:c15="http://schemas.microsoft.com/office/drawing/2012/chart" uri="{CE6537A1-D6FC-4f65-9D91-7224C49458BB}"/>
              </c:extLst>
            </c:dLbl>
            <c:dLbl>
              <c:idx val="1"/>
              <c:layout/>
              <c:tx>
                <c:rich>
                  <a:bodyPr/>
                  <a:lstStyle/>
                  <a:p>
                    <a:r>
                      <a:rPr lang="en-US" dirty="0" smtClean="0">
                        <a:solidFill>
                          <a:srgbClr val="FF0000"/>
                        </a:solidFill>
                      </a:rPr>
                      <a:t>1</a:t>
                    </a:r>
                    <a:r>
                      <a:rPr lang="en-US" dirty="0" smtClean="0"/>
                      <a:t>2.0%</a:t>
                    </a:r>
                    <a:endParaRPr lang="en-US" dirty="0"/>
                  </a:p>
                </c:rich>
              </c:tx>
              <c:showVal val="1"/>
              <c:extLst>
                <c:ext xmlns:c15="http://schemas.microsoft.com/office/drawing/2012/chart" uri="{CE6537A1-D6FC-4f65-9D91-7224C49458BB}"/>
              </c:extLst>
            </c:dLbl>
            <c:dLbl>
              <c:idx val="2"/>
              <c:layout/>
              <c:tx>
                <c:rich>
                  <a:bodyPr/>
                  <a:lstStyle/>
                  <a:p>
                    <a:r>
                      <a:rPr lang="en-US" dirty="0" smtClean="0">
                        <a:solidFill>
                          <a:srgbClr val="FF0000"/>
                        </a:solidFill>
                      </a:rPr>
                      <a:t>7</a:t>
                    </a:r>
                    <a:r>
                      <a:rPr lang="en-US" dirty="0" smtClean="0"/>
                      <a:t>.9%</a:t>
                    </a:r>
                    <a:endParaRPr lang="en-US" dirty="0"/>
                  </a:p>
                </c:rich>
              </c:tx>
              <c:showVal val="1"/>
              <c:extLst>
                <c:ext xmlns:c15="http://schemas.microsoft.com/office/drawing/2012/chart" uri="{CE6537A1-D6FC-4f65-9D91-7224C49458BB}"/>
              </c:extLst>
            </c:dLbl>
            <c:dLbl>
              <c:idx val="3"/>
              <c:layout/>
              <c:tx>
                <c:rich>
                  <a:bodyPr/>
                  <a:lstStyle/>
                  <a:p>
                    <a:r>
                      <a:rPr lang="en-US" smtClean="0">
                        <a:solidFill>
                          <a:srgbClr val="C00000"/>
                        </a:solidFill>
                      </a:rPr>
                      <a:t>6</a:t>
                    </a:r>
                    <a:r>
                      <a:rPr lang="en-US" smtClean="0"/>
                      <a:t>.1%</a:t>
                    </a:r>
                    <a:endParaRPr lang="en-US"/>
                  </a:p>
                </c:rich>
              </c:tx>
              <c:showVal val="1"/>
              <c:extLst>
                <c:ext xmlns:c15="http://schemas.microsoft.com/office/drawing/2012/chart" uri="{CE6537A1-D6FC-4f65-9D91-7224C49458BB}"/>
              </c:extLst>
            </c:dLbl>
            <c:spPr>
              <a:noFill/>
              <a:ln>
                <a:noFill/>
              </a:ln>
              <a:effectLst/>
            </c:spPr>
            <c:txPr>
              <a:bodyPr/>
              <a:lstStyle/>
              <a:p>
                <a:pPr>
                  <a:defRPr b="1">
                    <a:solidFill>
                      <a:srgbClr val="FF0000"/>
                    </a:solidFill>
                  </a:defRPr>
                </a:pPr>
                <a:endParaRPr lang="en-US"/>
              </a:p>
            </c:txPr>
            <c:showVal val="1"/>
            <c:extLst>
              <c:ext xmlns:c15="http://schemas.microsoft.com/office/drawing/2012/chart" uri="{CE6537A1-D6FC-4f65-9D91-7224C49458BB}">
                <c15:showLeaderLines val="0"/>
              </c:ext>
            </c:extLst>
          </c:dLbls>
          <c:cat>
            <c:strRef>
              <c:f>Sheet11!$A$3:$A$6</c:f>
              <c:strCache>
                <c:ptCount val="4"/>
                <c:pt idx="0">
                  <c:v>Нийгмийн хамгааллын бүх хөтөлбөр</c:v>
                </c:pt>
                <c:pt idx="1">
                  <c:v>Өндөр насны тэтгэвэр</c:v>
                </c:pt>
                <c:pt idx="2">
                  <c:v>Хүүхдийн мөнгө</c:v>
                </c:pt>
                <c:pt idx="3">
                  <c:v>Хөгжлийн бэрхшээлтэй иргэний тэтгэвэр</c:v>
                </c:pt>
              </c:strCache>
            </c:strRef>
          </c:cat>
          <c:val>
            <c:numRef>
              <c:f>Sheet11!$F$3:$F$6</c:f>
              <c:numCache>
                <c:formatCode>#,###,##0.0</c:formatCode>
                <c:ptCount val="4"/>
                <c:pt idx="0">
                  <c:v>29.739974378837708</c:v>
                </c:pt>
                <c:pt idx="1">
                  <c:v>11.988688778108306</c:v>
                </c:pt>
                <c:pt idx="2">
                  <c:v>7.8985887166537445</c:v>
                </c:pt>
                <c:pt idx="3">
                  <c:v>6.1430890773051274</c:v>
                </c:pt>
              </c:numCache>
            </c:numRef>
          </c:val>
        </c:ser>
        <c:ser>
          <c:idx val="1"/>
          <c:order val="1"/>
          <c:tx>
            <c:strRef>
              <c:f>Sheet11!$G$2</c:f>
              <c:strCache>
                <c:ptCount val="1"/>
                <c:pt idx="0">
                  <c:v>Ядуу бус</c:v>
                </c:pt>
              </c:strCache>
            </c:strRef>
          </c:tx>
          <c:spPr>
            <a:solidFill>
              <a:srgbClr val="00B0F0"/>
            </a:solidFill>
            <a:ln>
              <a:solidFill>
                <a:srgbClr val="00B0F0"/>
              </a:solidFill>
            </a:ln>
          </c:spPr>
          <c:dLbls>
            <c:dLbl>
              <c:idx val="0"/>
              <c:layout/>
              <c:tx>
                <c:rich>
                  <a:bodyPr/>
                  <a:lstStyle/>
                  <a:p>
                    <a:r>
                      <a:rPr lang="en-US" dirty="0" smtClean="0"/>
                      <a:t>18.7%</a:t>
                    </a:r>
                    <a:endParaRPr lang="en-US" dirty="0"/>
                  </a:p>
                </c:rich>
              </c:tx>
              <c:showVal val="1"/>
              <c:extLst>
                <c:ext xmlns:c15="http://schemas.microsoft.com/office/drawing/2012/chart" uri="{CE6537A1-D6FC-4f65-9D91-7224C49458BB}"/>
              </c:extLst>
            </c:dLbl>
            <c:dLbl>
              <c:idx val="1"/>
              <c:layout/>
              <c:tx>
                <c:rich>
                  <a:bodyPr/>
                  <a:lstStyle/>
                  <a:p>
                    <a:r>
                      <a:rPr lang="en-US" smtClean="0"/>
                      <a:t>13.1%</a:t>
                    </a:r>
                    <a:endParaRPr lang="en-US"/>
                  </a:p>
                </c:rich>
              </c:tx>
              <c:showVal val="1"/>
              <c:extLst>
                <c:ext xmlns:c15="http://schemas.microsoft.com/office/drawing/2012/chart" uri="{CE6537A1-D6FC-4f65-9D91-7224C49458BB}"/>
              </c:extLst>
            </c:dLbl>
            <c:dLbl>
              <c:idx val="2"/>
              <c:layout/>
              <c:tx>
                <c:rich>
                  <a:bodyPr/>
                  <a:lstStyle/>
                  <a:p>
                    <a:r>
                      <a:rPr lang="en-US" smtClean="0"/>
                      <a:t>1.9%</a:t>
                    </a:r>
                    <a:endParaRPr lang="en-US"/>
                  </a:p>
                </c:rich>
              </c:tx>
              <c:showVal val="1"/>
              <c:extLst>
                <c:ext xmlns:c15="http://schemas.microsoft.com/office/drawing/2012/chart" uri="{CE6537A1-D6FC-4f65-9D91-7224C49458BB}"/>
              </c:extLst>
            </c:dLbl>
            <c:dLbl>
              <c:idx val="3"/>
              <c:layout/>
              <c:tx>
                <c:rich>
                  <a:bodyPr/>
                  <a:lstStyle/>
                  <a:p>
                    <a:r>
                      <a:rPr lang="en-US" smtClean="0"/>
                      <a:t>2.1%</a:t>
                    </a:r>
                    <a:endParaRPr lang="en-US"/>
                  </a:p>
                </c:rich>
              </c:tx>
              <c:showVal val="1"/>
              <c:extLst>
                <c:ext xmlns:c15="http://schemas.microsoft.com/office/drawing/2012/chart" uri="{CE6537A1-D6FC-4f65-9D91-7224C49458BB}"/>
              </c:extLst>
            </c:dLbl>
            <c:spPr>
              <a:noFill/>
              <a:ln>
                <a:noFill/>
              </a:ln>
              <a:effectLst/>
            </c:spPr>
            <c:txPr>
              <a:bodyPr/>
              <a:lstStyle/>
              <a:p>
                <a:pPr>
                  <a:defRPr b="1"/>
                </a:pPr>
                <a:endParaRPr lang="en-US"/>
              </a:p>
            </c:txPr>
            <c:showVal val="1"/>
            <c:extLst>
              <c:ext xmlns:c15="http://schemas.microsoft.com/office/drawing/2012/chart" uri="{CE6537A1-D6FC-4f65-9D91-7224C49458BB}">
                <c15:showLeaderLines val="0"/>
              </c:ext>
            </c:extLst>
          </c:dLbls>
          <c:cat>
            <c:strRef>
              <c:f>Sheet11!$A$3:$A$6</c:f>
              <c:strCache>
                <c:ptCount val="4"/>
                <c:pt idx="0">
                  <c:v>Нийгмийн хамгааллын бүх хөтөлбөр</c:v>
                </c:pt>
                <c:pt idx="1">
                  <c:v>Өндөр насны тэтгэвэр</c:v>
                </c:pt>
                <c:pt idx="2">
                  <c:v>Хүүхдийн мөнгө</c:v>
                </c:pt>
                <c:pt idx="3">
                  <c:v>Хөгжлийн бэрхшээлтэй иргэний тэтгэвэр</c:v>
                </c:pt>
              </c:strCache>
            </c:strRef>
          </c:cat>
          <c:val>
            <c:numRef>
              <c:f>Sheet11!$G$3:$G$6</c:f>
              <c:numCache>
                <c:formatCode>#,###,##0.0</c:formatCode>
                <c:ptCount val="4"/>
                <c:pt idx="0">
                  <c:v>18.74713101738147</c:v>
                </c:pt>
                <c:pt idx="1">
                  <c:v>13.059594216732767</c:v>
                </c:pt>
                <c:pt idx="2">
                  <c:v>1.9412107218034149</c:v>
                </c:pt>
                <c:pt idx="3">
                  <c:v>2.1484154453006434</c:v>
                </c:pt>
              </c:numCache>
            </c:numRef>
          </c:val>
        </c:ser>
        <c:dLbls>
          <c:showVal val="1"/>
        </c:dLbls>
        <c:gapWidth val="75"/>
        <c:axId val="72411392"/>
        <c:axId val="72691712"/>
      </c:barChart>
      <c:catAx>
        <c:axId val="72411392"/>
        <c:scaling>
          <c:orientation val="minMax"/>
        </c:scaling>
        <c:axPos val="b"/>
        <c:numFmt formatCode="General" sourceLinked="0"/>
        <c:majorTickMark val="none"/>
        <c:tickLblPos val="nextTo"/>
        <c:crossAx val="72691712"/>
        <c:crosses val="autoZero"/>
        <c:auto val="1"/>
        <c:lblAlgn val="ctr"/>
        <c:lblOffset val="100"/>
      </c:catAx>
      <c:valAx>
        <c:axId val="72691712"/>
        <c:scaling>
          <c:orientation val="minMax"/>
        </c:scaling>
        <c:axPos val="l"/>
        <c:numFmt formatCode="#,###,##0.0" sourceLinked="1"/>
        <c:majorTickMark val="none"/>
        <c:tickLblPos val="nextTo"/>
        <c:crossAx val="72411392"/>
        <c:crosses val="autoZero"/>
        <c:crossBetween val="between"/>
        <c:majorUnit val="10"/>
      </c:valAx>
    </c:plotArea>
    <c:legend>
      <c:legendPos val="b"/>
      <c:layout>
        <c:manualLayout>
          <c:xMode val="edge"/>
          <c:yMode val="edge"/>
          <c:x val="0.70596202260431762"/>
          <c:y val="5.8227603625018713E-2"/>
          <c:w val="0.24113704536932906"/>
          <c:h val="6.7558559896994011E-2"/>
        </c:manualLayout>
      </c:layout>
    </c:legend>
    <c:plotVisOnly val="1"/>
    <c:dispBlanksAs val="gap"/>
  </c:chart>
  <c:spPr>
    <a:ln>
      <a:solidFill>
        <a:schemeClr val="bg1"/>
      </a:solidFill>
    </a:ln>
  </c:spPr>
  <c:txPr>
    <a:bodyPr/>
    <a:lstStyle/>
    <a:p>
      <a:pPr>
        <a:defRPr sz="1400">
          <a:solidFill>
            <a:srgbClr val="002060"/>
          </a:solidFill>
          <a:latin typeface="Arial" pitchFamily="34" charset="0"/>
          <a:cs typeface="Arial" pitchFamily="34" charset="0"/>
        </a:defRPr>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26383333333333325"/>
          <c:y val="1.5503875968992283E-2"/>
        </c:manualLayout>
      </c:layout>
    </c:title>
    <c:plotArea>
      <c:layout>
        <c:manualLayout>
          <c:layoutTarget val="inner"/>
          <c:xMode val="edge"/>
          <c:yMode val="edge"/>
          <c:x val="8.3840113735783026E-2"/>
          <c:y val="0.27839986571446118"/>
          <c:w val="0.50003499562554676"/>
          <c:h val="0.69772324971006527"/>
        </c:manualLayout>
      </c:layout>
      <c:pieChart>
        <c:varyColors val="1"/>
        <c:ser>
          <c:idx val="0"/>
          <c:order val="0"/>
          <c:tx>
            <c:strRef>
              <c:f>'Table 16'!$B$18</c:f>
              <c:strCache>
                <c:ptCount val="1"/>
                <c:pt idx="0">
                  <c:v>2014</c:v>
                </c:pt>
              </c:strCache>
            </c:strRef>
          </c:tx>
          <c:dLbls>
            <c:dLbl>
              <c:idx val="4"/>
              <c:spPr/>
              <c:txPr>
                <a:bodyPr/>
                <a:lstStyle/>
                <a:p>
                  <a:pPr>
                    <a:defRPr sz="1800" b="1">
                      <a:solidFill>
                        <a:srgbClr val="002060"/>
                      </a:solidFill>
                    </a:defRPr>
                  </a:pPr>
                  <a:endParaRPr lang="en-US"/>
                </a:p>
              </c:txPr>
            </c:dLbl>
            <c:spPr>
              <a:noFill/>
              <a:ln>
                <a:noFill/>
              </a:ln>
              <a:effectLst/>
            </c:spPr>
            <c:txPr>
              <a:bodyPr/>
              <a:lstStyle/>
              <a:p>
                <a:pPr>
                  <a:defRPr sz="1800" b="1">
                    <a:solidFill>
                      <a:schemeClr val="bg1"/>
                    </a:solidFill>
                  </a:defRPr>
                </a:pPr>
                <a:endParaRPr lang="en-US"/>
              </a:p>
            </c:txPr>
            <c:showPercent val="1"/>
            <c:showLeaderLines val="1"/>
            <c:extLst>
              <c:ext xmlns:c15="http://schemas.microsoft.com/office/drawing/2012/chart" uri="{CE6537A1-D6FC-4f65-9D91-7224C49458BB}"/>
            </c:extLst>
          </c:dLbls>
          <c:cat>
            <c:strRef>
              <c:f>'Table 16'!$A$20:$A$24</c:f>
              <c:strCache>
                <c:ptCount val="5"/>
                <c:pt idx="0">
                  <c:v>0</c:v>
                </c:pt>
                <c:pt idx="1">
                  <c:v>1</c:v>
                </c:pt>
                <c:pt idx="2">
                  <c:v>2</c:v>
                </c:pt>
                <c:pt idx="3">
                  <c:v>3</c:v>
                </c:pt>
                <c:pt idx="4">
                  <c:v>4 ба түүнээс дээш</c:v>
                </c:pt>
              </c:strCache>
            </c:strRef>
          </c:cat>
          <c:val>
            <c:numRef>
              <c:f>'Table 16'!$B$20:$B$24</c:f>
              <c:numCache>
                <c:formatCode>#,###,##0.0</c:formatCode>
                <c:ptCount val="5"/>
                <c:pt idx="0">
                  <c:v>6.7655413569118235</c:v>
                </c:pt>
                <c:pt idx="1">
                  <c:v>45.933820267329295</c:v>
                </c:pt>
                <c:pt idx="2">
                  <c:v>30.074830113514995</c:v>
                </c:pt>
                <c:pt idx="3">
                  <c:v>12.536845683013818</c:v>
                </c:pt>
                <c:pt idx="4">
                  <c:v>4.6889625792300782</c:v>
                </c:pt>
              </c:numCache>
            </c:numRef>
          </c:val>
        </c:ser>
        <c:dLbls>
          <c:showPercent val="1"/>
        </c:dLbls>
        <c:firstSliceAng val="0"/>
      </c:pieChart>
    </c:plotArea>
    <c:legend>
      <c:legendPos val="r"/>
      <c:layout>
        <c:manualLayout>
          <c:xMode val="edge"/>
          <c:yMode val="edge"/>
          <c:x val="0.7040109361329836"/>
          <c:y val="0.32583623268021777"/>
          <c:w val="0.27932239720035107"/>
          <c:h val="0.67416376731978345"/>
        </c:manualLayout>
      </c:layout>
      <c:txPr>
        <a:bodyPr/>
        <a:lstStyle/>
        <a:p>
          <a:pPr>
            <a:defRPr sz="1400" b="0"/>
          </a:pPr>
          <a:endParaRPr lang="en-US"/>
        </a:p>
      </c:txPr>
    </c:legend>
    <c:plotVisOnly val="1"/>
    <c:dispBlanksAs val="zero"/>
  </c:chart>
  <c:spPr>
    <a:ln>
      <a:noFill/>
    </a:ln>
  </c:spPr>
  <c:txPr>
    <a:bodyPr/>
    <a:lstStyle/>
    <a:p>
      <a:pPr>
        <a:defRPr>
          <a:solidFill>
            <a:srgbClr val="002060"/>
          </a:solidFill>
          <a:latin typeface="Arial" pitchFamily="34" charset="0"/>
          <a:cs typeface="Arial" pitchFamily="34" charset="0"/>
        </a:defRPr>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US"/>
  <c:chart>
    <c:title>
      <c:layout>
        <c:manualLayout>
          <c:xMode val="edge"/>
          <c:yMode val="edge"/>
          <c:x val="0.3993081761006298"/>
          <c:y val="1.0416666666666666E-2"/>
        </c:manualLayout>
      </c:layout>
      <c:txPr>
        <a:bodyPr/>
        <a:lstStyle/>
        <a:p>
          <a:pPr>
            <a:defRPr>
              <a:solidFill>
                <a:srgbClr val="002060"/>
              </a:solidFill>
            </a:defRPr>
          </a:pPr>
          <a:endParaRPr lang="en-US"/>
        </a:p>
      </c:txPr>
    </c:title>
    <c:plotArea>
      <c:layout>
        <c:manualLayout>
          <c:layoutTarget val="inner"/>
          <c:xMode val="edge"/>
          <c:yMode val="edge"/>
          <c:x val="0.22775664834348536"/>
          <c:y val="0.26634842519685092"/>
          <c:w val="0.56649952953993954"/>
          <c:h val="0.62550989720035077"/>
        </c:manualLayout>
      </c:layout>
      <c:pieChart>
        <c:varyColors val="1"/>
        <c:ser>
          <c:idx val="0"/>
          <c:order val="0"/>
          <c:tx>
            <c:strRef>
              <c:f>'Table 16'!$X$18</c:f>
              <c:strCache>
                <c:ptCount val="1"/>
                <c:pt idx="0">
                  <c:v>2016</c:v>
                </c:pt>
              </c:strCache>
            </c:strRef>
          </c:tx>
          <c:dLbls>
            <c:dLbl>
              <c:idx val="0"/>
              <c:layout>
                <c:manualLayout>
                  <c:x val="-4.1196454216807822E-2"/>
                  <c:y val="0.11009651137357826"/>
                </c:manualLayout>
              </c:layout>
              <c:showPercent val="1"/>
              <c:extLst>
                <c:ext xmlns:c15="http://schemas.microsoft.com/office/drawing/2012/chart" uri="{CE6537A1-D6FC-4f65-9D91-7224C49458BB}"/>
              </c:extLst>
            </c:dLbl>
            <c:dLbl>
              <c:idx val="4"/>
              <c:spPr/>
              <c:txPr>
                <a:bodyPr/>
                <a:lstStyle/>
                <a:p>
                  <a:pPr>
                    <a:defRPr sz="1800" b="1">
                      <a:solidFill>
                        <a:schemeClr val="accent1">
                          <a:lumMod val="50000"/>
                        </a:schemeClr>
                      </a:solidFill>
                    </a:defRPr>
                  </a:pPr>
                  <a:endParaRPr lang="en-US"/>
                </a:p>
              </c:txPr>
            </c:dLbl>
            <c:spPr>
              <a:noFill/>
              <a:ln>
                <a:noFill/>
              </a:ln>
              <a:effectLst/>
            </c:spPr>
            <c:txPr>
              <a:bodyPr/>
              <a:lstStyle/>
              <a:p>
                <a:pPr>
                  <a:defRPr sz="1800" b="1">
                    <a:solidFill>
                      <a:schemeClr val="bg1"/>
                    </a:solidFill>
                  </a:defRPr>
                </a:pPr>
                <a:endParaRPr lang="en-US"/>
              </a:p>
            </c:txPr>
            <c:showPercent val="1"/>
            <c:showLeaderLines val="1"/>
            <c:extLst>
              <c:ext xmlns:c15="http://schemas.microsoft.com/office/drawing/2012/chart" uri="{CE6537A1-D6FC-4f65-9D91-7224C49458BB}"/>
            </c:extLst>
          </c:dLbls>
          <c:cat>
            <c:strRef>
              <c:f>'Table 16'!$A$20:$A$24</c:f>
              <c:strCache>
                <c:ptCount val="5"/>
                <c:pt idx="0">
                  <c:v>0</c:v>
                </c:pt>
                <c:pt idx="1">
                  <c:v>1</c:v>
                </c:pt>
                <c:pt idx="2">
                  <c:v>2</c:v>
                </c:pt>
                <c:pt idx="3">
                  <c:v>3</c:v>
                </c:pt>
                <c:pt idx="4">
                  <c:v>4 ба түүнээс дээш</c:v>
                </c:pt>
              </c:strCache>
            </c:strRef>
          </c:cat>
          <c:val>
            <c:numRef>
              <c:f>'Table 16'!$X$20:$X$24</c:f>
              <c:numCache>
                <c:formatCode>#,###,##0.0</c:formatCode>
                <c:ptCount val="5"/>
                <c:pt idx="0">
                  <c:v>6.5626399548504244</c:v>
                </c:pt>
                <c:pt idx="1">
                  <c:v>44.208096823343546</c:v>
                </c:pt>
                <c:pt idx="2">
                  <c:v>32.22270142629052</c:v>
                </c:pt>
                <c:pt idx="3">
                  <c:v>11.900273507484989</c:v>
                </c:pt>
                <c:pt idx="4">
                  <c:v>5.1062882880305098</c:v>
                </c:pt>
              </c:numCache>
            </c:numRef>
          </c:val>
        </c:ser>
        <c:dLbls>
          <c:showPercent val="1"/>
        </c:dLbls>
        <c:firstSliceAng val="0"/>
      </c:pieChart>
    </c:plotArea>
    <c:plotVisOnly val="1"/>
    <c:dispBlanksAs val="zero"/>
  </c:chart>
  <c:spPr>
    <a:ln>
      <a:noFill/>
    </a:ln>
  </c:spPr>
  <c:txPr>
    <a:bodyPr/>
    <a:lstStyle/>
    <a:p>
      <a:pPr>
        <a:defRPr>
          <a:latin typeface="Arial" pitchFamily="34" charset="0"/>
          <a:cs typeface="Arial"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78200436213104"/>
          <c:y val="2.5427092567130282E-2"/>
          <c:w val="0.73739639939373769"/>
          <c:h val="0.93961065515306574"/>
        </c:manualLayout>
      </c:layout>
      <c:barChart>
        <c:barDir val="bar"/>
        <c:grouping val="clustered"/>
        <c:ser>
          <c:idx val="0"/>
          <c:order val="0"/>
          <c:spPr>
            <a:solidFill>
              <a:srgbClr val="FFC000"/>
            </a:solidFill>
            <a:ln>
              <a:solidFill>
                <a:srgbClr val="FFC000"/>
              </a:solidFill>
            </a:ln>
            <a:effectLst/>
          </c:spPr>
          <c:dLbls>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consumption!$H$5:$H$26</c:f>
              <c:strCache>
                <c:ptCount val="22"/>
                <c:pt idx="0">
                  <c:v>Говьсүмбэр</c:v>
                </c:pt>
                <c:pt idx="1">
                  <c:v>Завхан</c:v>
                </c:pt>
                <c:pt idx="2">
                  <c:v>Сүхбаатар</c:v>
                </c:pt>
                <c:pt idx="3">
                  <c:v>Хэнтий</c:v>
                </c:pt>
                <c:pt idx="4">
                  <c:v>Говь-Алтай</c:v>
                </c:pt>
                <c:pt idx="5">
                  <c:v>Дорнод</c:v>
                </c:pt>
                <c:pt idx="6">
                  <c:v>Өвөрхангай</c:v>
                </c:pt>
                <c:pt idx="7">
                  <c:v>Баянхонгор</c:v>
                </c:pt>
                <c:pt idx="8">
                  <c:v>Архангай</c:v>
                </c:pt>
                <c:pt idx="9">
                  <c:v>Ховд</c:v>
                </c:pt>
                <c:pt idx="10">
                  <c:v>Сэлэнгэ</c:v>
                </c:pt>
                <c:pt idx="11">
                  <c:v>Баян-Өлгий</c:v>
                </c:pt>
                <c:pt idx="12">
                  <c:v>Дархан-Уул</c:v>
                </c:pt>
                <c:pt idx="13">
                  <c:v>Булган</c:v>
                </c:pt>
                <c:pt idx="14">
                  <c:v>Хөвсгөл</c:v>
                </c:pt>
                <c:pt idx="15">
                  <c:v>Улаанбаатар</c:v>
                </c:pt>
                <c:pt idx="16">
                  <c:v>Увс</c:v>
                </c:pt>
                <c:pt idx="17">
                  <c:v>Орхон</c:v>
                </c:pt>
                <c:pt idx="18">
                  <c:v>Дорноговь</c:v>
                </c:pt>
                <c:pt idx="19">
                  <c:v>Дундговь</c:v>
                </c:pt>
                <c:pt idx="20">
                  <c:v>Төв</c:v>
                </c:pt>
                <c:pt idx="21">
                  <c:v>Өмнөговь</c:v>
                </c:pt>
              </c:strCache>
            </c:strRef>
          </c:cat>
          <c:val>
            <c:numRef>
              <c:f>consumption!$I$5:$I$26</c:f>
              <c:numCache>
                <c:formatCode>0.0</c:formatCode>
                <c:ptCount val="22"/>
                <c:pt idx="0">
                  <c:v>52.441989999999997</c:v>
                </c:pt>
                <c:pt idx="1">
                  <c:v>47.528690000000012</c:v>
                </c:pt>
                <c:pt idx="2">
                  <c:v>46.958950000000002</c:v>
                </c:pt>
                <c:pt idx="3">
                  <c:v>43.838420000000006</c:v>
                </c:pt>
                <c:pt idx="4">
                  <c:v>43.279810000000012</c:v>
                </c:pt>
                <c:pt idx="5">
                  <c:v>41.490170000000013</c:v>
                </c:pt>
                <c:pt idx="6">
                  <c:v>41.052849999999999</c:v>
                </c:pt>
                <c:pt idx="7">
                  <c:v>38.81033</c:v>
                </c:pt>
                <c:pt idx="8">
                  <c:v>37.648970000000013</c:v>
                </c:pt>
                <c:pt idx="9">
                  <c:v>36.761510000000058</c:v>
                </c:pt>
                <c:pt idx="10">
                  <c:v>36.426860000000005</c:v>
                </c:pt>
                <c:pt idx="11">
                  <c:v>34.44014</c:v>
                </c:pt>
                <c:pt idx="12">
                  <c:v>33.370819999999995</c:v>
                </c:pt>
                <c:pt idx="13">
                  <c:v>31.44811999999995</c:v>
                </c:pt>
                <c:pt idx="14">
                  <c:v>29.096299999999989</c:v>
                </c:pt>
                <c:pt idx="15">
                  <c:v>24.777909999999999</c:v>
                </c:pt>
                <c:pt idx="16">
                  <c:v>24.171299999999999</c:v>
                </c:pt>
                <c:pt idx="17">
                  <c:v>23.45157</c:v>
                </c:pt>
                <c:pt idx="18">
                  <c:v>23.222619999999949</c:v>
                </c:pt>
                <c:pt idx="19">
                  <c:v>22.86742999999997</c:v>
                </c:pt>
                <c:pt idx="20">
                  <c:v>17.345789999999969</c:v>
                </c:pt>
                <c:pt idx="21">
                  <c:v>15.4169</c:v>
                </c:pt>
              </c:numCache>
            </c:numRef>
          </c:val>
        </c:ser>
        <c:dLbls>
          <c:showVal val="1"/>
        </c:dLbls>
        <c:gapWidth val="219"/>
        <c:axId val="77732480"/>
        <c:axId val="77734272"/>
      </c:barChart>
      <c:catAx>
        <c:axId val="77732480"/>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77734272"/>
        <c:crossesAt val="0"/>
        <c:auto val="1"/>
        <c:lblAlgn val="ctr"/>
        <c:lblOffset val="100"/>
      </c:catAx>
      <c:valAx>
        <c:axId val="77734272"/>
        <c:scaling>
          <c:orientation val="minMax"/>
        </c:scaling>
        <c:delete val="1"/>
        <c:axPos val="b"/>
        <c:majorGridlines>
          <c:spPr>
            <a:ln w="9525" cap="flat" cmpd="sng" algn="ctr">
              <a:solidFill>
                <a:schemeClr val="tx1">
                  <a:lumMod val="15000"/>
                  <a:lumOff val="85000"/>
                </a:schemeClr>
              </a:solidFill>
              <a:prstDash val="dash"/>
              <a:round/>
            </a:ln>
            <a:effectLst/>
          </c:spPr>
        </c:majorGridlines>
        <c:numFmt formatCode="0.0" sourceLinked="1"/>
        <c:majorTickMark val="none"/>
        <c:tickLblPos val="none"/>
        <c:crossAx val="77732480"/>
        <c:crosses val="autoZero"/>
        <c:crossBetween val="between"/>
      </c:valAx>
      <c:spPr>
        <a:noFill/>
        <a:ln>
          <a:noFill/>
        </a:ln>
        <a:effectLst/>
      </c:spPr>
    </c:plotArea>
    <c:plotVisOnly val="1"/>
    <c:dispBlanksAs val="gap"/>
  </c:chart>
  <c:spPr>
    <a:solidFill>
      <a:schemeClr val="bg1"/>
    </a:solidFill>
    <a:ln w="9525" cap="flat" cmpd="sng" algn="ctr">
      <a:solidFill>
        <a:schemeClr val="bg1"/>
      </a:solidFill>
      <a:round/>
    </a:ln>
    <a:effectLst/>
  </c:spPr>
  <c:txPr>
    <a:bodyPr/>
    <a:lstStyle/>
    <a:p>
      <a:pPr>
        <a:defRPr sz="1200">
          <a:solidFill>
            <a:srgbClr val="002060"/>
          </a:solidFill>
          <a:latin typeface="Arial" panose="020B0604020202020204" pitchFamily="34" charset="0"/>
          <a:cs typeface="Arial" panose="020B0604020202020204" pitchFamily="34"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4685176201316068"/>
          <c:y val="5.3303977427054963E-2"/>
          <c:w val="0.52000820987423957"/>
          <c:h val="0.93707120511534125"/>
        </c:manualLayout>
      </c:layout>
      <c:barChart>
        <c:barDir val="bar"/>
        <c:grouping val="clustered"/>
        <c:ser>
          <c:idx val="0"/>
          <c:order val="0"/>
          <c:tx>
            <c:strRef>
              <c:f>'Graf 1,2,3'!$B$9</c:f>
              <c:strCache>
                <c:ptCount val="1"/>
                <c:pt idx="0">
                  <c:v>Улсын дундаж</c:v>
                </c:pt>
              </c:strCache>
            </c:strRef>
          </c:tx>
          <c:spPr>
            <a:solidFill>
              <a:schemeClr val="bg1">
                <a:lumMod val="65000"/>
              </a:schemeClr>
            </a:solidFill>
            <a:ln>
              <a:solidFill>
                <a:schemeClr val="bg1">
                  <a:lumMod val="65000"/>
                </a:schemeClr>
              </a:solidFill>
            </a:ln>
            <a:effectLst/>
          </c:spPr>
          <c:dLbls>
            <c:spPr>
              <a:noFill/>
              <a:ln>
                <a:noFill/>
              </a:ln>
              <a:effectLst/>
            </c:spPr>
            <c:txPr>
              <a:bodyPr rot="0" spcFirstLastPara="1" vertOverflow="ellipsis" vert="horz" wrap="square" anchor="ctr" anchorCtr="1"/>
              <a:lstStyle/>
              <a:p>
                <a:pPr>
                  <a:defRPr sz="10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 1,2,3'!$C$8:$M$8</c:f>
              <c:strCache>
                <c:ptCount val="11"/>
                <c:pt idx="0">
                  <c:v>Хүнс</c:v>
                </c:pt>
                <c:pt idx="1">
                  <c:v>Хувцас</c:v>
                </c:pt>
                <c:pt idx="2">
                  <c:v>Тээвэр, холбоо</c:v>
                </c:pt>
                <c:pt idx="3">
                  <c:v>Бусад</c:v>
                </c:pt>
                <c:pt idx="4">
                  <c:v>Түрээс</c:v>
                </c:pt>
                <c:pt idx="5">
                  <c:v>Боловсрол</c:v>
                </c:pt>
                <c:pt idx="6">
                  <c:v>Эрүүл мэнд</c:v>
                </c:pt>
                <c:pt idx="7">
                  <c:v>Халаалт</c:v>
                </c:pt>
                <c:pt idx="8">
                  <c:v>Удаан эдэлгээтэй бараа</c:v>
                </c:pt>
                <c:pt idx="9">
                  <c:v>Үйлчилгээ</c:v>
                </c:pt>
                <c:pt idx="10">
                  <c:v>Согтууруулах ундаа, тамхи</c:v>
                </c:pt>
              </c:strCache>
            </c:strRef>
          </c:cat>
          <c:val>
            <c:numRef>
              <c:f>'Graf 1,2,3'!$C$9:$M$9</c:f>
              <c:numCache>
                <c:formatCode>0.0</c:formatCode>
                <c:ptCount val="11"/>
                <c:pt idx="0">
                  <c:v>75.495000000000005</c:v>
                </c:pt>
                <c:pt idx="1">
                  <c:v>35.033000000000001</c:v>
                </c:pt>
                <c:pt idx="2">
                  <c:v>29.646000000000001</c:v>
                </c:pt>
                <c:pt idx="3">
                  <c:v>22.411000000000001</c:v>
                </c:pt>
                <c:pt idx="4">
                  <c:v>19.440999999999971</c:v>
                </c:pt>
                <c:pt idx="5">
                  <c:v>14.130999999999998</c:v>
                </c:pt>
                <c:pt idx="6">
                  <c:v>11.383000000000004</c:v>
                </c:pt>
                <c:pt idx="7">
                  <c:v>10.577</c:v>
                </c:pt>
                <c:pt idx="8">
                  <c:v>7.55</c:v>
                </c:pt>
                <c:pt idx="9">
                  <c:v>7.6159999999999934</c:v>
                </c:pt>
                <c:pt idx="10">
                  <c:v>3.0049999999999999</c:v>
                </c:pt>
              </c:numCache>
            </c:numRef>
          </c:val>
        </c:ser>
        <c:ser>
          <c:idx val="1"/>
          <c:order val="1"/>
          <c:tx>
            <c:strRef>
              <c:f>'Graf 1,2,3'!$B$10</c:f>
              <c:strCache>
                <c:ptCount val="1"/>
                <c:pt idx="0">
                  <c:v>Хот</c:v>
                </c:pt>
              </c:strCache>
            </c:strRef>
          </c:tx>
          <c:spPr>
            <a:solidFill>
              <a:srgbClr val="FFFF00"/>
            </a:solidFill>
            <a:ln>
              <a:solidFill>
                <a:srgbClr val="FFFF00"/>
              </a:solidFill>
            </a:ln>
            <a:effectLst/>
          </c:spPr>
          <c:dLbls>
            <c:spPr>
              <a:noFill/>
              <a:ln>
                <a:noFill/>
              </a:ln>
              <a:effectLst/>
            </c:spPr>
            <c:txPr>
              <a:bodyPr rot="0" spcFirstLastPara="1" vertOverflow="ellipsis" vert="horz" wrap="square" anchor="ctr" anchorCtr="1"/>
              <a:lstStyle/>
              <a:p>
                <a:pPr>
                  <a:defRPr sz="10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 1,2,3'!$C$8:$M$8</c:f>
              <c:strCache>
                <c:ptCount val="11"/>
                <c:pt idx="0">
                  <c:v>Хүнс</c:v>
                </c:pt>
                <c:pt idx="1">
                  <c:v>Хувцас</c:v>
                </c:pt>
                <c:pt idx="2">
                  <c:v>Тээвэр, холбоо</c:v>
                </c:pt>
                <c:pt idx="3">
                  <c:v>Бусад</c:v>
                </c:pt>
                <c:pt idx="4">
                  <c:v>Түрээс</c:v>
                </c:pt>
                <c:pt idx="5">
                  <c:v>Боловсрол</c:v>
                </c:pt>
                <c:pt idx="6">
                  <c:v>Эрүүл мэнд</c:v>
                </c:pt>
                <c:pt idx="7">
                  <c:v>Халаалт</c:v>
                </c:pt>
                <c:pt idx="8">
                  <c:v>Удаан эдэлгээтэй бараа</c:v>
                </c:pt>
                <c:pt idx="9">
                  <c:v>Үйлчилгээ</c:v>
                </c:pt>
                <c:pt idx="10">
                  <c:v>Согтууруулах ундаа, тамхи</c:v>
                </c:pt>
              </c:strCache>
            </c:strRef>
          </c:cat>
          <c:val>
            <c:numRef>
              <c:f>'Graf 1,2,3'!$C$10:$M$10</c:f>
              <c:numCache>
                <c:formatCode>0.0</c:formatCode>
                <c:ptCount val="11"/>
                <c:pt idx="0">
                  <c:v>74.093000000000004</c:v>
                </c:pt>
                <c:pt idx="1">
                  <c:v>33.905000000000001</c:v>
                </c:pt>
                <c:pt idx="2">
                  <c:v>33.225000000000058</c:v>
                </c:pt>
                <c:pt idx="3">
                  <c:v>24.099</c:v>
                </c:pt>
                <c:pt idx="4">
                  <c:v>25.90899999999997</c:v>
                </c:pt>
                <c:pt idx="5">
                  <c:v>15.399000000000004</c:v>
                </c:pt>
                <c:pt idx="6">
                  <c:v>12.057</c:v>
                </c:pt>
                <c:pt idx="7">
                  <c:v>10.685</c:v>
                </c:pt>
                <c:pt idx="8">
                  <c:v>8.3410000000000011</c:v>
                </c:pt>
                <c:pt idx="9">
                  <c:v>9.3830000000000027</c:v>
                </c:pt>
                <c:pt idx="10">
                  <c:v>2.0059999999999998</c:v>
                </c:pt>
              </c:numCache>
            </c:numRef>
          </c:val>
        </c:ser>
        <c:ser>
          <c:idx val="2"/>
          <c:order val="2"/>
          <c:tx>
            <c:strRef>
              <c:f>'Graf 1,2,3'!$B$11</c:f>
              <c:strCache>
                <c:ptCount val="1"/>
                <c:pt idx="0">
                  <c:v>Хөдөө</c:v>
                </c:pt>
              </c:strCache>
            </c:strRef>
          </c:tx>
          <c:spPr>
            <a:solidFill>
              <a:srgbClr val="009900"/>
            </a:solidFill>
            <a:ln>
              <a:solidFill>
                <a:srgbClr val="009900"/>
              </a:solidFill>
            </a:ln>
            <a:effectLst/>
          </c:spPr>
          <c:dLbls>
            <c:spPr>
              <a:noFill/>
              <a:ln>
                <a:noFill/>
              </a:ln>
              <a:effectLst/>
            </c:spPr>
            <c:txPr>
              <a:bodyPr rot="0" spcFirstLastPara="1" vertOverflow="ellipsis" vert="horz" wrap="square" anchor="ctr" anchorCtr="1"/>
              <a:lstStyle/>
              <a:p>
                <a:pPr>
                  <a:defRPr sz="10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 1,2,3'!$C$8:$M$8</c:f>
              <c:strCache>
                <c:ptCount val="11"/>
                <c:pt idx="0">
                  <c:v>Хүнс</c:v>
                </c:pt>
                <c:pt idx="1">
                  <c:v>Хувцас</c:v>
                </c:pt>
                <c:pt idx="2">
                  <c:v>Тээвэр, холбоо</c:v>
                </c:pt>
                <c:pt idx="3">
                  <c:v>Бусад</c:v>
                </c:pt>
                <c:pt idx="4">
                  <c:v>Түрээс</c:v>
                </c:pt>
                <c:pt idx="5">
                  <c:v>Боловсрол</c:v>
                </c:pt>
                <c:pt idx="6">
                  <c:v>Эрүүл мэнд</c:v>
                </c:pt>
                <c:pt idx="7">
                  <c:v>Халаалт</c:v>
                </c:pt>
                <c:pt idx="8">
                  <c:v>Удаан эдэлгээтэй бараа</c:v>
                </c:pt>
                <c:pt idx="9">
                  <c:v>Үйлчилгээ</c:v>
                </c:pt>
                <c:pt idx="10">
                  <c:v>Согтууруулах ундаа, тамхи</c:v>
                </c:pt>
              </c:strCache>
            </c:strRef>
          </c:cat>
          <c:val>
            <c:numRef>
              <c:f>'Graf 1,2,3'!$C$11:$M$11</c:f>
              <c:numCache>
                <c:formatCode>0.0</c:formatCode>
                <c:ptCount val="11"/>
                <c:pt idx="0">
                  <c:v>78.453000000000003</c:v>
                </c:pt>
                <c:pt idx="1">
                  <c:v>37.410999999999994</c:v>
                </c:pt>
                <c:pt idx="2">
                  <c:v>22.097000000000001</c:v>
                </c:pt>
                <c:pt idx="3">
                  <c:v>18.850999999999999</c:v>
                </c:pt>
                <c:pt idx="4">
                  <c:v>5.8010000000000002</c:v>
                </c:pt>
                <c:pt idx="5">
                  <c:v>11.455000000000014</c:v>
                </c:pt>
                <c:pt idx="6">
                  <c:v>9.9600000000000026</c:v>
                </c:pt>
                <c:pt idx="7">
                  <c:v>10.349</c:v>
                </c:pt>
                <c:pt idx="8">
                  <c:v>5.8810000000000002</c:v>
                </c:pt>
                <c:pt idx="9">
                  <c:v>3.8889999999999998</c:v>
                </c:pt>
                <c:pt idx="10">
                  <c:v>5.1129999999999942</c:v>
                </c:pt>
              </c:numCache>
            </c:numRef>
          </c:val>
        </c:ser>
        <c:dLbls>
          <c:showVal val="1"/>
        </c:dLbls>
        <c:gapWidth val="182"/>
        <c:axId val="64705280"/>
        <c:axId val="64707200"/>
      </c:barChart>
      <c:catAx>
        <c:axId val="64705280"/>
        <c:scaling>
          <c:orientation val="minMax"/>
        </c:scaling>
        <c:axPos val="l"/>
        <c:title>
          <c:tx>
            <c:rich>
              <a:bodyPr rot="0" spcFirstLastPara="1" vertOverflow="ellipsis" wrap="square" anchor="ctr" anchorCtr="1"/>
              <a:lstStyle/>
              <a:p>
                <a:pPr>
                  <a:defRPr sz="1200" b="1" i="0" u="none" strike="noStrike" kern="1200" baseline="0">
                    <a:solidFill>
                      <a:srgbClr val="002060"/>
                    </a:solidFill>
                    <a:latin typeface="Arial" panose="020B0604020202020204" pitchFamily="34" charset="0"/>
                    <a:ea typeface="+mn-ea"/>
                    <a:cs typeface="Arial" panose="020B0604020202020204" pitchFamily="34" charset="0"/>
                  </a:defRPr>
                </a:pPr>
                <a:r>
                  <a:rPr lang="mn-MN" sz="1200" b="1"/>
                  <a:t>мян.төг</a:t>
                </a:r>
                <a:endParaRPr lang="en-US" sz="1200" b="1"/>
              </a:p>
            </c:rich>
          </c:tx>
          <c:layout>
            <c:manualLayout>
              <c:xMode val="edge"/>
              <c:yMode val="edge"/>
              <c:x val="0.41363660111206524"/>
              <c:y val="1.1272980458865343E-2"/>
            </c:manualLayout>
          </c:layout>
          <c:spPr>
            <a:noFill/>
            <a:ln>
              <a:noFill/>
            </a:ln>
            <a:effectLst/>
          </c:spPr>
        </c:title>
        <c:numFmt formatCode="General" sourceLinked="1"/>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64707200"/>
        <c:crosses val="autoZero"/>
        <c:auto val="1"/>
        <c:lblAlgn val="ctr"/>
        <c:lblOffset val="100"/>
      </c:catAx>
      <c:valAx>
        <c:axId val="64707200"/>
        <c:scaling>
          <c:orientation val="minMax"/>
        </c:scaling>
        <c:delete val="1"/>
        <c:axPos val="b"/>
        <c:numFmt formatCode="0.0" sourceLinked="1"/>
        <c:tickLblPos val="none"/>
        <c:crossAx val="64705280"/>
        <c:crosses val="autoZero"/>
        <c:crossBetween val="between"/>
      </c:valAx>
      <c:spPr>
        <a:noFill/>
        <a:ln>
          <a:noFill/>
        </a:ln>
        <a:effectLst/>
      </c:spPr>
    </c:plotArea>
    <c:legend>
      <c:legendPos val="tr"/>
      <c:layout>
        <c:manualLayout>
          <c:xMode val="edge"/>
          <c:yMode val="edge"/>
          <c:x val="0.63614658357278864"/>
          <c:y val="7.8467400138258342E-2"/>
          <c:w val="0.35489072159818885"/>
          <c:h val="0.18369713719559919"/>
        </c:manualLayout>
      </c:layout>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sz="1000">
          <a:solidFill>
            <a:srgbClr val="002060"/>
          </a:solidFill>
          <a:latin typeface="Arial" panose="020B0604020202020204" pitchFamily="34" charset="0"/>
          <a:cs typeface="Arial" panose="020B0604020202020204"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layout>
        <c:manualLayout>
          <c:xMode val="edge"/>
          <c:yMode val="edge"/>
          <c:x val="0.86234094488188962"/>
          <c:y val="0.89450282662947256"/>
        </c:manualLayout>
      </c:layout>
      <c:spPr>
        <a:noFill/>
        <a:ln>
          <a:solidFill>
            <a:srgbClr val="FF0000"/>
          </a:solidFill>
        </a:ln>
        <a:effectLst/>
      </c:spPr>
      <c:txPr>
        <a:bodyPr rot="0" spcFirstLastPara="1" vertOverflow="ellipsis" vert="horz" wrap="square" anchor="ctr" anchorCtr="1"/>
        <a:lstStyle/>
        <a:p>
          <a:pPr>
            <a:defRPr sz="1400" b="1" i="0" u="none" strike="noStrike" kern="1200" spc="0" baseline="0">
              <a:solidFill>
                <a:srgbClr val="002060"/>
              </a:solidFill>
              <a:latin typeface="Arial" panose="020B0604020202020204" pitchFamily="34" charset="0"/>
              <a:ea typeface="+mn-ea"/>
              <a:cs typeface="Arial" panose="020B0604020202020204" pitchFamily="34" charset="0"/>
            </a:defRPr>
          </a:pPr>
          <a:endParaRPr lang="en-US"/>
        </a:p>
      </c:txPr>
    </c:title>
    <c:plotArea>
      <c:layout>
        <c:manualLayout>
          <c:layoutTarget val="inner"/>
          <c:xMode val="edge"/>
          <c:yMode val="edge"/>
          <c:x val="0.21771312335958004"/>
          <c:y val="0.20872640122433103"/>
          <c:w val="0.5789149606299212"/>
          <c:h val="0.76301560648170386"/>
        </c:manualLayout>
      </c:layout>
      <c:pieChart>
        <c:varyColors val="1"/>
        <c:ser>
          <c:idx val="0"/>
          <c:order val="0"/>
          <c:tx>
            <c:strRef>
              <c:f>'Graf 1,2,3'!$T$10</c:f>
              <c:strCache>
                <c:ptCount val="1"/>
                <c:pt idx="0">
                  <c:v>Хот</c:v>
                </c:pt>
              </c:strCache>
            </c:strRef>
          </c:tx>
          <c:spPr>
            <a:ln>
              <a:solidFill>
                <a:schemeClr val="bg1"/>
              </a:solidFill>
            </a:ln>
          </c:spPr>
          <c:dPt>
            <c:idx val="0"/>
            <c:spPr>
              <a:solidFill>
                <a:srgbClr val="92D050"/>
              </a:solidFill>
              <a:ln w="19050">
                <a:solidFill>
                  <a:srgbClr val="92D050"/>
                </a:solidFill>
              </a:ln>
              <a:effectLst/>
            </c:spPr>
          </c:dPt>
          <c:dPt>
            <c:idx val="1"/>
            <c:spPr>
              <a:solidFill>
                <a:srgbClr val="FFFF00"/>
              </a:solidFill>
              <a:ln w="19050">
                <a:solidFill>
                  <a:srgbClr val="FFFF00"/>
                </a:solidFill>
              </a:ln>
              <a:effectLst/>
            </c:spPr>
          </c:dPt>
          <c:dPt>
            <c:idx val="2"/>
            <c:spPr>
              <a:solidFill>
                <a:sysClr val="window" lastClr="FFFFFF">
                  <a:lumMod val="75000"/>
                </a:sysClr>
              </a:solidFill>
              <a:ln w="19050">
                <a:solidFill>
                  <a:sysClr val="window" lastClr="FFFFFF">
                    <a:lumMod val="75000"/>
                  </a:sysClr>
                </a:solidFill>
              </a:ln>
              <a:effectLst/>
            </c:spPr>
          </c:dPt>
          <c:dPt>
            <c:idx val="3"/>
            <c:spPr>
              <a:solidFill>
                <a:srgbClr val="5B9BD5"/>
              </a:solidFill>
              <a:ln w="19050">
                <a:solidFill>
                  <a:srgbClr val="5B9BD5"/>
                </a:solidFill>
              </a:ln>
              <a:effectLst/>
            </c:spPr>
          </c:dPt>
          <c:dPt>
            <c:idx val="4"/>
            <c:spPr>
              <a:solidFill>
                <a:srgbClr val="FF0000"/>
              </a:solidFill>
              <a:ln w="19050">
                <a:solidFill>
                  <a:srgbClr val="FF0000"/>
                </a:solidFill>
              </a:ln>
              <a:effectLst/>
            </c:spPr>
          </c:dPt>
          <c:dPt>
            <c:idx val="5"/>
            <c:spPr>
              <a:solidFill>
                <a:srgbClr val="FFC000"/>
              </a:solidFill>
              <a:ln w="19050">
                <a:solidFill>
                  <a:srgbClr val="FFC000"/>
                </a:solidFill>
              </a:ln>
              <a:effectLst/>
            </c:spPr>
          </c:dPt>
          <c:dPt>
            <c:idx val="6"/>
            <c:spPr>
              <a:solidFill>
                <a:srgbClr val="ED7D31"/>
              </a:solidFill>
              <a:ln w="19050">
                <a:solidFill>
                  <a:srgbClr val="ED7D31"/>
                </a:solidFill>
              </a:ln>
              <a:effectLst/>
            </c:spPr>
          </c:dPt>
          <c:dLbls>
            <c:dLbl>
              <c:idx val="0"/>
              <c:layout>
                <c:manualLayout>
                  <c:x val="7.2781627296587922E-2"/>
                  <c:y val="-6.1253209405816293E-2"/>
                </c:manualLayout>
              </c:layout>
              <c:showCatName val="1"/>
              <c:showPercent val="1"/>
              <c:extLst>
                <c:ext xmlns:c15="http://schemas.microsoft.com/office/drawing/2012/chart" uri="{CE6537A1-D6FC-4f65-9D91-7224C49458BB}">
                  <c15:layout/>
                </c:ext>
              </c:extLst>
            </c:dLbl>
            <c:dLbl>
              <c:idx val="2"/>
              <c:layout>
                <c:manualLayout>
                  <c:x val="-4.4220866141732283E-2"/>
                  <c:y val="-3.1161419188700988E-2"/>
                </c:manualLayout>
              </c:layout>
              <c:showCatName val="1"/>
              <c:showPercent val="1"/>
              <c:extLst>
                <c:ext xmlns:c15="http://schemas.microsoft.com/office/drawing/2012/chart" uri="{CE6537A1-D6FC-4f65-9D91-7224C49458BB}">
                  <c15:layout/>
                </c:ext>
              </c:extLst>
            </c:dLbl>
            <c:dLbl>
              <c:idx val="3"/>
              <c:layout>
                <c:manualLayout>
                  <c:x val="-2.3428608923884514E-2"/>
                  <c:y val="-3.4386565017320951E-2"/>
                </c:manualLayout>
              </c:layout>
              <c:showCatName val="1"/>
              <c:showPercent val="1"/>
              <c:extLst>
                <c:ext xmlns:c15="http://schemas.microsoft.com/office/drawing/2012/chart" uri="{CE6537A1-D6FC-4f65-9D91-7224C49458BB}">
                  <c15:layout>
                    <c:manualLayout>
                      <c:w val="0.18493333333333334"/>
                      <c:h val="0.17990834123793295"/>
                    </c:manualLayout>
                  </c15:layout>
                </c:ext>
              </c:extLst>
            </c:dLbl>
            <c:dLbl>
              <c:idx val="4"/>
              <c:layout>
                <c:manualLayout>
                  <c:x val="-6.333333333333345E-2"/>
                  <c:y val="2.2413085727371954E-2"/>
                </c:manualLayout>
              </c:layout>
              <c:showCatName val="1"/>
              <c:showPercent val="1"/>
              <c:extLst>
                <c:ext xmlns:c15="http://schemas.microsoft.com/office/drawing/2012/chart" uri="{CE6537A1-D6FC-4f65-9D91-7224C49458BB}">
                  <c15:layout>
                    <c:manualLayout>
                      <c:w val="0.23978346456692914"/>
                      <c:h val="0.17990834123793295"/>
                    </c:manualLayout>
                  </c15:layout>
                </c:ext>
              </c:extLst>
            </c:dLbl>
            <c:dLbl>
              <c:idx val="5"/>
              <c:layout>
                <c:manualLayout>
                  <c:x val="8.5297375328084235E-2"/>
                  <c:y val="-3.5716682545052759E-2"/>
                </c:manualLayout>
              </c:layout>
              <c:showCatName val="1"/>
              <c:showPercent val="1"/>
              <c:extLst>
                <c:ext xmlns:c15="http://schemas.microsoft.com/office/drawing/2012/chart" uri="{CE6537A1-D6FC-4f65-9D91-7224C49458BB}">
                  <c15:layout>
                    <c:manualLayout>
                      <c:w val="0.28090052493438322"/>
                      <c:h val="0.15717595811703791"/>
                    </c:manualLayout>
                  </c15:layout>
                </c:ext>
              </c:extLst>
            </c:dLbl>
            <c:dLbl>
              <c:idx val="6"/>
              <c:layout>
                <c:manualLayout>
                  <c:x val="0.30381916010498755"/>
                  <c:y val="1.4337421585334045E-2"/>
                </c:manualLayout>
              </c:layout>
              <c:showCatName val="1"/>
              <c:showPercent val="1"/>
              <c:extLst>
                <c:ext xmlns:c15="http://schemas.microsoft.com/office/drawing/2012/chart" uri="{CE6537A1-D6FC-4f65-9D91-7224C49458BB}">
                  <c15:layout>
                    <c:manualLayout>
                      <c:w val="0.37411679790026248"/>
                      <c:h val="0.20912422571246903"/>
                    </c:manualLayout>
                  </c15:layout>
                </c:ext>
              </c:extLst>
            </c:dLbl>
            <c:spPr>
              <a:noFill/>
              <a:ln>
                <a:noFill/>
              </a:ln>
              <a:effectLst/>
            </c:spPr>
            <c:txPr>
              <a:bodyPr rot="0" spcFirstLastPara="1" vertOverflow="ellipsis" vert="horz" wrap="square" anchor="ctr" anchorCtr="1"/>
              <a:lstStyle/>
              <a:p>
                <a:pPr>
                  <a:defRPr sz="11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CatName val="1"/>
            <c:showPercent val="1"/>
            <c:showLeaderLines val="1"/>
            <c:leaderLines>
              <c:spPr>
                <a:ln w="9525" cap="flat" cmpd="sng" algn="ctr">
                  <a:solidFill>
                    <a:schemeClr val="tx1"/>
                  </a:solidFill>
                  <a:round/>
                </a:ln>
                <a:effectLst/>
              </c:spPr>
            </c:leaderLines>
            <c:extLst>
              <c:ext xmlns:c15="http://schemas.microsoft.com/office/drawing/2012/chart" uri="{CE6537A1-D6FC-4f65-9D91-7224C49458BB}">
                <c15:layout/>
              </c:ext>
            </c:extLst>
          </c:dLbls>
          <c:cat>
            <c:strRef>
              <c:f>'Graf 1,2,3'!$U$8:$AA$8</c:f>
              <c:strCache>
                <c:ptCount val="7"/>
                <c:pt idx="0">
                  <c:v>Хүнс</c:v>
                </c:pt>
                <c:pt idx="1">
                  <c:v>Бусад</c:v>
                </c:pt>
                <c:pt idx="2">
                  <c:v>Хувцас</c:v>
                </c:pt>
                <c:pt idx="3">
                  <c:v>Тээвэр, холбоо</c:v>
                </c:pt>
                <c:pt idx="4">
                  <c:v>Боловсрол</c:v>
                </c:pt>
                <c:pt idx="5">
                  <c:v>Эрүүл мэнд</c:v>
                </c:pt>
                <c:pt idx="6">
                  <c:v>Удаан эдэлгээтэй бараа</c:v>
                </c:pt>
              </c:strCache>
            </c:strRef>
          </c:cat>
          <c:val>
            <c:numRef>
              <c:f>'Graf 1,2,3'!$U$10:$AA$10</c:f>
              <c:numCache>
                <c:formatCode>0.0</c:formatCode>
                <c:ptCount val="7"/>
                <c:pt idx="0">
                  <c:v>29.844040593812977</c:v>
                </c:pt>
                <c:pt idx="1">
                  <c:v>28.936740772856087</c:v>
                </c:pt>
                <c:pt idx="2">
                  <c:v>13.610890318022351</c:v>
                </c:pt>
                <c:pt idx="3">
                  <c:v>13.337909771900666</c:v>
                </c:pt>
                <c:pt idx="4">
                  <c:v>6.1818050437170315</c:v>
                </c:pt>
                <c:pt idx="5">
                  <c:v>4.8401859479249376</c:v>
                </c:pt>
                <c:pt idx="6">
                  <c:v>3.4484275517659477</c:v>
                </c:pt>
              </c:numCache>
            </c:numRef>
          </c:val>
        </c:ser>
        <c:dLbls>
          <c:showCatName val="1"/>
          <c:showPercent val="1"/>
        </c:dLbls>
        <c:firstSliceAng val="0"/>
      </c:pieChart>
      <c:spPr>
        <a:noFill/>
        <a:ln>
          <a:noFill/>
        </a:ln>
        <a:effectLst/>
      </c:spPr>
    </c:plotArea>
    <c:plotVisOnly val="1"/>
    <c:dispBlanksAs val="zero"/>
  </c:chart>
  <c:spPr>
    <a:noFill/>
    <a:ln>
      <a:solidFill>
        <a:sysClr val="window" lastClr="FFFFFF">
          <a:lumMod val="65000"/>
        </a:sysClr>
      </a:solidFill>
    </a:ln>
    <a:effectLst/>
  </c:spPr>
  <c:txPr>
    <a:bodyPr/>
    <a:lstStyle/>
    <a:p>
      <a:pPr>
        <a:defRPr sz="1050">
          <a:solidFill>
            <a:srgbClr val="002060"/>
          </a:solidFill>
          <a:latin typeface="Arial" panose="020B0604020202020204" pitchFamily="34" charset="0"/>
          <a:cs typeface="Arial" panose="020B0604020202020204" pitchFamily="34" charset="0"/>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layout>
        <c:manualLayout>
          <c:xMode val="edge"/>
          <c:yMode val="edge"/>
          <c:x val="0.80041653543307079"/>
          <c:y val="0.87371138481862642"/>
        </c:manualLayout>
      </c:layout>
      <c:spPr>
        <a:noFill/>
        <a:ln>
          <a:solidFill>
            <a:srgbClr val="FF0000"/>
          </a:solidFill>
        </a:ln>
        <a:effectLst/>
      </c:spPr>
      <c:txPr>
        <a:bodyPr rot="0" spcFirstLastPara="1" vertOverflow="ellipsis" vert="horz" wrap="square" anchor="ctr" anchorCtr="1"/>
        <a:lstStyle/>
        <a:p>
          <a:pPr>
            <a:defRPr sz="1400" b="1" i="0" u="none" strike="noStrike" kern="1200" spc="0" baseline="0">
              <a:solidFill>
                <a:srgbClr val="002060"/>
              </a:solidFill>
              <a:latin typeface="Arial" panose="020B0604020202020204" pitchFamily="34" charset="0"/>
              <a:ea typeface="+mn-ea"/>
              <a:cs typeface="Arial" panose="020B0604020202020204" pitchFamily="34" charset="0"/>
            </a:defRPr>
          </a:pPr>
          <a:endParaRPr lang="en-US"/>
        </a:p>
      </c:txPr>
    </c:title>
    <c:plotArea>
      <c:layout>
        <c:manualLayout>
          <c:layoutTarget val="inner"/>
          <c:xMode val="edge"/>
          <c:yMode val="edge"/>
          <c:x val="0.19957795275590551"/>
          <c:y val="0.18149247758230264"/>
          <c:w val="0.60575150833115465"/>
          <c:h val="0.77197998088213382"/>
        </c:manualLayout>
      </c:layout>
      <c:pieChart>
        <c:varyColors val="1"/>
        <c:ser>
          <c:idx val="0"/>
          <c:order val="0"/>
          <c:tx>
            <c:strRef>
              <c:f>'Graf 1,2,3'!$T$11</c:f>
              <c:strCache>
                <c:ptCount val="1"/>
                <c:pt idx="0">
                  <c:v>Хөдөө</c:v>
                </c:pt>
              </c:strCache>
            </c:strRef>
          </c:tx>
          <c:dPt>
            <c:idx val="0"/>
            <c:spPr>
              <a:solidFill>
                <a:srgbClr val="92D050"/>
              </a:solidFill>
              <a:ln w="19050">
                <a:solidFill>
                  <a:srgbClr val="92D050"/>
                </a:solidFill>
              </a:ln>
              <a:effectLst/>
            </c:spPr>
          </c:dPt>
          <c:dPt>
            <c:idx val="1"/>
            <c:spPr>
              <a:solidFill>
                <a:srgbClr val="FFFF00"/>
              </a:solidFill>
              <a:ln w="19050">
                <a:solidFill>
                  <a:srgbClr val="FFFF00"/>
                </a:solidFill>
              </a:ln>
              <a:effectLst/>
            </c:spPr>
          </c:dPt>
          <c:dPt>
            <c:idx val="2"/>
            <c:spPr>
              <a:solidFill>
                <a:sysClr val="window" lastClr="FFFFFF">
                  <a:lumMod val="75000"/>
                </a:sysClr>
              </a:solidFill>
              <a:ln w="19050">
                <a:solidFill>
                  <a:sysClr val="window" lastClr="FFFFFF">
                    <a:lumMod val="75000"/>
                  </a:sysClr>
                </a:solidFill>
              </a:ln>
              <a:effectLst/>
            </c:spPr>
          </c:dPt>
          <c:dPt>
            <c:idx val="3"/>
            <c:spPr>
              <a:solidFill>
                <a:srgbClr val="5B9BD5"/>
              </a:solidFill>
              <a:ln w="19050">
                <a:solidFill>
                  <a:srgbClr val="5B9BD5"/>
                </a:solidFill>
              </a:ln>
              <a:effectLst/>
            </c:spPr>
          </c:dPt>
          <c:dPt>
            <c:idx val="4"/>
            <c:spPr>
              <a:solidFill>
                <a:srgbClr val="FF0000"/>
              </a:solidFill>
              <a:ln w="19050">
                <a:solidFill>
                  <a:srgbClr val="FF0000"/>
                </a:solidFill>
              </a:ln>
              <a:effectLst/>
            </c:spPr>
          </c:dPt>
          <c:dPt>
            <c:idx val="5"/>
            <c:spPr>
              <a:solidFill>
                <a:srgbClr val="FFC000"/>
              </a:solidFill>
              <a:ln w="19050">
                <a:solidFill>
                  <a:srgbClr val="FFC000"/>
                </a:solidFill>
              </a:ln>
              <a:effectLst/>
            </c:spPr>
          </c:dPt>
          <c:dPt>
            <c:idx val="6"/>
            <c:spPr>
              <a:solidFill>
                <a:srgbClr val="ED7D31"/>
              </a:solidFill>
              <a:ln w="19050">
                <a:solidFill>
                  <a:srgbClr val="ED7D31"/>
                </a:solidFill>
              </a:ln>
              <a:effectLst/>
            </c:spPr>
          </c:dPt>
          <c:dLbls>
            <c:dLbl>
              <c:idx val="0"/>
              <c:layout>
                <c:manualLayout>
                  <c:x val="4.4819028871391144E-2"/>
                  <c:y val="-8.6656147029356548E-2"/>
                </c:manualLayout>
              </c:layout>
              <c:showCatName val="1"/>
              <c:showPercent val="1"/>
              <c:extLst>
                <c:ext xmlns:c15="http://schemas.microsoft.com/office/drawing/2012/chart" uri="{CE6537A1-D6FC-4f65-9D91-7224C49458BB}">
                  <c15:layout/>
                </c:ext>
              </c:extLst>
            </c:dLbl>
            <c:dLbl>
              <c:idx val="2"/>
              <c:layout>
                <c:manualLayout>
                  <c:x val="-1.6380708661417373E-2"/>
                  <c:y val="-1.8363090890081871E-2"/>
                </c:manualLayout>
              </c:layout>
              <c:showCatName val="1"/>
              <c:showPercent val="1"/>
              <c:extLst>
                <c:ext xmlns:c15="http://schemas.microsoft.com/office/drawing/2012/chart" uri="{CE6537A1-D6FC-4f65-9D91-7224C49458BB}">
                  <c15:layout/>
                </c:ext>
              </c:extLst>
            </c:dLbl>
            <c:dLbl>
              <c:idx val="3"/>
              <c:layout>
                <c:manualLayout>
                  <c:x val="-3.9253543307086615E-2"/>
                  <c:y val="4.4291181160478893E-2"/>
                </c:manualLayout>
              </c:layout>
              <c:showCatName val="1"/>
              <c:showPercent val="1"/>
              <c:extLst>
                <c:ext xmlns:c15="http://schemas.microsoft.com/office/drawing/2012/chart" uri="{CE6537A1-D6FC-4f65-9D91-7224C49458BB}">
                  <c15:layout/>
                </c:ext>
              </c:extLst>
            </c:dLbl>
            <c:dLbl>
              <c:idx val="4"/>
              <c:layout>
                <c:manualLayout>
                  <c:x val="-7.3574540682414688E-2"/>
                  <c:y val="3.1693061539878289E-2"/>
                </c:manualLayout>
              </c:layout>
              <c:showCatName val="1"/>
              <c:showPercent val="1"/>
              <c:extLst>
                <c:ext xmlns:c15="http://schemas.microsoft.com/office/drawing/2012/chart" uri="{CE6537A1-D6FC-4f65-9D91-7224C49458BB}">
                  <c15:layout>
                    <c:manualLayout>
                      <c:w val="0.23978346456692914"/>
                      <c:h val="0.22400907578362408"/>
                    </c:manualLayout>
                  </c15:layout>
                </c:ext>
              </c:extLst>
            </c:dLbl>
            <c:dLbl>
              <c:idx val="5"/>
              <c:layout>
                <c:manualLayout>
                  <c:x val="8.3541296377691351E-2"/>
                  <c:y val="-2.5462965057003812E-2"/>
                </c:manualLayout>
              </c:layout>
              <c:showCatName val="1"/>
              <c:showPercent val="1"/>
              <c:extLst>
                <c:ext xmlns:c15="http://schemas.microsoft.com/office/drawing/2012/chart" uri="{CE6537A1-D6FC-4f65-9D91-7224C49458BB}">
                  <c15:layout>
                    <c:manualLayout>
                      <c:w val="0.26379685039370082"/>
                      <c:h val="0.15469925215487546"/>
                    </c:manualLayout>
                  </c15:layout>
                </c:ext>
              </c:extLst>
            </c:dLbl>
            <c:dLbl>
              <c:idx val="6"/>
              <c:layout>
                <c:manualLayout>
                  <c:x val="0.29380049126095825"/>
                  <c:y val="1.7309626991386078E-7"/>
                </c:manualLayout>
              </c:layout>
              <c:showCatName val="1"/>
              <c:showPercent val="1"/>
              <c:extLst>
                <c:ext xmlns:c15="http://schemas.microsoft.com/office/drawing/2012/chart" uri="{CE6537A1-D6FC-4f65-9D91-7224C49458BB}">
                  <c15:layout>
                    <c:manualLayout>
                      <c:w val="0.37760656167979001"/>
                      <c:h val="0.23048356866348213"/>
                    </c:manualLayout>
                  </c15:layout>
                </c:ext>
              </c:extLst>
            </c:dLbl>
            <c:spPr>
              <a:noFill/>
              <a:ln>
                <a:noFill/>
              </a:ln>
              <a:effectLst/>
            </c:spPr>
            <c:txPr>
              <a:bodyPr rot="0" spcFirstLastPara="1" vertOverflow="ellipsis" vert="horz" wrap="square" anchor="ctr" anchorCtr="1"/>
              <a:lstStyle/>
              <a:p>
                <a:pPr>
                  <a:defRPr sz="11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CatName val="1"/>
            <c:showPercent val="1"/>
            <c:showLeaderLines val="1"/>
            <c:leaderLines>
              <c:spPr>
                <a:ln w="9525" cap="flat" cmpd="sng" algn="ctr">
                  <a:solidFill>
                    <a:schemeClr val="tx1"/>
                  </a:solidFill>
                  <a:round/>
                </a:ln>
                <a:effectLst/>
              </c:spPr>
            </c:leaderLines>
            <c:extLst>
              <c:ext xmlns:c15="http://schemas.microsoft.com/office/drawing/2012/chart" uri="{CE6537A1-D6FC-4f65-9D91-7224C49458BB}">
                <c15:layout/>
              </c:ext>
            </c:extLst>
          </c:dLbls>
          <c:cat>
            <c:strRef>
              <c:f>'Graf 1,2,3'!$U$8:$AA$8</c:f>
              <c:strCache>
                <c:ptCount val="7"/>
                <c:pt idx="0">
                  <c:v>Хүнс</c:v>
                </c:pt>
                <c:pt idx="1">
                  <c:v>Бусад</c:v>
                </c:pt>
                <c:pt idx="2">
                  <c:v>Хувцас</c:v>
                </c:pt>
                <c:pt idx="3">
                  <c:v>Тээвэр, холбоо</c:v>
                </c:pt>
                <c:pt idx="4">
                  <c:v>Боловсрол</c:v>
                </c:pt>
                <c:pt idx="5">
                  <c:v>Эрүүл мэнд</c:v>
                </c:pt>
                <c:pt idx="6">
                  <c:v>Удаан эдэлгээтэй бараа</c:v>
                </c:pt>
              </c:strCache>
            </c:strRef>
          </c:cat>
          <c:val>
            <c:numRef>
              <c:f>'Graf 1,2,3'!$U$11:$AA$11</c:f>
              <c:numCache>
                <c:formatCode>0.0</c:formatCode>
                <c:ptCount val="7"/>
                <c:pt idx="0">
                  <c:v>37.490681448915225</c:v>
                </c:pt>
                <c:pt idx="1">
                  <c:v>21.027907865812896</c:v>
                </c:pt>
                <c:pt idx="2">
                  <c:v>17.877759724744337</c:v>
                </c:pt>
                <c:pt idx="3">
                  <c:v>10.459590939501124</c:v>
                </c:pt>
                <c:pt idx="4">
                  <c:v>5.4740514192870116</c:v>
                </c:pt>
                <c:pt idx="5">
                  <c:v>4.7596291694542776</c:v>
                </c:pt>
                <c:pt idx="6">
                  <c:v>2.8103794322851927</c:v>
                </c:pt>
              </c:numCache>
            </c:numRef>
          </c:val>
        </c:ser>
        <c:dLbls>
          <c:showCatName val="1"/>
          <c:showPercent val="1"/>
        </c:dLbls>
        <c:firstSliceAng val="0"/>
      </c:pieChart>
      <c:spPr>
        <a:noFill/>
        <a:ln>
          <a:noFill/>
        </a:ln>
        <a:effectLst/>
      </c:spPr>
    </c:plotArea>
    <c:plotVisOnly val="1"/>
    <c:dispBlanksAs val="zero"/>
  </c:chart>
  <c:spPr>
    <a:solidFill>
      <a:sysClr val="window" lastClr="FFFFFF"/>
    </a:solidFill>
    <a:ln w="9525" cap="flat" cmpd="sng" algn="ctr">
      <a:solidFill>
        <a:sysClr val="window" lastClr="FFFFFF">
          <a:lumMod val="65000"/>
        </a:sysClr>
      </a:solidFill>
      <a:round/>
    </a:ln>
    <a:effectLst/>
  </c:spPr>
  <c:txPr>
    <a:bodyPr/>
    <a:lstStyle/>
    <a:p>
      <a:pPr>
        <a:defRPr sz="1050">
          <a:solidFill>
            <a:srgbClr val="002060"/>
          </a:solidFill>
          <a:latin typeface="Arial" panose="020B0604020202020204" pitchFamily="34" charset="0"/>
          <a:cs typeface="Arial" panose="020B0604020202020204" pitchFamily="34" charset="0"/>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076235158624422E-2"/>
          <c:y val="3.7129704052994511E-2"/>
          <c:w val="0.8483564554430697"/>
          <c:h val="0.74115835937721841"/>
        </c:manualLayout>
      </c:layout>
      <c:barChart>
        <c:barDir val="col"/>
        <c:grouping val="clustered"/>
        <c:ser>
          <c:idx val="0"/>
          <c:order val="0"/>
          <c:tx>
            <c:strRef>
              <c:f>'Graf 4'!$A$4</c:f>
              <c:strCache>
                <c:ptCount val="1"/>
                <c:pt idx="0">
                  <c:v>Нэг хүнд ногдох хэрэглээ 2014, оны үнээр</c:v>
                </c:pt>
              </c:strCache>
            </c:strRef>
          </c:tx>
          <c:spPr>
            <a:solidFill>
              <a:srgbClr val="002060"/>
            </a:solidFill>
            <a:ln>
              <a:noFill/>
            </a:ln>
            <a:effectLst>
              <a:outerShdw blurRad="40000" dist="23000" dir="5400000" rotWithShape="0">
                <a:srgbClr val="000000">
                  <a:alpha val="35000"/>
                </a:srgbClr>
              </a:outerShdw>
            </a:effectLst>
          </c:spPr>
          <c:cat>
            <c:strRef>
              <c:f>'Graf 4'!$B$3:$L$3</c:f>
              <c:strCache>
                <c:ptCount val="11"/>
                <c:pt idx="0">
                  <c:v>I</c:v>
                </c:pt>
                <c:pt idx="1">
                  <c:v>II</c:v>
                </c:pt>
                <c:pt idx="2">
                  <c:v>III</c:v>
                </c:pt>
                <c:pt idx="3">
                  <c:v>IV</c:v>
                </c:pt>
                <c:pt idx="4">
                  <c:v>V</c:v>
                </c:pt>
                <c:pt idx="5">
                  <c:v>VI</c:v>
                </c:pt>
                <c:pt idx="6">
                  <c:v>VII</c:v>
                </c:pt>
                <c:pt idx="7">
                  <c:v>VIII</c:v>
                </c:pt>
                <c:pt idx="8">
                  <c:v>IX</c:v>
                </c:pt>
                <c:pt idx="9">
                  <c:v>X</c:v>
                </c:pt>
                <c:pt idx="10">
                  <c:v>Нийт</c:v>
                </c:pt>
              </c:strCache>
            </c:strRef>
          </c:cat>
          <c:val>
            <c:numRef>
              <c:f>'Graf 4'!$B$4:$L$4</c:f>
              <c:numCache>
                <c:formatCode>#\ ###\ ###</c:formatCode>
                <c:ptCount val="11"/>
                <c:pt idx="0">
                  <c:v>88611</c:v>
                </c:pt>
                <c:pt idx="1">
                  <c:v>128173</c:v>
                </c:pt>
                <c:pt idx="2">
                  <c:v>155666</c:v>
                </c:pt>
                <c:pt idx="3">
                  <c:v>181615</c:v>
                </c:pt>
                <c:pt idx="4">
                  <c:v>208190</c:v>
                </c:pt>
                <c:pt idx="5">
                  <c:v>238753</c:v>
                </c:pt>
                <c:pt idx="6">
                  <c:v>275102</c:v>
                </c:pt>
                <c:pt idx="7">
                  <c:v>323319</c:v>
                </c:pt>
                <c:pt idx="8">
                  <c:v>398638</c:v>
                </c:pt>
                <c:pt idx="9">
                  <c:v>682905</c:v>
                </c:pt>
                <c:pt idx="10">
                  <c:v>268069</c:v>
                </c:pt>
              </c:numCache>
            </c:numRef>
          </c:val>
        </c:ser>
        <c:ser>
          <c:idx val="1"/>
          <c:order val="1"/>
          <c:tx>
            <c:strRef>
              <c:f>'Graf 4'!$A$5</c:f>
              <c:strCache>
                <c:ptCount val="1"/>
                <c:pt idx="0">
                  <c:v>Нэг хүнд ногдох хэрэглээ 2016, оны үнээр</c:v>
                </c:pt>
              </c:strCache>
            </c:strRef>
          </c:tx>
          <c:spPr>
            <a:solidFill>
              <a:sysClr val="window" lastClr="FFFFFF"/>
            </a:solidFill>
            <a:ln>
              <a:solidFill>
                <a:srgbClr val="002060"/>
              </a:solidFill>
            </a:ln>
            <a:effectLst>
              <a:outerShdw blurRad="40000" dist="23000" dir="5400000" rotWithShape="0">
                <a:srgbClr val="000000">
                  <a:alpha val="35000"/>
                </a:srgbClr>
              </a:outerShdw>
            </a:effectLst>
          </c:spPr>
          <c:cat>
            <c:strRef>
              <c:f>'Graf 4'!$B$3:$L$3</c:f>
              <c:strCache>
                <c:ptCount val="11"/>
                <c:pt idx="0">
                  <c:v>I</c:v>
                </c:pt>
                <c:pt idx="1">
                  <c:v>II</c:v>
                </c:pt>
                <c:pt idx="2">
                  <c:v>III</c:v>
                </c:pt>
                <c:pt idx="3">
                  <c:v>IV</c:v>
                </c:pt>
                <c:pt idx="4">
                  <c:v>V</c:v>
                </c:pt>
                <c:pt idx="5">
                  <c:v>VI</c:v>
                </c:pt>
                <c:pt idx="6">
                  <c:v>VII</c:v>
                </c:pt>
                <c:pt idx="7">
                  <c:v>VIII</c:v>
                </c:pt>
                <c:pt idx="8">
                  <c:v>IX</c:v>
                </c:pt>
                <c:pt idx="9">
                  <c:v>X</c:v>
                </c:pt>
                <c:pt idx="10">
                  <c:v>Нийт</c:v>
                </c:pt>
              </c:strCache>
            </c:strRef>
          </c:cat>
          <c:val>
            <c:numRef>
              <c:f>'Graf 4'!$B$5:$L$5</c:f>
              <c:numCache>
                <c:formatCode>#\ ###\ ###</c:formatCode>
                <c:ptCount val="11"/>
                <c:pt idx="0">
                  <c:v>78405</c:v>
                </c:pt>
                <c:pt idx="1">
                  <c:v>111258</c:v>
                </c:pt>
                <c:pt idx="2">
                  <c:v>135688</c:v>
                </c:pt>
                <c:pt idx="3">
                  <c:v>157850</c:v>
                </c:pt>
                <c:pt idx="4">
                  <c:v>182519</c:v>
                </c:pt>
                <c:pt idx="5">
                  <c:v>210712</c:v>
                </c:pt>
                <c:pt idx="6">
                  <c:v>242832</c:v>
                </c:pt>
                <c:pt idx="7">
                  <c:v>285165</c:v>
                </c:pt>
                <c:pt idx="8">
                  <c:v>353155</c:v>
                </c:pt>
                <c:pt idx="9">
                  <c:v>605365</c:v>
                </c:pt>
                <c:pt idx="10">
                  <c:v>236288</c:v>
                </c:pt>
              </c:numCache>
            </c:numRef>
          </c:val>
        </c:ser>
        <c:gapWidth val="247"/>
        <c:overlap val="-27"/>
        <c:axId val="115149056"/>
        <c:axId val="115147136"/>
      </c:barChart>
      <c:lineChart>
        <c:grouping val="standard"/>
        <c:ser>
          <c:idx val="2"/>
          <c:order val="2"/>
          <c:tx>
            <c:strRef>
              <c:f>'Graf 4'!$A$6</c:f>
              <c:strCache>
                <c:ptCount val="1"/>
                <c:pt idx="0">
                  <c:v>Өсөлтийн хувь, оны үнээр</c:v>
                </c:pt>
              </c:strCache>
            </c:strRef>
          </c:tx>
          <c:spPr>
            <a:ln w="19050" cap="rnd">
              <a:solidFill>
                <a:srgbClr val="ED7D3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t"/>
            <c:showVal val="1"/>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'Graf 4'!$B$3:$L$3</c:f>
              <c:strCache>
                <c:ptCount val="11"/>
                <c:pt idx="0">
                  <c:v>I</c:v>
                </c:pt>
                <c:pt idx="1">
                  <c:v>II</c:v>
                </c:pt>
                <c:pt idx="2">
                  <c:v>III</c:v>
                </c:pt>
                <c:pt idx="3">
                  <c:v>IV</c:v>
                </c:pt>
                <c:pt idx="4">
                  <c:v>V</c:v>
                </c:pt>
                <c:pt idx="5">
                  <c:v>VI</c:v>
                </c:pt>
                <c:pt idx="6">
                  <c:v>VII</c:v>
                </c:pt>
                <c:pt idx="7">
                  <c:v>VIII</c:v>
                </c:pt>
                <c:pt idx="8">
                  <c:v>IX</c:v>
                </c:pt>
                <c:pt idx="9">
                  <c:v>X</c:v>
                </c:pt>
                <c:pt idx="10">
                  <c:v>Нийт</c:v>
                </c:pt>
              </c:strCache>
            </c:strRef>
          </c:cat>
          <c:val>
            <c:numRef>
              <c:f>'Graf 4'!$B$6:$L$6</c:f>
              <c:numCache>
                <c:formatCode>0.0</c:formatCode>
                <c:ptCount val="11"/>
                <c:pt idx="0">
                  <c:v>-11.517757389037468</c:v>
                </c:pt>
                <c:pt idx="1">
                  <c:v>-13.197007169996795</c:v>
                </c:pt>
                <c:pt idx="2">
                  <c:v>-12.833887939562935</c:v>
                </c:pt>
                <c:pt idx="3">
                  <c:v>-13.085372904220478</c:v>
                </c:pt>
                <c:pt idx="4">
                  <c:v>-12.330563427638225</c:v>
                </c:pt>
                <c:pt idx="5">
                  <c:v>-11.744773887657942</c:v>
                </c:pt>
                <c:pt idx="6">
                  <c:v>-11.730194618723246</c:v>
                </c:pt>
                <c:pt idx="7">
                  <c:v>-11.800729310680779</c:v>
                </c:pt>
                <c:pt idx="8">
                  <c:v>-11.409599686934024</c:v>
                </c:pt>
                <c:pt idx="9">
                  <c:v>-11.354434364955615</c:v>
                </c:pt>
                <c:pt idx="10">
                  <c:v>-11.85552973301651</c:v>
                </c:pt>
              </c:numCache>
            </c:numRef>
          </c:val>
        </c:ser>
        <c:ser>
          <c:idx val="3"/>
          <c:order val="3"/>
          <c:tx>
            <c:strRef>
              <c:f>'Graf 4'!$A$7</c:f>
              <c:strCache>
                <c:ptCount val="1"/>
                <c:pt idx="0">
                  <c:v>Өсөлтийн хувь, 2014 оны зэрэгцүүлэх үнээр</c:v>
                </c:pt>
              </c:strCache>
            </c:strRef>
          </c:tx>
          <c:spPr>
            <a:ln w="19050" cap="rnd">
              <a:solidFill>
                <a:srgbClr val="FF0000"/>
              </a:solidFill>
              <a:round/>
            </a:ln>
            <a:effectLst>
              <a:glow>
                <a:srgbClr val="5B9BD5">
                  <a:alpha val="27000"/>
                </a:srgbClr>
              </a:glow>
              <a:outerShdw blurRad="50800" dist="50800" sx="1000" sy="1000" algn="ctr" rotWithShape="0">
                <a:srgbClr val="000000">
                  <a:alpha val="0"/>
                </a:srgbClr>
              </a:outerShdw>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t"/>
            <c:showVal val="1"/>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'Graf 4'!$B$3:$L$3</c:f>
              <c:strCache>
                <c:ptCount val="11"/>
                <c:pt idx="0">
                  <c:v>I</c:v>
                </c:pt>
                <c:pt idx="1">
                  <c:v>II</c:v>
                </c:pt>
                <c:pt idx="2">
                  <c:v>III</c:v>
                </c:pt>
                <c:pt idx="3">
                  <c:v>IV</c:v>
                </c:pt>
                <c:pt idx="4">
                  <c:v>V</c:v>
                </c:pt>
                <c:pt idx="5">
                  <c:v>VI</c:v>
                </c:pt>
                <c:pt idx="6">
                  <c:v>VII</c:v>
                </c:pt>
                <c:pt idx="7">
                  <c:v>VIII</c:v>
                </c:pt>
                <c:pt idx="8">
                  <c:v>IX</c:v>
                </c:pt>
                <c:pt idx="9">
                  <c:v>X</c:v>
                </c:pt>
                <c:pt idx="10">
                  <c:v>Нийт</c:v>
                </c:pt>
              </c:strCache>
            </c:strRef>
          </c:cat>
          <c:val>
            <c:numRef>
              <c:f>'Graf 4'!$B$7:$L$7</c:f>
              <c:numCache>
                <c:formatCode>0.0</c:formatCode>
                <c:ptCount val="11"/>
                <c:pt idx="0">
                  <c:v>-14.112337777128218</c:v>
                </c:pt>
                <c:pt idx="1">
                  <c:v>-15.742346620925264</c:v>
                </c:pt>
                <c:pt idx="2">
                  <c:v>-15.389875199656487</c:v>
                </c:pt>
                <c:pt idx="3">
                  <c:v>-15.633985826391012</c:v>
                </c:pt>
                <c:pt idx="4">
                  <c:v>-14.901309761066148</c:v>
                </c:pt>
                <c:pt idx="5">
                  <c:v>-14.332697430965927</c:v>
                </c:pt>
                <c:pt idx="6">
                  <c:v>-14.318545672502621</c:v>
                </c:pt>
                <c:pt idx="7">
                  <c:v>-14.387012063261707</c:v>
                </c:pt>
                <c:pt idx="8">
                  <c:v>-14.007351602377753</c:v>
                </c:pt>
                <c:pt idx="9">
                  <c:v>-13.95380390285427</c:v>
                </c:pt>
                <c:pt idx="10">
                  <c:v>-14.440205563159019</c:v>
                </c:pt>
              </c:numCache>
            </c:numRef>
          </c:val>
        </c:ser>
        <c:marker val="1"/>
        <c:axId val="115160576"/>
        <c:axId val="115159040"/>
      </c:lineChart>
      <c:valAx>
        <c:axId val="115147136"/>
        <c:scaling>
          <c:orientation val="minMax"/>
        </c:scaling>
        <c:axPos val="r"/>
        <c:numFmt formatCode="0.0" sourceLinked="0"/>
        <c:tickLblPos val="nextTo"/>
        <c:spPr>
          <a:noFill/>
          <a:ln>
            <a:solidFill>
              <a:schemeClr val="accent1"/>
            </a:solidFill>
          </a:ln>
          <a:effectLst/>
        </c:spPr>
        <c:txPr>
          <a:bodyPr rot="-60000000" spcFirstLastPara="1" vertOverflow="ellipsis" vert="horz" wrap="square" anchor="ctr" anchorCtr="1"/>
          <a:lstStyle/>
          <a:p>
            <a:pPr>
              <a:defRPr sz="12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115149056"/>
        <c:crosses val="max"/>
        <c:crossBetween val="between"/>
        <c:dispUnits>
          <c:builtInUnit val="thousands"/>
        </c:dispUnits>
      </c:valAx>
      <c:catAx>
        <c:axId val="115149056"/>
        <c:scaling>
          <c:orientation val="minMax"/>
        </c:scaling>
        <c:axPos val="b"/>
        <c:numFmt formatCode="General" sourceLinked="1"/>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115147136"/>
        <c:crossesAt val="0"/>
        <c:auto val="1"/>
        <c:lblAlgn val="ctr"/>
        <c:lblOffset val="100"/>
      </c:catAx>
      <c:valAx>
        <c:axId val="115159040"/>
        <c:scaling>
          <c:orientation val="minMax"/>
        </c:scaling>
        <c:axPos val="l"/>
        <c:numFmt formatCode="0.0" sourceLinked="1"/>
        <c:tickLblPos val="nextTo"/>
        <c:spPr>
          <a:noFill/>
          <a:ln>
            <a:solidFill>
              <a:schemeClr val="accent1"/>
            </a:solidFill>
          </a:ln>
          <a:effectLst/>
        </c:spPr>
        <c:txPr>
          <a:bodyPr rot="-60000000" spcFirstLastPara="1" vertOverflow="ellipsis" vert="horz" wrap="square" anchor="ctr" anchorCtr="1"/>
          <a:lstStyle/>
          <a:p>
            <a:pPr>
              <a:defRPr sz="12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115160576"/>
        <c:crosses val="autoZero"/>
        <c:crossBetween val="between"/>
      </c:valAx>
      <c:catAx>
        <c:axId val="115160576"/>
        <c:scaling>
          <c:orientation val="minMax"/>
        </c:scaling>
        <c:delete val="1"/>
        <c:axPos val="b"/>
        <c:numFmt formatCode="General" sourceLinked="1"/>
        <c:majorTickMark val="none"/>
        <c:tickLblPos val="none"/>
        <c:crossAx val="115159040"/>
        <c:crosses val="autoZero"/>
        <c:auto val="1"/>
        <c:lblAlgn val="ctr"/>
        <c:lblOffset val="100"/>
      </c:catAx>
      <c:spPr>
        <a:noFill/>
        <a:ln>
          <a:noFill/>
        </a:ln>
        <a:effectLst/>
      </c:spPr>
    </c:plotArea>
    <c:legend>
      <c:legendPos val="b"/>
      <c:layout>
        <c:manualLayout>
          <c:xMode val="edge"/>
          <c:yMode val="edge"/>
          <c:x val="1.0304947600596956E-2"/>
          <c:y val="0.87257134524851065"/>
          <c:w val="0.98969505239940447"/>
          <c:h val="0.11155563887847354"/>
        </c:manualLayout>
      </c:layout>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sz="1200" b="1">
          <a:solidFill>
            <a:srgbClr val="002060"/>
          </a:solidFill>
          <a:latin typeface="Arial" panose="020B0604020202020204" pitchFamily="34" charset="0"/>
          <a:cs typeface="Arial" panose="020B0604020202020204" pitchFamily="34" charset="0"/>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'table 11'!$A$20</c:f>
              <c:strCache>
                <c:ptCount val="1"/>
                <c:pt idx="0">
                  <c:v>Ядуурлын хамралтын хүрээ</c:v>
                </c:pt>
              </c:strCache>
            </c:strRef>
          </c:tx>
          <c:spPr>
            <a:ln w="34925">
              <a:solidFill>
                <a:srgbClr val="C00000"/>
              </a:solidFill>
            </a:ln>
          </c:spPr>
          <c:marker>
            <c:symbol val="none"/>
          </c:marker>
          <c:dLbls>
            <c:dLbl>
              <c:idx val="8"/>
              <c:layout>
                <c:manualLayout>
                  <c:x val="-6.0331825037708564E-3"/>
                  <c:y val="-3.2407407407407558E-2"/>
                </c:manualLayout>
              </c:layout>
              <c:showVal val="1"/>
            </c:dLbl>
            <c:txPr>
              <a:bodyPr/>
              <a:lstStyle/>
              <a:p>
                <a:pPr>
                  <a:defRPr sz="1200" b="1">
                    <a:solidFill>
                      <a:srgbClr val="002060"/>
                    </a:solidFill>
                  </a:defRPr>
                </a:pPr>
                <a:endParaRPr lang="en-US"/>
              </a:p>
            </c:txPr>
            <c:showVal val="1"/>
          </c:dLbls>
          <c:cat>
            <c:strRef>
              <c:f>'table 11'!$B$19:$J$19</c:f>
              <c:strCache>
                <c:ptCount val="9"/>
                <c:pt idx="0">
                  <c:v>Боловсролгүй</c:v>
                </c:pt>
                <c:pt idx="1">
                  <c:v>Бага</c:v>
                </c:pt>
                <c:pt idx="2">
                  <c:v>Бүрэн бус дунд</c:v>
                </c:pt>
                <c:pt idx="3">
                  <c:v>Бүрэн дунд</c:v>
                </c:pt>
                <c:pt idx="4">
                  <c:v>Техникийн болон мэргэжлийн </c:v>
                </c:pt>
                <c:pt idx="5">
                  <c:v>Тусгай мэргэжлийн дунд</c:v>
                </c:pt>
                <c:pt idx="6">
                  <c:v>Дипломын дээд</c:v>
                </c:pt>
                <c:pt idx="7">
                  <c:v>Бакалавр</c:v>
                </c:pt>
                <c:pt idx="8">
                  <c:v>Магистр</c:v>
                </c:pt>
              </c:strCache>
            </c:strRef>
          </c:cat>
          <c:val>
            <c:numRef>
              <c:f>'table 11'!$B$20:$J$20</c:f>
              <c:numCache>
                <c:formatCode>0.0</c:formatCode>
                <c:ptCount val="9"/>
                <c:pt idx="0">
                  <c:v>52.776915000000038</c:v>
                </c:pt>
                <c:pt idx="1">
                  <c:v>45.743590000000012</c:v>
                </c:pt>
                <c:pt idx="2">
                  <c:v>43.889833999999993</c:v>
                </c:pt>
                <c:pt idx="3">
                  <c:v>35.714697000000001</c:v>
                </c:pt>
                <c:pt idx="4">
                  <c:v>27.407292999999989</c:v>
                </c:pt>
                <c:pt idx="5">
                  <c:v>19.228022999999979</c:v>
                </c:pt>
                <c:pt idx="6">
                  <c:v>9.4625691000000067</c:v>
                </c:pt>
                <c:pt idx="7">
                  <c:v>10.643190000000001</c:v>
                </c:pt>
                <c:pt idx="8">
                  <c:v>0.84943464000000002</c:v>
                </c:pt>
              </c:numCache>
            </c:numRef>
          </c:val>
        </c:ser>
        <c:ser>
          <c:idx val="1"/>
          <c:order val="1"/>
          <c:tx>
            <c:strRef>
              <c:f>'table 11'!$A$21</c:f>
              <c:strCache>
                <c:ptCount val="1"/>
                <c:pt idx="0">
                  <c:v>Ядуурлын гүнзгийрэлт</c:v>
                </c:pt>
              </c:strCache>
            </c:strRef>
          </c:tx>
          <c:spPr>
            <a:ln w="34925">
              <a:solidFill>
                <a:srgbClr val="6600FF"/>
              </a:solidFill>
              <a:prstDash val="dash"/>
            </a:ln>
          </c:spPr>
          <c:marker>
            <c:symbol val="none"/>
          </c:marker>
          <c:dLbls>
            <c:dLbl>
              <c:idx val="8"/>
              <c:delete val="1"/>
            </c:dLbl>
            <c:txPr>
              <a:bodyPr/>
              <a:lstStyle/>
              <a:p>
                <a:pPr>
                  <a:defRPr sz="1200" b="1">
                    <a:solidFill>
                      <a:srgbClr val="002060"/>
                    </a:solidFill>
                  </a:defRPr>
                </a:pPr>
                <a:endParaRPr lang="en-US"/>
              </a:p>
            </c:txPr>
            <c:showVal val="1"/>
          </c:dLbls>
          <c:cat>
            <c:strRef>
              <c:f>'table 11'!$B$19:$J$19</c:f>
              <c:strCache>
                <c:ptCount val="9"/>
                <c:pt idx="0">
                  <c:v>Боловсролгүй</c:v>
                </c:pt>
                <c:pt idx="1">
                  <c:v>Бага</c:v>
                </c:pt>
                <c:pt idx="2">
                  <c:v>Бүрэн бус дунд</c:v>
                </c:pt>
                <c:pt idx="3">
                  <c:v>Бүрэн дунд</c:v>
                </c:pt>
                <c:pt idx="4">
                  <c:v>Техникийн болон мэргэжлийн </c:v>
                </c:pt>
                <c:pt idx="5">
                  <c:v>Тусгай мэргэжлийн дунд</c:v>
                </c:pt>
                <c:pt idx="6">
                  <c:v>Дипломын дээд</c:v>
                </c:pt>
                <c:pt idx="7">
                  <c:v>Бакалавр</c:v>
                </c:pt>
                <c:pt idx="8">
                  <c:v>Магистр</c:v>
                </c:pt>
              </c:strCache>
            </c:strRef>
          </c:cat>
          <c:val>
            <c:numRef>
              <c:f>'table 11'!$B$21:$J$21</c:f>
              <c:numCache>
                <c:formatCode>0.0</c:formatCode>
                <c:ptCount val="9"/>
                <c:pt idx="0">
                  <c:v>15.722945000000001</c:v>
                </c:pt>
                <c:pt idx="1">
                  <c:v>12.742848</c:v>
                </c:pt>
                <c:pt idx="2">
                  <c:v>12.606325999999999</c:v>
                </c:pt>
                <c:pt idx="3">
                  <c:v>9.1923596000000014</c:v>
                </c:pt>
                <c:pt idx="4">
                  <c:v>6.5012481000000042</c:v>
                </c:pt>
                <c:pt idx="5">
                  <c:v>4.9693993000000036</c:v>
                </c:pt>
                <c:pt idx="6">
                  <c:v>1.9932897999999999</c:v>
                </c:pt>
                <c:pt idx="7">
                  <c:v>2.0675519000000002</c:v>
                </c:pt>
                <c:pt idx="8">
                  <c:v>3.0530510000000011E-2</c:v>
                </c:pt>
              </c:numCache>
            </c:numRef>
          </c:val>
        </c:ser>
        <c:ser>
          <c:idx val="2"/>
          <c:order val="2"/>
          <c:tx>
            <c:strRef>
              <c:f>'table 11'!$A$22</c:f>
              <c:strCache>
                <c:ptCount val="1"/>
                <c:pt idx="0">
                  <c:v>Ядуурлын мэдрэмж</c:v>
                </c:pt>
              </c:strCache>
            </c:strRef>
          </c:tx>
          <c:spPr>
            <a:ln w="31750">
              <a:solidFill>
                <a:srgbClr val="009900"/>
              </a:solidFill>
              <a:prstDash val="sysDot"/>
            </a:ln>
          </c:spPr>
          <c:marker>
            <c:symbol val="none"/>
          </c:marker>
          <c:cat>
            <c:strRef>
              <c:f>'table 11'!$B$19:$J$19</c:f>
              <c:strCache>
                <c:ptCount val="9"/>
                <c:pt idx="0">
                  <c:v>Боловсролгүй</c:v>
                </c:pt>
                <c:pt idx="1">
                  <c:v>Бага</c:v>
                </c:pt>
                <c:pt idx="2">
                  <c:v>Бүрэн бус дунд</c:v>
                </c:pt>
                <c:pt idx="3">
                  <c:v>Бүрэн дунд</c:v>
                </c:pt>
                <c:pt idx="4">
                  <c:v>Техникийн болон мэргэжлийн </c:v>
                </c:pt>
                <c:pt idx="5">
                  <c:v>Тусгай мэргэжлийн дунд</c:v>
                </c:pt>
                <c:pt idx="6">
                  <c:v>Дипломын дээд</c:v>
                </c:pt>
                <c:pt idx="7">
                  <c:v>Бакалавр</c:v>
                </c:pt>
                <c:pt idx="8">
                  <c:v>Магистр</c:v>
                </c:pt>
              </c:strCache>
            </c:strRef>
          </c:cat>
          <c:val>
            <c:numRef>
              <c:f>'table 11'!$B$22:$J$22</c:f>
              <c:numCache>
                <c:formatCode>0.0</c:formatCode>
                <c:ptCount val="9"/>
                <c:pt idx="0">
                  <c:v>6.2923363999999964</c:v>
                </c:pt>
                <c:pt idx="1">
                  <c:v>4.9736593000000031</c:v>
                </c:pt>
                <c:pt idx="2">
                  <c:v>5.0269061999999964</c:v>
                </c:pt>
                <c:pt idx="3">
                  <c:v>3.4282068999999997</c:v>
                </c:pt>
                <c:pt idx="4">
                  <c:v>2.2871699000000012</c:v>
                </c:pt>
                <c:pt idx="5">
                  <c:v>1.8169515999999999</c:v>
                </c:pt>
                <c:pt idx="6">
                  <c:v>0.62035965000000071</c:v>
                </c:pt>
                <c:pt idx="7">
                  <c:v>0.61841807000000004</c:v>
                </c:pt>
                <c:pt idx="8">
                  <c:v>1.1049400000000009E-3</c:v>
                </c:pt>
              </c:numCache>
            </c:numRef>
          </c:val>
        </c:ser>
        <c:marker val="1"/>
        <c:axId val="69054464"/>
        <c:axId val="69056000"/>
      </c:lineChart>
      <c:catAx>
        <c:axId val="69054464"/>
        <c:scaling>
          <c:orientation val="minMax"/>
        </c:scaling>
        <c:axPos val="b"/>
        <c:tickLblPos val="nextTo"/>
        <c:txPr>
          <a:bodyPr/>
          <a:lstStyle/>
          <a:p>
            <a:pPr>
              <a:defRPr sz="900" b="1">
                <a:solidFill>
                  <a:srgbClr val="002060"/>
                </a:solidFill>
              </a:defRPr>
            </a:pPr>
            <a:endParaRPr lang="en-US"/>
          </a:p>
        </c:txPr>
        <c:crossAx val="69056000"/>
        <c:crosses val="autoZero"/>
        <c:auto val="1"/>
        <c:lblAlgn val="ctr"/>
        <c:lblOffset val="100"/>
      </c:catAx>
      <c:valAx>
        <c:axId val="69056000"/>
        <c:scaling>
          <c:orientation val="minMax"/>
        </c:scaling>
        <c:axPos val="l"/>
        <c:numFmt formatCode="0.0" sourceLinked="1"/>
        <c:tickLblPos val="nextTo"/>
        <c:crossAx val="69054464"/>
        <c:crosses val="autoZero"/>
        <c:crossBetween val="between"/>
        <c:majorUnit val="20"/>
      </c:valAx>
    </c:plotArea>
    <c:plotVisOnly val="1"/>
  </c:chart>
  <c:spPr>
    <a:solidFill>
      <a:schemeClr val="bg1"/>
    </a:solidFill>
    <a:ln>
      <a:noFill/>
    </a:ln>
  </c:spPr>
  <c:txPr>
    <a:bodyPr/>
    <a:lstStyle/>
    <a:p>
      <a:pPr>
        <a:defRPr>
          <a:latin typeface="Arial" pitchFamily="34" charset="0"/>
          <a:cs typeface="Arial" pitchFamily="34"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652868027418902E-2"/>
          <c:y val="4.3960629921259875E-2"/>
          <c:w val="0.36686224294778708"/>
          <c:h val="0.54576144648585634"/>
        </c:manualLayout>
      </c:layout>
      <c:lineChart>
        <c:grouping val="standard"/>
        <c:ser>
          <c:idx val="0"/>
          <c:order val="0"/>
          <c:tx>
            <c:strRef>
              <c:f>'table 9'!$A$6</c:f>
              <c:strCache>
                <c:ptCount val="1"/>
                <c:pt idx="0">
                  <c:v>Ядуурлын хамралтын хүрээ</c:v>
                </c:pt>
              </c:strCache>
            </c:strRef>
          </c:tx>
          <c:spPr>
            <a:ln w="34925">
              <a:solidFill>
                <a:srgbClr val="C00000"/>
              </a:solidFill>
            </a:ln>
          </c:spPr>
          <c:marker>
            <c:symbol val="none"/>
          </c:marker>
          <c:dLbls>
            <c:txPr>
              <a:bodyPr/>
              <a:lstStyle/>
              <a:p>
                <a:pPr>
                  <a:defRPr sz="1200" b="1">
                    <a:solidFill>
                      <a:srgbClr val="002060"/>
                    </a:solidFill>
                  </a:defRPr>
                </a:pPr>
                <a:endParaRPr lang="en-US"/>
              </a:p>
            </c:txPr>
            <c:showVal val="1"/>
          </c:dLbls>
          <c:cat>
            <c:strRef>
              <c:f>'table 9'!$B$4:$I$4</c:f>
              <c:strCache>
                <c:ptCount val="8"/>
                <c:pt idx="0">
                  <c:v>1</c:v>
                </c:pt>
                <c:pt idx="1">
                  <c:v>2</c:v>
                </c:pt>
                <c:pt idx="2">
                  <c:v>3</c:v>
                </c:pt>
                <c:pt idx="3">
                  <c:v>4</c:v>
                </c:pt>
                <c:pt idx="4">
                  <c:v>5</c:v>
                </c:pt>
                <c:pt idx="5">
                  <c:v>6</c:v>
                </c:pt>
                <c:pt idx="6">
                  <c:v>7</c:v>
                </c:pt>
                <c:pt idx="7">
                  <c:v>8-аас дээш</c:v>
                </c:pt>
              </c:strCache>
            </c:strRef>
          </c:cat>
          <c:val>
            <c:numRef>
              <c:f>'table 9'!$B$6:$I$6</c:f>
              <c:numCache>
                <c:formatCode>0.0</c:formatCode>
                <c:ptCount val="8"/>
                <c:pt idx="0">
                  <c:v>2.8703282999999997</c:v>
                </c:pt>
                <c:pt idx="1">
                  <c:v>6.8593647999999998</c:v>
                </c:pt>
                <c:pt idx="2">
                  <c:v>15.007898000000001</c:v>
                </c:pt>
                <c:pt idx="3">
                  <c:v>25.537337000000001</c:v>
                </c:pt>
                <c:pt idx="4">
                  <c:v>39.107080000000003</c:v>
                </c:pt>
                <c:pt idx="5">
                  <c:v>48.809631000000003</c:v>
                </c:pt>
                <c:pt idx="6">
                  <c:v>56.743107000000002</c:v>
                </c:pt>
                <c:pt idx="7">
                  <c:v>67.581180000000003</c:v>
                </c:pt>
              </c:numCache>
            </c:numRef>
          </c:val>
        </c:ser>
        <c:ser>
          <c:idx val="1"/>
          <c:order val="1"/>
          <c:tx>
            <c:strRef>
              <c:f>'table 9'!$A$8</c:f>
              <c:strCache>
                <c:ptCount val="1"/>
                <c:pt idx="0">
                  <c:v>Ядуурлын гүнзгийрэлт</c:v>
                </c:pt>
              </c:strCache>
            </c:strRef>
          </c:tx>
          <c:spPr>
            <a:ln w="34925">
              <a:solidFill>
                <a:srgbClr val="6600FF"/>
              </a:solidFill>
              <a:prstDash val="dash"/>
            </a:ln>
          </c:spPr>
          <c:marker>
            <c:symbol val="none"/>
          </c:marker>
          <c:cat>
            <c:strRef>
              <c:f>'table 9'!$B$4:$I$4</c:f>
              <c:strCache>
                <c:ptCount val="8"/>
                <c:pt idx="0">
                  <c:v>1</c:v>
                </c:pt>
                <c:pt idx="1">
                  <c:v>2</c:v>
                </c:pt>
                <c:pt idx="2">
                  <c:v>3</c:v>
                </c:pt>
                <c:pt idx="3">
                  <c:v>4</c:v>
                </c:pt>
                <c:pt idx="4">
                  <c:v>5</c:v>
                </c:pt>
                <c:pt idx="5">
                  <c:v>6</c:v>
                </c:pt>
                <c:pt idx="6">
                  <c:v>7</c:v>
                </c:pt>
                <c:pt idx="7">
                  <c:v>8-аас дээш</c:v>
                </c:pt>
              </c:strCache>
            </c:strRef>
          </c:cat>
          <c:val>
            <c:numRef>
              <c:f>'table 9'!$B$8:$I$8</c:f>
              <c:numCache>
                <c:formatCode>0.0</c:formatCode>
                <c:ptCount val="8"/>
                <c:pt idx="0">
                  <c:v>0.56506325999999996</c:v>
                </c:pt>
                <c:pt idx="1">
                  <c:v>1.0416252999999986</c:v>
                </c:pt>
                <c:pt idx="2">
                  <c:v>2.8477489999999981</c:v>
                </c:pt>
                <c:pt idx="3">
                  <c:v>5.8261385999999957</c:v>
                </c:pt>
                <c:pt idx="4">
                  <c:v>10.059206000000007</c:v>
                </c:pt>
                <c:pt idx="5">
                  <c:v>14.222325</c:v>
                </c:pt>
                <c:pt idx="6">
                  <c:v>17.496725999999981</c:v>
                </c:pt>
                <c:pt idx="7">
                  <c:v>24.190366000000001</c:v>
                </c:pt>
              </c:numCache>
            </c:numRef>
          </c:val>
        </c:ser>
        <c:ser>
          <c:idx val="2"/>
          <c:order val="2"/>
          <c:tx>
            <c:strRef>
              <c:f>'table 9'!$A$10</c:f>
              <c:strCache>
                <c:ptCount val="1"/>
                <c:pt idx="0">
                  <c:v>Ядуурлын мэдрэмж</c:v>
                </c:pt>
              </c:strCache>
            </c:strRef>
          </c:tx>
          <c:spPr>
            <a:ln w="34925">
              <a:solidFill>
                <a:srgbClr val="009900"/>
              </a:solidFill>
              <a:prstDash val="sysDot"/>
            </a:ln>
          </c:spPr>
          <c:marker>
            <c:symbol val="none"/>
          </c:marker>
          <c:cat>
            <c:strRef>
              <c:f>'table 9'!$B$4:$I$4</c:f>
              <c:strCache>
                <c:ptCount val="8"/>
                <c:pt idx="0">
                  <c:v>1</c:v>
                </c:pt>
                <c:pt idx="1">
                  <c:v>2</c:v>
                </c:pt>
                <c:pt idx="2">
                  <c:v>3</c:v>
                </c:pt>
                <c:pt idx="3">
                  <c:v>4</c:v>
                </c:pt>
                <c:pt idx="4">
                  <c:v>5</c:v>
                </c:pt>
                <c:pt idx="5">
                  <c:v>6</c:v>
                </c:pt>
                <c:pt idx="6">
                  <c:v>7</c:v>
                </c:pt>
                <c:pt idx="7">
                  <c:v>8-аас дээш</c:v>
                </c:pt>
              </c:strCache>
            </c:strRef>
          </c:cat>
          <c:val>
            <c:numRef>
              <c:f>'table 9'!$B$10:$I$10</c:f>
              <c:numCache>
                <c:formatCode>0.0</c:formatCode>
                <c:ptCount val="8"/>
                <c:pt idx="0">
                  <c:v>0.19065091999999989</c:v>
                </c:pt>
                <c:pt idx="1">
                  <c:v>0.25961152999999998</c:v>
                </c:pt>
                <c:pt idx="2">
                  <c:v>0.82086084999999998</c:v>
                </c:pt>
                <c:pt idx="3">
                  <c:v>1.980188800000001</c:v>
                </c:pt>
                <c:pt idx="4">
                  <c:v>3.6739980999999999</c:v>
                </c:pt>
                <c:pt idx="5">
                  <c:v>5.6522104999999963</c:v>
                </c:pt>
                <c:pt idx="6">
                  <c:v>7.3730632000000034</c:v>
                </c:pt>
                <c:pt idx="7">
                  <c:v>10.86927</c:v>
                </c:pt>
              </c:numCache>
            </c:numRef>
          </c:val>
        </c:ser>
        <c:marker val="1"/>
        <c:axId val="69083904"/>
        <c:axId val="69085440"/>
      </c:lineChart>
      <c:catAx>
        <c:axId val="69083904"/>
        <c:scaling>
          <c:orientation val="minMax"/>
        </c:scaling>
        <c:axPos val="b"/>
        <c:tickLblPos val="nextTo"/>
        <c:txPr>
          <a:bodyPr/>
          <a:lstStyle/>
          <a:p>
            <a:pPr>
              <a:defRPr sz="1100">
                <a:solidFill>
                  <a:srgbClr val="002060"/>
                </a:solidFill>
              </a:defRPr>
            </a:pPr>
            <a:endParaRPr lang="en-US"/>
          </a:p>
        </c:txPr>
        <c:crossAx val="69085440"/>
        <c:crosses val="autoZero"/>
        <c:auto val="1"/>
        <c:lblAlgn val="ctr"/>
        <c:lblOffset val="100"/>
      </c:catAx>
      <c:valAx>
        <c:axId val="69085440"/>
        <c:scaling>
          <c:orientation val="minMax"/>
        </c:scaling>
        <c:axPos val="l"/>
        <c:numFmt formatCode="0.0" sourceLinked="1"/>
        <c:tickLblPos val="nextTo"/>
        <c:crossAx val="69083904"/>
        <c:crosses val="autoZero"/>
        <c:crossBetween val="between"/>
        <c:majorUnit val="20"/>
      </c:valAx>
    </c:plotArea>
    <c:legend>
      <c:legendPos val="r"/>
      <c:layout>
        <c:manualLayout>
          <c:xMode val="edge"/>
          <c:yMode val="edge"/>
          <c:x val="0.6684374283311677"/>
          <c:y val="0.82208515602216392"/>
          <c:w val="0.33156257166883313"/>
          <c:h val="0.17791479190101248"/>
        </c:manualLayout>
      </c:layout>
      <c:txPr>
        <a:bodyPr/>
        <a:lstStyle/>
        <a:p>
          <a:pPr>
            <a:defRPr sz="1100" b="1"/>
          </a:pPr>
          <a:endParaRPr lang="en-US"/>
        </a:p>
      </c:txPr>
    </c:legend>
    <c:plotVisOnly val="1"/>
  </c:chart>
  <c:spPr>
    <a:ln>
      <a:noFill/>
    </a:ln>
  </c:spPr>
  <c:txPr>
    <a:bodyPr/>
    <a:lstStyle/>
    <a:p>
      <a:pPr>
        <a:defRPr sz="1050">
          <a:latin typeface="Arial" pitchFamily="34" charset="0"/>
          <a:cs typeface="Arial"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0.32282</cdr:x>
      <cdr:y>0.07856</cdr:y>
    </cdr:from>
    <cdr:to>
      <cdr:x>0.86563</cdr:x>
      <cdr:y>0.1509</cdr:y>
    </cdr:to>
    <cdr:sp macro="" textlink="">
      <cdr:nvSpPr>
        <cdr:cNvPr id="4" name="Rectangle 3"/>
        <cdr:cNvSpPr/>
      </cdr:nvSpPr>
      <cdr:spPr>
        <a:xfrm xmlns:a="http://schemas.openxmlformats.org/drawingml/2006/main">
          <a:off x="2924192" y="401080"/>
          <a:ext cx="4916922" cy="369332"/>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defRPr sz="1600" b="1" i="0" u="none" strike="noStrike" kern="1200" baseline="0">
              <a:solidFill>
                <a:prstClr val="black"/>
              </a:solidFill>
              <a:latin typeface="Arial" panose="020B0604020202020204" pitchFamily="34" charset="0"/>
              <a:cs typeface="Arial" panose="020B0604020202020204" pitchFamily="34" charset="0"/>
            </a:defRPr>
          </a:pPr>
          <a:r>
            <a:rPr lang="mn-MN" sz="1800" dirty="0" smtClean="0">
              <a:solidFill>
                <a:srgbClr val="002060"/>
              </a:solidFill>
            </a:rPr>
            <a:t>Нэг хүнд ногдох хэрэглээний тархалт</a:t>
          </a:r>
          <a:endParaRPr lang="en-US" sz="1800" dirty="0">
            <a:solidFill>
              <a:srgbClr val="002060"/>
            </a:solidFill>
          </a:endParaRPr>
        </a:p>
      </cdr:txBody>
    </cdr:sp>
  </cdr:relSizeAnchor>
  <cdr:relSizeAnchor xmlns:cdr="http://schemas.openxmlformats.org/drawingml/2006/chartDrawing">
    <cdr:from>
      <cdr:x>0.24395</cdr:x>
      <cdr:y>0.01493</cdr:y>
    </cdr:from>
    <cdr:to>
      <cdr:x>0.24395</cdr:x>
      <cdr:y>0.8472</cdr:y>
    </cdr:to>
    <cdr:cxnSp macro="">
      <cdr:nvCxnSpPr>
        <cdr:cNvPr id="5" name="Straight Connector 1"/>
        <cdr:cNvCxnSpPr/>
      </cdr:nvCxnSpPr>
      <cdr:spPr>
        <a:xfrm xmlns:a="http://schemas.openxmlformats.org/drawingml/2006/main" flipV="1">
          <a:off x="2209800" y="76200"/>
          <a:ext cx="0" cy="4249071"/>
        </a:xfrm>
        <a:prstGeom xmlns:a="http://schemas.openxmlformats.org/drawingml/2006/main" prst="line">
          <a:avLst/>
        </a:prstGeom>
        <a:noFill xmlns:a="http://schemas.openxmlformats.org/drawingml/2006/main"/>
        <a:ln xmlns:a="http://schemas.openxmlformats.org/drawingml/2006/main" w="38100" cap="flat" cmpd="sng" algn="ctr">
          <a:solidFill>
            <a:srgbClr val="FF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0.20918</cdr:x>
      <cdr:y>0.53586</cdr:y>
    </cdr:from>
    <cdr:to>
      <cdr:x>0.47449</cdr:x>
      <cdr:y>0.66229</cdr:y>
    </cdr:to>
    <cdr:sp macro="" textlink="">
      <cdr:nvSpPr>
        <cdr:cNvPr id="2" name="Rectangle 1"/>
        <cdr:cNvSpPr/>
      </cdr:nvSpPr>
      <cdr:spPr>
        <a:xfrm xmlns:a="http://schemas.openxmlformats.org/drawingml/2006/main">
          <a:off x="781050" y="1510813"/>
          <a:ext cx="990600" cy="35645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mn-MN" sz="1400" b="1" dirty="0" smtClean="0">
              <a:solidFill>
                <a:srgbClr val="002060"/>
              </a:solidFill>
              <a:latin typeface="Arial" panose="020B0604020202020204" pitchFamily="34" charset="0"/>
              <a:cs typeface="Arial" panose="020B0604020202020204" pitchFamily="34" charset="0"/>
            </a:rPr>
            <a:t>2016</a:t>
          </a:r>
          <a:endParaRPr lang="en-US" sz="1400" b="1" dirty="0">
            <a:solidFill>
              <a:srgbClr val="002060"/>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136" cy="492211"/>
          </a:xfrm>
          <a:prstGeom prst="rect">
            <a:avLst/>
          </a:prstGeom>
        </p:spPr>
        <p:txBody>
          <a:bodyPr vert="horz" lIns="91438" tIns="45720" rIns="91438" bIns="45720" rtlCol="0"/>
          <a:lstStyle>
            <a:lvl1pPr algn="l" eaLnBrk="1" hangingPunct="1">
              <a:defRPr sz="1200">
                <a:cs typeface="Arial" pitchFamily="34" charset="0"/>
              </a:defRPr>
            </a:lvl1pPr>
          </a:lstStyle>
          <a:p>
            <a:pPr>
              <a:defRPr/>
            </a:pPr>
            <a:endParaRPr lang="en-US"/>
          </a:p>
        </p:txBody>
      </p:sp>
      <p:sp>
        <p:nvSpPr>
          <p:cNvPr id="3" name="Date Placeholder 2"/>
          <p:cNvSpPr>
            <a:spLocks noGrp="1"/>
          </p:cNvSpPr>
          <p:nvPr>
            <p:ph type="dt" sz="quarter" idx="1"/>
          </p:nvPr>
        </p:nvSpPr>
        <p:spPr>
          <a:xfrm>
            <a:off x="3816023" y="0"/>
            <a:ext cx="2918136" cy="492211"/>
          </a:xfrm>
          <a:prstGeom prst="rect">
            <a:avLst/>
          </a:prstGeom>
        </p:spPr>
        <p:txBody>
          <a:bodyPr vert="horz" lIns="91438" tIns="45720" rIns="91438" bIns="45720" rtlCol="0"/>
          <a:lstStyle>
            <a:lvl1pPr algn="r" eaLnBrk="1" hangingPunct="1">
              <a:defRPr sz="1200">
                <a:cs typeface="Arial" pitchFamily="34" charset="0"/>
              </a:defRPr>
            </a:lvl1pPr>
          </a:lstStyle>
          <a:p>
            <a:pPr>
              <a:defRPr/>
            </a:pPr>
            <a:fld id="{2D2DD6E2-05EC-4AF1-B9A0-B296B2F99C83}" type="datetimeFigureOut">
              <a:rPr lang="en-US"/>
              <a:pPr>
                <a:defRPr/>
              </a:pPr>
              <a:t>10/16/2017</a:t>
            </a:fld>
            <a:endParaRPr lang="en-US"/>
          </a:p>
        </p:txBody>
      </p:sp>
      <p:sp>
        <p:nvSpPr>
          <p:cNvPr id="4" name="Footer Placeholder 3"/>
          <p:cNvSpPr>
            <a:spLocks noGrp="1"/>
          </p:cNvSpPr>
          <p:nvPr>
            <p:ph type="ftr" sz="quarter" idx="2"/>
          </p:nvPr>
        </p:nvSpPr>
        <p:spPr>
          <a:xfrm>
            <a:off x="0" y="9370947"/>
            <a:ext cx="2918136" cy="493789"/>
          </a:xfrm>
          <a:prstGeom prst="rect">
            <a:avLst/>
          </a:prstGeom>
        </p:spPr>
        <p:txBody>
          <a:bodyPr vert="horz" lIns="91438" tIns="45720" rIns="91438" bIns="45720" rtlCol="0" anchor="b"/>
          <a:lstStyle>
            <a:lvl1pPr algn="l" eaLnBrk="1" hangingPunct="1">
              <a:defRPr sz="120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16023" y="9370947"/>
            <a:ext cx="2918136" cy="493789"/>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lvl1pPr>
          </a:lstStyle>
          <a:p>
            <a:pPr>
              <a:defRPr/>
            </a:pPr>
            <a:fld id="{9EAC51DC-C096-4CA0-A345-5F7AB801D9EC}" type="slidenum">
              <a:rPr lang="en-US" altLang="en-US"/>
              <a:pPr>
                <a:defRPr/>
              </a:pPr>
              <a:t>‹#›</a:t>
            </a:fld>
            <a:endParaRPr lang="en-US" altLang="en-US"/>
          </a:p>
        </p:txBody>
      </p:sp>
    </p:spTree>
    <p:extLst>
      <p:ext uri="{BB962C8B-B14F-4D97-AF65-F5344CB8AC3E}">
        <p14:creationId xmlns:p14="http://schemas.microsoft.com/office/powerpoint/2010/main" xmlns="" val="1865987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136" cy="492211"/>
          </a:xfrm>
          <a:prstGeom prst="rect">
            <a:avLst/>
          </a:prstGeom>
        </p:spPr>
        <p:txBody>
          <a:bodyPr vert="horz" lIns="91438" tIns="45720" rIns="91438"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16023" y="0"/>
            <a:ext cx="2918136" cy="492211"/>
          </a:xfrm>
          <a:prstGeom prst="rect">
            <a:avLst/>
          </a:prstGeom>
        </p:spPr>
        <p:txBody>
          <a:bodyPr vert="horz" lIns="91438" tIns="45720" rIns="91438" bIns="45720" rtlCol="0"/>
          <a:lstStyle>
            <a:lvl1pPr algn="r" eaLnBrk="1" fontAlgn="auto" hangingPunct="1">
              <a:spcBef>
                <a:spcPts val="0"/>
              </a:spcBef>
              <a:spcAft>
                <a:spcPts val="0"/>
              </a:spcAft>
              <a:defRPr sz="1200">
                <a:latin typeface="+mn-lt"/>
                <a:cs typeface="+mn-cs"/>
              </a:defRPr>
            </a:lvl1pPr>
          </a:lstStyle>
          <a:p>
            <a:pPr>
              <a:defRPr/>
            </a:pPr>
            <a:fld id="{CC4FFC32-ACCC-4386-8C43-CCD9EC251060}" type="datetimeFigureOut">
              <a:rPr lang="en-US"/>
              <a:pPr>
                <a:defRPr/>
              </a:pPr>
              <a:t>10/16/2017</a:t>
            </a:fld>
            <a:endParaRPr lang="en-US"/>
          </a:p>
        </p:txBody>
      </p:sp>
      <p:sp>
        <p:nvSpPr>
          <p:cNvPr id="4" name="Slide Image Placeholder 3"/>
          <p:cNvSpPr>
            <a:spLocks noGrp="1" noRot="1" noChangeAspect="1"/>
          </p:cNvSpPr>
          <p:nvPr>
            <p:ph type="sldImg" idx="2"/>
          </p:nvPr>
        </p:nvSpPr>
        <p:spPr>
          <a:xfrm>
            <a:off x="903288" y="739775"/>
            <a:ext cx="4929187" cy="3697288"/>
          </a:xfrm>
          <a:prstGeom prst="rect">
            <a:avLst/>
          </a:prstGeom>
          <a:noFill/>
          <a:ln w="12700">
            <a:solidFill>
              <a:prstClr val="black"/>
            </a:solidFill>
          </a:ln>
        </p:spPr>
        <p:txBody>
          <a:bodyPr vert="horz" lIns="91438" tIns="45720" rIns="91438" bIns="45720" rtlCol="0" anchor="ctr"/>
          <a:lstStyle/>
          <a:p>
            <a:pPr lvl="0"/>
            <a:endParaRPr lang="en-US" noProof="0"/>
          </a:p>
        </p:txBody>
      </p:sp>
      <p:sp>
        <p:nvSpPr>
          <p:cNvPr id="5" name="Notes Placeholder 4"/>
          <p:cNvSpPr>
            <a:spLocks noGrp="1"/>
          </p:cNvSpPr>
          <p:nvPr>
            <p:ph type="body" sz="quarter" idx="3"/>
          </p:nvPr>
        </p:nvSpPr>
        <p:spPr>
          <a:xfrm>
            <a:off x="673416" y="4685474"/>
            <a:ext cx="5388931" cy="4440946"/>
          </a:xfrm>
          <a:prstGeom prst="rect">
            <a:avLst/>
          </a:prstGeom>
        </p:spPr>
        <p:txBody>
          <a:bodyPr vert="horz" lIns="91438" tIns="45720" rIns="91438"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0947"/>
            <a:ext cx="2918136" cy="493789"/>
          </a:xfrm>
          <a:prstGeom prst="rect">
            <a:avLst/>
          </a:prstGeom>
        </p:spPr>
        <p:txBody>
          <a:bodyPr vert="horz" lIns="91438" tIns="45720" rIns="91438"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16023" y="9370947"/>
            <a:ext cx="2918136" cy="493789"/>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lvl1pPr>
          </a:lstStyle>
          <a:p>
            <a:pPr>
              <a:defRPr/>
            </a:pPr>
            <a:fld id="{790B7905-41ED-4E5C-B80B-544B62471E28}" type="slidenum">
              <a:rPr lang="en-US" altLang="en-US"/>
              <a:pPr>
                <a:defRPr/>
              </a:pPr>
              <a:t>‹#›</a:t>
            </a:fld>
            <a:endParaRPr lang="en-US" altLang="en-US"/>
          </a:p>
        </p:txBody>
      </p:sp>
    </p:spTree>
    <p:extLst>
      <p:ext uri="{BB962C8B-B14F-4D97-AF65-F5344CB8AC3E}">
        <p14:creationId xmlns:p14="http://schemas.microsoft.com/office/powerpoint/2010/main" xmlns="" val="3853185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t>16488 өрх</a:t>
            </a:r>
          </a:p>
          <a:p>
            <a:endParaRPr lang="en-US" dirty="0"/>
          </a:p>
        </p:txBody>
      </p:sp>
      <p:sp>
        <p:nvSpPr>
          <p:cNvPr id="4" name="Slide Number Placeholder 3"/>
          <p:cNvSpPr>
            <a:spLocks noGrp="1"/>
          </p:cNvSpPr>
          <p:nvPr>
            <p:ph type="sldNum" sz="quarter" idx="10"/>
          </p:nvPr>
        </p:nvSpPr>
        <p:spPr/>
        <p:txBody>
          <a:bodyPr/>
          <a:lstStyle/>
          <a:p>
            <a:pPr>
              <a:defRPr/>
            </a:pPr>
            <a:fld id="{790B7905-41ED-4E5C-B80B-544B62471E28}" type="slidenum">
              <a:rPr lang="en-US" altLang="en-US" smtClean="0"/>
              <a:pPr>
                <a:defRPr/>
              </a:pPr>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C15CCD-AFFE-46B4-BF30-41FC447300CD}" type="datetime1">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BA6C20-AAB6-4417-A59A-BC4F13F459FD}"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310A8E-1C86-42CD-9622-86485E988303}" type="datetime1">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48C7FF-D6B3-4E3A-B3FB-939533497290}"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D5F1D0-07A6-4D5D-9978-F1638BA31E3C}" type="datetime1">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AB706B-4BCB-4C55-8B41-407F231E941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96EEDF-2F91-423C-A4C2-A805A5532CF0}" type="datetime1">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0437A4-DADB-4301-BF4D-4139DEAF4B20}"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7A740C-E4E6-4781-8414-67AC8BD167CE}" type="datetime1">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297800-1265-4E40-814B-546D1776DE8E}"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9B3DAEE-33E3-4495-B458-F815B3A78FB1}" type="datetime1">
              <a:rPr lang="en-US"/>
              <a:pPr>
                <a:defRPr/>
              </a:pPr>
              <a:t>10/16/2017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F42EBF-9891-4BD4-AC80-88447A7682EB}"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883AD79-6A69-4ADB-98FD-CD0789ECF42D}" type="datetime1">
              <a:rPr lang="en-US"/>
              <a:pPr>
                <a:defRPr/>
              </a:pPr>
              <a:t>10/16/2017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2F47148-41F2-4E26-B934-5C4AB127F1BF}"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E1C94F-A7BF-44BE-AF5F-4E8A43F0BD2F}" type="datetime1">
              <a:rPr lang="en-US"/>
              <a:pPr>
                <a:defRPr/>
              </a:pPr>
              <a:t>10/16/2017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7E4FBF-8E75-41BC-AEBF-BA0708EF09D5}"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801B53-0B98-4903-87D2-ECD4BF54FDE9}" type="datetime1">
              <a:rPr lang="en-US"/>
              <a:pPr>
                <a:defRPr/>
              </a:pPr>
              <a:t>10/16/2017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C7766A-FB7C-466A-A53C-E80CF8B88B43}"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E5205D-FAE8-4C44-92BA-8FD4F87D8176}" type="datetime1">
              <a:rPr lang="en-US"/>
              <a:pPr>
                <a:defRPr/>
              </a:pPr>
              <a:t>10/16/2017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5A2472-2A9D-4091-A86E-AC0F2A5AD1CF}"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D6A5DC-689E-406B-8B3C-10414C0F0C65}" type="datetime1">
              <a:rPr lang="en-US"/>
              <a:pPr>
                <a:defRPr/>
              </a:pPr>
              <a:t>10/16/2017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F76A29-D9A3-4FE8-AB8E-AF425951CB54}"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cs typeface="Arial" panose="020B0604020202020204" pitchFamily="34" charset="0"/>
              </a:defRPr>
            </a:lvl1pPr>
          </a:lstStyle>
          <a:p>
            <a:pPr>
              <a:defRPr/>
            </a:pPr>
            <a:fld id="{9596C060-FC38-4C12-8DA6-F066FC5501EC}" type="datetime1">
              <a:rPr lang="en-US"/>
              <a:pPr>
                <a:defRPr/>
              </a:pPr>
              <a:t>10/16/2017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4EF8ED13-41BA-4629-9BC9-F1E42F493AC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00" y="2667000"/>
            <a:ext cx="6781800" cy="707886"/>
          </a:xfrm>
          <a:prstGeom prst="rect">
            <a:avLst/>
          </a:prstGeom>
          <a:noFill/>
        </p:spPr>
        <p:txBody>
          <a:bodyPr wrap="square" rtlCol="0">
            <a:spAutoFit/>
          </a:bodyPr>
          <a:lstStyle/>
          <a:p>
            <a:r>
              <a:rPr lang="mn-MN" sz="4000" b="1" dirty="0" smtClean="0">
                <a:solidFill>
                  <a:srgbClr val="002060"/>
                </a:solidFill>
                <a:latin typeface="Arial" pitchFamily="34" charset="0"/>
                <a:cs typeface="Arial" pitchFamily="34" charset="0"/>
              </a:rPr>
              <a:t>Ядуурлын дүр төрх-2016</a:t>
            </a:r>
            <a:endParaRPr lang="en-US" sz="4000" b="1" dirty="0">
              <a:solidFill>
                <a:srgbClr val="002060"/>
              </a:solidFill>
              <a:latin typeface="Arial" pitchFamily="34" charset="0"/>
              <a:cs typeface="Arial" pitchFamily="34" charset="0"/>
            </a:endParaRPr>
          </a:p>
        </p:txBody>
      </p:sp>
      <p:sp>
        <p:nvSpPr>
          <p:cNvPr id="7" name="TextBox 6"/>
          <p:cNvSpPr txBox="1"/>
          <p:nvPr/>
        </p:nvSpPr>
        <p:spPr>
          <a:xfrm>
            <a:off x="2133600" y="3429000"/>
            <a:ext cx="6172200" cy="707886"/>
          </a:xfrm>
          <a:prstGeom prst="rect">
            <a:avLst/>
          </a:prstGeom>
          <a:noFill/>
        </p:spPr>
        <p:txBody>
          <a:bodyPr wrap="square" rtlCol="0">
            <a:spAutoFit/>
          </a:bodyPr>
          <a:lstStyle/>
          <a:p>
            <a:pPr algn="ctr"/>
            <a:r>
              <a:rPr lang="mn-MN" sz="2000" i="1" dirty="0" smtClean="0">
                <a:solidFill>
                  <a:srgbClr val="002060"/>
                </a:solidFill>
                <a:latin typeface="Arial" pitchFamily="34" charset="0"/>
                <a:cs typeface="Arial" pitchFamily="34" charset="0"/>
              </a:rPr>
              <a:t>Өрхийн нийгэм, эдийн засгийн судалгааны </a:t>
            </a:r>
          </a:p>
          <a:p>
            <a:pPr algn="ctr"/>
            <a:r>
              <a:rPr lang="mn-MN" sz="2000" i="1" dirty="0" smtClean="0">
                <a:solidFill>
                  <a:srgbClr val="002060"/>
                </a:solidFill>
                <a:latin typeface="Arial" pitchFamily="34" charset="0"/>
                <a:cs typeface="Arial" pitchFamily="34" charset="0"/>
              </a:rPr>
              <a:t>201</a:t>
            </a:r>
            <a:r>
              <a:rPr lang="en-US" sz="2000" i="1" dirty="0" smtClean="0">
                <a:solidFill>
                  <a:srgbClr val="002060"/>
                </a:solidFill>
                <a:latin typeface="Arial" pitchFamily="34" charset="0"/>
                <a:cs typeface="Arial" pitchFamily="34" charset="0"/>
              </a:rPr>
              <a:t>6</a:t>
            </a:r>
            <a:r>
              <a:rPr lang="mn-MN" sz="2000" i="1" dirty="0" smtClean="0">
                <a:solidFill>
                  <a:srgbClr val="002060"/>
                </a:solidFill>
                <a:latin typeface="Arial" pitchFamily="34" charset="0"/>
                <a:cs typeface="Arial" pitchFamily="34" charset="0"/>
              </a:rPr>
              <a:t> оны үндсэн үр дүн</a:t>
            </a:r>
            <a:endParaRPr lang="en-US" sz="2000" i="1" dirty="0">
              <a:solidFill>
                <a:srgbClr val="002060"/>
              </a:solidFill>
              <a:latin typeface="Arial" pitchFamily="34" charset="0"/>
              <a:cs typeface="Arial" pitchFamily="34" charset="0"/>
            </a:endParaRPr>
          </a:p>
        </p:txBody>
      </p:sp>
      <p:sp>
        <p:nvSpPr>
          <p:cNvPr id="9" name="Date Placeholder 3"/>
          <p:cNvSpPr>
            <a:spLocks noGrp="1"/>
          </p:cNvSpPr>
          <p:nvPr>
            <p:ph type="dt" sz="half" idx="10"/>
          </p:nvPr>
        </p:nvSpPr>
        <p:spPr>
          <a:xfrm>
            <a:off x="3810000" y="6172200"/>
            <a:ext cx="5029199" cy="365125"/>
          </a:xfrm>
          <a:solidFill>
            <a:schemeClr val="bg1"/>
          </a:solidFill>
          <a:ln>
            <a:noFill/>
          </a:ln>
        </p:spPr>
        <p:txBody>
          <a:bodyPr/>
          <a:lstStyle/>
          <a:p>
            <a:pPr>
              <a:defRPr/>
            </a:pPr>
            <a:r>
              <a:rPr lang="mn-MN" sz="1400" dirty="0" smtClean="0">
                <a:solidFill>
                  <a:srgbClr val="002060"/>
                </a:solidFill>
                <a:latin typeface="Arial" pitchFamily="34" charset="0"/>
              </a:rPr>
              <a:t>201</a:t>
            </a:r>
            <a:r>
              <a:rPr lang="en-US" sz="1400" dirty="0" smtClean="0">
                <a:solidFill>
                  <a:srgbClr val="002060"/>
                </a:solidFill>
                <a:latin typeface="Arial" pitchFamily="34" charset="0"/>
              </a:rPr>
              <a:t>7</a:t>
            </a:r>
            <a:r>
              <a:rPr lang="mn-MN" sz="1400" dirty="0" smtClean="0">
                <a:solidFill>
                  <a:srgbClr val="002060"/>
                </a:solidFill>
                <a:latin typeface="Arial" pitchFamily="34" charset="0"/>
              </a:rPr>
              <a:t> оны 10-р сарын 17</a:t>
            </a:r>
            <a:endParaRPr lang="en-US" sz="1400" dirty="0">
              <a:solidFill>
                <a:srgbClr val="002060"/>
              </a:solidFill>
              <a:latin typeface="Arial" pitchFamily="34" charset="0"/>
            </a:endParaRPr>
          </a:p>
        </p:txBody>
      </p:sp>
      <p:sp>
        <p:nvSpPr>
          <p:cNvPr id="13" name="Text Box 2"/>
          <p:cNvSpPr txBox="1">
            <a:spLocks noChangeArrowheads="1"/>
          </p:cNvSpPr>
          <p:nvPr/>
        </p:nvSpPr>
        <p:spPr bwMode="auto">
          <a:xfrm>
            <a:off x="935184" y="219364"/>
            <a:ext cx="3408216" cy="6950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b="1" i="0" u="none" strike="noStrike" cap="none" normalizeH="0" baseline="0" dirty="0" smtClean="0">
                <a:ln>
                  <a:noFill/>
                </a:ln>
                <a:solidFill>
                  <a:srgbClr val="002060"/>
                </a:solidFill>
                <a:effectLst/>
                <a:latin typeface="Arial" pitchFamily="34" charset="0"/>
                <a:cs typeface="Arial" pitchFamily="34" charset="0"/>
              </a:rPr>
              <a:t>ҮНДЭСНИЙ СТАТИСТИКИЙН ХОРОО</a:t>
            </a:r>
            <a:endParaRPr kumimoji="0" lang="en-US" sz="36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81600" y="131568"/>
            <a:ext cx="3886200" cy="783905"/>
          </a:xfrm>
          <a:prstGeom prst="rect">
            <a:avLst/>
          </a:prstGeom>
        </p:spPr>
      </p:pic>
      <p:pic>
        <p:nvPicPr>
          <p:cNvPr id="10" name="Picture 4" descr="\\Exchange_server\mcct\PUBLIC\Tserendejid\NSO_LOGO\logo_mgl.jpg"/>
          <p:cNvPicPr>
            <a:picLocks noChangeAspect="1" noChangeArrowheads="1"/>
          </p:cNvPicPr>
          <p:nvPr/>
        </p:nvPicPr>
        <p:blipFill>
          <a:blip r:embed="rId3" cstate="print">
            <a:clrChange>
              <a:clrFrom>
                <a:srgbClr val="FFFFFC"/>
              </a:clrFrom>
              <a:clrTo>
                <a:srgbClr val="FFFFFC">
                  <a:alpha val="0"/>
                </a:srgbClr>
              </a:clrTo>
            </a:clrChange>
            <a:extLst>
              <a:ext uri="{28A0092B-C50C-407E-A947-70E740481C1C}">
                <a14:useLocalDpi xmlns:a14="http://schemas.microsoft.com/office/drawing/2010/main" xmlns="" val="0"/>
              </a:ext>
            </a:extLst>
          </a:blip>
          <a:srcRect/>
          <a:stretch>
            <a:fillRect/>
          </a:stretch>
        </p:blipFill>
        <p:spPr bwMode="auto">
          <a:xfrm>
            <a:off x="76200" y="94671"/>
            <a:ext cx="1050042" cy="1066801"/>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Subtitle 8"/>
          <p:cNvSpPr txBox="1">
            <a:spLocks/>
          </p:cNvSpPr>
          <p:nvPr/>
        </p:nvSpPr>
        <p:spPr bwMode="auto">
          <a:xfrm>
            <a:off x="4419600" y="5595242"/>
            <a:ext cx="4572000" cy="5769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r" defTabSz="914400" rtl="0" eaLnBrk="0" fontAlgn="base" latinLnBrk="0" hangingPunct="0">
              <a:lnSpc>
                <a:spcPct val="100000"/>
              </a:lnSpc>
              <a:spcBef>
                <a:spcPct val="20000"/>
              </a:spcBef>
              <a:spcAft>
                <a:spcPct val="0"/>
              </a:spcAft>
              <a:buClrTx/>
              <a:buSzTx/>
              <a:tabLst/>
              <a:defRPr/>
            </a:pPr>
            <a:r>
              <a:rPr kumimoji="0" lang="mn-MN" sz="1400" b="1" i="0" u="none" strike="noStrike" kern="1200" cap="none" spc="0" normalizeH="0" baseline="0" noProof="0" dirty="0" smtClean="0">
                <a:ln>
                  <a:noFill/>
                </a:ln>
                <a:solidFill>
                  <a:srgbClr val="002060"/>
                </a:solidFill>
                <a:effectLst/>
                <a:uLnTx/>
                <a:uFillTx/>
                <a:latin typeface="Arial" pitchFamily="34" charset="0"/>
                <a:cs typeface="Arial" pitchFamily="34" charset="0"/>
              </a:rPr>
              <a:t>Илтгэгч: ХАНСГ-ын </a:t>
            </a:r>
            <a:r>
              <a:rPr lang="mn-MN" sz="1400" b="1" dirty="0" smtClean="0">
                <a:solidFill>
                  <a:srgbClr val="002060"/>
                </a:solidFill>
                <a:latin typeface="Arial" pitchFamily="34" charset="0"/>
                <a:cs typeface="Arial" pitchFamily="34" charset="0"/>
              </a:rPr>
              <a:t>статистикч</a:t>
            </a:r>
            <a:r>
              <a:rPr kumimoji="0" lang="mn-MN" sz="1400" b="1" i="0" u="none" strike="noStrike" kern="1200" cap="none" spc="0" normalizeH="0" baseline="0" noProof="0" dirty="0" smtClean="0">
                <a:ln>
                  <a:noFill/>
                </a:ln>
                <a:solidFill>
                  <a:srgbClr val="002060"/>
                </a:solidFill>
                <a:effectLst/>
                <a:uLnTx/>
                <a:uFillTx/>
                <a:latin typeface="Arial" pitchFamily="34" charset="0"/>
                <a:cs typeface="Arial" pitchFamily="34" charset="0"/>
              </a:rPr>
              <a:t> </a:t>
            </a:r>
            <a:endParaRPr kumimoji="0" lang="en-US" sz="1400" b="1" i="0" u="none" strike="noStrike" kern="1200" cap="none" spc="0" normalizeH="0" baseline="0" noProof="0" dirty="0" smtClean="0">
              <a:ln>
                <a:noFill/>
              </a:ln>
              <a:solidFill>
                <a:srgbClr val="002060"/>
              </a:solidFill>
              <a:effectLst/>
              <a:uLnTx/>
              <a:uFillTx/>
              <a:latin typeface="Arial" pitchFamily="34" charset="0"/>
              <a:cs typeface="Arial" pitchFamily="34" charset="0"/>
            </a:endParaRPr>
          </a:p>
          <a:p>
            <a:pPr marL="342900" marR="0" lvl="0" indent="-342900" algn="r" defTabSz="914400" rtl="0" eaLnBrk="0" fontAlgn="base" latinLnBrk="0" hangingPunct="0">
              <a:lnSpc>
                <a:spcPct val="100000"/>
              </a:lnSpc>
              <a:spcBef>
                <a:spcPct val="20000"/>
              </a:spcBef>
              <a:spcAft>
                <a:spcPct val="0"/>
              </a:spcAft>
              <a:buClrTx/>
              <a:buSzTx/>
              <a:tabLst/>
              <a:defRPr/>
            </a:pPr>
            <a:r>
              <a:rPr lang="mn-MN" sz="1400" b="1" dirty="0">
                <a:solidFill>
                  <a:srgbClr val="002060"/>
                </a:solidFill>
                <a:latin typeface="Arial" pitchFamily="34" charset="0"/>
                <a:cs typeface="Arial" pitchFamily="34" charset="0"/>
              </a:rPr>
              <a:t>С</a:t>
            </a:r>
            <a:r>
              <a:rPr kumimoji="0" lang="mn-MN" sz="1400" b="1" i="0" u="none" strike="noStrike" kern="1200" cap="none" spc="0" normalizeH="0" baseline="0" noProof="0" dirty="0" smtClean="0">
                <a:ln>
                  <a:noFill/>
                </a:ln>
                <a:solidFill>
                  <a:srgbClr val="002060"/>
                </a:solidFill>
                <a:effectLst/>
                <a:uLnTx/>
                <a:uFillTx/>
                <a:latin typeface="Arial" pitchFamily="34" charset="0"/>
                <a:cs typeface="Arial" pitchFamily="34" charset="0"/>
              </a:rPr>
              <a:t>.Болормаа</a:t>
            </a:r>
            <a:endParaRPr kumimoji="0" lang="en-US" sz="1400" b="1" i="0" u="none" strike="noStrike" kern="1200" cap="none" spc="0" normalizeH="0" baseline="0" noProof="0" dirty="0">
              <a:ln>
                <a:noFill/>
              </a:ln>
              <a:solidFill>
                <a:srgbClr val="002060"/>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10</a:t>
            </a:fld>
            <a:endParaRPr lang="en-US" altLang="en-US"/>
          </a:p>
        </p:txBody>
      </p:sp>
      <p:sp>
        <p:nvSpPr>
          <p:cNvPr id="5" name="TextBox 4"/>
          <p:cNvSpPr txBox="1"/>
          <p:nvPr/>
        </p:nvSpPr>
        <p:spPr>
          <a:xfrm>
            <a:off x="1653286" y="1143000"/>
            <a:ext cx="6423914" cy="830997"/>
          </a:xfrm>
          <a:prstGeom prst="rect">
            <a:avLst/>
          </a:prstGeom>
          <a:noFill/>
        </p:spPr>
        <p:txBody>
          <a:bodyPr wrap="square" rtlCol="0">
            <a:spAutoFit/>
          </a:bodyPr>
          <a:lstStyle/>
          <a:p>
            <a:pPr algn="just"/>
            <a:r>
              <a:rPr lang="mn-MN" sz="2400" b="1" dirty="0" smtClean="0">
                <a:solidFill>
                  <a:srgbClr val="002060"/>
                </a:solidFill>
                <a:latin typeface="Arial" pitchFamily="34" charset="0"/>
                <a:cs typeface="Arial" pitchFamily="34" charset="0"/>
              </a:rPr>
              <a:t>Монгол Улсад 2016 оны байдлаар </a:t>
            </a:r>
            <a:r>
              <a:rPr lang="mn-MN" sz="2400" b="1" dirty="0">
                <a:solidFill>
                  <a:srgbClr val="002060"/>
                </a:solidFill>
                <a:latin typeface="Arial" pitchFamily="34" charset="0"/>
                <a:cs typeface="Arial" pitchFamily="34" charset="0"/>
              </a:rPr>
              <a:t>хүн амын тоо </a:t>
            </a:r>
            <a:r>
              <a:rPr lang="mn-MN" sz="2400" b="1" dirty="0" smtClean="0">
                <a:solidFill>
                  <a:srgbClr val="002060"/>
                </a:solidFill>
                <a:latin typeface="Arial" pitchFamily="34" charset="0"/>
                <a:cs typeface="Arial" pitchFamily="34" charset="0"/>
              </a:rPr>
              <a:t>3.1 сая хүн </a:t>
            </a:r>
            <a:endParaRPr lang="en-US" sz="2400" b="1" dirty="0">
              <a:solidFill>
                <a:srgbClr val="002060"/>
              </a:solidFill>
              <a:latin typeface="Arial" pitchFamily="34" charset="0"/>
              <a:cs typeface="Arial" pitchFamily="34" charset="0"/>
            </a:endParaRPr>
          </a:p>
        </p:txBody>
      </p:sp>
      <p:pic>
        <p:nvPicPr>
          <p:cNvPr id="6" name="Picture 5"/>
          <p:cNvPicPr>
            <a:picLocks noChangeAspect="1"/>
          </p:cNvPicPr>
          <p:nvPr/>
        </p:nvPicPr>
        <p:blipFill>
          <a:blip r:embed="rId2" cstate="print"/>
          <a:stretch>
            <a:fillRect/>
          </a:stretch>
        </p:blipFill>
        <p:spPr>
          <a:xfrm>
            <a:off x="1120996" y="2057400"/>
            <a:ext cx="7718204" cy="4419600"/>
          </a:xfrm>
          <a:prstGeom prst="rect">
            <a:avLst/>
          </a:prstGeom>
        </p:spPr>
      </p:pic>
      <p:sp>
        <p:nvSpPr>
          <p:cNvPr id="7" name="Rectangle 6"/>
          <p:cNvSpPr/>
          <p:nvPr/>
        </p:nvSpPr>
        <p:spPr>
          <a:xfrm>
            <a:off x="3558540" y="3124200"/>
            <a:ext cx="1600200" cy="1378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b="1" dirty="0" smtClean="0">
                <a:latin typeface="Arial" panose="020B0604020202020204" pitchFamily="34" charset="0"/>
                <a:cs typeface="Arial" panose="020B0604020202020204" pitchFamily="34" charset="0"/>
              </a:rPr>
              <a:t>29.6</a:t>
            </a:r>
            <a:r>
              <a:rPr lang="en-US" sz="2000" b="1" dirty="0" smtClean="0">
                <a:latin typeface="Arial" panose="020B0604020202020204" pitchFamily="34" charset="0"/>
                <a:cs typeface="Arial" panose="020B0604020202020204" pitchFamily="34" charset="0"/>
              </a:rPr>
              <a:t>%</a:t>
            </a:r>
            <a:r>
              <a:rPr lang="mn-MN" sz="2000" b="1" dirty="0" smtClean="0">
                <a:latin typeface="Arial" panose="020B0604020202020204" pitchFamily="34" charset="0"/>
                <a:cs typeface="Arial" panose="020B0604020202020204" pitchFamily="34" charset="0"/>
              </a:rPr>
              <a:t> буюу 907.5 мянган хүн ядуу</a:t>
            </a:r>
            <a:endParaRPr lang="en-US" sz="2000" b="1"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өнөөгийн дүр төрх</a:t>
            </a:r>
            <a:endParaRPr lang="en-US" sz="2400" b="1" dirty="0">
              <a:solidFill>
                <a:schemeClr val="bg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553477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11</a:t>
            </a:fld>
            <a:endParaRPr lang="en-US" altLang="en-US"/>
          </a:p>
        </p:txBody>
      </p:sp>
      <p:sp>
        <p:nvSpPr>
          <p:cNvPr id="7" name="Rectangle 6"/>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өнөөгийн дүр төрх</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8" name="Rectangle 7"/>
          <p:cNvSpPr/>
          <p:nvPr/>
        </p:nvSpPr>
        <p:spPr>
          <a:xfrm>
            <a:off x="1295400" y="762000"/>
            <a:ext cx="7620000" cy="707886"/>
          </a:xfrm>
          <a:prstGeom prst="rect">
            <a:avLst/>
          </a:prstGeom>
        </p:spPr>
        <p:txBody>
          <a:bodyPr wrap="square">
            <a:spAutoFit/>
          </a:bodyPr>
          <a:lstStyle/>
          <a:p>
            <a:r>
              <a:rPr lang="mn-MN" sz="2000" b="1" dirty="0" smtClean="0">
                <a:solidFill>
                  <a:srgbClr val="002060"/>
                </a:solidFill>
                <a:latin typeface="Arial" pitchFamily="34" charset="0"/>
                <a:cs typeface="Arial" pitchFamily="34" charset="0"/>
              </a:rPr>
              <a:t>Ядуурлын үндсэн үзүүлэлт, </a:t>
            </a:r>
            <a:endParaRPr lang="en-US" sz="2000" b="1" dirty="0" smtClean="0">
              <a:solidFill>
                <a:srgbClr val="002060"/>
              </a:solidFill>
              <a:latin typeface="Arial" pitchFamily="34" charset="0"/>
              <a:cs typeface="Arial" pitchFamily="34" charset="0"/>
            </a:endParaRPr>
          </a:p>
          <a:p>
            <a:r>
              <a:rPr lang="mn-MN" sz="2000" b="1" dirty="0" smtClean="0">
                <a:solidFill>
                  <a:srgbClr val="FF0000"/>
                </a:solidFill>
                <a:latin typeface="Arial" pitchFamily="34" charset="0"/>
                <a:cs typeface="Arial" pitchFamily="34" charset="0"/>
              </a:rPr>
              <a:t>улсын дундаж,</a:t>
            </a:r>
            <a:r>
              <a:rPr lang="en-US" sz="2000" b="1" dirty="0" smtClean="0">
                <a:solidFill>
                  <a:srgbClr val="FF0000"/>
                </a:solidFill>
                <a:latin typeface="Arial" pitchFamily="34" charset="0"/>
                <a:cs typeface="Arial" pitchFamily="34" charset="0"/>
              </a:rPr>
              <a:t> </a:t>
            </a:r>
            <a:r>
              <a:rPr lang="mn-MN" sz="2000" b="1" dirty="0" smtClean="0">
                <a:solidFill>
                  <a:srgbClr val="FF0000"/>
                </a:solidFill>
                <a:latin typeface="Arial" pitchFamily="34" charset="0"/>
                <a:cs typeface="Arial" pitchFamily="34" charset="0"/>
              </a:rPr>
              <a:t>хот</a:t>
            </a:r>
            <a:r>
              <a:rPr lang="en-US" sz="2000" b="1" dirty="0" smtClean="0">
                <a:solidFill>
                  <a:srgbClr val="FF0000"/>
                </a:solidFill>
                <a:latin typeface="Arial" pitchFamily="34" charset="0"/>
                <a:cs typeface="Arial" pitchFamily="34" charset="0"/>
              </a:rPr>
              <a:t>,</a:t>
            </a:r>
            <a:r>
              <a:rPr lang="mn-MN" sz="2000" b="1" dirty="0" smtClean="0">
                <a:solidFill>
                  <a:srgbClr val="FF0000"/>
                </a:solidFill>
                <a:latin typeface="Arial" pitchFamily="34" charset="0"/>
                <a:cs typeface="Arial" pitchFamily="34" charset="0"/>
              </a:rPr>
              <a:t> хөдөөгөөр</a:t>
            </a:r>
            <a:endParaRPr lang="en-US" sz="2000" b="1" dirty="0">
              <a:solidFill>
                <a:srgbClr val="FF0000"/>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791981305"/>
              </p:ext>
            </p:extLst>
          </p:nvPr>
        </p:nvGraphicFramePr>
        <p:xfrm>
          <a:off x="1371601" y="1524000"/>
          <a:ext cx="7391398" cy="4549920"/>
        </p:xfrm>
        <a:graphic>
          <a:graphicData uri="http://schemas.openxmlformats.org/drawingml/2006/table">
            <a:tbl>
              <a:tblPr/>
              <a:tblGrid>
                <a:gridCol w="2982350"/>
                <a:gridCol w="798620"/>
                <a:gridCol w="798620"/>
                <a:gridCol w="798620"/>
                <a:gridCol w="798620"/>
                <a:gridCol w="1214568"/>
              </a:tblGrid>
              <a:tr h="809757">
                <a:tc>
                  <a:txBody>
                    <a:bodyPr/>
                    <a:lstStyle/>
                    <a:p>
                      <a:pPr algn="ctr" rtl="0" fontAlgn="b"/>
                      <a:r>
                        <a:rPr lang="en-US" sz="1600" b="1" i="0" u="none" strike="noStrike" dirty="0">
                          <a:solidFill>
                            <a:schemeClr val="bg1"/>
                          </a:solidFill>
                          <a:effectLst/>
                          <a:latin typeface="Arial" panose="020B0604020202020204" pitchFamily="34" charset="0"/>
                        </a:rPr>
                        <a:t> </a:t>
                      </a:r>
                    </a:p>
                  </a:txBody>
                  <a:tcPr marL="9525" marR="9525" marT="9525" marB="0" anchor="b">
                    <a:lnL>
                      <a:noFill/>
                    </a:lnL>
                    <a:lnR>
                      <a:noFill/>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4F81BD"/>
                    </a:solidFill>
                  </a:tcPr>
                </a:tc>
                <a:tc>
                  <a:txBody>
                    <a:bodyPr/>
                    <a:lstStyle/>
                    <a:p>
                      <a:pPr algn="r" rtl="0" fontAlgn="ctr"/>
                      <a:r>
                        <a:rPr lang="en-US" sz="1600" b="1" i="0" u="none" strike="noStrike" dirty="0">
                          <a:solidFill>
                            <a:schemeClr val="bg1"/>
                          </a:solidFill>
                          <a:effectLst/>
                          <a:latin typeface="Arial" panose="020B0604020202020204" pitchFamily="34" charset="0"/>
                        </a:rPr>
                        <a:t>2010</a:t>
                      </a:r>
                    </a:p>
                  </a:txBody>
                  <a:tcPr marL="9525" marR="9525" marT="9525" marB="0" anchor="ctr">
                    <a:lnL>
                      <a:noFill/>
                    </a:lnL>
                    <a:lnR>
                      <a:noFill/>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4F81BD"/>
                    </a:solidFill>
                  </a:tcPr>
                </a:tc>
                <a:tc>
                  <a:txBody>
                    <a:bodyPr/>
                    <a:lstStyle/>
                    <a:p>
                      <a:pPr algn="r" rtl="0" fontAlgn="ctr"/>
                      <a:r>
                        <a:rPr lang="en-US" sz="1600" b="1" i="0" u="none" strike="noStrike" dirty="0">
                          <a:solidFill>
                            <a:schemeClr val="bg1"/>
                          </a:solidFill>
                          <a:effectLst/>
                          <a:latin typeface="Arial" panose="020B0604020202020204" pitchFamily="34" charset="0"/>
                        </a:rPr>
                        <a:t>2012</a:t>
                      </a:r>
                    </a:p>
                  </a:txBody>
                  <a:tcPr marL="9525" marR="9525" marT="9525" marB="0" anchor="ctr">
                    <a:lnL>
                      <a:noFill/>
                    </a:lnL>
                    <a:lnR>
                      <a:noFill/>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4F81BD"/>
                    </a:solidFill>
                  </a:tcPr>
                </a:tc>
                <a:tc>
                  <a:txBody>
                    <a:bodyPr/>
                    <a:lstStyle/>
                    <a:p>
                      <a:pPr algn="r" rtl="0" fontAlgn="ctr"/>
                      <a:r>
                        <a:rPr lang="en-US" sz="1600" b="1" i="0" u="none" strike="noStrike" dirty="0">
                          <a:solidFill>
                            <a:schemeClr val="bg1"/>
                          </a:solidFill>
                          <a:effectLst/>
                          <a:latin typeface="Arial" panose="020B0604020202020204" pitchFamily="34" charset="0"/>
                        </a:rPr>
                        <a:t>2014</a:t>
                      </a:r>
                    </a:p>
                  </a:txBody>
                  <a:tcPr marL="9525" marR="9525" marT="9525" marB="0" anchor="ctr">
                    <a:lnL>
                      <a:noFill/>
                    </a:lnL>
                    <a:lnR>
                      <a:noFill/>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4F81BD"/>
                    </a:solidFill>
                  </a:tcPr>
                </a:tc>
                <a:tc>
                  <a:txBody>
                    <a:bodyPr/>
                    <a:lstStyle/>
                    <a:p>
                      <a:pPr algn="r" rtl="0" fontAlgn="ctr"/>
                      <a:r>
                        <a:rPr lang="en-US" sz="1600" b="1" i="0" u="none" strike="noStrike" dirty="0">
                          <a:solidFill>
                            <a:schemeClr val="bg1"/>
                          </a:solidFill>
                          <a:effectLst/>
                          <a:latin typeface="Arial" panose="020B0604020202020204" pitchFamily="34" charset="0"/>
                        </a:rPr>
                        <a:t>2016</a:t>
                      </a:r>
                    </a:p>
                  </a:txBody>
                  <a:tcPr marL="9525" marR="9525" marT="9525" marB="0" anchor="ctr">
                    <a:lnL>
                      <a:noFill/>
                    </a:lnL>
                    <a:lnR>
                      <a:noFill/>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4F81BD"/>
                    </a:solidFill>
                  </a:tcPr>
                </a:tc>
                <a:tc>
                  <a:txBody>
                    <a:bodyPr/>
                    <a:lstStyle/>
                    <a:p>
                      <a:pPr algn="r" rtl="0" fontAlgn="ctr"/>
                      <a:r>
                        <a:rPr lang="mn-MN" sz="1600" b="1" i="0" u="none" strike="noStrike" dirty="0">
                          <a:solidFill>
                            <a:schemeClr val="bg1"/>
                          </a:solidFill>
                          <a:effectLst/>
                          <a:latin typeface="Arial" panose="020B0604020202020204" pitchFamily="34" charset="0"/>
                        </a:rPr>
                        <a:t>Өөрчлөлт /2016-2014/</a:t>
                      </a:r>
                    </a:p>
                  </a:txBody>
                  <a:tcPr marL="9525" marR="9525" marT="9525" marB="0" anchor="ctr">
                    <a:lnL>
                      <a:noFill/>
                    </a:lnL>
                    <a:lnR>
                      <a:noFill/>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4F81BD"/>
                    </a:solidFill>
                  </a:tcPr>
                </a:tc>
              </a:tr>
              <a:tr h="320846">
                <a:tc gridSpan="2">
                  <a:txBody>
                    <a:bodyPr/>
                    <a:lstStyle/>
                    <a:p>
                      <a:pPr algn="l" rtl="0" fontAlgn="b"/>
                      <a:r>
                        <a:rPr lang="mn-MN" sz="1600" b="1" i="0" u="none" strike="noStrike" dirty="0">
                          <a:solidFill>
                            <a:srgbClr val="002060"/>
                          </a:solidFill>
                          <a:effectLst/>
                          <a:latin typeface="Arial" panose="020B0604020202020204" pitchFamily="34" charset="0"/>
                        </a:rPr>
                        <a:t>Ядуурлын хамралтын хүрээ</a:t>
                      </a:r>
                    </a:p>
                  </a:txBody>
                  <a:tcPr marL="9525" marR="9525" marT="9525" marB="0" anchor="b">
                    <a:lnL>
                      <a:noFill/>
                    </a:lnL>
                    <a:lnR>
                      <a:noFill/>
                    </a:lnR>
                    <a:lnT w="6350" cap="flat" cmpd="sng" algn="ctr">
                      <a:solidFill>
                        <a:srgbClr val="1F497D"/>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ctr" fontAlgn="ctr"/>
                      <a:r>
                        <a:rPr lang="en-US" sz="1600" b="0" i="0" u="none" strike="noStrike" dirty="0">
                          <a:solidFill>
                            <a:srgbClr val="002060"/>
                          </a:solidFill>
                          <a:effectLst/>
                          <a:latin typeface="Arial" panose="020B0604020202020204" pitchFamily="34" charset="0"/>
                        </a:rPr>
                        <a:t> </a:t>
                      </a:r>
                    </a:p>
                  </a:txBody>
                  <a:tcPr marL="9525" marR="9525" marT="9525" marB="0" anchor="ctr">
                    <a:lnL>
                      <a:noFill/>
                    </a:lnL>
                    <a:lnR>
                      <a:noFill/>
                    </a:lnR>
                    <a:lnT w="6350" cap="flat" cmpd="sng" algn="ctr">
                      <a:solidFill>
                        <a:srgbClr val="1F497D"/>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2060"/>
                          </a:solidFill>
                          <a:effectLst/>
                          <a:latin typeface="Arial" panose="020B0604020202020204" pitchFamily="34" charset="0"/>
                        </a:rPr>
                        <a:t> </a:t>
                      </a:r>
                    </a:p>
                  </a:txBody>
                  <a:tcPr marL="9525" marR="9525" marT="9525" marB="0" anchor="ctr">
                    <a:lnL>
                      <a:noFill/>
                    </a:lnL>
                    <a:lnR>
                      <a:noFill/>
                    </a:lnR>
                    <a:lnT w="6350" cap="flat" cmpd="sng" algn="ctr">
                      <a:solidFill>
                        <a:srgbClr val="1F497D"/>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2060"/>
                          </a:solidFill>
                          <a:effectLst/>
                          <a:latin typeface="Arial" panose="020B0604020202020204" pitchFamily="34" charset="0"/>
                        </a:rPr>
                        <a:t> </a:t>
                      </a:r>
                    </a:p>
                  </a:txBody>
                  <a:tcPr marL="9525" marR="9525" marT="9525" marB="0" anchor="ctr">
                    <a:lnL>
                      <a:noFill/>
                    </a:lnL>
                    <a:lnR>
                      <a:noFill/>
                    </a:lnR>
                    <a:lnT w="6350" cap="flat" cmpd="sng" algn="ctr">
                      <a:solidFill>
                        <a:srgbClr val="1F497D"/>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2060"/>
                          </a:solidFill>
                          <a:effectLst/>
                          <a:latin typeface="Arial" panose="020B0604020202020204" pitchFamily="34" charset="0"/>
                        </a:rPr>
                        <a:t> </a:t>
                      </a:r>
                    </a:p>
                  </a:txBody>
                  <a:tcPr marL="9525" marR="9525" marT="9525" marB="0" anchor="ctr">
                    <a:lnL>
                      <a:noFill/>
                    </a:lnL>
                    <a:lnR>
                      <a:noFill/>
                    </a:lnR>
                    <a:lnT w="6350" cap="flat" cmpd="sng" algn="ctr">
                      <a:solidFill>
                        <a:srgbClr val="1F497D"/>
                      </a:solidFill>
                      <a:prstDash val="solid"/>
                      <a:round/>
                      <a:headEnd type="none" w="med" len="med"/>
                      <a:tailEnd type="none" w="med" len="med"/>
                    </a:lnT>
                    <a:lnB>
                      <a:noFill/>
                    </a:lnB>
                    <a:solidFill>
                      <a:srgbClr val="FFFFFF"/>
                    </a:solidFill>
                  </a:tcPr>
                </a:tc>
              </a:tr>
              <a:tr h="308625">
                <a:tc>
                  <a:txBody>
                    <a:bodyPr/>
                    <a:lstStyle/>
                    <a:p>
                      <a:pPr algn="l" rtl="0" fontAlgn="b"/>
                      <a:r>
                        <a:rPr lang="mn-MN" sz="1600" b="0" i="0" u="none" strike="noStrike">
                          <a:solidFill>
                            <a:srgbClr val="002060"/>
                          </a:solidFill>
                          <a:effectLst/>
                          <a:latin typeface="Arial" panose="020B0604020202020204" pitchFamily="34" charset="0"/>
                        </a:rPr>
                        <a:t>Улсын дундаж</a:t>
                      </a:r>
                    </a:p>
                  </a:txBody>
                  <a:tcPr marL="171450"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38.8</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27.4</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21.6</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29.6</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8.0</a:t>
                      </a:r>
                    </a:p>
                  </a:txBody>
                  <a:tcPr marL="9525" marR="9525" marT="9525" marB="0" anchor="b">
                    <a:lnL>
                      <a:noFill/>
                    </a:lnL>
                    <a:lnR>
                      <a:noFill/>
                    </a:lnR>
                    <a:lnT>
                      <a:noFill/>
                    </a:lnT>
                    <a:lnB>
                      <a:noFill/>
                    </a:lnB>
                    <a:solidFill>
                      <a:srgbClr val="FFFFFF"/>
                    </a:solidFill>
                  </a:tcPr>
                </a:tc>
              </a:tr>
              <a:tr h="308625">
                <a:tc>
                  <a:txBody>
                    <a:bodyPr/>
                    <a:lstStyle/>
                    <a:p>
                      <a:pPr algn="l" rtl="0" fontAlgn="ctr"/>
                      <a:r>
                        <a:rPr lang="mn-MN" sz="1600" b="0" i="0" u="none" strike="noStrike" dirty="0">
                          <a:solidFill>
                            <a:srgbClr val="002060"/>
                          </a:solidFill>
                          <a:effectLst/>
                          <a:latin typeface="Arial" panose="020B0604020202020204" pitchFamily="34" charset="0"/>
                        </a:rPr>
                        <a:t>Хот</a:t>
                      </a:r>
                    </a:p>
                  </a:txBody>
                  <a:tcPr marL="171450" marR="9525" marT="9525" marB="0" anchor="ctr">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33.2</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23.3</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18.8</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27.1</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8.3</a:t>
                      </a:r>
                    </a:p>
                  </a:txBody>
                  <a:tcPr marL="9525" marR="9525" marT="9525" marB="0" anchor="b">
                    <a:lnL>
                      <a:noFill/>
                    </a:lnL>
                    <a:lnR>
                      <a:noFill/>
                    </a:lnR>
                    <a:lnT>
                      <a:noFill/>
                    </a:lnT>
                    <a:lnB>
                      <a:noFill/>
                    </a:lnB>
                    <a:solidFill>
                      <a:srgbClr val="FFFFFF"/>
                    </a:solidFill>
                  </a:tcPr>
                </a:tc>
              </a:tr>
              <a:tr h="308625">
                <a:tc>
                  <a:txBody>
                    <a:bodyPr/>
                    <a:lstStyle/>
                    <a:p>
                      <a:pPr algn="l" rtl="0" fontAlgn="ctr"/>
                      <a:r>
                        <a:rPr lang="mn-MN" sz="1600" b="0" i="0" u="none" strike="noStrike">
                          <a:solidFill>
                            <a:srgbClr val="002060"/>
                          </a:solidFill>
                          <a:effectLst/>
                          <a:latin typeface="Arial" panose="020B0604020202020204" pitchFamily="34" charset="0"/>
                        </a:rPr>
                        <a:t>Хөдөө</a:t>
                      </a:r>
                    </a:p>
                  </a:txBody>
                  <a:tcPr marL="171450" marR="9525" marT="9525" marB="0" anchor="ctr">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49.0</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35.4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26.4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34.9</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8.5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r>
              <a:tr h="320846">
                <a:tc gridSpan="2">
                  <a:txBody>
                    <a:bodyPr/>
                    <a:lstStyle/>
                    <a:p>
                      <a:pPr algn="l" rtl="0" fontAlgn="b"/>
                      <a:r>
                        <a:rPr lang="mn-MN" sz="1600" b="1" i="0" u="none" strike="noStrike">
                          <a:solidFill>
                            <a:srgbClr val="002060"/>
                          </a:solidFill>
                          <a:effectLst/>
                          <a:latin typeface="Arial" panose="020B0604020202020204" pitchFamily="34" charset="0"/>
                        </a:rPr>
                        <a:t>Ядуурлын гүнзгийрэлт</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r" fontAlgn="b"/>
                      <a:r>
                        <a:rPr lang="en-US" sz="16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308625">
                <a:tc>
                  <a:txBody>
                    <a:bodyPr/>
                    <a:lstStyle/>
                    <a:p>
                      <a:pPr algn="l" rtl="0" fontAlgn="b"/>
                      <a:r>
                        <a:rPr lang="mn-MN" sz="1600" b="0" i="0" u="none" strike="noStrike">
                          <a:solidFill>
                            <a:srgbClr val="002060"/>
                          </a:solidFill>
                          <a:effectLst/>
                          <a:latin typeface="Arial" panose="020B0604020202020204" pitchFamily="34" charset="0"/>
                        </a:rPr>
                        <a:t>Улсын дундаж</a:t>
                      </a:r>
                    </a:p>
                  </a:txBody>
                  <a:tcPr marL="171450"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11.5</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7.1</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5.2</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7.7</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2.5</a:t>
                      </a:r>
                    </a:p>
                  </a:txBody>
                  <a:tcPr marL="9525" marR="9525" marT="9525" marB="0" anchor="b">
                    <a:lnL>
                      <a:noFill/>
                    </a:lnL>
                    <a:lnR>
                      <a:noFill/>
                    </a:lnR>
                    <a:lnT>
                      <a:noFill/>
                    </a:lnT>
                    <a:lnB>
                      <a:noFill/>
                    </a:lnB>
                    <a:solidFill>
                      <a:srgbClr val="FFFFFF"/>
                    </a:solidFill>
                  </a:tcPr>
                </a:tc>
              </a:tr>
              <a:tr h="308625">
                <a:tc>
                  <a:txBody>
                    <a:bodyPr/>
                    <a:lstStyle/>
                    <a:p>
                      <a:pPr algn="l" rtl="0" fontAlgn="ctr"/>
                      <a:r>
                        <a:rPr lang="mn-MN" sz="1600" b="0" i="0" u="none" strike="noStrike">
                          <a:solidFill>
                            <a:srgbClr val="002060"/>
                          </a:solidFill>
                          <a:effectLst/>
                          <a:latin typeface="Arial" panose="020B0604020202020204" pitchFamily="34" charset="0"/>
                        </a:rPr>
                        <a:t>Хот</a:t>
                      </a:r>
                    </a:p>
                  </a:txBody>
                  <a:tcPr marL="171450" marR="9525" marT="9525" marB="0" anchor="ctr">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9.4</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6.2</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4.9</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7.2</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2.3</a:t>
                      </a:r>
                    </a:p>
                  </a:txBody>
                  <a:tcPr marL="9525" marR="9525" marT="9525" marB="0" anchor="b">
                    <a:lnL>
                      <a:noFill/>
                    </a:lnL>
                    <a:lnR>
                      <a:noFill/>
                    </a:lnR>
                    <a:lnT>
                      <a:noFill/>
                    </a:lnT>
                    <a:lnB>
                      <a:noFill/>
                    </a:lnB>
                    <a:solidFill>
                      <a:srgbClr val="FFFFFF"/>
                    </a:solidFill>
                  </a:tcPr>
                </a:tc>
              </a:tr>
              <a:tr h="308625">
                <a:tc>
                  <a:txBody>
                    <a:bodyPr/>
                    <a:lstStyle/>
                    <a:p>
                      <a:pPr algn="l" rtl="0" fontAlgn="ctr"/>
                      <a:r>
                        <a:rPr lang="mn-MN" sz="1600" b="0" i="0" u="none" strike="noStrike">
                          <a:solidFill>
                            <a:srgbClr val="002060"/>
                          </a:solidFill>
                          <a:effectLst/>
                          <a:latin typeface="Arial" panose="020B0604020202020204" pitchFamily="34" charset="0"/>
                        </a:rPr>
                        <a:t>Хөдөө</a:t>
                      </a:r>
                    </a:p>
                  </a:txBody>
                  <a:tcPr marL="171450" marR="9525" marT="9525" marB="0" anchor="ctr">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15.2</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8.8</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5.8</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8.8</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3.0</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r>
              <a:tr h="320846">
                <a:tc gridSpan="2">
                  <a:txBody>
                    <a:bodyPr/>
                    <a:lstStyle/>
                    <a:p>
                      <a:pPr algn="l" rtl="0" fontAlgn="b"/>
                      <a:r>
                        <a:rPr lang="mn-MN" sz="1600" b="1" i="0" u="none" strike="noStrike">
                          <a:solidFill>
                            <a:srgbClr val="002060"/>
                          </a:solidFill>
                          <a:effectLst/>
                          <a:latin typeface="Arial" panose="020B0604020202020204" pitchFamily="34" charset="0"/>
                        </a:rPr>
                        <a:t>Ядуурлын мэдрэмж</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l" fontAlgn="b"/>
                      <a:r>
                        <a:rPr lang="en-US" sz="16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308625">
                <a:tc>
                  <a:txBody>
                    <a:bodyPr/>
                    <a:lstStyle/>
                    <a:p>
                      <a:pPr algn="l" rtl="0" fontAlgn="b"/>
                      <a:r>
                        <a:rPr lang="mn-MN" sz="1600" b="0" i="0" u="none" strike="noStrike">
                          <a:solidFill>
                            <a:srgbClr val="002060"/>
                          </a:solidFill>
                          <a:effectLst/>
                          <a:latin typeface="Arial" panose="020B0604020202020204" pitchFamily="34" charset="0"/>
                        </a:rPr>
                        <a:t>Улсын дундаж</a:t>
                      </a:r>
                    </a:p>
                  </a:txBody>
                  <a:tcPr marL="171450"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4.6</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2.7</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1.9</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2.9</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1.0</a:t>
                      </a:r>
                    </a:p>
                  </a:txBody>
                  <a:tcPr marL="9525" marR="9525" marT="9525" marB="0" anchor="b">
                    <a:lnL>
                      <a:noFill/>
                    </a:lnL>
                    <a:lnR>
                      <a:noFill/>
                    </a:lnR>
                    <a:lnT>
                      <a:noFill/>
                    </a:lnT>
                    <a:lnB>
                      <a:noFill/>
                    </a:lnB>
                    <a:solidFill>
                      <a:srgbClr val="FFFFFF"/>
                    </a:solidFill>
                  </a:tcPr>
                </a:tc>
              </a:tr>
              <a:tr h="308625">
                <a:tc>
                  <a:txBody>
                    <a:bodyPr/>
                    <a:lstStyle/>
                    <a:p>
                      <a:pPr algn="l" rtl="0" fontAlgn="ctr"/>
                      <a:r>
                        <a:rPr lang="mn-MN" sz="1600" b="0" i="0" u="none" strike="noStrike">
                          <a:solidFill>
                            <a:srgbClr val="002060"/>
                          </a:solidFill>
                          <a:effectLst/>
                          <a:latin typeface="Arial" panose="020B0604020202020204" pitchFamily="34" charset="0"/>
                        </a:rPr>
                        <a:t>Хот</a:t>
                      </a:r>
                    </a:p>
                  </a:txBody>
                  <a:tcPr marL="171450" marR="9525" marT="9525" marB="0" anchor="ctr">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3.7</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2.4</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1.9</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2.8</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0.9</a:t>
                      </a:r>
                    </a:p>
                  </a:txBody>
                  <a:tcPr marL="9525" marR="9525" marT="9525" marB="0" anchor="b">
                    <a:lnL>
                      <a:noFill/>
                    </a:lnL>
                    <a:lnR>
                      <a:noFill/>
                    </a:lnR>
                    <a:lnT>
                      <a:noFill/>
                    </a:lnT>
                    <a:lnB>
                      <a:noFill/>
                    </a:lnB>
                    <a:solidFill>
                      <a:srgbClr val="FFFFFF"/>
                    </a:solidFill>
                  </a:tcPr>
                </a:tc>
              </a:tr>
              <a:tr h="308625">
                <a:tc>
                  <a:txBody>
                    <a:bodyPr/>
                    <a:lstStyle/>
                    <a:p>
                      <a:pPr algn="l" rtl="0" fontAlgn="ctr"/>
                      <a:r>
                        <a:rPr lang="mn-MN" sz="1600" b="0" i="0" u="none" strike="noStrike" dirty="0">
                          <a:solidFill>
                            <a:srgbClr val="002060"/>
                          </a:solidFill>
                          <a:effectLst/>
                          <a:latin typeface="Arial" panose="020B0604020202020204" pitchFamily="34" charset="0"/>
                        </a:rPr>
                        <a:t>Хөдөө</a:t>
                      </a:r>
                    </a:p>
                  </a:txBody>
                  <a:tcPr marL="171450"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6.4</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3.2</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2.0</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3.2</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1.2</a:t>
                      </a:r>
                    </a:p>
                  </a:txBody>
                  <a:tcPr marL="9525" marR="9525" marT="9525" marB="0" anchor="b">
                    <a:lnL>
                      <a:noFill/>
                    </a:lnL>
                    <a:lnR w="6350" cap="flat" cmpd="sng" algn="ctr">
                      <a:solidFill>
                        <a:srgbClr val="FFFFFF"/>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12</a:t>
            </a:fld>
            <a:endParaRPr lang="en-US" altLang="en-US"/>
          </a:p>
        </p:txBody>
      </p:sp>
      <p:sp>
        <p:nvSpPr>
          <p:cNvPr id="8" name="Rectangle 7"/>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өнөөгийн дүр төрх</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9" name="Rectangle 8"/>
          <p:cNvSpPr/>
          <p:nvPr/>
        </p:nvSpPr>
        <p:spPr>
          <a:xfrm>
            <a:off x="1447800" y="762000"/>
            <a:ext cx="6705600" cy="400110"/>
          </a:xfrm>
          <a:prstGeom prst="rect">
            <a:avLst/>
          </a:prstGeom>
        </p:spPr>
        <p:txBody>
          <a:bodyPr wrap="square">
            <a:spAutoFit/>
          </a:bodyPr>
          <a:lstStyle/>
          <a:p>
            <a:r>
              <a:rPr lang="mn-MN" sz="2000" b="1" dirty="0" smtClean="0">
                <a:solidFill>
                  <a:srgbClr val="002060"/>
                </a:solidFill>
                <a:latin typeface="Arial" pitchFamily="34" charset="0"/>
                <a:cs typeface="Arial" pitchFamily="34" charset="0"/>
              </a:rPr>
              <a:t>Ядуурлын үндсэн үзүүлэлт, </a:t>
            </a:r>
            <a:r>
              <a:rPr lang="mn-MN" sz="2000" b="1" dirty="0" smtClean="0">
                <a:solidFill>
                  <a:srgbClr val="FF0000"/>
                </a:solidFill>
                <a:latin typeface="Arial" pitchFamily="34" charset="0"/>
                <a:cs typeface="Arial" pitchFamily="34" charset="0"/>
              </a:rPr>
              <a:t>бүсээр</a:t>
            </a:r>
            <a:endParaRPr lang="en-US" sz="2000" b="1" dirty="0">
              <a:solidFill>
                <a:srgbClr val="FF0000"/>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4215769351"/>
              </p:ext>
            </p:extLst>
          </p:nvPr>
        </p:nvGraphicFramePr>
        <p:xfrm>
          <a:off x="1524000" y="1219200"/>
          <a:ext cx="6934200" cy="5119171"/>
        </p:xfrm>
        <a:graphic>
          <a:graphicData uri="http://schemas.openxmlformats.org/drawingml/2006/table">
            <a:tbl>
              <a:tblPr/>
              <a:tblGrid>
                <a:gridCol w="3276600"/>
                <a:gridCol w="1143000"/>
                <a:gridCol w="1143000"/>
                <a:gridCol w="1371600"/>
              </a:tblGrid>
              <a:tr h="558601">
                <a:tc>
                  <a:txBody>
                    <a:bodyPr/>
                    <a:lstStyle/>
                    <a:p>
                      <a:pPr algn="l" fontAlgn="b"/>
                      <a:r>
                        <a:rPr lang="en-US" sz="1600" b="0" i="0" u="none" strike="noStrike" dirty="0">
                          <a:solidFill>
                            <a:schemeClr val="bg1"/>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n-US" sz="1600" b="1" i="0" u="none" strike="noStrike" dirty="0">
                          <a:solidFill>
                            <a:schemeClr val="bg1"/>
                          </a:solidFill>
                          <a:effectLst/>
                          <a:latin typeface="Arial" panose="020B0604020202020204" pitchFamily="34" charset="0"/>
                        </a:rPr>
                        <a:t>2014</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n-US" sz="1600" b="1" i="0" u="none" strike="noStrike" dirty="0">
                          <a:solidFill>
                            <a:schemeClr val="bg1"/>
                          </a:solidFill>
                          <a:effectLst/>
                          <a:latin typeface="Arial" panose="020B0604020202020204" pitchFamily="34" charset="0"/>
                        </a:rPr>
                        <a:t>2016</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mn-MN" sz="1600" b="1" i="0" u="none" strike="noStrike" dirty="0">
                          <a:solidFill>
                            <a:schemeClr val="bg1"/>
                          </a:solidFill>
                          <a:effectLst/>
                          <a:latin typeface="Arial" panose="020B0604020202020204" pitchFamily="34" charset="0"/>
                        </a:rPr>
                        <a:t>Өөрчлөлт /2016-2014/</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r>
              <a:tr h="249589">
                <a:tc>
                  <a:txBody>
                    <a:bodyPr/>
                    <a:lstStyle/>
                    <a:p>
                      <a:pPr algn="l" fontAlgn="b"/>
                      <a:r>
                        <a:rPr lang="mn-MN" sz="1600" b="1" i="0" u="none" strike="noStrike">
                          <a:solidFill>
                            <a:srgbClr val="002060"/>
                          </a:solidFill>
                          <a:effectLst/>
                          <a:latin typeface="Arial" panose="020B0604020202020204" pitchFamily="34" charset="0"/>
                        </a:rPr>
                        <a:t>Ядуурлын хамралтын хүрээ</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6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240079">
                <a:tc>
                  <a:txBody>
                    <a:bodyPr/>
                    <a:lstStyle/>
                    <a:p>
                      <a:pPr lvl="0" algn="l" fontAlgn="b"/>
                      <a:r>
                        <a:rPr lang="mn-MN" sz="1600" b="0" i="0" u="none" strike="noStrike" dirty="0">
                          <a:solidFill>
                            <a:srgbClr val="002060"/>
                          </a:solidFill>
                          <a:effectLst/>
                          <a:latin typeface="Arial" panose="020B0604020202020204" pitchFamily="34" charset="0"/>
                        </a:rPr>
                        <a:t>Баруун</a:t>
                      </a:r>
                    </a:p>
                  </a:txBody>
                  <a:tcPr marL="171450"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26.0</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36.0</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10.0</a:t>
                      </a:r>
                    </a:p>
                  </a:txBody>
                  <a:tcPr marL="9525" marR="9525" marT="9525" marB="0" anchor="b">
                    <a:lnL>
                      <a:noFill/>
                    </a:lnL>
                    <a:lnR>
                      <a:noFill/>
                    </a:lnR>
                    <a:lnT>
                      <a:noFill/>
                    </a:lnT>
                    <a:lnB>
                      <a:noFill/>
                    </a:lnB>
                    <a:solidFill>
                      <a:srgbClr val="FFFFFF"/>
                    </a:solidFill>
                  </a:tcPr>
                </a:tc>
              </a:tr>
              <a:tr h="240079">
                <a:tc>
                  <a:txBody>
                    <a:bodyPr/>
                    <a:lstStyle/>
                    <a:p>
                      <a:pPr lvl="0" algn="l" fontAlgn="b"/>
                      <a:r>
                        <a:rPr lang="mn-MN" sz="1600" b="0" i="0" u="none" strike="noStrike" dirty="0">
                          <a:solidFill>
                            <a:srgbClr val="002060"/>
                          </a:solidFill>
                          <a:effectLst/>
                          <a:latin typeface="Arial" panose="020B0604020202020204" pitchFamily="34" charset="0"/>
                        </a:rPr>
                        <a:t>Хангай</a:t>
                      </a:r>
                    </a:p>
                  </a:txBody>
                  <a:tcPr marL="171450"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25.3</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33.6</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8.3</a:t>
                      </a:r>
                    </a:p>
                  </a:txBody>
                  <a:tcPr marL="9525" marR="9525" marT="9525" marB="0" anchor="b">
                    <a:lnL>
                      <a:noFill/>
                    </a:lnL>
                    <a:lnR>
                      <a:noFill/>
                    </a:lnR>
                    <a:lnT>
                      <a:noFill/>
                    </a:lnT>
                    <a:lnB>
                      <a:noFill/>
                    </a:lnB>
                    <a:solidFill>
                      <a:srgbClr val="FFFFFF"/>
                    </a:solidFill>
                  </a:tcPr>
                </a:tc>
              </a:tr>
              <a:tr h="240079">
                <a:tc>
                  <a:txBody>
                    <a:bodyPr/>
                    <a:lstStyle/>
                    <a:p>
                      <a:pPr lvl="0" algn="l" fontAlgn="b"/>
                      <a:r>
                        <a:rPr lang="mn-MN" sz="1600" b="0" i="0" u="none" strike="noStrike" dirty="0">
                          <a:solidFill>
                            <a:srgbClr val="002060"/>
                          </a:solidFill>
                          <a:effectLst/>
                          <a:latin typeface="Arial" panose="020B0604020202020204" pitchFamily="34" charset="0"/>
                        </a:rPr>
                        <a:t>Төв</a:t>
                      </a:r>
                    </a:p>
                  </a:txBody>
                  <a:tcPr marL="171450"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22.2</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26.8</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4.6</a:t>
                      </a:r>
                    </a:p>
                  </a:txBody>
                  <a:tcPr marL="9525" marR="9525" marT="9525" marB="0" anchor="b">
                    <a:lnL>
                      <a:noFill/>
                    </a:lnL>
                    <a:lnR>
                      <a:noFill/>
                    </a:lnR>
                    <a:lnT>
                      <a:noFill/>
                    </a:lnT>
                    <a:lnB>
                      <a:noFill/>
                    </a:lnB>
                    <a:solidFill>
                      <a:srgbClr val="FFFFFF"/>
                    </a:solidFill>
                  </a:tcPr>
                </a:tc>
              </a:tr>
              <a:tr h="240079">
                <a:tc>
                  <a:txBody>
                    <a:bodyPr/>
                    <a:lstStyle/>
                    <a:p>
                      <a:pPr lvl="0" algn="l" fontAlgn="b"/>
                      <a:r>
                        <a:rPr lang="mn-MN" sz="1600" b="0" i="0" u="none" strike="noStrike" dirty="0">
                          <a:solidFill>
                            <a:srgbClr val="002060"/>
                          </a:solidFill>
                          <a:effectLst/>
                          <a:latin typeface="Arial" panose="020B0604020202020204" pitchFamily="34" charset="0"/>
                        </a:rPr>
                        <a:t>Зүүн</a:t>
                      </a:r>
                    </a:p>
                  </a:txBody>
                  <a:tcPr marL="171450"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31.4</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43.9</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12.5</a:t>
                      </a:r>
                    </a:p>
                  </a:txBody>
                  <a:tcPr marL="9525" marR="9525" marT="9525" marB="0" anchor="b">
                    <a:lnL>
                      <a:noFill/>
                    </a:lnL>
                    <a:lnR>
                      <a:noFill/>
                    </a:lnR>
                    <a:lnT>
                      <a:noFill/>
                    </a:lnT>
                    <a:lnB>
                      <a:noFill/>
                    </a:lnB>
                    <a:solidFill>
                      <a:srgbClr val="FFFFFF"/>
                    </a:solidFill>
                  </a:tcPr>
                </a:tc>
              </a:tr>
              <a:tr h="240079">
                <a:tc>
                  <a:txBody>
                    <a:bodyPr/>
                    <a:lstStyle/>
                    <a:p>
                      <a:pPr lvl="0" algn="l" fontAlgn="b"/>
                      <a:r>
                        <a:rPr lang="mn-MN" sz="1600" b="0" i="0" u="none" strike="noStrike" dirty="0">
                          <a:solidFill>
                            <a:srgbClr val="002060"/>
                          </a:solidFill>
                          <a:effectLst/>
                          <a:latin typeface="Arial" panose="020B0604020202020204" pitchFamily="34" charset="0"/>
                        </a:rPr>
                        <a:t>Улаанбаатар</a:t>
                      </a:r>
                    </a:p>
                  </a:txBody>
                  <a:tcPr marL="171450"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16.4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24.8</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8.4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r>
              <a:tr h="249589">
                <a:tc>
                  <a:txBody>
                    <a:bodyPr/>
                    <a:lstStyle/>
                    <a:p>
                      <a:pPr algn="l" fontAlgn="b"/>
                      <a:r>
                        <a:rPr lang="mn-MN" sz="1600" b="1" i="0" u="none" strike="noStrike">
                          <a:solidFill>
                            <a:srgbClr val="002060"/>
                          </a:solidFill>
                          <a:effectLst/>
                          <a:latin typeface="Arial" panose="020B0604020202020204" pitchFamily="34" charset="0"/>
                        </a:rPr>
                        <a:t>Ядуурлын гүнзгийрэлт</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6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240079">
                <a:tc>
                  <a:txBody>
                    <a:bodyPr/>
                    <a:lstStyle/>
                    <a:p>
                      <a:pPr lvl="0" algn="l" fontAlgn="b"/>
                      <a:r>
                        <a:rPr lang="mn-MN" sz="1600" b="0" i="0" u="none" strike="noStrike" dirty="0">
                          <a:solidFill>
                            <a:srgbClr val="002060"/>
                          </a:solidFill>
                          <a:effectLst/>
                          <a:latin typeface="Arial" panose="020B0604020202020204" pitchFamily="34" charset="0"/>
                        </a:rPr>
                        <a:t>Баруун</a:t>
                      </a:r>
                    </a:p>
                  </a:txBody>
                  <a:tcPr marL="171450"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5.3</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9.7</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4.4</a:t>
                      </a:r>
                    </a:p>
                  </a:txBody>
                  <a:tcPr marL="9525" marR="9525" marT="9525" marB="0" anchor="b">
                    <a:lnL>
                      <a:noFill/>
                    </a:lnL>
                    <a:lnR>
                      <a:noFill/>
                    </a:lnR>
                    <a:lnT>
                      <a:noFill/>
                    </a:lnT>
                    <a:lnB>
                      <a:noFill/>
                    </a:lnB>
                    <a:solidFill>
                      <a:srgbClr val="FFFFFF"/>
                    </a:solidFill>
                  </a:tcPr>
                </a:tc>
              </a:tr>
              <a:tr h="240079">
                <a:tc>
                  <a:txBody>
                    <a:bodyPr/>
                    <a:lstStyle/>
                    <a:p>
                      <a:pPr lvl="0" algn="l" fontAlgn="b"/>
                      <a:r>
                        <a:rPr lang="mn-MN" sz="1600" b="0" i="0" u="none" strike="noStrike" dirty="0">
                          <a:solidFill>
                            <a:srgbClr val="002060"/>
                          </a:solidFill>
                          <a:effectLst/>
                          <a:latin typeface="Arial" panose="020B0604020202020204" pitchFamily="34" charset="0"/>
                        </a:rPr>
                        <a:t>Хангай</a:t>
                      </a:r>
                    </a:p>
                  </a:txBody>
                  <a:tcPr marL="171450"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5.4</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8.2</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2.8</a:t>
                      </a:r>
                    </a:p>
                  </a:txBody>
                  <a:tcPr marL="9525" marR="9525" marT="9525" marB="0" anchor="b">
                    <a:lnL>
                      <a:noFill/>
                    </a:lnL>
                    <a:lnR>
                      <a:noFill/>
                    </a:lnR>
                    <a:lnT>
                      <a:noFill/>
                    </a:lnT>
                    <a:lnB>
                      <a:noFill/>
                    </a:lnB>
                    <a:solidFill>
                      <a:srgbClr val="FFFFFF"/>
                    </a:solidFill>
                  </a:tcPr>
                </a:tc>
              </a:tr>
              <a:tr h="240079">
                <a:tc>
                  <a:txBody>
                    <a:bodyPr/>
                    <a:lstStyle/>
                    <a:p>
                      <a:pPr lvl="0" algn="l" fontAlgn="b"/>
                      <a:r>
                        <a:rPr lang="mn-MN" sz="1600" b="0" i="0" u="none" strike="noStrike" dirty="0">
                          <a:solidFill>
                            <a:srgbClr val="002060"/>
                          </a:solidFill>
                          <a:effectLst/>
                          <a:latin typeface="Arial" panose="020B0604020202020204" pitchFamily="34" charset="0"/>
                        </a:rPr>
                        <a:t>Төв</a:t>
                      </a:r>
                    </a:p>
                  </a:txBody>
                  <a:tcPr marL="171450"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5.5</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7.0</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1.5</a:t>
                      </a:r>
                    </a:p>
                  </a:txBody>
                  <a:tcPr marL="9525" marR="9525" marT="9525" marB="0" anchor="b">
                    <a:lnL>
                      <a:noFill/>
                    </a:lnL>
                    <a:lnR>
                      <a:noFill/>
                    </a:lnR>
                    <a:lnT>
                      <a:noFill/>
                    </a:lnT>
                    <a:lnB>
                      <a:noFill/>
                    </a:lnB>
                    <a:solidFill>
                      <a:srgbClr val="FFFFFF"/>
                    </a:solidFill>
                  </a:tcPr>
                </a:tc>
              </a:tr>
              <a:tr h="240079">
                <a:tc>
                  <a:txBody>
                    <a:bodyPr/>
                    <a:lstStyle/>
                    <a:p>
                      <a:pPr lvl="0" algn="l" fontAlgn="b"/>
                      <a:r>
                        <a:rPr lang="mn-MN" sz="1600" b="0" i="0" u="none" strike="noStrike" dirty="0">
                          <a:solidFill>
                            <a:srgbClr val="002060"/>
                          </a:solidFill>
                          <a:effectLst/>
                          <a:latin typeface="Arial" panose="020B0604020202020204" pitchFamily="34" charset="0"/>
                        </a:rPr>
                        <a:t>Зүүн</a:t>
                      </a:r>
                    </a:p>
                  </a:txBody>
                  <a:tcPr marL="171450"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8.6</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12.5</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3.9</a:t>
                      </a:r>
                    </a:p>
                  </a:txBody>
                  <a:tcPr marL="9525" marR="9525" marT="9525" marB="0" anchor="b">
                    <a:lnL>
                      <a:noFill/>
                    </a:lnL>
                    <a:lnR>
                      <a:noFill/>
                    </a:lnR>
                    <a:lnT>
                      <a:noFill/>
                    </a:lnT>
                    <a:lnB>
                      <a:noFill/>
                    </a:lnB>
                    <a:solidFill>
                      <a:srgbClr val="FFFFFF"/>
                    </a:solidFill>
                  </a:tcPr>
                </a:tc>
              </a:tr>
              <a:tr h="240079">
                <a:tc>
                  <a:txBody>
                    <a:bodyPr/>
                    <a:lstStyle/>
                    <a:p>
                      <a:pPr lvl="0" algn="l" fontAlgn="b"/>
                      <a:r>
                        <a:rPr lang="mn-MN" sz="1600" b="0" i="0" u="none" strike="noStrike" dirty="0">
                          <a:solidFill>
                            <a:srgbClr val="002060"/>
                          </a:solidFill>
                          <a:effectLst/>
                          <a:latin typeface="Arial" panose="020B0604020202020204" pitchFamily="34" charset="0"/>
                        </a:rPr>
                        <a:t>Улаанбаатар</a:t>
                      </a:r>
                    </a:p>
                  </a:txBody>
                  <a:tcPr marL="171450"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4.5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6.4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1.9</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r>
              <a:tr h="249589">
                <a:tc>
                  <a:txBody>
                    <a:bodyPr/>
                    <a:lstStyle/>
                    <a:p>
                      <a:pPr algn="l" fontAlgn="b"/>
                      <a:r>
                        <a:rPr lang="mn-MN" sz="1600" b="1" i="0" u="none" strike="noStrike">
                          <a:solidFill>
                            <a:srgbClr val="002060"/>
                          </a:solidFill>
                          <a:effectLst/>
                          <a:latin typeface="Arial" panose="020B0604020202020204" pitchFamily="34" charset="0"/>
                        </a:rPr>
                        <a:t>Ядуурлын мэдрэмж</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6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240079">
                <a:tc>
                  <a:txBody>
                    <a:bodyPr/>
                    <a:lstStyle/>
                    <a:p>
                      <a:pPr lvl="0" algn="l" fontAlgn="b"/>
                      <a:r>
                        <a:rPr lang="mn-MN" sz="1600" b="0" i="0" u="none" strike="noStrike" dirty="0">
                          <a:solidFill>
                            <a:srgbClr val="002060"/>
                          </a:solidFill>
                          <a:effectLst/>
                          <a:latin typeface="Arial" panose="020B0604020202020204" pitchFamily="34" charset="0"/>
                        </a:rPr>
                        <a:t>Баруун</a:t>
                      </a:r>
                    </a:p>
                  </a:txBody>
                  <a:tcPr marL="171450"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1.7</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3.7</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2.0</a:t>
                      </a:r>
                    </a:p>
                  </a:txBody>
                  <a:tcPr marL="9525" marR="9525" marT="9525" marB="0" anchor="b">
                    <a:lnL>
                      <a:noFill/>
                    </a:lnL>
                    <a:lnR>
                      <a:noFill/>
                    </a:lnR>
                    <a:lnT>
                      <a:noFill/>
                    </a:lnT>
                    <a:lnB>
                      <a:noFill/>
                    </a:lnB>
                    <a:solidFill>
                      <a:srgbClr val="FFFFFF"/>
                    </a:solidFill>
                  </a:tcPr>
                </a:tc>
              </a:tr>
              <a:tr h="240079">
                <a:tc>
                  <a:txBody>
                    <a:bodyPr/>
                    <a:lstStyle/>
                    <a:p>
                      <a:pPr lvl="0" algn="l" fontAlgn="b"/>
                      <a:r>
                        <a:rPr lang="mn-MN" sz="1600" b="0" i="0" u="none" strike="noStrike" dirty="0">
                          <a:solidFill>
                            <a:srgbClr val="002060"/>
                          </a:solidFill>
                          <a:effectLst/>
                          <a:latin typeface="Arial" panose="020B0604020202020204" pitchFamily="34" charset="0"/>
                        </a:rPr>
                        <a:t>Хангай</a:t>
                      </a:r>
                    </a:p>
                  </a:txBody>
                  <a:tcPr marL="171450"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1.7</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2.9</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1.2</a:t>
                      </a:r>
                    </a:p>
                  </a:txBody>
                  <a:tcPr marL="9525" marR="9525" marT="9525" marB="0" anchor="b">
                    <a:lnL>
                      <a:noFill/>
                    </a:lnL>
                    <a:lnR>
                      <a:noFill/>
                    </a:lnR>
                    <a:lnT>
                      <a:noFill/>
                    </a:lnT>
                    <a:lnB>
                      <a:noFill/>
                    </a:lnB>
                    <a:solidFill>
                      <a:srgbClr val="FFFFFF"/>
                    </a:solidFill>
                  </a:tcPr>
                </a:tc>
              </a:tr>
              <a:tr h="240079">
                <a:tc>
                  <a:txBody>
                    <a:bodyPr/>
                    <a:lstStyle/>
                    <a:p>
                      <a:pPr lvl="0" algn="l" fontAlgn="b"/>
                      <a:r>
                        <a:rPr lang="mn-MN" sz="1600" b="0" i="0" u="none" strike="noStrike" dirty="0">
                          <a:solidFill>
                            <a:srgbClr val="002060"/>
                          </a:solidFill>
                          <a:effectLst/>
                          <a:latin typeface="Arial" panose="020B0604020202020204" pitchFamily="34" charset="0"/>
                        </a:rPr>
                        <a:t>Төв</a:t>
                      </a:r>
                    </a:p>
                  </a:txBody>
                  <a:tcPr marL="171450"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2.1</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2.7</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0.6</a:t>
                      </a:r>
                    </a:p>
                  </a:txBody>
                  <a:tcPr marL="9525" marR="9525" marT="9525" marB="0" anchor="b">
                    <a:lnL>
                      <a:noFill/>
                    </a:lnL>
                    <a:lnR>
                      <a:noFill/>
                    </a:lnR>
                    <a:lnT>
                      <a:noFill/>
                    </a:lnT>
                    <a:lnB>
                      <a:noFill/>
                    </a:lnB>
                    <a:solidFill>
                      <a:srgbClr val="FFFFFF"/>
                    </a:solidFill>
                  </a:tcPr>
                </a:tc>
              </a:tr>
              <a:tr h="240079">
                <a:tc>
                  <a:txBody>
                    <a:bodyPr/>
                    <a:lstStyle/>
                    <a:p>
                      <a:pPr lvl="0" algn="l" fontAlgn="b"/>
                      <a:r>
                        <a:rPr lang="mn-MN" sz="1600" b="0" i="0" u="none" strike="noStrike" dirty="0">
                          <a:solidFill>
                            <a:srgbClr val="002060"/>
                          </a:solidFill>
                          <a:effectLst/>
                          <a:latin typeface="Arial" panose="020B0604020202020204" pitchFamily="34" charset="0"/>
                        </a:rPr>
                        <a:t>Зүүн</a:t>
                      </a:r>
                    </a:p>
                  </a:txBody>
                  <a:tcPr marL="171450" marR="9525" marT="9525"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3.3</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4.8</a:t>
                      </a:r>
                    </a:p>
                  </a:txBody>
                  <a:tcPr marL="9525" marR="9525" marT="9525" marB="0" anchor="b">
                    <a:lnL>
                      <a:noFill/>
                    </a:lnL>
                    <a:lnR>
                      <a:noFill/>
                    </a:lnR>
                    <a:lnT>
                      <a:noFill/>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1.5</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40079">
                <a:tc>
                  <a:txBody>
                    <a:bodyPr/>
                    <a:lstStyle/>
                    <a:p>
                      <a:pPr lvl="0" algn="l" fontAlgn="b"/>
                      <a:r>
                        <a:rPr lang="mn-MN" sz="1600" b="0" i="0" u="none" strike="noStrike" dirty="0">
                          <a:solidFill>
                            <a:srgbClr val="002060"/>
                          </a:solidFill>
                          <a:effectLst/>
                          <a:latin typeface="Arial" panose="020B0604020202020204" pitchFamily="34" charset="0"/>
                        </a:rPr>
                        <a:t>Улаанбаатар</a:t>
                      </a:r>
                    </a:p>
                  </a:txBody>
                  <a:tcPr marL="171450" marR="9525" marT="9525" marB="0" anchor="b">
                    <a:lnL w="6350" cap="flat" cmpd="sng" algn="ctr">
                      <a:solidFill>
                        <a:srgbClr val="FFFFFF"/>
                      </a:solidFill>
                      <a:prstDash val="solid"/>
                      <a:round/>
                      <a:headEnd type="none" w="med" len="med"/>
                      <a:tailEnd type="none" w="med" len="med"/>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1.7</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2.5</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0.8</a:t>
                      </a:r>
                    </a:p>
                  </a:txBody>
                  <a:tcPr marL="9525" marR="9525" marT="9525" marB="0" anchor="b">
                    <a:lnL>
                      <a:noFill/>
                    </a:lnL>
                    <a:lnR w="6350" cap="flat" cmpd="sng" algn="ctr">
                      <a:solidFill>
                        <a:srgbClr val="FFFFFF"/>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13</a:t>
            </a:fld>
            <a:endParaRPr lang="en-US" altLang="en-US"/>
          </a:p>
        </p:txBody>
      </p:sp>
      <p:sp>
        <p:nvSpPr>
          <p:cNvPr id="8" name="Rectangle 7"/>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өнөөгийн дүр төрх</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9" name="Rectangle 8"/>
          <p:cNvSpPr/>
          <p:nvPr/>
        </p:nvSpPr>
        <p:spPr>
          <a:xfrm>
            <a:off x="1371600" y="838200"/>
            <a:ext cx="6705600" cy="400110"/>
          </a:xfrm>
          <a:prstGeom prst="rect">
            <a:avLst/>
          </a:prstGeom>
        </p:spPr>
        <p:txBody>
          <a:bodyPr wrap="square">
            <a:spAutoFit/>
          </a:bodyPr>
          <a:lstStyle/>
          <a:p>
            <a:r>
              <a:rPr lang="mn-MN" sz="2000" b="1" dirty="0" smtClean="0">
                <a:solidFill>
                  <a:srgbClr val="002060"/>
                </a:solidFill>
                <a:latin typeface="Arial" pitchFamily="34" charset="0"/>
                <a:cs typeface="Arial" pitchFamily="34" charset="0"/>
              </a:rPr>
              <a:t>Ядуурлын үндсэн үзүүлэлт, </a:t>
            </a:r>
            <a:r>
              <a:rPr lang="mn-MN" sz="2000" b="1" dirty="0" smtClean="0">
                <a:solidFill>
                  <a:srgbClr val="FF0000"/>
                </a:solidFill>
                <a:latin typeface="Arial" pitchFamily="34" charset="0"/>
                <a:cs typeface="Arial" pitchFamily="34" charset="0"/>
              </a:rPr>
              <a:t>суурьшлаар</a:t>
            </a:r>
            <a:endParaRPr lang="en-US" sz="2000" b="1" dirty="0">
              <a:solidFill>
                <a:srgbClr val="FF0000"/>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412200072"/>
              </p:ext>
            </p:extLst>
          </p:nvPr>
        </p:nvGraphicFramePr>
        <p:xfrm>
          <a:off x="1447800" y="1390714"/>
          <a:ext cx="6858000" cy="4705291"/>
        </p:xfrm>
        <a:graphic>
          <a:graphicData uri="http://schemas.openxmlformats.org/drawingml/2006/table">
            <a:tbl>
              <a:tblPr/>
              <a:tblGrid>
                <a:gridCol w="3200400"/>
                <a:gridCol w="1219200"/>
                <a:gridCol w="1143000"/>
                <a:gridCol w="1295400"/>
              </a:tblGrid>
              <a:tr h="627550">
                <a:tc>
                  <a:txBody>
                    <a:bodyPr/>
                    <a:lstStyle/>
                    <a:p>
                      <a:pPr algn="ctr" rtl="0" fontAlgn="ctr"/>
                      <a:r>
                        <a:rPr lang="en-US" sz="1600" b="1" i="0" u="none" strike="noStrike" dirty="0">
                          <a:solidFill>
                            <a:schemeClr val="bg1"/>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sz="1600" b="1" i="0" u="none" strike="noStrike" dirty="0">
                          <a:solidFill>
                            <a:schemeClr val="bg1"/>
                          </a:solidFill>
                          <a:effectLst/>
                          <a:latin typeface="Arial" panose="020B0604020202020204" pitchFamily="34" charset="0"/>
                        </a:rPr>
                        <a:t>2014</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sz="1600" b="1" i="0" u="none" strike="noStrike" dirty="0">
                          <a:solidFill>
                            <a:schemeClr val="bg1"/>
                          </a:solidFill>
                          <a:effectLst/>
                          <a:latin typeface="Arial" panose="020B0604020202020204" pitchFamily="34" charset="0"/>
                        </a:rPr>
                        <a:t>2016</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mn-MN" sz="1600" b="1" i="0" u="none" strike="noStrike" dirty="0">
                          <a:solidFill>
                            <a:schemeClr val="bg1"/>
                          </a:solidFill>
                          <a:effectLst/>
                          <a:latin typeface="Arial" panose="020B0604020202020204" pitchFamily="34" charset="0"/>
                        </a:rPr>
                        <a:t>Өөрчлөлт /2016-2014/</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r>
              <a:tr h="280395">
                <a:tc>
                  <a:txBody>
                    <a:bodyPr/>
                    <a:lstStyle/>
                    <a:p>
                      <a:pPr algn="l" rtl="0" fontAlgn="b"/>
                      <a:r>
                        <a:rPr lang="mn-MN" sz="1600" b="1" i="0" u="none" strike="noStrike" dirty="0">
                          <a:solidFill>
                            <a:srgbClr val="002060"/>
                          </a:solidFill>
                          <a:effectLst/>
                          <a:latin typeface="Arial" panose="020B0604020202020204" pitchFamily="34" charset="0"/>
                        </a:rPr>
                        <a:t>Ядуурлын хамралтын хүрээ</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269713">
                <a:tc>
                  <a:txBody>
                    <a:bodyPr/>
                    <a:lstStyle/>
                    <a:p>
                      <a:pPr algn="l" rtl="0" fontAlgn="ctr"/>
                      <a:r>
                        <a:rPr lang="mn-MN" sz="1600" b="0" i="0" u="none" strike="noStrike">
                          <a:solidFill>
                            <a:srgbClr val="002060"/>
                          </a:solidFill>
                          <a:effectLst/>
                          <a:latin typeface="Arial" panose="020B0604020202020204" pitchFamily="34" charset="0"/>
                        </a:rPr>
                        <a:t>Улаанбаатар</a:t>
                      </a:r>
                    </a:p>
                  </a:txBody>
                  <a:tcPr marL="257175" marR="9525" marT="9525" marB="0" anchor="ctr">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16.4</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24.8</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8.4</a:t>
                      </a:r>
                    </a:p>
                  </a:txBody>
                  <a:tcPr marL="9525" marR="9525" marT="9525" marB="0" anchor="b">
                    <a:lnL>
                      <a:noFill/>
                    </a:lnL>
                    <a:lnR>
                      <a:noFill/>
                    </a:lnR>
                    <a:lnT>
                      <a:noFill/>
                    </a:lnT>
                    <a:lnB>
                      <a:noFill/>
                    </a:lnB>
                    <a:solidFill>
                      <a:srgbClr val="FFFFFF"/>
                    </a:solidFill>
                  </a:tcPr>
                </a:tc>
              </a:tr>
              <a:tr h="269713">
                <a:tc>
                  <a:txBody>
                    <a:bodyPr/>
                    <a:lstStyle/>
                    <a:p>
                      <a:pPr algn="l" rtl="0" fontAlgn="b"/>
                      <a:r>
                        <a:rPr lang="mn-MN" sz="1600" b="0" i="0" u="none" strike="noStrike" dirty="0">
                          <a:solidFill>
                            <a:srgbClr val="002060"/>
                          </a:solidFill>
                          <a:effectLst/>
                          <a:latin typeface="Arial" panose="020B0604020202020204" pitchFamily="34" charset="0"/>
                        </a:rPr>
                        <a:t>Аймгийн төв</a:t>
                      </a:r>
                    </a:p>
                  </a:txBody>
                  <a:tcPr marL="25717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23.8</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31.8</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8.0</a:t>
                      </a:r>
                    </a:p>
                  </a:txBody>
                  <a:tcPr marL="9525" marR="9525" marT="9525" marB="0" anchor="b">
                    <a:lnL>
                      <a:noFill/>
                    </a:lnL>
                    <a:lnR>
                      <a:noFill/>
                    </a:lnR>
                    <a:lnT>
                      <a:noFill/>
                    </a:lnT>
                    <a:lnB>
                      <a:noFill/>
                    </a:lnB>
                    <a:solidFill>
                      <a:srgbClr val="FFFFFF"/>
                    </a:solidFill>
                  </a:tcPr>
                </a:tc>
              </a:tr>
              <a:tr h="269713">
                <a:tc>
                  <a:txBody>
                    <a:bodyPr/>
                    <a:lstStyle/>
                    <a:p>
                      <a:pPr algn="l" rtl="0" fontAlgn="b"/>
                      <a:r>
                        <a:rPr lang="mn-MN" sz="1600" b="0" i="0" u="none" strike="noStrike">
                          <a:solidFill>
                            <a:srgbClr val="002060"/>
                          </a:solidFill>
                          <a:effectLst/>
                          <a:latin typeface="Arial" panose="020B0604020202020204" pitchFamily="34" charset="0"/>
                        </a:rPr>
                        <a:t>Сумын төв</a:t>
                      </a:r>
                    </a:p>
                  </a:txBody>
                  <a:tcPr marL="25717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24.7</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32.3</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7.6</a:t>
                      </a:r>
                    </a:p>
                  </a:txBody>
                  <a:tcPr marL="9525" marR="9525" marT="9525" marB="0" anchor="b">
                    <a:lnL>
                      <a:noFill/>
                    </a:lnL>
                    <a:lnR>
                      <a:noFill/>
                    </a:lnR>
                    <a:lnT>
                      <a:noFill/>
                    </a:lnT>
                    <a:lnB>
                      <a:noFill/>
                    </a:lnB>
                    <a:solidFill>
                      <a:srgbClr val="FFFFFF"/>
                    </a:solidFill>
                  </a:tcPr>
                </a:tc>
              </a:tr>
              <a:tr h="269713">
                <a:tc>
                  <a:txBody>
                    <a:bodyPr/>
                    <a:lstStyle/>
                    <a:p>
                      <a:pPr algn="l" rtl="0" fontAlgn="b"/>
                      <a:r>
                        <a:rPr lang="mn-MN" sz="1600" b="0" i="0" u="none" strike="noStrike">
                          <a:solidFill>
                            <a:srgbClr val="002060"/>
                          </a:solidFill>
                          <a:effectLst/>
                          <a:latin typeface="Arial" panose="020B0604020202020204" pitchFamily="34" charset="0"/>
                        </a:rPr>
                        <a:t>Хөдөө нутаг</a:t>
                      </a:r>
                    </a:p>
                  </a:txBody>
                  <a:tcPr marL="25717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27.9</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38.0</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10.1</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r>
              <a:tr h="280395">
                <a:tc>
                  <a:txBody>
                    <a:bodyPr/>
                    <a:lstStyle/>
                    <a:p>
                      <a:pPr algn="l" rtl="0" fontAlgn="b"/>
                      <a:r>
                        <a:rPr lang="mn-MN" sz="1600" b="1" i="0" u="none" strike="noStrike">
                          <a:solidFill>
                            <a:srgbClr val="002060"/>
                          </a:solidFill>
                          <a:effectLst/>
                          <a:latin typeface="Arial" panose="020B0604020202020204" pitchFamily="34" charset="0"/>
                        </a:rPr>
                        <a:t>Ядуурлын гүнзгийрэлт</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269713">
                <a:tc>
                  <a:txBody>
                    <a:bodyPr/>
                    <a:lstStyle/>
                    <a:p>
                      <a:pPr algn="l" rtl="0" fontAlgn="ctr"/>
                      <a:r>
                        <a:rPr lang="mn-MN" sz="1600" b="0" i="0" u="none" strike="noStrike">
                          <a:solidFill>
                            <a:srgbClr val="002060"/>
                          </a:solidFill>
                          <a:effectLst/>
                          <a:latin typeface="Arial" panose="020B0604020202020204" pitchFamily="34" charset="0"/>
                        </a:rPr>
                        <a:t>Улаанбаатар</a:t>
                      </a:r>
                    </a:p>
                  </a:txBody>
                  <a:tcPr marL="257175" marR="9525" marT="9525" marB="0" anchor="ctr">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4.5</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6.4</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1.9</a:t>
                      </a:r>
                    </a:p>
                  </a:txBody>
                  <a:tcPr marL="9525" marR="9525" marT="9525" marB="0" anchor="b">
                    <a:lnL>
                      <a:noFill/>
                    </a:lnL>
                    <a:lnR>
                      <a:noFill/>
                    </a:lnR>
                    <a:lnT>
                      <a:noFill/>
                    </a:lnT>
                    <a:lnB>
                      <a:noFill/>
                    </a:lnB>
                    <a:solidFill>
                      <a:srgbClr val="FFFFFF"/>
                    </a:solidFill>
                  </a:tcPr>
                </a:tc>
              </a:tr>
              <a:tr h="269713">
                <a:tc>
                  <a:txBody>
                    <a:bodyPr/>
                    <a:lstStyle/>
                    <a:p>
                      <a:pPr algn="l" rtl="0" fontAlgn="b"/>
                      <a:r>
                        <a:rPr lang="mn-MN" sz="1600" b="0" i="0" u="none" strike="noStrike">
                          <a:solidFill>
                            <a:srgbClr val="002060"/>
                          </a:solidFill>
                          <a:effectLst/>
                          <a:latin typeface="Arial" panose="020B0604020202020204" pitchFamily="34" charset="0"/>
                        </a:rPr>
                        <a:t>Аймгийн төв</a:t>
                      </a:r>
                    </a:p>
                  </a:txBody>
                  <a:tcPr marL="25717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5.8</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8.8</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3.0</a:t>
                      </a:r>
                    </a:p>
                  </a:txBody>
                  <a:tcPr marL="9525" marR="9525" marT="9525" marB="0" anchor="b">
                    <a:lnL>
                      <a:noFill/>
                    </a:lnL>
                    <a:lnR>
                      <a:noFill/>
                    </a:lnR>
                    <a:lnT>
                      <a:noFill/>
                    </a:lnT>
                    <a:lnB>
                      <a:noFill/>
                    </a:lnB>
                    <a:solidFill>
                      <a:srgbClr val="FFFFFF"/>
                    </a:solidFill>
                  </a:tcPr>
                </a:tc>
              </a:tr>
              <a:tr h="269713">
                <a:tc>
                  <a:txBody>
                    <a:bodyPr/>
                    <a:lstStyle/>
                    <a:p>
                      <a:pPr algn="l" rtl="0" fontAlgn="b"/>
                      <a:r>
                        <a:rPr lang="mn-MN" sz="1600" b="0" i="0" u="none" strike="noStrike">
                          <a:solidFill>
                            <a:srgbClr val="002060"/>
                          </a:solidFill>
                          <a:effectLst/>
                          <a:latin typeface="Arial" panose="020B0604020202020204" pitchFamily="34" charset="0"/>
                        </a:rPr>
                        <a:t>Сумын төв</a:t>
                      </a:r>
                    </a:p>
                  </a:txBody>
                  <a:tcPr marL="25717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5.7</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8.5</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2.8</a:t>
                      </a:r>
                    </a:p>
                  </a:txBody>
                  <a:tcPr marL="9525" marR="9525" marT="9525" marB="0" anchor="b">
                    <a:lnL>
                      <a:noFill/>
                    </a:lnL>
                    <a:lnR>
                      <a:noFill/>
                    </a:lnR>
                    <a:lnT>
                      <a:noFill/>
                    </a:lnT>
                    <a:lnB>
                      <a:noFill/>
                    </a:lnB>
                    <a:solidFill>
                      <a:srgbClr val="FFFFFF"/>
                    </a:solidFill>
                  </a:tcPr>
                </a:tc>
              </a:tr>
              <a:tr h="269713">
                <a:tc>
                  <a:txBody>
                    <a:bodyPr/>
                    <a:lstStyle/>
                    <a:p>
                      <a:pPr algn="l" rtl="0" fontAlgn="b"/>
                      <a:r>
                        <a:rPr lang="mn-MN" sz="1600" b="0" i="0" u="none" strike="noStrike">
                          <a:solidFill>
                            <a:srgbClr val="002060"/>
                          </a:solidFill>
                          <a:effectLst/>
                          <a:latin typeface="Arial" panose="020B0604020202020204" pitchFamily="34" charset="0"/>
                        </a:rPr>
                        <a:t>Хөдөө нутаг</a:t>
                      </a:r>
                    </a:p>
                  </a:txBody>
                  <a:tcPr marL="25717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6.0</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9.2</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3.2</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r>
              <a:tr h="280395">
                <a:tc>
                  <a:txBody>
                    <a:bodyPr/>
                    <a:lstStyle/>
                    <a:p>
                      <a:pPr algn="l" rtl="0" fontAlgn="b"/>
                      <a:r>
                        <a:rPr lang="mn-MN" sz="1600" b="1" i="0" u="none" strike="noStrike">
                          <a:solidFill>
                            <a:srgbClr val="002060"/>
                          </a:solidFill>
                          <a:effectLst/>
                          <a:latin typeface="Arial" panose="020B0604020202020204" pitchFamily="34" charset="0"/>
                        </a:rPr>
                        <a:t>Ядуурлын мэдрэмж</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269713">
                <a:tc>
                  <a:txBody>
                    <a:bodyPr/>
                    <a:lstStyle/>
                    <a:p>
                      <a:pPr algn="l" rtl="0" fontAlgn="ctr"/>
                      <a:r>
                        <a:rPr lang="mn-MN" sz="1600" b="0" i="0" u="none" strike="noStrike">
                          <a:solidFill>
                            <a:srgbClr val="002060"/>
                          </a:solidFill>
                          <a:effectLst/>
                          <a:latin typeface="Arial" panose="020B0604020202020204" pitchFamily="34" charset="0"/>
                        </a:rPr>
                        <a:t>Улаанбаатар</a:t>
                      </a:r>
                    </a:p>
                  </a:txBody>
                  <a:tcPr marL="257175" marR="9525" marT="9525" marB="0" anchor="ctr">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1.7</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2.5</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0.8</a:t>
                      </a:r>
                    </a:p>
                  </a:txBody>
                  <a:tcPr marL="9525" marR="9525" marT="9525" marB="0" anchor="b">
                    <a:lnL>
                      <a:noFill/>
                    </a:lnL>
                    <a:lnR>
                      <a:noFill/>
                    </a:lnR>
                    <a:lnT>
                      <a:noFill/>
                    </a:lnT>
                    <a:lnB>
                      <a:noFill/>
                    </a:lnB>
                    <a:solidFill>
                      <a:srgbClr val="FFFFFF"/>
                    </a:solidFill>
                  </a:tcPr>
                </a:tc>
              </a:tr>
              <a:tr h="269713">
                <a:tc>
                  <a:txBody>
                    <a:bodyPr/>
                    <a:lstStyle/>
                    <a:p>
                      <a:pPr algn="l" rtl="0" fontAlgn="b"/>
                      <a:r>
                        <a:rPr lang="mn-MN" sz="1600" b="0" i="0" u="none" strike="noStrike">
                          <a:solidFill>
                            <a:srgbClr val="002060"/>
                          </a:solidFill>
                          <a:effectLst/>
                          <a:latin typeface="Arial" panose="020B0604020202020204" pitchFamily="34" charset="0"/>
                        </a:rPr>
                        <a:t>Аймгийн төв</a:t>
                      </a:r>
                    </a:p>
                  </a:txBody>
                  <a:tcPr marL="25717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2.1</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3.4</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1.3</a:t>
                      </a:r>
                    </a:p>
                  </a:txBody>
                  <a:tcPr marL="9525" marR="9525" marT="9525" marB="0" anchor="b">
                    <a:lnL>
                      <a:noFill/>
                    </a:lnL>
                    <a:lnR>
                      <a:noFill/>
                    </a:lnR>
                    <a:lnT>
                      <a:noFill/>
                    </a:lnT>
                    <a:lnB>
                      <a:noFill/>
                    </a:lnB>
                    <a:solidFill>
                      <a:srgbClr val="FFFFFF"/>
                    </a:solidFill>
                  </a:tcPr>
                </a:tc>
              </a:tr>
              <a:tr h="269713">
                <a:tc>
                  <a:txBody>
                    <a:bodyPr/>
                    <a:lstStyle/>
                    <a:p>
                      <a:pPr algn="l" rtl="0" fontAlgn="b"/>
                      <a:r>
                        <a:rPr lang="mn-MN" sz="1600" b="0" i="0" u="none" strike="noStrike">
                          <a:solidFill>
                            <a:srgbClr val="002060"/>
                          </a:solidFill>
                          <a:effectLst/>
                          <a:latin typeface="Arial" panose="020B0604020202020204" pitchFamily="34" charset="0"/>
                        </a:rPr>
                        <a:t>Сумын төв</a:t>
                      </a:r>
                    </a:p>
                  </a:txBody>
                  <a:tcPr marL="25717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2.0</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3.2</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1.2</a:t>
                      </a:r>
                    </a:p>
                  </a:txBody>
                  <a:tcPr marL="9525" marR="9525" marT="9525" marB="0" anchor="b">
                    <a:lnL>
                      <a:noFill/>
                    </a:lnL>
                    <a:lnR>
                      <a:noFill/>
                    </a:lnR>
                    <a:lnT>
                      <a:noFill/>
                    </a:lnT>
                    <a:lnB>
                      <a:noFill/>
                    </a:lnB>
                    <a:solidFill>
                      <a:srgbClr val="FFFFFF"/>
                    </a:solidFill>
                  </a:tcPr>
                </a:tc>
              </a:tr>
              <a:tr h="269713">
                <a:tc>
                  <a:txBody>
                    <a:bodyPr/>
                    <a:lstStyle/>
                    <a:p>
                      <a:pPr algn="l" rtl="0" fontAlgn="b"/>
                      <a:r>
                        <a:rPr lang="mn-MN" sz="1600" b="0" i="0" u="none" strike="noStrike">
                          <a:solidFill>
                            <a:srgbClr val="002060"/>
                          </a:solidFill>
                          <a:effectLst/>
                          <a:latin typeface="Arial" panose="020B0604020202020204" pitchFamily="34" charset="0"/>
                        </a:rPr>
                        <a:t>Хөдөө нутаг</a:t>
                      </a:r>
                    </a:p>
                  </a:txBody>
                  <a:tcPr marL="25717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1.9</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3.2</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1.3</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14</a:t>
            </a:fld>
            <a:endParaRPr lang="en-US" altLang="en-US"/>
          </a:p>
        </p:txBody>
      </p:sp>
      <p:sp>
        <p:nvSpPr>
          <p:cNvPr id="5" name="Rectangle 4"/>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өнөөгийн дүр төрх</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6" name="Rectangle 5"/>
          <p:cNvSpPr/>
          <p:nvPr/>
        </p:nvSpPr>
        <p:spPr>
          <a:xfrm>
            <a:off x="1143000" y="609600"/>
            <a:ext cx="7620000" cy="400110"/>
          </a:xfrm>
          <a:prstGeom prst="rect">
            <a:avLst/>
          </a:prstGeom>
        </p:spPr>
        <p:txBody>
          <a:bodyPr wrap="square">
            <a:spAutoFit/>
          </a:bodyPr>
          <a:lstStyle/>
          <a:p>
            <a:r>
              <a:rPr lang="mn-MN" sz="2000" b="1" dirty="0" smtClean="0">
                <a:solidFill>
                  <a:srgbClr val="002060"/>
                </a:solidFill>
                <a:latin typeface="Arial" pitchFamily="34" charset="0"/>
                <a:cs typeface="Arial" pitchFamily="34" charset="0"/>
              </a:rPr>
              <a:t>Ядуурлын хамралтын хүрээ, </a:t>
            </a:r>
            <a:r>
              <a:rPr lang="mn-MN" sz="2000" b="1" dirty="0" smtClean="0">
                <a:solidFill>
                  <a:srgbClr val="FF0000"/>
                </a:solidFill>
                <a:latin typeface="Arial" pitchFamily="34" charset="0"/>
                <a:cs typeface="Arial" pitchFamily="34" charset="0"/>
              </a:rPr>
              <a:t>аймгаар, 2016 он</a:t>
            </a:r>
            <a:endParaRPr lang="en-US" sz="2000" b="1" dirty="0">
              <a:solidFill>
                <a:srgbClr val="FF0000"/>
              </a:solidFill>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1765021569"/>
              </p:ext>
            </p:extLst>
          </p:nvPr>
        </p:nvGraphicFramePr>
        <p:xfrm>
          <a:off x="1295400" y="1009710"/>
          <a:ext cx="7620000" cy="584829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925620" y="889124"/>
            <a:ext cx="304800" cy="369332"/>
          </a:xfrm>
          <a:prstGeom prst="rect">
            <a:avLst/>
          </a:prstGeom>
          <a:noFill/>
        </p:spPr>
        <p:txBody>
          <a:bodyPr wrap="square" rtlCol="0">
            <a:spAutoFit/>
          </a:bodyPr>
          <a:lstStyle/>
          <a:p>
            <a:r>
              <a:rPr lang="mn-MN" b="1" dirty="0" smtClean="0">
                <a:solidFill>
                  <a:srgbClr val="333399"/>
                </a:solidFill>
              </a:rPr>
              <a:t>%</a:t>
            </a:r>
            <a:endParaRPr lang="en-US" b="1" dirty="0">
              <a:solidFill>
                <a:srgbClr val="333399"/>
              </a:solidFill>
            </a:endParaRPr>
          </a:p>
        </p:txBody>
      </p:sp>
    </p:spTree>
    <p:extLst>
      <p:ext uri="{BB962C8B-B14F-4D97-AF65-F5344CB8AC3E}">
        <p14:creationId xmlns:p14="http://schemas.microsoft.com/office/powerpoint/2010/main" xmlns="" val="962059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15</a:t>
            </a:fld>
            <a:endParaRPr lang="en-US" altLang="en-US"/>
          </a:p>
        </p:txBody>
      </p:sp>
      <p:sp>
        <p:nvSpPr>
          <p:cNvPr id="8" name="Rectangle 7"/>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өнөөгийн дүр төрх</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9" name="Rectangle 8"/>
          <p:cNvSpPr/>
          <p:nvPr/>
        </p:nvSpPr>
        <p:spPr>
          <a:xfrm>
            <a:off x="1295400" y="685800"/>
            <a:ext cx="6705600" cy="400110"/>
          </a:xfrm>
          <a:prstGeom prst="rect">
            <a:avLst/>
          </a:prstGeom>
        </p:spPr>
        <p:txBody>
          <a:bodyPr wrap="square">
            <a:spAutoFit/>
          </a:bodyPr>
          <a:lstStyle/>
          <a:p>
            <a:r>
              <a:rPr lang="mn-MN" sz="2000" b="1" dirty="0" smtClean="0">
                <a:solidFill>
                  <a:srgbClr val="002060"/>
                </a:solidFill>
                <a:latin typeface="Arial" pitchFamily="34" charset="0"/>
                <a:cs typeface="Arial" pitchFamily="34" charset="0"/>
              </a:rPr>
              <a:t>Ядуу хүн амын тоо</a:t>
            </a:r>
            <a:endParaRPr lang="en-US" sz="2000" b="1" dirty="0">
              <a:solidFill>
                <a:srgbClr val="002060"/>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368370595"/>
              </p:ext>
            </p:extLst>
          </p:nvPr>
        </p:nvGraphicFramePr>
        <p:xfrm>
          <a:off x="1371599" y="1224035"/>
          <a:ext cx="7467601" cy="5270427"/>
        </p:xfrm>
        <a:graphic>
          <a:graphicData uri="http://schemas.openxmlformats.org/drawingml/2006/table">
            <a:tbl>
              <a:tblPr/>
              <a:tblGrid>
                <a:gridCol w="1634693"/>
                <a:gridCol w="1091981"/>
                <a:gridCol w="1090671"/>
                <a:gridCol w="272667"/>
                <a:gridCol w="1090671"/>
                <a:gridCol w="1090671"/>
                <a:gridCol w="1196247"/>
              </a:tblGrid>
              <a:tr h="264096">
                <a:tc rowSpan="2">
                  <a:txBody>
                    <a:bodyPr/>
                    <a:lstStyle/>
                    <a:p>
                      <a:pPr algn="l" rtl="0" fontAlgn="t"/>
                      <a:r>
                        <a:rPr lang="en-US" sz="1400" b="1" i="0" u="none" strike="noStrike" dirty="0">
                          <a:solidFill>
                            <a:schemeClr val="bg1"/>
                          </a:solidFill>
                          <a:effectLst/>
                          <a:latin typeface="Arial" panose="020B0604020202020204" pitchFamily="34" charset="0"/>
                        </a:rPr>
                        <a:t> </a:t>
                      </a:r>
                    </a:p>
                  </a:txBody>
                  <a:tcPr marL="9480" marR="9480" marT="9480" marB="0">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gridSpan="2">
                  <a:txBody>
                    <a:bodyPr/>
                    <a:lstStyle/>
                    <a:p>
                      <a:pPr algn="ctr" rtl="0" fontAlgn="b"/>
                      <a:r>
                        <a:rPr lang="en-US" sz="1400" b="1" i="0" u="none" strike="noStrike">
                          <a:solidFill>
                            <a:schemeClr val="bg1"/>
                          </a:solidFill>
                          <a:effectLst/>
                          <a:latin typeface="Arial" panose="020B0604020202020204" pitchFamily="34" charset="0"/>
                        </a:rPr>
                        <a:t>2014</a:t>
                      </a:r>
                    </a:p>
                  </a:txBody>
                  <a:tcPr marL="9480" marR="9480" marT="948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a:txBody>
                    <a:bodyPr/>
                    <a:lstStyle/>
                    <a:p>
                      <a:pPr algn="ctr" rtl="0" fontAlgn="b"/>
                      <a:r>
                        <a:rPr lang="en-US" sz="1400" b="1" i="0" u="none" strike="noStrike">
                          <a:solidFill>
                            <a:schemeClr val="bg1"/>
                          </a:solidFill>
                          <a:effectLst/>
                          <a:latin typeface="Arial" panose="020B0604020202020204" pitchFamily="34" charset="0"/>
                        </a:rPr>
                        <a:t> </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4F81BD"/>
                    </a:solidFill>
                  </a:tcPr>
                </a:tc>
                <a:tc gridSpan="2">
                  <a:txBody>
                    <a:bodyPr/>
                    <a:lstStyle/>
                    <a:p>
                      <a:pPr algn="ctr" rtl="0" fontAlgn="b"/>
                      <a:r>
                        <a:rPr lang="en-US" sz="1400" b="1" i="0" u="none" strike="noStrike">
                          <a:solidFill>
                            <a:schemeClr val="bg1"/>
                          </a:solidFill>
                          <a:effectLst/>
                          <a:latin typeface="Arial" panose="020B0604020202020204" pitchFamily="34" charset="0"/>
                        </a:rPr>
                        <a:t>2016</a:t>
                      </a:r>
                    </a:p>
                  </a:txBody>
                  <a:tcPr marL="9480" marR="9480" marT="948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rowSpan="2">
                  <a:txBody>
                    <a:bodyPr/>
                    <a:lstStyle/>
                    <a:p>
                      <a:pPr algn="r" rtl="0" fontAlgn="ctr"/>
                      <a:r>
                        <a:rPr lang="mn-MN" sz="1400" b="1" i="0" u="none" strike="noStrike" dirty="0">
                          <a:solidFill>
                            <a:schemeClr val="bg1"/>
                          </a:solidFill>
                          <a:effectLst/>
                          <a:latin typeface="Arial" panose="020B0604020202020204" pitchFamily="34" charset="0"/>
                        </a:rPr>
                        <a:t>Ядуу хүн амын тооны өөрчлөлт</a:t>
                      </a:r>
                    </a:p>
                  </a:txBody>
                  <a:tcPr marL="9480" marR="9480" marT="948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r>
              <a:tr h="987491">
                <a:tc vMerge="1">
                  <a:txBody>
                    <a:bodyPr/>
                    <a:lstStyle/>
                    <a:p>
                      <a:endParaRPr lang="en-US"/>
                    </a:p>
                  </a:txBody>
                  <a:tcPr/>
                </a:tc>
                <a:tc>
                  <a:txBody>
                    <a:bodyPr/>
                    <a:lstStyle/>
                    <a:p>
                      <a:pPr algn="r" rtl="0" fontAlgn="ctr"/>
                      <a:r>
                        <a:rPr lang="mn-MN" sz="1400" b="1" i="0" u="none" strike="noStrike">
                          <a:solidFill>
                            <a:schemeClr val="bg1"/>
                          </a:solidFill>
                          <a:effectLst/>
                          <a:latin typeface="Arial" panose="020B0604020202020204" pitchFamily="34" charset="0"/>
                        </a:rPr>
                        <a:t>Хүн амын тоо, мян.хүн</a:t>
                      </a:r>
                    </a:p>
                  </a:txBody>
                  <a:tcPr marL="9480" marR="9480" marT="948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mn-MN" sz="1400" b="1" i="0" u="none" strike="noStrike">
                          <a:solidFill>
                            <a:schemeClr val="bg1"/>
                          </a:solidFill>
                          <a:effectLst/>
                          <a:latin typeface="Arial" panose="020B0604020202020204" pitchFamily="34" charset="0"/>
                        </a:rPr>
                        <a:t>Ядуу хүн амын тоо, мян.хүн</a:t>
                      </a:r>
                    </a:p>
                  </a:txBody>
                  <a:tcPr marL="9480" marR="9480" marT="948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sz="1400" b="1" i="0" u="none" strike="noStrike">
                          <a:solidFill>
                            <a:schemeClr val="bg1"/>
                          </a:solidFill>
                          <a:effectLst/>
                          <a:latin typeface="Arial" panose="020B0604020202020204" pitchFamily="34" charset="0"/>
                        </a:rPr>
                        <a:t> </a:t>
                      </a:r>
                    </a:p>
                  </a:txBody>
                  <a:tcPr marL="9480" marR="9480" marT="9480"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mn-MN" sz="1400" b="1" i="0" u="none" strike="noStrike">
                          <a:solidFill>
                            <a:schemeClr val="bg1"/>
                          </a:solidFill>
                          <a:effectLst/>
                          <a:latin typeface="Arial" panose="020B0604020202020204" pitchFamily="34" charset="0"/>
                        </a:rPr>
                        <a:t>Хүн амын тоо, мян.хүн</a:t>
                      </a:r>
                    </a:p>
                  </a:txBody>
                  <a:tcPr marL="9480" marR="9480" marT="948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mn-MN" sz="1400" b="1" i="0" u="none" strike="noStrike" dirty="0">
                          <a:solidFill>
                            <a:schemeClr val="bg1"/>
                          </a:solidFill>
                          <a:effectLst/>
                          <a:latin typeface="Arial" panose="020B0604020202020204" pitchFamily="34" charset="0"/>
                        </a:rPr>
                        <a:t>Ядуу хүн амын тоо, мян.хүн</a:t>
                      </a:r>
                    </a:p>
                  </a:txBody>
                  <a:tcPr marL="9480" marR="9480" marT="948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vMerge="1">
                  <a:txBody>
                    <a:bodyPr/>
                    <a:lstStyle/>
                    <a:p>
                      <a:endParaRPr lang="en-US"/>
                    </a:p>
                  </a:txBody>
                  <a:tcPr/>
                </a:tc>
              </a:tr>
              <a:tr h="287060">
                <a:tc>
                  <a:txBody>
                    <a:bodyPr/>
                    <a:lstStyle/>
                    <a:p>
                      <a:pPr algn="l" rtl="0" fontAlgn="ctr"/>
                      <a:r>
                        <a:rPr lang="mn-MN" sz="1400" b="1" i="0" u="none" strike="noStrike">
                          <a:solidFill>
                            <a:srgbClr val="002060"/>
                          </a:solidFill>
                          <a:effectLst/>
                          <a:latin typeface="Arial" panose="020B0604020202020204" pitchFamily="34" charset="0"/>
                        </a:rPr>
                        <a:t>Бүгд</a:t>
                      </a:r>
                    </a:p>
                  </a:txBody>
                  <a:tcPr marL="9480" marR="9480" marT="9480" marB="0" anchor="ctr">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rtl="0" fontAlgn="b"/>
                      <a:r>
                        <a:rPr lang="en-US" sz="1400" b="1" i="0" u="none" strike="noStrike" dirty="0">
                          <a:solidFill>
                            <a:srgbClr val="002060"/>
                          </a:solidFill>
                          <a:effectLst/>
                          <a:latin typeface="Arial" panose="020B0604020202020204" pitchFamily="34" charset="0"/>
                        </a:rPr>
                        <a:t>2 937.9</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rtl="0" fontAlgn="b"/>
                      <a:r>
                        <a:rPr lang="en-US" sz="1400" b="1" i="0" u="none" strike="noStrike" dirty="0">
                          <a:solidFill>
                            <a:srgbClr val="002060"/>
                          </a:solidFill>
                          <a:effectLst/>
                          <a:latin typeface="Arial" panose="020B0604020202020204" pitchFamily="34" charset="0"/>
                        </a:rPr>
                        <a:t>634.0</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rtl="0" fontAlgn="b"/>
                      <a:r>
                        <a:rPr lang="en-US" sz="1400" b="1" i="0" u="none" strike="noStrike" dirty="0">
                          <a:solidFill>
                            <a:srgbClr val="002060"/>
                          </a:solidFill>
                          <a:effectLst/>
                          <a:latin typeface="Arial" panose="020B0604020202020204" pitchFamily="34" charset="0"/>
                        </a:rPr>
                        <a:t> </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ctr"/>
                      <a:r>
                        <a:rPr lang="en-US" sz="1400" b="1" i="0" u="none" strike="noStrike">
                          <a:solidFill>
                            <a:srgbClr val="002060"/>
                          </a:solidFill>
                          <a:effectLst/>
                          <a:latin typeface="Arial" panose="020B0604020202020204" pitchFamily="34" charset="0"/>
                        </a:rPr>
                        <a:t>3 063.6</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b"/>
                      <a:r>
                        <a:rPr lang="en-US" sz="1400" b="1" i="0" u="none" strike="noStrike">
                          <a:solidFill>
                            <a:srgbClr val="002060"/>
                          </a:solidFill>
                          <a:effectLst/>
                          <a:latin typeface="Arial" panose="020B0604020202020204" pitchFamily="34" charset="0"/>
                        </a:rPr>
                        <a:t>907.5</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rtl="0" fontAlgn="b"/>
                      <a:r>
                        <a:rPr lang="en-US" sz="1400" b="1" i="0" u="none" strike="noStrike" dirty="0">
                          <a:solidFill>
                            <a:srgbClr val="002060"/>
                          </a:solidFill>
                          <a:effectLst/>
                          <a:latin typeface="Arial" panose="020B0604020202020204" pitchFamily="34" charset="0"/>
                        </a:rPr>
                        <a:t>273.5</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287060">
                <a:tc>
                  <a:txBody>
                    <a:bodyPr/>
                    <a:lstStyle/>
                    <a:p>
                      <a:pPr algn="l" rtl="0" fontAlgn="ctr"/>
                      <a:r>
                        <a:rPr lang="mn-MN" sz="1400" b="0" i="0" u="none" strike="noStrike">
                          <a:solidFill>
                            <a:srgbClr val="002060"/>
                          </a:solidFill>
                          <a:effectLst/>
                          <a:latin typeface="Arial" panose="020B0604020202020204" pitchFamily="34" charset="0"/>
                        </a:rPr>
                        <a:t>Хот</a:t>
                      </a:r>
                    </a:p>
                  </a:txBody>
                  <a:tcPr marL="170641" marR="9480" marT="9480" marB="0" anchor="ctr">
                    <a:lnL>
                      <a:noFill/>
                    </a:lnL>
                    <a:lnR>
                      <a:noFill/>
                    </a:lnR>
                    <a:lnT>
                      <a:noFill/>
                    </a:lnT>
                    <a:lnB>
                      <a:noFill/>
                    </a:lnB>
                    <a:solidFill>
                      <a:srgbClr val="FFFFFF"/>
                    </a:solidFill>
                  </a:tcPr>
                </a:tc>
                <a:tc>
                  <a:txBody>
                    <a:bodyPr/>
                    <a:lstStyle/>
                    <a:p>
                      <a:pPr algn="r" fontAlgn="ctr"/>
                      <a:r>
                        <a:rPr lang="en-US" sz="1400" b="0" i="0" u="none" strike="noStrike">
                          <a:solidFill>
                            <a:srgbClr val="002060"/>
                          </a:solidFill>
                          <a:effectLst/>
                          <a:latin typeface="Arial" panose="020B0604020202020204" pitchFamily="34" charset="0"/>
                        </a:rPr>
                        <a:t>1 951.8</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367.8</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 </a:t>
                      </a:r>
                    </a:p>
                  </a:txBody>
                  <a:tcPr marL="9480" marR="9480" marT="9480" marB="0" anchor="b">
                    <a:lnL>
                      <a:noFill/>
                    </a:lnL>
                    <a:lnR>
                      <a:noFill/>
                    </a:lnR>
                    <a:lnT>
                      <a:noFill/>
                    </a:lnT>
                    <a:lnB>
                      <a:noFill/>
                    </a:lnB>
                    <a:solidFill>
                      <a:srgbClr val="FFFFFF"/>
                    </a:solidFill>
                  </a:tcPr>
                </a:tc>
                <a:tc>
                  <a:txBody>
                    <a:bodyPr/>
                    <a:lstStyle/>
                    <a:p>
                      <a:pPr algn="r" fontAlgn="ctr"/>
                      <a:r>
                        <a:rPr lang="en-US" sz="1400" b="0" i="0" u="none" strike="noStrike" dirty="0">
                          <a:solidFill>
                            <a:srgbClr val="002060"/>
                          </a:solidFill>
                          <a:effectLst/>
                          <a:latin typeface="Arial" panose="020B0604020202020204" pitchFamily="34" charset="0"/>
                        </a:rPr>
                        <a:t>2 076.8</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563.8</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196.0</a:t>
                      </a:r>
                    </a:p>
                  </a:txBody>
                  <a:tcPr marL="9480" marR="9480" marT="9480" marB="0" anchor="b">
                    <a:lnL>
                      <a:noFill/>
                    </a:lnL>
                    <a:lnR>
                      <a:noFill/>
                    </a:lnR>
                    <a:lnT>
                      <a:noFill/>
                    </a:lnT>
                    <a:lnB>
                      <a:noFill/>
                    </a:lnB>
                    <a:solidFill>
                      <a:srgbClr val="FFFFFF"/>
                    </a:solidFill>
                  </a:tcPr>
                </a:tc>
              </a:tr>
              <a:tr h="287060">
                <a:tc>
                  <a:txBody>
                    <a:bodyPr/>
                    <a:lstStyle/>
                    <a:p>
                      <a:pPr algn="l" rtl="0" fontAlgn="ctr"/>
                      <a:r>
                        <a:rPr lang="mn-MN" sz="1400" b="0" i="0" u="none" strike="noStrike">
                          <a:solidFill>
                            <a:srgbClr val="002060"/>
                          </a:solidFill>
                          <a:effectLst/>
                          <a:latin typeface="Arial" panose="020B0604020202020204" pitchFamily="34" charset="0"/>
                        </a:rPr>
                        <a:t>Хөдөө</a:t>
                      </a:r>
                    </a:p>
                  </a:txBody>
                  <a:tcPr marL="170641" marR="9480" marT="9480" marB="0" anchor="ctr">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986.2</a:t>
                      </a:r>
                    </a:p>
                  </a:txBody>
                  <a:tcPr marL="9480" marR="9480" marT="948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260.1</a:t>
                      </a:r>
                    </a:p>
                  </a:txBody>
                  <a:tcPr marL="9480" marR="9480" marT="948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 </a:t>
                      </a:r>
                    </a:p>
                  </a:txBody>
                  <a:tcPr marL="9480" marR="9480" marT="948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986.7</a:t>
                      </a:r>
                    </a:p>
                  </a:txBody>
                  <a:tcPr marL="9480" marR="9480" marT="948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343.7</a:t>
                      </a:r>
                    </a:p>
                  </a:txBody>
                  <a:tcPr marL="9480" marR="9480" marT="948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83.6</a:t>
                      </a:r>
                    </a:p>
                  </a:txBody>
                  <a:tcPr marL="9480" marR="9480" marT="948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r>
              <a:tr h="287060">
                <a:tc>
                  <a:txBody>
                    <a:bodyPr/>
                    <a:lstStyle/>
                    <a:p>
                      <a:pPr algn="l" rtl="0" fontAlgn="ctr"/>
                      <a:r>
                        <a:rPr lang="mn-MN" sz="1400" b="1" i="0" u="none" strike="noStrike">
                          <a:solidFill>
                            <a:srgbClr val="002060"/>
                          </a:solidFill>
                          <a:effectLst/>
                          <a:latin typeface="Arial" panose="020B0604020202020204" pitchFamily="34" charset="0"/>
                        </a:rPr>
                        <a:t>Бүс</a:t>
                      </a:r>
                    </a:p>
                  </a:txBody>
                  <a:tcPr marL="9480" marR="9480" marT="9480" marB="0" anchor="ctr">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2060"/>
                          </a:solidFill>
                          <a:effectLst/>
                          <a:latin typeface="Arial" panose="020B0604020202020204" pitchFamily="34" charset="0"/>
                        </a:rPr>
                        <a:t> </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2060"/>
                          </a:solidFill>
                          <a:effectLst/>
                          <a:latin typeface="Arial" panose="020B0604020202020204" pitchFamily="34" charset="0"/>
                        </a:rPr>
                        <a:t> </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2060"/>
                          </a:solidFill>
                          <a:effectLst/>
                          <a:latin typeface="Arial" panose="020B0604020202020204" pitchFamily="34" charset="0"/>
                        </a:rPr>
                        <a:t> </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dirty="0">
                          <a:solidFill>
                            <a:srgbClr val="002060"/>
                          </a:solidFill>
                          <a:effectLst/>
                          <a:latin typeface="Arial" panose="020B0604020202020204" pitchFamily="34" charset="0"/>
                        </a:rPr>
                        <a:t> </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dirty="0">
                          <a:solidFill>
                            <a:srgbClr val="002060"/>
                          </a:solidFill>
                          <a:effectLst/>
                          <a:latin typeface="Arial" panose="020B0604020202020204" pitchFamily="34" charset="0"/>
                        </a:rPr>
                        <a:t> </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 </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287060">
                <a:tc>
                  <a:txBody>
                    <a:bodyPr/>
                    <a:lstStyle/>
                    <a:p>
                      <a:pPr algn="l" rtl="0" fontAlgn="ctr"/>
                      <a:r>
                        <a:rPr lang="mn-MN" sz="1400" b="0" i="0" u="none" strike="noStrike">
                          <a:solidFill>
                            <a:srgbClr val="002060"/>
                          </a:solidFill>
                          <a:effectLst/>
                          <a:latin typeface="Arial" panose="020B0604020202020204" pitchFamily="34" charset="0"/>
                        </a:rPr>
                        <a:t>Баруун </a:t>
                      </a:r>
                    </a:p>
                  </a:txBody>
                  <a:tcPr marL="170641" marR="9480" marT="9480" marB="0" anchor="ctr">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376.7</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98.1</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 </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393.6</a:t>
                      </a:r>
                    </a:p>
                  </a:txBody>
                  <a:tcPr marL="9480" marR="9480" marT="9480"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effectLst/>
                          <a:latin typeface="Arial" panose="020B0604020202020204" pitchFamily="34" charset="0"/>
                        </a:rPr>
                        <a:t>150.1</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52.0</a:t>
                      </a:r>
                    </a:p>
                  </a:txBody>
                  <a:tcPr marL="9480" marR="9480" marT="9480" marB="0" anchor="b">
                    <a:lnL>
                      <a:noFill/>
                    </a:lnL>
                    <a:lnR>
                      <a:noFill/>
                    </a:lnR>
                    <a:lnT>
                      <a:noFill/>
                    </a:lnT>
                    <a:lnB>
                      <a:noFill/>
                    </a:lnB>
                    <a:solidFill>
                      <a:srgbClr val="FFFFFF"/>
                    </a:solidFill>
                  </a:tcPr>
                </a:tc>
              </a:tr>
              <a:tr h="287060">
                <a:tc>
                  <a:txBody>
                    <a:bodyPr/>
                    <a:lstStyle/>
                    <a:p>
                      <a:pPr algn="l" rtl="0" fontAlgn="ctr"/>
                      <a:r>
                        <a:rPr lang="mn-MN" sz="1400" b="0" i="0" u="none" strike="noStrike">
                          <a:solidFill>
                            <a:srgbClr val="002060"/>
                          </a:solidFill>
                          <a:effectLst/>
                          <a:latin typeface="Arial" panose="020B0604020202020204" pitchFamily="34" charset="0"/>
                        </a:rPr>
                        <a:t>Хангай</a:t>
                      </a:r>
                    </a:p>
                  </a:txBody>
                  <a:tcPr marL="170641" marR="9480" marT="9480" marB="0" anchor="ctr">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567.4</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143.5</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 </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585.7</a:t>
                      </a:r>
                    </a:p>
                  </a:txBody>
                  <a:tcPr marL="9480" marR="9480" marT="9480"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effectLst/>
                          <a:latin typeface="Arial" panose="020B0604020202020204" pitchFamily="34" charset="0"/>
                        </a:rPr>
                        <a:t>189.6</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46.1</a:t>
                      </a:r>
                    </a:p>
                  </a:txBody>
                  <a:tcPr marL="9480" marR="9480" marT="9480" marB="0" anchor="b">
                    <a:lnL>
                      <a:noFill/>
                    </a:lnL>
                    <a:lnR>
                      <a:noFill/>
                    </a:lnR>
                    <a:lnT>
                      <a:noFill/>
                    </a:lnT>
                    <a:lnB>
                      <a:noFill/>
                    </a:lnB>
                    <a:solidFill>
                      <a:srgbClr val="FFFFFF"/>
                    </a:solidFill>
                  </a:tcPr>
                </a:tc>
              </a:tr>
              <a:tr h="287060">
                <a:tc>
                  <a:txBody>
                    <a:bodyPr/>
                    <a:lstStyle/>
                    <a:p>
                      <a:pPr algn="l" rtl="0" fontAlgn="ctr"/>
                      <a:r>
                        <a:rPr lang="mn-MN" sz="1400" b="0" i="0" u="none" strike="noStrike">
                          <a:solidFill>
                            <a:srgbClr val="002060"/>
                          </a:solidFill>
                          <a:effectLst/>
                          <a:latin typeface="Arial" panose="020B0604020202020204" pitchFamily="34" charset="0"/>
                        </a:rPr>
                        <a:t>Төв</a:t>
                      </a:r>
                    </a:p>
                  </a:txBody>
                  <a:tcPr marL="170641" marR="9480" marT="9480" marB="0" anchor="ctr">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475.9</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105.8</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 </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492.0</a:t>
                      </a:r>
                    </a:p>
                  </a:txBody>
                  <a:tcPr marL="9480" marR="9480" marT="9480"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effectLst/>
                          <a:latin typeface="Arial" panose="020B0604020202020204" pitchFamily="34" charset="0"/>
                        </a:rPr>
                        <a:t>127.6</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21.8</a:t>
                      </a:r>
                    </a:p>
                  </a:txBody>
                  <a:tcPr marL="9480" marR="9480" marT="9480" marB="0" anchor="b">
                    <a:lnL>
                      <a:noFill/>
                    </a:lnL>
                    <a:lnR>
                      <a:noFill/>
                    </a:lnR>
                    <a:lnT>
                      <a:noFill/>
                    </a:lnT>
                    <a:lnB>
                      <a:noFill/>
                    </a:lnB>
                    <a:solidFill>
                      <a:srgbClr val="FFFFFF"/>
                    </a:solidFill>
                  </a:tcPr>
                </a:tc>
              </a:tr>
              <a:tr h="287060">
                <a:tc>
                  <a:txBody>
                    <a:bodyPr/>
                    <a:lstStyle/>
                    <a:p>
                      <a:pPr algn="l" rtl="0" fontAlgn="ctr"/>
                      <a:r>
                        <a:rPr lang="mn-MN" sz="1400" b="0" i="0" u="none" strike="noStrike">
                          <a:solidFill>
                            <a:srgbClr val="002060"/>
                          </a:solidFill>
                          <a:effectLst/>
                          <a:latin typeface="Arial" panose="020B0604020202020204" pitchFamily="34" charset="0"/>
                        </a:rPr>
                        <a:t>Зүүн </a:t>
                      </a:r>
                    </a:p>
                  </a:txBody>
                  <a:tcPr marL="170641" marR="9480" marT="9480" marB="0" anchor="ctr">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203.4</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63.9</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 </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211.4</a:t>
                      </a:r>
                    </a:p>
                  </a:txBody>
                  <a:tcPr marL="9480" marR="9480" marT="9480"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effectLst/>
                          <a:latin typeface="Arial" panose="020B0604020202020204" pitchFamily="34" charset="0"/>
                        </a:rPr>
                        <a:t>97.1</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33.2</a:t>
                      </a:r>
                    </a:p>
                  </a:txBody>
                  <a:tcPr marL="9480" marR="9480" marT="9480" marB="0" anchor="b">
                    <a:lnL>
                      <a:noFill/>
                    </a:lnL>
                    <a:lnR>
                      <a:noFill/>
                    </a:lnR>
                    <a:lnT>
                      <a:noFill/>
                    </a:lnT>
                    <a:lnB>
                      <a:noFill/>
                    </a:lnB>
                    <a:solidFill>
                      <a:srgbClr val="FFFFFF"/>
                    </a:solidFill>
                  </a:tcPr>
                </a:tc>
              </a:tr>
              <a:tr h="287060">
                <a:tc>
                  <a:txBody>
                    <a:bodyPr/>
                    <a:lstStyle/>
                    <a:p>
                      <a:pPr algn="l" rtl="0" fontAlgn="ctr"/>
                      <a:r>
                        <a:rPr lang="mn-MN" sz="1400" b="0" i="0" u="none" strike="noStrike">
                          <a:solidFill>
                            <a:srgbClr val="002060"/>
                          </a:solidFill>
                          <a:effectLst/>
                          <a:latin typeface="Arial" panose="020B0604020202020204" pitchFamily="34" charset="0"/>
                        </a:rPr>
                        <a:t>Улаанбаатар</a:t>
                      </a:r>
                    </a:p>
                  </a:txBody>
                  <a:tcPr marL="170641" marR="9480" marT="9480" marB="0" anchor="ctr">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2060"/>
                          </a:solidFill>
                          <a:effectLst/>
                          <a:latin typeface="Arial" panose="020B0604020202020204" pitchFamily="34" charset="0"/>
                        </a:rPr>
                        <a:t>1 314.5</a:t>
                      </a:r>
                    </a:p>
                  </a:txBody>
                  <a:tcPr marL="9480" marR="9480" marT="948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215.9</a:t>
                      </a:r>
                    </a:p>
                  </a:txBody>
                  <a:tcPr marL="9480" marR="9480" marT="948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 </a:t>
                      </a:r>
                    </a:p>
                  </a:txBody>
                  <a:tcPr marL="9480" marR="9480" marT="948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2060"/>
                          </a:solidFill>
                          <a:effectLst/>
                          <a:latin typeface="Arial" panose="020B0604020202020204" pitchFamily="34" charset="0"/>
                        </a:rPr>
                        <a:t>1 380.8</a:t>
                      </a:r>
                    </a:p>
                  </a:txBody>
                  <a:tcPr marL="9480" marR="9480" marT="948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2060"/>
                          </a:solidFill>
                          <a:effectLst/>
                          <a:latin typeface="Arial" panose="020B0604020202020204" pitchFamily="34" charset="0"/>
                        </a:rPr>
                        <a:t>343.1</a:t>
                      </a:r>
                    </a:p>
                  </a:txBody>
                  <a:tcPr marL="9480" marR="9480" marT="948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127.2</a:t>
                      </a:r>
                    </a:p>
                  </a:txBody>
                  <a:tcPr marL="9480" marR="9480" marT="948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r>
              <a:tr h="287060">
                <a:tc>
                  <a:txBody>
                    <a:bodyPr/>
                    <a:lstStyle/>
                    <a:p>
                      <a:pPr algn="l" rtl="0" fontAlgn="ctr"/>
                      <a:r>
                        <a:rPr lang="mn-MN" sz="1400" b="1" i="0" u="none" strike="noStrike">
                          <a:solidFill>
                            <a:srgbClr val="002060"/>
                          </a:solidFill>
                          <a:effectLst/>
                          <a:latin typeface="Arial" panose="020B0604020202020204" pitchFamily="34" charset="0"/>
                        </a:rPr>
                        <a:t>Суурьшлаар</a:t>
                      </a:r>
                    </a:p>
                  </a:txBody>
                  <a:tcPr marL="9480" marR="9480" marT="9480" marB="0" anchor="ctr">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2060"/>
                          </a:solidFill>
                          <a:effectLst/>
                          <a:latin typeface="Arial" panose="020B0604020202020204" pitchFamily="34" charset="0"/>
                        </a:rPr>
                        <a:t> </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2060"/>
                          </a:solidFill>
                          <a:effectLst/>
                          <a:latin typeface="Arial" panose="020B0604020202020204" pitchFamily="34" charset="0"/>
                        </a:rPr>
                        <a:t> </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2060"/>
                          </a:solidFill>
                          <a:effectLst/>
                          <a:latin typeface="Arial" panose="020B0604020202020204" pitchFamily="34" charset="0"/>
                        </a:rPr>
                        <a:t> </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2060"/>
                          </a:solidFill>
                          <a:effectLst/>
                          <a:latin typeface="Arial" panose="020B0604020202020204" pitchFamily="34" charset="0"/>
                        </a:rPr>
                        <a:t> </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dirty="0">
                          <a:solidFill>
                            <a:srgbClr val="002060"/>
                          </a:solidFill>
                          <a:effectLst/>
                          <a:latin typeface="Arial" panose="020B0604020202020204" pitchFamily="34" charset="0"/>
                        </a:rPr>
                        <a:t> </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 </a:t>
                      </a:r>
                    </a:p>
                  </a:txBody>
                  <a:tcPr marL="9480" marR="9480" marT="948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287060">
                <a:tc>
                  <a:txBody>
                    <a:bodyPr/>
                    <a:lstStyle/>
                    <a:p>
                      <a:pPr algn="l" rtl="0" fontAlgn="ctr"/>
                      <a:r>
                        <a:rPr lang="mn-MN" sz="1400" b="0" i="0" u="none" strike="noStrike">
                          <a:solidFill>
                            <a:srgbClr val="002060"/>
                          </a:solidFill>
                          <a:effectLst/>
                          <a:latin typeface="Arial" panose="020B0604020202020204" pitchFamily="34" charset="0"/>
                        </a:rPr>
                        <a:t>Улаанбаатар</a:t>
                      </a:r>
                    </a:p>
                  </a:txBody>
                  <a:tcPr marL="170641" marR="9480" marT="9480" marB="0" anchor="ctr">
                    <a:lnL>
                      <a:noFill/>
                    </a:lnL>
                    <a:lnR>
                      <a:noFill/>
                    </a:lnR>
                    <a:lnT>
                      <a:noFill/>
                    </a:lnT>
                    <a:lnB>
                      <a:noFill/>
                    </a:lnB>
                    <a:solidFill>
                      <a:srgbClr val="FFFFFF"/>
                    </a:solidFill>
                  </a:tcPr>
                </a:tc>
                <a:tc>
                  <a:txBody>
                    <a:bodyPr/>
                    <a:lstStyle/>
                    <a:p>
                      <a:pPr algn="r" fontAlgn="ctr"/>
                      <a:r>
                        <a:rPr lang="en-US" sz="1400" b="0" i="0" u="none" strike="noStrike">
                          <a:solidFill>
                            <a:srgbClr val="002060"/>
                          </a:solidFill>
                          <a:effectLst/>
                          <a:latin typeface="Arial" panose="020B0604020202020204" pitchFamily="34" charset="0"/>
                        </a:rPr>
                        <a:t>1 314.5</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215.9</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 </a:t>
                      </a:r>
                    </a:p>
                  </a:txBody>
                  <a:tcPr marL="9480" marR="9480" marT="9480" marB="0" anchor="b">
                    <a:lnL>
                      <a:noFill/>
                    </a:lnL>
                    <a:lnR>
                      <a:noFill/>
                    </a:lnR>
                    <a:lnT>
                      <a:noFill/>
                    </a:lnT>
                    <a:lnB>
                      <a:noFill/>
                    </a:lnB>
                    <a:solidFill>
                      <a:srgbClr val="FFFFFF"/>
                    </a:solidFill>
                  </a:tcPr>
                </a:tc>
                <a:tc>
                  <a:txBody>
                    <a:bodyPr/>
                    <a:lstStyle/>
                    <a:p>
                      <a:pPr algn="r" fontAlgn="ctr"/>
                      <a:r>
                        <a:rPr lang="en-US" sz="1400" b="0" i="0" u="none" strike="noStrike">
                          <a:solidFill>
                            <a:srgbClr val="002060"/>
                          </a:solidFill>
                          <a:effectLst/>
                          <a:latin typeface="Arial" panose="020B0604020202020204" pitchFamily="34" charset="0"/>
                        </a:rPr>
                        <a:t>1 380.8</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343.1</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127.2</a:t>
                      </a:r>
                    </a:p>
                  </a:txBody>
                  <a:tcPr marL="9480" marR="9480" marT="9480" marB="0" anchor="b">
                    <a:lnL>
                      <a:noFill/>
                    </a:lnL>
                    <a:lnR>
                      <a:noFill/>
                    </a:lnR>
                    <a:lnT>
                      <a:noFill/>
                    </a:lnT>
                    <a:lnB>
                      <a:noFill/>
                    </a:lnB>
                    <a:solidFill>
                      <a:srgbClr val="FFFFFF"/>
                    </a:solidFill>
                  </a:tcPr>
                </a:tc>
              </a:tr>
              <a:tr h="287060">
                <a:tc>
                  <a:txBody>
                    <a:bodyPr/>
                    <a:lstStyle/>
                    <a:p>
                      <a:pPr algn="l" rtl="0" fontAlgn="ctr"/>
                      <a:r>
                        <a:rPr lang="mn-MN" sz="1400" b="0" i="0" u="none" strike="noStrike">
                          <a:solidFill>
                            <a:srgbClr val="002060"/>
                          </a:solidFill>
                          <a:effectLst/>
                          <a:latin typeface="Arial" panose="020B0604020202020204" pitchFamily="34" charset="0"/>
                        </a:rPr>
                        <a:t>Аймгийн төв</a:t>
                      </a:r>
                    </a:p>
                  </a:txBody>
                  <a:tcPr marL="170641" marR="9480" marT="9480" marB="0" anchor="ctr">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637.3</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151.7</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 </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 696.1</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220.7</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69.0</a:t>
                      </a:r>
                    </a:p>
                  </a:txBody>
                  <a:tcPr marL="9480" marR="9480" marT="9480" marB="0" anchor="b">
                    <a:lnL>
                      <a:noFill/>
                    </a:lnL>
                    <a:lnR>
                      <a:noFill/>
                    </a:lnR>
                    <a:lnT>
                      <a:noFill/>
                    </a:lnT>
                    <a:lnB>
                      <a:noFill/>
                    </a:lnB>
                    <a:solidFill>
                      <a:srgbClr val="FFFFFF"/>
                    </a:solidFill>
                  </a:tcPr>
                </a:tc>
              </a:tr>
              <a:tr h="287060">
                <a:tc>
                  <a:txBody>
                    <a:bodyPr/>
                    <a:lstStyle/>
                    <a:p>
                      <a:pPr algn="l" rtl="0" fontAlgn="ctr"/>
                      <a:r>
                        <a:rPr lang="mn-MN" sz="1400" b="0" i="0" u="none" strike="noStrike">
                          <a:solidFill>
                            <a:srgbClr val="002060"/>
                          </a:solidFill>
                          <a:effectLst/>
                          <a:latin typeface="Arial" panose="020B0604020202020204" pitchFamily="34" charset="0"/>
                        </a:rPr>
                        <a:t>Сумын төв</a:t>
                      </a:r>
                    </a:p>
                  </a:txBody>
                  <a:tcPr marL="170641" marR="9480" marT="9480" marB="0" anchor="ctr">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372.9</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92.0</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 </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 537.5</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173.4</a:t>
                      </a:r>
                    </a:p>
                  </a:txBody>
                  <a:tcPr marL="9480" marR="9480" marT="9480"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81.4</a:t>
                      </a:r>
                    </a:p>
                  </a:txBody>
                  <a:tcPr marL="9480" marR="9480" marT="9480" marB="0" anchor="b">
                    <a:lnL>
                      <a:noFill/>
                    </a:lnL>
                    <a:lnR>
                      <a:noFill/>
                    </a:lnR>
                    <a:lnT>
                      <a:noFill/>
                    </a:lnT>
                    <a:lnB>
                      <a:noFill/>
                    </a:lnB>
                    <a:solidFill>
                      <a:srgbClr val="FFFFFF"/>
                    </a:solidFill>
                  </a:tcPr>
                </a:tc>
              </a:tr>
              <a:tr h="287060">
                <a:tc>
                  <a:txBody>
                    <a:bodyPr/>
                    <a:lstStyle/>
                    <a:p>
                      <a:pPr algn="l" rtl="0" fontAlgn="ctr"/>
                      <a:r>
                        <a:rPr lang="mn-MN" sz="1400" b="0" i="0" u="none" strike="noStrike" dirty="0">
                          <a:solidFill>
                            <a:srgbClr val="002060"/>
                          </a:solidFill>
                          <a:effectLst/>
                          <a:latin typeface="Arial" panose="020B0604020202020204" pitchFamily="34" charset="0"/>
                        </a:rPr>
                        <a:t>Хөдөө</a:t>
                      </a:r>
                    </a:p>
                  </a:txBody>
                  <a:tcPr marL="170641" marR="9480" marT="9480" marB="0" anchor="ctr">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613.2</a:t>
                      </a:r>
                    </a:p>
                  </a:txBody>
                  <a:tcPr marL="9480" marR="9480" marT="9480"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171.2</a:t>
                      </a:r>
                    </a:p>
                  </a:txBody>
                  <a:tcPr marL="9480" marR="9480" marT="9480"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 </a:t>
                      </a:r>
                    </a:p>
                  </a:txBody>
                  <a:tcPr marL="9480" marR="9480" marT="9480"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 449.2</a:t>
                      </a:r>
                    </a:p>
                  </a:txBody>
                  <a:tcPr marL="9480" marR="9480" marT="9480"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170.4</a:t>
                      </a:r>
                    </a:p>
                  </a:txBody>
                  <a:tcPr marL="9480" marR="9480" marT="9480"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-0.8</a:t>
                      </a:r>
                    </a:p>
                  </a:txBody>
                  <a:tcPr marL="9480" marR="9480" marT="9480"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16</a:t>
            </a:fld>
            <a:endParaRPr lang="en-US" altLang="en-US"/>
          </a:p>
        </p:txBody>
      </p:sp>
      <p:sp>
        <p:nvSpPr>
          <p:cNvPr id="6" name="Rectangle 5"/>
          <p:cNvSpPr/>
          <p:nvPr/>
        </p:nvSpPr>
        <p:spPr>
          <a:xfrm>
            <a:off x="1600200" y="685800"/>
            <a:ext cx="6705600" cy="400110"/>
          </a:xfrm>
          <a:prstGeom prst="rect">
            <a:avLst/>
          </a:prstGeom>
        </p:spPr>
        <p:txBody>
          <a:bodyPr wrap="square">
            <a:spAutoFit/>
          </a:bodyPr>
          <a:lstStyle/>
          <a:p>
            <a:r>
              <a:rPr lang="mn-MN" sz="2000" b="1" dirty="0" smtClean="0">
                <a:solidFill>
                  <a:srgbClr val="002060"/>
                </a:solidFill>
                <a:latin typeface="Arial" pitchFamily="34" charset="0"/>
                <a:cs typeface="Arial" pitchFamily="34" charset="0"/>
              </a:rPr>
              <a:t>Тэгш бус байдал</a:t>
            </a:r>
            <a:endParaRPr lang="en-US" sz="2000" b="1" dirty="0">
              <a:solidFill>
                <a:srgbClr val="002060"/>
              </a:solidFill>
              <a:latin typeface="Arial" pitchFamily="34" charset="0"/>
              <a:cs typeface="Arial" pitchFamily="34" charset="0"/>
            </a:endParaRPr>
          </a:p>
        </p:txBody>
      </p:sp>
      <p:sp>
        <p:nvSpPr>
          <p:cNvPr id="7" name="Rectangle 6"/>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өнөөгийн дүр төрх</a:t>
            </a:r>
            <a:endParaRPr lang="en-US" sz="24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xmlns="" val="4048078212"/>
              </p:ext>
            </p:extLst>
          </p:nvPr>
        </p:nvGraphicFramePr>
        <p:xfrm>
          <a:off x="1676398" y="1219204"/>
          <a:ext cx="5334002" cy="4952992"/>
        </p:xfrm>
        <a:graphic>
          <a:graphicData uri="http://schemas.openxmlformats.org/drawingml/2006/table">
            <a:tbl>
              <a:tblPr/>
              <a:tblGrid>
                <a:gridCol w="2614707"/>
                <a:gridCol w="1488372"/>
                <a:gridCol w="1230923"/>
              </a:tblGrid>
              <a:tr h="275470">
                <a:tc>
                  <a:txBody>
                    <a:bodyPr/>
                    <a:lstStyle/>
                    <a:p>
                      <a:pPr algn="l" rtl="0" fontAlgn="b"/>
                      <a:r>
                        <a:rPr lang="en-US" sz="1600" b="1" i="0" u="none" strike="noStrike" dirty="0">
                          <a:solidFill>
                            <a:srgbClr val="FFFFFF"/>
                          </a:solidFill>
                          <a:effectLst/>
                          <a:latin typeface="Arial" panose="020B0604020202020204" pitchFamily="34" charset="0"/>
                        </a:rPr>
                        <a:t> </a:t>
                      </a:r>
                    </a:p>
                  </a:txBody>
                  <a:tcPr marL="9525" marR="9525" marT="9525" marB="0" anchor="b">
                    <a:lnL>
                      <a:noFill/>
                    </a:lnL>
                    <a:lnR>
                      <a:noFill/>
                    </a:lnR>
                    <a:lnT>
                      <a:noFill/>
                    </a:lnT>
                    <a:lnB>
                      <a:noFill/>
                    </a:lnB>
                    <a:solidFill>
                      <a:srgbClr val="4F81BD"/>
                    </a:solidFill>
                  </a:tcPr>
                </a:tc>
                <a:tc gridSpan="2">
                  <a:txBody>
                    <a:bodyPr/>
                    <a:lstStyle/>
                    <a:p>
                      <a:pPr algn="ctr" rtl="0" fontAlgn="ctr"/>
                      <a:r>
                        <a:rPr lang="mn-MN" sz="1600" b="1" i="0" u="none" strike="noStrike" dirty="0">
                          <a:solidFill>
                            <a:srgbClr val="FFFFFF"/>
                          </a:solidFill>
                          <a:effectLst/>
                          <a:latin typeface="Arial" panose="020B0604020202020204" pitchFamily="34" charset="0"/>
                        </a:rPr>
                        <a:t>Жини коэффициент</a:t>
                      </a:r>
                    </a:p>
                  </a:txBody>
                  <a:tcPr marL="9525" marR="9525" marT="9525"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r>
              <a:tr h="286380">
                <a:tc>
                  <a:txBody>
                    <a:bodyPr/>
                    <a:lstStyle/>
                    <a:p>
                      <a:pPr algn="l" rtl="0" fontAlgn="b"/>
                      <a:r>
                        <a:rPr lang="en-US" sz="1600" b="1" i="0" u="none" strike="noStrike">
                          <a:solidFill>
                            <a:srgbClr val="FFFFFF"/>
                          </a:solidFill>
                          <a:effectLst/>
                          <a:latin typeface="Arial" panose="020B0604020202020204" pitchFamily="34" charset="0"/>
                        </a:rPr>
                        <a:t> </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sz="1600" b="1" i="0" u="none" strike="noStrike">
                          <a:solidFill>
                            <a:srgbClr val="FFFFFF"/>
                          </a:solidFill>
                          <a:effectLst/>
                          <a:latin typeface="Arial" panose="020B0604020202020204" pitchFamily="34" charset="0"/>
                        </a:rPr>
                        <a:t>2014</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sz="1600" b="1" i="0" u="none" strike="noStrike" dirty="0">
                          <a:solidFill>
                            <a:srgbClr val="FFFFFF"/>
                          </a:solidFill>
                          <a:effectLst/>
                          <a:latin typeface="Arial" panose="020B0604020202020204" pitchFamily="34" charset="0"/>
                        </a:rPr>
                        <a:t>2016</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r>
              <a:tr h="313653">
                <a:tc>
                  <a:txBody>
                    <a:bodyPr/>
                    <a:lstStyle/>
                    <a:p>
                      <a:pPr algn="l" rtl="0" fontAlgn="b"/>
                      <a:r>
                        <a:rPr lang="mn-MN" sz="1600" b="1" i="0" u="none" strike="noStrike">
                          <a:solidFill>
                            <a:srgbClr val="002060"/>
                          </a:solidFill>
                          <a:effectLst/>
                          <a:latin typeface="Arial" panose="020B0604020202020204" pitchFamily="34" charset="0"/>
                        </a:rPr>
                        <a:t>Улсын дундаж</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rtl="0" fontAlgn="b"/>
                      <a:r>
                        <a:rPr lang="en-US" sz="1600" b="1" i="0" u="none" strike="noStrike">
                          <a:solidFill>
                            <a:srgbClr val="002060"/>
                          </a:solidFill>
                          <a:effectLst/>
                          <a:latin typeface="Arial" panose="020B0604020202020204" pitchFamily="34" charset="0"/>
                        </a:rPr>
                        <a:t>0.32</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rtl="0" fontAlgn="b"/>
                      <a:r>
                        <a:rPr lang="en-US" sz="1600" b="1" i="0" u="none" strike="noStrike" dirty="0">
                          <a:solidFill>
                            <a:srgbClr val="002060"/>
                          </a:solidFill>
                          <a:effectLst/>
                          <a:latin typeface="Arial" panose="020B0604020202020204" pitchFamily="34" charset="0"/>
                        </a:rPr>
                        <a:t>0.32</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313653">
                <a:tc>
                  <a:txBody>
                    <a:bodyPr/>
                    <a:lstStyle/>
                    <a:p>
                      <a:pPr algn="l" rtl="0" fontAlgn="b"/>
                      <a:r>
                        <a:rPr lang="mn-MN" sz="1600" b="0" i="0" u="none" strike="noStrike">
                          <a:solidFill>
                            <a:srgbClr val="002060"/>
                          </a:solidFill>
                          <a:effectLst/>
                          <a:latin typeface="Arial" panose="020B0604020202020204" pitchFamily="34" charset="0"/>
                        </a:rPr>
                        <a:t>Хот</a:t>
                      </a:r>
                    </a:p>
                  </a:txBody>
                  <a:tcPr marL="171450"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0.33</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0.33</a:t>
                      </a:r>
                    </a:p>
                  </a:txBody>
                  <a:tcPr marL="9525" marR="9525" marT="9525" marB="0" anchor="b">
                    <a:lnL>
                      <a:noFill/>
                    </a:lnL>
                    <a:lnR>
                      <a:noFill/>
                    </a:lnR>
                    <a:lnT>
                      <a:noFill/>
                    </a:lnT>
                    <a:lnB>
                      <a:noFill/>
                    </a:lnB>
                    <a:solidFill>
                      <a:srgbClr val="FFFFFF"/>
                    </a:solidFill>
                  </a:tcPr>
                </a:tc>
              </a:tr>
              <a:tr h="313653">
                <a:tc>
                  <a:txBody>
                    <a:bodyPr/>
                    <a:lstStyle/>
                    <a:p>
                      <a:pPr algn="l" rtl="0" fontAlgn="b"/>
                      <a:r>
                        <a:rPr lang="mn-MN" sz="1600" b="0" i="0" u="none" strike="noStrike">
                          <a:solidFill>
                            <a:srgbClr val="002060"/>
                          </a:solidFill>
                          <a:effectLst/>
                          <a:latin typeface="Arial" panose="020B0604020202020204" pitchFamily="34" charset="0"/>
                        </a:rPr>
                        <a:t>Хөдөө</a:t>
                      </a:r>
                    </a:p>
                  </a:txBody>
                  <a:tcPr marL="171450"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0.28</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0.30</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r>
              <a:tr h="313653">
                <a:tc>
                  <a:txBody>
                    <a:bodyPr/>
                    <a:lstStyle/>
                    <a:p>
                      <a:pPr algn="l" rtl="0" fontAlgn="b"/>
                      <a:r>
                        <a:rPr lang="mn-MN" sz="1600" b="1" i="0" u="none" strike="noStrike">
                          <a:solidFill>
                            <a:srgbClr val="002060"/>
                          </a:solidFill>
                          <a:effectLst/>
                          <a:latin typeface="Arial" panose="020B0604020202020204" pitchFamily="34" charset="0"/>
                        </a:rPr>
                        <a:t>Бүс</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313653">
                <a:tc>
                  <a:txBody>
                    <a:bodyPr/>
                    <a:lstStyle/>
                    <a:p>
                      <a:pPr algn="l" rtl="0" fontAlgn="b"/>
                      <a:r>
                        <a:rPr lang="mn-MN" sz="1600" b="0" i="0" u="none" strike="noStrike">
                          <a:solidFill>
                            <a:srgbClr val="002060"/>
                          </a:solidFill>
                          <a:effectLst/>
                          <a:latin typeface="Arial" panose="020B0604020202020204" pitchFamily="34" charset="0"/>
                        </a:rPr>
                        <a:t>Баруун</a:t>
                      </a:r>
                    </a:p>
                  </a:txBody>
                  <a:tcPr marL="171450"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0.28</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0.28</a:t>
                      </a:r>
                    </a:p>
                  </a:txBody>
                  <a:tcPr marL="9525" marR="9525" marT="9525" marB="0" anchor="b">
                    <a:lnL>
                      <a:noFill/>
                    </a:lnL>
                    <a:lnR>
                      <a:noFill/>
                    </a:lnR>
                    <a:lnT>
                      <a:noFill/>
                    </a:lnT>
                    <a:lnB>
                      <a:noFill/>
                    </a:lnB>
                    <a:solidFill>
                      <a:srgbClr val="FFFFFF"/>
                    </a:solidFill>
                  </a:tcPr>
                </a:tc>
              </a:tr>
              <a:tr h="313653">
                <a:tc>
                  <a:txBody>
                    <a:bodyPr/>
                    <a:lstStyle/>
                    <a:p>
                      <a:pPr algn="l" rtl="0" fontAlgn="b"/>
                      <a:r>
                        <a:rPr lang="mn-MN" sz="1600" b="0" i="0" u="none" strike="noStrike">
                          <a:solidFill>
                            <a:srgbClr val="002060"/>
                          </a:solidFill>
                          <a:effectLst/>
                          <a:latin typeface="Arial" panose="020B0604020202020204" pitchFamily="34" charset="0"/>
                        </a:rPr>
                        <a:t>Хангай</a:t>
                      </a:r>
                    </a:p>
                  </a:txBody>
                  <a:tcPr marL="171450"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0.29</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0.30</a:t>
                      </a:r>
                    </a:p>
                  </a:txBody>
                  <a:tcPr marL="9525" marR="9525" marT="9525" marB="0" anchor="b">
                    <a:lnL>
                      <a:noFill/>
                    </a:lnL>
                    <a:lnR>
                      <a:noFill/>
                    </a:lnR>
                    <a:lnT>
                      <a:noFill/>
                    </a:lnT>
                    <a:lnB>
                      <a:noFill/>
                    </a:lnB>
                    <a:solidFill>
                      <a:srgbClr val="FFFFFF"/>
                    </a:solidFill>
                  </a:tcPr>
                </a:tc>
              </a:tr>
              <a:tr h="313653">
                <a:tc>
                  <a:txBody>
                    <a:bodyPr/>
                    <a:lstStyle/>
                    <a:p>
                      <a:pPr algn="l" rtl="0" fontAlgn="b"/>
                      <a:r>
                        <a:rPr lang="mn-MN" sz="1600" b="0" i="0" u="none" strike="noStrike">
                          <a:solidFill>
                            <a:srgbClr val="002060"/>
                          </a:solidFill>
                          <a:effectLst/>
                          <a:latin typeface="Arial" panose="020B0604020202020204" pitchFamily="34" charset="0"/>
                        </a:rPr>
                        <a:t>Төв </a:t>
                      </a:r>
                    </a:p>
                  </a:txBody>
                  <a:tcPr marL="171450"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0.31</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0.32</a:t>
                      </a:r>
                    </a:p>
                  </a:txBody>
                  <a:tcPr marL="9525" marR="9525" marT="9525" marB="0" anchor="b">
                    <a:lnL>
                      <a:noFill/>
                    </a:lnL>
                    <a:lnR>
                      <a:noFill/>
                    </a:lnR>
                    <a:lnT>
                      <a:noFill/>
                    </a:lnT>
                    <a:lnB>
                      <a:noFill/>
                    </a:lnB>
                    <a:solidFill>
                      <a:srgbClr val="FFFFFF"/>
                    </a:solidFill>
                  </a:tcPr>
                </a:tc>
              </a:tr>
              <a:tr h="313653">
                <a:tc>
                  <a:txBody>
                    <a:bodyPr/>
                    <a:lstStyle/>
                    <a:p>
                      <a:pPr algn="l" rtl="0" fontAlgn="b"/>
                      <a:r>
                        <a:rPr lang="mn-MN" sz="1600" b="0" i="0" u="none" strike="noStrike">
                          <a:solidFill>
                            <a:srgbClr val="002060"/>
                          </a:solidFill>
                          <a:effectLst/>
                          <a:latin typeface="Arial" panose="020B0604020202020204" pitchFamily="34" charset="0"/>
                        </a:rPr>
                        <a:t>Зүүн</a:t>
                      </a:r>
                    </a:p>
                  </a:txBody>
                  <a:tcPr marL="171450"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0.31</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0.29</a:t>
                      </a:r>
                    </a:p>
                  </a:txBody>
                  <a:tcPr marL="9525" marR="9525" marT="9525" marB="0" anchor="b">
                    <a:lnL>
                      <a:noFill/>
                    </a:lnL>
                    <a:lnR>
                      <a:noFill/>
                    </a:lnR>
                    <a:lnT>
                      <a:noFill/>
                    </a:lnT>
                    <a:lnB>
                      <a:noFill/>
                    </a:lnB>
                    <a:solidFill>
                      <a:srgbClr val="FFFFFF"/>
                    </a:solidFill>
                  </a:tcPr>
                </a:tc>
              </a:tr>
              <a:tr h="313653">
                <a:tc>
                  <a:txBody>
                    <a:bodyPr/>
                    <a:lstStyle/>
                    <a:p>
                      <a:pPr algn="l" rtl="0" fontAlgn="b"/>
                      <a:r>
                        <a:rPr lang="mn-MN" sz="1600" b="0" i="0" u="none" strike="noStrike">
                          <a:solidFill>
                            <a:srgbClr val="002060"/>
                          </a:solidFill>
                          <a:effectLst/>
                          <a:latin typeface="Arial" panose="020B0604020202020204" pitchFamily="34" charset="0"/>
                        </a:rPr>
                        <a:t>  Улаанбаатар</a:t>
                      </a:r>
                    </a:p>
                  </a:txBody>
                  <a:tcPr marL="857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0.33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0.34</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r>
              <a:tr h="313653">
                <a:tc>
                  <a:txBody>
                    <a:bodyPr/>
                    <a:lstStyle/>
                    <a:p>
                      <a:pPr algn="l" rtl="0" fontAlgn="b"/>
                      <a:r>
                        <a:rPr lang="mn-MN" sz="1600" b="1" i="0" u="none" strike="noStrike">
                          <a:solidFill>
                            <a:srgbClr val="002060"/>
                          </a:solidFill>
                          <a:effectLst/>
                          <a:latin typeface="Arial" panose="020B0604020202020204" pitchFamily="34" charset="0"/>
                        </a:rPr>
                        <a:t>Суурьшил</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b"/>
                      <a:r>
                        <a:rPr lang="en-US" sz="16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313653">
                <a:tc>
                  <a:txBody>
                    <a:bodyPr/>
                    <a:lstStyle/>
                    <a:p>
                      <a:pPr algn="l" rtl="0" fontAlgn="b"/>
                      <a:r>
                        <a:rPr lang="mn-MN" sz="1600" b="0" i="0" u="none" strike="noStrike">
                          <a:solidFill>
                            <a:srgbClr val="002060"/>
                          </a:solidFill>
                          <a:effectLst/>
                          <a:latin typeface="Arial" panose="020B0604020202020204" pitchFamily="34" charset="0"/>
                        </a:rPr>
                        <a:t>Улаанбаатар</a:t>
                      </a:r>
                    </a:p>
                  </a:txBody>
                  <a:tcPr marL="171450"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0.33</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0.34</a:t>
                      </a:r>
                    </a:p>
                  </a:txBody>
                  <a:tcPr marL="9525" marR="9525" marT="9525" marB="0" anchor="b">
                    <a:lnL>
                      <a:noFill/>
                    </a:lnL>
                    <a:lnR>
                      <a:noFill/>
                    </a:lnR>
                    <a:lnT>
                      <a:noFill/>
                    </a:lnT>
                    <a:lnB>
                      <a:noFill/>
                    </a:lnB>
                    <a:solidFill>
                      <a:srgbClr val="FFFFFF"/>
                    </a:solidFill>
                  </a:tcPr>
                </a:tc>
              </a:tr>
              <a:tr h="313653">
                <a:tc>
                  <a:txBody>
                    <a:bodyPr/>
                    <a:lstStyle/>
                    <a:p>
                      <a:pPr algn="l" rtl="0" fontAlgn="b"/>
                      <a:r>
                        <a:rPr lang="mn-MN" sz="1600" b="0" i="0" u="none" strike="noStrike">
                          <a:solidFill>
                            <a:srgbClr val="002060"/>
                          </a:solidFill>
                          <a:effectLst/>
                          <a:latin typeface="Arial" panose="020B0604020202020204" pitchFamily="34" charset="0"/>
                        </a:rPr>
                        <a:t>Аймгийн төв</a:t>
                      </a:r>
                    </a:p>
                  </a:txBody>
                  <a:tcPr marL="171450"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0.32</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0.31</a:t>
                      </a:r>
                    </a:p>
                  </a:txBody>
                  <a:tcPr marL="9525" marR="9525" marT="9525" marB="0" anchor="b">
                    <a:lnL>
                      <a:noFill/>
                    </a:lnL>
                    <a:lnR>
                      <a:noFill/>
                    </a:lnR>
                    <a:lnT>
                      <a:noFill/>
                    </a:lnT>
                    <a:lnB>
                      <a:noFill/>
                    </a:lnB>
                    <a:solidFill>
                      <a:srgbClr val="FFFFFF"/>
                    </a:solidFill>
                  </a:tcPr>
                </a:tc>
              </a:tr>
              <a:tr h="313653">
                <a:tc>
                  <a:txBody>
                    <a:bodyPr/>
                    <a:lstStyle/>
                    <a:p>
                      <a:pPr algn="l" rtl="0" fontAlgn="b"/>
                      <a:r>
                        <a:rPr lang="mn-MN" sz="1600" b="0" i="0" u="none" strike="noStrike">
                          <a:solidFill>
                            <a:srgbClr val="002060"/>
                          </a:solidFill>
                          <a:effectLst/>
                          <a:latin typeface="Arial" panose="020B0604020202020204" pitchFamily="34" charset="0"/>
                        </a:rPr>
                        <a:t>Сумын төв</a:t>
                      </a:r>
                    </a:p>
                  </a:txBody>
                  <a:tcPr marL="171450"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0.30</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0.30</a:t>
                      </a:r>
                    </a:p>
                  </a:txBody>
                  <a:tcPr marL="9525" marR="9525" marT="9525" marB="0" anchor="b">
                    <a:lnL>
                      <a:noFill/>
                    </a:lnL>
                    <a:lnR>
                      <a:noFill/>
                    </a:lnR>
                    <a:lnT>
                      <a:noFill/>
                    </a:lnT>
                    <a:lnB>
                      <a:noFill/>
                    </a:lnB>
                    <a:solidFill>
                      <a:srgbClr val="FFFFFF"/>
                    </a:solidFill>
                  </a:tcPr>
                </a:tc>
              </a:tr>
              <a:tr h="313653">
                <a:tc>
                  <a:txBody>
                    <a:bodyPr/>
                    <a:lstStyle/>
                    <a:p>
                      <a:pPr algn="l" rtl="0" fontAlgn="b"/>
                      <a:r>
                        <a:rPr lang="mn-MN" sz="1600" b="0" i="0" u="none" strike="noStrike" dirty="0">
                          <a:solidFill>
                            <a:srgbClr val="002060"/>
                          </a:solidFill>
                          <a:effectLst/>
                          <a:latin typeface="Arial" panose="020B0604020202020204" pitchFamily="34" charset="0"/>
                        </a:rPr>
                        <a:t>Хөдөө нутаг</a:t>
                      </a:r>
                    </a:p>
                  </a:txBody>
                  <a:tcPr marL="171450"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0.27</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0.28</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17</a:t>
            </a:fld>
            <a:endParaRPr lang="en-US" altLang="en-US"/>
          </a:p>
        </p:txBody>
      </p:sp>
      <p:sp>
        <p:nvSpPr>
          <p:cNvPr id="5" name="Rectangle 4"/>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өнөөгийн дүр төрх</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6" name="Rectangle 5"/>
          <p:cNvSpPr/>
          <p:nvPr/>
        </p:nvSpPr>
        <p:spPr>
          <a:xfrm>
            <a:off x="1524000" y="742890"/>
            <a:ext cx="7772400" cy="400110"/>
          </a:xfrm>
          <a:prstGeom prst="rect">
            <a:avLst/>
          </a:prstGeom>
        </p:spPr>
        <p:txBody>
          <a:bodyPr wrap="square">
            <a:spAutoFit/>
          </a:bodyPr>
          <a:lstStyle/>
          <a:p>
            <a:r>
              <a:rPr lang="mn-MN" sz="2000" b="1" dirty="0" smtClean="0">
                <a:solidFill>
                  <a:srgbClr val="002060"/>
                </a:solidFill>
                <a:latin typeface="Arial" pitchFamily="34" charset="0"/>
                <a:cs typeface="Arial" pitchFamily="34" charset="0"/>
              </a:rPr>
              <a:t>Нэг хүнд сард ногдох хэрэглээ, төгрөгөөр</a:t>
            </a:r>
            <a:endParaRPr lang="en-US" sz="2000" b="1" dirty="0">
              <a:solidFill>
                <a:srgbClr val="002060"/>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384678018"/>
              </p:ext>
            </p:extLst>
          </p:nvPr>
        </p:nvGraphicFramePr>
        <p:xfrm>
          <a:off x="1600198" y="1219205"/>
          <a:ext cx="6553202" cy="4952994"/>
        </p:xfrm>
        <a:graphic>
          <a:graphicData uri="http://schemas.openxmlformats.org/drawingml/2006/table">
            <a:tbl>
              <a:tblPr/>
              <a:tblGrid>
                <a:gridCol w="2314061"/>
                <a:gridCol w="1489247"/>
                <a:gridCol w="1489247"/>
                <a:gridCol w="1260647"/>
              </a:tblGrid>
              <a:tr h="279043">
                <a:tc rowSpan="2">
                  <a:txBody>
                    <a:bodyPr/>
                    <a:lstStyle/>
                    <a:p>
                      <a:pPr algn="ctr" rtl="0" fontAlgn="ctr"/>
                      <a:r>
                        <a:rPr lang="en-US" sz="1400" b="1" i="0" u="none" strike="noStrike" dirty="0">
                          <a:solidFill>
                            <a:srgbClr val="FFFFFF"/>
                          </a:solidFill>
                          <a:effectLst/>
                          <a:latin typeface="Arial" panose="020B0604020202020204" pitchFamily="34" charset="0"/>
                        </a:rPr>
                        <a:t> </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gridSpan="2">
                  <a:txBody>
                    <a:bodyPr/>
                    <a:lstStyle/>
                    <a:p>
                      <a:pPr algn="ctr" rtl="0" fontAlgn="b"/>
                      <a:r>
                        <a:rPr lang="mn-MN" sz="1400" b="1" i="0" u="none" strike="noStrike" dirty="0" smtClean="0">
                          <a:solidFill>
                            <a:srgbClr val="FFFFFF"/>
                          </a:solidFill>
                          <a:effectLst/>
                          <a:latin typeface="Arial" panose="020B0604020202020204" pitchFamily="34" charset="0"/>
                        </a:rPr>
                        <a:t>Нэг хүнд сард ногдох хэрэглээ</a:t>
                      </a:r>
                      <a:endParaRPr lang="mn-MN" sz="1400" b="1" i="0" u="none" strike="noStrike" dirty="0">
                        <a:solidFill>
                          <a:srgbClr val="FFFFFF"/>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rowSpan="2">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mn-MN" sz="1400" b="1" i="0" u="none" strike="noStrike" dirty="0" smtClean="0">
                          <a:solidFill>
                            <a:schemeClr val="bg1"/>
                          </a:solidFill>
                          <a:effectLst/>
                          <a:latin typeface="Arial" panose="020B0604020202020204" pitchFamily="34" charset="0"/>
                        </a:rPr>
                        <a:t>Өөрчлөлт /2016-2014/</a:t>
                      </a:r>
                    </a:p>
                  </a:txBody>
                  <a:tcPr marL="9525" marR="9525" marT="952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r>
              <a:tr h="279043">
                <a:tc vMerge="1">
                  <a:txBody>
                    <a:bodyPr/>
                    <a:lstStyle/>
                    <a:p>
                      <a:endParaRPr lang="en-US"/>
                    </a:p>
                  </a:txBody>
                  <a:tcPr/>
                </a:tc>
                <a:tc>
                  <a:txBody>
                    <a:bodyPr/>
                    <a:lstStyle/>
                    <a:p>
                      <a:pPr algn="r" rtl="0" fontAlgn="b"/>
                      <a:r>
                        <a:rPr lang="en-US" sz="1400" b="1" i="0" u="none" strike="noStrike">
                          <a:solidFill>
                            <a:srgbClr val="FFFFFF"/>
                          </a:solidFill>
                          <a:effectLst/>
                          <a:latin typeface="Arial" panose="020B0604020202020204" pitchFamily="34" charset="0"/>
                        </a:rPr>
                        <a:t>2014</a:t>
                      </a:r>
                    </a:p>
                  </a:txBody>
                  <a:tcPr marL="9525" marR="9525" marT="952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rtl="0" fontAlgn="b"/>
                      <a:r>
                        <a:rPr lang="en-US" sz="1400" b="1" i="0" u="none" strike="noStrike" dirty="0">
                          <a:solidFill>
                            <a:srgbClr val="FFFFFF"/>
                          </a:solidFill>
                          <a:effectLst/>
                          <a:latin typeface="Arial" panose="020B0604020202020204" pitchFamily="34" charset="0"/>
                        </a:rPr>
                        <a:t>2016</a:t>
                      </a:r>
                    </a:p>
                  </a:txBody>
                  <a:tcPr marL="9525" marR="9525" marT="952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vMerge="1">
                  <a:txBody>
                    <a:bodyPr/>
                    <a:lstStyle/>
                    <a:p>
                      <a:pPr algn="r" rtl="0" fontAlgn="b"/>
                      <a:endParaRPr lang="en-US" sz="1400" b="1" i="0" u="none" strike="noStrike" dirty="0">
                        <a:solidFill>
                          <a:srgbClr val="FFFFFF"/>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r>
              <a:tr h="313922">
                <a:tc>
                  <a:txBody>
                    <a:bodyPr/>
                    <a:lstStyle/>
                    <a:p>
                      <a:pPr algn="l" rtl="0" fontAlgn="b"/>
                      <a:r>
                        <a:rPr lang="mn-MN" sz="1400" b="1" i="0" u="none" strike="noStrike">
                          <a:solidFill>
                            <a:srgbClr val="002060"/>
                          </a:solidFill>
                          <a:effectLst/>
                          <a:latin typeface="Arial" panose="020B0604020202020204" pitchFamily="34" charset="0"/>
                        </a:rPr>
                        <a:t>Улсын дундаж</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rtl="0" fontAlgn="b"/>
                      <a:r>
                        <a:rPr lang="en-US" sz="1400" b="1" i="0" u="none" strike="noStrike">
                          <a:solidFill>
                            <a:srgbClr val="002060"/>
                          </a:solidFill>
                          <a:effectLst/>
                          <a:latin typeface="Arial" panose="020B0604020202020204" pitchFamily="34" charset="0"/>
                        </a:rPr>
                        <a:t>268 069</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rtl="0" fontAlgn="b"/>
                      <a:r>
                        <a:rPr lang="en-US" sz="1400" b="1" i="0" u="none" strike="noStrike" dirty="0">
                          <a:solidFill>
                            <a:srgbClr val="002060"/>
                          </a:solidFill>
                          <a:effectLst/>
                          <a:latin typeface="Arial" panose="020B0604020202020204" pitchFamily="34" charset="0"/>
                        </a:rPr>
                        <a:t> 236 288</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b"/>
                      <a:r>
                        <a:rPr lang="en-US" sz="1400" b="1" i="0" u="none" strike="noStrike" dirty="0">
                          <a:solidFill>
                            <a:srgbClr val="002060"/>
                          </a:solidFill>
                          <a:latin typeface="Arial"/>
                        </a:rPr>
                        <a:t>-11.9</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313922">
                <a:tc>
                  <a:txBody>
                    <a:bodyPr/>
                    <a:lstStyle/>
                    <a:p>
                      <a:pPr algn="l" rtl="0" fontAlgn="ctr"/>
                      <a:r>
                        <a:rPr lang="mn-MN" sz="1400" b="0" i="0" u="none" strike="noStrike">
                          <a:solidFill>
                            <a:srgbClr val="002060"/>
                          </a:solidFill>
                          <a:effectLst/>
                          <a:latin typeface="Arial" panose="020B0604020202020204" pitchFamily="34" charset="0"/>
                        </a:rPr>
                        <a:t>Хот</a:t>
                      </a:r>
                    </a:p>
                  </a:txBody>
                  <a:tcPr marL="171450" marR="9525" marT="9525" marB="0" anchor="ctr">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290 123</a:t>
                      </a:r>
                    </a:p>
                  </a:txBody>
                  <a:tcPr marL="9525" marR="9525" marT="9525"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 249 102</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latin typeface="Arial"/>
                        </a:rPr>
                        <a:t>-14.1</a:t>
                      </a:r>
                    </a:p>
                  </a:txBody>
                  <a:tcPr marL="9525" marR="9525" marT="9525" marB="0" anchor="b">
                    <a:lnL>
                      <a:noFill/>
                    </a:lnL>
                    <a:lnR>
                      <a:noFill/>
                    </a:lnR>
                    <a:lnT>
                      <a:noFill/>
                    </a:lnT>
                    <a:lnB>
                      <a:noFill/>
                    </a:lnB>
                    <a:solidFill>
                      <a:srgbClr val="FFFFFF"/>
                    </a:solidFill>
                  </a:tcPr>
                </a:tc>
              </a:tr>
              <a:tr h="313922">
                <a:tc>
                  <a:txBody>
                    <a:bodyPr/>
                    <a:lstStyle/>
                    <a:p>
                      <a:pPr algn="l" rtl="0" fontAlgn="ctr"/>
                      <a:r>
                        <a:rPr lang="mn-MN" sz="1400" b="0" i="0" u="none" strike="noStrike">
                          <a:solidFill>
                            <a:srgbClr val="002060"/>
                          </a:solidFill>
                          <a:effectLst/>
                          <a:latin typeface="Arial" panose="020B0604020202020204" pitchFamily="34" charset="0"/>
                        </a:rPr>
                        <a:t>Хөдөө</a:t>
                      </a:r>
                    </a:p>
                  </a:txBody>
                  <a:tcPr marL="171450" marR="9525" marT="9525" marB="0" anchor="ctr">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229 471</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 209 260</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2060"/>
                          </a:solidFill>
                          <a:latin typeface="Arial"/>
                        </a:rPr>
                        <a:t>-8.8</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r>
              <a:tr h="313922">
                <a:tc>
                  <a:txBody>
                    <a:bodyPr/>
                    <a:lstStyle/>
                    <a:p>
                      <a:pPr algn="l" rtl="0" fontAlgn="ctr"/>
                      <a:r>
                        <a:rPr lang="mn-MN" sz="1400" b="1" i="0" u="none" strike="noStrike">
                          <a:solidFill>
                            <a:srgbClr val="002060"/>
                          </a:solidFill>
                          <a:effectLst/>
                          <a:latin typeface="Arial" panose="020B0604020202020204" pitchFamily="34" charset="0"/>
                        </a:rPr>
                        <a:t>Бүс</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dirty="0">
                          <a:solidFill>
                            <a:srgbClr val="002060"/>
                          </a:solidFill>
                          <a:latin typeface="Arial"/>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313922">
                <a:tc>
                  <a:txBody>
                    <a:bodyPr/>
                    <a:lstStyle/>
                    <a:p>
                      <a:pPr algn="l" rtl="0" fontAlgn="ctr"/>
                      <a:r>
                        <a:rPr lang="mn-MN" sz="1400" b="0" i="0" u="none" strike="noStrike">
                          <a:solidFill>
                            <a:srgbClr val="002060"/>
                          </a:solidFill>
                          <a:effectLst/>
                          <a:latin typeface="Arial" panose="020B0604020202020204" pitchFamily="34" charset="0"/>
                        </a:rPr>
                        <a:t>Баруун</a:t>
                      </a:r>
                    </a:p>
                  </a:txBody>
                  <a:tcPr marL="171450" marR="9525" marT="9525" marB="0" anchor="ctr">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232 646</a:t>
                      </a:r>
                    </a:p>
                  </a:txBody>
                  <a:tcPr marL="9525" marR="9525" marT="9525"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 198 561</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latin typeface="Arial"/>
                        </a:rPr>
                        <a:t>-14.7</a:t>
                      </a:r>
                    </a:p>
                  </a:txBody>
                  <a:tcPr marL="9525" marR="9525" marT="9525" marB="0" anchor="b">
                    <a:lnL>
                      <a:noFill/>
                    </a:lnL>
                    <a:lnR>
                      <a:noFill/>
                    </a:lnR>
                    <a:lnT>
                      <a:noFill/>
                    </a:lnT>
                    <a:lnB>
                      <a:noFill/>
                    </a:lnB>
                    <a:solidFill>
                      <a:srgbClr val="FFFFFF"/>
                    </a:solidFill>
                  </a:tcPr>
                </a:tc>
              </a:tr>
              <a:tr h="313922">
                <a:tc>
                  <a:txBody>
                    <a:bodyPr/>
                    <a:lstStyle/>
                    <a:p>
                      <a:pPr algn="l" rtl="0" fontAlgn="ctr"/>
                      <a:r>
                        <a:rPr lang="mn-MN" sz="1400" b="0" i="0" u="none" strike="noStrike">
                          <a:solidFill>
                            <a:srgbClr val="002060"/>
                          </a:solidFill>
                          <a:effectLst/>
                          <a:latin typeface="Arial" panose="020B0604020202020204" pitchFamily="34" charset="0"/>
                        </a:rPr>
                        <a:t>Хангай</a:t>
                      </a:r>
                    </a:p>
                  </a:txBody>
                  <a:tcPr marL="171450" marR="9525" marT="9525" marB="0" anchor="ctr">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233 923</a:t>
                      </a:r>
                    </a:p>
                  </a:txBody>
                  <a:tcPr marL="9525" marR="9525" marT="9525"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 213 864</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latin typeface="Arial"/>
                        </a:rPr>
                        <a:t>-8.6</a:t>
                      </a:r>
                    </a:p>
                  </a:txBody>
                  <a:tcPr marL="9525" marR="9525" marT="9525" marB="0" anchor="b">
                    <a:lnL>
                      <a:noFill/>
                    </a:lnL>
                    <a:lnR>
                      <a:noFill/>
                    </a:lnR>
                    <a:lnT>
                      <a:noFill/>
                    </a:lnT>
                    <a:lnB>
                      <a:noFill/>
                    </a:lnB>
                    <a:solidFill>
                      <a:srgbClr val="FFFFFF"/>
                    </a:solidFill>
                  </a:tcPr>
                </a:tc>
              </a:tr>
              <a:tr h="313922">
                <a:tc>
                  <a:txBody>
                    <a:bodyPr/>
                    <a:lstStyle/>
                    <a:p>
                      <a:pPr algn="l" rtl="0" fontAlgn="ctr"/>
                      <a:r>
                        <a:rPr lang="mn-MN" sz="1400" b="0" i="0" u="none" strike="noStrike">
                          <a:solidFill>
                            <a:srgbClr val="002060"/>
                          </a:solidFill>
                          <a:effectLst/>
                          <a:latin typeface="Arial" panose="020B0604020202020204" pitchFamily="34" charset="0"/>
                        </a:rPr>
                        <a:t>Төв</a:t>
                      </a:r>
                    </a:p>
                  </a:txBody>
                  <a:tcPr marL="171450" marR="9525" marT="9525" marB="0" anchor="ctr">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262 308</a:t>
                      </a:r>
                    </a:p>
                  </a:txBody>
                  <a:tcPr marL="9525" marR="9525" marT="9525"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 245 333</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latin typeface="Arial"/>
                        </a:rPr>
                        <a:t>-6.5</a:t>
                      </a:r>
                    </a:p>
                  </a:txBody>
                  <a:tcPr marL="9525" marR="9525" marT="9525" marB="0" anchor="b">
                    <a:lnL>
                      <a:noFill/>
                    </a:lnL>
                    <a:lnR>
                      <a:noFill/>
                    </a:lnR>
                    <a:lnT>
                      <a:noFill/>
                    </a:lnT>
                    <a:lnB>
                      <a:noFill/>
                    </a:lnB>
                    <a:solidFill>
                      <a:srgbClr val="FFFFFF"/>
                    </a:solidFill>
                  </a:tcPr>
                </a:tc>
              </a:tr>
              <a:tr h="313922">
                <a:tc>
                  <a:txBody>
                    <a:bodyPr/>
                    <a:lstStyle/>
                    <a:p>
                      <a:pPr algn="l" rtl="0" fontAlgn="ctr"/>
                      <a:r>
                        <a:rPr lang="mn-MN" sz="1400" b="0" i="0" u="none" strike="noStrike">
                          <a:solidFill>
                            <a:srgbClr val="002060"/>
                          </a:solidFill>
                          <a:effectLst/>
                          <a:latin typeface="Arial" panose="020B0604020202020204" pitchFamily="34" charset="0"/>
                        </a:rPr>
                        <a:t>Зүүн</a:t>
                      </a:r>
                    </a:p>
                  </a:txBody>
                  <a:tcPr marL="171450" marR="9525" marT="9525" marB="0" anchor="ctr">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224 516</a:t>
                      </a:r>
                    </a:p>
                  </a:txBody>
                  <a:tcPr marL="9525" marR="9525" marT="9525"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 185 222</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latin typeface="Arial"/>
                        </a:rPr>
                        <a:t>-17.5</a:t>
                      </a:r>
                    </a:p>
                  </a:txBody>
                  <a:tcPr marL="9525" marR="9525" marT="9525" marB="0" anchor="b">
                    <a:lnL>
                      <a:noFill/>
                    </a:lnL>
                    <a:lnR>
                      <a:noFill/>
                    </a:lnR>
                    <a:lnT>
                      <a:noFill/>
                    </a:lnT>
                    <a:lnB>
                      <a:noFill/>
                    </a:lnB>
                    <a:solidFill>
                      <a:srgbClr val="FFFFFF"/>
                    </a:solidFill>
                  </a:tcPr>
                </a:tc>
              </a:tr>
              <a:tr h="313922">
                <a:tc>
                  <a:txBody>
                    <a:bodyPr/>
                    <a:lstStyle/>
                    <a:p>
                      <a:pPr algn="l" rtl="0" fontAlgn="ctr"/>
                      <a:r>
                        <a:rPr lang="mn-MN" sz="1400" b="0" i="0" u="none" strike="noStrike">
                          <a:solidFill>
                            <a:srgbClr val="002060"/>
                          </a:solidFill>
                          <a:effectLst/>
                          <a:latin typeface="Arial" panose="020B0604020202020204" pitchFamily="34" charset="0"/>
                        </a:rPr>
                        <a:t>Улаанбаатар</a:t>
                      </a:r>
                    </a:p>
                  </a:txBody>
                  <a:tcPr marL="171450" marR="9525" marT="9525" marB="0" anchor="ctr">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305 380</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 261 826</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2060"/>
                          </a:solidFill>
                          <a:latin typeface="Arial"/>
                        </a:rPr>
                        <a:t>-14.3</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r>
              <a:tr h="313922">
                <a:tc>
                  <a:txBody>
                    <a:bodyPr/>
                    <a:lstStyle/>
                    <a:p>
                      <a:pPr algn="l" rtl="0" fontAlgn="ctr"/>
                      <a:r>
                        <a:rPr lang="mn-MN" sz="1400" b="1" i="0" u="none" strike="noStrike">
                          <a:solidFill>
                            <a:srgbClr val="002060"/>
                          </a:solidFill>
                          <a:effectLst/>
                          <a:latin typeface="Arial" panose="020B0604020202020204" pitchFamily="34" charset="0"/>
                        </a:rPr>
                        <a:t>Суурьшил</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dirty="0">
                          <a:solidFill>
                            <a:srgbClr val="002060"/>
                          </a:solidFill>
                          <a:latin typeface="Arial"/>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313922">
                <a:tc>
                  <a:txBody>
                    <a:bodyPr/>
                    <a:lstStyle/>
                    <a:p>
                      <a:pPr algn="l" rtl="0" fontAlgn="b"/>
                      <a:r>
                        <a:rPr lang="mn-MN" sz="1400" b="0" i="0" u="none" strike="noStrike">
                          <a:solidFill>
                            <a:srgbClr val="002060"/>
                          </a:solidFill>
                          <a:effectLst/>
                          <a:latin typeface="Arial" panose="020B0604020202020204" pitchFamily="34" charset="0"/>
                        </a:rPr>
                        <a:t>Улаанбаатар</a:t>
                      </a:r>
                    </a:p>
                  </a:txBody>
                  <a:tcPr marL="171450" marR="9525" marT="9525"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305 380</a:t>
                      </a:r>
                    </a:p>
                  </a:txBody>
                  <a:tcPr marL="9525" marR="9525" marT="9525"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 261 826</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latin typeface="Arial"/>
                        </a:rPr>
                        <a:t>-14.3</a:t>
                      </a:r>
                    </a:p>
                  </a:txBody>
                  <a:tcPr marL="9525" marR="9525" marT="9525" marB="0" anchor="b">
                    <a:lnL>
                      <a:noFill/>
                    </a:lnL>
                    <a:lnR>
                      <a:noFill/>
                    </a:lnR>
                    <a:lnT>
                      <a:noFill/>
                    </a:lnT>
                    <a:lnB>
                      <a:noFill/>
                    </a:lnB>
                    <a:solidFill>
                      <a:srgbClr val="FFFFFF"/>
                    </a:solidFill>
                  </a:tcPr>
                </a:tc>
              </a:tr>
              <a:tr h="313922">
                <a:tc>
                  <a:txBody>
                    <a:bodyPr/>
                    <a:lstStyle/>
                    <a:p>
                      <a:pPr algn="l" rtl="0" fontAlgn="b"/>
                      <a:r>
                        <a:rPr lang="mn-MN" sz="1400" b="0" i="0" u="none" strike="noStrike">
                          <a:solidFill>
                            <a:srgbClr val="002060"/>
                          </a:solidFill>
                          <a:effectLst/>
                          <a:latin typeface="Arial" panose="020B0604020202020204" pitchFamily="34" charset="0"/>
                        </a:rPr>
                        <a:t>Аймгийн төв</a:t>
                      </a:r>
                    </a:p>
                  </a:txBody>
                  <a:tcPr marL="171450" marR="9525" marT="9525"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258 855</a:t>
                      </a:r>
                    </a:p>
                  </a:txBody>
                  <a:tcPr marL="9525" marR="9525" marT="9525"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 223 689</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latin typeface="Arial"/>
                        </a:rPr>
                        <a:t>-13.6</a:t>
                      </a:r>
                    </a:p>
                  </a:txBody>
                  <a:tcPr marL="9525" marR="9525" marT="9525" marB="0" anchor="b">
                    <a:lnL>
                      <a:noFill/>
                    </a:lnL>
                    <a:lnR>
                      <a:noFill/>
                    </a:lnR>
                    <a:lnT>
                      <a:noFill/>
                    </a:lnT>
                    <a:lnB>
                      <a:noFill/>
                    </a:lnB>
                    <a:solidFill>
                      <a:srgbClr val="FFFFFF"/>
                    </a:solidFill>
                  </a:tcPr>
                </a:tc>
              </a:tr>
              <a:tr h="313922">
                <a:tc>
                  <a:txBody>
                    <a:bodyPr/>
                    <a:lstStyle/>
                    <a:p>
                      <a:pPr algn="l" rtl="0" fontAlgn="b"/>
                      <a:r>
                        <a:rPr lang="mn-MN" sz="1400" b="0" i="0" u="none" strike="noStrike">
                          <a:solidFill>
                            <a:srgbClr val="002060"/>
                          </a:solidFill>
                          <a:effectLst/>
                          <a:latin typeface="Arial" panose="020B0604020202020204" pitchFamily="34" charset="0"/>
                        </a:rPr>
                        <a:t>Сумын төв</a:t>
                      </a:r>
                    </a:p>
                  </a:txBody>
                  <a:tcPr marL="171450" marR="9525" marT="9525" marB="0" anchor="b">
                    <a:lnL>
                      <a:noFill/>
                    </a:lnL>
                    <a:lnR>
                      <a:noFill/>
                    </a:lnR>
                    <a:lnT>
                      <a:noFill/>
                    </a:lnT>
                    <a:lnB>
                      <a:noFill/>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240 228</a:t>
                      </a:r>
                    </a:p>
                  </a:txBody>
                  <a:tcPr marL="9525" marR="9525" marT="9525" marB="0" anchor="b">
                    <a:lnL>
                      <a:noFill/>
                    </a:lnL>
                    <a:lnR>
                      <a:noFill/>
                    </a:lnR>
                    <a:lnT>
                      <a:noFill/>
                    </a:lnT>
                    <a:lnB>
                      <a:noFill/>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 219 234</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latin typeface="Arial"/>
                        </a:rPr>
                        <a:t>-8.7</a:t>
                      </a:r>
                    </a:p>
                  </a:txBody>
                  <a:tcPr marL="9525" marR="9525" marT="9525" marB="0" anchor="b">
                    <a:lnL>
                      <a:noFill/>
                    </a:lnL>
                    <a:lnR>
                      <a:noFill/>
                    </a:lnR>
                    <a:lnT>
                      <a:noFill/>
                    </a:lnT>
                    <a:lnB>
                      <a:noFill/>
                    </a:lnB>
                    <a:solidFill>
                      <a:srgbClr val="FFFFFF"/>
                    </a:solidFill>
                  </a:tcPr>
                </a:tc>
              </a:tr>
              <a:tr h="313922">
                <a:tc>
                  <a:txBody>
                    <a:bodyPr/>
                    <a:lstStyle/>
                    <a:p>
                      <a:pPr algn="l" rtl="0" fontAlgn="b"/>
                      <a:r>
                        <a:rPr lang="mn-MN" sz="1400" b="0" i="0" u="none" strike="noStrike">
                          <a:solidFill>
                            <a:srgbClr val="002060"/>
                          </a:solidFill>
                          <a:effectLst/>
                          <a:latin typeface="Arial" panose="020B0604020202020204" pitchFamily="34" charset="0"/>
                        </a:rPr>
                        <a:t>Хөдөө нутаг</a:t>
                      </a:r>
                    </a:p>
                  </a:txBody>
                  <a:tcPr marL="171450"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400" b="0" i="0" u="none" strike="noStrike">
                          <a:solidFill>
                            <a:srgbClr val="002060"/>
                          </a:solidFill>
                          <a:effectLst/>
                          <a:latin typeface="Arial" panose="020B0604020202020204" pitchFamily="34" charset="0"/>
                        </a:rPr>
                        <a:t>219 737</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rtl="0" fontAlgn="b"/>
                      <a:r>
                        <a:rPr lang="en-US" sz="1400" b="0" i="0" u="none" strike="noStrike" dirty="0">
                          <a:solidFill>
                            <a:srgbClr val="002060"/>
                          </a:solidFill>
                          <a:effectLst/>
                          <a:latin typeface="Arial" panose="020B0604020202020204" pitchFamily="34" charset="0"/>
                        </a:rPr>
                        <a:t> 197 322</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2060"/>
                          </a:solidFill>
                          <a:latin typeface="Arial"/>
                        </a:rPr>
                        <a:t>-10.2</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18</a:t>
            </a:fld>
            <a:endParaRPr lang="en-US" altLang="en-US"/>
          </a:p>
        </p:txBody>
      </p:sp>
      <p:sp>
        <p:nvSpPr>
          <p:cNvPr id="6" name="Rectangle 5"/>
          <p:cNvSpPr/>
          <p:nvPr/>
        </p:nvSpPr>
        <p:spPr>
          <a:xfrm>
            <a:off x="1143000" y="228600"/>
            <a:ext cx="7772400" cy="523220"/>
          </a:xfrm>
          <a:prstGeom prst="rect">
            <a:avLst/>
          </a:prstGeom>
          <a:solidFill>
            <a:schemeClr val="accent1">
              <a:lumMod val="20000"/>
              <a:lumOff val="80000"/>
            </a:schemeClr>
          </a:solidFill>
        </p:spPr>
        <p:txBody>
          <a:bodyPr wrap="square">
            <a:spAutoFit/>
          </a:bodyPr>
          <a:lstStyle/>
          <a:p>
            <a:r>
              <a:rPr lang="mn-MN" sz="2800" b="1" dirty="0" smtClean="0">
                <a:solidFill>
                  <a:srgbClr val="C00000"/>
                </a:solidFill>
                <a:latin typeface="Arial" pitchFamily="34" charset="0"/>
                <a:cs typeface="Arial" pitchFamily="34" charset="0"/>
              </a:rPr>
              <a:t>Ядуу бус </a:t>
            </a:r>
            <a:r>
              <a:rPr lang="mn-MN" sz="2400" b="1" dirty="0" smtClean="0">
                <a:solidFill>
                  <a:srgbClr val="002060"/>
                </a:solidFill>
                <a:latin typeface="Arial" pitchFamily="34" charset="0"/>
                <a:cs typeface="Arial" pitchFamily="34" charset="0"/>
              </a:rPr>
              <a:t>Монгол хүний сарын хэрэглээ, 2016 он</a:t>
            </a:r>
            <a:endParaRPr lang="en-US" sz="2400" b="1" dirty="0">
              <a:solidFill>
                <a:srgbClr val="002060"/>
              </a:solidFill>
              <a:latin typeface="Arial" pitchFamily="34" charset="0"/>
              <a:cs typeface="Arial" pitchFamily="34" charset="0"/>
            </a:endParaRPr>
          </a:p>
        </p:txBody>
      </p:sp>
      <p:pic>
        <p:nvPicPr>
          <p:cNvPr id="2" name="Picture 1"/>
          <p:cNvPicPr>
            <a:picLocks noChangeAspect="1"/>
          </p:cNvPicPr>
          <p:nvPr/>
        </p:nvPicPr>
        <p:blipFill>
          <a:blip r:embed="rId2" cstate="print"/>
          <a:stretch>
            <a:fillRect/>
          </a:stretch>
        </p:blipFill>
        <p:spPr>
          <a:xfrm>
            <a:off x="1295400" y="1066800"/>
            <a:ext cx="7780952" cy="5742857"/>
          </a:xfrm>
          <a:prstGeom prst="rect">
            <a:avLst/>
          </a:prstGeom>
        </p:spPr>
      </p:pic>
    </p:spTree>
    <p:extLst>
      <p:ext uri="{BB962C8B-B14F-4D97-AF65-F5344CB8AC3E}">
        <p14:creationId xmlns:p14="http://schemas.microsoft.com/office/powerpoint/2010/main" xmlns="" val="3884855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19</a:t>
            </a:fld>
            <a:endParaRPr lang="en-US" altLang="en-US"/>
          </a:p>
        </p:txBody>
      </p:sp>
      <p:sp>
        <p:nvSpPr>
          <p:cNvPr id="6" name="Rectangle 5"/>
          <p:cNvSpPr/>
          <p:nvPr/>
        </p:nvSpPr>
        <p:spPr>
          <a:xfrm>
            <a:off x="1143000" y="152400"/>
            <a:ext cx="7772400" cy="523220"/>
          </a:xfrm>
          <a:prstGeom prst="rect">
            <a:avLst/>
          </a:prstGeom>
          <a:solidFill>
            <a:schemeClr val="accent1">
              <a:lumMod val="20000"/>
              <a:lumOff val="80000"/>
            </a:schemeClr>
          </a:solidFill>
        </p:spPr>
        <p:txBody>
          <a:bodyPr wrap="square">
            <a:spAutoFit/>
          </a:bodyPr>
          <a:lstStyle/>
          <a:p>
            <a:r>
              <a:rPr lang="mn-MN" sz="2800" b="1" dirty="0" smtClean="0">
                <a:solidFill>
                  <a:srgbClr val="C00000"/>
                </a:solidFill>
                <a:latin typeface="Arial" pitchFamily="34" charset="0"/>
                <a:cs typeface="Arial" pitchFamily="34" charset="0"/>
              </a:rPr>
              <a:t>Ядуу</a:t>
            </a:r>
            <a:r>
              <a:rPr lang="mn-MN" sz="2400" b="1" dirty="0" smtClean="0">
                <a:solidFill>
                  <a:srgbClr val="002060"/>
                </a:solidFill>
                <a:latin typeface="Arial" pitchFamily="34" charset="0"/>
                <a:cs typeface="Arial" pitchFamily="34" charset="0"/>
              </a:rPr>
              <a:t> Монгол хүний сарын хэрэглээ, 2016 он</a:t>
            </a:r>
            <a:endParaRPr lang="en-US" sz="2400" b="1" dirty="0">
              <a:solidFill>
                <a:srgbClr val="002060"/>
              </a:solidFill>
              <a:latin typeface="Arial" pitchFamily="34" charset="0"/>
              <a:cs typeface="Arial" pitchFamily="34" charset="0"/>
            </a:endParaRPr>
          </a:p>
        </p:txBody>
      </p:sp>
      <p:pic>
        <p:nvPicPr>
          <p:cNvPr id="2" name="Picture 1"/>
          <p:cNvPicPr>
            <a:picLocks noChangeAspect="1"/>
          </p:cNvPicPr>
          <p:nvPr/>
        </p:nvPicPr>
        <p:blipFill>
          <a:blip r:embed="rId2" cstate="print"/>
          <a:stretch>
            <a:fillRect/>
          </a:stretch>
        </p:blipFill>
        <p:spPr>
          <a:xfrm>
            <a:off x="1372572" y="1058000"/>
            <a:ext cx="7771428" cy="5800000"/>
          </a:xfrm>
          <a:prstGeom prst="rect">
            <a:avLst/>
          </a:prstGeom>
        </p:spPr>
      </p:pic>
    </p:spTree>
    <p:extLst>
      <p:ext uri="{BB962C8B-B14F-4D97-AF65-F5344CB8AC3E}">
        <p14:creationId xmlns:p14="http://schemas.microsoft.com/office/powerpoint/2010/main" xmlns="" val="2665480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172200"/>
            <a:ext cx="2057400" cy="365125"/>
          </a:xfrm>
          <a:solidFill>
            <a:schemeClr val="bg1"/>
          </a:solidFill>
        </p:spPr>
        <p:txBody>
          <a:bodyPr/>
          <a:lstStyle/>
          <a:p>
            <a:pPr>
              <a:defRPr/>
            </a:pPr>
            <a:fld id="{140437A4-DADB-4301-BF4D-4139DEAF4B20}" type="slidenum">
              <a:rPr lang="en-US" altLang="en-US" smtClean="0"/>
              <a:pPr>
                <a:defRPr/>
              </a:pPr>
              <a:t>2</a:t>
            </a:fld>
            <a:endParaRPr lang="en-US" altLang="en-US"/>
          </a:p>
        </p:txBody>
      </p:sp>
      <p:pic>
        <p:nvPicPr>
          <p:cNvPr id="9" name="Picture 8"/>
          <p:cNvPicPr>
            <a:picLocks noChangeAspect="1"/>
          </p:cNvPicPr>
          <p:nvPr/>
        </p:nvPicPr>
        <p:blipFill>
          <a:blip r:embed="rId2" cstate="print"/>
          <a:stretch>
            <a:fillRect/>
          </a:stretch>
        </p:blipFill>
        <p:spPr>
          <a:xfrm>
            <a:off x="5867400" y="4019729"/>
            <a:ext cx="2286000" cy="2286000"/>
          </a:xfrm>
          <a:prstGeom prst="rect">
            <a:avLst/>
          </a:prstGeom>
        </p:spPr>
      </p:pic>
      <p:sp>
        <p:nvSpPr>
          <p:cNvPr id="7" name="TextBox 6"/>
          <p:cNvSpPr txBox="1"/>
          <p:nvPr/>
        </p:nvSpPr>
        <p:spPr>
          <a:xfrm>
            <a:off x="1524000" y="1752600"/>
            <a:ext cx="6248400" cy="2400657"/>
          </a:xfrm>
          <a:prstGeom prst="rect">
            <a:avLst/>
          </a:prstGeom>
          <a:noFill/>
        </p:spPr>
        <p:txBody>
          <a:bodyPr wrap="square" rtlCol="0">
            <a:spAutoFit/>
          </a:bodyPr>
          <a:lstStyle/>
          <a:p>
            <a:pPr>
              <a:lnSpc>
                <a:spcPct val="150000"/>
              </a:lnSpc>
            </a:pPr>
            <a:r>
              <a:rPr lang="mn-MN" sz="2000" b="1" dirty="0" smtClean="0">
                <a:solidFill>
                  <a:srgbClr val="002060"/>
                </a:solidFill>
                <a:latin typeface="Arial" pitchFamily="34" charset="0"/>
                <a:cs typeface="Arial" pitchFamily="34" charset="0"/>
              </a:rPr>
              <a:t>1. Ядуурлын тухай ойлголт</a:t>
            </a:r>
            <a:endParaRPr lang="en-US" sz="2000" b="1" dirty="0" smtClean="0">
              <a:solidFill>
                <a:srgbClr val="002060"/>
              </a:solidFill>
              <a:latin typeface="Arial" pitchFamily="34" charset="0"/>
              <a:cs typeface="Arial" pitchFamily="34" charset="0"/>
            </a:endParaRPr>
          </a:p>
          <a:p>
            <a:pPr>
              <a:lnSpc>
                <a:spcPct val="150000"/>
              </a:lnSpc>
            </a:pPr>
            <a:r>
              <a:rPr lang="mn-MN" sz="2000" b="1" dirty="0" smtClean="0">
                <a:solidFill>
                  <a:srgbClr val="002060"/>
                </a:solidFill>
                <a:latin typeface="Arial" pitchFamily="34" charset="0"/>
                <a:cs typeface="Arial" pitchFamily="34" charset="0"/>
              </a:rPr>
              <a:t>2. Ядуурлын өнөөгийн дүр төрх</a:t>
            </a:r>
          </a:p>
          <a:p>
            <a:pPr>
              <a:lnSpc>
                <a:spcPct val="150000"/>
              </a:lnSpc>
            </a:pPr>
            <a:r>
              <a:rPr lang="mn-MN" sz="2000" b="1" dirty="0">
                <a:solidFill>
                  <a:srgbClr val="002060"/>
                </a:solidFill>
                <a:latin typeface="Arial" pitchFamily="34" charset="0"/>
                <a:cs typeface="Arial" pitchFamily="34" charset="0"/>
              </a:rPr>
              <a:t>3</a:t>
            </a:r>
            <a:r>
              <a:rPr lang="mn-MN" sz="2000" b="1" dirty="0" smtClean="0">
                <a:solidFill>
                  <a:srgbClr val="002060"/>
                </a:solidFill>
                <a:latin typeface="Arial" pitchFamily="34" charset="0"/>
                <a:cs typeface="Arial" pitchFamily="34" charset="0"/>
              </a:rPr>
              <a:t>. Ядуурлын чиг хандлага</a:t>
            </a:r>
          </a:p>
          <a:p>
            <a:pPr>
              <a:lnSpc>
                <a:spcPct val="150000"/>
              </a:lnSpc>
            </a:pPr>
            <a:r>
              <a:rPr lang="mn-MN" sz="2000" b="1" dirty="0" smtClean="0">
                <a:solidFill>
                  <a:srgbClr val="002060"/>
                </a:solidFill>
                <a:latin typeface="Arial" pitchFamily="34" charset="0"/>
                <a:cs typeface="Arial" pitchFamily="34" charset="0"/>
              </a:rPr>
              <a:t>4. Өрхийн орлого ба хэрэглээ</a:t>
            </a:r>
          </a:p>
          <a:p>
            <a:pPr>
              <a:lnSpc>
                <a:spcPct val="150000"/>
              </a:lnSpc>
            </a:pPr>
            <a:r>
              <a:rPr lang="mn-MN" sz="2000" b="1" dirty="0">
                <a:solidFill>
                  <a:srgbClr val="002060"/>
                </a:solidFill>
                <a:latin typeface="Arial" pitchFamily="34" charset="0"/>
                <a:cs typeface="Arial" pitchFamily="34" charset="0"/>
              </a:rPr>
              <a:t>5</a:t>
            </a:r>
            <a:r>
              <a:rPr lang="mn-MN" sz="2000" b="1" dirty="0" smtClean="0">
                <a:solidFill>
                  <a:srgbClr val="002060"/>
                </a:solidFill>
                <a:latin typeface="Arial" pitchFamily="34" charset="0"/>
                <a:cs typeface="Arial" pitchFamily="34" charset="0"/>
              </a:rPr>
              <a:t>. Нийгмийн хамгаалал, халамжийн нөлөөлөл </a:t>
            </a:r>
            <a:endParaRPr lang="mn-MN" sz="2000" b="1" dirty="0">
              <a:solidFill>
                <a:srgbClr val="002060"/>
              </a:solidFill>
              <a:latin typeface="Arial" pitchFamily="34" charset="0"/>
              <a:cs typeface="Arial" pitchFamily="34" charset="0"/>
            </a:endParaRPr>
          </a:p>
        </p:txBody>
      </p:sp>
      <p:sp>
        <p:nvSpPr>
          <p:cNvPr id="10" name="TextBox 9"/>
          <p:cNvSpPr txBox="1"/>
          <p:nvPr/>
        </p:nvSpPr>
        <p:spPr>
          <a:xfrm>
            <a:off x="1524000" y="1143000"/>
            <a:ext cx="2133600" cy="461665"/>
          </a:xfrm>
          <a:prstGeom prst="rect">
            <a:avLst/>
          </a:prstGeom>
          <a:noFill/>
        </p:spPr>
        <p:txBody>
          <a:bodyPr wrap="square" rtlCol="0">
            <a:spAutoFit/>
          </a:bodyPr>
          <a:lstStyle/>
          <a:p>
            <a:r>
              <a:rPr lang="mn-MN" sz="2400" b="1" dirty="0" smtClean="0">
                <a:solidFill>
                  <a:srgbClr val="002060"/>
                </a:solidFill>
                <a:latin typeface="Arial" pitchFamily="34" charset="0"/>
                <a:cs typeface="Arial" pitchFamily="34" charset="0"/>
              </a:rPr>
              <a:t>АГУУЛГА</a:t>
            </a:r>
            <a:endParaRPr lang="en-US" sz="2400" b="1"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20</a:t>
            </a:fld>
            <a:endParaRPr lang="en-US" altLang="en-US"/>
          </a:p>
        </p:txBody>
      </p:sp>
      <p:sp>
        <p:nvSpPr>
          <p:cNvPr id="5" name="Rectangle 4"/>
          <p:cNvSpPr/>
          <p:nvPr/>
        </p:nvSpPr>
        <p:spPr>
          <a:xfrm>
            <a:off x="1143000" y="506437"/>
            <a:ext cx="8001000" cy="707886"/>
          </a:xfrm>
          <a:prstGeom prst="rect">
            <a:avLst/>
          </a:prstGeom>
        </p:spPr>
        <p:txBody>
          <a:bodyPr wrap="square">
            <a:spAutoFit/>
          </a:bodyPr>
          <a:lstStyle/>
          <a:p>
            <a:r>
              <a:rPr lang="mn-MN" sz="2000" b="1" dirty="0" smtClean="0">
                <a:solidFill>
                  <a:srgbClr val="002060"/>
                </a:solidFill>
                <a:latin typeface="Arial" pitchFamily="34" charset="0"/>
                <a:cs typeface="Arial" pitchFamily="34" charset="0"/>
              </a:rPr>
              <a:t>Нэг хүнд сард ногдох хэрэглээ</a:t>
            </a:r>
            <a:r>
              <a:rPr lang="en-US" sz="2000" b="1" dirty="0" smtClean="0">
                <a:solidFill>
                  <a:srgbClr val="002060"/>
                </a:solidFill>
                <a:latin typeface="Arial" pitchFamily="34" charset="0"/>
                <a:cs typeface="Arial" pitchFamily="34" charset="0"/>
              </a:rPr>
              <a:t>, </a:t>
            </a:r>
            <a:r>
              <a:rPr lang="mn-MN" sz="2000" b="1" dirty="0" smtClean="0">
                <a:solidFill>
                  <a:srgbClr val="002060"/>
                </a:solidFill>
                <a:latin typeface="Arial" pitchFamily="34" charset="0"/>
                <a:cs typeface="Arial" pitchFamily="34" charset="0"/>
              </a:rPr>
              <a:t>үндсэн нэр төрлөөр, бүтцээр, </a:t>
            </a:r>
            <a:r>
              <a:rPr lang="mn-MN" sz="2000" b="1" dirty="0" smtClean="0">
                <a:solidFill>
                  <a:srgbClr val="FF0000"/>
                </a:solidFill>
                <a:latin typeface="Arial" pitchFamily="34" charset="0"/>
                <a:cs typeface="Arial" pitchFamily="34" charset="0"/>
              </a:rPr>
              <a:t>хот, хөдөөгөөр, 2016 он</a:t>
            </a:r>
            <a:endParaRPr lang="en-US" sz="2000" b="1" dirty="0">
              <a:solidFill>
                <a:srgbClr val="FF0000"/>
              </a:solidFill>
              <a:latin typeface="Arial" pitchFamily="34" charset="0"/>
              <a:cs typeface="Arial" pitchFamily="34" charset="0"/>
            </a:endParaRPr>
          </a:p>
        </p:txBody>
      </p:sp>
      <p:sp>
        <p:nvSpPr>
          <p:cNvPr id="6" name="Rectangle 5"/>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өнөөгийн дүр төрх</a:t>
            </a:r>
            <a:endParaRPr lang="en-US" sz="24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17" name="Chart 16"/>
          <p:cNvGraphicFramePr>
            <a:graphicFrameLocks/>
          </p:cNvGraphicFramePr>
          <p:nvPr>
            <p:extLst>
              <p:ext uri="{D42A27DB-BD31-4B8C-83A1-F6EECF244321}">
                <p14:modId xmlns:p14="http://schemas.microsoft.com/office/powerpoint/2010/main" xmlns="" val="3855676300"/>
              </p:ext>
            </p:extLst>
          </p:nvPr>
        </p:nvGraphicFramePr>
        <p:xfrm>
          <a:off x="1162050" y="1225063"/>
          <a:ext cx="4019550" cy="56329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Chart 27"/>
          <p:cNvGraphicFramePr>
            <a:graphicFrameLocks/>
          </p:cNvGraphicFramePr>
          <p:nvPr>
            <p:extLst>
              <p:ext uri="{D42A27DB-BD31-4B8C-83A1-F6EECF244321}">
                <p14:modId xmlns:p14="http://schemas.microsoft.com/office/powerpoint/2010/main" xmlns="" val="300164892"/>
              </p:ext>
            </p:extLst>
          </p:nvPr>
        </p:nvGraphicFramePr>
        <p:xfrm>
          <a:off x="5334000" y="1066801"/>
          <a:ext cx="3810000" cy="28907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p:cNvGraphicFramePr>
            <a:graphicFrameLocks/>
          </p:cNvGraphicFramePr>
          <p:nvPr>
            <p:extLst>
              <p:ext uri="{D42A27DB-BD31-4B8C-83A1-F6EECF244321}">
                <p14:modId xmlns:p14="http://schemas.microsoft.com/office/powerpoint/2010/main" xmlns="" val="2575224821"/>
              </p:ext>
            </p:extLst>
          </p:nvPr>
        </p:nvGraphicFramePr>
        <p:xfrm>
          <a:off x="5334000" y="3962400"/>
          <a:ext cx="3810000" cy="288856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21</a:t>
            </a:fld>
            <a:endParaRPr lang="en-US" altLang="en-US"/>
          </a:p>
        </p:txBody>
      </p:sp>
      <p:sp>
        <p:nvSpPr>
          <p:cNvPr id="5" name="Rectangle 4"/>
          <p:cNvSpPr/>
          <p:nvPr/>
        </p:nvSpPr>
        <p:spPr>
          <a:xfrm>
            <a:off x="1143000" y="685800"/>
            <a:ext cx="7772400" cy="400110"/>
          </a:xfrm>
          <a:prstGeom prst="rect">
            <a:avLst/>
          </a:prstGeom>
        </p:spPr>
        <p:txBody>
          <a:bodyPr wrap="square">
            <a:spAutoFit/>
          </a:bodyPr>
          <a:lstStyle/>
          <a:p>
            <a:r>
              <a:rPr lang="mn-MN" sz="2000" b="1" dirty="0" smtClean="0">
                <a:solidFill>
                  <a:srgbClr val="002060"/>
                </a:solidFill>
                <a:latin typeface="Arial" pitchFamily="34" charset="0"/>
                <a:cs typeface="Arial" pitchFamily="34" charset="0"/>
              </a:rPr>
              <a:t>Нэг хүнд ногдох хэрэглээ, </a:t>
            </a:r>
            <a:r>
              <a:rPr lang="mn-MN" sz="2000" b="1" dirty="0" smtClean="0">
                <a:solidFill>
                  <a:srgbClr val="FF0000"/>
                </a:solidFill>
                <a:latin typeface="Arial" pitchFamily="34" charset="0"/>
                <a:cs typeface="Arial" pitchFamily="34" charset="0"/>
              </a:rPr>
              <a:t>өрхийн тооны тэнцүү 10 бүлгээр</a:t>
            </a:r>
            <a:endParaRPr lang="en-US" sz="2000" b="1" dirty="0">
              <a:solidFill>
                <a:srgbClr val="FF0000"/>
              </a:solidFill>
              <a:latin typeface="Arial" pitchFamily="34" charset="0"/>
              <a:cs typeface="Arial" pitchFamily="34" charset="0"/>
            </a:endParaRPr>
          </a:p>
        </p:txBody>
      </p:sp>
      <p:sp>
        <p:nvSpPr>
          <p:cNvPr id="6" name="Rectangle 5"/>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өнөөгийн дүр төрх</a:t>
            </a:r>
            <a:endParaRPr lang="en-US" sz="24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xmlns="" val="1295173380"/>
              </p:ext>
            </p:extLst>
          </p:nvPr>
        </p:nvGraphicFramePr>
        <p:xfrm>
          <a:off x="1143000" y="1295400"/>
          <a:ext cx="80010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37893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1143000" y="4419600"/>
          <a:ext cx="8001000" cy="24384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22</a:t>
            </a:fld>
            <a:endParaRPr lang="en-US" altLang="en-US"/>
          </a:p>
        </p:txBody>
      </p:sp>
      <p:sp>
        <p:nvSpPr>
          <p:cNvPr id="5" name="Rectangle 4"/>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өнөөгийн дүр төрх</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6" name="Rectangle 5"/>
          <p:cNvSpPr/>
          <p:nvPr/>
        </p:nvSpPr>
        <p:spPr>
          <a:xfrm>
            <a:off x="1143000" y="609600"/>
            <a:ext cx="4191000" cy="338554"/>
          </a:xfrm>
          <a:prstGeom prst="rect">
            <a:avLst/>
          </a:prstGeom>
        </p:spPr>
        <p:txBody>
          <a:bodyPr wrap="square">
            <a:spAutoFit/>
          </a:bodyPr>
          <a:lstStyle/>
          <a:p>
            <a:r>
              <a:rPr lang="az-Cyrl-AZ" sz="1600" b="1" dirty="0" smtClean="0">
                <a:solidFill>
                  <a:srgbClr val="002060"/>
                </a:solidFill>
                <a:latin typeface="Arial" pitchFamily="34" charset="0"/>
                <a:cs typeface="Arial" pitchFamily="34" charset="0"/>
              </a:rPr>
              <a:t>Ядуурал ба өрхийн ам бүлийн тоо</a:t>
            </a:r>
            <a:endParaRPr lang="en-US" sz="1600" b="1" dirty="0">
              <a:solidFill>
                <a:srgbClr val="002060"/>
              </a:solidFill>
              <a:latin typeface="Arial" pitchFamily="34" charset="0"/>
              <a:cs typeface="Arial" pitchFamily="34" charset="0"/>
            </a:endParaRPr>
          </a:p>
        </p:txBody>
      </p:sp>
      <p:graphicFrame>
        <p:nvGraphicFramePr>
          <p:cNvPr id="7" name="Chart 6"/>
          <p:cNvGraphicFramePr/>
          <p:nvPr/>
        </p:nvGraphicFramePr>
        <p:xfrm>
          <a:off x="1143000" y="1066800"/>
          <a:ext cx="784860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5181600" y="1066800"/>
          <a:ext cx="3733800"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5410200" y="533400"/>
            <a:ext cx="3657600" cy="584775"/>
          </a:xfrm>
          <a:prstGeom prst="rect">
            <a:avLst/>
          </a:prstGeom>
        </p:spPr>
        <p:txBody>
          <a:bodyPr wrap="square">
            <a:spAutoFit/>
          </a:bodyPr>
          <a:lstStyle/>
          <a:p>
            <a:r>
              <a:rPr lang="az-Cyrl-AZ" sz="1600" b="1" dirty="0" smtClean="0">
                <a:solidFill>
                  <a:srgbClr val="002060"/>
                </a:solidFill>
                <a:latin typeface="Arial" pitchFamily="34" charset="0"/>
                <a:cs typeface="Arial" pitchFamily="34" charset="0"/>
              </a:rPr>
              <a:t>Ядуурлын үндсэн үзүүлэлтүүд, </a:t>
            </a:r>
            <a:endParaRPr lang="en-US" sz="1600" b="1" dirty="0" smtClean="0">
              <a:solidFill>
                <a:srgbClr val="002060"/>
              </a:solidFill>
              <a:latin typeface="Arial" pitchFamily="34" charset="0"/>
              <a:cs typeface="Arial" pitchFamily="34" charset="0"/>
            </a:endParaRPr>
          </a:p>
          <a:p>
            <a:r>
              <a:rPr lang="az-Cyrl-AZ" sz="1600" b="1" dirty="0" smtClean="0">
                <a:solidFill>
                  <a:srgbClr val="002060"/>
                </a:solidFill>
                <a:latin typeface="Arial" pitchFamily="34" charset="0"/>
                <a:cs typeface="Arial" pitchFamily="34" charset="0"/>
              </a:rPr>
              <a:t>өрхийн тэргүүлэгчийн насаар</a:t>
            </a:r>
            <a:endParaRPr lang="en-US" sz="1600" b="1" dirty="0">
              <a:solidFill>
                <a:srgbClr val="002060"/>
              </a:solidFill>
              <a:latin typeface="Arial" pitchFamily="34" charset="0"/>
              <a:cs typeface="Arial" pitchFamily="34" charset="0"/>
            </a:endParaRPr>
          </a:p>
        </p:txBody>
      </p:sp>
      <p:sp>
        <p:nvSpPr>
          <p:cNvPr id="11" name="Rectangle 10"/>
          <p:cNvSpPr/>
          <p:nvPr/>
        </p:nvSpPr>
        <p:spPr>
          <a:xfrm>
            <a:off x="1143000" y="3810000"/>
            <a:ext cx="5334000" cy="523220"/>
          </a:xfrm>
          <a:prstGeom prst="rect">
            <a:avLst/>
          </a:prstGeom>
        </p:spPr>
        <p:txBody>
          <a:bodyPr wrap="square">
            <a:spAutoFit/>
          </a:bodyPr>
          <a:lstStyle/>
          <a:p>
            <a:r>
              <a:rPr lang="az-Cyrl-AZ" sz="1400" b="1" dirty="0" smtClean="0">
                <a:solidFill>
                  <a:srgbClr val="002060"/>
                </a:solidFill>
                <a:latin typeface="Arial" pitchFamily="34" charset="0"/>
                <a:cs typeface="Arial" pitchFamily="34" charset="0"/>
              </a:rPr>
              <a:t>Ядуурлын үндсэн үзүүлэлтүүд,</a:t>
            </a:r>
            <a:r>
              <a:rPr lang="en-US" sz="1400" b="1" dirty="0" smtClean="0">
                <a:solidFill>
                  <a:srgbClr val="002060"/>
                </a:solidFill>
                <a:latin typeface="Arial" pitchFamily="34" charset="0"/>
                <a:cs typeface="Arial" pitchFamily="34" charset="0"/>
              </a:rPr>
              <a:t> </a:t>
            </a:r>
            <a:r>
              <a:rPr lang="az-Cyrl-AZ" sz="1400" b="1" dirty="0" smtClean="0">
                <a:solidFill>
                  <a:srgbClr val="002060"/>
                </a:solidFill>
                <a:latin typeface="Arial" pitchFamily="34" charset="0"/>
                <a:cs typeface="Arial" pitchFamily="34" charset="0"/>
              </a:rPr>
              <a:t>өрхийн тэргүүлэгчийн </a:t>
            </a:r>
            <a:r>
              <a:rPr lang="mn-MN" sz="1400" b="1" dirty="0" smtClean="0">
                <a:solidFill>
                  <a:srgbClr val="002060"/>
                </a:solidFill>
                <a:latin typeface="Arial" pitchFamily="34" charset="0"/>
                <a:cs typeface="Arial" pitchFamily="34" charset="0"/>
              </a:rPr>
              <a:t>эзэмшсэн боловсролын дээд түвшнээр</a:t>
            </a:r>
            <a:endParaRPr lang="en-US" sz="1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3143765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23</a:t>
            </a:fld>
            <a:endParaRPr lang="en-US" altLang="en-US"/>
          </a:p>
        </p:txBody>
      </p:sp>
      <p:sp>
        <p:nvSpPr>
          <p:cNvPr id="5" name="Rectangle 4"/>
          <p:cNvSpPr/>
          <p:nvPr/>
        </p:nvSpPr>
        <p:spPr>
          <a:xfrm>
            <a:off x="1219200" y="1030069"/>
            <a:ext cx="8001000" cy="646331"/>
          </a:xfrm>
          <a:prstGeom prst="rect">
            <a:avLst/>
          </a:prstGeom>
        </p:spPr>
        <p:txBody>
          <a:bodyPr wrap="square">
            <a:spAutoFit/>
          </a:bodyPr>
          <a:lstStyle/>
          <a:p>
            <a:r>
              <a:rPr lang="az-Cyrl-AZ" b="1" dirty="0" smtClean="0">
                <a:solidFill>
                  <a:srgbClr val="002060"/>
                </a:solidFill>
                <a:latin typeface="Arial" pitchFamily="34" charset="0"/>
                <a:cs typeface="Arial" pitchFamily="34" charset="0"/>
              </a:rPr>
              <a:t>Ядуурлын үндсэн үзүүлэлтүүд, </a:t>
            </a:r>
            <a:endParaRPr lang="en-US" b="1" dirty="0" smtClean="0">
              <a:solidFill>
                <a:srgbClr val="002060"/>
              </a:solidFill>
              <a:latin typeface="Arial" pitchFamily="34" charset="0"/>
              <a:cs typeface="Arial" pitchFamily="34" charset="0"/>
            </a:endParaRPr>
          </a:p>
          <a:p>
            <a:r>
              <a:rPr lang="az-Cyrl-AZ" b="1" dirty="0" smtClean="0">
                <a:solidFill>
                  <a:srgbClr val="FF0000"/>
                </a:solidFill>
                <a:latin typeface="Arial" pitchFamily="34" charset="0"/>
                <a:cs typeface="Arial" pitchFamily="34" charset="0"/>
              </a:rPr>
              <a:t>өрхийн тэргүүлэгчийн</a:t>
            </a:r>
            <a:r>
              <a:rPr lang="mn-MN" b="1" dirty="0" smtClean="0">
                <a:solidFill>
                  <a:srgbClr val="FF0000"/>
                </a:solidFill>
                <a:latin typeface="Arial" pitchFamily="34" charset="0"/>
                <a:cs typeface="Arial" pitchFamily="34" charset="0"/>
              </a:rPr>
              <a:t> ажиллах хүчний оролцооны байдлаар</a:t>
            </a:r>
            <a:endParaRPr lang="en-US" b="1" dirty="0">
              <a:solidFill>
                <a:srgbClr val="FF0000"/>
              </a:solidFill>
              <a:latin typeface="Arial" pitchFamily="34" charset="0"/>
              <a:cs typeface="Arial" pitchFamily="34" charset="0"/>
            </a:endParaRPr>
          </a:p>
        </p:txBody>
      </p:sp>
      <p:sp>
        <p:nvSpPr>
          <p:cNvPr id="6" name="Rectangle 5"/>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өнөөгийн дүр төрх</a:t>
            </a:r>
            <a:endParaRPr lang="en-US" sz="24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xmlns="" val="3756352408"/>
              </p:ext>
            </p:extLst>
          </p:nvPr>
        </p:nvGraphicFramePr>
        <p:xfrm>
          <a:off x="1219200" y="1981200"/>
          <a:ext cx="7848600" cy="2514603"/>
        </p:xfrm>
        <a:graphic>
          <a:graphicData uri="http://schemas.openxmlformats.org/drawingml/2006/table">
            <a:tbl>
              <a:tblPr/>
              <a:tblGrid>
                <a:gridCol w="2286000"/>
                <a:gridCol w="762000"/>
                <a:gridCol w="609600"/>
                <a:gridCol w="762000"/>
                <a:gridCol w="838200"/>
                <a:gridCol w="914400"/>
                <a:gridCol w="838200"/>
                <a:gridCol w="838200"/>
              </a:tblGrid>
              <a:tr h="214487">
                <a:tc rowSpan="2">
                  <a:txBody>
                    <a:bodyPr/>
                    <a:lstStyle/>
                    <a:p>
                      <a:pPr algn="ctr" rtl="0" fontAlgn="b"/>
                      <a:r>
                        <a:rPr lang="en-US" sz="1200" b="1" i="0" u="none" strike="noStrike" dirty="0">
                          <a:solidFill>
                            <a:srgbClr val="FFFFFF"/>
                          </a:solidFill>
                          <a:effectLst/>
                          <a:latin typeface="Arial" panose="020B0604020202020204" pitchFamily="34" charset="0"/>
                        </a:rPr>
                        <a:t> </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mn-MN" sz="1200" b="1" i="0" u="none" strike="noStrike" dirty="0">
                          <a:solidFill>
                            <a:srgbClr val="FFFFFF"/>
                          </a:solidFill>
                          <a:effectLst/>
                          <a:latin typeface="Arial" panose="020B0604020202020204" pitchFamily="34" charset="0"/>
                        </a:rPr>
                        <a:t>Улсын дундаж</a:t>
                      </a:r>
                    </a:p>
                  </a:txBody>
                  <a:tcPr marL="9525" marR="9525" marT="9525"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gridSpan="4">
                  <a:txBody>
                    <a:bodyPr/>
                    <a:lstStyle/>
                    <a:p>
                      <a:pPr algn="ctr" rtl="0" fontAlgn="t"/>
                      <a:r>
                        <a:rPr lang="mn-MN" sz="1200" b="1" i="0" u="none" strike="noStrike">
                          <a:solidFill>
                            <a:srgbClr val="FFFFFF"/>
                          </a:solidFill>
                          <a:effectLst/>
                          <a:latin typeface="Arial" panose="020B0604020202020204" pitchFamily="34" charset="0"/>
                        </a:rPr>
                        <a:t>Ажилтай</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0" fontAlgn="ctr"/>
                      <a:r>
                        <a:rPr lang="mn-MN" sz="1200" b="1" i="0" u="none" strike="noStrike">
                          <a:solidFill>
                            <a:srgbClr val="FFFFFF"/>
                          </a:solidFill>
                          <a:effectLst/>
                          <a:latin typeface="Arial" panose="020B0604020202020204" pitchFamily="34" charset="0"/>
                        </a:rPr>
                        <a:t>Ажилгүй</a:t>
                      </a:r>
                    </a:p>
                  </a:txBody>
                  <a:tcPr marL="9525" marR="9525" marT="9525"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mn-MN" sz="1200" b="1" i="0" u="none" strike="noStrike">
                          <a:solidFill>
                            <a:srgbClr val="FFFFFF"/>
                          </a:solidFill>
                          <a:effectLst/>
                          <a:latin typeface="Arial" panose="020B0604020202020204" pitchFamily="34" charset="0"/>
                        </a:rPr>
                        <a:t>Ажиллах хүчнээс гадуур</a:t>
                      </a:r>
                    </a:p>
                  </a:txBody>
                  <a:tcPr marL="9525" marR="9525" marT="9525"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r>
              <a:tr h="510682">
                <a:tc vMerge="1">
                  <a:txBody>
                    <a:bodyPr/>
                    <a:lstStyle/>
                    <a:p>
                      <a:endParaRPr lang="en-US"/>
                    </a:p>
                  </a:txBody>
                  <a:tcPr/>
                </a:tc>
                <a:tc vMerge="1">
                  <a:txBody>
                    <a:bodyPr/>
                    <a:lstStyle/>
                    <a:p>
                      <a:endParaRPr lang="en-US"/>
                    </a:p>
                  </a:txBody>
                  <a:tcPr/>
                </a:tc>
                <a:tc>
                  <a:txBody>
                    <a:bodyPr/>
                    <a:lstStyle/>
                    <a:p>
                      <a:pPr algn="ctr" rtl="0" fontAlgn="ctr"/>
                      <a:r>
                        <a:rPr lang="mn-MN" sz="1200" b="1" i="0" u="none" strike="noStrike" dirty="0">
                          <a:solidFill>
                            <a:srgbClr val="FFFFFF"/>
                          </a:solidFill>
                          <a:effectLst/>
                          <a:latin typeface="Arial" panose="020B0604020202020204" pitchFamily="34" charset="0"/>
                        </a:rPr>
                        <a:t>Нийт</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mn-MN" sz="1200" b="1" i="0" u="none" strike="noStrike" dirty="0">
                          <a:solidFill>
                            <a:srgbClr val="FFFFFF"/>
                          </a:solidFill>
                          <a:effectLst/>
                          <a:latin typeface="Arial" panose="020B0604020202020204" pitchFamily="34" charset="0"/>
                        </a:rPr>
                        <a:t>Хөдөө аж ахуй</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mn-MN" sz="1200" b="1" i="0" u="none" strike="noStrike">
                          <a:solidFill>
                            <a:srgbClr val="FFFFFF"/>
                          </a:solidFill>
                          <a:effectLst/>
                          <a:latin typeface="Arial" panose="020B0604020202020204" pitchFamily="34" charset="0"/>
                        </a:rPr>
                        <a:t>Аж үйлдвэр</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mn-MN" sz="1200" b="1" i="0" u="none" strike="noStrike">
                          <a:solidFill>
                            <a:srgbClr val="FFFFFF"/>
                          </a:solidFill>
                          <a:effectLst/>
                          <a:latin typeface="Arial" panose="020B0604020202020204" pitchFamily="34" charset="0"/>
                        </a:rPr>
                        <a:t>Үйлчилгээ</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vMerge="1">
                  <a:txBody>
                    <a:bodyPr/>
                    <a:lstStyle/>
                    <a:p>
                      <a:endParaRPr lang="en-US"/>
                    </a:p>
                  </a:txBody>
                  <a:tcPr/>
                </a:tc>
                <a:tc vMerge="1">
                  <a:txBody>
                    <a:bodyPr/>
                    <a:lstStyle/>
                    <a:p>
                      <a:endParaRPr lang="en-US"/>
                    </a:p>
                  </a:txBody>
                  <a:tcPr/>
                </a:tc>
              </a:tr>
              <a:tr h="206316">
                <a:tc>
                  <a:txBody>
                    <a:bodyPr/>
                    <a:lstStyle/>
                    <a:p>
                      <a:pPr algn="l" fontAlgn="b"/>
                      <a:r>
                        <a:rPr lang="en-US" sz="12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2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2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214487">
                <a:tc>
                  <a:txBody>
                    <a:bodyPr/>
                    <a:lstStyle/>
                    <a:p>
                      <a:pPr algn="l" rtl="0" fontAlgn="b"/>
                      <a:r>
                        <a:rPr lang="mn-MN" sz="1200" b="1" i="0" u="none" strike="noStrike">
                          <a:solidFill>
                            <a:srgbClr val="002060"/>
                          </a:solidFill>
                          <a:effectLst/>
                          <a:latin typeface="Arial" panose="020B0604020202020204" pitchFamily="34" charset="0"/>
                        </a:rPr>
                        <a:t>Ядуурлын хамралтын хүрээ</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dirty="0">
                          <a:solidFill>
                            <a:srgbClr val="002060"/>
                          </a:solidFill>
                          <a:effectLst/>
                          <a:latin typeface="Arial" panose="020B0604020202020204" pitchFamily="34" charset="0"/>
                        </a:rPr>
                        <a:t>29.6</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2060"/>
                          </a:solidFill>
                          <a:effectLst/>
                          <a:latin typeface="Arial" panose="020B0604020202020204" pitchFamily="34" charset="0"/>
                        </a:rPr>
                        <a:t>27.6</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dirty="0">
                          <a:solidFill>
                            <a:srgbClr val="002060"/>
                          </a:solidFill>
                          <a:effectLst/>
                          <a:latin typeface="Arial" panose="020B0604020202020204" pitchFamily="34" charset="0"/>
                        </a:rPr>
                        <a:t>39.1</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dirty="0">
                          <a:solidFill>
                            <a:srgbClr val="002060"/>
                          </a:solidFill>
                          <a:effectLst/>
                          <a:latin typeface="Arial" panose="020B0604020202020204" pitchFamily="34" charset="0"/>
                        </a:rPr>
                        <a:t>31.7</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2060"/>
                          </a:solidFill>
                          <a:effectLst/>
                          <a:latin typeface="Arial" panose="020B0604020202020204" pitchFamily="34" charset="0"/>
                        </a:rPr>
                        <a:t>19.8</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2060"/>
                          </a:solidFill>
                          <a:effectLst/>
                          <a:latin typeface="Arial" panose="020B0604020202020204" pitchFamily="34" charset="0"/>
                        </a:rPr>
                        <a:t>48.7</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dirty="0">
                          <a:solidFill>
                            <a:srgbClr val="002060"/>
                          </a:solidFill>
                          <a:effectLst/>
                          <a:latin typeface="Arial" panose="020B0604020202020204" pitchFamily="34" charset="0"/>
                        </a:rPr>
                        <a:t>30.6</a:t>
                      </a:r>
                    </a:p>
                  </a:txBody>
                  <a:tcPr marL="9525" marR="9525" marT="9525" marB="0" anchor="b">
                    <a:lnL>
                      <a:noFill/>
                    </a:lnL>
                    <a:lnR>
                      <a:noFill/>
                    </a:lnR>
                    <a:lnT>
                      <a:noFill/>
                    </a:lnT>
                    <a:lnB>
                      <a:noFill/>
                    </a:lnB>
                    <a:solidFill>
                      <a:srgbClr val="FFFFFF"/>
                    </a:solidFill>
                  </a:tcPr>
                </a:tc>
              </a:tr>
              <a:tr h="214487">
                <a:tc>
                  <a:txBody>
                    <a:bodyPr/>
                    <a:lstStyle/>
                    <a:p>
                      <a:pPr algn="l" fontAlgn="b"/>
                      <a:r>
                        <a:rPr lang="en-US" sz="1200" b="1" i="0" u="none" strike="noStrike">
                          <a:solidFill>
                            <a:srgbClr val="002060"/>
                          </a:solidFill>
                          <a:effectLst/>
                          <a:latin typeface="Arial" panose="020B0604020202020204" pitchFamily="34" charset="0"/>
                        </a:rPr>
                        <a:t> </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US" sz="1200" b="0" i="0" u="none" strike="noStrike" dirty="0">
                          <a:solidFill>
                            <a:srgbClr val="002060"/>
                          </a:solidFill>
                          <a:effectLst/>
                          <a:latin typeface="Arial" panose="020B0604020202020204" pitchFamily="34" charset="0"/>
                        </a:rPr>
                        <a:t>(0.7)</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US" sz="1200" b="0" i="0" u="none" strike="noStrike" dirty="0">
                          <a:solidFill>
                            <a:srgbClr val="002060"/>
                          </a:solidFill>
                          <a:effectLst/>
                          <a:latin typeface="Arial" panose="020B0604020202020204" pitchFamily="34" charset="0"/>
                        </a:rPr>
                        <a:t>(0.7)</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US" sz="1200" b="0" i="0" u="none" strike="noStrike" dirty="0">
                          <a:solidFill>
                            <a:srgbClr val="002060"/>
                          </a:solidFill>
                          <a:effectLst/>
                          <a:latin typeface="Arial" panose="020B0604020202020204" pitchFamily="34" charset="0"/>
                        </a:rPr>
                        <a:t>(1.3)</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US" sz="1200" b="0" i="0" u="none" strike="noStrike" dirty="0">
                          <a:solidFill>
                            <a:srgbClr val="002060"/>
                          </a:solidFill>
                          <a:effectLst/>
                          <a:latin typeface="Arial" panose="020B0604020202020204" pitchFamily="34" charset="0"/>
                        </a:rPr>
                        <a:t>(1.3)</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2060"/>
                          </a:solidFill>
                          <a:effectLst/>
                          <a:latin typeface="Arial" panose="020B0604020202020204" pitchFamily="34" charset="0"/>
                        </a:rPr>
                        <a:t>(0.8)</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2060"/>
                          </a:solidFill>
                          <a:effectLst/>
                          <a:latin typeface="Arial" panose="020B0604020202020204" pitchFamily="34" charset="0"/>
                        </a:rPr>
                        <a:t>(2.2)</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US" sz="1200" b="0" i="0" u="none" strike="noStrike" dirty="0">
                          <a:solidFill>
                            <a:srgbClr val="002060"/>
                          </a:solidFill>
                          <a:effectLst/>
                          <a:latin typeface="Arial" panose="020B0604020202020204" pitchFamily="34" charset="0"/>
                        </a:rPr>
                        <a:t>(1.2)</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r>
              <a:tr h="214487">
                <a:tc>
                  <a:txBody>
                    <a:bodyPr/>
                    <a:lstStyle/>
                    <a:p>
                      <a:pPr algn="l" rtl="0" fontAlgn="t"/>
                      <a:r>
                        <a:rPr lang="mn-MN" sz="1200" b="1" i="0" u="none" strike="noStrike">
                          <a:solidFill>
                            <a:srgbClr val="002060"/>
                          </a:solidFill>
                          <a:effectLst/>
                          <a:latin typeface="Arial" panose="020B0604020202020204" pitchFamily="34" charset="0"/>
                        </a:rPr>
                        <a:t>Ядуурлын гүнзгийрэлт</a:t>
                      </a:r>
                    </a:p>
                  </a:txBody>
                  <a:tcPr marL="9525" marR="9525" marT="9525" marB="0">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a:solidFill>
                            <a:srgbClr val="002060"/>
                          </a:solidFill>
                          <a:effectLst/>
                          <a:latin typeface="Arial" panose="020B0604020202020204" pitchFamily="34" charset="0"/>
                        </a:rPr>
                        <a:t>7.7</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a:solidFill>
                            <a:srgbClr val="002060"/>
                          </a:solidFill>
                          <a:effectLst/>
                          <a:latin typeface="Arial" panose="020B0604020202020204" pitchFamily="34" charset="0"/>
                        </a:rPr>
                        <a:t>6.8</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a:solidFill>
                            <a:srgbClr val="002060"/>
                          </a:solidFill>
                          <a:effectLst/>
                          <a:latin typeface="Arial" panose="020B0604020202020204" pitchFamily="34" charset="0"/>
                        </a:rPr>
                        <a:t>10.0</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dirty="0">
                          <a:solidFill>
                            <a:srgbClr val="002060"/>
                          </a:solidFill>
                          <a:effectLst/>
                          <a:latin typeface="Arial" panose="020B0604020202020204" pitchFamily="34" charset="0"/>
                        </a:rPr>
                        <a:t>8.5</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dirty="0">
                          <a:solidFill>
                            <a:srgbClr val="002060"/>
                          </a:solidFill>
                          <a:effectLst/>
                          <a:latin typeface="Arial" panose="020B0604020202020204" pitchFamily="34" charset="0"/>
                        </a:rPr>
                        <a:t>4.3</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a:solidFill>
                            <a:srgbClr val="002060"/>
                          </a:solidFill>
                          <a:effectLst/>
                          <a:latin typeface="Arial" panose="020B0604020202020204" pitchFamily="34" charset="0"/>
                        </a:rPr>
                        <a:t>15.4</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dirty="0">
                          <a:solidFill>
                            <a:srgbClr val="002060"/>
                          </a:solidFill>
                          <a:effectLst/>
                          <a:latin typeface="Arial" panose="020B0604020202020204" pitchFamily="34" charset="0"/>
                        </a:rPr>
                        <a:t>8.5</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214487">
                <a:tc>
                  <a:txBody>
                    <a:bodyPr/>
                    <a:lstStyle/>
                    <a:p>
                      <a:pPr algn="l" fontAlgn="b"/>
                      <a:r>
                        <a:rPr lang="en-US" sz="1200" b="1" i="0" u="none" strike="noStrike">
                          <a:solidFill>
                            <a:srgbClr val="002060"/>
                          </a:solidFill>
                          <a:effectLst/>
                          <a:latin typeface="Arial" panose="020B0604020202020204" pitchFamily="34" charset="0"/>
                        </a:rPr>
                        <a:t> </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2060"/>
                          </a:solidFill>
                          <a:effectLst/>
                          <a:latin typeface="Arial" panose="020B0604020202020204" pitchFamily="34" charset="0"/>
                        </a:rPr>
                        <a:t>(0.2)</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2060"/>
                          </a:solidFill>
                          <a:effectLst/>
                          <a:latin typeface="Arial" panose="020B0604020202020204" pitchFamily="34" charset="0"/>
                        </a:rPr>
                        <a:t>(0.2)</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2060"/>
                          </a:solidFill>
                          <a:effectLst/>
                          <a:latin typeface="Arial" panose="020B0604020202020204" pitchFamily="34" charset="0"/>
                        </a:rPr>
                        <a:t>(0.5)</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2060"/>
                          </a:solidFill>
                          <a:effectLst/>
                          <a:latin typeface="Arial" panose="020B0604020202020204" pitchFamily="34" charset="0"/>
                        </a:rPr>
                        <a:t>(0.5)</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US" sz="1200" b="0" i="0" u="none" strike="noStrike" dirty="0">
                          <a:solidFill>
                            <a:srgbClr val="002060"/>
                          </a:solidFill>
                          <a:effectLst/>
                          <a:latin typeface="Arial" panose="020B0604020202020204" pitchFamily="34" charset="0"/>
                        </a:rPr>
                        <a:t>(0.2)</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US" sz="1200" b="0" i="0" u="none" strike="noStrike" dirty="0">
                          <a:solidFill>
                            <a:srgbClr val="002060"/>
                          </a:solidFill>
                          <a:effectLst/>
                          <a:latin typeface="Arial" panose="020B0604020202020204" pitchFamily="34" charset="0"/>
                        </a:rPr>
                        <a:t>(0.9)</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US" sz="1200" b="0" i="0" u="none" strike="noStrike" dirty="0">
                          <a:solidFill>
                            <a:srgbClr val="002060"/>
                          </a:solidFill>
                          <a:effectLst/>
                          <a:latin typeface="Arial" panose="020B0604020202020204" pitchFamily="34" charset="0"/>
                        </a:rPr>
                        <a:t>(0.5)</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r>
              <a:tr h="214487">
                <a:tc>
                  <a:txBody>
                    <a:bodyPr/>
                    <a:lstStyle/>
                    <a:p>
                      <a:pPr algn="l" rtl="0" fontAlgn="t"/>
                      <a:r>
                        <a:rPr lang="mn-MN" sz="1200" b="1" i="0" u="none" strike="noStrike">
                          <a:solidFill>
                            <a:srgbClr val="002060"/>
                          </a:solidFill>
                          <a:effectLst/>
                          <a:latin typeface="Arial" panose="020B0604020202020204" pitchFamily="34" charset="0"/>
                        </a:rPr>
                        <a:t>Ядуурлын мэдрэмж</a:t>
                      </a:r>
                    </a:p>
                  </a:txBody>
                  <a:tcPr marL="9525" marR="9525" marT="9525" marB="0">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a:solidFill>
                            <a:srgbClr val="002060"/>
                          </a:solidFill>
                          <a:effectLst/>
                          <a:latin typeface="Arial" panose="020B0604020202020204" pitchFamily="34" charset="0"/>
                        </a:rPr>
                        <a:t>2.9</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a:solidFill>
                            <a:srgbClr val="002060"/>
                          </a:solidFill>
                          <a:effectLst/>
                          <a:latin typeface="Arial" panose="020B0604020202020204" pitchFamily="34" charset="0"/>
                        </a:rPr>
                        <a:t>2.4</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a:solidFill>
                            <a:srgbClr val="002060"/>
                          </a:solidFill>
                          <a:effectLst/>
                          <a:latin typeface="Arial" panose="020B0604020202020204" pitchFamily="34" charset="0"/>
                        </a:rPr>
                        <a:t>3.6</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a:solidFill>
                            <a:srgbClr val="002060"/>
                          </a:solidFill>
                          <a:effectLst/>
                          <a:latin typeface="Arial" panose="020B0604020202020204" pitchFamily="34" charset="0"/>
                        </a:rPr>
                        <a:t>3.2</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a:solidFill>
                            <a:srgbClr val="002060"/>
                          </a:solidFill>
                          <a:effectLst/>
                          <a:latin typeface="Arial" panose="020B0604020202020204" pitchFamily="34" charset="0"/>
                        </a:rPr>
                        <a:t>1.4</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dirty="0">
                          <a:solidFill>
                            <a:srgbClr val="002060"/>
                          </a:solidFill>
                          <a:effectLst/>
                          <a:latin typeface="Arial" panose="020B0604020202020204" pitchFamily="34" charset="0"/>
                        </a:rPr>
                        <a:t>6.5</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dirty="0">
                          <a:solidFill>
                            <a:srgbClr val="002060"/>
                          </a:solidFill>
                          <a:effectLst/>
                          <a:latin typeface="Arial" panose="020B0604020202020204" pitchFamily="34" charset="0"/>
                        </a:rPr>
                        <a:t>3.4</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206316">
                <a:tc>
                  <a:txBody>
                    <a:bodyPr/>
                    <a:lstStyle/>
                    <a:p>
                      <a:pPr algn="r" fontAlgn="b"/>
                      <a:r>
                        <a:rPr lang="en-US" sz="1200" b="0" i="0" u="none" strike="noStrike">
                          <a:solidFill>
                            <a:srgbClr val="002060"/>
                          </a:solidFill>
                          <a:effectLst/>
                          <a:latin typeface="Arial" panose="020B0604020202020204" pitchFamily="34" charset="0"/>
                        </a:rPr>
                        <a:t> </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2060"/>
                          </a:solidFill>
                          <a:effectLst/>
                          <a:latin typeface="Arial" panose="020B0604020202020204" pitchFamily="34" charset="0"/>
                        </a:rPr>
                        <a:t>(0.1)</a:t>
                      </a:r>
                    </a:p>
                  </a:txBody>
                  <a:tcPr marL="9525" marR="9525" marT="9525" marB="0">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2060"/>
                          </a:solidFill>
                          <a:effectLst/>
                          <a:latin typeface="Arial" panose="020B0604020202020204" pitchFamily="34" charset="0"/>
                        </a:rPr>
                        <a:t>(0.1)</a:t>
                      </a:r>
                    </a:p>
                  </a:txBody>
                  <a:tcPr marL="9525" marR="9525" marT="9525" marB="0">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2060"/>
                          </a:solidFill>
                          <a:effectLst/>
                          <a:latin typeface="Arial" panose="020B0604020202020204" pitchFamily="34" charset="0"/>
                        </a:rPr>
                        <a:t>(0.2)</a:t>
                      </a:r>
                    </a:p>
                  </a:txBody>
                  <a:tcPr marL="9525" marR="9525" marT="9525" marB="0">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2060"/>
                          </a:solidFill>
                          <a:effectLst/>
                          <a:latin typeface="Arial" panose="020B0604020202020204" pitchFamily="34" charset="0"/>
                        </a:rPr>
                        <a:t>(0.2)</a:t>
                      </a:r>
                    </a:p>
                  </a:txBody>
                  <a:tcPr marL="9525" marR="9525" marT="9525" marB="0">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2060"/>
                          </a:solidFill>
                          <a:effectLst/>
                          <a:latin typeface="Arial" panose="020B0604020202020204" pitchFamily="34" charset="0"/>
                        </a:rPr>
                        <a:t>(0.1)</a:t>
                      </a:r>
                    </a:p>
                  </a:txBody>
                  <a:tcPr marL="9525" marR="9525" marT="9525" marB="0">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2060"/>
                          </a:solidFill>
                          <a:effectLst/>
                          <a:latin typeface="Arial" panose="020B0604020202020204" pitchFamily="34" charset="0"/>
                        </a:rPr>
                        <a:t>(0.5)</a:t>
                      </a:r>
                    </a:p>
                  </a:txBody>
                  <a:tcPr marL="9525" marR="9525" marT="9525" marB="0">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ctr" fontAlgn="t"/>
                      <a:r>
                        <a:rPr lang="en-US" sz="1200" b="0" i="0" u="none" strike="noStrike" dirty="0">
                          <a:solidFill>
                            <a:srgbClr val="002060"/>
                          </a:solidFill>
                          <a:effectLst/>
                          <a:latin typeface="Arial" panose="020B0604020202020204" pitchFamily="34" charset="0"/>
                        </a:rPr>
                        <a:t>(0.2)</a:t>
                      </a:r>
                    </a:p>
                  </a:txBody>
                  <a:tcPr marL="9525" marR="9525" marT="9525" marB="0">
                    <a:lnL>
                      <a:noFill/>
                    </a:lnL>
                    <a:lnR>
                      <a:noFill/>
                    </a:lnR>
                    <a:lnT>
                      <a:noFill/>
                    </a:lnT>
                    <a:lnB w="6350" cap="flat" cmpd="sng" algn="ctr">
                      <a:solidFill>
                        <a:srgbClr val="1F497D"/>
                      </a:solidFill>
                      <a:prstDash val="solid"/>
                      <a:round/>
                      <a:headEnd type="none" w="med" len="med"/>
                      <a:tailEnd type="none" w="med" len="med"/>
                    </a:lnB>
                    <a:solidFill>
                      <a:srgbClr val="FFFFFF"/>
                    </a:solidFill>
                  </a:tcPr>
                </a:tc>
              </a:tr>
              <a:tr h="304367">
                <a:tc gridSpan="8">
                  <a:txBody>
                    <a:bodyPr/>
                    <a:lstStyle/>
                    <a:p>
                      <a:pPr algn="l" rtl="0" fontAlgn="ctr"/>
                      <a:r>
                        <a:rPr lang="mn-MN" sz="1200" b="0" i="0" u="none" strike="noStrike" dirty="0" smtClean="0">
                          <a:solidFill>
                            <a:srgbClr val="002060"/>
                          </a:solidFill>
                          <a:effectLst/>
                          <a:latin typeface="Arial" panose="020B0604020202020204" pitchFamily="34" charset="0"/>
                        </a:rPr>
                        <a:t> </a:t>
                      </a:r>
                      <a:r>
                        <a:rPr lang="mn-MN" sz="1200" b="0" i="0" u="none" strike="noStrike" dirty="0">
                          <a:solidFill>
                            <a:srgbClr val="002060"/>
                          </a:solidFill>
                          <a:effectLst/>
                          <a:latin typeface="Arial" panose="020B0604020202020204" pitchFamily="34" charset="0"/>
                        </a:rPr>
                        <a:t>- Судалгааны зохиомжоос хамаарсан стандарт алдааг хаалтанд харуулав</a:t>
                      </a:r>
                      <a:r>
                        <a:rPr lang="mn-MN" sz="1200" b="0" i="0" u="none" strike="noStrike" dirty="0" smtClean="0">
                          <a:solidFill>
                            <a:srgbClr val="002060"/>
                          </a:solidFill>
                          <a:effectLst/>
                          <a:latin typeface="Arial" panose="020B0604020202020204" pitchFamily="34" charset="0"/>
                        </a:rPr>
                        <a:t>.</a:t>
                      </a:r>
                      <a:r>
                        <a:rPr lang="en-US" sz="1200" b="0" i="0" u="none" strike="noStrike" dirty="0">
                          <a:solidFill>
                            <a:srgbClr val="002060"/>
                          </a:solidFill>
                          <a:effectLst/>
                          <a:latin typeface="Arial" panose="020B0604020202020204" pitchFamily="34" charset="0"/>
                        </a:rPr>
                        <a:t> </a:t>
                      </a:r>
                    </a:p>
                  </a:txBody>
                  <a:tcPr marL="9525" marR="9525" marT="9525" marB="0" anchor="ctr">
                    <a:lnL>
                      <a:noFill/>
                    </a:lnL>
                    <a:lnR>
                      <a:noFill/>
                    </a:lnR>
                    <a:lnT w="6350" cap="flat" cmpd="sng" algn="ctr">
                      <a:solidFill>
                        <a:srgbClr val="1F497D"/>
                      </a:solidFill>
                      <a:prstDash val="solid"/>
                      <a:round/>
                      <a:headEnd type="none" w="med" len="med"/>
                      <a:tailEnd type="none" w="med" len="med"/>
                    </a:lnT>
                    <a:lnB>
                      <a:noFill/>
                    </a:lnB>
                  </a:tcPr>
                </a:tc>
                <a:tc hMerge="1">
                  <a:txBody>
                    <a:bodyPr/>
                    <a:lstStyle/>
                    <a:p>
                      <a:pPr algn="ctr" fontAlgn="ctr"/>
                      <a:endParaRPr lang="en-US" sz="1200" b="0" i="0" u="none" strike="noStrike" dirty="0">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1F497D"/>
                      </a:solidFill>
                      <a:prstDash val="solid"/>
                      <a:round/>
                      <a:headEnd type="none" w="med" len="med"/>
                      <a:tailEnd type="none" w="med" len="med"/>
                    </a:lnT>
                    <a:lnB>
                      <a:noFill/>
                    </a:lnB>
                    <a:solidFill>
                      <a:srgbClr val="FFFFFF"/>
                    </a:solidFill>
                  </a:tcPr>
                </a:tc>
                <a:tc hMerge="1">
                  <a:txBody>
                    <a:bodyPr/>
                    <a:lstStyle/>
                    <a:p>
                      <a:pPr algn="ctr" fontAlgn="ctr"/>
                      <a:endParaRPr lang="en-US" sz="1200" b="0" i="0" u="none" strike="noStrike" dirty="0">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1F497D"/>
                      </a:solidFill>
                      <a:prstDash val="solid"/>
                      <a:round/>
                      <a:headEnd type="none" w="med" len="med"/>
                      <a:tailEnd type="none" w="med" len="med"/>
                    </a:lnT>
                    <a:lnB>
                      <a:noFill/>
                    </a:lnB>
                    <a:solidFill>
                      <a:srgbClr val="FFFFFF"/>
                    </a:solidFill>
                  </a:tcPr>
                </a:tc>
                <a:tc hMerge="1">
                  <a:txBody>
                    <a:bodyPr/>
                    <a:lstStyle/>
                    <a:p>
                      <a:pPr algn="ctr" fontAlgn="ctr"/>
                      <a:endParaRPr lang="en-US" sz="1200" b="0" i="0" u="none" strike="noStrike" dirty="0">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1F497D"/>
                      </a:solidFill>
                      <a:prstDash val="solid"/>
                      <a:round/>
                      <a:headEnd type="none" w="med" len="med"/>
                      <a:tailEnd type="none" w="med" len="med"/>
                    </a:lnT>
                    <a:lnB>
                      <a:noFill/>
                    </a:lnB>
                    <a:solidFill>
                      <a:srgbClr val="FFFFFF"/>
                    </a:solidFill>
                  </a:tcPr>
                </a:tc>
                <a:tc hMerge="1">
                  <a:txBody>
                    <a:bodyPr/>
                    <a:lstStyle/>
                    <a:p>
                      <a:pPr algn="ctr" fontAlgn="ctr"/>
                      <a:endParaRPr lang="en-US" sz="1200" b="0" i="0" u="none" strike="noStrike" dirty="0">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1F497D"/>
                      </a:solidFill>
                      <a:prstDash val="solid"/>
                      <a:round/>
                      <a:headEnd type="none" w="med" len="med"/>
                      <a:tailEnd type="none" w="med" len="med"/>
                    </a:lnT>
                    <a:lnB>
                      <a:noFill/>
                    </a:lnB>
                    <a:solidFill>
                      <a:srgbClr val="FFFFFF"/>
                    </a:solidFill>
                  </a:tcPr>
                </a:tc>
                <a:tc hMerge="1">
                  <a:txBody>
                    <a:bodyPr/>
                    <a:lstStyle/>
                    <a:p>
                      <a:pPr algn="ctr" fontAlgn="ctr"/>
                      <a:endParaRPr lang="en-US" sz="1200" b="0" i="0" u="none" strike="noStrike" dirty="0">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1F497D"/>
                      </a:solidFill>
                      <a:prstDash val="solid"/>
                      <a:round/>
                      <a:headEnd type="none" w="med" len="med"/>
                      <a:tailEnd type="none" w="med" len="med"/>
                    </a:lnT>
                    <a:lnB>
                      <a:noFill/>
                    </a:lnB>
                    <a:solidFill>
                      <a:srgbClr val="FFFFFF"/>
                    </a:solidFill>
                  </a:tcPr>
                </a:tc>
                <a:tc hMerge="1">
                  <a:txBody>
                    <a:bodyPr/>
                    <a:lstStyle/>
                    <a:p>
                      <a:pPr algn="ctr" fontAlgn="ctr"/>
                      <a:endParaRPr lang="en-US" sz="1200" b="0" i="0" u="none" strike="noStrike" dirty="0">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1F497D"/>
                      </a:solidFill>
                      <a:prstDash val="solid"/>
                      <a:round/>
                      <a:headEnd type="none" w="med" len="med"/>
                      <a:tailEnd type="none" w="med" len="med"/>
                    </a:lnT>
                    <a:lnB>
                      <a:noFill/>
                    </a:lnB>
                    <a:solidFill>
                      <a:srgbClr val="FFFFFF"/>
                    </a:solidFill>
                  </a:tcPr>
                </a:tc>
                <a:tc hMerge="1">
                  <a:txBody>
                    <a:bodyPr/>
                    <a:lstStyle/>
                    <a:p>
                      <a:pPr algn="ctr" fontAlgn="ctr"/>
                      <a:endParaRPr lang="en-US" sz="1200" b="0" i="0" u="none" strike="noStrike" dirty="0">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1F497D"/>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xmlns="" val="1446537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24</a:t>
            </a:fld>
            <a:endParaRPr lang="en-US" altLang="en-US"/>
          </a:p>
        </p:txBody>
      </p:sp>
      <p:sp>
        <p:nvSpPr>
          <p:cNvPr id="6" name="Title 1"/>
          <p:cNvSpPr>
            <a:spLocks noGrp="1"/>
          </p:cNvSpPr>
          <p:nvPr>
            <p:ph type="title"/>
          </p:nvPr>
        </p:nvSpPr>
        <p:spPr>
          <a:xfrm>
            <a:off x="1029789" y="2362200"/>
            <a:ext cx="7885611" cy="990600"/>
          </a:xfrm>
        </p:spPr>
        <p:txBody>
          <a:bodyPr>
            <a:normAutofit/>
          </a:bodyPr>
          <a:lstStyle/>
          <a:p>
            <a:pPr algn="ctr"/>
            <a:r>
              <a:rPr lang="mn-MN" sz="4400" b="1" dirty="0" smtClean="0">
                <a:solidFill>
                  <a:srgbClr val="002060"/>
                </a:solidFill>
                <a:latin typeface="Arial" pitchFamily="34" charset="0"/>
                <a:cs typeface="Arial" pitchFamily="34" charset="0"/>
              </a:rPr>
              <a:t>3. Я</a:t>
            </a:r>
            <a:r>
              <a:rPr lang="mn-MN" b="1" dirty="0" smtClean="0">
                <a:solidFill>
                  <a:srgbClr val="002060"/>
                </a:solidFill>
                <a:latin typeface="Arial" pitchFamily="34" charset="0"/>
                <a:cs typeface="Arial" pitchFamily="34" charset="0"/>
              </a:rPr>
              <a:t>ДУУРЛЫН ЧИГ ХАНДЛАГА</a:t>
            </a:r>
            <a:endParaRPr lang="en-US" sz="4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2919673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25</a:t>
            </a:fld>
            <a:endParaRPr lang="en-US" altLang="en-US"/>
          </a:p>
        </p:txBody>
      </p:sp>
      <p:sp>
        <p:nvSpPr>
          <p:cNvPr id="5" name="Rectangle 4"/>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чиг хандлага</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6" name="TextBox 5"/>
          <p:cNvSpPr txBox="1"/>
          <p:nvPr/>
        </p:nvSpPr>
        <p:spPr>
          <a:xfrm>
            <a:off x="1412191" y="5562600"/>
            <a:ext cx="7372350" cy="369332"/>
          </a:xfrm>
          <a:prstGeom prst="rect">
            <a:avLst/>
          </a:prstGeom>
          <a:noFill/>
        </p:spPr>
        <p:txBody>
          <a:bodyPr wrap="square" rtlCol="0">
            <a:spAutoFit/>
          </a:bodyPr>
          <a:lstStyle/>
          <a:p>
            <a:r>
              <a:rPr lang="mn-MN" dirty="0" smtClean="0">
                <a:solidFill>
                  <a:srgbClr val="002060"/>
                </a:solidFill>
                <a:latin typeface="Arial" pitchFamily="34" charset="0"/>
                <a:cs typeface="Arial" pitchFamily="34" charset="0"/>
              </a:rPr>
              <a:t>Ядуурал 2012-2014 онд буурсан ч 2014-2016 онд өссөн байна.</a:t>
            </a:r>
            <a:endParaRPr lang="en-US" dirty="0">
              <a:solidFill>
                <a:srgbClr val="002060"/>
              </a:solidFill>
              <a:latin typeface="Arial" pitchFamily="34" charset="0"/>
              <a:cs typeface="Arial" pitchFamily="34" charset="0"/>
            </a:endParaRPr>
          </a:p>
        </p:txBody>
      </p:sp>
      <p:sp>
        <p:nvSpPr>
          <p:cNvPr id="8" name="Text Placeholder 6"/>
          <p:cNvSpPr txBox="1">
            <a:spLocks/>
          </p:cNvSpPr>
          <p:nvPr/>
        </p:nvSpPr>
        <p:spPr bwMode="auto">
          <a:xfrm>
            <a:off x="1135966" y="1025525"/>
            <a:ext cx="3962400" cy="498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mn-MN" sz="1800" b="1" dirty="0" smtClean="0">
                <a:solidFill>
                  <a:srgbClr val="002060"/>
                </a:solidFill>
                <a:latin typeface="Arial" pitchFamily="34" charset="0"/>
                <a:cs typeface="Arial" pitchFamily="34" charset="0"/>
              </a:rPr>
              <a:t>Ядуурлын чиг хандлага</a:t>
            </a:r>
            <a:endParaRPr lang="en-US" sz="1800" b="1" dirty="0">
              <a:solidFill>
                <a:srgbClr val="002060"/>
              </a:solidFill>
              <a:latin typeface="Arial" pitchFamily="34" charset="0"/>
              <a:cs typeface="Arial" pitchFamily="34" charset="0"/>
            </a:endParaRPr>
          </a:p>
        </p:txBody>
      </p:sp>
      <p:cxnSp>
        <p:nvCxnSpPr>
          <p:cNvPr id="9" name="Straight Connector 8"/>
          <p:cNvCxnSpPr/>
          <p:nvPr/>
        </p:nvCxnSpPr>
        <p:spPr>
          <a:xfrm>
            <a:off x="5105400" y="1143000"/>
            <a:ext cx="0" cy="3733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8"/>
          <p:cNvSpPr txBox="1">
            <a:spLocks/>
          </p:cNvSpPr>
          <p:nvPr/>
        </p:nvSpPr>
        <p:spPr>
          <a:xfrm>
            <a:off x="5098366" y="1066800"/>
            <a:ext cx="3858349" cy="487362"/>
          </a:xfrm>
          <a:prstGeom prst="rect">
            <a:avLst/>
          </a:prstGeom>
        </p:spPr>
        <p:txBody>
          <a:bodyPr>
            <a:noAutofit/>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mn-MN" sz="1800" b="1" dirty="0" smtClean="0">
                <a:solidFill>
                  <a:srgbClr val="002060"/>
                </a:solidFill>
                <a:latin typeface="Arial" pitchFamily="34" charset="0"/>
                <a:cs typeface="Arial" pitchFamily="34" charset="0"/>
              </a:rPr>
              <a:t>Хэрэглээний тархалтын муруй</a:t>
            </a:r>
            <a:endParaRPr lang="en-US" sz="1800" b="1" dirty="0">
              <a:solidFill>
                <a:srgbClr val="002060"/>
              </a:solidFill>
              <a:latin typeface="Arial" pitchFamily="34" charset="0"/>
              <a:cs typeface="Arial" pitchFamily="34" charset="0"/>
            </a:endParaRPr>
          </a:p>
        </p:txBody>
      </p:sp>
      <p:pic>
        <p:nvPicPr>
          <p:cNvPr id="11"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12436" y="1826935"/>
            <a:ext cx="3980664" cy="331124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2" name="Chart 11"/>
          <p:cNvGraphicFramePr>
            <a:graphicFrameLocks/>
          </p:cNvGraphicFramePr>
          <p:nvPr>
            <p:extLst>
              <p:ext uri="{D42A27DB-BD31-4B8C-83A1-F6EECF244321}">
                <p14:modId xmlns:p14="http://schemas.microsoft.com/office/powerpoint/2010/main" xmlns="" val="4047830175"/>
              </p:ext>
            </p:extLst>
          </p:nvPr>
        </p:nvGraphicFramePr>
        <p:xfrm>
          <a:off x="1135966" y="1596060"/>
          <a:ext cx="4183966" cy="35855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64640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26</a:t>
            </a:fld>
            <a:endParaRPr lang="en-US" altLang="en-US"/>
          </a:p>
        </p:txBody>
      </p:sp>
      <p:sp>
        <p:nvSpPr>
          <p:cNvPr id="5" name="Rectangle 4"/>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prstClr val="white"/>
                </a:solidFill>
                <a:latin typeface="Arial" pitchFamily="34" charset="0"/>
                <a:cs typeface="Arial" pitchFamily="34" charset="0"/>
              </a:rPr>
              <a:t>Ядуурлын чиг хандлага</a:t>
            </a:r>
            <a:endParaRPr lang="en-US" sz="2400" b="1" dirty="0">
              <a:solidFill>
                <a:prstClr val="white"/>
              </a:solidFill>
              <a:latin typeface="Arial Unicode MS" pitchFamily="34" charset="-128"/>
              <a:ea typeface="Arial Unicode MS" pitchFamily="34" charset="-128"/>
              <a:cs typeface="Arial Unicode MS" pitchFamily="34" charset="-128"/>
            </a:endParaRPr>
          </a:p>
        </p:txBody>
      </p:sp>
      <p:sp>
        <p:nvSpPr>
          <p:cNvPr id="6" name="Title 1"/>
          <p:cNvSpPr>
            <a:spLocks noGrp="1"/>
          </p:cNvSpPr>
          <p:nvPr>
            <p:ph type="title"/>
          </p:nvPr>
        </p:nvSpPr>
        <p:spPr>
          <a:xfrm>
            <a:off x="1143000" y="609600"/>
            <a:ext cx="7924800" cy="1066800"/>
          </a:xfrm>
        </p:spPr>
        <p:txBody>
          <a:bodyPr>
            <a:noAutofit/>
          </a:bodyPr>
          <a:lstStyle/>
          <a:p>
            <a:pPr algn="just"/>
            <a:r>
              <a:rPr lang="mn-MN" sz="1700" dirty="0" smtClean="0">
                <a:solidFill>
                  <a:srgbClr val="002060"/>
                </a:solidFill>
                <a:latin typeface="Arial" pitchFamily="34" charset="0"/>
                <a:cs typeface="Arial" pitchFamily="34" charset="0"/>
              </a:rPr>
              <a:t>201</a:t>
            </a:r>
            <a:r>
              <a:rPr lang="en-US" sz="1700" dirty="0" smtClean="0">
                <a:solidFill>
                  <a:srgbClr val="002060"/>
                </a:solidFill>
                <a:latin typeface="Arial" pitchFamily="34" charset="0"/>
                <a:cs typeface="Arial" pitchFamily="34" charset="0"/>
              </a:rPr>
              <a:t>4</a:t>
            </a:r>
            <a:r>
              <a:rPr lang="mn-MN" sz="1700" dirty="0" smtClean="0">
                <a:solidFill>
                  <a:srgbClr val="002060"/>
                </a:solidFill>
                <a:latin typeface="Arial" pitchFamily="34" charset="0"/>
                <a:cs typeface="Arial" pitchFamily="34" charset="0"/>
              </a:rPr>
              <a:t> онд олон тооны өрх ядуурлын шугамнаас бага зэрэг дээгүүр хэрэглээтэй байсан бол 2016 онд олон тооны өрх ядуурлын шугамнаас доогуур хэрэглээтэй болсон байна. Хэрэглээний жигд бууралт нь ядуурал өсөхөд нөлөөлжээ.</a:t>
            </a:r>
            <a:endParaRPr lang="en-US" sz="1700" dirty="0">
              <a:solidFill>
                <a:srgbClr val="002060"/>
              </a:solidFill>
              <a:latin typeface="Arial" pitchFamily="34" charset="0"/>
              <a:cs typeface="Arial" pitchFamily="34" charset="0"/>
            </a:endParaRPr>
          </a:p>
        </p:txBody>
      </p:sp>
      <p:graphicFrame>
        <p:nvGraphicFramePr>
          <p:cNvPr id="7" name="Chart 6"/>
          <p:cNvGraphicFramePr/>
          <p:nvPr>
            <p:extLst>
              <p:ext uri="{D42A27DB-BD31-4B8C-83A1-F6EECF244321}">
                <p14:modId xmlns:p14="http://schemas.microsoft.com/office/powerpoint/2010/main" xmlns="" val="1892519972"/>
              </p:ext>
            </p:extLst>
          </p:nvPr>
        </p:nvGraphicFramePr>
        <p:xfrm>
          <a:off x="1066800" y="1712742"/>
          <a:ext cx="8027963" cy="5145258"/>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Arrow Callout 7"/>
          <p:cNvSpPr/>
          <p:nvPr/>
        </p:nvSpPr>
        <p:spPr>
          <a:xfrm>
            <a:off x="1828800" y="1905000"/>
            <a:ext cx="1143000" cy="457200"/>
          </a:xfrm>
          <a:prstGeom prst="rightArrowCallout">
            <a:avLst>
              <a:gd name="adj1" fmla="val 25000"/>
              <a:gd name="adj2" fmla="val 25000"/>
              <a:gd name="adj3" fmla="val 25000"/>
              <a:gd name="adj4" fmla="val 82602"/>
            </a:avLst>
          </a:prstGeom>
          <a:solidFill>
            <a:schemeClr val="bg1"/>
          </a:solidFill>
          <a:ln>
            <a:solidFill>
              <a:schemeClr val="tx2"/>
            </a:solidFill>
            <a:prstDash val="dashDot"/>
          </a:ln>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rtlCol="0" anchor="ctr"/>
          <a:lstStyle/>
          <a:p>
            <a:pPr algn="ctr"/>
            <a:r>
              <a:rPr lang="mn-MN" sz="1100" b="1" dirty="0" smtClean="0">
                <a:solidFill>
                  <a:srgbClr val="002060"/>
                </a:solidFill>
                <a:latin typeface="Arial" pitchFamily="34" charset="0"/>
                <a:cs typeface="Arial" pitchFamily="34" charset="0"/>
              </a:rPr>
              <a:t>Ядуурлын шугам</a:t>
            </a:r>
            <a:endParaRPr lang="en-US" sz="11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2546653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27</a:t>
            </a:fld>
            <a:endParaRPr lang="en-US" altLang="en-US"/>
          </a:p>
        </p:txBody>
      </p:sp>
      <p:sp>
        <p:nvSpPr>
          <p:cNvPr id="5" name="Rectangle 4"/>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чиг хандлага</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6" name="Rectangle 5"/>
          <p:cNvSpPr/>
          <p:nvPr/>
        </p:nvSpPr>
        <p:spPr>
          <a:xfrm>
            <a:off x="1143000" y="838200"/>
            <a:ext cx="7848600" cy="646331"/>
          </a:xfrm>
          <a:prstGeom prst="rect">
            <a:avLst/>
          </a:prstGeom>
        </p:spPr>
        <p:txBody>
          <a:bodyPr wrap="square">
            <a:spAutoFit/>
          </a:bodyPr>
          <a:lstStyle/>
          <a:p>
            <a:r>
              <a:rPr lang="mn-MN" dirty="0" smtClean="0">
                <a:solidFill>
                  <a:srgbClr val="002060"/>
                </a:solidFill>
                <a:latin typeface="Arial" pitchFamily="34" charset="0"/>
                <a:cs typeface="Arial" pitchFamily="34" charset="0"/>
              </a:rPr>
              <a:t>Ядуурлын өсөлтийг харахад Зүүн бүсэд өндөр, Улаанбаатар хотод бага байна. </a:t>
            </a:r>
            <a:endParaRPr lang="en-US" dirty="0">
              <a:solidFill>
                <a:srgbClr val="002060"/>
              </a:solidFill>
            </a:endParaRPr>
          </a:p>
        </p:txBody>
      </p:sp>
      <p:graphicFrame>
        <p:nvGraphicFramePr>
          <p:cNvPr id="8" name="Chart 7"/>
          <p:cNvGraphicFramePr>
            <a:graphicFrameLocks/>
          </p:cNvGraphicFramePr>
          <p:nvPr>
            <p:extLst>
              <p:ext uri="{D42A27DB-BD31-4B8C-83A1-F6EECF244321}">
                <p14:modId xmlns:p14="http://schemas.microsoft.com/office/powerpoint/2010/main" xmlns="" val="506699038"/>
              </p:ext>
            </p:extLst>
          </p:nvPr>
        </p:nvGraphicFramePr>
        <p:xfrm>
          <a:off x="1143000" y="1752600"/>
          <a:ext cx="80010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30366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28</a:t>
            </a:fld>
            <a:endParaRPr lang="en-US" altLang="en-US"/>
          </a:p>
        </p:txBody>
      </p:sp>
      <p:sp>
        <p:nvSpPr>
          <p:cNvPr id="5" name="Rectangle 4"/>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чиг хандлага</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6" name="Rectangle 5"/>
          <p:cNvSpPr/>
          <p:nvPr/>
        </p:nvSpPr>
        <p:spPr>
          <a:xfrm>
            <a:off x="1371600" y="685800"/>
            <a:ext cx="7543800" cy="400110"/>
          </a:xfrm>
          <a:prstGeom prst="rect">
            <a:avLst/>
          </a:prstGeom>
        </p:spPr>
        <p:txBody>
          <a:bodyPr wrap="square">
            <a:spAutoFit/>
          </a:bodyPr>
          <a:lstStyle/>
          <a:p>
            <a:pPr algn="just"/>
            <a:r>
              <a:rPr lang="mn-MN" sz="2000" dirty="0" smtClean="0">
                <a:solidFill>
                  <a:srgbClr val="002060"/>
                </a:solidFill>
                <a:latin typeface="Arial" pitchFamily="34" charset="0"/>
                <a:cs typeface="Arial" pitchFamily="34" charset="0"/>
              </a:rPr>
              <a:t>Хотын ядуу хүн амын тоо өндөр хэвээр байна. </a:t>
            </a:r>
            <a:endParaRPr lang="en-US" sz="2000" dirty="0">
              <a:solidFill>
                <a:srgbClr val="002060"/>
              </a:solidFill>
              <a:latin typeface="Arial" pitchFamily="34" charset="0"/>
              <a:cs typeface="Arial"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xmlns="" val="3798139080"/>
              </p:ext>
            </p:extLst>
          </p:nvPr>
        </p:nvGraphicFramePr>
        <p:xfrm>
          <a:off x="1447800" y="1162111"/>
          <a:ext cx="3657600" cy="56958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p:cNvGraphicFramePr>
          <p:nvPr>
            <p:extLst>
              <p:ext uri="{D42A27DB-BD31-4B8C-83A1-F6EECF244321}">
                <p14:modId xmlns:p14="http://schemas.microsoft.com/office/powerpoint/2010/main" xmlns="" val="61182882"/>
              </p:ext>
            </p:extLst>
          </p:nvPr>
        </p:nvGraphicFramePr>
        <p:xfrm>
          <a:off x="5105400" y="1166120"/>
          <a:ext cx="3733800" cy="28837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xmlns="" val="2077609763"/>
              </p:ext>
            </p:extLst>
          </p:nvPr>
        </p:nvGraphicFramePr>
        <p:xfrm>
          <a:off x="5105400" y="4046806"/>
          <a:ext cx="3733800" cy="280416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5867400" y="2607985"/>
            <a:ext cx="990600" cy="356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smtClean="0">
                <a:solidFill>
                  <a:srgbClr val="002060"/>
                </a:solidFill>
                <a:latin typeface="Arial" panose="020B0604020202020204" pitchFamily="34" charset="0"/>
                <a:cs typeface="Arial" panose="020B0604020202020204" pitchFamily="34" charset="0"/>
              </a:rPr>
              <a:t>2016</a:t>
            </a:r>
            <a:endParaRPr lang="en-US" sz="1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20638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29</a:t>
            </a:fld>
            <a:endParaRPr lang="en-US" altLang="en-US"/>
          </a:p>
        </p:txBody>
      </p:sp>
      <p:sp>
        <p:nvSpPr>
          <p:cNvPr id="5" name="Rectangle 4"/>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чиг хандлага</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6" name="TextBox 5"/>
          <p:cNvSpPr txBox="1"/>
          <p:nvPr/>
        </p:nvSpPr>
        <p:spPr>
          <a:xfrm>
            <a:off x="1143000" y="609600"/>
            <a:ext cx="7848600" cy="646331"/>
          </a:xfrm>
          <a:prstGeom prst="rect">
            <a:avLst/>
          </a:prstGeom>
          <a:noFill/>
        </p:spPr>
        <p:txBody>
          <a:bodyPr wrap="square" rtlCol="0">
            <a:spAutoFit/>
          </a:bodyPr>
          <a:lstStyle/>
          <a:p>
            <a:r>
              <a:rPr lang="mn-MN" dirty="0" smtClean="0">
                <a:solidFill>
                  <a:srgbClr val="002060"/>
                </a:solidFill>
                <a:latin typeface="Arial" pitchFamily="34" charset="0"/>
                <a:cs typeface="Arial" pitchFamily="34" charset="0"/>
              </a:rPr>
              <a:t>Ядуурлын түвшин, орлогын эх үүсвэр, сууцны төрөл,</a:t>
            </a:r>
          </a:p>
          <a:p>
            <a:r>
              <a:rPr lang="mn-MN" dirty="0" smtClean="0">
                <a:solidFill>
                  <a:srgbClr val="002060"/>
                </a:solidFill>
                <a:latin typeface="Arial" pitchFamily="34" charset="0"/>
                <a:cs typeface="Arial" pitchFamily="34" charset="0"/>
              </a:rPr>
              <a:t>өрхийн тэргүүлэгчийн хүйс, боловсролын түвшнээр</a:t>
            </a:r>
            <a:endParaRPr lang="en-US" dirty="0">
              <a:solidFill>
                <a:srgbClr val="002060"/>
              </a:solidFill>
              <a:latin typeface="Arial" pitchFamily="34" charset="0"/>
              <a:cs typeface="Arial" pitchFamily="34" charset="0"/>
            </a:endParaRPr>
          </a:p>
        </p:txBody>
      </p:sp>
      <p:pic>
        <p:nvPicPr>
          <p:cNvPr id="2" name="Picture 1"/>
          <p:cNvPicPr>
            <a:picLocks noChangeAspect="1"/>
          </p:cNvPicPr>
          <p:nvPr/>
        </p:nvPicPr>
        <p:blipFill>
          <a:blip r:embed="rId2" cstate="print"/>
          <a:stretch>
            <a:fillRect/>
          </a:stretch>
        </p:blipFill>
        <p:spPr>
          <a:xfrm>
            <a:off x="1144000" y="1372286"/>
            <a:ext cx="8000000" cy="5485714"/>
          </a:xfrm>
          <a:prstGeom prst="rect">
            <a:avLst/>
          </a:prstGeom>
        </p:spPr>
      </p:pic>
    </p:spTree>
    <p:extLst>
      <p:ext uri="{BB962C8B-B14F-4D97-AF65-F5344CB8AC3E}">
        <p14:creationId xmlns:p14="http://schemas.microsoft.com/office/powerpoint/2010/main" xmlns="" val="184655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3</a:t>
            </a:fld>
            <a:endParaRPr lang="en-US" altLang="en-US"/>
          </a:p>
        </p:txBody>
      </p:sp>
      <p:sp>
        <p:nvSpPr>
          <p:cNvPr id="5" name="Title 1"/>
          <p:cNvSpPr>
            <a:spLocks noGrp="1"/>
          </p:cNvSpPr>
          <p:nvPr>
            <p:ph type="title"/>
          </p:nvPr>
        </p:nvSpPr>
        <p:spPr>
          <a:xfrm>
            <a:off x="1524000" y="2362200"/>
            <a:ext cx="6553200" cy="990600"/>
          </a:xfrm>
        </p:spPr>
        <p:txBody>
          <a:bodyPr>
            <a:normAutofit fontScale="90000"/>
          </a:bodyPr>
          <a:lstStyle/>
          <a:p>
            <a:r>
              <a:rPr lang="mn-MN" sz="4400" b="1" dirty="0" smtClean="0">
                <a:solidFill>
                  <a:srgbClr val="002060"/>
                </a:solidFill>
                <a:latin typeface="Arial" pitchFamily="34" charset="0"/>
                <a:cs typeface="Arial" pitchFamily="34" charset="0"/>
              </a:rPr>
              <a:t>1. Я</a:t>
            </a:r>
            <a:r>
              <a:rPr lang="mn-MN" b="1" dirty="0" smtClean="0">
                <a:solidFill>
                  <a:srgbClr val="002060"/>
                </a:solidFill>
                <a:latin typeface="Arial" pitchFamily="34" charset="0"/>
                <a:cs typeface="Arial" pitchFamily="34" charset="0"/>
              </a:rPr>
              <a:t>ДУУРЛЫН ТУХАЙ ОЙЛГОЛТ</a:t>
            </a:r>
            <a:endParaRPr lang="en-US" sz="4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1286266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30</a:t>
            </a:fld>
            <a:endParaRPr lang="en-US" altLang="en-US"/>
          </a:p>
        </p:txBody>
      </p:sp>
      <p:sp>
        <p:nvSpPr>
          <p:cNvPr id="5" name="Rectangle 4"/>
          <p:cNvSpPr>
            <a:spLocks noChangeArrowheads="1"/>
          </p:cNvSpPr>
          <p:nvPr/>
        </p:nvSpPr>
        <p:spPr bwMode="auto">
          <a:xfrm>
            <a:off x="1143000" y="71735"/>
            <a:ext cx="8001000" cy="830997"/>
          </a:xfrm>
          <a:prstGeom prst="rect">
            <a:avLst/>
          </a:prstGeom>
          <a:solidFill>
            <a:schemeClr val="accent5">
              <a:lumMod val="75000"/>
            </a:schemeClr>
          </a:solidFill>
          <a:ln w="9525">
            <a:noFill/>
            <a:miter lim="800000"/>
            <a:headEnd/>
            <a:tailEnd/>
          </a:ln>
        </p:spPr>
        <p:txBody>
          <a:bodyPr wrap="square">
            <a:spAutoFit/>
          </a:bodyPr>
          <a:lstStyle/>
          <a:p>
            <a:r>
              <a:rPr lang="mn-MN" sz="2400" b="1" dirty="0">
                <a:solidFill>
                  <a:schemeClr val="bg1"/>
                </a:solidFill>
                <a:latin typeface="Arial" pitchFamily="34" charset="0"/>
                <a:cs typeface="Arial" pitchFamily="34" charset="0"/>
              </a:rPr>
              <a:t>Ядуурлын өөрчлөлтийг өсөлтийн болон тэгш бус байдлын бүрэлдэхүүн хэсгүүдэд хуваах нь </a:t>
            </a:r>
            <a:r>
              <a:rPr lang="en-US" sz="2400" b="1" dirty="0">
                <a:solidFill>
                  <a:schemeClr val="bg1"/>
                </a:solidFill>
                <a:latin typeface="Arial" pitchFamily="34" charset="0"/>
                <a:cs typeface="Arial" pitchFamily="34" charset="0"/>
              </a:rPr>
              <a:t> </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6" name="Rectangle 1"/>
          <p:cNvSpPr>
            <a:spLocks noChangeArrowheads="1"/>
          </p:cNvSpPr>
          <p:nvPr/>
        </p:nvSpPr>
        <p:spPr bwMode="auto">
          <a:xfrm>
            <a:off x="1295400" y="1676402"/>
            <a:ext cx="7467600" cy="4247317"/>
          </a:xfrm>
          <a:prstGeom prst="rect">
            <a:avLst/>
          </a:prstGeom>
          <a:noFill/>
          <a:ln w="9525">
            <a:noFill/>
            <a:miter lim="800000"/>
            <a:headEnd/>
            <a:tailEnd/>
          </a:ln>
        </p:spPr>
        <p:txBody>
          <a:bodyPr wrap="square" anchor="ctr">
            <a:spAutoFit/>
          </a:bodyPr>
          <a:lstStyle/>
          <a:p>
            <a:r>
              <a:rPr lang="mn-MN" b="1" dirty="0" smtClean="0">
                <a:solidFill>
                  <a:srgbClr val="002060"/>
                </a:solidFill>
                <a:latin typeface="Arial" pitchFamily="34" charset="0"/>
                <a:cs typeface="Arial" pitchFamily="34" charset="0"/>
              </a:rPr>
              <a:t>Дундаж хэрэглээ өсөх, хэрэглээний тэгш бус байдал ихсэх нь ядууралд хэрхэн нөлөөлдөг вэ? </a:t>
            </a:r>
            <a:endParaRPr lang="en-US" b="1" dirty="0" smtClean="0">
              <a:solidFill>
                <a:srgbClr val="002060"/>
              </a:solidFill>
              <a:latin typeface="Arial" pitchFamily="34" charset="0"/>
              <a:cs typeface="Arial" pitchFamily="34" charset="0"/>
            </a:endParaRPr>
          </a:p>
          <a:p>
            <a:endParaRPr lang="en-US" dirty="0" smtClean="0">
              <a:solidFill>
                <a:srgbClr val="002060"/>
              </a:solidFill>
              <a:latin typeface="Arial" pitchFamily="34" charset="0"/>
              <a:cs typeface="Arial" pitchFamily="34" charset="0"/>
            </a:endParaRPr>
          </a:p>
          <a:p>
            <a:pPr lvl="0"/>
            <a:r>
              <a:rPr lang="en-US" dirty="0" smtClean="0">
                <a:solidFill>
                  <a:srgbClr val="002060"/>
                </a:solidFill>
                <a:latin typeface="Arial" pitchFamily="34" charset="0"/>
                <a:cs typeface="Arial" pitchFamily="34" charset="0"/>
              </a:rPr>
              <a:t>   </a:t>
            </a:r>
            <a:r>
              <a:rPr lang="mn-MN" dirty="0" smtClean="0">
                <a:solidFill>
                  <a:srgbClr val="002060"/>
                </a:solidFill>
                <a:latin typeface="Arial" pitchFamily="34" charset="0"/>
                <a:cs typeface="Arial" pitchFamily="34" charset="0"/>
              </a:rPr>
              <a:t>Бусад хүчин зүйлүүд өөрчлөгдөөгүй үед</a:t>
            </a:r>
            <a:r>
              <a:rPr lang="en-US" dirty="0" smtClean="0">
                <a:solidFill>
                  <a:srgbClr val="002060"/>
                </a:solidFill>
                <a:latin typeface="Arial" pitchFamily="34" charset="0"/>
                <a:cs typeface="Arial" pitchFamily="34" charset="0"/>
              </a:rPr>
              <a:t>:</a:t>
            </a:r>
          </a:p>
          <a:p>
            <a:r>
              <a:rPr lang="en-US" dirty="0" smtClean="0">
                <a:solidFill>
                  <a:srgbClr val="002060"/>
                </a:solidFill>
                <a:latin typeface="Arial" pitchFamily="34" charset="0"/>
                <a:cs typeface="Arial" pitchFamily="34" charset="0"/>
              </a:rPr>
              <a:t>	- </a:t>
            </a:r>
            <a:r>
              <a:rPr lang="mn-MN" dirty="0" smtClean="0">
                <a:solidFill>
                  <a:srgbClr val="002060"/>
                </a:solidFill>
                <a:latin typeface="Arial" pitchFamily="34" charset="0"/>
                <a:cs typeface="Arial" pitchFamily="34" charset="0"/>
              </a:rPr>
              <a:t>хэрэглээ өссөнөөр ядуурал буурдаг</a:t>
            </a:r>
            <a:r>
              <a:rPr lang="en-US" dirty="0" smtClean="0">
                <a:solidFill>
                  <a:srgbClr val="002060"/>
                </a:solidFill>
                <a:latin typeface="Arial" pitchFamily="34" charset="0"/>
                <a:cs typeface="Arial" pitchFamily="34" charset="0"/>
              </a:rPr>
              <a:t> </a:t>
            </a:r>
          </a:p>
          <a:p>
            <a:r>
              <a:rPr lang="en-US" dirty="0" smtClean="0">
                <a:solidFill>
                  <a:srgbClr val="002060"/>
                </a:solidFill>
                <a:latin typeface="Arial" pitchFamily="34" charset="0"/>
                <a:cs typeface="Arial" pitchFamily="34" charset="0"/>
              </a:rPr>
              <a:t>	- </a:t>
            </a:r>
            <a:r>
              <a:rPr lang="mn-MN" dirty="0" smtClean="0">
                <a:solidFill>
                  <a:srgbClr val="002060"/>
                </a:solidFill>
                <a:latin typeface="Arial" pitchFamily="34" charset="0"/>
                <a:cs typeface="Arial" pitchFamily="34" charset="0"/>
              </a:rPr>
              <a:t>тэгш бус байдал өссөнөөр ядуурал нэмэгддэг</a:t>
            </a:r>
            <a:r>
              <a:rPr lang="en-US" dirty="0" smtClean="0">
                <a:solidFill>
                  <a:srgbClr val="002060"/>
                </a:solidFill>
                <a:latin typeface="Arial" pitchFamily="34" charset="0"/>
                <a:cs typeface="Arial" pitchFamily="34" charset="0"/>
              </a:rPr>
              <a:t> </a:t>
            </a:r>
          </a:p>
          <a:p>
            <a:endParaRPr lang="en-US" dirty="0" smtClean="0">
              <a:solidFill>
                <a:srgbClr val="002060"/>
              </a:solidFill>
              <a:latin typeface="Arial" pitchFamily="34" charset="0"/>
              <a:cs typeface="Arial" pitchFamily="34" charset="0"/>
            </a:endParaRPr>
          </a:p>
          <a:p>
            <a:pPr lvl="0"/>
            <a:r>
              <a:rPr lang="en-US" dirty="0" smtClean="0">
                <a:solidFill>
                  <a:srgbClr val="002060"/>
                </a:solidFill>
                <a:latin typeface="Arial" pitchFamily="34" charset="0"/>
                <a:cs typeface="Arial" pitchFamily="34" charset="0"/>
              </a:rPr>
              <a:t>   Я</a:t>
            </a:r>
            <a:r>
              <a:rPr lang="mn-MN" dirty="0" smtClean="0">
                <a:solidFill>
                  <a:srgbClr val="002060"/>
                </a:solidFill>
                <a:latin typeface="Arial" pitchFamily="34" charset="0"/>
                <a:cs typeface="Arial" pitchFamily="34" charset="0"/>
              </a:rPr>
              <a:t>дуурлын өөрчлөлтийн өсөлтийн бүрэлдэхүүн хэсэг </a:t>
            </a:r>
            <a:endParaRPr lang="en-US" dirty="0" smtClean="0">
              <a:solidFill>
                <a:srgbClr val="002060"/>
              </a:solidFill>
              <a:latin typeface="Arial" pitchFamily="34" charset="0"/>
              <a:cs typeface="Arial" pitchFamily="34" charset="0"/>
            </a:endParaRPr>
          </a:p>
          <a:p>
            <a:r>
              <a:rPr lang="en-US" dirty="0" smtClean="0">
                <a:solidFill>
                  <a:srgbClr val="002060"/>
                </a:solidFill>
                <a:latin typeface="Arial" pitchFamily="34" charset="0"/>
                <a:cs typeface="Arial" pitchFamily="34" charset="0"/>
              </a:rPr>
              <a:t>       	- б</a:t>
            </a:r>
            <a:r>
              <a:rPr lang="mn-MN" dirty="0" smtClean="0">
                <a:solidFill>
                  <a:srgbClr val="002060"/>
                </a:solidFill>
                <a:latin typeface="Arial" pitchFamily="34" charset="0"/>
                <a:cs typeface="Arial" pitchFamily="34" charset="0"/>
              </a:rPr>
              <a:t>одит дундаж хэрэглээ өөрчлөгдөнө</a:t>
            </a:r>
            <a:endParaRPr lang="en-US" dirty="0" smtClean="0">
              <a:solidFill>
                <a:srgbClr val="002060"/>
              </a:solidFill>
              <a:latin typeface="Arial" pitchFamily="34" charset="0"/>
              <a:cs typeface="Arial" pitchFamily="34" charset="0"/>
            </a:endParaRPr>
          </a:p>
          <a:p>
            <a:r>
              <a:rPr lang="en-US" dirty="0" smtClean="0">
                <a:solidFill>
                  <a:srgbClr val="002060"/>
                </a:solidFill>
                <a:latin typeface="Arial" pitchFamily="34" charset="0"/>
                <a:cs typeface="Arial" pitchFamily="34" charset="0"/>
              </a:rPr>
              <a:t>	- </a:t>
            </a:r>
            <a:r>
              <a:rPr lang="mn-MN" dirty="0" smtClean="0">
                <a:solidFill>
                  <a:srgbClr val="002060"/>
                </a:solidFill>
                <a:latin typeface="Arial" pitchFamily="34" charset="0"/>
                <a:cs typeface="Arial" pitchFamily="34" charset="0"/>
              </a:rPr>
              <a:t>тэгш бус байдал өөрчлөгдө</a:t>
            </a:r>
            <a:r>
              <a:rPr lang="en-US" dirty="0" smtClean="0">
                <a:solidFill>
                  <a:srgbClr val="002060"/>
                </a:solidFill>
                <a:latin typeface="Arial" pitchFamily="34" charset="0"/>
                <a:cs typeface="Arial" pitchFamily="34" charset="0"/>
              </a:rPr>
              <a:t>х</a:t>
            </a:r>
            <a:r>
              <a:rPr lang="mn-MN" dirty="0" smtClean="0">
                <a:solidFill>
                  <a:srgbClr val="002060"/>
                </a:solidFill>
                <a:latin typeface="Arial" pitchFamily="34" charset="0"/>
                <a:cs typeface="Arial" pitchFamily="34" charset="0"/>
              </a:rPr>
              <a:t>гүй </a:t>
            </a:r>
            <a:endParaRPr lang="en-US" dirty="0" smtClean="0">
              <a:solidFill>
                <a:srgbClr val="002060"/>
              </a:solidFill>
              <a:latin typeface="Arial" pitchFamily="34" charset="0"/>
              <a:cs typeface="Arial" pitchFamily="34" charset="0"/>
            </a:endParaRPr>
          </a:p>
          <a:p>
            <a:endParaRPr lang="en-US" dirty="0" smtClean="0">
              <a:solidFill>
                <a:srgbClr val="002060"/>
              </a:solidFill>
              <a:latin typeface="Arial" pitchFamily="34" charset="0"/>
              <a:cs typeface="Arial" pitchFamily="34" charset="0"/>
            </a:endParaRPr>
          </a:p>
          <a:p>
            <a:pPr lvl="0"/>
            <a:r>
              <a:rPr lang="en-US" dirty="0" smtClean="0">
                <a:solidFill>
                  <a:srgbClr val="002060"/>
                </a:solidFill>
                <a:latin typeface="Arial" pitchFamily="34" charset="0"/>
                <a:cs typeface="Arial" pitchFamily="34" charset="0"/>
              </a:rPr>
              <a:t>   Я</a:t>
            </a:r>
            <a:r>
              <a:rPr lang="mn-MN" dirty="0" smtClean="0">
                <a:solidFill>
                  <a:srgbClr val="002060"/>
                </a:solidFill>
                <a:latin typeface="Arial" pitchFamily="34" charset="0"/>
                <a:cs typeface="Arial" pitchFamily="34" charset="0"/>
              </a:rPr>
              <a:t>дуурлын өөрчлөлтийн тэгш бус байдлын бүрэлдэхүүн хэсэг </a:t>
            </a:r>
            <a:endParaRPr lang="en-US" dirty="0" smtClean="0">
              <a:solidFill>
                <a:srgbClr val="002060"/>
              </a:solidFill>
              <a:latin typeface="Arial" pitchFamily="34" charset="0"/>
              <a:cs typeface="Arial" pitchFamily="34" charset="0"/>
            </a:endParaRPr>
          </a:p>
          <a:p>
            <a:r>
              <a:rPr lang="en-US" dirty="0" smtClean="0">
                <a:solidFill>
                  <a:srgbClr val="002060"/>
                </a:solidFill>
                <a:latin typeface="Arial" pitchFamily="34" charset="0"/>
                <a:cs typeface="Arial" pitchFamily="34" charset="0"/>
              </a:rPr>
              <a:t>	- </a:t>
            </a:r>
            <a:r>
              <a:rPr lang="mn-MN" dirty="0" smtClean="0">
                <a:solidFill>
                  <a:srgbClr val="002060"/>
                </a:solidFill>
                <a:latin typeface="Arial" pitchFamily="34" charset="0"/>
                <a:cs typeface="Arial" pitchFamily="34" charset="0"/>
              </a:rPr>
              <a:t>тэгш бус байдал өөрчлөгдөнө</a:t>
            </a:r>
            <a:endParaRPr lang="en-US" dirty="0" smtClean="0">
              <a:solidFill>
                <a:srgbClr val="002060"/>
              </a:solidFill>
              <a:latin typeface="Arial" pitchFamily="34" charset="0"/>
              <a:cs typeface="Arial" pitchFamily="34" charset="0"/>
            </a:endParaRPr>
          </a:p>
          <a:p>
            <a:r>
              <a:rPr lang="en-US" dirty="0" smtClean="0">
                <a:solidFill>
                  <a:srgbClr val="002060"/>
                </a:solidFill>
                <a:latin typeface="Arial" pitchFamily="34" charset="0"/>
                <a:cs typeface="Arial" pitchFamily="34" charset="0"/>
              </a:rPr>
              <a:t>	- </a:t>
            </a:r>
            <a:r>
              <a:rPr lang="mn-MN" dirty="0" smtClean="0">
                <a:solidFill>
                  <a:srgbClr val="002060"/>
                </a:solidFill>
                <a:latin typeface="Arial" pitchFamily="34" charset="0"/>
                <a:cs typeface="Arial" pitchFamily="34" charset="0"/>
              </a:rPr>
              <a:t>бодит дундаж хэрэглээ өөрчлөгдө</a:t>
            </a:r>
            <a:r>
              <a:rPr lang="en-US" dirty="0" smtClean="0">
                <a:solidFill>
                  <a:srgbClr val="002060"/>
                </a:solidFill>
                <a:latin typeface="Arial" pitchFamily="34" charset="0"/>
                <a:cs typeface="Arial" pitchFamily="34" charset="0"/>
              </a:rPr>
              <a:t>х</a:t>
            </a:r>
            <a:r>
              <a:rPr lang="mn-MN" dirty="0" smtClean="0">
                <a:solidFill>
                  <a:srgbClr val="002060"/>
                </a:solidFill>
                <a:latin typeface="Arial" pitchFamily="34" charset="0"/>
                <a:cs typeface="Arial" pitchFamily="34" charset="0"/>
              </a:rPr>
              <a:t>гүй</a:t>
            </a:r>
            <a:r>
              <a:rPr lang="en-US" dirty="0" smtClean="0">
                <a:solidFill>
                  <a:srgbClr val="002060"/>
                </a:solidFill>
                <a:latin typeface="Arial" pitchFamily="34" charset="0"/>
                <a:ea typeface="Times New Roman" pitchFamily="18" charset="0"/>
                <a:cs typeface="Arial" pitchFamily="34" charset="0"/>
              </a:rPr>
              <a:t/>
            </a:r>
            <a:br>
              <a:rPr lang="en-US" dirty="0" smtClean="0">
                <a:solidFill>
                  <a:srgbClr val="002060"/>
                </a:solidFill>
                <a:latin typeface="Arial" pitchFamily="34" charset="0"/>
                <a:ea typeface="Times New Roman" pitchFamily="18" charset="0"/>
                <a:cs typeface="Arial" pitchFamily="34" charset="0"/>
              </a:rPr>
            </a:br>
            <a:endParaRPr lang="en-US" dirty="0">
              <a:solidFill>
                <a:srgbClr val="002060"/>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xmlns="" val="3929816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31</a:t>
            </a:fld>
            <a:endParaRPr lang="en-US" altLang="en-US"/>
          </a:p>
        </p:txBody>
      </p:sp>
      <p:sp>
        <p:nvSpPr>
          <p:cNvPr id="5" name="Rectangle 4"/>
          <p:cNvSpPr/>
          <p:nvPr/>
        </p:nvSpPr>
        <p:spPr>
          <a:xfrm>
            <a:off x="1371600" y="1047690"/>
            <a:ext cx="3308919" cy="400110"/>
          </a:xfrm>
          <a:prstGeom prst="rect">
            <a:avLst/>
          </a:prstGeom>
        </p:spPr>
        <p:txBody>
          <a:bodyPr wrap="none">
            <a:spAutoFit/>
          </a:bodyPr>
          <a:lstStyle/>
          <a:p>
            <a:pPr algn="just">
              <a:defRPr/>
            </a:pPr>
            <a:r>
              <a:rPr lang="mn-MN" sz="2000" b="1" dirty="0" smtClean="0">
                <a:solidFill>
                  <a:srgbClr val="002060"/>
                </a:solidFill>
                <a:latin typeface="Arial" pitchFamily="34" charset="0"/>
                <a:cs typeface="Arial" pitchFamily="34" charset="0"/>
              </a:rPr>
              <a:t>2014</a:t>
            </a:r>
            <a:r>
              <a:rPr lang="en-US" sz="2000" b="1" dirty="0" smtClean="0">
                <a:solidFill>
                  <a:srgbClr val="002060"/>
                </a:solidFill>
                <a:latin typeface="Arial" pitchFamily="34" charset="0"/>
                <a:cs typeface="Arial" pitchFamily="34" charset="0"/>
              </a:rPr>
              <a:t>, </a:t>
            </a:r>
            <a:r>
              <a:rPr lang="mn-MN" sz="2000" b="1" dirty="0" smtClean="0">
                <a:solidFill>
                  <a:srgbClr val="002060"/>
                </a:solidFill>
                <a:latin typeface="Arial" pitchFamily="34" charset="0"/>
                <a:cs typeface="Arial" pitchFamily="34" charset="0"/>
              </a:rPr>
              <a:t>2016 оны хооронд</a:t>
            </a:r>
            <a:r>
              <a:rPr lang="en-US" sz="2000" b="1" dirty="0" smtClean="0">
                <a:solidFill>
                  <a:srgbClr val="002060"/>
                </a:solidFill>
                <a:latin typeface="Arial" pitchFamily="34" charset="0"/>
                <a:cs typeface="Arial" pitchFamily="34" charset="0"/>
              </a:rPr>
              <a:t>:</a:t>
            </a:r>
            <a:endParaRPr lang="en-US" sz="2000" b="1" dirty="0">
              <a:solidFill>
                <a:srgbClr val="002060"/>
              </a:solidFill>
              <a:latin typeface="Arial" pitchFamily="34" charset="0"/>
              <a:cs typeface="Arial" pitchFamily="34" charset="0"/>
            </a:endParaRPr>
          </a:p>
        </p:txBody>
      </p:sp>
      <p:sp>
        <p:nvSpPr>
          <p:cNvPr id="6" name="Rectangle 5"/>
          <p:cNvSpPr>
            <a:spLocks noChangeArrowheads="1"/>
          </p:cNvSpPr>
          <p:nvPr/>
        </p:nvSpPr>
        <p:spPr bwMode="auto">
          <a:xfrm>
            <a:off x="1143000" y="71735"/>
            <a:ext cx="8001000" cy="707886"/>
          </a:xfrm>
          <a:prstGeom prst="rect">
            <a:avLst/>
          </a:prstGeom>
          <a:solidFill>
            <a:schemeClr val="accent5">
              <a:lumMod val="75000"/>
            </a:schemeClr>
          </a:solidFill>
          <a:ln w="9525">
            <a:noFill/>
            <a:miter lim="800000"/>
            <a:headEnd/>
            <a:tailEnd/>
          </a:ln>
        </p:spPr>
        <p:txBody>
          <a:bodyPr wrap="square">
            <a:spAutoFit/>
          </a:bodyPr>
          <a:lstStyle/>
          <a:p>
            <a:r>
              <a:rPr lang="mn-MN" sz="2000" b="1" dirty="0">
                <a:solidFill>
                  <a:schemeClr val="bg1"/>
                </a:solidFill>
                <a:latin typeface="Arial" pitchFamily="34" charset="0"/>
                <a:cs typeface="Arial" pitchFamily="34" charset="0"/>
              </a:rPr>
              <a:t>Ядуурлын өөрчлөлтийг өсөлтийн болон тэгш бус байдлын бүрэлдэхүүн хэсгүүдэд хуваах нь </a:t>
            </a:r>
            <a:r>
              <a:rPr lang="en-US" sz="2000" b="1" dirty="0">
                <a:solidFill>
                  <a:schemeClr val="bg1"/>
                </a:solidFill>
                <a:latin typeface="Arial" pitchFamily="34" charset="0"/>
                <a:cs typeface="Arial" pitchFamily="34" charset="0"/>
              </a:rPr>
              <a:t> </a:t>
            </a:r>
            <a:endParaRPr lang="en-US" sz="2000" b="1" dirty="0">
              <a:solidFill>
                <a:schemeClr val="bg1"/>
              </a:solidFill>
              <a:latin typeface="Arial Unicode MS" pitchFamily="34" charset="-128"/>
              <a:ea typeface="Arial Unicode MS" pitchFamily="34" charset="-128"/>
              <a:cs typeface="Arial Unicode MS" pitchFamily="34" charset="-128"/>
            </a:endParaRPr>
          </a:p>
        </p:txBody>
      </p:sp>
      <p:sp>
        <p:nvSpPr>
          <p:cNvPr id="8" name="Rectangle 9"/>
          <p:cNvSpPr>
            <a:spLocks noChangeArrowheads="1"/>
          </p:cNvSpPr>
          <p:nvPr/>
        </p:nvSpPr>
        <p:spPr bwMode="auto">
          <a:xfrm>
            <a:off x="1219200" y="5720715"/>
            <a:ext cx="7848600" cy="984885"/>
          </a:xfrm>
          <a:prstGeom prst="rect">
            <a:avLst/>
          </a:prstGeom>
          <a:solidFill>
            <a:schemeClr val="bg1"/>
          </a:solidFill>
          <a:ln w="9525">
            <a:noFill/>
            <a:miter lim="800000"/>
            <a:headEnd/>
            <a:tailEnd/>
          </a:ln>
        </p:spPr>
        <p:txBody>
          <a:bodyPr wrap="square" lIns="0" tIns="0" rIns="0" bIns="0" anchor="ctr">
            <a:spAutoFit/>
          </a:bodyPr>
          <a:lstStyle/>
          <a:p>
            <a:pPr lvl="0" algn="just"/>
            <a:r>
              <a:rPr lang="mn-MN" sz="1600" dirty="0" smtClean="0">
                <a:solidFill>
                  <a:srgbClr val="002060"/>
                </a:solidFill>
                <a:latin typeface="Arial" pitchFamily="34" charset="0"/>
                <a:cs typeface="Arial" pitchFamily="34" charset="0"/>
              </a:rPr>
              <a:t>Тэгш </a:t>
            </a:r>
            <a:r>
              <a:rPr lang="mn-MN" sz="1600" dirty="0">
                <a:solidFill>
                  <a:srgbClr val="002060"/>
                </a:solidFill>
                <a:latin typeface="Arial" pitchFamily="34" charset="0"/>
                <a:cs typeface="Arial" pitchFamily="34" charset="0"/>
              </a:rPr>
              <a:t>бус байдал өөрчлөгдөөгүй бол хэрэглээний бууралтын улмаас ядуурал 7.3 пунктээр, бодит дундаж хэрэглээ буураагүй бол тэгш бус байдал өссөнөөс болж ядуурал 0.7 пунктээр өсөх байлаа. Эдгээр хоёр хүчин зүйлийн нөлөөгөөр ядуурлын цэвэр өсөлт </a:t>
            </a:r>
            <a:r>
              <a:rPr lang="mn-MN" sz="1600" dirty="0">
                <a:solidFill>
                  <a:srgbClr val="FF0000"/>
                </a:solidFill>
                <a:latin typeface="Arial" pitchFamily="34" charset="0"/>
                <a:cs typeface="Arial" pitchFamily="34" charset="0"/>
              </a:rPr>
              <a:t>8.0 пункт </a:t>
            </a:r>
            <a:r>
              <a:rPr lang="mn-MN" sz="1600" dirty="0">
                <a:solidFill>
                  <a:srgbClr val="002060"/>
                </a:solidFill>
                <a:latin typeface="Arial" pitchFamily="34" charset="0"/>
                <a:cs typeface="Arial" pitchFamily="34" charset="0"/>
              </a:rPr>
              <a:t>болжээ.</a:t>
            </a:r>
            <a:endParaRPr lang="en-GB" sz="1600" dirty="0">
              <a:solidFill>
                <a:srgbClr val="002060"/>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185883511"/>
              </p:ext>
            </p:extLst>
          </p:nvPr>
        </p:nvGraphicFramePr>
        <p:xfrm>
          <a:off x="1447800" y="1523998"/>
          <a:ext cx="7162800" cy="3962401"/>
        </p:xfrm>
        <a:graphic>
          <a:graphicData uri="http://schemas.openxmlformats.org/drawingml/2006/table">
            <a:tbl>
              <a:tblPr/>
              <a:tblGrid>
                <a:gridCol w="3581400"/>
                <a:gridCol w="1217454"/>
                <a:gridCol w="1220946"/>
                <a:gridCol w="1143000"/>
              </a:tblGrid>
              <a:tr h="395187">
                <a:tc>
                  <a:txBody>
                    <a:bodyPr/>
                    <a:lstStyle/>
                    <a:p>
                      <a:pPr algn="l" fontAlgn="b"/>
                      <a:r>
                        <a:rPr lang="en-US" sz="1400" b="1" i="0" u="none" strike="noStrike" dirty="0">
                          <a:solidFill>
                            <a:srgbClr val="FFFFFF"/>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4F81BD"/>
                    </a:solidFill>
                  </a:tcPr>
                </a:tc>
                <a:tc gridSpan="3">
                  <a:txBody>
                    <a:bodyPr/>
                    <a:lstStyle/>
                    <a:p>
                      <a:pPr algn="ctr" fontAlgn="ctr"/>
                      <a:r>
                        <a:rPr lang="mn-MN" sz="1400" b="1" i="0" u="none" strike="noStrike" dirty="0">
                          <a:solidFill>
                            <a:srgbClr val="FFFFFF"/>
                          </a:solidFill>
                          <a:effectLst/>
                          <a:latin typeface="Arial" panose="020B0604020202020204" pitchFamily="34" charset="0"/>
                        </a:rPr>
                        <a:t>Ядуурлын</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r>
              <a:tr h="471142">
                <a:tc>
                  <a:txBody>
                    <a:bodyPr/>
                    <a:lstStyle/>
                    <a:p>
                      <a:pPr algn="l" fontAlgn="b"/>
                      <a:r>
                        <a:rPr lang="en-US" sz="1400" b="1" i="0" u="none" strike="noStrike">
                          <a:solidFill>
                            <a:srgbClr val="FFFFFF"/>
                          </a:solidFill>
                          <a:effectLst/>
                          <a:latin typeface="Arial" panose="020B0604020202020204" pitchFamily="34" charset="0"/>
                        </a:rPr>
                        <a:t> </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mn-MN" sz="1400" b="1" i="0" u="none" strike="noStrike">
                          <a:solidFill>
                            <a:srgbClr val="FFFFFF"/>
                          </a:solidFill>
                          <a:effectLst/>
                          <a:latin typeface="Arial" panose="020B0604020202020204" pitchFamily="34" charset="0"/>
                        </a:rPr>
                        <a:t>Хамралтын хүрээ</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mn-MN" sz="1400" b="1" i="0" u="none" strike="noStrike">
                          <a:solidFill>
                            <a:srgbClr val="FFFFFF"/>
                          </a:solidFill>
                          <a:effectLst/>
                          <a:latin typeface="Arial" panose="020B0604020202020204" pitchFamily="34" charset="0"/>
                        </a:rPr>
                        <a:t>Гүнзгийрэлт</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mn-MN" sz="1400" b="1" i="0" u="none" strike="noStrike" dirty="0">
                          <a:solidFill>
                            <a:srgbClr val="FFFFFF"/>
                          </a:solidFill>
                          <a:effectLst/>
                          <a:latin typeface="Arial" panose="020B0604020202020204" pitchFamily="34" charset="0"/>
                        </a:rPr>
                        <a:t>Мэдрэмж</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r>
              <a:tr h="258006">
                <a:tc>
                  <a:txBody>
                    <a:bodyPr/>
                    <a:lstStyle/>
                    <a:p>
                      <a:pPr algn="l" fontAlgn="b"/>
                      <a:r>
                        <a:rPr lang="mn-MN" sz="1400" b="1" i="0" u="none" strike="noStrike" dirty="0">
                          <a:solidFill>
                            <a:srgbClr val="002060"/>
                          </a:solidFill>
                          <a:effectLst/>
                          <a:latin typeface="Arial" panose="020B0604020202020204" pitchFamily="34" charset="0"/>
                        </a:rPr>
                        <a:t>Улсын дундаж</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258006">
                <a:tc>
                  <a:txBody>
                    <a:bodyPr/>
                    <a:lstStyle/>
                    <a:p>
                      <a:pPr algn="l" fontAlgn="b"/>
                      <a:r>
                        <a:rPr lang="mn-MN" sz="1400" b="0" i="0" u="none" strike="noStrike" dirty="0">
                          <a:solidFill>
                            <a:srgbClr val="002060"/>
                          </a:solidFill>
                          <a:effectLst/>
                          <a:latin typeface="Arial" panose="020B0604020202020204" pitchFamily="34" charset="0"/>
                        </a:rPr>
                        <a:t>Ядуурлын өөрчлөлт</a:t>
                      </a:r>
                    </a:p>
                  </a:txBody>
                  <a:tcPr marL="171450" marR="9525" marT="9525" marB="0" anchor="b">
                    <a:lnL>
                      <a:noFill/>
                    </a:lnL>
                    <a:lnR>
                      <a:noFill/>
                    </a:lnR>
                    <a:lnT>
                      <a:noFill/>
                    </a:lnT>
                    <a:lnB>
                      <a:noFill/>
                    </a:lnB>
                    <a:solidFill>
                      <a:srgbClr val="FFFFFF"/>
                    </a:solidFill>
                  </a:tcPr>
                </a:tc>
                <a:tc>
                  <a:txBody>
                    <a:bodyPr/>
                    <a:lstStyle/>
                    <a:p>
                      <a:pPr algn="r" fontAlgn="b"/>
                      <a:r>
                        <a:rPr lang="en-US" sz="1400" b="0" i="0" u="none" strike="noStrike">
                          <a:solidFill>
                            <a:srgbClr val="002060"/>
                          </a:solidFill>
                          <a:effectLst/>
                          <a:latin typeface="Arial" panose="020B0604020202020204" pitchFamily="34" charset="0"/>
                        </a:rPr>
                        <a:t>8.0</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a:solidFill>
                            <a:srgbClr val="002060"/>
                          </a:solidFill>
                          <a:effectLst/>
                          <a:latin typeface="Arial" panose="020B0604020202020204" pitchFamily="34" charset="0"/>
                        </a:rPr>
                        <a:t>2.5</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effectLst/>
                          <a:latin typeface="Arial" panose="020B0604020202020204" pitchFamily="34" charset="0"/>
                        </a:rPr>
                        <a:t>1.0</a:t>
                      </a:r>
                    </a:p>
                  </a:txBody>
                  <a:tcPr marL="9525" marR="9525" marT="9525" marB="0" anchor="b">
                    <a:lnL>
                      <a:noFill/>
                    </a:lnL>
                    <a:lnR>
                      <a:noFill/>
                    </a:lnR>
                    <a:lnT>
                      <a:noFill/>
                    </a:lnT>
                    <a:lnB>
                      <a:noFill/>
                    </a:lnB>
                    <a:solidFill>
                      <a:srgbClr val="FFFFFF"/>
                    </a:solidFill>
                  </a:tcPr>
                </a:tc>
              </a:tr>
              <a:tr h="258006">
                <a:tc>
                  <a:txBody>
                    <a:bodyPr/>
                    <a:lstStyle/>
                    <a:p>
                      <a:pPr algn="l" fontAlgn="b"/>
                      <a:r>
                        <a:rPr lang="mn-MN" sz="1400" b="0" i="0" u="none" strike="noStrike">
                          <a:solidFill>
                            <a:srgbClr val="002060"/>
                          </a:solidFill>
                          <a:effectLst/>
                          <a:latin typeface="Arial" panose="020B0604020202020204" pitchFamily="34" charset="0"/>
                        </a:rPr>
                        <a:t>Өсөлтийн бүрэлдэхүүн хэсэг</a:t>
                      </a:r>
                    </a:p>
                  </a:txBody>
                  <a:tcPr marL="171450" marR="9525" marT="9525" marB="0" anchor="b">
                    <a:lnL>
                      <a:noFill/>
                    </a:lnL>
                    <a:lnR>
                      <a:noFill/>
                    </a:lnR>
                    <a:lnT>
                      <a:noFill/>
                    </a:lnT>
                    <a:lnB>
                      <a:noFill/>
                    </a:lnB>
                    <a:solidFill>
                      <a:srgbClr val="FFFFFF"/>
                    </a:solidFill>
                  </a:tcPr>
                </a:tc>
                <a:tc>
                  <a:txBody>
                    <a:bodyPr/>
                    <a:lstStyle/>
                    <a:p>
                      <a:pPr algn="r" fontAlgn="b"/>
                      <a:r>
                        <a:rPr lang="en-US" sz="1400" b="0" i="0" u="none" strike="noStrike">
                          <a:solidFill>
                            <a:srgbClr val="002060"/>
                          </a:solidFill>
                          <a:effectLst/>
                          <a:latin typeface="Arial" panose="020B0604020202020204" pitchFamily="34" charset="0"/>
                        </a:rPr>
                        <a:t>7.3</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a:solidFill>
                            <a:srgbClr val="002060"/>
                          </a:solidFill>
                          <a:effectLst/>
                          <a:latin typeface="Arial" panose="020B0604020202020204" pitchFamily="34" charset="0"/>
                        </a:rPr>
                        <a:t>2.3</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effectLst/>
                          <a:latin typeface="Arial" panose="020B0604020202020204" pitchFamily="34" charset="0"/>
                        </a:rPr>
                        <a:t>1.0</a:t>
                      </a:r>
                    </a:p>
                  </a:txBody>
                  <a:tcPr marL="9525" marR="9525" marT="9525" marB="0" anchor="b">
                    <a:lnL>
                      <a:noFill/>
                    </a:lnL>
                    <a:lnR>
                      <a:noFill/>
                    </a:lnR>
                    <a:lnT>
                      <a:noFill/>
                    </a:lnT>
                    <a:lnB>
                      <a:noFill/>
                    </a:lnB>
                    <a:solidFill>
                      <a:srgbClr val="FFFFFF"/>
                    </a:solidFill>
                  </a:tcPr>
                </a:tc>
              </a:tr>
              <a:tr h="258006">
                <a:tc>
                  <a:txBody>
                    <a:bodyPr/>
                    <a:lstStyle/>
                    <a:p>
                      <a:pPr algn="l" fontAlgn="b"/>
                      <a:r>
                        <a:rPr lang="mn-MN" sz="1400" b="0" i="0" u="none" strike="noStrike">
                          <a:solidFill>
                            <a:srgbClr val="002060"/>
                          </a:solidFill>
                          <a:effectLst/>
                          <a:latin typeface="Arial" panose="020B0604020202020204" pitchFamily="34" charset="0"/>
                        </a:rPr>
                        <a:t>Тэгш бус байдлын бүрэлдэхүүн хэсэг</a:t>
                      </a:r>
                    </a:p>
                  </a:txBody>
                  <a:tcPr marL="171450"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2060"/>
                          </a:solidFill>
                          <a:effectLst/>
                          <a:latin typeface="Arial" panose="020B0604020202020204" pitchFamily="34" charset="0"/>
                        </a:rPr>
                        <a:t>0.7</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2060"/>
                          </a:solidFill>
                          <a:effectLst/>
                          <a:latin typeface="Arial" panose="020B0604020202020204" pitchFamily="34" charset="0"/>
                        </a:rPr>
                        <a:t>0.2</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2060"/>
                          </a:solidFill>
                          <a:effectLst/>
                          <a:latin typeface="Arial" panose="020B0604020202020204" pitchFamily="34" charset="0"/>
                        </a:rPr>
                        <a:t>0.0</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r>
              <a:tr h="258006">
                <a:tc>
                  <a:txBody>
                    <a:bodyPr/>
                    <a:lstStyle/>
                    <a:p>
                      <a:pPr algn="l" fontAlgn="b"/>
                      <a:r>
                        <a:rPr lang="mn-MN" sz="1400" b="1" i="0" u="none" strike="noStrike">
                          <a:solidFill>
                            <a:srgbClr val="002060"/>
                          </a:solidFill>
                          <a:effectLst/>
                          <a:latin typeface="Arial" panose="020B0604020202020204" pitchFamily="34" charset="0"/>
                        </a:rPr>
                        <a:t>Хот</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258006">
                <a:tc>
                  <a:txBody>
                    <a:bodyPr/>
                    <a:lstStyle/>
                    <a:p>
                      <a:pPr algn="l" fontAlgn="b"/>
                      <a:r>
                        <a:rPr lang="mn-MN" sz="1400" b="0" i="0" u="none" strike="noStrike">
                          <a:solidFill>
                            <a:srgbClr val="002060"/>
                          </a:solidFill>
                          <a:effectLst/>
                          <a:latin typeface="Arial" panose="020B0604020202020204" pitchFamily="34" charset="0"/>
                        </a:rPr>
                        <a:t>Ядуурлын өөрчлөлт</a:t>
                      </a:r>
                    </a:p>
                  </a:txBody>
                  <a:tcPr marL="171450" marR="9525" marT="9525" marB="0" anchor="b">
                    <a:lnL>
                      <a:noFill/>
                    </a:lnL>
                    <a:lnR>
                      <a:noFill/>
                    </a:lnR>
                    <a:lnT>
                      <a:noFill/>
                    </a:lnT>
                    <a:lnB>
                      <a:noFill/>
                    </a:lnB>
                    <a:solidFill>
                      <a:srgbClr val="FFFFFF"/>
                    </a:solidFill>
                  </a:tcPr>
                </a:tc>
                <a:tc>
                  <a:txBody>
                    <a:bodyPr/>
                    <a:lstStyle/>
                    <a:p>
                      <a:pPr algn="r" fontAlgn="b"/>
                      <a:r>
                        <a:rPr lang="en-US" sz="1400" b="0" i="0" u="none" strike="noStrike">
                          <a:solidFill>
                            <a:srgbClr val="002060"/>
                          </a:solidFill>
                          <a:effectLst/>
                          <a:latin typeface="Arial" panose="020B0604020202020204" pitchFamily="34" charset="0"/>
                        </a:rPr>
                        <a:t>8.3</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a:solidFill>
                            <a:srgbClr val="002060"/>
                          </a:solidFill>
                          <a:effectLst/>
                          <a:latin typeface="Arial" panose="020B0604020202020204" pitchFamily="34" charset="0"/>
                        </a:rPr>
                        <a:t>2.3</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effectLst/>
                          <a:latin typeface="Arial" panose="020B0604020202020204" pitchFamily="34" charset="0"/>
                        </a:rPr>
                        <a:t>0.9</a:t>
                      </a:r>
                    </a:p>
                  </a:txBody>
                  <a:tcPr marL="9525" marR="9525" marT="9525" marB="0" anchor="b">
                    <a:lnL>
                      <a:noFill/>
                    </a:lnL>
                    <a:lnR>
                      <a:noFill/>
                    </a:lnR>
                    <a:lnT>
                      <a:noFill/>
                    </a:lnT>
                    <a:lnB>
                      <a:noFill/>
                    </a:lnB>
                    <a:solidFill>
                      <a:srgbClr val="FFFFFF"/>
                    </a:solidFill>
                  </a:tcPr>
                </a:tc>
              </a:tr>
              <a:tr h="258006">
                <a:tc>
                  <a:txBody>
                    <a:bodyPr/>
                    <a:lstStyle/>
                    <a:p>
                      <a:pPr algn="l" fontAlgn="b"/>
                      <a:r>
                        <a:rPr lang="mn-MN" sz="1400" b="0" i="0" u="none" strike="noStrike">
                          <a:solidFill>
                            <a:srgbClr val="002060"/>
                          </a:solidFill>
                          <a:effectLst/>
                          <a:latin typeface="Arial" panose="020B0604020202020204" pitchFamily="34" charset="0"/>
                        </a:rPr>
                        <a:t>Өсөлтийн бүрэлдэхүүн хэсэг</a:t>
                      </a:r>
                    </a:p>
                  </a:txBody>
                  <a:tcPr marL="171450" marR="9525" marT="9525" marB="0" anchor="b">
                    <a:lnL>
                      <a:noFill/>
                    </a:lnL>
                    <a:lnR>
                      <a:noFill/>
                    </a:lnR>
                    <a:lnT>
                      <a:noFill/>
                    </a:lnT>
                    <a:lnB>
                      <a:noFill/>
                    </a:lnB>
                    <a:solidFill>
                      <a:srgbClr val="FFFFFF"/>
                    </a:solidFill>
                  </a:tcPr>
                </a:tc>
                <a:tc>
                  <a:txBody>
                    <a:bodyPr/>
                    <a:lstStyle/>
                    <a:p>
                      <a:pPr algn="r" fontAlgn="b"/>
                      <a:r>
                        <a:rPr lang="en-US" sz="1400" b="0" i="0" u="none" strike="noStrike">
                          <a:solidFill>
                            <a:srgbClr val="002060"/>
                          </a:solidFill>
                          <a:effectLst/>
                          <a:latin typeface="Arial" panose="020B0604020202020204" pitchFamily="34" charset="0"/>
                        </a:rPr>
                        <a:t>7.8</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a:solidFill>
                            <a:srgbClr val="002060"/>
                          </a:solidFill>
                          <a:effectLst/>
                          <a:latin typeface="Arial" panose="020B0604020202020204" pitchFamily="34" charset="0"/>
                        </a:rPr>
                        <a:t>2.5</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effectLst/>
                          <a:latin typeface="Arial" panose="020B0604020202020204" pitchFamily="34" charset="0"/>
                        </a:rPr>
                        <a:t>1.1</a:t>
                      </a:r>
                    </a:p>
                  </a:txBody>
                  <a:tcPr marL="9525" marR="9525" marT="9525" marB="0" anchor="b">
                    <a:lnL>
                      <a:noFill/>
                    </a:lnL>
                    <a:lnR>
                      <a:noFill/>
                    </a:lnR>
                    <a:lnT>
                      <a:noFill/>
                    </a:lnT>
                    <a:lnB>
                      <a:noFill/>
                    </a:lnB>
                    <a:solidFill>
                      <a:srgbClr val="FFFFFF"/>
                    </a:solidFill>
                  </a:tcPr>
                </a:tc>
              </a:tr>
              <a:tr h="258006">
                <a:tc>
                  <a:txBody>
                    <a:bodyPr/>
                    <a:lstStyle/>
                    <a:p>
                      <a:pPr algn="l" fontAlgn="b"/>
                      <a:r>
                        <a:rPr lang="mn-MN" sz="1400" b="0" i="0" u="none" strike="noStrike">
                          <a:solidFill>
                            <a:srgbClr val="002060"/>
                          </a:solidFill>
                          <a:effectLst/>
                          <a:latin typeface="Arial" panose="020B0604020202020204" pitchFamily="34" charset="0"/>
                        </a:rPr>
                        <a:t>Тэгш бус байдлын бүрэлдэхүүн хэсэг</a:t>
                      </a:r>
                    </a:p>
                  </a:txBody>
                  <a:tcPr marL="171450"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2060"/>
                          </a:solidFill>
                          <a:effectLst/>
                          <a:latin typeface="Arial" panose="020B0604020202020204" pitchFamily="34" charset="0"/>
                        </a:rPr>
                        <a:t>0.5</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2060"/>
                          </a:solidFill>
                          <a:effectLst/>
                          <a:latin typeface="Arial" panose="020B0604020202020204" pitchFamily="34" charset="0"/>
                        </a:rPr>
                        <a:t>-0.2</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2060"/>
                          </a:solidFill>
                          <a:effectLst/>
                          <a:latin typeface="Arial" panose="020B0604020202020204" pitchFamily="34" charset="0"/>
                        </a:rPr>
                        <a:t>-0.2</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r>
              <a:tr h="258006">
                <a:tc>
                  <a:txBody>
                    <a:bodyPr/>
                    <a:lstStyle/>
                    <a:p>
                      <a:pPr algn="l" fontAlgn="b"/>
                      <a:r>
                        <a:rPr lang="mn-MN" sz="1400" b="1" i="0" u="none" strike="noStrike">
                          <a:solidFill>
                            <a:srgbClr val="002060"/>
                          </a:solidFill>
                          <a:effectLst/>
                          <a:latin typeface="Arial" panose="020B0604020202020204" pitchFamily="34" charset="0"/>
                        </a:rPr>
                        <a:t>Хөдөө</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1400" b="0" i="0" u="none" strike="noStrike" dirty="0">
                          <a:solidFill>
                            <a:srgbClr val="002060"/>
                          </a:solidFill>
                          <a:effectLst/>
                          <a:latin typeface="Arial" panose="020B0604020202020204" pitchFamily="34" charset="0"/>
                        </a:rPr>
                        <a:t> </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r>
              <a:tr h="258006">
                <a:tc>
                  <a:txBody>
                    <a:bodyPr/>
                    <a:lstStyle/>
                    <a:p>
                      <a:pPr algn="l" fontAlgn="b"/>
                      <a:r>
                        <a:rPr lang="mn-MN" sz="1400" b="0" i="0" u="none" strike="noStrike">
                          <a:solidFill>
                            <a:srgbClr val="002060"/>
                          </a:solidFill>
                          <a:effectLst/>
                          <a:latin typeface="Arial" panose="020B0604020202020204" pitchFamily="34" charset="0"/>
                        </a:rPr>
                        <a:t>Ядуурлын өөрчлөлт</a:t>
                      </a:r>
                    </a:p>
                  </a:txBody>
                  <a:tcPr marL="171450" marR="9525" marT="9525" marB="0" anchor="b">
                    <a:lnL>
                      <a:noFill/>
                    </a:lnL>
                    <a:lnR>
                      <a:noFill/>
                    </a:lnR>
                    <a:lnT>
                      <a:noFill/>
                    </a:lnT>
                    <a:lnB>
                      <a:noFill/>
                    </a:lnB>
                    <a:solidFill>
                      <a:srgbClr val="FFFFFF"/>
                    </a:solidFill>
                  </a:tcPr>
                </a:tc>
                <a:tc>
                  <a:txBody>
                    <a:bodyPr/>
                    <a:lstStyle/>
                    <a:p>
                      <a:pPr algn="r" fontAlgn="b"/>
                      <a:r>
                        <a:rPr lang="en-US" sz="1400" b="0" i="0" u="none" strike="noStrike">
                          <a:solidFill>
                            <a:srgbClr val="002060"/>
                          </a:solidFill>
                          <a:effectLst/>
                          <a:latin typeface="Arial" panose="020B0604020202020204" pitchFamily="34" charset="0"/>
                        </a:rPr>
                        <a:t>8.5</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a:solidFill>
                            <a:srgbClr val="002060"/>
                          </a:solidFill>
                          <a:effectLst/>
                          <a:latin typeface="Arial" panose="020B0604020202020204" pitchFamily="34" charset="0"/>
                        </a:rPr>
                        <a:t>3.0</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effectLst/>
                          <a:latin typeface="Arial" panose="020B0604020202020204" pitchFamily="34" charset="0"/>
                        </a:rPr>
                        <a:t>1.2</a:t>
                      </a:r>
                    </a:p>
                  </a:txBody>
                  <a:tcPr marL="9525" marR="9525" marT="9525" marB="0" anchor="b">
                    <a:lnL>
                      <a:noFill/>
                    </a:lnL>
                    <a:lnR>
                      <a:noFill/>
                    </a:lnR>
                    <a:lnT>
                      <a:noFill/>
                    </a:lnT>
                    <a:lnB>
                      <a:noFill/>
                    </a:lnB>
                    <a:solidFill>
                      <a:srgbClr val="FFFFFF"/>
                    </a:solidFill>
                  </a:tcPr>
                </a:tc>
              </a:tr>
              <a:tr h="258006">
                <a:tc>
                  <a:txBody>
                    <a:bodyPr/>
                    <a:lstStyle/>
                    <a:p>
                      <a:pPr algn="l" fontAlgn="b"/>
                      <a:r>
                        <a:rPr lang="mn-MN" sz="1400" b="0" i="0" u="none" strike="noStrike">
                          <a:solidFill>
                            <a:srgbClr val="002060"/>
                          </a:solidFill>
                          <a:effectLst/>
                          <a:latin typeface="Arial" panose="020B0604020202020204" pitchFamily="34" charset="0"/>
                        </a:rPr>
                        <a:t>Өсөлтийн бүрэлдэхүүн хэсэг</a:t>
                      </a:r>
                    </a:p>
                  </a:txBody>
                  <a:tcPr marL="171450" marR="9525" marT="9525" marB="0" anchor="b">
                    <a:lnL>
                      <a:noFill/>
                    </a:lnL>
                    <a:lnR>
                      <a:noFill/>
                    </a:lnR>
                    <a:lnT>
                      <a:noFill/>
                    </a:lnT>
                    <a:lnB>
                      <a:noFill/>
                    </a:lnB>
                    <a:solidFill>
                      <a:srgbClr val="FFFFFF"/>
                    </a:solidFill>
                  </a:tcPr>
                </a:tc>
                <a:tc>
                  <a:txBody>
                    <a:bodyPr/>
                    <a:lstStyle/>
                    <a:p>
                      <a:pPr algn="r" fontAlgn="b"/>
                      <a:r>
                        <a:rPr lang="en-US" sz="1400" b="0" i="0" u="none" strike="noStrike">
                          <a:solidFill>
                            <a:srgbClr val="002060"/>
                          </a:solidFill>
                          <a:effectLst/>
                          <a:latin typeface="Arial" panose="020B0604020202020204" pitchFamily="34" charset="0"/>
                        </a:rPr>
                        <a:t>6.6</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a:solidFill>
                            <a:srgbClr val="002060"/>
                          </a:solidFill>
                          <a:effectLst/>
                          <a:latin typeface="Arial" panose="020B0604020202020204" pitchFamily="34" charset="0"/>
                        </a:rPr>
                        <a:t>2.0</a:t>
                      </a:r>
                    </a:p>
                  </a:txBody>
                  <a:tcPr marL="9525" marR="9525" marT="9525" marB="0" anchor="b">
                    <a:lnL>
                      <a:noFill/>
                    </a:lnL>
                    <a:lnR>
                      <a:noFill/>
                    </a:lnR>
                    <a:lnT>
                      <a:noFill/>
                    </a:lnT>
                    <a:lnB>
                      <a:noFill/>
                    </a:lnB>
                    <a:solidFill>
                      <a:srgbClr val="FFFFFF"/>
                    </a:solidFill>
                  </a:tcPr>
                </a:tc>
                <a:tc>
                  <a:txBody>
                    <a:bodyPr/>
                    <a:lstStyle/>
                    <a:p>
                      <a:pPr algn="r" fontAlgn="b"/>
                      <a:r>
                        <a:rPr lang="en-US" sz="1400" b="0" i="0" u="none" strike="noStrike" dirty="0">
                          <a:solidFill>
                            <a:srgbClr val="002060"/>
                          </a:solidFill>
                          <a:effectLst/>
                          <a:latin typeface="Arial" panose="020B0604020202020204" pitchFamily="34" charset="0"/>
                        </a:rPr>
                        <a:t>0.8</a:t>
                      </a:r>
                    </a:p>
                  </a:txBody>
                  <a:tcPr marL="9525" marR="9525" marT="9525" marB="0" anchor="b">
                    <a:lnL>
                      <a:noFill/>
                    </a:lnL>
                    <a:lnR>
                      <a:noFill/>
                    </a:lnR>
                    <a:lnT>
                      <a:noFill/>
                    </a:lnT>
                    <a:lnB>
                      <a:noFill/>
                    </a:lnB>
                    <a:solidFill>
                      <a:srgbClr val="FFFFFF"/>
                    </a:solidFill>
                  </a:tcPr>
                </a:tc>
              </a:tr>
              <a:tr h="258006">
                <a:tc>
                  <a:txBody>
                    <a:bodyPr/>
                    <a:lstStyle/>
                    <a:p>
                      <a:pPr algn="l" fontAlgn="b"/>
                      <a:r>
                        <a:rPr lang="mn-MN" sz="1400" b="0" i="0" u="none" strike="noStrike" dirty="0">
                          <a:solidFill>
                            <a:srgbClr val="002060"/>
                          </a:solidFill>
                          <a:effectLst/>
                          <a:latin typeface="Arial" panose="020B0604020202020204" pitchFamily="34" charset="0"/>
                        </a:rPr>
                        <a:t>Тэгш бус байдлын бүрэлдэхүүн хэсэг</a:t>
                      </a:r>
                    </a:p>
                  </a:txBody>
                  <a:tcPr marL="171450"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2060"/>
                          </a:solidFill>
                          <a:effectLst/>
                          <a:latin typeface="Arial" panose="020B0604020202020204" pitchFamily="34" charset="0"/>
                        </a:rPr>
                        <a:t>2.0</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2060"/>
                          </a:solidFill>
                          <a:effectLst/>
                          <a:latin typeface="Arial" panose="020B0604020202020204" pitchFamily="34" charset="0"/>
                        </a:rPr>
                        <a:t>0.9</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2060"/>
                          </a:solidFill>
                          <a:effectLst/>
                          <a:latin typeface="Arial" panose="020B0604020202020204" pitchFamily="34" charset="0"/>
                        </a:rPr>
                        <a:t>0.4</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30536154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32</a:t>
            </a:fld>
            <a:endParaRPr lang="en-US" altLang="en-US"/>
          </a:p>
        </p:txBody>
      </p:sp>
      <p:sp>
        <p:nvSpPr>
          <p:cNvPr id="5" name="Title 1"/>
          <p:cNvSpPr>
            <a:spLocks noGrp="1"/>
          </p:cNvSpPr>
          <p:nvPr>
            <p:ph type="title"/>
          </p:nvPr>
        </p:nvSpPr>
        <p:spPr>
          <a:xfrm>
            <a:off x="1371600" y="2286000"/>
            <a:ext cx="7696200" cy="990600"/>
          </a:xfrm>
          <a:noFill/>
        </p:spPr>
        <p:txBody>
          <a:bodyPr>
            <a:noAutofit/>
          </a:bodyPr>
          <a:lstStyle/>
          <a:p>
            <a:r>
              <a:rPr lang="mn-MN" sz="3200" b="1" dirty="0" smtClean="0">
                <a:solidFill>
                  <a:srgbClr val="002060"/>
                </a:solidFill>
                <a:latin typeface="Arial" pitchFamily="34" charset="0"/>
                <a:cs typeface="Arial" pitchFamily="34" charset="0"/>
              </a:rPr>
              <a:t>4. ӨРХИЙН ОРЛОГО БА ХЭРЭГЛЭЭ</a:t>
            </a:r>
            <a:endParaRPr lang="en-US" sz="32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286155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33</a:t>
            </a:fld>
            <a:endParaRPr lang="en-US" altLang="en-US"/>
          </a:p>
        </p:txBody>
      </p:sp>
      <p:sp>
        <p:nvSpPr>
          <p:cNvPr id="6" name="Rectangle 5"/>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Unicode MS" pitchFamily="34" charset="-128"/>
                <a:ea typeface="Arial Unicode MS" pitchFamily="34" charset="-128"/>
                <a:cs typeface="Arial Unicode MS" pitchFamily="34" charset="-128"/>
              </a:rPr>
              <a:t>Өрхийн орлого ба хэрэглээ</a:t>
            </a:r>
            <a:endParaRPr lang="en-US" sz="2400" b="1" dirty="0">
              <a:solidFill>
                <a:schemeClr val="bg1"/>
              </a:solidFill>
              <a:latin typeface="Arial Unicode MS" pitchFamily="34" charset="-128"/>
              <a:ea typeface="Arial Unicode MS" pitchFamily="34" charset="-128"/>
              <a:cs typeface="Arial Unicode MS" pitchFamily="34" charset="-128"/>
            </a:endParaRPr>
          </a:p>
        </p:txBody>
      </p:sp>
      <p:pic>
        <p:nvPicPr>
          <p:cNvPr id="2" name="Picture 1"/>
          <p:cNvPicPr>
            <a:picLocks noChangeAspect="1"/>
          </p:cNvPicPr>
          <p:nvPr/>
        </p:nvPicPr>
        <p:blipFill>
          <a:blip r:embed="rId2" cstate="print"/>
          <a:stretch>
            <a:fillRect/>
          </a:stretch>
        </p:blipFill>
        <p:spPr>
          <a:xfrm>
            <a:off x="1143000" y="857571"/>
            <a:ext cx="7847619" cy="5142857"/>
          </a:xfrm>
          <a:prstGeom prst="rect">
            <a:avLst/>
          </a:prstGeom>
        </p:spPr>
      </p:pic>
    </p:spTree>
    <p:extLst>
      <p:ext uri="{BB962C8B-B14F-4D97-AF65-F5344CB8AC3E}">
        <p14:creationId xmlns:p14="http://schemas.microsoft.com/office/powerpoint/2010/main" xmlns="" val="2205856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848600" cy="609600"/>
          </a:xfrm>
        </p:spPr>
        <p:txBody>
          <a:bodyPr/>
          <a:lstStyle/>
          <a:p>
            <a:pPr>
              <a:defRPr sz="1600" b="1" i="0" u="none" strike="noStrike" kern="1200" baseline="0">
                <a:solidFill>
                  <a:prstClr val="black"/>
                </a:solidFill>
                <a:latin typeface="Arial" panose="020B0604020202020204" pitchFamily="34" charset="0"/>
                <a:ea typeface="+mn-ea"/>
                <a:cs typeface="Arial" panose="020B0604020202020204" pitchFamily="34" charset="0"/>
              </a:defRPr>
            </a:pPr>
            <a:r>
              <a:rPr lang="mn-MN" sz="2000" b="1" dirty="0">
                <a:solidFill>
                  <a:srgbClr val="002060"/>
                </a:solidFill>
                <a:latin typeface="Arial" panose="020B0604020202020204" pitchFamily="34" charset="0"/>
                <a:cs typeface="Arial" panose="020B0604020202020204" pitchFamily="34" charset="0"/>
              </a:rPr>
              <a:t>Ядуурлын өөрчлөлтөнд нөлөөлж буй </a:t>
            </a:r>
            <a:r>
              <a:rPr lang="mn-MN" sz="2000" b="1" dirty="0" smtClean="0">
                <a:solidFill>
                  <a:srgbClr val="002060"/>
                </a:solidFill>
                <a:latin typeface="Arial" panose="020B0604020202020204" pitchFamily="34" charset="0"/>
                <a:cs typeface="Arial" panose="020B0604020202020204" pitchFamily="34" charset="0"/>
              </a:rPr>
              <a:t/>
            </a:r>
            <a:br>
              <a:rPr lang="mn-MN" sz="2000" b="1" dirty="0" smtClean="0">
                <a:solidFill>
                  <a:srgbClr val="002060"/>
                </a:solidFill>
                <a:latin typeface="Arial" panose="020B0604020202020204" pitchFamily="34" charset="0"/>
                <a:cs typeface="Arial" panose="020B0604020202020204" pitchFamily="34" charset="0"/>
              </a:rPr>
            </a:br>
            <a:r>
              <a:rPr lang="mn-MN" sz="2000" b="1" dirty="0" smtClean="0">
                <a:solidFill>
                  <a:srgbClr val="002060"/>
                </a:solidFill>
                <a:latin typeface="Arial" panose="020B0604020202020204" pitchFamily="34" charset="0"/>
                <a:cs typeface="Arial" panose="020B0604020202020204" pitchFamily="34" charset="0"/>
              </a:rPr>
              <a:t>орлогын эх </a:t>
            </a:r>
            <a:r>
              <a:rPr lang="mn-MN" sz="2000" b="1" dirty="0">
                <a:solidFill>
                  <a:srgbClr val="002060"/>
                </a:solidFill>
                <a:latin typeface="Arial" panose="020B0604020202020204" pitchFamily="34" charset="0"/>
                <a:cs typeface="Arial" panose="020B0604020202020204" pitchFamily="34" charset="0"/>
              </a:rPr>
              <a:t>үүсвэрүүдийн өөрчлөлт</a:t>
            </a:r>
            <a:endParaRPr lang="en-US" sz="1050" dirty="0">
              <a:solidFill>
                <a:srgbClr val="002060"/>
              </a:solidFill>
            </a:endParaRPr>
          </a:p>
        </p:txBody>
      </p:sp>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34</a:t>
            </a:fld>
            <a:endParaRPr lang="en-US" altLang="en-US"/>
          </a:p>
        </p:txBody>
      </p:sp>
      <p:sp>
        <p:nvSpPr>
          <p:cNvPr id="5" name="Rectangle 4"/>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Unicode MS" pitchFamily="34" charset="-128"/>
                <a:ea typeface="Arial Unicode MS" pitchFamily="34" charset="-128"/>
                <a:cs typeface="Arial Unicode MS" pitchFamily="34" charset="-128"/>
              </a:rPr>
              <a:t>Өрхийн орлого ба хэрэглээ</a:t>
            </a:r>
            <a:endParaRPr lang="en-US" sz="24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6" name="Chart 5"/>
          <p:cNvGraphicFramePr>
            <a:graphicFrameLocks/>
          </p:cNvGraphicFramePr>
          <p:nvPr>
            <p:extLst>
              <p:ext uri="{D42A27DB-BD31-4B8C-83A1-F6EECF244321}">
                <p14:modId xmlns:p14="http://schemas.microsoft.com/office/powerpoint/2010/main" xmlns="" val="932612341"/>
              </p:ext>
            </p:extLst>
          </p:nvPr>
        </p:nvGraphicFramePr>
        <p:xfrm>
          <a:off x="1143000" y="1600200"/>
          <a:ext cx="7848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18823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35</a:t>
            </a:fld>
            <a:endParaRPr lang="en-US" altLang="en-US"/>
          </a:p>
        </p:txBody>
      </p:sp>
      <p:sp>
        <p:nvSpPr>
          <p:cNvPr id="5" name="Title 1"/>
          <p:cNvSpPr>
            <a:spLocks noGrp="1"/>
          </p:cNvSpPr>
          <p:nvPr>
            <p:ph type="title"/>
          </p:nvPr>
        </p:nvSpPr>
        <p:spPr>
          <a:xfrm>
            <a:off x="2133600" y="2286000"/>
            <a:ext cx="5791200" cy="990600"/>
          </a:xfrm>
          <a:noFill/>
        </p:spPr>
        <p:txBody>
          <a:bodyPr>
            <a:noAutofit/>
          </a:bodyPr>
          <a:lstStyle/>
          <a:p>
            <a:r>
              <a:rPr lang="mn-MN" sz="3200" b="1" dirty="0" smtClean="0">
                <a:solidFill>
                  <a:srgbClr val="002060"/>
                </a:solidFill>
                <a:latin typeface="Arial" pitchFamily="34" charset="0"/>
                <a:cs typeface="Arial" pitchFamily="34" charset="0"/>
              </a:rPr>
              <a:t>5. НИЙГМИЙН ХАМГААЛАЛ, </a:t>
            </a:r>
            <a:r>
              <a:rPr lang="en-US" sz="3200" b="1" dirty="0" smtClean="0">
                <a:solidFill>
                  <a:srgbClr val="002060"/>
                </a:solidFill>
                <a:latin typeface="Arial" pitchFamily="34" charset="0"/>
                <a:cs typeface="Arial" pitchFamily="34" charset="0"/>
              </a:rPr>
              <a:t/>
            </a:r>
            <a:br>
              <a:rPr lang="en-US" sz="3200" b="1" dirty="0" smtClean="0">
                <a:solidFill>
                  <a:srgbClr val="002060"/>
                </a:solidFill>
                <a:latin typeface="Arial" pitchFamily="34" charset="0"/>
                <a:cs typeface="Arial" pitchFamily="34" charset="0"/>
              </a:rPr>
            </a:br>
            <a:r>
              <a:rPr lang="mn-MN" sz="3200" b="1" dirty="0" smtClean="0">
                <a:solidFill>
                  <a:srgbClr val="002060"/>
                </a:solidFill>
                <a:latin typeface="Arial" pitchFamily="34" charset="0"/>
                <a:cs typeface="Arial" pitchFamily="34" charset="0"/>
              </a:rPr>
              <a:t>ХАЛАМЖИЙН НӨЛӨӨЛӨЛ </a:t>
            </a:r>
            <a:endParaRPr lang="en-US" sz="32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3454685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6515100" cy="549275"/>
          </a:xfrm>
        </p:spPr>
        <p:txBody>
          <a:bodyPr/>
          <a:lstStyle/>
          <a:p>
            <a:r>
              <a:rPr lang="mn-MN" sz="2000" b="1" dirty="0">
                <a:solidFill>
                  <a:srgbClr val="002060"/>
                </a:solidFill>
                <a:latin typeface="Arial" panose="020B0604020202020204" pitchFamily="34" charset="0"/>
                <a:cs typeface="Arial" panose="020B0604020202020204" pitchFamily="34" charset="0"/>
              </a:rPr>
              <a:t>Нийгмийн хамгааллын хамралтын хувь</a:t>
            </a:r>
            <a:endParaRPr lang="en-US" sz="2000" b="1"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36</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xmlns="" val="3772660721"/>
              </p:ext>
            </p:extLst>
          </p:nvPr>
        </p:nvGraphicFramePr>
        <p:xfrm>
          <a:off x="1524000" y="1600200"/>
          <a:ext cx="7239001" cy="3435665"/>
        </p:xfrm>
        <a:graphic>
          <a:graphicData uri="http://schemas.openxmlformats.org/drawingml/2006/table">
            <a:tbl>
              <a:tblPr/>
              <a:tblGrid>
                <a:gridCol w="5107271"/>
                <a:gridCol w="1065865"/>
                <a:gridCol w="1065865"/>
              </a:tblGrid>
              <a:tr h="415098">
                <a:tc>
                  <a:txBody>
                    <a:bodyPr/>
                    <a:lstStyle/>
                    <a:p>
                      <a:pPr algn="l" rtl="0" fontAlgn="b"/>
                      <a:r>
                        <a:rPr lang="en-US" sz="1600" b="1" i="0" u="none" strike="noStrike" dirty="0">
                          <a:solidFill>
                            <a:schemeClr val="bg1"/>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mn-MN" sz="1600" b="1" i="0" u="none" strike="noStrike" dirty="0">
                          <a:solidFill>
                            <a:schemeClr val="bg1"/>
                          </a:solidFill>
                          <a:effectLst/>
                          <a:latin typeface="Arial" panose="020B0604020202020204" pitchFamily="34" charset="0"/>
                        </a:rPr>
                        <a:t>Өрх</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mn-MN" sz="1600" b="1" i="0" u="none" strike="noStrike" dirty="0">
                          <a:solidFill>
                            <a:schemeClr val="bg1"/>
                          </a:solidFill>
                          <a:effectLst/>
                          <a:latin typeface="Arial" panose="020B0604020202020204" pitchFamily="34" charset="0"/>
                        </a:rPr>
                        <a:t>Хүн ам</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345912">
                <a:tc>
                  <a:txBody>
                    <a:bodyPr/>
                    <a:lstStyle/>
                    <a:p>
                      <a:pPr algn="l" rtl="0" fontAlgn="b"/>
                      <a:r>
                        <a:rPr lang="mn-MN" sz="1600" b="1" i="0" u="none" strike="noStrike" dirty="0" smtClean="0">
                          <a:solidFill>
                            <a:srgbClr val="002060"/>
                          </a:solidFill>
                          <a:effectLst/>
                          <a:latin typeface="Arial" panose="020B0604020202020204" pitchFamily="34" charset="0"/>
                        </a:rPr>
                        <a:t>Нийт </a:t>
                      </a:r>
                      <a:r>
                        <a:rPr lang="mn-MN" sz="1600" b="1" i="0" u="none" strike="noStrike" dirty="0">
                          <a:solidFill>
                            <a:srgbClr val="002060"/>
                          </a:solidFill>
                          <a:effectLst/>
                          <a:latin typeface="Arial" panose="020B0604020202020204" pitchFamily="34" charset="0"/>
                        </a:rPr>
                        <a:t>нийгмийн хамгаалал, халамж</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b"/>
                      <a:r>
                        <a:rPr lang="en-US" sz="1600" b="1" i="0" u="none" strike="noStrike" dirty="0">
                          <a:solidFill>
                            <a:srgbClr val="002060"/>
                          </a:solidFill>
                          <a:effectLst/>
                          <a:latin typeface="Arial" panose="020B0604020202020204" pitchFamily="34" charset="0"/>
                        </a:rPr>
                        <a:t>87.4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b"/>
                      <a:r>
                        <a:rPr lang="en-US" sz="1600" b="1" i="0" u="none" strike="noStrike" dirty="0">
                          <a:solidFill>
                            <a:srgbClr val="002060"/>
                          </a:solidFill>
                          <a:effectLst/>
                          <a:latin typeface="Arial" panose="020B0604020202020204" pitchFamily="34" charset="0"/>
                        </a:rPr>
                        <a:t>93.4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328618">
                <a:tc>
                  <a:txBody>
                    <a:bodyPr/>
                    <a:lstStyle/>
                    <a:p>
                      <a:pPr algn="l" rtl="0" fontAlgn="b"/>
                      <a:r>
                        <a:rPr lang="mn-MN" sz="1600" b="0" i="0" u="none" strike="noStrike">
                          <a:solidFill>
                            <a:srgbClr val="002060"/>
                          </a:solidFill>
                          <a:effectLst/>
                          <a:latin typeface="Arial" panose="020B0604020202020204" pitchFamily="34" charset="0"/>
                        </a:rPr>
                        <a:t>Өндөр насны</a:t>
                      </a:r>
                    </a:p>
                  </a:txBody>
                  <a:tcPr marL="171450"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29.2</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24.6</a:t>
                      </a:r>
                    </a:p>
                  </a:txBody>
                  <a:tcPr marL="9525" marR="9525" marT="9525" marB="0" anchor="b">
                    <a:lnL>
                      <a:noFill/>
                    </a:lnL>
                    <a:lnR>
                      <a:noFill/>
                    </a:lnR>
                    <a:lnT>
                      <a:noFill/>
                    </a:lnT>
                    <a:lnB>
                      <a:noFill/>
                    </a:lnB>
                    <a:solidFill>
                      <a:srgbClr val="FFFFFF"/>
                    </a:solidFill>
                  </a:tcPr>
                </a:tc>
              </a:tr>
              <a:tr h="374329">
                <a:tc>
                  <a:txBody>
                    <a:bodyPr/>
                    <a:lstStyle/>
                    <a:p>
                      <a:pPr algn="l" rtl="0" fontAlgn="b"/>
                      <a:r>
                        <a:rPr lang="mn-MN" sz="1600" b="0" i="0" u="none" strike="noStrike">
                          <a:solidFill>
                            <a:srgbClr val="002060"/>
                          </a:solidFill>
                          <a:effectLst/>
                          <a:latin typeface="Arial" panose="020B0604020202020204" pitchFamily="34" charset="0"/>
                        </a:rPr>
                        <a:t>Жирэмсний болон нярай, хөхүүл хүүхэдтэй эхийн </a:t>
                      </a:r>
                    </a:p>
                  </a:txBody>
                  <a:tcPr marL="171450"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8.9</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12.1</a:t>
                      </a:r>
                    </a:p>
                  </a:txBody>
                  <a:tcPr marL="9525" marR="9525" marT="9525" marB="0" anchor="b">
                    <a:lnL>
                      <a:noFill/>
                    </a:lnL>
                    <a:lnR>
                      <a:noFill/>
                    </a:lnR>
                    <a:lnT>
                      <a:noFill/>
                    </a:lnT>
                    <a:lnB>
                      <a:noFill/>
                    </a:lnB>
                    <a:solidFill>
                      <a:srgbClr val="FFFFFF"/>
                    </a:solidFill>
                  </a:tcPr>
                </a:tc>
              </a:tr>
              <a:tr h="328618">
                <a:tc>
                  <a:txBody>
                    <a:bodyPr/>
                    <a:lstStyle/>
                    <a:p>
                      <a:pPr algn="l" rtl="0" fontAlgn="b"/>
                      <a:r>
                        <a:rPr lang="mn-MN" sz="1600" b="0" i="0" u="none" strike="noStrike">
                          <a:solidFill>
                            <a:srgbClr val="002060"/>
                          </a:solidFill>
                          <a:effectLst/>
                          <a:latin typeface="Arial" panose="020B0604020202020204" pitchFamily="34" charset="0"/>
                        </a:rPr>
                        <a:t>Хөгжлийн бэрхшээлтэй иргэний</a:t>
                      </a:r>
                    </a:p>
                  </a:txBody>
                  <a:tcPr marL="171450"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11.3</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13.0</a:t>
                      </a:r>
                    </a:p>
                  </a:txBody>
                  <a:tcPr marL="9525" marR="9525" marT="9525" marB="0" anchor="b">
                    <a:lnL>
                      <a:noFill/>
                    </a:lnL>
                    <a:lnR>
                      <a:noFill/>
                    </a:lnR>
                    <a:lnT>
                      <a:noFill/>
                    </a:lnT>
                    <a:lnB>
                      <a:noFill/>
                    </a:lnB>
                    <a:solidFill>
                      <a:srgbClr val="FFFFFF"/>
                    </a:solidFill>
                  </a:tcPr>
                </a:tc>
              </a:tr>
              <a:tr h="328618">
                <a:tc>
                  <a:txBody>
                    <a:bodyPr/>
                    <a:lstStyle/>
                    <a:p>
                      <a:pPr algn="l" rtl="0" fontAlgn="b"/>
                      <a:r>
                        <a:rPr lang="mn-MN" sz="1600" b="0" i="0" u="none" strike="noStrike" dirty="0">
                          <a:solidFill>
                            <a:srgbClr val="002060"/>
                          </a:solidFill>
                          <a:effectLst/>
                          <a:latin typeface="Arial" panose="020B0604020202020204" pitchFamily="34" charset="0"/>
                        </a:rPr>
                        <a:t>Тэжээгчээ алдсан хүүхдийн</a:t>
                      </a:r>
                    </a:p>
                  </a:txBody>
                  <a:tcPr marL="171450"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2.1</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2.4</a:t>
                      </a:r>
                    </a:p>
                  </a:txBody>
                  <a:tcPr marL="9525" marR="9525" marT="9525" marB="0" anchor="b">
                    <a:lnL>
                      <a:noFill/>
                    </a:lnL>
                    <a:lnR>
                      <a:noFill/>
                    </a:lnR>
                    <a:lnT>
                      <a:noFill/>
                    </a:lnT>
                    <a:lnB>
                      <a:noFill/>
                    </a:lnB>
                    <a:solidFill>
                      <a:srgbClr val="FFFFFF"/>
                    </a:solidFill>
                  </a:tcPr>
                </a:tc>
              </a:tr>
              <a:tr h="328618">
                <a:tc>
                  <a:txBody>
                    <a:bodyPr/>
                    <a:lstStyle/>
                    <a:p>
                      <a:pPr algn="l" rtl="0" fontAlgn="b"/>
                      <a:r>
                        <a:rPr lang="mn-MN" sz="1600" b="0" i="0" u="none" strike="noStrike">
                          <a:solidFill>
                            <a:srgbClr val="002060"/>
                          </a:solidFill>
                          <a:effectLst/>
                          <a:latin typeface="Arial" panose="020B0604020202020204" pitchFamily="34" charset="0"/>
                        </a:rPr>
                        <a:t>Хүүхдийн мөнгө*</a:t>
                      </a:r>
                    </a:p>
                  </a:txBody>
                  <a:tcPr marL="171450" marR="9525" marT="9525" marB="0" anchor="b">
                    <a:lnL>
                      <a:noFill/>
                    </a:lnL>
                    <a:lnR>
                      <a:noFill/>
                    </a:lnR>
                    <a:lnT>
                      <a:noFill/>
                    </a:lnT>
                    <a:lnB>
                      <a:noFill/>
                    </a:lnB>
                    <a:solidFill>
                      <a:srgbClr val="FFFFFF"/>
                    </a:solidFill>
                  </a:tcPr>
                </a:tc>
                <a:tc>
                  <a:txBody>
                    <a:bodyPr/>
                    <a:lstStyle/>
                    <a:p>
                      <a:pPr algn="r" rtl="0" fontAlgn="b"/>
                      <a:r>
                        <a:rPr lang="en-US" sz="1600" b="0" i="0" u="none" strike="noStrike">
                          <a:solidFill>
                            <a:srgbClr val="002060"/>
                          </a:solidFill>
                          <a:effectLst/>
                          <a:latin typeface="Arial" panose="020B0604020202020204" pitchFamily="34" charset="0"/>
                        </a:rPr>
                        <a:t>63.9</a:t>
                      </a:r>
                    </a:p>
                  </a:txBody>
                  <a:tcPr marL="9525" marR="9525" marT="9525" marB="0" anchor="b">
                    <a:lnL>
                      <a:noFill/>
                    </a:lnL>
                    <a:lnR>
                      <a:noFill/>
                    </a:lnR>
                    <a:lnT>
                      <a:noFill/>
                    </a:lnT>
                    <a:lnB>
                      <a:noFill/>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79.4</a:t>
                      </a:r>
                    </a:p>
                  </a:txBody>
                  <a:tcPr marL="9525" marR="9525" marT="9525" marB="0" anchor="b">
                    <a:lnL>
                      <a:noFill/>
                    </a:lnL>
                    <a:lnR>
                      <a:noFill/>
                    </a:lnR>
                    <a:lnT>
                      <a:noFill/>
                    </a:lnT>
                    <a:lnB>
                      <a:noFill/>
                    </a:lnB>
                    <a:solidFill>
                      <a:srgbClr val="FFFFFF"/>
                    </a:solidFill>
                  </a:tcPr>
                </a:tc>
              </a:tr>
              <a:tr h="328618">
                <a:tc>
                  <a:txBody>
                    <a:bodyPr/>
                    <a:lstStyle/>
                    <a:p>
                      <a:pPr algn="l" rtl="0" fontAlgn="b"/>
                      <a:r>
                        <a:rPr lang="mn-MN" sz="1600" b="0" i="0" u="none" strike="noStrike" dirty="0">
                          <a:solidFill>
                            <a:srgbClr val="002060"/>
                          </a:solidFill>
                          <a:effectLst/>
                          <a:latin typeface="Arial" panose="020B0604020202020204" pitchFamily="34" charset="0"/>
                        </a:rPr>
                        <a:t>Бусад</a:t>
                      </a:r>
                    </a:p>
                  </a:txBody>
                  <a:tcPr marL="171450" marR="9525" marT="9525"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26.2</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b"/>
                      <a:r>
                        <a:rPr lang="en-US" sz="1600" b="0" i="0" u="none" strike="noStrike" dirty="0">
                          <a:solidFill>
                            <a:srgbClr val="002060"/>
                          </a:solidFill>
                          <a:effectLst/>
                          <a:latin typeface="Arial" panose="020B0604020202020204" pitchFamily="34" charset="0"/>
                        </a:rPr>
                        <a:t>30.0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r>
              <a:tr h="328618">
                <a:tc gridSpan="3">
                  <a:txBody>
                    <a:bodyPr/>
                    <a:lstStyle/>
                    <a:p>
                      <a:pPr algn="l" rtl="0" fontAlgn="ctr"/>
                      <a:r>
                        <a:rPr lang="mn-MN" sz="1200" b="0" i="1" u="none" strike="noStrike" dirty="0">
                          <a:solidFill>
                            <a:srgbClr val="002060"/>
                          </a:solidFill>
                          <a:effectLst/>
                          <a:latin typeface="Arial" panose="020B0604020202020204" pitchFamily="34" charset="0"/>
                        </a:rPr>
                        <a:t>*-Хүүхдийн мөнгө авдаг өрхийн хувьд тухайн өрхийн гишүүдийг </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r>
              <a:tr h="328618">
                <a:tc gridSpan="2">
                  <a:txBody>
                    <a:bodyPr/>
                    <a:lstStyle/>
                    <a:p>
                      <a:pPr algn="l" fontAlgn="t"/>
                      <a:r>
                        <a:rPr lang="mn-MN" sz="1200" b="0" i="1" u="none" strike="noStrike" dirty="0">
                          <a:solidFill>
                            <a:srgbClr val="002060"/>
                          </a:solidFill>
                          <a:effectLst/>
                          <a:latin typeface="Arial" panose="020B0604020202020204" pitchFamily="34" charset="0"/>
                        </a:rPr>
                        <a:t>хүүхдийн мөнгөний орлоготой өрх, хүн амд хамааруулсан.  </a:t>
                      </a:r>
                    </a:p>
                  </a:txBody>
                  <a:tcPr marL="9525" marR="9525" marT="9525" marB="0">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600" b="0" i="0" u="none" strike="noStrike" dirty="0">
                          <a:solidFill>
                            <a:srgbClr val="00206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tr>
            </a:tbl>
          </a:graphicData>
        </a:graphic>
      </p:graphicFrame>
      <p:sp>
        <p:nvSpPr>
          <p:cNvPr id="5" name="Rectangle 4"/>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a:solidFill>
                  <a:schemeClr val="bg1"/>
                </a:solidFill>
                <a:latin typeface="Arial Unicode MS" pitchFamily="34" charset="-128"/>
                <a:ea typeface="Arial Unicode MS" pitchFamily="34" charset="-128"/>
                <a:cs typeface="Arial Unicode MS" pitchFamily="34" charset="-128"/>
              </a:rPr>
              <a:t>Нийгмийн хамгаалал, халамжийн нөлөөлөл</a:t>
            </a:r>
            <a:endParaRPr lang="en-US" sz="2400" b="1" dirty="0">
              <a:solidFill>
                <a:schemeClr val="bg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4022604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37</a:t>
            </a:fld>
            <a:endParaRPr lang="en-US" altLang="en-US"/>
          </a:p>
        </p:txBody>
      </p:sp>
      <p:sp>
        <p:nvSpPr>
          <p:cNvPr id="5" name="Rectangle 4"/>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a:solidFill>
                  <a:schemeClr val="bg1"/>
                </a:solidFill>
                <a:latin typeface="Arial Unicode MS" pitchFamily="34" charset="-128"/>
                <a:ea typeface="Arial Unicode MS" pitchFamily="34" charset="-128"/>
                <a:cs typeface="Arial Unicode MS" pitchFamily="34" charset="-128"/>
              </a:rPr>
              <a:t>Нийгмийн хамгаалал, халамжийн нөлөөлөл</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6" name="Title 1"/>
          <p:cNvSpPr>
            <a:spLocks noGrp="1"/>
          </p:cNvSpPr>
          <p:nvPr>
            <p:ph type="title"/>
          </p:nvPr>
        </p:nvSpPr>
        <p:spPr>
          <a:xfrm>
            <a:off x="1066800" y="1371600"/>
            <a:ext cx="8001000" cy="381000"/>
          </a:xfrm>
        </p:spPr>
        <p:txBody>
          <a:bodyPr>
            <a:noAutofit/>
          </a:bodyPr>
          <a:lstStyle/>
          <a:p>
            <a:pPr algn="l" eaLnBrk="1" fontAlgn="auto" hangingPunct="1">
              <a:spcAft>
                <a:spcPts val="0"/>
              </a:spcAft>
              <a:defRPr/>
            </a:pPr>
            <a:r>
              <a:rPr lang="mn-MN" sz="2000" b="1" dirty="0" smtClean="0">
                <a:solidFill>
                  <a:srgbClr val="002060"/>
                </a:solidFill>
                <a:latin typeface="Arial" pitchFamily="34" charset="0"/>
                <a:cs typeface="Arial" pitchFamily="34" charset="0"/>
              </a:rPr>
              <a:t>Нийгмийн халамжинд хамрагдалт ба халамжийн хуваарилалт</a:t>
            </a:r>
            <a:endParaRPr lang="en-US" sz="2000" b="1" dirty="0">
              <a:solidFill>
                <a:srgbClr val="002060"/>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4089034924"/>
              </p:ext>
            </p:extLst>
          </p:nvPr>
        </p:nvGraphicFramePr>
        <p:xfrm>
          <a:off x="1143000" y="1905000"/>
          <a:ext cx="7848602" cy="2503805"/>
        </p:xfrm>
        <a:graphic>
          <a:graphicData uri="http://schemas.openxmlformats.org/drawingml/2006/table">
            <a:tbl>
              <a:tblPr/>
              <a:tblGrid>
                <a:gridCol w="2819400"/>
                <a:gridCol w="270450"/>
                <a:gridCol w="491550"/>
                <a:gridCol w="237998"/>
                <a:gridCol w="524002"/>
                <a:gridCol w="228600"/>
                <a:gridCol w="762000"/>
                <a:gridCol w="762000"/>
                <a:gridCol w="228600"/>
                <a:gridCol w="762000"/>
                <a:gridCol w="762002"/>
              </a:tblGrid>
              <a:tr h="381000">
                <a:tc>
                  <a:txBody>
                    <a:bodyPr/>
                    <a:lstStyle/>
                    <a:p>
                      <a:pPr algn="ctr" fontAlgn="ctr"/>
                      <a:r>
                        <a:rPr lang="en-US" sz="1400" b="1" i="0" u="none" strike="noStrike" dirty="0">
                          <a:solidFill>
                            <a:schemeClr val="bg1"/>
                          </a:solidFill>
                          <a:latin typeface="Arial" panose="020B0604020202020204" pitchFamily="34" charset="0"/>
                          <a:cs typeface="Arial" panose="020B06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1">
                        <a:lumMod val="75000"/>
                      </a:schemeClr>
                    </a:solidFill>
                  </a:tcPr>
                </a:tc>
                <a:tc gridSpan="4">
                  <a:txBody>
                    <a:bodyPr/>
                    <a:lstStyle/>
                    <a:p>
                      <a:pPr algn="ctr" fontAlgn="ctr"/>
                      <a:r>
                        <a:rPr lang="mn-MN" sz="1600" b="1" i="0" u="none" strike="noStrike" dirty="0">
                          <a:solidFill>
                            <a:schemeClr val="bg1"/>
                          </a:solidFill>
                          <a:latin typeface="Arial" panose="020B0604020202020204" pitchFamily="34" charset="0"/>
                          <a:cs typeface="Arial" panose="020B0604020202020204" pitchFamily="34" charset="0"/>
                        </a:rPr>
                        <a:t>Нийт</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pPr algn="ctr" fontAlgn="ctr"/>
                      <a:endParaRPr lang="mn-MN" sz="1400" b="1" i="0" u="none" strike="noStrike" dirty="0">
                        <a:solidFill>
                          <a:schemeClr val="bg1"/>
                        </a:solidFill>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c>
                  <a:txBody>
                    <a:bodyPr/>
                    <a:lstStyle/>
                    <a:p>
                      <a:pPr algn="ctr" fontAlgn="ctr"/>
                      <a:r>
                        <a:rPr lang="en-US" sz="1600" b="1" i="0" u="none" strike="noStrike" dirty="0">
                          <a:solidFill>
                            <a:schemeClr val="bg1"/>
                          </a:solidFill>
                          <a:latin typeface="Arial" panose="020B0604020202020204" pitchFamily="34" charset="0"/>
                          <a:cs typeface="Arial" panose="020B06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1">
                        <a:lumMod val="75000"/>
                      </a:schemeClr>
                    </a:solidFill>
                  </a:tcPr>
                </a:tc>
                <a:tc gridSpan="2">
                  <a:txBody>
                    <a:bodyPr/>
                    <a:lstStyle/>
                    <a:p>
                      <a:pPr algn="ctr" fontAlgn="ctr"/>
                      <a:r>
                        <a:rPr lang="mn-MN" sz="1600" b="1" i="0" u="none" strike="noStrike" dirty="0">
                          <a:solidFill>
                            <a:schemeClr val="bg1"/>
                          </a:solidFill>
                          <a:latin typeface="Arial" panose="020B0604020202020204" pitchFamily="34" charset="0"/>
                          <a:cs typeface="Arial" panose="020B0604020202020204" pitchFamily="34" charset="0"/>
                        </a:rPr>
                        <a:t>Ядуу</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US"/>
                    </a:p>
                  </a:txBody>
                  <a:tcPr/>
                </a:tc>
                <a:tc>
                  <a:txBody>
                    <a:bodyPr/>
                    <a:lstStyle/>
                    <a:p>
                      <a:pPr algn="ctr" fontAlgn="ctr"/>
                      <a:r>
                        <a:rPr lang="en-US" sz="1600" b="1" i="0" u="none" strike="noStrike" dirty="0">
                          <a:solidFill>
                            <a:schemeClr val="bg1"/>
                          </a:solidFill>
                          <a:latin typeface="Arial" panose="020B0604020202020204" pitchFamily="34" charset="0"/>
                          <a:cs typeface="Arial" panose="020B06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1">
                        <a:lumMod val="75000"/>
                      </a:schemeClr>
                    </a:solidFill>
                  </a:tcPr>
                </a:tc>
                <a:tc gridSpan="2">
                  <a:txBody>
                    <a:bodyPr/>
                    <a:lstStyle/>
                    <a:p>
                      <a:pPr algn="ctr" fontAlgn="ctr"/>
                      <a:r>
                        <a:rPr lang="mn-MN" sz="1600" b="1" i="0" u="none" strike="noStrike" dirty="0">
                          <a:solidFill>
                            <a:schemeClr val="bg1"/>
                          </a:solidFill>
                          <a:latin typeface="Arial" panose="020B0604020202020204" pitchFamily="34" charset="0"/>
                          <a:cs typeface="Arial" panose="020B0604020202020204" pitchFamily="34" charset="0"/>
                        </a:rPr>
                        <a:t>Ядуу бус</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US"/>
                    </a:p>
                  </a:txBody>
                  <a:tcPr/>
                </a:tc>
              </a:tr>
              <a:tr h="381000">
                <a:tc>
                  <a:txBody>
                    <a:bodyPr/>
                    <a:lstStyle/>
                    <a:p>
                      <a:pPr algn="ctr" fontAlgn="ctr"/>
                      <a:r>
                        <a:rPr lang="en-US" sz="1400" b="1" i="0" u="none" strike="noStrike" dirty="0">
                          <a:solidFill>
                            <a:schemeClr val="bg1"/>
                          </a:solidFill>
                          <a:latin typeface="Arial" panose="020B0604020202020204" pitchFamily="34" charset="0"/>
                          <a:cs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ctr"/>
                      <a:r>
                        <a:rPr lang="en-US" sz="1600" b="1" i="0" u="none" strike="noStrike" dirty="0" smtClean="0">
                          <a:solidFill>
                            <a:schemeClr val="bg1"/>
                          </a:solidFill>
                          <a:latin typeface="Arial" panose="020B0604020202020204" pitchFamily="34" charset="0"/>
                          <a:cs typeface="Arial" panose="020B0604020202020204" pitchFamily="34" charset="0"/>
                        </a:rPr>
                        <a:t>2014</a:t>
                      </a:r>
                      <a:endParaRPr lang="en-US" sz="1600" b="1" i="0" u="none" strike="noStrike" dirty="0">
                        <a:solidFill>
                          <a:schemeClr val="bg1"/>
                        </a:solidFill>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pPr algn="ctr" fontAlgn="ctr"/>
                      <a:endParaRPr lang="en-US" sz="1400" b="1" i="0" u="none" strike="noStrike" dirty="0">
                        <a:solidFill>
                          <a:schemeClr val="bg1"/>
                        </a:solidFill>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ctr"/>
                      <a:r>
                        <a:rPr lang="en-US" sz="1600" b="1" i="0" u="none" strike="noStrike" dirty="0" smtClean="0">
                          <a:solidFill>
                            <a:schemeClr val="bg1"/>
                          </a:solidFill>
                          <a:latin typeface="Arial" panose="020B0604020202020204" pitchFamily="34" charset="0"/>
                          <a:cs typeface="Arial" panose="020B0604020202020204" pitchFamily="34" charset="0"/>
                        </a:rPr>
                        <a:t>2016</a:t>
                      </a:r>
                      <a:endParaRPr lang="en-US" sz="1600" b="1" i="0" u="none" strike="noStrike" dirty="0">
                        <a:solidFill>
                          <a:schemeClr val="bg1"/>
                        </a:solidFill>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pPr algn="ctr" fontAlgn="ctr"/>
                      <a:endParaRPr lang="en-US" sz="1400" b="1" i="0" u="none" strike="noStrike" dirty="0">
                        <a:solidFill>
                          <a:schemeClr val="bg1"/>
                        </a:solidFill>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sz="1600" b="1" i="0" u="none" strike="noStrike">
                          <a:solidFill>
                            <a:schemeClr val="bg1"/>
                          </a:solidFill>
                          <a:latin typeface="Arial" panose="020B0604020202020204" pitchFamily="34" charset="0"/>
                          <a:cs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sz="1600" b="1" i="0" u="none" strike="noStrike" dirty="0" smtClean="0">
                          <a:solidFill>
                            <a:schemeClr val="bg1"/>
                          </a:solidFill>
                          <a:latin typeface="Arial" panose="020B0604020202020204" pitchFamily="34" charset="0"/>
                          <a:cs typeface="Arial" panose="020B0604020202020204" pitchFamily="34" charset="0"/>
                        </a:rPr>
                        <a:t>2014</a:t>
                      </a:r>
                      <a:endParaRPr lang="en-US" sz="1600" b="1" i="0" u="none" strike="noStrike" dirty="0">
                        <a:solidFill>
                          <a:schemeClr val="bg1"/>
                        </a:solidFill>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sz="1600" b="1" i="0" u="none" strike="noStrike" dirty="0" smtClean="0">
                          <a:solidFill>
                            <a:schemeClr val="bg1"/>
                          </a:solidFill>
                          <a:latin typeface="Arial" panose="020B0604020202020204" pitchFamily="34" charset="0"/>
                          <a:cs typeface="Arial" panose="020B0604020202020204" pitchFamily="34" charset="0"/>
                        </a:rPr>
                        <a:t>2016</a:t>
                      </a:r>
                      <a:endParaRPr lang="en-US" sz="1600" b="1" i="0" u="none" strike="noStrike" dirty="0">
                        <a:solidFill>
                          <a:schemeClr val="bg1"/>
                        </a:solidFill>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sz="1600" b="1" i="0" u="none" strike="noStrike" dirty="0">
                          <a:solidFill>
                            <a:schemeClr val="bg1"/>
                          </a:solidFill>
                          <a:latin typeface="Arial" panose="020B0604020202020204" pitchFamily="34" charset="0"/>
                          <a:cs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sz="1600" b="1" i="0" u="none" strike="noStrike" dirty="0" smtClean="0">
                          <a:solidFill>
                            <a:schemeClr val="bg1"/>
                          </a:solidFill>
                          <a:latin typeface="Arial" panose="020B0604020202020204" pitchFamily="34" charset="0"/>
                          <a:cs typeface="Arial" panose="020B0604020202020204" pitchFamily="34" charset="0"/>
                        </a:rPr>
                        <a:t>2014</a:t>
                      </a:r>
                      <a:endParaRPr lang="en-US" sz="1600" b="1" i="0" u="none" strike="noStrike" dirty="0">
                        <a:solidFill>
                          <a:schemeClr val="bg1"/>
                        </a:solidFill>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sz="1600" b="1" i="0" u="none" strike="noStrike" dirty="0" smtClean="0">
                          <a:solidFill>
                            <a:schemeClr val="bg1"/>
                          </a:solidFill>
                          <a:latin typeface="Arial" panose="020B0604020202020204" pitchFamily="34" charset="0"/>
                          <a:cs typeface="Arial" panose="020B0604020202020204" pitchFamily="34" charset="0"/>
                        </a:rPr>
                        <a:t>2016</a:t>
                      </a:r>
                      <a:endParaRPr lang="en-US" sz="1600" b="1" i="0" u="none" strike="noStrike" dirty="0">
                        <a:solidFill>
                          <a:schemeClr val="bg1"/>
                        </a:solidFill>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381000">
                <a:tc gridSpan="5">
                  <a:txBody>
                    <a:bodyPr/>
                    <a:lstStyle/>
                    <a:p>
                      <a:pPr algn="l" fontAlgn="ctr"/>
                      <a:r>
                        <a:rPr lang="mn-MN" sz="1100" b="1" i="1" u="none" strike="noStrike" dirty="0">
                          <a:solidFill>
                            <a:srgbClr val="002060"/>
                          </a:solidFill>
                          <a:latin typeface="Arial" panose="020B0604020202020204" pitchFamily="34" charset="0"/>
                          <a:cs typeface="Arial" panose="020B0604020202020204" pitchFamily="34" charset="0"/>
                        </a:rPr>
                        <a:t>Шууд ба шууд бус үр шимийг </a:t>
                      </a:r>
                      <a:endParaRPr lang="mn-MN" sz="1100" b="1" i="1" u="none" strike="noStrike" dirty="0" smtClean="0">
                        <a:solidFill>
                          <a:srgbClr val="002060"/>
                        </a:solidFill>
                        <a:latin typeface="Arial" panose="020B0604020202020204" pitchFamily="34" charset="0"/>
                        <a:cs typeface="Arial" panose="020B0604020202020204" pitchFamily="34" charset="0"/>
                      </a:endParaRPr>
                    </a:p>
                    <a:p>
                      <a:pPr algn="l" fontAlgn="ctr"/>
                      <a:r>
                        <a:rPr lang="mn-MN" sz="1100" b="1" i="1" u="none" strike="noStrike" dirty="0" smtClean="0">
                          <a:solidFill>
                            <a:srgbClr val="002060"/>
                          </a:solidFill>
                          <a:latin typeface="Arial" panose="020B0604020202020204" pitchFamily="34" charset="0"/>
                          <a:cs typeface="Arial" panose="020B0604020202020204" pitchFamily="34" charset="0"/>
                        </a:rPr>
                        <a:t>хүртэгчид</a:t>
                      </a:r>
                      <a:endParaRPr lang="mn-MN" sz="1100" b="1" i="1" u="none" strike="noStrike" dirty="0">
                        <a:solidFill>
                          <a:srgbClr val="002060"/>
                        </a:solidFill>
                        <a:latin typeface="Arial" panose="020B0604020202020204" pitchFamily="34" charset="0"/>
                        <a:cs typeface="Arial" panose="020B0604020202020204" pitchFamily="34" charset="0"/>
                      </a:endParaRPr>
                    </a:p>
                  </a:txBody>
                  <a:tcPr marL="7327" marR="7327" marT="7327"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pPr algn="l" fontAlgn="b"/>
                      <a:endParaRPr lang="en-US" sz="1400" b="0" i="0" u="none" strike="noStrike" dirty="0">
                        <a:solidFill>
                          <a:srgbClr val="000000"/>
                        </a:solidFill>
                        <a:latin typeface="Times New Roman" pitchFamily="18" charset="0"/>
                        <a:cs typeface="Times New Roman" pitchFamily="18" charset="0"/>
                      </a:endParaRPr>
                    </a:p>
                  </a:txBody>
                  <a:tcPr marL="7327" marR="7327" marT="7327"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pPr algn="l" fontAlgn="b"/>
                      <a:endParaRPr lang="en-US" sz="2000" b="0" i="0" u="none" strike="noStrike" dirty="0">
                        <a:solidFill>
                          <a:srgbClr val="000000"/>
                        </a:solidFill>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2060"/>
                        </a:solidFill>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2060"/>
                        </a:solidFill>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2060"/>
                        </a:solidFill>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2060"/>
                        </a:solidFill>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2060"/>
                        </a:solidFill>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533400">
                <a:tc gridSpan="2">
                  <a:txBody>
                    <a:bodyPr/>
                    <a:lstStyle/>
                    <a:p>
                      <a:pPr marL="0" algn="l" defTabSz="685800" rtl="0" eaLnBrk="1" fontAlgn="b" latinLnBrk="0" hangingPunct="1"/>
                      <a:r>
                        <a:rPr lang="mn-MN" sz="1600" b="0" i="0" u="none" strike="noStrike" kern="1200" dirty="0" smtClean="0">
                          <a:solidFill>
                            <a:srgbClr val="C00000"/>
                          </a:solidFill>
                          <a:latin typeface="Arial" panose="020B0604020202020204" pitchFamily="34" charset="0"/>
                          <a:ea typeface="+mn-ea"/>
                          <a:cs typeface="Arial" panose="020B0604020202020204" pitchFamily="34" charset="0"/>
                        </a:rPr>
                        <a:t>Нийгмийн </a:t>
                      </a:r>
                      <a:r>
                        <a:rPr lang="mn-MN" sz="1600" b="0" i="0" u="none" strike="noStrike" kern="1200" dirty="0">
                          <a:solidFill>
                            <a:srgbClr val="C00000"/>
                          </a:solidFill>
                          <a:latin typeface="Arial" panose="020B0604020202020204" pitchFamily="34" charset="0"/>
                          <a:ea typeface="+mn-ea"/>
                          <a:cs typeface="Arial" panose="020B0604020202020204" pitchFamily="34" charset="0"/>
                        </a:rPr>
                        <a:t>хамгааллын </a:t>
                      </a:r>
                      <a:r>
                        <a:rPr lang="mn-MN" sz="1600" b="0" i="0" u="none" strike="noStrike" kern="1200" dirty="0" smtClean="0">
                          <a:solidFill>
                            <a:srgbClr val="C00000"/>
                          </a:solidFill>
                          <a:latin typeface="Arial" panose="020B0604020202020204" pitchFamily="34" charset="0"/>
                          <a:ea typeface="+mn-ea"/>
                          <a:cs typeface="Arial" panose="020B0604020202020204" pitchFamily="34" charset="0"/>
                        </a:rPr>
                        <a:t>   хөтөлбөрүүд</a:t>
                      </a:r>
                      <a:endParaRPr lang="mn-MN" sz="1600" b="0" i="0" u="none" strike="noStrike" kern="1200" dirty="0">
                        <a:solidFill>
                          <a:srgbClr val="C00000"/>
                        </a:solidFill>
                        <a:latin typeface="Arial" panose="020B0604020202020204" pitchFamily="34" charset="0"/>
                        <a:ea typeface="+mn-ea"/>
                        <a:cs typeface="Arial" panose="020B0604020202020204" pitchFamily="34" charset="0"/>
                      </a:endParaRPr>
                    </a:p>
                  </a:txBody>
                  <a:tcPr marL="9525" marR="9525" marT="9525" marB="0" anchor="b">
                    <a:lnL>
                      <a:noFill/>
                    </a:lnL>
                    <a:lnR>
                      <a:noFill/>
                    </a:lnR>
                    <a:lnT>
                      <a:noFill/>
                    </a:lnT>
                    <a:lnB>
                      <a:noFill/>
                    </a:lnB>
                  </a:tcPr>
                </a:tc>
                <a:tc hMerge="1">
                  <a:txBody>
                    <a:bodyPr/>
                    <a:lstStyle/>
                    <a:p>
                      <a:endParaRPr lang="en-US"/>
                    </a:p>
                  </a:txBody>
                  <a:tcPr/>
                </a:tc>
                <a:tc gridSpan="2">
                  <a:txBody>
                    <a:bodyPr/>
                    <a:lstStyle/>
                    <a:p>
                      <a:pPr algn="ctr" fontAlgn="ctr"/>
                      <a:r>
                        <a:rPr lang="en-US" sz="1600" b="0" i="0" u="none" strike="noStrike" dirty="0">
                          <a:solidFill>
                            <a:srgbClr val="C00000"/>
                          </a:solidFill>
                          <a:latin typeface="Arial" panose="020B0604020202020204" pitchFamily="34" charset="0"/>
                          <a:cs typeface="Arial" panose="020B0604020202020204" pitchFamily="34" charset="0"/>
                        </a:rPr>
                        <a:t>93.2</a:t>
                      </a:r>
                    </a:p>
                  </a:txBody>
                  <a:tcPr marL="9525" marR="9525" marT="9525" marB="0" anchor="ctr">
                    <a:lnL>
                      <a:noFill/>
                    </a:lnL>
                    <a:lnR>
                      <a:noFill/>
                    </a:lnR>
                    <a:lnT>
                      <a:noFill/>
                    </a:lnT>
                    <a:lnB>
                      <a:noFill/>
                    </a:lnB>
                  </a:tcPr>
                </a:tc>
                <a:tc hMerge="1">
                  <a:txBody>
                    <a:bodyPr/>
                    <a:lstStyle/>
                    <a:p>
                      <a:endParaRPr lang="en-US"/>
                    </a:p>
                  </a:txBody>
                  <a:tcPr/>
                </a:tc>
                <a:tc>
                  <a:txBody>
                    <a:bodyPr/>
                    <a:lstStyle/>
                    <a:p>
                      <a:pPr algn="ctr" fontAlgn="ctr"/>
                      <a:r>
                        <a:rPr lang="en-US" sz="1600" b="0" i="0" u="none" strike="noStrike" dirty="0" smtClean="0">
                          <a:solidFill>
                            <a:srgbClr val="C00000"/>
                          </a:solidFill>
                          <a:latin typeface="Arial" panose="020B0604020202020204" pitchFamily="34" charset="0"/>
                          <a:cs typeface="Arial" panose="020B0604020202020204" pitchFamily="34" charset="0"/>
                        </a:rPr>
                        <a:t>93.4</a:t>
                      </a:r>
                      <a:endParaRPr lang="en-US" sz="1600" b="0" i="0" u="none" strike="noStrike" dirty="0">
                        <a:solidFill>
                          <a:srgbClr val="C0000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en-US" sz="1600" b="0" i="0" u="none" strike="noStrike" dirty="0">
                        <a:solidFill>
                          <a:srgbClr val="C0000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C00000"/>
                          </a:solidFill>
                          <a:latin typeface="Arial" panose="020B0604020202020204" pitchFamily="34" charset="0"/>
                          <a:cs typeface="Arial" panose="020B0604020202020204" pitchFamily="34" charset="0"/>
                        </a:rPr>
                        <a:t>98.4</a:t>
                      </a:r>
                    </a:p>
                  </a:txBody>
                  <a:tcPr marL="9525" marR="9525" marT="9525" marB="0" anchor="ctr">
                    <a:lnL>
                      <a:noFill/>
                    </a:lnL>
                    <a:lnR>
                      <a:noFill/>
                    </a:lnR>
                    <a:lnT>
                      <a:noFill/>
                    </a:lnT>
                    <a:lnB>
                      <a:noFill/>
                    </a:lnB>
                  </a:tcPr>
                </a:tc>
                <a:tc>
                  <a:txBody>
                    <a:bodyPr/>
                    <a:lstStyle/>
                    <a:p>
                      <a:pPr algn="ctr" fontAlgn="ctr"/>
                      <a:r>
                        <a:rPr lang="en-US" sz="1600" b="0" i="0" u="none" strike="noStrike" dirty="0" smtClean="0">
                          <a:solidFill>
                            <a:srgbClr val="C00000"/>
                          </a:solidFill>
                          <a:latin typeface="Arial" panose="020B0604020202020204" pitchFamily="34" charset="0"/>
                          <a:cs typeface="Arial" panose="020B0604020202020204" pitchFamily="34" charset="0"/>
                        </a:rPr>
                        <a:t>98.6</a:t>
                      </a:r>
                      <a:endParaRPr lang="en-US" sz="1600" b="0" i="0" u="none" strike="noStrike" dirty="0">
                        <a:solidFill>
                          <a:srgbClr val="C0000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en-US" sz="1600" b="0" i="0" u="none" strike="noStrike" dirty="0">
                        <a:solidFill>
                          <a:srgbClr val="C0000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C00000"/>
                          </a:solidFill>
                          <a:latin typeface="Arial" panose="020B0604020202020204" pitchFamily="34" charset="0"/>
                          <a:cs typeface="Arial" panose="020B0604020202020204" pitchFamily="34" charset="0"/>
                        </a:rPr>
                        <a:t>91.8</a:t>
                      </a:r>
                    </a:p>
                  </a:txBody>
                  <a:tcPr marL="9525" marR="9525" marT="9525" marB="0" anchor="ctr">
                    <a:lnL>
                      <a:noFill/>
                    </a:lnL>
                    <a:lnR>
                      <a:noFill/>
                    </a:lnR>
                    <a:lnT>
                      <a:noFill/>
                    </a:lnT>
                    <a:lnB>
                      <a:noFill/>
                    </a:lnB>
                  </a:tcPr>
                </a:tc>
                <a:tc>
                  <a:txBody>
                    <a:bodyPr/>
                    <a:lstStyle/>
                    <a:p>
                      <a:pPr algn="ctr" fontAlgn="ctr"/>
                      <a:r>
                        <a:rPr lang="en-US" sz="1600" b="0" i="0" u="none" strike="noStrike" dirty="0" smtClean="0">
                          <a:solidFill>
                            <a:srgbClr val="C00000"/>
                          </a:solidFill>
                          <a:latin typeface="Arial" panose="020B0604020202020204" pitchFamily="34" charset="0"/>
                          <a:cs typeface="Arial" panose="020B0604020202020204" pitchFamily="34" charset="0"/>
                        </a:rPr>
                        <a:t>91.3</a:t>
                      </a:r>
                      <a:endParaRPr lang="en-US" sz="1600" b="0" i="0" u="none" strike="noStrike" dirty="0">
                        <a:solidFill>
                          <a:srgbClr val="C0000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r>
              <a:tr h="438785">
                <a:tc gridSpan="2">
                  <a:txBody>
                    <a:bodyPr/>
                    <a:lstStyle/>
                    <a:p>
                      <a:pPr algn="l" fontAlgn="b"/>
                      <a:r>
                        <a:rPr lang="mn-MN" sz="1600" b="0" i="0" u="none" strike="noStrike" dirty="0" smtClean="0">
                          <a:solidFill>
                            <a:srgbClr val="002060"/>
                          </a:solidFill>
                          <a:latin typeface="Arial" panose="020B0604020202020204" pitchFamily="34" charset="0"/>
                          <a:cs typeface="Arial" panose="020B0604020202020204" pitchFamily="34" charset="0"/>
                        </a:rPr>
                        <a:t>Хүүхдийн</a:t>
                      </a:r>
                      <a:r>
                        <a:rPr lang="mn-MN" sz="1600" b="0" i="0" u="none" strike="noStrike" baseline="0" dirty="0" smtClean="0">
                          <a:solidFill>
                            <a:srgbClr val="002060"/>
                          </a:solidFill>
                          <a:latin typeface="Arial" panose="020B0604020202020204" pitchFamily="34" charset="0"/>
                          <a:cs typeface="Arial" panose="020B0604020202020204" pitchFamily="34" charset="0"/>
                        </a:rPr>
                        <a:t> мөнгө</a:t>
                      </a:r>
                      <a:endParaRPr lang="mn-MN" sz="1600" b="0" i="0" u="none" strike="noStrike" dirty="0">
                        <a:solidFill>
                          <a:srgbClr val="002060"/>
                        </a:solidFill>
                        <a:latin typeface="Arial" panose="020B0604020202020204" pitchFamily="34" charset="0"/>
                        <a:cs typeface="Arial" panose="020B0604020202020204" pitchFamily="34" charset="0"/>
                      </a:endParaRPr>
                    </a:p>
                  </a:txBody>
                  <a:tcPr marL="85725" marR="9525" marT="9525" marB="0" anchor="b">
                    <a:lnL>
                      <a:noFill/>
                    </a:lnL>
                    <a:lnR>
                      <a:noFill/>
                    </a:lnR>
                    <a:lnT>
                      <a:noFill/>
                    </a:lnT>
                    <a:lnB>
                      <a:noFill/>
                    </a:lnB>
                  </a:tcPr>
                </a:tc>
                <a:tc hMerge="1">
                  <a:txBody>
                    <a:bodyPr/>
                    <a:lstStyle/>
                    <a:p>
                      <a:endParaRPr lang="en-US"/>
                    </a:p>
                  </a:txBody>
                  <a:tcPr/>
                </a:tc>
                <a:tc gridSpan="2">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76.5</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hMerge="1">
                  <a:txBody>
                    <a:bodyPr/>
                    <a:lstStyle/>
                    <a:p>
                      <a:endParaRPr lang="en-US"/>
                    </a:p>
                  </a:txBody>
                  <a:tcPr/>
                </a:tc>
                <a:tc>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79.4</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en-US" sz="1600" b="0" i="0" u="none" strike="noStrike">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2060"/>
                          </a:solidFill>
                          <a:latin typeface="Arial" panose="020B0604020202020204" pitchFamily="34" charset="0"/>
                          <a:cs typeface="Arial" panose="020B0604020202020204" pitchFamily="34" charset="0"/>
                        </a:rPr>
                        <a:t>18.7</a:t>
                      </a:r>
                    </a:p>
                  </a:txBody>
                  <a:tcPr marL="9525" marR="9525" marT="9525" marB="0" anchor="ctr">
                    <a:lnL>
                      <a:noFill/>
                    </a:lnL>
                    <a:lnR>
                      <a:noFill/>
                    </a:lnR>
                    <a:lnT>
                      <a:noFill/>
                    </a:lnT>
                    <a:lnB>
                      <a:noFill/>
                    </a:lnB>
                  </a:tcPr>
                </a:tc>
                <a:tc>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94.2</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2060"/>
                          </a:solidFill>
                          <a:latin typeface="Arial" panose="020B0604020202020204" pitchFamily="34" charset="0"/>
                          <a:cs typeface="Arial" panose="020B0604020202020204" pitchFamily="34" charset="0"/>
                        </a:rPr>
                        <a:t>25.9</a:t>
                      </a:r>
                    </a:p>
                  </a:txBody>
                  <a:tcPr marL="9525" marR="9525" marT="9525" marB="0" anchor="ctr">
                    <a:lnL>
                      <a:noFill/>
                    </a:lnL>
                    <a:lnR>
                      <a:noFill/>
                    </a:lnR>
                    <a:lnT>
                      <a:noFill/>
                    </a:lnT>
                    <a:lnB>
                      <a:noFill/>
                    </a:lnB>
                  </a:tcPr>
                </a:tc>
                <a:tc>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73</a:t>
                      </a:r>
                      <a:r>
                        <a:rPr lang="en-US" sz="1600" b="0" i="0" u="none" strike="noStrike" dirty="0" smtClean="0">
                          <a:solidFill>
                            <a:srgbClr val="002060"/>
                          </a:solidFill>
                          <a:latin typeface="Arial" panose="020B0604020202020204" pitchFamily="34" charset="0"/>
                          <a:cs typeface="Arial" panose="020B0604020202020204" pitchFamily="34" charset="0"/>
                        </a:rPr>
                        <a:t>.</a:t>
                      </a:r>
                      <a:r>
                        <a:rPr lang="mn-MN" sz="1600" b="0" i="0" u="none" strike="noStrike" dirty="0" smtClean="0">
                          <a:solidFill>
                            <a:srgbClr val="002060"/>
                          </a:solidFill>
                          <a:latin typeface="Arial" panose="020B0604020202020204" pitchFamily="34" charset="0"/>
                          <a:cs typeface="Arial" panose="020B0604020202020204" pitchFamily="34" charset="0"/>
                        </a:rPr>
                        <a:t>2</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r>
              <a:tr h="388620">
                <a:tc gridSpan="2">
                  <a:txBody>
                    <a:bodyPr/>
                    <a:lstStyle/>
                    <a:p>
                      <a:pPr algn="l" fontAlgn="b"/>
                      <a:r>
                        <a:rPr lang="mn-MN" sz="1600" b="0" i="0" u="none" strike="noStrike" dirty="0" smtClean="0">
                          <a:solidFill>
                            <a:srgbClr val="002060"/>
                          </a:solidFill>
                          <a:latin typeface="Arial" panose="020B0604020202020204" pitchFamily="34" charset="0"/>
                          <a:cs typeface="Arial" panose="020B0604020202020204" pitchFamily="34" charset="0"/>
                        </a:rPr>
                        <a:t>Өндөр</a:t>
                      </a:r>
                      <a:r>
                        <a:rPr lang="mn-MN" sz="1600" b="0" i="0" u="none" strike="noStrike" baseline="0" dirty="0" smtClean="0">
                          <a:solidFill>
                            <a:srgbClr val="002060"/>
                          </a:solidFill>
                          <a:latin typeface="Arial" panose="020B0604020202020204" pitchFamily="34" charset="0"/>
                          <a:cs typeface="Arial" panose="020B0604020202020204" pitchFamily="34" charset="0"/>
                        </a:rPr>
                        <a:t> насны тэтгэвэр</a:t>
                      </a:r>
                      <a:endParaRPr lang="mn-MN" sz="1600" b="0" i="0" u="none" strike="noStrike" dirty="0">
                        <a:solidFill>
                          <a:srgbClr val="002060"/>
                        </a:solidFill>
                        <a:latin typeface="Arial" panose="020B0604020202020204" pitchFamily="34" charset="0"/>
                        <a:cs typeface="Arial" panose="020B0604020202020204" pitchFamily="34" charset="0"/>
                      </a:endParaRPr>
                    </a:p>
                  </a:txBody>
                  <a:tcPr marL="857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22</a:t>
                      </a:r>
                      <a:r>
                        <a:rPr lang="en-US" sz="1600" b="0" i="0" u="none" strike="noStrike" dirty="0" smtClean="0">
                          <a:solidFill>
                            <a:srgbClr val="002060"/>
                          </a:solidFill>
                          <a:latin typeface="Arial" panose="020B0604020202020204" pitchFamily="34" charset="0"/>
                          <a:cs typeface="Arial" panose="020B0604020202020204" pitchFamily="34" charset="0"/>
                        </a:rPr>
                        <a:t>.3</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24</a:t>
                      </a:r>
                      <a:r>
                        <a:rPr lang="en-US" sz="1600" b="0" i="0" u="none" strike="noStrike" dirty="0" smtClean="0">
                          <a:solidFill>
                            <a:srgbClr val="002060"/>
                          </a:solidFill>
                          <a:latin typeface="Arial" panose="020B0604020202020204" pitchFamily="34" charset="0"/>
                          <a:cs typeface="Arial" panose="020B0604020202020204" pitchFamily="34" charset="0"/>
                        </a:rPr>
                        <a:t>.</a:t>
                      </a:r>
                      <a:r>
                        <a:rPr lang="mn-MN" sz="1600" b="0" i="0" u="none" strike="noStrike" dirty="0" smtClean="0">
                          <a:solidFill>
                            <a:srgbClr val="002060"/>
                          </a:solidFill>
                          <a:latin typeface="Arial" panose="020B0604020202020204" pitchFamily="34" charset="0"/>
                          <a:cs typeface="Arial" panose="020B0604020202020204" pitchFamily="34" charset="0"/>
                        </a:rPr>
                        <a:t>2</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2060"/>
                          </a:solidFill>
                          <a:latin typeface="Arial" panose="020B0604020202020204" pitchFamily="34" charset="0"/>
                          <a:cs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16</a:t>
                      </a:r>
                      <a:r>
                        <a:rPr lang="en-US" sz="1600" b="0" i="0" u="none" strike="noStrike" dirty="0" smtClean="0">
                          <a:solidFill>
                            <a:srgbClr val="002060"/>
                          </a:solidFill>
                          <a:latin typeface="Arial" panose="020B0604020202020204" pitchFamily="34" charset="0"/>
                          <a:cs typeface="Arial" panose="020B0604020202020204" pitchFamily="34" charset="0"/>
                        </a:rPr>
                        <a:t>.</a:t>
                      </a:r>
                      <a:r>
                        <a:rPr lang="mn-MN" sz="1600" b="0" i="0" u="none" strike="noStrike" dirty="0" smtClean="0">
                          <a:solidFill>
                            <a:srgbClr val="002060"/>
                          </a:solidFill>
                          <a:latin typeface="Arial" panose="020B0604020202020204" pitchFamily="34" charset="0"/>
                          <a:cs typeface="Arial" panose="020B0604020202020204" pitchFamily="34" charset="0"/>
                        </a:rPr>
                        <a:t>7</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19</a:t>
                      </a:r>
                      <a:r>
                        <a:rPr lang="en-US" sz="1600" b="0" i="0" u="none" strike="noStrike" dirty="0" smtClean="0">
                          <a:solidFill>
                            <a:srgbClr val="002060"/>
                          </a:solidFill>
                          <a:latin typeface="Arial" panose="020B0604020202020204" pitchFamily="34" charset="0"/>
                          <a:cs typeface="Arial" panose="020B0604020202020204" pitchFamily="34" charset="0"/>
                        </a:rPr>
                        <a:t>.</a:t>
                      </a:r>
                      <a:r>
                        <a:rPr lang="mn-MN" sz="1600" b="0" i="0" u="none" strike="noStrike" dirty="0" smtClean="0">
                          <a:solidFill>
                            <a:srgbClr val="002060"/>
                          </a:solidFill>
                          <a:latin typeface="Arial" panose="020B0604020202020204" pitchFamily="34" charset="0"/>
                          <a:cs typeface="Arial" panose="020B0604020202020204" pitchFamily="34" charset="0"/>
                        </a:rPr>
                        <a:t>3</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2060"/>
                          </a:solidFill>
                          <a:latin typeface="Arial" panose="020B0604020202020204" pitchFamily="34" charset="0"/>
                          <a:cs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23</a:t>
                      </a:r>
                      <a:r>
                        <a:rPr lang="en-US" sz="1600" b="0" i="0" u="none" strike="noStrike" dirty="0" smtClean="0">
                          <a:solidFill>
                            <a:srgbClr val="002060"/>
                          </a:solidFill>
                          <a:latin typeface="Arial" panose="020B0604020202020204" pitchFamily="34" charset="0"/>
                          <a:cs typeface="Arial" panose="020B0604020202020204" pitchFamily="34" charset="0"/>
                        </a:rPr>
                        <a:t>.</a:t>
                      </a:r>
                      <a:r>
                        <a:rPr lang="mn-MN" sz="1600" b="0" i="0" u="none" strike="noStrike" dirty="0" smtClean="0">
                          <a:solidFill>
                            <a:srgbClr val="002060"/>
                          </a:solidFill>
                          <a:latin typeface="Arial" panose="020B0604020202020204" pitchFamily="34" charset="0"/>
                          <a:cs typeface="Arial" panose="020B0604020202020204" pitchFamily="34" charset="0"/>
                        </a:rPr>
                        <a:t>8</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2</a:t>
                      </a:r>
                      <a:r>
                        <a:rPr lang="en-US" sz="1600" b="0" i="0" u="none" strike="noStrike" dirty="0" smtClean="0">
                          <a:solidFill>
                            <a:srgbClr val="002060"/>
                          </a:solidFill>
                          <a:latin typeface="Arial" panose="020B0604020202020204" pitchFamily="34" charset="0"/>
                          <a:cs typeface="Arial" panose="020B0604020202020204" pitchFamily="34" charset="0"/>
                        </a:rPr>
                        <a:t>6.</a:t>
                      </a:r>
                      <a:r>
                        <a:rPr lang="mn-MN" sz="1600" b="0" i="0" u="none" strike="noStrike" dirty="0" smtClean="0">
                          <a:solidFill>
                            <a:srgbClr val="002060"/>
                          </a:solidFill>
                          <a:latin typeface="Arial" panose="020B0604020202020204" pitchFamily="34" charset="0"/>
                          <a:cs typeface="Arial" panose="020B0604020202020204" pitchFamily="34" charset="0"/>
                        </a:rPr>
                        <a:t>3</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863641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xmlns="" val="1196456059"/>
              </p:ext>
            </p:extLst>
          </p:nvPr>
        </p:nvGraphicFramePr>
        <p:xfrm>
          <a:off x="1155895" y="1524000"/>
          <a:ext cx="7924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1219200" y="762000"/>
            <a:ext cx="7848600" cy="731838"/>
          </a:xfrm>
        </p:spPr>
        <p:txBody>
          <a:bodyPr>
            <a:noAutofit/>
          </a:bodyPr>
          <a:lstStyle/>
          <a:p>
            <a:r>
              <a:rPr lang="mn-MN" sz="2000" b="1" dirty="0" smtClean="0">
                <a:solidFill>
                  <a:srgbClr val="002060"/>
                </a:solidFill>
                <a:latin typeface="Arial" panose="020B0604020202020204" pitchFamily="34" charset="0"/>
                <a:cs typeface="Arial" panose="020B0604020202020204" pitchFamily="34" charset="0"/>
              </a:rPr>
              <a:t>Нийгмийн хамгааллын хамралт, </a:t>
            </a:r>
            <a:r>
              <a:rPr lang="en-US" sz="2000" b="1" dirty="0" smtClean="0">
                <a:solidFill>
                  <a:srgbClr val="002060"/>
                </a:solidFill>
                <a:latin typeface="Arial" panose="020B0604020202020204" pitchFamily="34" charset="0"/>
                <a:cs typeface="Arial" panose="020B0604020202020204" pitchFamily="34" charset="0"/>
              </a:rPr>
              <a:t/>
            </a:r>
            <a:br>
              <a:rPr lang="en-US" sz="2000" b="1" dirty="0" smtClean="0">
                <a:solidFill>
                  <a:srgbClr val="002060"/>
                </a:solidFill>
                <a:latin typeface="Arial" panose="020B0604020202020204" pitchFamily="34" charset="0"/>
                <a:cs typeface="Arial" panose="020B0604020202020204" pitchFamily="34" charset="0"/>
              </a:rPr>
            </a:br>
            <a:r>
              <a:rPr lang="mn-MN" sz="2000" b="1" dirty="0" smtClean="0">
                <a:solidFill>
                  <a:srgbClr val="002060"/>
                </a:solidFill>
                <a:latin typeface="Arial" panose="020B0604020202020204" pitchFamily="34" charset="0"/>
                <a:cs typeface="Arial" panose="020B0604020202020204" pitchFamily="34" charset="0"/>
              </a:rPr>
              <a:t>хэрэглээний тэнцүү 5 бүлгээр, 201</a:t>
            </a:r>
            <a:r>
              <a:rPr lang="en-US" sz="2000" b="1" dirty="0" smtClean="0">
                <a:solidFill>
                  <a:srgbClr val="002060"/>
                </a:solidFill>
                <a:latin typeface="Arial" panose="020B0604020202020204" pitchFamily="34" charset="0"/>
                <a:cs typeface="Arial" panose="020B0604020202020204" pitchFamily="34" charset="0"/>
              </a:rPr>
              <a:t>6</a:t>
            </a:r>
            <a:r>
              <a:rPr lang="mn-MN" sz="2000" b="1" dirty="0" smtClean="0">
                <a:solidFill>
                  <a:srgbClr val="002060"/>
                </a:solidFill>
                <a:latin typeface="Arial" panose="020B0604020202020204" pitchFamily="34" charset="0"/>
                <a:cs typeface="Arial" panose="020B0604020202020204" pitchFamily="34" charset="0"/>
              </a:rPr>
              <a:t> он</a:t>
            </a:r>
            <a:endParaRPr lang="en-US" sz="2000" b="1" dirty="0">
              <a:solidFill>
                <a:srgbClr val="002060"/>
              </a:solidFill>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a:solidFill>
                  <a:schemeClr val="bg1"/>
                </a:solidFill>
                <a:latin typeface="Arial Unicode MS" pitchFamily="34" charset="-128"/>
                <a:ea typeface="Arial Unicode MS" pitchFamily="34" charset="-128"/>
                <a:cs typeface="Arial Unicode MS" pitchFamily="34" charset="-128"/>
              </a:rPr>
              <a:t>Нийгмийн хамгаалал, халамжийн нөлөөлөл</a:t>
            </a:r>
            <a:endParaRPr lang="en-US" sz="2400" b="1" dirty="0">
              <a:solidFill>
                <a:schemeClr val="bg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36790559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685800"/>
            <a:ext cx="7772400" cy="609600"/>
          </a:xfrm>
        </p:spPr>
        <p:txBody>
          <a:bodyPr>
            <a:noAutofit/>
          </a:bodyPr>
          <a:lstStyle/>
          <a:p>
            <a:r>
              <a:rPr lang="mn-MN" sz="2000" b="1" dirty="0" smtClean="0">
                <a:solidFill>
                  <a:srgbClr val="002060"/>
                </a:solidFill>
                <a:latin typeface="Arial" panose="020B0604020202020204" pitchFamily="34" charset="0"/>
                <a:cs typeface="Arial" panose="020B0604020202020204" pitchFamily="34" charset="0"/>
              </a:rPr>
              <a:t>Нэг хүнд сард ногдох дундаж мөнгөн тэтгэмж</a:t>
            </a:r>
            <a:endParaRPr lang="en-US" sz="20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2667000" y="1371600"/>
            <a:ext cx="1600200" cy="400110"/>
          </a:xfrm>
          <a:prstGeom prst="rect">
            <a:avLst/>
          </a:prstGeom>
          <a:noFill/>
        </p:spPr>
        <p:txBody>
          <a:bodyPr wrap="square" rtlCol="0">
            <a:spAutoFit/>
          </a:bodyPr>
          <a:lstStyle/>
          <a:p>
            <a:r>
              <a:rPr lang="mn-MN" sz="2000" b="1" dirty="0" smtClean="0">
                <a:solidFill>
                  <a:srgbClr val="C00000"/>
                </a:solidFill>
                <a:latin typeface="Arial" panose="020B0604020202020204" pitchFamily="34" charset="0"/>
                <a:cs typeface="Arial" panose="020B0604020202020204" pitchFamily="34" charset="0"/>
              </a:rPr>
              <a:t>2014 он</a:t>
            </a:r>
            <a:endParaRPr lang="en-US" sz="20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5620043" y="1371600"/>
            <a:ext cx="1600200" cy="400110"/>
          </a:xfrm>
          <a:prstGeom prst="rect">
            <a:avLst/>
          </a:prstGeom>
          <a:noFill/>
        </p:spPr>
        <p:txBody>
          <a:bodyPr wrap="square" rtlCol="0">
            <a:spAutoFit/>
          </a:bodyPr>
          <a:lstStyle/>
          <a:p>
            <a:r>
              <a:rPr lang="mn-MN" sz="2000" b="1" dirty="0" smtClean="0">
                <a:solidFill>
                  <a:srgbClr val="C00000"/>
                </a:solidFill>
                <a:latin typeface="Arial" panose="020B0604020202020204" pitchFamily="34" charset="0"/>
                <a:cs typeface="Arial" panose="020B0604020202020204" pitchFamily="34" charset="0"/>
              </a:rPr>
              <a:t>2016 он</a:t>
            </a:r>
            <a:endParaRPr lang="en-US" sz="2000" b="1" dirty="0">
              <a:solidFill>
                <a:srgbClr val="C00000"/>
              </a:solidFill>
              <a:latin typeface="Arial" panose="020B060402020202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xmlns="" val="1828599098"/>
              </p:ext>
            </p:extLst>
          </p:nvPr>
        </p:nvGraphicFramePr>
        <p:xfrm>
          <a:off x="1219200" y="1752600"/>
          <a:ext cx="4419600" cy="480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xmlns="" val="11923604"/>
              </p:ext>
            </p:extLst>
          </p:nvPr>
        </p:nvGraphicFramePr>
        <p:xfrm>
          <a:off x="5791200" y="1777572"/>
          <a:ext cx="3352800" cy="478878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895600" y="6412468"/>
            <a:ext cx="1143000" cy="307777"/>
          </a:xfrm>
          <a:prstGeom prst="rect">
            <a:avLst/>
          </a:prstGeom>
          <a:noFill/>
        </p:spPr>
        <p:txBody>
          <a:bodyPr wrap="square" rtlCol="0">
            <a:spAutoFit/>
          </a:bodyPr>
          <a:lstStyle/>
          <a:p>
            <a:r>
              <a:rPr lang="mn-MN" sz="1400" b="1" dirty="0" smtClean="0">
                <a:solidFill>
                  <a:srgbClr val="002060"/>
                </a:solidFill>
                <a:latin typeface="Arial" pitchFamily="34" charset="0"/>
                <a:cs typeface="Arial" pitchFamily="34" charset="0"/>
              </a:rPr>
              <a:t>мян.төг</a:t>
            </a:r>
            <a:endParaRPr lang="en-US" sz="1400" b="1" dirty="0">
              <a:solidFill>
                <a:srgbClr val="002060"/>
              </a:solidFill>
              <a:latin typeface="Arial" pitchFamily="34" charset="0"/>
              <a:cs typeface="Arial" pitchFamily="34" charset="0"/>
            </a:endParaRPr>
          </a:p>
        </p:txBody>
      </p:sp>
      <p:sp>
        <p:nvSpPr>
          <p:cNvPr id="12" name="TextBox 11"/>
          <p:cNvSpPr txBox="1"/>
          <p:nvPr/>
        </p:nvSpPr>
        <p:spPr>
          <a:xfrm>
            <a:off x="5638800" y="6422424"/>
            <a:ext cx="1143000" cy="307777"/>
          </a:xfrm>
          <a:prstGeom prst="rect">
            <a:avLst/>
          </a:prstGeom>
          <a:noFill/>
        </p:spPr>
        <p:txBody>
          <a:bodyPr wrap="square" rtlCol="0">
            <a:spAutoFit/>
          </a:bodyPr>
          <a:lstStyle/>
          <a:p>
            <a:r>
              <a:rPr lang="mn-MN" sz="1400" b="1" dirty="0" smtClean="0">
                <a:solidFill>
                  <a:srgbClr val="002060"/>
                </a:solidFill>
                <a:latin typeface="Arial" pitchFamily="34" charset="0"/>
                <a:cs typeface="Arial" pitchFamily="34" charset="0"/>
              </a:rPr>
              <a:t>мян.төг</a:t>
            </a:r>
            <a:endParaRPr lang="en-US" sz="1400" b="1" dirty="0">
              <a:solidFill>
                <a:srgbClr val="002060"/>
              </a:solidFill>
              <a:latin typeface="Arial" pitchFamily="34" charset="0"/>
              <a:cs typeface="Arial" pitchFamily="34" charset="0"/>
            </a:endParaRPr>
          </a:p>
        </p:txBody>
      </p:sp>
      <p:sp>
        <p:nvSpPr>
          <p:cNvPr id="13" name="Rectangle 12"/>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a:solidFill>
                  <a:schemeClr val="bg1"/>
                </a:solidFill>
                <a:latin typeface="Arial Unicode MS" pitchFamily="34" charset="-128"/>
                <a:ea typeface="Arial Unicode MS" pitchFamily="34" charset="-128"/>
                <a:cs typeface="Arial Unicode MS" pitchFamily="34" charset="-128"/>
              </a:rPr>
              <a:t>Нийгмийн хамгаалал, халамжийн нөлөөлөл</a:t>
            </a:r>
            <a:endParaRPr lang="en-US" sz="2400" b="1" dirty="0">
              <a:solidFill>
                <a:schemeClr val="bg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767819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4</a:t>
            </a:fld>
            <a:endParaRPr lang="en-US" altLang="en-US"/>
          </a:p>
        </p:txBody>
      </p:sp>
      <p:sp>
        <p:nvSpPr>
          <p:cNvPr id="5" name="Title 1"/>
          <p:cNvSpPr>
            <a:spLocks noGrp="1"/>
          </p:cNvSpPr>
          <p:nvPr>
            <p:ph type="title"/>
          </p:nvPr>
        </p:nvSpPr>
        <p:spPr>
          <a:xfrm>
            <a:off x="1676400" y="685800"/>
            <a:ext cx="6347713" cy="711200"/>
          </a:xfrm>
        </p:spPr>
        <p:txBody>
          <a:bodyPr/>
          <a:lstStyle/>
          <a:p>
            <a:r>
              <a:rPr lang="mn-MN" b="1" dirty="0" smtClean="0">
                <a:solidFill>
                  <a:srgbClr val="002060"/>
                </a:solidFill>
                <a:latin typeface="Arial" panose="020B0604020202020204" pitchFamily="34" charset="0"/>
                <a:cs typeface="Arial" panose="020B0604020202020204" pitchFamily="34" charset="0"/>
              </a:rPr>
              <a:t>Ядуурал гэж юу вэ?</a:t>
            </a:r>
            <a:endParaRPr lang="en-US" b="1" dirty="0">
              <a:solidFill>
                <a:srgbClr val="002060"/>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295400" y="1524000"/>
            <a:ext cx="7620001" cy="4501488"/>
          </a:xfrm>
          <a:solidFill>
            <a:schemeClr val="bg1"/>
          </a:solidFill>
          <a:ln>
            <a:noFill/>
          </a:ln>
        </p:spPr>
        <p:txBody>
          <a:bodyPr>
            <a:noAutofit/>
          </a:bodyPr>
          <a:lstStyle/>
          <a:p>
            <a:pPr marL="0" indent="0" algn="just">
              <a:lnSpc>
                <a:spcPct val="100000"/>
              </a:lnSpc>
              <a:buNone/>
            </a:pPr>
            <a:r>
              <a:rPr lang="mn-MN" sz="2000" dirty="0">
                <a:solidFill>
                  <a:srgbClr val="333399"/>
                </a:solidFill>
                <a:latin typeface="Arial" panose="020B0604020202020204" pitchFamily="34" charset="0"/>
                <a:cs typeface="Arial" panose="020B0604020202020204" pitchFamily="34" charset="0"/>
              </a:rPr>
              <a:t>Ядуурал </a:t>
            </a:r>
            <a:r>
              <a:rPr lang="mn-MN" sz="2000" dirty="0" smtClean="0">
                <a:solidFill>
                  <a:srgbClr val="333399"/>
                </a:solidFill>
                <a:latin typeface="Arial" panose="020B0604020202020204" pitchFamily="34" charset="0"/>
                <a:cs typeface="Arial" panose="020B0604020202020204" pitchFamily="34" charset="0"/>
              </a:rPr>
              <a:t>гэж </a:t>
            </a:r>
            <a:r>
              <a:rPr lang="mn-MN" sz="2000" dirty="0">
                <a:solidFill>
                  <a:srgbClr val="333399"/>
                </a:solidFill>
                <a:latin typeface="Arial" panose="020B0604020202020204" pitchFamily="34" charset="0"/>
                <a:cs typeface="Arial" panose="020B0604020202020204" pitchFamily="34" charset="0"/>
              </a:rPr>
              <a:t>хувь хүний аж байдлын доройтол, </a:t>
            </a:r>
            <a:r>
              <a:rPr lang="mn-MN" sz="2000" dirty="0" smtClean="0">
                <a:solidFill>
                  <a:srgbClr val="333399"/>
                </a:solidFill>
                <a:latin typeface="Arial" panose="020B0604020202020204" pitchFamily="34" charset="0"/>
                <a:cs typeface="Arial" panose="020B0604020202020204" pitchFamily="34" charset="0"/>
              </a:rPr>
              <a:t>хомсдлыг хэлнэ. </a:t>
            </a:r>
            <a:r>
              <a:rPr lang="mn-MN" sz="2000" dirty="0" smtClean="0">
                <a:solidFill>
                  <a:srgbClr val="002060"/>
                </a:solidFill>
                <a:latin typeface="Arial" panose="020B0604020202020204" pitchFamily="34" charset="0"/>
                <a:cs typeface="Arial" panose="020B0604020202020204" pitchFamily="34" charset="0"/>
              </a:rPr>
              <a:t>	</a:t>
            </a:r>
          </a:p>
          <a:p>
            <a:pPr marL="0" indent="0" algn="just">
              <a:lnSpc>
                <a:spcPct val="100000"/>
              </a:lnSpc>
              <a:buNone/>
            </a:pPr>
            <a:r>
              <a:rPr lang="mn-MN" sz="2000" dirty="0" smtClean="0">
                <a:solidFill>
                  <a:srgbClr val="002060"/>
                </a:solidFill>
                <a:latin typeface="Arial" panose="020B0604020202020204" pitchFamily="34" charset="0"/>
                <a:cs typeface="Arial" panose="020B0604020202020204" pitchFamily="34" charset="0"/>
              </a:rPr>
              <a:t>Ядуурал нь: </a:t>
            </a:r>
          </a:p>
          <a:p>
            <a:pPr lvl="1" algn="just">
              <a:lnSpc>
                <a:spcPct val="100000"/>
              </a:lnSpc>
              <a:buFont typeface="Wingdings" panose="05000000000000000000" pitchFamily="2" charset="2"/>
              <a:buChar char="Ø"/>
            </a:pPr>
            <a:r>
              <a:rPr lang="mn-MN" sz="2000" dirty="0" smtClean="0">
                <a:solidFill>
                  <a:srgbClr val="002060"/>
                </a:solidFill>
                <a:latin typeface="Arial" panose="020B0604020202020204" pitchFamily="34" charset="0"/>
                <a:cs typeface="Arial" panose="020B0604020202020204" pitchFamily="34" charset="0"/>
              </a:rPr>
              <a:t>Орлого бага</a:t>
            </a:r>
            <a:endParaRPr lang="en-US" sz="2000" dirty="0" smtClean="0">
              <a:solidFill>
                <a:srgbClr val="002060"/>
              </a:solidFill>
              <a:latin typeface="Arial" panose="020B0604020202020204" pitchFamily="34" charset="0"/>
              <a:cs typeface="Arial" panose="020B0604020202020204" pitchFamily="34" charset="0"/>
            </a:endParaRPr>
          </a:p>
          <a:p>
            <a:pPr lvl="1" algn="just">
              <a:lnSpc>
                <a:spcPct val="100000"/>
              </a:lnSpc>
              <a:buFont typeface="Wingdings" panose="05000000000000000000" pitchFamily="2" charset="2"/>
              <a:buChar char="Ø"/>
            </a:pPr>
            <a:r>
              <a:rPr lang="mn-MN" sz="2000" dirty="0" smtClean="0">
                <a:solidFill>
                  <a:srgbClr val="002060"/>
                </a:solidFill>
                <a:latin typeface="Arial" panose="020B0604020202020204" pitchFamily="34" charset="0"/>
                <a:cs typeface="Arial" panose="020B0604020202020204" pitchFamily="34" charset="0"/>
              </a:rPr>
              <a:t>Эрүүл мэнд тааруу</a:t>
            </a:r>
          </a:p>
          <a:p>
            <a:pPr lvl="1" algn="just">
              <a:lnSpc>
                <a:spcPct val="100000"/>
              </a:lnSpc>
              <a:buFont typeface="Wingdings" panose="05000000000000000000" pitchFamily="2" charset="2"/>
              <a:buChar char="Ø"/>
            </a:pPr>
            <a:r>
              <a:rPr lang="mn-MN" sz="2000" dirty="0" smtClean="0">
                <a:solidFill>
                  <a:srgbClr val="002060"/>
                </a:solidFill>
                <a:latin typeface="Arial" panose="020B0604020202020204" pitchFamily="34" charset="0"/>
                <a:cs typeface="Arial" panose="020B0604020202020204" pitchFamily="34" charset="0"/>
              </a:rPr>
              <a:t>Боловсрол нимгэн</a:t>
            </a:r>
          </a:p>
          <a:p>
            <a:pPr lvl="1" algn="just">
              <a:lnSpc>
                <a:spcPct val="100000"/>
              </a:lnSpc>
              <a:buFont typeface="Wingdings" panose="05000000000000000000" pitchFamily="2" charset="2"/>
              <a:buChar char="Ø"/>
            </a:pPr>
            <a:r>
              <a:rPr lang="mn-MN" sz="2000" dirty="0" smtClean="0">
                <a:solidFill>
                  <a:srgbClr val="002060"/>
                </a:solidFill>
                <a:latin typeface="Arial" panose="020B0604020202020204" pitchFamily="34" charset="0"/>
                <a:cs typeface="Arial" panose="020B0604020202020204" pitchFamily="34" charset="0"/>
              </a:rPr>
              <a:t>Хоол тэжээлийн хомсдол</a:t>
            </a:r>
          </a:p>
          <a:p>
            <a:pPr lvl="1" algn="just">
              <a:lnSpc>
                <a:spcPct val="100000"/>
              </a:lnSpc>
              <a:buFont typeface="Wingdings" panose="05000000000000000000" pitchFamily="2" charset="2"/>
              <a:buChar char="Ø"/>
            </a:pPr>
            <a:r>
              <a:rPr lang="mn-MN" sz="2000" dirty="0" smtClean="0">
                <a:solidFill>
                  <a:srgbClr val="002060"/>
                </a:solidFill>
                <a:latin typeface="Arial" panose="020B0604020202020204" pitchFamily="34" charset="0"/>
                <a:cs typeface="Arial" panose="020B0604020202020204" pitchFamily="34" charset="0"/>
              </a:rPr>
              <a:t>Оюуны </a:t>
            </a:r>
            <a:r>
              <a:rPr lang="mn-MN" sz="2000" dirty="0">
                <a:solidFill>
                  <a:srgbClr val="002060"/>
                </a:solidFill>
                <a:latin typeface="Arial" panose="020B0604020202020204" pitchFamily="34" charset="0"/>
                <a:cs typeface="Arial" panose="020B0604020202020204" pitchFamily="34" charset="0"/>
              </a:rPr>
              <a:t>болон биеийн чадавхи </a:t>
            </a:r>
            <a:r>
              <a:rPr lang="mn-MN" sz="2000" dirty="0" smtClean="0">
                <a:solidFill>
                  <a:srgbClr val="002060"/>
                </a:solidFill>
                <a:latin typeface="Arial" panose="020B0604020202020204" pitchFamily="34" charset="0"/>
                <a:cs typeface="Arial" panose="020B0604020202020204" pitchFamily="34" charset="0"/>
              </a:rPr>
              <a:t>дорой</a:t>
            </a:r>
          </a:p>
          <a:p>
            <a:pPr lvl="1" algn="just">
              <a:lnSpc>
                <a:spcPct val="100000"/>
              </a:lnSpc>
              <a:buFont typeface="Wingdings" panose="05000000000000000000" pitchFamily="2" charset="2"/>
              <a:buChar char="Ø"/>
            </a:pPr>
            <a:r>
              <a:rPr lang="mn-MN" sz="2000" dirty="0" smtClean="0">
                <a:solidFill>
                  <a:srgbClr val="002060"/>
                </a:solidFill>
                <a:latin typeface="Arial" panose="020B0604020202020204" pitchFamily="34" charset="0"/>
                <a:cs typeface="Arial" panose="020B0604020202020204" pitchFamily="34" charset="0"/>
              </a:rPr>
              <a:t>Бараа </a:t>
            </a:r>
            <a:r>
              <a:rPr lang="mn-MN" sz="2000" dirty="0">
                <a:solidFill>
                  <a:srgbClr val="002060"/>
                </a:solidFill>
                <a:latin typeface="Arial" panose="020B0604020202020204" pitchFamily="34" charset="0"/>
                <a:cs typeface="Arial" panose="020B0604020202020204" pitchFamily="34" charset="0"/>
              </a:rPr>
              <a:t>үйлчилгээний </a:t>
            </a:r>
            <a:r>
              <a:rPr lang="mn-MN" sz="2000" dirty="0" smtClean="0">
                <a:solidFill>
                  <a:srgbClr val="002060"/>
                </a:solidFill>
                <a:latin typeface="Arial" panose="020B0604020202020204" pitchFamily="34" charset="0"/>
                <a:cs typeface="Arial" panose="020B0604020202020204" pitchFamily="34" charset="0"/>
              </a:rPr>
              <a:t>дутагдалтай</a:t>
            </a:r>
          </a:p>
          <a:p>
            <a:pPr lvl="1" algn="just">
              <a:lnSpc>
                <a:spcPct val="100000"/>
              </a:lnSpc>
              <a:buFont typeface="Wingdings" panose="05000000000000000000" pitchFamily="2" charset="2"/>
              <a:buChar char="Ø"/>
            </a:pPr>
            <a:r>
              <a:rPr lang="mn-MN" sz="2000" dirty="0">
                <a:solidFill>
                  <a:srgbClr val="002060"/>
                </a:solidFill>
                <a:latin typeface="Arial" panose="020B0604020202020204" pitchFamily="34" charset="0"/>
                <a:cs typeface="Arial" panose="020B0604020202020204" pitchFamily="34" charset="0"/>
              </a:rPr>
              <a:t>Д</a:t>
            </a:r>
            <a:r>
              <a:rPr lang="mn-MN" sz="2000" dirty="0" smtClean="0">
                <a:solidFill>
                  <a:srgbClr val="002060"/>
                </a:solidFill>
                <a:latin typeface="Arial" panose="020B0604020202020204" pitchFamily="34" charset="0"/>
                <a:cs typeface="Arial" panose="020B0604020202020204" pitchFamily="34" charset="0"/>
              </a:rPr>
              <a:t>эд </a:t>
            </a:r>
            <a:r>
              <a:rPr lang="mn-MN" sz="2000" dirty="0">
                <a:solidFill>
                  <a:srgbClr val="002060"/>
                </a:solidFill>
                <a:latin typeface="Arial" panose="020B0604020202020204" pitchFamily="34" charset="0"/>
                <a:cs typeface="Arial" panose="020B0604020202020204" pitchFamily="34" charset="0"/>
              </a:rPr>
              <a:t>бүтцийн үйлчилгээнүүдийн хүртээмж хязгаарлагдмал </a:t>
            </a:r>
            <a:endParaRPr lang="mn-MN" sz="2000" dirty="0" smtClean="0">
              <a:solidFill>
                <a:srgbClr val="002060"/>
              </a:solidFill>
              <a:latin typeface="Arial" panose="020B0604020202020204" pitchFamily="34" charset="0"/>
              <a:cs typeface="Arial" panose="020B0604020202020204" pitchFamily="34" charset="0"/>
            </a:endParaRPr>
          </a:p>
          <a:p>
            <a:pPr lvl="1" algn="just">
              <a:lnSpc>
                <a:spcPct val="100000"/>
              </a:lnSpc>
              <a:buFont typeface="Wingdings" panose="05000000000000000000" pitchFamily="2" charset="2"/>
              <a:buChar char="Ø"/>
            </a:pPr>
            <a:r>
              <a:rPr lang="mn-MN" sz="2000" dirty="0">
                <a:solidFill>
                  <a:srgbClr val="002060"/>
                </a:solidFill>
                <a:latin typeface="Arial" panose="020B0604020202020204" pitchFamily="34" charset="0"/>
                <a:cs typeface="Arial" panose="020B0604020202020204" pitchFamily="34" charset="0"/>
              </a:rPr>
              <a:t>Ш</a:t>
            </a:r>
            <a:r>
              <a:rPr lang="mn-MN" sz="2000" dirty="0" smtClean="0">
                <a:solidFill>
                  <a:srgbClr val="002060"/>
                </a:solidFill>
                <a:latin typeface="Arial" panose="020B0604020202020204" pitchFamily="34" charset="0"/>
                <a:cs typeface="Arial" panose="020B0604020202020204" pitchFamily="34" charset="0"/>
              </a:rPr>
              <a:t>ашин </a:t>
            </a:r>
            <a:r>
              <a:rPr lang="mn-MN" sz="2000" dirty="0">
                <a:solidFill>
                  <a:srgbClr val="002060"/>
                </a:solidFill>
                <a:latin typeface="Arial" panose="020B0604020202020204" pitchFamily="34" charset="0"/>
                <a:cs typeface="Arial" panose="020B0604020202020204" pitchFamily="34" charset="0"/>
              </a:rPr>
              <a:t>шүтлэг, улс төрийн үзэл бодлоо илэрхийлэх чадвар хангалтгүй байх зэргээр </a:t>
            </a:r>
            <a:r>
              <a:rPr lang="mn-MN" sz="2000" dirty="0" smtClean="0">
                <a:solidFill>
                  <a:srgbClr val="002060"/>
                </a:solidFill>
                <a:latin typeface="Arial" panose="020B0604020202020204" pitchFamily="34" charset="0"/>
                <a:cs typeface="Arial" panose="020B0604020202020204" pitchFamily="34" charset="0"/>
              </a:rPr>
              <a:t>илэрдэг</a:t>
            </a:r>
            <a:endParaRPr lang="en-US" sz="2000" dirty="0">
              <a:solidFill>
                <a:srgbClr val="002060"/>
              </a:solidFill>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1143000" y="0"/>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a:solidFill>
                  <a:schemeClr val="bg1"/>
                </a:solidFill>
                <a:latin typeface="Arial" panose="020B0604020202020204" pitchFamily="34" charset="0"/>
                <a:cs typeface="Arial" panose="020B0604020202020204" pitchFamily="34" charset="0"/>
              </a:rPr>
              <a:t>Ядуурлын тухай </a:t>
            </a:r>
            <a:r>
              <a:rPr lang="mn-MN" sz="2400" b="1" dirty="0" smtClean="0">
                <a:solidFill>
                  <a:schemeClr val="bg1"/>
                </a:solidFill>
                <a:latin typeface="Arial" panose="020B0604020202020204" pitchFamily="34" charset="0"/>
                <a:cs typeface="Arial" panose="020B0604020202020204" pitchFamily="34" charset="0"/>
              </a:rPr>
              <a:t>ойлголт</a:t>
            </a:r>
            <a:endParaRPr lang="en-US" sz="2400" b="1" dirty="0">
              <a:solidFill>
                <a:schemeClr val="bg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6325228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5542" y="917916"/>
            <a:ext cx="3505200" cy="609600"/>
          </a:xfrm>
        </p:spPr>
        <p:txBody>
          <a:bodyPr>
            <a:noAutofit/>
          </a:bodyPr>
          <a:lstStyle/>
          <a:p>
            <a:pPr algn="ctr"/>
            <a:r>
              <a:rPr lang="mn-MN" sz="2000" b="1" dirty="0" smtClean="0">
                <a:solidFill>
                  <a:srgbClr val="002060"/>
                </a:solidFill>
                <a:latin typeface="Arial" panose="020B0604020202020204" pitchFamily="34" charset="0"/>
                <a:cs typeface="Arial" panose="020B0604020202020204" pitchFamily="34" charset="0"/>
              </a:rPr>
              <a:t>Нийгмийн хамгаалалд хамрагдагсдын тархалт</a:t>
            </a:r>
            <a:endParaRPr lang="en-US" sz="2000" b="1"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1600200" y="5198012"/>
            <a:ext cx="2819400" cy="1323439"/>
          </a:xfrm>
          <a:prstGeom prst="rect">
            <a:avLst/>
          </a:prstGeom>
          <a:solidFill>
            <a:schemeClr val="bg1"/>
          </a:solidFill>
        </p:spPr>
        <p:txBody>
          <a:bodyPr wrap="square">
            <a:spAutoFit/>
          </a:bodyPr>
          <a:lstStyle/>
          <a:p>
            <a:pPr algn="just"/>
            <a:r>
              <a:rPr lang="mn-MN" sz="1600" b="1" dirty="0" smtClean="0">
                <a:solidFill>
                  <a:srgbClr val="002060"/>
                </a:solidFill>
                <a:latin typeface="Arial" panose="020B0604020202020204" pitchFamily="34" charset="0"/>
                <a:cs typeface="Arial" panose="020B0604020202020204" pitchFamily="34" charset="0"/>
              </a:rPr>
              <a:t>201</a:t>
            </a:r>
            <a:r>
              <a:rPr lang="en-US" sz="1600" b="1" dirty="0" smtClean="0">
                <a:solidFill>
                  <a:srgbClr val="002060"/>
                </a:solidFill>
                <a:latin typeface="Arial" panose="020B0604020202020204" pitchFamily="34" charset="0"/>
                <a:cs typeface="Arial" panose="020B0604020202020204" pitchFamily="34" charset="0"/>
              </a:rPr>
              <a:t>6</a:t>
            </a:r>
            <a:r>
              <a:rPr lang="mn-MN" sz="1600" b="1" dirty="0" smtClean="0">
                <a:solidFill>
                  <a:srgbClr val="002060"/>
                </a:solidFill>
                <a:latin typeface="Arial" panose="020B0604020202020204" pitchFamily="34" charset="0"/>
                <a:cs typeface="Arial" panose="020B0604020202020204" pitchFamily="34" charset="0"/>
              </a:rPr>
              <a:t> оны байдлаар</a:t>
            </a:r>
            <a:r>
              <a:rPr lang="mn-MN" sz="1600" dirty="0" smtClean="0">
                <a:solidFill>
                  <a:srgbClr val="002060"/>
                </a:solidFill>
                <a:latin typeface="Arial" panose="020B0604020202020204" pitchFamily="34" charset="0"/>
                <a:cs typeface="Arial" panose="020B0604020202020204" pitchFamily="34" charset="0"/>
              </a:rPr>
              <a:t> нийгмийн хамгааллын хөтөлбөрт хамрагдагсдын </a:t>
            </a:r>
            <a:r>
              <a:rPr lang="en-US" sz="1600" b="1" dirty="0" smtClean="0">
                <a:solidFill>
                  <a:srgbClr val="002060"/>
                </a:solidFill>
                <a:latin typeface="Arial" panose="020B0604020202020204" pitchFamily="34" charset="0"/>
                <a:cs typeface="Arial" panose="020B0604020202020204" pitchFamily="34" charset="0"/>
              </a:rPr>
              <a:t>31</a:t>
            </a:r>
            <a:r>
              <a:rPr lang="mn-MN" sz="1600" b="1" dirty="0" smtClean="0">
                <a:solidFill>
                  <a:srgbClr val="002060"/>
                </a:solidFill>
                <a:latin typeface="Arial" panose="020B0604020202020204" pitchFamily="34" charset="0"/>
                <a:cs typeface="Arial" panose="020B0604020202020204" pitchFamily="34" charset="0"/>
              </a:rPr>
              <a:t> хувь нь ядуу</a:t>
            </a:r>
            <a:r>
              <a:rPr lang="mn-MN" sz="1600"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69</a:t>
            </a:r>
            <a:r>
              <a:rPr lang="mn-MN" sz="1600" dirty="0" smtClean="0">
                <a:solidFill>
                  <a:srgbClr val="002060"/>
                </a:solidFill>
                <a:latin typeface="Arial" panose="020B0604020202020204" pitchFamily="34" charset="0"/>
                <a:cs typeface="Arial" panose="020B0604020202020204" pitchFamily="34" charset="0"/>
              </a:rPr>
              <a:t> хувь нь ядуу бус</a:t>
            </a:r>
            <a:r>
              <a:rPr lang="en-US" sz="1600" dirty="0" smtClean="0">
                <a:solidFill>
                  <a:srgbClr val="002060"/>
                </a:solidFill>
                <a:latin typeface="Arial" panose="020B0604020202020204" pitchFamily="34" charset="0"/>
                <a:cs typeface="Arial" panose="020B0604020202020204" pitchFamily="34" charset="0"/>
              </a:rPr>
              <a:t> </a:t>
            </a:r>
            <a:r>
              <a:rPr lang="mn-MN" sz="1600" dirty="0" smtClean="0">
                <a:solidFill>
                  <a:srgbClr val="002060"/>
                </a:solidFill>
                <a:latin typeface="Arial" panose="020B0604020202020204" pitchFamily="34" charset="0"/>
                <a:cs typeface="Arial" panose="020B0604020202020204" pitchFamily="34" charset="0"/>
              </a:rPr>
              <a:t>хүн ам байна.</a:t>
            </a:r>
            <a:endParaRPr lang="en-US" sz="1600" dirty="0">
              <a:solidFill>
                <a:srgbClr val="002060"/>
              </a:solidFill>
              <a:latin typeface="Arial" panose="020B0604020202020204" pitchFamily="34" charset="0"/>
              <a:cs typeface="Arial" panose="020B0604020202020204" pitchFamily="34" charset="0"/>
            </a:endParaRPr>
          </a:p>
        </p:txBody>
      </p:sp>
      <p:sp>
        <p:nvSpPr>
          <p:cNvPr id="9" name="Title 1"/>
          <p:cNvSpPr txBox="1">
            <a:spLocks/>
          </p:cNvSpPr>
          <p:nvPr/>
        </p:nvSpPr>
        <p:spPr>
          <a:xfrm>
            <a:off x="5181600" y="990600"/>
            <a:ext cx="3505200" cy="457200"/>
          </a:xfrm>
          <a:prstGeom prst="rect">
            <a:avLst/>
          </a:prstGeom>
        </p:spPr>
        <p:txBody>
          <a:bodyPr vert="horz" lIns="91440" tIns="45720" rIns="91440" bIns="45720" rtlCol="0" anchor="ctr">
            <a:noAutofit/>
          </a:bodyPr>
          <a:lstStyle/>
          <a:p>
            <a:pPr lvl="0" algn="ctr" fontAlgn="auto">
              <a:spcAft>
                <a:spcPts val="0"/>
              </a:spcAft>
            </a:pPr>
            <a:r>
              <a:rPr lang="mn-MN" b="1" dirty="0" smtClean="0">
                <a:solidFill>
                  <a:srgbClr val="002060"/>
                </a:solidFill>
                <a:latin typeface="Arial" panose="020B0604020202020204" pitchFamily="34" charset="0"/>
                <a:ea typeface="+mj-ea"/>
                <a:cs typeface="Arial" panose="020B0604020202020204" pitchFamily="34" charset="0"/>
              </a:rPr>
              <a:t>Тэтгэвэр, тэтгэмжийн хуваарилалт</a:t>
            </a:r>
            <a:endParaRPr kumimoji="0" lang="en-US"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4419600" y="1959922"/>
            <a:ext cx="1600200" cy="400110"/>
          </a:xfrm>
          <a:prstGeom prst="rect">
            <a:avLst/>
          </a:prstGeom>
          <a:noFill/>
        </p:spPr>
        <p:txBody>
          <a:bodyPr wrap="square" rtlCol="0">
            <a:spAutoFit/>
          </a:bodyPr>
          <a:lstStyle/>
          <a:p>
            <a:r>
              <a:rPr lang="mn-MN" sz="2000" b="1" dirty="0" smtClean="0">
                <a:solidFill>
                  <a:srgbClr val="C00000"/>
                </a:solidFill>
                <a:latin typeface="Arial" panose="020B0604020202020204" pitchFamily="34" charset="0"/>
                <a:cs typeface="Arial" panose="020B0604020202020204" pitchFamily="34" charset="0"/>
              </a:rPr>
              <a:t>201</a:t>
            </a:r>
            <a:r>
              <a:rPr lang="en-US" sz="2000" b="1" dirty="0" smtClean="0">
                <a:solidFill>
                  <a:srgbClr val="C00000"/>
                </a:solidFill>
                <a:latin typeface="Arial" panose="020B0604020202020204" pitchFamily="34" charset="0"/>
                <a:cs typeface="Arial" panose="020B0604020202020204" pitchFamily="34" charset="0"/>
              </a:rPr>
              <a:t>6</a:t>
            </a:r>
            <a:r>
              <a:rPr lang="mn-MN" sz="2000" b="1" dirty="0" smtClean="0">
                <a:solidFill>
                  <a:srgbClr val="C00000"/>
                </a:solidFill>
                <a:latin typeface="Arial" panose="020B0604020202020204" pitchFamily="34" charset="0"/>
                <a:cs typeface="Arial" panose="020B0604020202020204" pitchFamily="34" charset="0"/>
              </a:rPr>
              <a:t> он</a:t>
            </a:r>
            <a:endParaRPr lang="en-US" sz="2000" b="1" dirty="0">
              <a:solidFill>
                <a:srgbClr val="C00000"/>
              </a:solidFill>
              <a:latin typeface="Arial" panose="020B0604020202020204" pitchFamily="34" charset="0"/>
              <a:cs typeface="Arial" panose="020B0604020202020204" pitchFamily="34" charset="0"/>
            </a:endParaRPr>
          </a:p>
        </p:txBody>
      </p:sp>
      <p:sp>
        <p:nvSpPr>
          <p:cNvPr id="12" name="Rectangle 11"/>
          <p:cNvSpPr/>
          <p:nvPr/>
        </p:nvSpPr>
        <p:spPr>
          <a:xfrm>
            <a:off x="5562600" y="5187594"/>
            <a:ext cx="3276600" cy="1323439"/>
          </a:xfrm>
          <a:prstGeom prst="rect">
            <a:avLst/>
          </a:prstGeom>
          <a:solidFill>
            <a:schemeClr val="bg1"/>
          </a:solidFill>
        </p:spPr>
        <p:txBody>
          <a:bodyPr wrap="square">
            <a:spAutoFit/>
          </a:bodyPr>
          <a:lstStyle/>
          <a:p>
            <a:pPr algn="just"/>
            <a:r>
              <a:rPr lang="mn-MN" sz="1600" b="1" dirty="0" smtClean="0">
                <a:solidFill>
                  <a:srgbClr val="002060"/>
                </a:solidFill>
                <a:latin typeface="Arial" panose="020B0604020202020204" pitchFamily="34" charset="0"/>
                <a:cs typeface="Arial" panose="020B0604020202020204" pitchFamily="34" charset="0"/>
              </a:rPr>
              <a:t>201</a:t>
            </a:r>
            <a:r>
              <a:rPr lang="en-US" sz="1600" b="1" dirty="0" smtClean="0">
                <a:solidFill>
                  <a:srgbClr val="002060"/>
                </a:solidFill>
                <a:latin typeface="Arial" panose="020B0604020202020204" pitchFamily="34" charset="0"/>
                <a:cs typeface="Arial" panose="020B0604020202020204" pitchFamily="34" charset="0"/>
              </a:rPr>
              <a:t>6</a:t>
            </a:r>
            <a:r>
              <a:rPr lang="mn-MN" sz="1600" b="1" dirty="0" smtClean="0">
                <a:solidFill>
                  <a:srgbClr val="002060"/>
                </a:solidFill>
                <a:latin typeface="Arial" panose="020B0604020202020204" pitchFamily="34" charset="0"/>
                <a:cs typeface="Arial" panose="020B0604020202020204" pitchFamily="34" charset="0"/>
              </a:rPr>
              <a:t> онд </a:t>
            </a:r>
            <a:r>
              <a:rPr lang="mn-MN" sz="1600" dirty="0" smtClean="0">
                <a:solidFill>
                  <a:srgbClr val="002060"/>
                </a:solidFill>
                <a:latin typeface="Arial" panose="020B0604020202020204" pitchFamily="34" charset="0"/>
                <a:cs typeface="Arial" panose="020B0604020202020204" pitchFamily="34" charset="0"/>
              </a:rPr>
              <a:t>нийгмийн хамгааллын хөтөлбөрүүдээр олгосон нийт мөнгөний </a:t>
            </a:r>
            <a:r>
              <a:rPr lang="mn-MN" sz="1600" b="1" dirty="0" smtClean="0">
                <a:solidFill>
                  <a:srgbClr val="002060"/>
                </a:solidFill>
                <a:latin typeface="Arial" panose="020B0604020202020204" pitchFamily="34" charset="0"/>
                <a:cs typeface="Arial" panose="020B0604020202020204" pitchFamily="34" charset="0"/>
              </a:rPr>
              <a:t>20 хувийг ядуу хүн ам</a:t>
            </a:r>
            <a:r>
              <a:rPr lang="mn-MN" sz="1600"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8</a:t>
            </a:r>
            <a:r>
              <a:rPr lang="mn-MN" sz="1600" dirty="0" smtClean="0">
                <a:solidFill>
                  <a:srgbClr val="002060"/>
                </a:solidFill>
                <a:latin typeface="Arial" panose="020B0604020202020204" pitchFamily="34" charset="0"/>
                <a:cs typeface="Arial" panose="020B0604020202020204" pitchFamily="34" charset="0"/>
              </a:rPr>
              <a:t>0 хувийг ядуу бус хүн ам хүртсэн байна.</a:t>
            </a:r>
            <a:endParaRPr lang="en-US" sz="1600" dirty="0">
              <a:solidFill>
                <a:srgbClr val="002060"/>
              </a:solidFill>
              <a:latin typeface="Arial" panose="020B0604020202020204" pitchFamily="34" charset="0"/>
              <a:cs typeface="Arial" panose="020B0604020202020204" pitchFamily="34" charset="0"/>
            </a:endParaRPr>
          </a:p>
        </p:txBody>
      </p:sp>
      <p:graphicFrame>
        <p:nvGraphicFramePr>
          <p:cNvPr id="14" name="Chart 13"/>
          <p:cNvGraphicFramePr/>
          <p:nvPr>
            <p:extLst>
              <p:ext uri="{D42A27DB-BD31-4B8C-83A1-F6EECF244321}">
                <p14:modId xmlns:p14="http://schemas.microsoft.com/office/powerpoint/2010/main" xmlns="" val="2775982773"/>
              </p:ext>
            </p:extLst>
          </p:nvPr>
        </p:nvGraphicFramePr>
        <p:xfrm>
          <a:off x="1447800" y="2073812"/>
          <a:ext cx="4191000"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xmlns="" val="531093779"/>
              </p:ext>
            </p:extLst>
          </p:nvPr>
        </p:nvGraphicFramePr>
        <p:xfrm>
          <a:off x="5145845" y="2283189"/>
          <a:ext cx="37338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a:solidFill>
                  <a:schemeClr val="bg1"/>
                </a:solidFill>
                <a:latin typeface="Arial Unicode MS" pitchFamily="34" charset="-128"/>
                <a:ea typeface="Arial Unicode MS" pitchFamily="34" charset="-128"/>
                <a:cs typeface="Arial Unicode MS" pitchFamily="34" charset="-128"/>
              </a:rPr>
              <a:t>Нийгмийн хамгаалал, халамжийн нөлөөлөл</a:t>
            </a:r>
            <a:endParaRPr lang="en-US" sz="2400" b="1" dirty="0">
              <a:solidFill>
                <a:schemeClr val="bg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1629296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xmlns="" val="1461008668"/>
              </p:ext>
            </p:extLst>
          </p:nvPr>
        </p:nvGraphicFramePr>
        <p:xfrm>
          <a:off x="1295400" y="1614268"/>
          <a:ext cx="7391400" cy="3567332"/>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1295400" y="762000"/>
            <a:ext cx="7772399" cy="685800"/>
          </a:xfrm>
        </p:spPr>
        <p:txBody>
          <a:bodyPr>
            <a:noAutofit/>
          </a:bodyPr>
          <a:lstStyle/>
          <a:p>
            <a:r>
              <a:rPr lang="mn-MN" sz="2000" b="1" dirty="0" smtClean="0">
                <a:solidFill>
                  <a:srgbClr val="002060"/>
                </a:solidFill>
                <a:latin typeface="Arial" panose="020B0604020202020204" pitchFamily="34" charset="0"/>
                <a:cs typeface="Arial" panose="020B0604020202020204" pitchFamily="34" charset="0"/>
              </a:rPr>
              <a:t>Хэрэглээнд эзэлж буй хувийн жин, </a:t>
            </a:r>
            <a:r>
              <a:rPr lang="en-US" sz="2000" b="1" dirty="0" smtClean="0">
                <a:solidFill>
                  <a:srgbClr val="002060"/>
                </a:solidFill>
                <a:latin typeface="Arial" panose="020B0604020202020204" pitchFamily="34" charset="0"/>
                <a:cs typeface="Arial" panose="020B0604020202020204" pitchFamily="34" charset="0"/>
              </a:rPr>
              <a:t/>
            </a:r>
            <a:br>
              <a:rPr lang="en-US" sz="2000" b="1" dirty="0" smtClean="0">
                <a:solidFill>
                  <a:srgbClr val="002060"/>
                </a:solidFill>
                <a:latin typeface="Arial" panose="020B0604020202020204" pitchFamily="34" charset="0"/>
                <a:cs typeface="Arial" panose="020B0604020202020204" pitchFamily="34" charset="0"/>
              </a:rPr>
            </a:br>
            <a:r>
              <a:rPr lang="mn-MN" sz="2000" b="1" dirty="0" smtClean="0">
                <a:solidFill>
                  <a:srgbClr val="FF0000"/>
                </a:solidFill>
                <a:latin typeface="Arial" panose="020B0604020202020204" pitchFamily="34" charset="0"/>
                <a:cs typeface="Arial" panose="020B0604020202020204" pitchFamily="34" charset="0"/>
              </a:rPr>
              <a:t>улсын дунджаар</a:t>
            </a:r>
            <a:r>
              <a:rPr lang="en-US" sz="2000" b="1" dirty="0" smtClean="0">
                <a:solidFill>
                  <a:srgbClr val="FF0000"/>
                </a:solidFill>
                <a:latin typeface="Arial" panose="020B0604020202020204" pitchFamily="34" charset="0"/>
                <a:cs typeface="Arial" panose="020B0604020202020204" pitchFamily="34" charset="0"/>
              </a:rPr>
              <a:t>, 2016 </a:t>
            </a:r>
            <a:r>
              <a:rPr lang="mn-MN" sz="2000" b="1" dirty="0" smtClean="0">
                <a:solidFill>
                  <a:srgbClr val="FF0000"/>
                </a:solidFill>
                <a:latin typeface="Arial" panose="020B0604020202020204" pitchFamily="34" charset="0"/>
                <a:cs typeface="Arial" panose="020B0604020202020204" pitchFamily="34" charset="0"/>
              </a:rPr>
              <a:t>он</a:t>
            </a:r>
            <a:endParaRPr lang="en-US" sz="2000" b="1"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1295400" y="5638800"/>
            <a:ext cx="7620000" cy="923330"/>
          </a:xfrm>
          <a:prstGeom prst="rect">
            <a:avLst/>
          </a:prstGeom>
          <a:solidFill>
            <a:schemeClr val="bg1"/>
          </a:solidFill>
        </p:spPr>
        <p:txBody>
          <a:bodyPr wrap="square">
            <a:spAutoFit/>
          </a:bodyPr>
          <a:lstStyle/>
          <a:p>
            <a:pPr algn="just"/>
            <a:r>
              <a:rPr lang="mn-MN" dirty="0" smtClean="0">
                <a:solidFill>
                  <a:srgbClr val="002060"/>
                </a:solidFill>
                <a:latin typeface="Arial" panose="020B0604020202020204" pitchFamily="34" charset="0"/>
                <a:cs typeface="Arial" panose="020B0604020202020204" pitchFamily="34" charset="0"/>
              </a:rPr>
              <a:t>Нийгмийн хамгааллын хөтөлбөрүүдийн болон тэтгэвэр, тэтгэмжийн төрөл тус бүрийн нийт хэрэглээнд эзэлж буй хувийн жинг харуулж байна.</a:t>
            </a:r>
            <a:endParaRPr lang="en-US" dirty="0">
              <a:solidFill>
                <a:srgbClr val="002060"/>
              </a:solidFill>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a:solidFill>
                  <a:schemeClr val="bg1"/>
                </a:solidFill>
                <a:latin typeface="Arial Unicode MS" pitchFamily="34" charset="-128"/>
                <a:ea typeface="Arial Unicode MS" pitchFamily="34" charset="-128"/>
                <a:cs typeface="Arial Unicode MS" pitchFamily="34" charset="-128"/>
              </a:rPr>
              <a:t>Нийгмийн хамгаалал, халамжийн нөлөөлөл</a:t>
            </a:r>
            <a:endParaRPr lang="en-US" sz="2400" b="1" dirty="0">
              <a:solidFill>
                <a:schemeClr val="bg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995533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xmlns="" val="2532668456"/>
              </p:ext>
            </p:extLst>
          </p:nvPr>
        </p:nvGraphicFramePr>
        <p:xfrm>
          <a:off x="1371600" y="1600200"/>
          <a:ext cx="74676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1271954" y="762000"/>
            <a:ext cx="6271846" cy="685800"/>
          </a:xfrm>
        </p:spPr>
        <p:txBody>
          <a:bodyPr>
            <a:noAutofit/>
          </a:bodyPr>
          <a:lstStyle/>
          <a:p>
            <a:pPr algn="just"/>
            <a:r>
              <a:rPr lang="mn-MN" sz="2000" b="1" dirty="0" smtClean="0">
                <a:solidFill>
                  <a:srgbClr val="002060"/>
                </a:solidFill>
                <a:latin typeface="Arial" panose="020B0604020202020204" pitchFamily="34" charset="0"/>
                <a:cs typeface="Arial" panose="020B0604020202020204" pitchFamily="34" charset="0"/>
              </a:rPr>
              <a:t>Нэг хүнд ногдох тэтгэвэр, тэтгэмжийн орлогын хэрэглээнд эзэлж буй хувийн жин, 2016 он</a:t>
            </a:r>
            <a:endParaRPr lang="en-US" sz="2000" b="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1295400" y="5782270"/>
            <a:ext cx="7543800" cy="923330"/>
          </a:xfrm>
          <a:prstGeom prst="rect">
            <a:avLst/>
          </a:prstGeom>
          <a:solidFill>
            <a:schemeClr val="bg1"/>
          </a:solidFill>
        </p:spPr>
        <p:txBody>
          <a:bodyPr wrap="square">
            <a:spAutoFit/>
          </a:bodyPr>
          <a:lstStyle/>
          <a:p>
            <a:pPr algn="just"/>
            <a:r>
              <a:rPr lang="mn-MN" dirty="0" smtClean="0">
                <a:solidFill>
                  <a:srgbClr val="002060"/>
                </a:solidFill>
                <a:latin typeface="Arial" panose="020B0604020202020204" pitchFamily="34" charset="0"/>
                <a:cs typeface="Arial" panose="020B0604020202020204" pitchFamily="34" charset="0"/>
              </a:rPr>
              <a:t>Нийт хэрэглээнд нийгмийн хамгааллын тэтгэмжийн эзлэх хувь ядуу бус хүмүүстэй харьцуулахад ядуу хүмүүсийн хэрэглээнд илүү хувийн жин эзэлж байна.</a:t>
            </a:r>
            <a:endParaRPr lang="en-US" dirty="0">
              <a:solidFill>
                <a:srgbClr val="002060"/>
              </a:solidFill>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a:solidFill>
                  <a:schemeClr val="bg1"/>
                </a:solidFill>
                <a:latin typeface="Arial Unicode MS" pitchFamily="34" charset="-128"/>
                <a:ea typeface="Arial Unicode MS" pitchFamily="34" charset="-128"/>
                <a:cs typeface="Arial Unicode MS" pitchFamily="34" charset="-128"/>
              </a:rPr>
              <a:t>Нийгмийн хамгаалал, халамжийн нөлөөлөл</a:t>
            </a:r>
            <a:endParaRPr lang="en-US" sz="2400" b="1" dirty="0">
              <a:solidFill>
                <a:schemeClr val="bg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34565296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43</a:t>
            </a:fld>
            <a:endParaRPr lang="en-US" altLang="en-US"/>
          </a:p>
        </p:txBody>
      </p:sp>
      <p:sp>
        <p:nvSpPr>
          <p:cNvPr id="5" name="Rectangle 4"/>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a:solidFill>
                  <a:schemeClr val="bg1"/>
                </a:solidFill>
                <a:latin typeface="Arial Unicode MS" pitchFamily="34" charset="-128"/>
                <a:ea typeface="Arial Unicode MS" pitchFamily="34" charset="-128"/>
                <a:cs typeface="Arial Unicode MS" pitchFamily="34" charset="-128"/>
              </a:rPr>
              <a:t>Нийгмийн хамгаалал, халамжийн нөлөөлөл</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7" name="Rectangle 6"/>
          <p:cNvSpPr/>
          <p:nvPr/>
        </p:nvSpPr>
        <p:spPr>
          <a:xfrm>
            <a:off x="1143000" y="5607512"/>
            <a:ext cx="7772400" cy="923330"/>
          </a:xfrm>
          <a:prstGeom prst="rect">
            <a:avLst/>
          </a:prstGeom>
          <a:solidFill>
            <a:schemeClr val="bg1"/>
          </a:solidFill>
        </p:spPr>
        <p:txBody>
          <a:bodyPr wrap="square">
            <a:spAutoFit/>
          </a:bodyPr>
          <a:lstStyle/>
          <a:p>
            <a:pPr algn="just"/>
            <a:r>
              <a:rPr lang="mn-MN" dirty="0" smtClean="0">
                <a:solidFill>
                  <a:srgbClr val="002060"/>
                </a:solidFill>
                <a:latin typeface="Arial" panose="020B0604020202020204" pitchFamily="34" charset="0"/>
                <a:cs typeface="Arial" panose="020B0604020202020204" pitchFamily="34" charset="0"/>
              </a:rPr>
              <a:t>Тухайн нийгмийн хамгааллын хөтөлбөрийг бүтнээр нь хассанаар өрхийн аж байдлыг төсөөлөн ядуурлын үзүүлэлтэнд гарах өөрчлөлтийг хийсвэрлэн тооцсон тооцооны үр дүнг харуулж байна.</a:t>
            </a:r>
            <a:endParaRPr lang="en-US"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1219200" y="971490"/>
            <a:ext cx="7848600" cy="400110"/>
          </a:xfrm>
          <a:prstGeom prst="rect">
            <a:avLst/>
          </a:prstGeom>
        </p:spPr>
        <p:txBody>
          <a:bodyPr wrap="square">
            <a:spAutoFit/>
          </a:bodyPr>
          <a:lstStyle/>
          <a:p>
            <a:r>
              <a:rPr lang="mn-MN" sz="2000" b="1" dirty="0" smtClean="0">
                <a:solidFill>
                  <a:srgbClr val="002060"/>
                </a:solidFill>
                <a:latin typeface="Arial" panose="020B0604020202020204" pitchFamily="34" charset="0"/>
                <a:cs typeface="Arial" panose="020B0604020202020204" pitchFamily="34" charset="0"/>
              </a:rPr>
              <a:t>Ядуурлын хэмжүүрүүдэд үзүүлэх хөтөлбөрийн үр нөлөө</a:t>
            </a:r>
            <a:endParaRPr lang="en-US" sz="2000" b="1" dirty="0">
              <a:solidFill>
                <a:srgbClr val="002060"/>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573182228"/>
              </p:ext>
            </p:extLst>
          </p:nvPr>
        </p:nvGraphicFramePr>
        <p:xfrm>
          <a:off x="1295400" y="1600200"/>
          <a:ext cx="7772399" cy="3475925"/>
        </p:xfrm>
        <a:graphic>
          <a:graphicData uri="http://schemas.openxmlformats.org/drawingml/2006/table">
            <a:tbl>
              <a:tblPr/>
              <a:tblGrid>
                <a:gridCol w="2895599"/>
                <a:gridCol w="762000"/>
                <a:gridCol w="762000"/>
                <a:gridCol w="152400"/>
                <a:gridCol w="762000"/>
                <a:gridCol w="762000"/>
                <a:gridCol w="152400"/>
                <a:gridCol w="762000"/>
                <a:gridCol w="762000"/>
              </a:tblGrid>
              <a:tr h="968423">
                <a:tc rowSpan="2">
                  <a:txBody>
                    <a:bodyPr/>
                    <a:lstStyle/>
                    <a:p>
                      <a:pPr algn="ctr" fontAlgn="ctr"/>
                      <a:r>
                        <a:rPr lang="en-US" sz="1600" b="1" i="0" u="none" strike="noStrike" dirty="0">
                          <a:solidFill>
                            <a:schemeClr val="bg1"/>
                          </a:solidFill>
                          <a:latin typeface="Arial" panose="020B0604020202020204" pitchFamily="34" charset="0"/>
                          <a:cs typeface="Arial" panose="020B0604020202020204" pitchFamily="34" charset="0"/>
                        </a:rPr>
                        <a:t> </a:t>
                      </a: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ctr"/>
                      <a:r>
                        <a:rPr lang="mn-MN" sz="1600" b="1" i="0" u="none" strike="noStrike" dirty="0">
                          <a:solidFill>
                            <a:schemeClr val="bg1"/>
                          </a:solidFill>
                          <a:latin typeface="Arial" panose="020B0604020202020204" pitchFamily="34" charset="0"/>
                          <a:cs typeface="Arial" panose="020B0604020202020204" pitchFamily="34" charset="0"/>
                        </a:rPr>
                        <a:t>Ядуурлын хамралтын хүрээ</a:t>
                      </a: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US"/>
                    </a:p>
                  </a:txBody>
                  <a:tcPr/>
                </a:tc>
                <a:tc rowSpan="2">
                  <a:txBody>
                    <a:bodyPr/>
                    <a:lstStyle/>
                    <a:p>
                      <a:pPr algn="ctr" fontAlgn="ctr"/>
                      <a:r>
                        <a:rPr lang="en-US" sz="1600" b="1" i="0" u="none" strike="noStrike" dirty="0">
                          <a:solidFill>
                            <a:schemeClr val="bg1"/>
                          </a:solidFill>
                          <a:latin typeface="Arial" panose="020B0604020202020204" pitchFamily="34" charset="0"/>
                          <a:cs typeface="Arial" panose="020B0604020202020204" pitchFamily="34" charset="0"/>
                        </a:rPr>
                        <a:t> </a:t>
                      </a: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ctr"/>
                      <a:r>
                        <a:rPr lang="mn-MN" sz="1600" b="1" i="0" u="none" strike="noStrike" dirty="0">
                          <a:solidFill>
                            <a:schemeClr val="bg1"/>
                          </a:solidFill>
                          <a:latin typeface="Arial" panose="020B0604020202020204" pitchFamily="34" charset="0"/>
                          <a:cs typeface="Arial" panose="020B0604020202020204" pitchFamily="34" charset="0"/>
                        </a:rPr>
                        <a:t>Ядуурлын гүнзгийрэлт</a:t>
                      </a: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US"/>
                    </a:p>
                  </a:txBody>
                  <a:tcPr/>
                </a:tc>
                <a:tc rowSpan="2">
                  <a:txBody>
                    <a:bodyPr/>
                    <a:lstStyle/>
                    <a:p>
                      <a:pPr algn="ctr" fontAlgn="ctr"/>
                      <a:r>
                        <a:rPr lang="en-US" sz="1600" b="1" i="0" u="none" strike="noStrike" dirty="0">
                          <a:solidFill>
                            <a:schemeClr val="bg1"/>
                          </a:solidFill>
                          <a:latin typeface="Arial" panose="020B0604020202020204" pitchFamily="34" charset="0"/>
                          <a:cs typeface="Arial" panose="020B0604020202020204" pitchFamily="34" charset="0"/>
                        </a:rPr>
                        <a:t> </a:t>
                      </a: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ctr"/>
                      <a:r>
                        <a:rPr lang="mn-MN" sz="1600" b="1" i="0" u="none" strike="noStrike" dirty="0">
                          <a:solidFill>
                            <a:schemeClr val="bg1"/>
                          </a:solidFill>
                          <a:latin typeface="Arial" panose="020B0604020202020204" pitchFamily="34" charset="0"/>
                          <a:cs typeface="Arial" panose="020B0604020202020204" pitchFamily="34" charset="0"/>
                        </a:rPr>
                        <a:t>Ядуурлын мэдрэмж</a:t>
                      </a: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US"/>
                    </a:p>
                  </a:txBody>
                  <a:tcPr/>
                </a:tc>
              </a:tr>
              <a:tr h="440192">
                <a:tc vMerge="1">
                  <a:txBody>
                    <a:bodyPr/>
                    <a:lstStyle/>
                    <a:p>
                      <a:endParaRPr lang="en-US"/>
                    </a:p>
                  </a:txBody>
                  <a:tcPr/>
                </a:tc>
                <a:tc>
                  <a:txBody>
                    <a:bodyPr/>
                    <a:lstStyle/>
                    <a:p>
                      <a:pPr algn="ctr" fontAlgn="ctr"/>
                      <a:r>
                        <a:rPr lang="en-US" sz="1600" b="1" i="0" u="none" strike="noStrike" dirty="0">
                          <a:solidFill>
                            <a:schemeClr val="bg1"/>
                          </a:solidFill>
                          <a:latin typeface="Arial" panose="020B0604020202020204" pitchFamily="34" charset="0"/>
                          <a:cs typeface="Arial" panose="020B0604020202020204" pitchFamily="34" charset="0"/>
                        </a:rPr>
                        <a:t>2014</a:t>
                      </a: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sz="1600" b="1" i="0" u="none" strike="noStrike" dirty="0" smtClean="0">
                          <a:solidFill>
                            <a:schemeClr val="bg1"/>
                          </a:solidFill>
                          <a:latin typeface="Arial" panose="020B0604020202020204" pitchFamily="34" charset="0"/>
                          <a:cs typeface="Arial" panose="020B0604020202020204" pitchFamily="34" charset="0"/>
                        </a:rPr>
                        <a:t>201</a:t>
                      </a:r>
                      <a:r>
                        <a:rPr lang="mn-MN" sz="1600" b="1" i="0" u="none" strike="noStrike" dirty="0" smtClean="0">
                          <a:solidFill>
                            <a:schemeClr val="bg1"/>
                          </a:solidFill>
                          <a:latin typeface="Arial" panose="020B0604020202020204" pitchFamily="34" charset="0"/>
                          <a:cs typeface="Arial" panose="020B0604020202020204" pitchFamily="34" charset="0"/>
                        </a:rPr>
                        <a:t>6</a:t>
                      </a:r>
                      <a:endParaRPr lang="en-US" sz="1600" b="1" i="0" u="none" strike="noStrike" dirty="0">
                        <a:solidFill>
                          <a:schemeClr val="bg1"/>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vMerge="1">
                  <a:txBody>
                    <a:bodyPr/>
                    <a:lstStyle/>
                    <a:p>
                      <a:endParaRPr lang="en-US"/>
                    </a:p>
                  </a:txBody>
                  <a:tcPr/>
                </a:tc>
                <a:tc>
                  <a:txBody>
                    <a:bodyPr/>
                    <a:lstStyle/>
                    <a:p>
                      <a:pPr algn="ctr" fontAlgn="ctr"/>
                      <a:r>
                        <a:rPr lang="en-US" sz="1600" b="1" i="0" u="none" strike="noStrike" dirty="0">
                          <a:solidFill>
                            <a:schemeClr val="bg1"/>
                          </a:solidFill>
                          <a:latin typeface="Arial" panose="020B0604020202020204" pitchFamily="34" charset="0"/>
                          <a:cs typeface="Arial" panose="020B0604020202020204" pitchFamily="34" charset="0"/>
                        </a:rPr>
                        <a:t>2014</a:t>
                      </a: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sz="1600" b="1" i="0" u="none" strike="noStrike" dirty="0" smtClean="0">
                          <a:solidFill>
                            <a:schemeClr val="bg1"/>
                          </a:solidFill>
                          <a:latin typeface="Arial" panose="020B0604020202020204" pitchFamily="34" charset="0"/>
                          <a:cs typeface="Arial" panose="020B0604020202020204" pitchFamily="34" charset="0"/>
                        </a:rPr>
                        <a:t>201</a:t>
                      </a:r>
                      <a:r>
                        <a:rPr lang="mn-MN" sz="1600" b="1" i="0" u="none" strike="noStrike" dirty="0" smtClean="0">
                          <a:solidFill>
                            <a:schemeClr val="bg1"/>
                          </a:solidFill>
                          <a:latin typeface="Arial" panose="020B0604020202020204" pitchFamily="34" charset="0"/>
                          <a:cs typeface="Arial" panose="020B0604020202020204" pitchFamily="34" charset="0"/>
                        </a:rPr>
                        <a:t>6</a:t>
                      </a:r>
                      <a:endParaRPr lang="en-US" sz="1600" b="1" i="0" u="none" strike="noStrike" dirty="0">
                        <a:solidFill>
                          <a:schemeClr val="bg1"/>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vMerge="1">
                  <a:txBody>
                    <a:bodyPr/>
                    <a:lstStyle/>
                    <a:p>
                      <a:endParaRPr lang="en-US"/>
                    </a:p>
                  </a:txBody>
                  <a:tcPr/>
                </a:tc>
                <a:tc>
                  <a:txBody>
                    <a:bodyPr/>
                    <a:lstStyle/>
                    <a:p>
                      <a:pPr algn="ctr" fontAlgn="ctr"/>
                      <a:r>
                        <a:rPr lang="en-US" sz="1600" b="1" i="0" u="none" strike="noStrike" dirty="0">
                          <a:solidFill>
                            <a:schemeClr val="bg1"/>
                          </a:solidFill>
                          <a:latin typeface="Arial" panose="020B0604020202020204" pitchFamily="34" charset="0"/>
                          <a:cs typeface="Arial" panose="020B0604020202020204" pitchFamily="34" charset="0"/>
                        </a:rPr>
                        <a:t>2014</a:t>
                      </a: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sz="1600" b="1" i="0" u="none" strike="noStrike" dirty="0" smtClean="0">
                          <a:solidFill>
                            <a:schemeClr val="bg1"/>
                          </a:solidFill>
                          <a:latin typeface="Arial" panose="020B0604020202020204" pitchFamily="34" charset="0"/>
                          <a:cs typeface="Arial" panose="020B0604020202020204" pitchFamily="34" charset="0"/>
                        </a:rPr>
                        <a:t>201</a:t>
                      </a:r>
                      <a:r>
                        <a:rPr lang="mn-MN" sz="1600" b="1" i="0" u="none" strike="noStrike" dirty="0" smtClean="0">
                          <a:solidFill>
                            <a:schemeClr val="bg1"/>
                          </a:solidFill>
                          <a:latin typeface="Arial" panose="020B0604020202020204" pitchFamily="34" charset="0"/>
                          <a:cs typeface="Arial" panose="020B0604020202020204" pitchFamily="34" charset="0"/>
                        </a:rPr>
                        <a:t>6</a:t>
                      </a:r>
                      <a:endParaRPr lang="en-US" sz="1600" b="1" i="0" u="none" strike="noStrike" dirty="0">
                        <a:solidFill>
                          <a:schemeClr val="bg1"/>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115385">
                <a:tc>
                  <a:txBody>
                    <a:bodyPr/>
                    <a:lstStyle/>
                    <a:p>
                      <a:pPr algn="ctr" fontAlgn="ctr"/>
                      <a:endParaRPr lang="en-US" sz="1600" b="1" i="0" u="none" strike="noStrike">
                        <a:solidFill>
                          <a:srgbClr val="003399"/>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1" i="0" u="none" strike="noStrike" dirty="0">
                        <a:solidFill>
                          <a:srgbClr val="003399"/>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1" i="0" u="none" strike="noStrike" dirty="0">
                        <a:solidFill>
                          <a:srgbClr val="003399"/>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1" i="0" u="none" strike="noStrike">
                        <a:solidFill>
                          <a:srgbClr val="003399"/>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1" i="0" u="none" strike="noStrike" dirty="0">
                        <a:solidFill>
                          <a:srgbClr val="003399"/>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1" i="0" u="none" strike="noStrike" dirty="0">
                        <a:solidFill>
                          <a:srgbClr val="003399"/>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1" i="0" u="none" strike="noStrike" dirty="0">
                        <a:solidFill>
                          <a:srgbClr val="003399"/>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1" i="0" u="none" strike="noStrike" dirty="0">
                        <a:solidFill>
                          <a:srgbClr val="003399"/>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1" i="0" u="none" strike="noStrike" dirty="0">
                        <a:solidFill>
                          <a:srgbClr val="003399"/>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a:noFill/>
                    </a:lnB>
                  </a:tcPr>
                </a:tc>
              </a:tr>
              <a:tr h="440192">
                <a:tc>
                  <a:txBody>
                    <a:bodyPr/>
                    <a:lstStyle/>
                    <a:p>
                      <a:pPr algn="l" fontAlgn="ctr"/>
                      <a:r>
                        <a:rPr lang="mn-MN" sz="1600" b="1" i="0" u="none" strike="noStrike" dirty="0">
                          <a:solidFill>
                            <a:srgbClr val="002060"/>
                          </a:solidFill>
                          <a:latin typeface="Arial" panose="020B0604020202020204" pitchFamily="34" charset="0"/>
                          <a:cs typeface="Arial" panose="020B0604020202020204" pitchFamily="34" charset="0"/>
                        </a:rPr>
                        <a:t>Улсын дундаж</a:t>
                      </a:r>
                    </a:p>
                  </a:txBody>
                  <a:tcPr marL="7607" marR="7607" marT="7607" marB="0" anchor="ctr">
                    <a:lnL>
                      <a:noFill/>
                    </a:lnL>
                    <a:lnR>
                      <a:noFill/>
                    </a:lnR>
                    <a:lnT>
                      <a:noFill/>
                    </a:lnT>
                    <a:lnB>
                      <a:noFill/>
                    </a:lnB>
                  </a:tcPr>
                </a:tc>
                <a:tc>
                  <a:txBody>
                    <a:bodyPr/>
                    <a:lstStyle/>
                    <a:p>
                      <a:pPr algn="ctr" fontAlgn="ctr"/>
                      <a:r>
                        <a:rPr lang="en-US" sz="1600" b="1" i="0" u="none" strike="noStrike" dirty="0">
                          <a:solidFill>
                            <a:srgbClr val="002060"/>
                          </a:solidFill>
                          <a:latin typeface="Arial" panose="020B0604020202020204" pitchFamily="34" charset="0"/>
                          <a:cs typeface="Arial" panose="020B0604020202020204" pitchFamily="34" charset="0"/>
                        </a:rPr>
                        <a:t>21.6</a:t>
                      </a:r>
                    </a:p>
                  </a:txBody>
                  <a:tcPr marL="7607" marR="7607" marT="7607" marB="0" anchor="ctr">
                    <a:lnL>
                      <a:noFill/>
                    </a:lnL>
                    <a:lnR>
                      <a:noFill/>
                    </a:lnR>
                    <a:lnT>
                      <a:noFill/>
                    </a:lnT>
                    <a:lnB>
                      <a:noFill/>
                    </a:lnB>
                  </a:tcPr>
                </a:tc>
                <a:tc>
                  <a:txBody>
                    <a:bodyPr/>
                    <a:lstStyle/>
                    <a:p>
                      <a:pPr algn="ctr" fontAlgn="ctr"/>
                      <a:r>
                        <a:rPr lang="en-US" sz="1600" b="1" i="0" u="none" strike="noStrike" dirty="0" smtClean="0">
                          <a:solidFill>
                            <a:srgbClr val="002060"/>
                          </a:solidFill>
                          <a:latin typeface="Arial" panose="020B0604020202020204" pitchFamily="34" charset="0"/>
                          <a:cs typeface="Arial" panose="020B0604020202020204" pitchFamily="34" charset="0"/>
                        </a:rPr>
                        <a:t>2</a:t>
                      </a:r>
                      <a:r>
                        <a:rPr lang="mn-MN" sz="1600" b="1" i="0" u="none" strike="noStrike" dirty="0" smtClean="0">
                          <a:solidFill>
                            <a:srgbClr val="002060"/>
                          </a:solidFill>
                          <a:latin typeface="Arial" panose="020B0604020202020204" pitchFamily="34" charset="0"/>
                          <a:cs typeface="Arial" panose="020B0604020202020204" pitchFamily="34" charset="0"/>
                        </a:rPr>
                        <a:t>9</a:t>
                      </a:r>
                      <a:r>
                        <a:rPr lang="en-US" sz="1600" b="1" i="0" u="none" strike="noStrike" dirty="0" smtClean="0">
                          <a:solidFill>
                            <a:srgbClr val="002060"/>
                          </a:solidFill>
                          <a:latin typeface="Arial" panose="020B0604020202020204" pitchFamily="34" charset="0"/>
                          <a:cs typeface="Arial" panose="020B0604020202020204" pitchFamily="34" charset="0"/>
                        </a:rPr>
                        <a:t>.6</a:t>
                      </a:r>
                      <a:endParaRPr lang="en-US" sz="1600" b="1"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c>
                  <a:txBody>
                    <a:bodyPr/>
                    <a:lstStyle/>
                    <a:p>
                      <a:pPr algn="ctr" fontAlgn="ctr"/>
                      <a:endParaRPr lang="en-US" sz="1600" b="1"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c>
                  <a:txBody>
                    <a:bodyPr/>
                    <a:lstStyle/>
                    <a:p>
                      <a:pPr algn="ctr" fontAlgn="ctr"/>
                      <a:r>
                        <a:rPr lang="en-US" sz="1600" b="1" i="0" u="none" strike="noStrike" dirty="0">
                          <a:solidFill>
                            <a:srgbClr val="002060"/>
                          </a:solidFill>
                          <a:latin typeface="Arial" panose="020B0604020202020204" pitchFamily="34" charset="0"/>
                          <a:cs typeface="Arial" panose="020B0604020202020204" pitchFamily="34" charset="0"/>
                        </a:rPr>
                        <a:t>5.2</a:t>
                      </a:r>
                    </a:p>
                  </a:txBody>
                  <a:tcPr marL="7607" marR="7607" marT="7607" marB="0" anchor="ctr">
                    <a:lnL>
                      <a:noFill/>
                    </a:lnL>
                    <a:lnR>
                      <a:noFill/>
                    </a:lnR>
                    <a:lnT>
                      <a:noFill/>
                    </a:lnT>
                    <a:lnB>
                      <a:noFill/>
                    </a:lnB>
                  </a:tcPr>
                </a:tc>
                <a:tc>
                  <a:txBody>
                    <a:bodyPr/>
                    <a:lstStyle/>
                    <a:p>
                      <a:pPr algn="ctr" fontAlgn="ctr"/>
                      <a:r>
                        <a:rPr lang="mn-MN" sz="1600" b="1" i="0" u="none" strike="noStrike" dirty="0" smtClean="0">
                          <a:solidFill>
                            <a:srgbClr val="002060"/>
                          </a:solidFill>
                          <a:latin typeface="Arial" panose="020B0604020202020204" pitchFamily="34" charset="0"/>
                          <a:cs typeface="Arial" panose="020B0604020202020204" pitchFamily="34" charset="0"/>
                        </a:rPr>
                        <a:t>7</a:t>
                      </a:r>
                      <a:r>
                        <a:rPr lang="en-US" sz="1600" b="1" i="0" u="none" strike="noStrike" dirty="0" smtClean="0">
                          <a:solidFill>
                            <a:srgbClr val="002060"/>
                          </a:solidFill>
                          <a:latin typeface="Arial" panose="020B0604020202020204" pitchFamily="34" charset="0"/>
                          <a:cs typeface="Arial" panose="020B0604020202020204" pitchFamily="34" charset="0"/>
                        </a:rPr>
                        <a:t>.</a:t>
                      </a:r>
                      <a:r>
                        <a:rPr lang="mn-MN" sz="1600" b="1" i="0" u="none" strike="noStrike" dirty="0" smtClean="0">
                          <a:solidFill>
                            <a:srgbClr val="002060"/>
                          </a:solidFill>
                          <a:latin typeface="Arial" panose="020B0604020202020204" pitchFamily="34" charset="0"/>
                          <a:cs typeface="Arial" panose="020B0604020202020204" pitchFamily="34" charset="0"/>
                        </a:rPr>
                        <a:t>7</a:t>
                      </a:r>
                      <a:endParaRPr lang="en-US" sz="1600" b="1"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c>
                  <a:txBody>
                    <a:bodyPr/>
                    <a:lstStyle/>
                    <a:p>
                      <a:pPr algn="ctr" fontAlgn="ctr"/>
                      <a:endParaRPr lang="en-US" sz="1600" b="1"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c>
                  <a:txBody>
                    <a:bodyPr/>
                    <a:lstStyle/>
                    <a:p>
                      <a:pPr algn="ctr" fontAlgn="ctr"/>
                      <a:r>
                        <a:rPr lang="en-US" sz="1600" b="1" i="0" u="none" strike="noStrike" dirty="0">
                          <a:solidFill>
                            <a:srgbClr val="002060"/>
                          </a:solidFill>
                          <a:latin typeface="Arial" panose="020B0604020202020204" pitchFamily="34" charset="0"/>
                          <a:cs typeface="Arial" panose="020B0604020202020204" pitchFamily="34" charset="0"/>
                        </a:rPr>
                        <a:t>1.9</a:t>
                      </a:r>
                    </a:p>
                  </a:txBody>
                  <a:tcPr marL="7607" marR="7607" marT="7607" marB="0" anchor="ctr">
                    <a:lnL>
                      <a:noFill/>
                    </a:lnL>
                    <a:lnR>
                      <a:noFill/>
                    </a:lnR>
                    <a:lnT>
                      <a:noFill/>
                    </a:lnT>
                    <a:lnB>
                      <a:noFill/>
                    </a:lnB>
                  </a:tcPr>
                </a:tc>
                <a:tc>
                  <a:txBody>
                    <a:bodyPr/>
                    <a:lstStyle/>
                    <a:p>
                      <a:pPr algn="ctr" fontAlgn="ctr"/>
                      <a:r>
                        <a:rPr lang="mn-MN" sz="1600" b="1" i="0" u="none" strike="noStrike" dirty="0" smtClean="0">
                          <a:solidFill>
                            <a:srgbClr val="002060"/>
                          </a:solidFill>
                          <a:latin typeface="Arial" panose="020B0604020202020204" pitchFamily="34" charset="0"/>
                          <a:cs typeface="Arial" panose="020B0604020202020204" pitchFamily="34" charset="0"/>
                        </a:rPr>
                        <a:t>2</a:t>
                      </a:r>
                      <a:r>
                        <a:rPr lang="en-US" sz="1600" b="1" i="0" u="none" strike="noStrike" dirty="0" smtClean="0">
                          <a:solidFill>
                            <a:srgbClr val="002060"/>
                          </a:solidFill>
                          <a:latin typeface="Arial" panose="020B0604020202020204" pitchFamily="34" charset="0"/>
                          <a:cs typeface="Arial" panose="020B0604020202020204" pitchFamily="34" charset="0"/>
                        </a:rPr>
                        <a:t>.9</a:t>
                      </a:r>
                      <a:endParaRPr lang="en-US" sz="1600" b="1"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r>
              <a:tr h="440192">
                <a:tc>
                  <a:txBody>
                    <a:bodyPr/>
                    <a:lstStyle/>
                    <a:p>
                      <a:pPr algn="l" fontAlgn="b"/>
                      <a:r>
                        <a:rPr lang="mn-MN" sz="1600" b="0" i="0" u="none" strike="noStrike">
                          <a:solidFill>
                            <a:srgbClr val="FF0000"/>
                          </a:solidFill>
                          <a:latin typeface="Arial" panose="020B0604020202020204" pitchFamily="34" charset="0"/>
                          <a:cs typeface="Arial" panose="020B0604020202020204" pitchFamily="34" charset="0"/>
                        </a:rPr>
                        <a:t>Нийгмийн хамгааллын бүх хөтөлбөр</a:t>
                      </a:r>
                    </a:p>
                  </a:txBody>
                  <a:tcPr marL="7607" marR="7607" marT="7607" marB="0" anchor="b">
                    <a:lnL>
                      <a:noFill/>
                    </a:lnL>
                    <a:lnR>
                      <a:noFill/>
                    </a:lnR>
                    <a:lnT>
                      <a:noFill/>
                    </a:lnT>
                    <a:lnB>
                      <a:noFill/>
                    </a:lnB>
                  </a:tcPr>
                </a:tc>
                <a:tc>
                  <a:txBody>
                    <a:bodyPr/>
                    <a:lstStyle/>
                    <a:p>
                      <a:pPr algn="ctr" fontAlgn="ctr"/>
                      <a:r>
                        <a:rPr lang="en-US" sz="1600" b="0" i="0" u="none" strike="noStrike" dirty="0">
                          <a:solidFill>
                            <a:srgbClr val="FF0000"/>
                          </a:solidFill>
                          <a:latin typeface="Arial" panose="020B0604020202020204" pitchFamily="34" charset="0"/>
                          <a:cs typeface="Arial" panose="020B0604020202020204" pitchFamily="34" charset="0"/>
                        </a:rPr>
                        <a:t>36.7</a:t>
                      </a:r>
                    </a:p>
                  </a:txBody>
                  <a:tcPr marL="7607" marR="7607" marT="7607" marB="0" anchor="ctr">
                    <a:lnL>
                      <a:noFill/>
                    </a:lnL>
                    <a:lnR>
                      <a:noFill/>
                    </a:lnR>
                    <a:lnT>
                      <a:noFill/>
                    </a:lnT>
                    <a:lnB>
                      <a:noFill/>
                    </a:lnB>
                  </a:tcPr>
                </a:tc>
                <a:tc>
                  <a:txBody>
                    <a:bodyPr/>
                    <a:lstStyle/>
                    <a:p>
                      <a:pPr algn="ctr" fontAlgn="ctr"/>
                      <a:r>
                        <a:rPr lang="mn-MN" sz="1600" b="0" i="0" u="none" strike="noStrike" dirty="0" smtClean="0">
                          <a:solidFill>
                            <a:srgbClr val="FF0000"/>
                          </a:solidFill>
                          <a:latin typeface="Arial" panose="020B0604020202020204" pitchFamily="34" charset="0"/>
                          <a:cs typeface="Arial" panose="020B0604020202020204" pitchFamily="34" charset="0"/>
                        </a:rPr>
                        <a:t>47</a:t>
                      </a:r>
                      <a:r>
                        <a:rPr lang="en-US" sz="1600" b="0" i="0" u="none" strike="noStrike" dirty="0" smtClean="0">
                          <a:solidFill>
                            <a:srgbClr val="FF0000"/>
                          </a:solidFill>
                          <a:latin typeface="Arial" panose="020B0604020202020204" pitchFamily="34" charset="0"/>
                          <a:cs typeface="Arial" panose="020B0604020202020204" pitchFamily="34" charset="0"/>
                        </a:rPr>
                        <a:t>.</a:t>
                      </a:r>
                      <a:r>
                        <a:rPr lang="mn-MN" sz="1600" b="0" i="0" u="none" strike="noStrike" dirty="0" smtClean="0">
                          <a:solidFill>
                            <a:srgbClr val="FF0000"/>
                          </a:solidFill>
                          <a:latin typeface="Arial" panose="020B0604020202020204" pitchFamily="34" charset="0"/>
                          <a:cs typeface="Arial" panose="020B0604020202020204" pitchFamily="34" charset="0"/>
                        </a:rPr>
                        <a:t>1</a:t>
                      </a:r>
                      <a:endParaRPr lang="en-US" sz="1600" b="0" i="0" u="none" strike="noStrike" dirty="0">
                        <a:solidFill>
                          <a:srgbClr val="FF000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c>
                  <a:txBody>
                    <a:bodyPr/>
                    <a:lstStyle/>
                    <a:p>
                      <a:pPr algn="ctr" fontAlgn="ctr"/>
                      <a:endParaRPr lang="en-US" sz="1600" b="0" i="0" u="none" strike="noStrike" dirty="0">
                        <a:solidFill>
                          <a:srgbClr val="FF000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c>
                  <a:txBody>
                    <a:bodyPr/>
                    <a:lstStyle/>
                    <a:p>
                      <a:pPr algn="ctr" fontAlgn="ctr"/>
                      <a:r>
                        <a:rPr lang="en-US" sz="1600" b="0" i="0" u="none" strike="noStrike" dirty="0">
                          <a:solidFill>
                            <a:srgbClr val="FF0000"/>
                          </a:solidFill>
                          <a:latin typeface="Arial" panose="020B0604020202020204" pitchFamily="34" charset="0"/>
                          <a:cs typeface="Arial" panose="020B0604020202020204" pitchFamily="34" charset="0"/>
                        </a:rPr>
                        <a:t>14.4</a:t>
                      </a:r>
                    </a:p>
                  </a:txBody>
                  <a:tcPr marL="7607" marR="7607" marT="7607" marB="0" anchor="ctr">
                    <a:lnL>
                      <a:noFill/>
                    </a:lnL>
                    <a:lnR>
                      <a:noFill/>
                    </a:lnR>
                    <a:lnT>
                      <a:noFill/>
                    </a:lnT>
                    <a:lnB>
                      <a:noFill/>
                    </a:lnB>
                  </a:tcPr>
                </a:tc>
                <a:tc>
                  <a:txBody>
                    <a:bodyPr/>
                    <a:lstStyle/>
                    <a:p>
                      <a:pPr algn="ctr" fontAlgn="ctr"/>
                      <a:r>
                        <a:rPr lang="mn-MN" sz="1600" b="0" i="0" u="none" strike="noStrike" dirty="0" smtClean="0">
                          <a:solidFill>
                            <a:srgbClr val="FF0000"/>
                          </a:solidFill>
                          <a:latin typeface="Arial" panose="020B0604020202020204" pitchFamily="34" charset="0"/>
                          <a:cs typeface="Arial" panose="020B0604020202020204" pitchFamily="34" charset="0"/>
                        </a:rPr>
                        <a:t>2</a:t>
                      </a:r>
                      <a:r>
                        <a:rPr lang="en-US" sz="1600" b="0" i="0" u="none" strike="noStrike" dirty="0" smtClean="0">
                          <a:solidFill>
                            <a:srgbClr val="FF0000"/>
                          </a:solidFill>
                          <a:latin typeface="Arial" panose="020B0604020202020204" pitchFamily="34" charset="0"/>
                          <a:cs typeface="Arial" panose="020B0604020202020204" pitchFamily="34" charset="0"/>
                        </a:rPr>
                        <a:t>1.</a:t>
                      </a:r>
                      <a:r>
                        <a:rPr lang="mn-MN" sz="1600" b="0" i="0" u="none" strike="noStrike" dirty="0" smtClean="0">
                          <a:solidFill>
                            <a:srgbClr val="FF0000"/>
                          </a:solidFill>
                          <a:latin typeface="Arial" panose="020B0604020202020204" pitchFamily="34" charset="0"/>
                          <a:cs typeface="Arial" panose="020B0604020202020204" pitchFamily="34" charset="0"/>
                        </a:rPr>
                        <a:t>2</a:t>
                      </a:r>
                      <a:endParaRPr lang="en-US" sz="1600" b="0" i="0" u="none" strike="noStrike" dirty="0">
                        <a:solidFill>
                          <a:srgbClr val="FF000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c>
                  <a:txBody>
                    <a:bodyPr/>
                    <a:lstStyle/>
                    <a:p>
                      <a:pPr algn="ctr" fontAlgn="ctr"/>
                      <a:endParaRPr lang="en-US" sz="1600" b="0" i="0" u="none" strike="noStrike" dirty="0">
                        <a:solidFill>
                          <a:srgbClr val="FF000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c>
                  <a:txBody>
                    <a:bodyPr/>
                    <a:lstStyle/>
                    <a:p>
                      <a:pPr algn="ctr" fontAlgn="ctr"/>
                      <a:r>
                        <a:rPr lang="en-US" sz="1600" b="0" i="0" u="none" strike="noStrike" dirty="0">
                          <a:solidFill>
                            <a:srgbClr val="FF0000"/>
                          </a:solidFill>
                          <a:latin typeface="Arial" panose="020B0604020202020204" pitchFamily="34" charset="0"/>
                          <a:cs typeface="Arial" panose="020B0604020202020204" pitchFamily="34" charset="0"/>
                        </a:rPr>
                        <a:t>8.5</a:t>
                      </a:r>
                    </a:p>
                  </a:txBody>
                  <a:tcPr marL="7607" marR="7607" marT="7607" marB="0" anchor="ctr">
                    <a:lnL>
                      <a:noFill/>
                    </a:lnL>
                    <a:lnR>
                      <a:noFill/>
                    </a:lnR>
                    <a:lnT>
                      <a:noFill/>
                    </a:lnT>
                    <a:lnB>
                      <a:noFill/>
                    </a:lnB>
                  </a:tcPr>
                </a:tc>
                <a:tc>
                  <a:txBody>
                    <a:bodyPr/>
                    <a:lstStyle/>
                    <a:p>
                      <a:pPr algn="ctr" fontAlgn="ctr"/>
                      <a:r>
                        <a:rPr lang="mn-MN" sz="1600" b="0" i="0" u="none" strike="noStrike" dirty="0" smtClean="0">
                          <a:solidFill>
                            <a:srgbClr val="FF0000"/>
                          </a:solidFill>
                          <a:latin typeface="Arial" panose="020B0604020202020204" pitchFamily="34" charset="0"/>
                          <a:cs typeface="Arial" panose="020B0604020202020204" pitchFamily="34" charset="0"/>
                        </a:rPr>
                        <a:t>13</a:t>
                      </a:r>
                      <a:r>
                        <a:rPr lang="en-US" sz="1600" b="0" i="0" u="none" strike="noStrike" dirty="0" smtClean="0">
                          <a:solidFill>
                            <a:srgbClr val="FF0000"/>
                          </a:solidFill>
                          <a:latin typeface="Arial" panose="020B0604020202020204" pitchFamily="34" charset="0"/>
                          <a:cs typeface="Arial" panose="020B0604020202020204" pitchFamily="34" charset="0"/>
                        </a:rPr>
                        <a:t>.</a:t>
                      </a:r>
                      <a:r>
                        <a:rPr lang="mn-MN" sz="1600" b="0" i="0" u="none" strike="noStrike" dirty="0" smtClean="0">
                          <a:solidFill>
                            <a:srgbClr val="FF0000"/>
                          </a:solidFill>
                          <a:latin typeface="Arial" panose="020B0604020202020204" pitchFamily="34" charset="0"/>
                          <a:cs typeface="Arial" panose="020B0604020202020204" pitchFamily="34" charset="0"/>
                        </a:rPr>
                        <a:t>7</a:t>
                      </a:r>
                      <a:endParaRPr lang="en-US" sz="1600" b="0" i="0" u="none" strike="noStrike" dirty="0">
                        <a:solidFill>
                          <a:srgbClr val="FF000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r>
              <a:tr h="440192">
                <a:tc>
                  <a:txBody>
                    <a:bodyPr/>
                    <a:lstStyle/>
                    <a:p>
                      <a:pPr algn="l" fontAlgn="b"/>
                      <a:r>
                        <a:rPr lang="mn-MN" sz="1600" b="0" i="0" u="none" strike="noStrike" dirty="0" smtClean="0">
                          <a:solidFill>
                            <a:srgbClr val="002060"/>
                          </a:solidFill>
                          <a:latin typeface="Arial" panose="020B0604020202020204" pitchFamily="34" charset="0"/>
                          <a:cs typeface="Arial" panose="020B0604020202020204" pitchFamily="34" charset="0"/>
                        </a:rPr>
                        <a:t>Хүүхдийн</a:t>
                      </a:r>
                      <a:r>
                        <a:rPr lang="mn-MN" sz="1600" b="0" i="0" u="none" strike="noStrike" baseline="0" dirty="0" smtClean="0">
                          <a:solidFill>
                            <a:srgbClr val="002060"/>
                          </a:solidFill>
                          <a:latin typeface="Arial" panose="020B0604020202020204" pitchFamily="34" charset="0"/>
                          <a:cs typeface="Arial" panose="020B0604020202020204" pitchFamily="34" charset="0"/>
                        </a:rPr>
                        <a:t> мөнгө</a:t>
                      </a:r>
                      <a:endParaRPr lang="mn-MN" sz="1600" b="0" i="0" u="none" strike="noStrike" dirty="0">
                        <a:solidFill>
                          <a:srgbClr val="002060"/>
                        </a:solidFill>
                        <a:latin typeface="Arial" panose="020B0604020202020204" pitchFamily="34" charset="0"/>
                        <a:cs typeface="Arial" panose="020B0604020202020204" pitchFamily="34" charset="0"/>
                      </a:endParaRPr>
                    </a:p>
                  </a:txBody>
                  <a:tcPr marL="68466" marR="7607" marT="7607" marB="0" anchor="ctr">
                    <a:lnL>
                      <a:noFill/>
                    </a:lnL>
                    <a:lnR>
                      <a:noFill/>
                    </a:lnR>
                    <a:lnT>
                      <a:noFill/>
                    </a:lnT>
                    <a:lnB>
                      <a:noFill/>
                    </a:lnB>
                  </a:tcPr>
                </a:tc>
                <a:tc>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24</a:t>
                      </a:r>
                      <a:r>
                        <a:rPr lang="en-US" sz="1600" b="0" i="0" u="none" strike="noStrike" dirty="0" smtClean="0">
                          <a:solidFill>
                            <a:srgbClr val="002060"/>
                          </a:solidFill>
                          <a:latin typeface="Arial" panose="020B0604020202020204" pitchFamily="34" charset="0"/>
                          <a:cs typeface="Arial" panose="020B0604020202020204" pitchFamily="34" charset="0"/>
                        </a:rPr>
                        <a:t>.</a:t>
                      </a:r>
                      <a:r>
                        <a:rPr lang="mn-MN" sz="1600" b="0" i="0" u="none" strike="noStrike" dirty="0" smtClean="0">
                          <a:solidFill>
                            <a:srgbClr val="002060"/>
                          </a:solidFill>
                          <a:latin typeface="Arial" panose="020B0604020202020204" pitchFamily="34" charset="0"/>
                          <a:cs typeface="Arial" panose="020B0604020202020204" pitchFamily="34" charset="0"/>
                        </a:rPr>
                        <a:t>6</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c>
                  <a:txBody>
                    <a:bodyPr/>
                    <a:lstStyle/>
                    <a:p>
                      <a:pPr algn="ctr" fontAlgn="ctr"/>
                      <a:r>
                        <a:rPr lang="en-US" sz="1600" b="0" i="0" u="none" strike="noStrike" dirty="0" smtClean="0">
                          <a:solidFill>
                            <a:srgbClr val="002060"/>
                          </a:solidFill>
                          <a:latin typeface="Arial" panose="020B0604020202020204" pitchFamily="34" charset="0"/>
                          <a:cs typeface="Arial" panose="020B0604020202020204" pitchFamily="34" charset="0"/>
                        </a:rPr>
                        <a:t>3</a:t>
                      </a:r>
                      <a:r>
                        <a:rPr lang="mn-MN" sz="1600" b="0" i="0" u="none" strike="noStrike" dirty="0" smtClean="0">
                          <a:solidFill>
                            <a:srgbClr val="002060"/>
                          </a:solidFill>
                          <a:latin typeface="Arial" panose="020B0604020202020204" pitchFamily="34" charset="0"/>
                          <a:cs typeface="Arial" panose="020B0604020202020204" pitchFamily="34" charset="0"/>
                        </a:rPr>
                        <a:t>3</a:t>
                      </a:r>
                      <a:r>
                        <a:rPr lang="en-US" sz="1600" b="0" i="0" u="none" strike="noStrike" dirty="0" smtClean="0">
                          <a:solidFill>
                            <a:srgbClr val="002060"/>
                          </a:solidFill>
                          <a:latin typeface="Arial" panose="020B0604020202020204" pitchFamily="34" charset="0"/>
                          <a:cs typeface="Arial" panose="020B0604020202020204" pitchFamily="34" charset="0"/>
                        </a:rPr>
                        <a:t>.</a:t>
                      </a:r>
                      <a:r>
                        <a:rPr lang="mn-MN" sz="1600" b="0" i="0" u="none" strike="noStrike" dirty="0" smtClean="0">
                          <a:solidFill>
                            <a:srgbClr val="002060"/>
                          </a:solidFill>
                          <a:latin typeface="Arial" panose="020B0604020202020204" pitchFamily="34" charset="0"/>
                          <a:cs typeface="Arial" panose="020B0604020202020204" pitchFamily="34" charset="0"/>
                        </a:rPr>
                        <a:t>3</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c>
                  <a:txBody>
                    <a:bodyPr/>
                    <a:lstStyle/>
                    <a:p>
                      <a:pPr algn="ctr" fontAlgn="ctr"/>
                      <a:endParaRPr lang="en-US" sz="1600" b="0"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c>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6</a:t>
                      </a:r>
                      <a:r>
                        <a:rPr lang="en-US" sz="1600" b="0" i="0" u="none" strike="noStrike" dirty="0" smtClean="0">
                          <a:solidFill>
                            <a:srgbClr val="002060"/>
                          </a:solidFill>
                          <a:latin typeface="Arial" panose="020B0604020202020204" pitchFamily="34" charset="0"/>
                          <a:cs typeface="Arial" panose="020B0604020202020204" pitchFamily="34" charset="0"/>
                        </a:rPr>
                        <a:t>.</a:t>
                      </a:r>
                      <a:r>
                        <a:rPr lang="mn-MN" sz="1600" b="0" i="0" u="none" strike="noStrike" dirty="0" smtClean="0">
                          <a:solidFill>
                            <a:srgbClr val="002060"/>
                          </a:solidFill>
                          <a:latin typeface="Arial" panose="020B0604020202020204" pitchFamily="34" charset="0"/>
                          <a:cs typeface="Arial" panose="020B0604020202020204" pitchFamily="34" charset="0"/>
                        </a:rPr>
                        <a:t>6</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c>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9</a:t>
                      </a:r>
                      <a:r>
                        <a:rPr lang="en-US" sz="1600" b="0" i="0" u="none" strike="noStrike" dirty="0" smtClean="0">
                          <a:solidFill>
                            <a:srgbClr val="002060"/>
                          </a:solidFill>
                          <a:latin typeface="Arial" panose="020B0604020202020204" pitchFamily="34" charset="0"/>
                          <a:cs typeface="Arial" panose="020B0604020202020204" pitchFamily="34" charset="0"/>
                        </a:rPr>
                        <a:t>.</a:t>
                      </a:r>
                      <a:r>
                        <a:rPr lang="mn-MN" sz="1600" b="0" i="0" u="none" strike="noStrike" dirty="0" smtClean="0">
                          <a:solidFill>
                            <a:srgbClr val="002060"/>
                          </a:solidFill>
                          <a:latin typeface="Arial" panose="020B0604020202020204" pitchFamily="34" charset="0"/>
                          <a:cs typeface="Arial" panose="020B0604020202020204" pitchFamily="34" charset="0"/>
                        </a:rPr>
                        <a:t>6</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c>
                  <a:txBody>
                    <a:bodyPr/>
                    <a:lstStyle/>
                    <a:p>
                      <a:pPr algn="ctr" fontAlgn="ctr"/>
                      <a:endParaRPr lang="en-US" sz="1600" b="0"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c>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2</a:t>
                      </a:r>
                      <a:r>
                        <a:rPr lang="en-US" sz="1600" b="0" i="0" u="none" strike="noStrike" dirty="0" smtClean="0">
                          <a:solidFill>
                            <a:srgbClr val="002060"/>
                          </a:solidFill>
                          <a:latin typeface="Arial" panose="020B0604020202020204" pitchFamily="34" charset="0"/>
                          <a:cs typeface="Arial" panose="020B0604020202020204" pitchFamily="34" charset="0"/>
                        </a:rPr>
                        <a:t>.</a:t>
                      </a:r>
                      <a:r>
                        <a:rPr lang="mn-MN" sz="1600" b="0" i="0" u="none" strike="noStrike" dirty="0" smtClean="0">
                          <a:solidFill>
                            <a:srgbClr val="002060"/>
                          </a:solidFill>
                          <a:latin typeface="Arial" panose="020B0604020202020204" pitchFamily="34" charset="0"/>
                          <a:cs typeface="Arial" panose="020B0604020202020204" pitchFamily="34" charset="0"/>
                        </a:rPr>
                        <a:t>7</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c>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4</a:t>
                      </a:r>
                      <a:r>
                        <a:rPr lang="en-US" sz="1600" b="0" i="0" u="none" strike="noStrike" dirty="0" smtClean="0">
                          <a:solidFill>
                            <a:srgbClr val="002060"/>
                          </a:solidFill>
                          <a:latin typeface="Arial" panose="020B0604020202020204" pitchFamily="34" charset="0"/>
                          <a:cs typeface="Arial" panose="020B0604020202020204" pitchFamily="34" charset="0"/>
                        </a:rPr>
                        <a:t>.</a:t>
                      </a:r>
                      <a:r>
                        <a:rPr lang="mn-MN" sz="1600" b="0" i="0" u="none" strike="noStrike" dirty="0" smtClean="0">
                          <a:solidFill>
                            <a:srgbClr val="002060"/>
                          </a:solidFill>
                          <a:latin typeface="Arial" panose="020B0604020202020204" pitchFamily="34" charset="0"/>
                          <a:cs typeface="Arial" panose="020B0604020202020204" pitchFamily="34" charset="0"/>
                        </a:rPr>
                        <a:t>0</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r>
              <a:tr h="440192">
                <a:tc>
                  <a:txBody>
                    <a:bodyPr/>
                    <a:lstStyle/>
                    <a:p>
                      <a:pPr algn="l" fontAlgn="b"/>
                      <a:r>
                        <a:rPr lang="mn-MN" sz="1600" b="0" i="0" u="none" strike="noStrike" dirty="0" smtClean="0">
                          <a:solidFill>
                            <a:srgbClr val="002060"/>
                          </a:solidFill>
                          <a:latin typeface="Arial" panose="020B0604020202020204" pitchFamily="34" charset="0"/>
                          <a:cs typeface="Arial" panose="020B0604020202020204" pitchFamily="34" charset="0"/>
                        </a:rPr>
                        <a:t>ХБИ-ний тэтгэвэр </a:t>
                      </a:r>
                      <a:endParaRPr lang="mn-MN" sz="1600" b="0" i="0" u="none" strike="noStrike" dirty="0">
                        <a:solidFill>
                          <a:srgbClr val="002060"/>
                        </a:solidFill>
                        <a:latin typeface="Arial" panose="020B0604020202020204" pitchFamily="34" charset="0"/>
                        <a:cs typeface="Arial" panose="020B0604020202020204" pitchFamily="34" charset="0"/>
                      </a:endParaRPr>
                    </a:p>
                  </a:txBody>
                  <a:tcPr marL="68466" marR="7607" marT="76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2060"/>
                          </a:solidFill>
                          <a:latin typeface="Arial" panose="020B0604020202020204" pitchFamily="34" charset="0"/>
                          <a:cs typeface="Arial" panose="020B0604020202020204" pitchFamily="34" charset="0"/>
                        </a:rPr>
                        <a:t>2</a:t>
                      </a:r>
                      <a:r>
                        <a:rPr lang="mn-MN" sz="1600" b="0" i="0" u="none" strike="noStrike" dirty="0" smtClean="0">
                          <a:solidFill>
                            <a:srgbClr val="002060"/>
                          </a:solidFill>
                          <a:latin typeface="Arial" panose="020B0604020202020204" pitchFamily="34" charset="0"/>
                          <a:cs typeface="Arial" panose="020B0604020202020204" pitchFamily="34" charset="0"/>
                        </a:rPr>
                        <a:t>3</a:t>
                      </a:r>
                      <a:r>
                        <a:rPr lang="en-US" sz="1600" b="0" i="0" u="none" strike="noStrike" dirty="0" smtClean="0">
                          <a:solidFill>
                            <a:srgbClr val="002060"/>
                          </a:solidFill>
                          <a:latin typeface="Arial" panose="020B0604020202020204" pitchFamily="34" charset="0"/>
                          <a:cs typeface="Arial" panose="020B0604020202020204" pitchFamily="34" charset="0"/>
                        </a:rPr>
                        <a:t>.</a:t>
                      </a:r>
                      <a:r>
                        <a:rPr lang="mn-MN" sz="1600" b="0" i="0" u="none" strike="noStrike" dirty="0" smtClean="0">
                          <a:solidFill>
                            <a:srgbClr val="002060"/>
                          </a:solidFill>
                          <a:latin typeface="Arial" panose="020B0604020202020204" pitchFamily="34" charset="0"/>
                          <a:cs typeface="Arial" panose="020B0604020202020204" pitchFamily="34" charset="0"/>
                        </a:rPr>
                        <a:t>8</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3</a:t>
                      </a:r>
                      <a:r>
                        <a:rPr lang="en-US" sz="1600" b="0" i="0" u="none" strike="noStrike" dirty="0" smtClean="0">
                          <a:solidFill>
                            <a:srgbClr val="002060"/>
                          </a:solidFill>
                          <a:latin typeface="Arial" panose="020B0604020202020204" pitchFamily="34" charset="0"/>
                          <a:cs typeface="Arial" panose="020B0604020202020204" pitchFamily="34" charset="0"/>
                        </a:rPr>
                        <a:t>2.</a:t>
                      </a:r>
                      <a:r>
                        <a:rPr lang="mn-MN" sz="1600" b="0" i="0" u="none" strike="noStrike" dirty="0" smtClean="0">
                          <a:solidFill>
                            <a:srgbClr val="002060"/>
                          </a:solidFill>
                          <a:latin typeface="Arial" panose="020B0604020202020204" pitchFamily="34" charset="0"/>
                          <a:cs typeface="Arial" panose="020B0604020202020204" pitchFamily="34" charset="0"/>
                        </a:rPr>
                        <a:t>5</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2060"/>
                          </a:solidFill>
                          <a:latin typeface="Arial" panose="020B0604020202020204" pitchFamily="34" charset="0"/>
                          <a:cs typeface="Arial" panose="020B0604020202020204" pitchFamily="34" charset="0"/>
                        </a:rPr>
                        <a:t> </a:t>
                      </a:r>
                    </a:p>
                  </a:txBody>
                  <a:tcPr marL="7607" marR="7607" marT="76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6</a:t>
                      </a:r>
                      <a:r>
                        <a:rPr lang="en-US" sz="1600" b="0" i="0" u="none" strike="noStrike" dirty="0" smtClean="0">
                          <a:solidFill>
                            <a:srgbClr val="002060"/>
                          </a:solidFill>
                          <a:latin typeface="Arial" panose="020B0604020202020204" pitchFamily="34" charset="0"/>
                          <a:cs typeface="Arial" panose="020B0604020202020204" pitchFamily="34" charset="0"/>
                        </a:rPr>
                        <a:t>.</a:t>
                      </a:r>
                      <a:r>
                        <a:rPr lang="mn-MN" sz="1600" b="0" i="0" u="none" strike="noStrike" dirty="0" smtClean="0">
                          <a:solidFill>
                            <a:srgbClr val="002060"/>
                          </a:solidFill>
                          <a:latin typeface="Arial" panose="020B0604020202020204" pitchFamily="34" charset="0"/>
                          <a:cs typeface="Arial" panose="020B0604020202020204" pitchFamily="34" charset="0"/>
                        </a:rPr>
                        <a:t>6</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9</a:t>
                      </a:r>
                      <a:r>
                        <a:rPr lang="en-US" sz="1600" b="0" i="0" u="none" strike="noStrike" dirty="0" smtClean="0">
                          <a:solidFill>
                            <a:srgbClr val="002060"/>
                          </a:solidFill>
                          <a:latin typeface="Arial" panose="020B0604020202020204" pitchFamily="34" charset="0"/>
                          <a:cs typeface="Arial" panose="020B0604020202020204" pitchFamily="34" charset="0"/>
                        </a:rPr>
                        <a:t>.7</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2060"/>
                          </a:solidFill>
                          <a:latin typeface="Arial" panose="020B0604020202020204" pitchFamily="34" charset="0"/>
                          <a:cs typeface="Arial" panose="020B0604020202020204" pitchFamily="34" charset="0"/>
                        </a:rPr>
                        <a:t> </a:t>
                      </a:r>
                    </a:p>
                  </a:txBody>
                  <a:tcPr marL="7607" marR="7607" marT="76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mn-MN" sz="1600" b="0" i="0" u="none" strike="noStrike" dirty="0" smtClean="0">
                          <a:solidFill>
                            <a:srgbClr val="002060"/>
                          </a:solidFill>
                          <a:latin typeface="Arial" panose="020B0604020202020204" pitchFamily="34" charset="0"/>
                          <a:cs typeface="Arial" panose="020B0604020202020204" pitchFamily="34" charset="0"/>
                        </a:rPr>
                        <a:t>2</a:t>
                      </a:r>
                      <a:r>
                        <a:rPr lang="en-US" sz="1600" b="0" i="0" u="none" strike="noStrike" dirty="0" smtClean="0">
                          <a:solidFill>
                            <a:srgbClr val="002060"/>
                          </a:solidFill>
                          <a:latin typeface="Arial" panose="020B0604020202020204" pitchFamily="34" charset="0"/>
                          <a:cs typeface="Arial" panose="020B0604020202020204" pitchFamily="34" charset="0"/>
                        </a:rPr>
                        <a:t>.</a:t>
                      </a:r>
                      <a:r>
                        <a:rPr lang="mn-MN" sz="1600" b="0" i="0" u="none" strike="noStrike" dirty="0" smtClean="0">
                          <a:solidFill>
                            <a:srgbClr val="002060"/>
                          </a:solidFill>
                          <a:latin typeface="Arial" panose="020B0604020202020204" pitchFamily="34" charset="0"/>
                          <a:cs typeface="Arial" panose="020B0604020202020204" pitchFamily="34" charset="0"/>
                        </a:rPr>
                        <a:t>8</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2060"/>
                          </a:solidFill>
                          <a:latin typeface="Arial" panose="020B0604020202020204" pitchFamily="34" charset="0"/>
                          <a:cs typeface="Arial" panose="020B0604020202020204" pitchFamily="34" charset="0"/>
                        </a:rPr>
                        <a:t>4.</a:t>
                      </a:r>
                      <a:r>
                        <a:rPr lang="mn-MN" sz="1600" b="0" i="0" u="none" strike="noStrike" dirty="0" smtClean="0">
                          <a:solidFill>
                            <a:srgbClr val="002060"/>
                          </a:solidFill>
                          <a:latin typeface="Arial" panose="020B0604020202020204" pitchFamily="34" charset="0"/>
                          <a:cs typeface="Arial" panose="020B0604020202020204" pitchFamily="34" charset="0"/>
                        </a:rPr>
                        <a:t>3</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0266972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0" y="5562600"/>
            <a:ext cx="7696200" cy="923330"/>
          </a:xfrm>
          <a:prstGeom prst="rect">
            <a:avLst/>
          </a:prstGeom>
          <a:solidFill>
            <a:schemeClr val="bg1"/>
          </a:solidFill>
        </p:spPr>
        <p:txBody>
          <a:bodyPr wrap="square">
            <a:spAutoFit/>
          </a:bodyPr>
          <a:lstStyle/>
          <a:p>
            <a:pPr algn="just"/>
            <a:r>
              <a:rPr lang="mn-MN" dirty="0" smtClean="0">
                <a:solidFill>
                  <a:srgbClr val="002060"/>
                </a:solidFill>
                <a:latin typeface="Arial" panose="020B0604020202020204" pitchFamily="34" charset="0"/>
                <a:cs typeface="Arial" panose="020B0604020202020204" pitchFamily="34" charset="0"/>
              </a:rPr>
              <a:t>Тухайн хөтөлбөрийг бүтнээр нь хассанаар өрхийн аж байдлыг төсөөлөн тэтгэмжгүй үед тэгш бус байдлын үзүүлэлтэнд гарах өөрчлөлтийг хийсвэрлэн тооцсон тооцооны үр дүнг харуулж байна.</a:t>
            </a:r>
            <a:endParaRPr lang="en-US"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1143000" y="1066800"/>
            <a:ext cx="7772400" cy="369332"/>
          </a:xfrm>
          <a:prstGeom prst="rect">
            <a:avLst/>
          </a:prstGeom>
        </p:spPr>
        <p:txBody>
          <a:bodyPr wrap="square">
            <a:spAutoFit/>
          </a:bodyPr>
          <a:lstStyle/>
          <a:p>
            <a:pPr algn="ctr"/>
            <a:r>
              <a:rPr lang="mn-MN" b="1" dirty="0" smtClean="0">
                <a:solidFill>
                  <a:srgbClr val="002060"/>
                </a:solidFill>
                <a:latin typeface="Arial" panose="020B0604020202020204" pitchFamily="34" charset="0"/>
                <a:cs typeface="Arial" panose="020B0604020202020204" pitchFamily="34" charset="0"/>
              </a:rPr>
              <a:t>Тэгш бус байдлын хэмжүүрүүдэд үзүүлэх хөтөлбөрийн үр нөлөө</a:t>
            </a:r>
            <a:endParaRPr lang="en-US" b="1" dirty="0">
              <a:solidFill>
                <a:srgbClr val="002060"/>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255286879"/>
              </p:ext>
            </p:extLst>
          </p:nvPr>
        </p:nvGraphicFramePr>
        <p:xfrm>
          <a:off x="1295399" y="1600199"/>
          <a:ext cx="7467601" cy="3254424"/>
        </p:xfrm>
        <a:graphic>
          <a:graphicData uri="http://schemas.openxmlformats.org/drawingml/2006/table">
            <a:tbl>
              <a:tblPr/>
              <a:tblGrid>
                <a:gridCol w="3733800"/>
                <a:gridCol w="873868"/>
                <a:gridCol w="873868"/>
                <a:gridCol w="197760"/>
                <a:gridCol w="892461"/>
                <a:gridCol w="816401"/>
                <a:gridCol w="79443"/>
              </a:tblGrid>
              <a:tr h="645432">
                <a:tc rowSpan="2">
                  <a:txBody>
                    <a:bodyPr/>
                    <a:lstStyle/>
                    <a:p>
                      <a:pPr algn="ctr" fontAlgn="ctr"/>
                      <a:r>
                        <a:rPr lang="en-US" sz="1600" b="1" i="0" u="none" strike="noStrike" dirty="0">
                          <a:solidFill>
                            <a:schemeClr val="bg1"/>
                          </a:solidFill>
                          <a:latin typeface="Arial" panose="020B0604020202020204" pitchFamily="34" charset="0"/>
                          <a:cs typeface="Arial" panose="020B0604020202020204" pitchFamily="34" charset="0"/>
                        </a:rPr>
                        <a:t> </a:t>
                      </a: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ctr"/>
                      <a:r>
                        <a:rPr lang="mn-MN" sz="1600" b="1" i="0" u="none" strike="noStrike" dirty="0" smtClean="0">
                          <a:solidFill>
                            <a:schemeClr val="bg1"/>
                          </a:solidFill>
                          <a:latin typeface="Arial" panose="020B0604020202020204" pitchFamily="34" charset="0"/>
                          <a:cs typeface="Arial" panose="020B0604020202020204" pitchFamily="34" charset="0"/>
                        </a:rPr>
                        <a:t>Жини </a:t>
                      </a:r>
                    </a:p>
                    <a:p>
                      <a:pPr algn="ctr" fontAlgn="ctr"/>
                      <a:r>
                        <a:rPr lang="mn-MN" sz="1600" b="1" i="0" u="none" strike="noStrike" dirty="0" smtClean="0">
                          <a:solidFill>
                            <a:schemeClr val="bg1"/>
                          </a:solidFill>
                          <a:latin typeface="Arial" panose="020B0604020202020204" pitchFamily="34" charset="0"/>
                          <a:cs typeface="Arial" panose="020B0604020202020204" pitchFamily="34" charset="0"/>
                        </a:rPr>
                        <a:t>коэффициент</a:t>
                      </a:r>
                      <a:endParaRPr lang="mn-MN" sz="1600" b="1" i="0" u="none" strike="noStrike" dirty="0">
                        <a:solidFill>
                          <a:schemeClr val="bg1"/>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US"/>
                    </a:p>
                  </a:txBody>
                  <a:tcPr/>
                </a:tc>
                <a:tc rowSpan="2">
                  <a:txBody>
                    <a:bodyPr/>
                    <a:lstStyle/>
                    <a:p>
                      <a:pPr algn="ctr" fontAlgn="ctr"/>
                      <a:r>
                        <a:rPr lang="en-US" sz="1600" b="1" i="0" u="none" strike="noStrike">
                          <a:solidFill>
                            <a:schemeClr val="bg1"/>
                          </a:solidFill>
                          <a:latin typeface="Arial" panose="020B0604020202020204" pitchFamily="34" charset="0"/>
                          <a:cs typeface="Arial" panose="020B0604020202020204" pitchFamily="34" charset="0"/>
                        </a:rPr>
                        <a:t> </a:t>
                      </a: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ctr"/>
                      <a:r>
                        <a:rPr lang="mn-MN" sz="1600" b="1" i="0" u="none" strike="noStrike" dirty="0" smtClean="0">
                          <a:solidFill>
                            <a:schemeClr val="bg1"/>
                          </a:solidFill>
                          <a:latin typeface="Arial" panose="020B0604020202020204" pitchFamily="34" charset="0"/>
                          <a:cs typeface="Arial" panose="020B0604020202020204" pitchFamily="34" charset="0"/>
                        </a:rPr>
                        <a:t>Тейлийн </a:t>
                      </a:r>
                    </a:p>
                    <a:p>
                      <a:pPr algn="ctr" fontAlgn="ctr"/>
                      <a:r>
                        <a:rPr lang="mn-MN" sz="1600" b="1" i="0" u="none" strike="noStrike" dirty="0" smtClean="0">
                          <a:solidFill>
                            <a:schemeClr val="bg1"/>
                          </a:solidFill>
                          <a:latin typeface="Arial" panose="020B0604020202020204" pitchFamily="34" charset="0"/>
                          <a:cs typeface="Arial" panose="020B0604020202020204" pitchFamily="34" charset="0"/>
                        </a:rPr>
                        <a:t>индекс</a:t>
                      </a:r>
                      <a:endParaRPr lang="mn-MN" sz="1600" b="1" i="0" u="none" strike="noStrike" dirty="0">
                        <a:solidFill>
                          <a:schemeClr val="bg1"/>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US"/>
                    </a:p>
                  </a:txBody>
                  <a:tcPr/>
                </a:tc>
                <a:tc rowSpan="2">
                  <a:txBody>
                    <a:bodyPr/>
                    <a:lstStyle/>
                    <a:p>
                      <a:pPr algn="ctr" fontAlgn="ctr"/>
                      <a:r>
                        <a:rPr lang="en-US" sz="1600" b="1" i="0" u="none" strike="noStrike" dirty="0">
                          <a:solidFill>
                            <a:schemeClr val="bg1"/>
                          </a:solidFill>
                          <a:latin typeface="Arial" panose="020B0604020202020204" pitchFamily="34" charset="0"/>
                          <a:cs typeface="Arial" panose="020B0604020202020204" pitchFamily="34" charset="0"/>
                        </a:rPr>
                        <a:t> </a:t>
                      </a: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684624">
                <a:tc vMerge="1">
                  <a:txBody>
                    <a:bodyPr/>
                    <a:lstStyle/>
                    <a:p>
                      <a:endParaRPr lang="en-US"/>
                    </a:p>
                  </a:txBody>
                  <a:tcPr/>
                </a:tc>
                <a:tc>
                  <a:txBody>
                    <a:bodyPr/>
                    <a:lstStyle/>
                    <a:p>
                      <a:pPr algn="ctr" fontAlgn="ctr"/>
                      <a:r>
                        <a:rPr lang="en-US" sz="1600" b="1" i="0" u="none" strike="noStrike" dirty="0">
                          <a:solidFill>
                            <a:schemeClr val="bg1"/>
                          </a:solidFill>
                          <a:latin typeface="Arial" panose="020B0604020202020204" pitchFamily="34" charset="0"/>
                          <a:cs typeface="Arial" panose="020B0604020202020204" pitchFamily="34" charset="0"/>
                        </a:rPr>
                        <a:t>2014</a:t>
                      </a: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sz="1600" b="1" i="0" u="none" strike="noStrike" dirty="0" smtClean="0">
                          <a:solidFill>
                            <a:schemeClr val="bg1"/>
                          </a:solidFill>
                          <a:latin typeface="Arial" panose="020B0604020202020204" pitchFamily="34" charset="0"/>
                          <a:cs typeface="Arial" panose="020B0604020202020204" pitchFamily="34" charset="0"/>
                        </a:rPr>
                        <a:t>201</a:t>
                      </a:r>
                      <a:r>
                        <a:rPr lang="mn-MN" sz="1600" b="1" i="0" u="none" strike="noStrike" dirty="0" smtClean="0">
                          <a:solidFill>
                            <a:schemeClr val="bg1"/>
                          </a:solidFill>
                          <a:latin typeface="Arial" panose="020B0604020202020204" pitchFamily="34" charset="0"/>
                          <a:cs typeface="Arial" panose="020B0604020202020204" pitchFamily="34" charset="0"/>
                        </a:rPr>
                        <a:t>6</a:t>
                      </a:r>
                      <a:endParaRPr lang="en-US" sz="1600" b="1" i="0" u="none" strike="noStrike" dirty="0">
                        <a:solidFill>
                          <a:schemeClr val="bg1"/>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vMerge="1">
                  <a:txBody>
                    <a:bodyPr/>
                    <a:lstStyle/>
                    <a:p>
                      <a:endParaRPr lang="en-US"/>
                    </a:p>
                  </a:txBody>
                  <a:tcPr/>
                </a:tc>
                <a:tc>
                  <a:txBody>
                    <a:bodyPr/>
                    <a:lstStyle/>
                    <a:p>
                      <a:pPr algn="ctr" fontAlgn="ctr"/>
                      <a:r>
                        <a:rPr lang="en-US" sz="1600" b="1" i="0" u="none" strike="noStrike" dirty="0">
                          <a:solidFill>
                            <a:schemeClr val="bg1"/>
                          </a:solidFill>
                          <a:latin typeface="Arial" panose="020B0604020202020204" pitchFamily="34" charset="0"/>
                          <a:cs typeface="Arial" panose="020B0604020202020204" pitchFamily="34" charset="0"/>
                        </a:rPr>
                        <a:t>2014</a:t>
                      </a: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sz="1600" b="1" i="0" u="none" strike="noStrike" dirty="0" smtClean="0">
                          <a:solidFill>
                            <a:schemeClr val="bg1"/>
                          </a:solidFill>
                          <a:latin typeface="Arial" panose="020B0604020202020204" pitchFamily="34" charset="0"/>
                          <a:cs typeface="Arial" panose="020B0604020202020204" pitchFamily="34" charset="0"/>
                        </a:rPr>
                        <a:t>201</a:t>
                      </a:r>
                      <a:r>
                        <a:rPr lang="mn-MN" sz="1600" b="1" i="0" u="none" strike="noStrike" dirty="0" smtClean="0">
                          <a:solidFill>
                            <a:schemeClr val="bg1"/>
                          </a:solidFill>
                          <a:latin typeface="Arial" panose="020B0604020202020204" pitchFamily="34" charset="0"/>
                          <a:cs typeface="Arial" panose="020B0604020202020204" pitchFamily="34" charset="0"/>
                        </a:rPr>
                        <a:t>6</a:t>
                      </a:r>
                      <a:endParaRPr lang="en-US" sz="1600" b="1" i="0" u="none" strike="noStrike" dirty="0">
                        <a:solidFill>
                          <a:schemeClr val="bg1"/>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vMerge="1">
                  <a:txBody>
                    <a:bodyPr/>
                    <a:lstStyle/>
                    <a:p>
                      <a:endParaRPr lang="en-US"/>
                    </a:p>
                  </a:txBody>
                  <a:tcPr/>
                </a:tc>
              </a:tr>
              <a:tr h="257476">
                <a:tc>
                  <a:txBody>
                    <a:bodyPr/>
                    <a:lstStyle/>
                    <a:p>
                      <a:pPr algn="ctr" fontAlgn="ctr"/>
                      <a:endParaRPr lang="en-US" sz="1600" b="1" i="0" u="none" strike="noStrike">
                        <a:solidFill>
                          <a:srgbClr val="003399"/>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1" i="0" u="none" strike="noStrike" dirty="0">
                        <a:solidFill>
                          <a:srgbClr val="003399"/>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1" i="0" u="none" strike="noStrike" dirty="0">
                        <a:solidFill>
                          <a:srgbClr val="003399"/>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1" i="0" u="none" strike="noStrike">
                        <a:solidFill>
                          <a:srgbClr val="003399"/>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1" i="0" u="none" strike="noStrike" dirty="0">
                        <a:solidFill>
                          <a:srgbClr val="003399"/>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1" i="0" u="none" strike="noStrike" dirty="0">
                        <a:solidFill>
                          <a:srgbClr val="003399"/>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1" i="0" u="none" strike="noStrike" dirty="0">
                        <a:solidFill>
                          <a:srgbClr val="003399"/>
                        </a:solidFill>
                        <a:latin typeface="Arial" panose="020B0604020202020204" pitchFamily="34" charset="0"/>
                        <a:cs typeface="Arial" panose="020B0604020202020204" pitchFamily="34" charset="0"/>
                      </a:endParaRPr>
                    </a:p>
                  </a:txBody>
                  <a:tcPr marL="7607" marR="7607" marT="7607" marB="0" anchor="ctr">
                    <a:lnL>
                      <a:noFill/>
                    </a:lnL>
                    <a:lnR>
                      <a:noFill/>
                    </a:lnR>
                    <a:lnT w="6350" cap="flat" cmpd="sng" algn="ctr">
                      <a:solidFill>
                        <a:srgbClr val="000000"/>
                      </a:solidFill>
                      <a:prstDash val="solid"/>
                      <a:round/>
                      <a:headEnd type="none" w="med" len="med"/>
                      <a:tailEnd type="none" w="med" len="med"/>
                    </a:lnT>
                    <a:lnB>
                      <a:noFill/>
                    </a:lnB>
                  </a:tcPr>
                </a:tc>
              </a:tr>
              <a:tr h="466067">
                <a:tc>
                  <a:txBody>
                    <a:bodyPr/>
                    <a:lstStyle/>
                    <a:p>
                      <a:pPr algn="l" fontAlgn="ctr"/>
                      <a:r>
                        <a:rPr lang="mn-MN" sz="1600" b="1" i="0" u="none" strike="noStrike">
                          <a:solidFill>
                            <a:srgbClr val="002060"/>
                          </a:solidFill>
                          <a:latin typeface="Arial" panose="020B0604020202020204" pitchFamily="34" charset="0"/>
                          <a:cs typeface="Arial" panose="020B0604020202020204" pitchFamily="34" charset="0"/>
                        </a:rPr>
                        <a:t>Улсын дундаж</a:t>
                      </a:r>
                    </a:p>
                  </a:txBody>
                  <a:tcPr marL="7607" marR="7607" marT="7607" marB="0" anchor="ctr">
                    <a:lnL>
                      <a:noFill/>
                    </a:lnL>
                    <a:lnR>
                      <a:noFill/>
                    </a:lnR>
                    <a:lnT>
                      <a:noFill/>
                    </a:lnT>
                    <a:lnB>
                      <a:noFill/>
                    </a:lnB>
                  </a:tcPr>
                </a:tc>
                <a:tc>
                  <a:txBody>
                    <a:bodyPr/>
                    <a:lstStyle/>
                    <a:p>
                      <a:pPr algn="ctr" fontAlgn="ctr"/>
                      <a:r>
                        <a:rPr lang="en-US" sz="1600" b="1" i="0" u="none" strike="noStrike" dirty="0">
                          <a:solidFill>
                            <a:srgbClr val="002060"/>
                          </a:solidFill>
                          <a:latin typeface="Arial" panose="020B0604020202020204" pitchFamily="34" charset="0"/>
                          <a:cs typeface="Arial" panose="020B0604020202020204" pitchFamily="34" charset="0"/>
                        </a:rPr>
                        <a:t>0.320</a:t>
                      </a:r>
                    </a:p>
                  </a:txBody>
                  <a:tcPr marL="9525" marR="9525" marT="9525" marB="0" anchor="ctr">
                    <a:lnL>
                      <a:noFill/>
                    </a:lnL>
                    <a:lnR>
                      <a:noFill/>
                    </a:lnR>
                    <a:lnT>
                      <a:noFill/>
                    </a:lnT>
                    <a:lnB>
                      <a:noFill/>
                    </a:lnB>
                  </a:tcPr>
                </a:tc>
                <a:tc>
                  <a:txBody>
                    <a:bodyPr/>
                    <a:lstStyle/>
                    <a:p>
                      <a:pPr algn="ctr" fontAlgn="ctr"/>
                      <a:r>
                        <a:rPr lang="en-US" sz="1600" b="1" i="0" u="none" strike="noStrike" dirty="0" smtClean="0">
                          <a:solidFill>
                            <a:srgbClr val="002060"/>
                          </a:solidFill>
                          <a:latin typeface="Arial" panose="020B0604020202020204" pitchFamily="34" charset="0"/>
                          <a:cs typeface="Arial" panose="020B0604020202020204" pitchFamily="34" charset="0"/>
                        </a:rPr>
                        <a:t>0.</a:t>
                      </a:r>
                      <a:r>
                        <a:rPr lang="mn-MN" sz="1600" b="1" i="0" u="none" strike="noStrike" dirty="0" smtClean="0">
                          <a:solidFill>
                            <a:srgbClr val="002060"/>
                          </a:solidFill>
                          <a:latin typeface="Arial" panose="020B0604020202020204" pitchFamily="34" charset="0"/>
                          <a:cs typeface="Arial" panose="020B0604020202020204" pitchFamily="34" charset="0"/>
                        </a:rPr>
                        <a:t>323</a:t>
                      </a:r>
                      <a:endParaRPr lang="en-US" sz="16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en-US" sz="16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n-US" sz="1600" b="1" i="0" u="none" strike="noStrike" dirty="0">
                          <a:solidFill>
                            <a:srgbClr val="002060"/>
                          </a:solidFill>
                          <a:latin typeface="Arial" panose="020B0604020202020204" pitchFamily="34" charset="0"/>
                          <a:cs typeface="Arial" panose="020B0604020202020204" pitchFamily="34" charset="0"/>
                        </a:rPr>
                        <a:t>0.186</a:t>
                      </a:r>
                    </a:p>
                  </a:txBody>
                  <a:tcPr marL="9525" marR="9525" marT="9525" marB="0" anchor="ctr">
                    <a:lnL>
                      <a:noFill/>
                    </a:lnL>
                    <a:lnR>
                      <a:noFill/>
                    </a:lnR>
                    <a:lnT>
                      <a:noFill/>
                    </a:lnT>
                    <a:lnB>
                      <a:noFill/>
                    </a:lnB>
                  </a:tcPr>
                </a:tc>
                <a:tc>
                  <a:txBody>
                    <a:bodyPr/>
                    <a:lstStyle/>
                    <a:p>
                      <a:pPr algn="ctr" fontAlgn="ctr"/>
                      <a:r>
                        <a:rPr lang="en-US" sz="1600" b="1" i="0" u="none" strike="noStrike" dirty="0" smtClean="0">
                          <a:solidFill>
                            <a:srgbClr val="002060"/>
                          </a:solidFill>
                          <a:latin typeface="Arial" panose="020B0604020202020204" pitchFamily="34" charset="0"/>
                          <a:cs typeface="Arial" panose="020B0604020202020204" pitchFamily="34" charset="0"/>
                        </a:rPr>
                        <a:t>0.1</a:t>
                      </a:r>
                      <a:r>
                        <a:rPr lang="mn-MN" sz="1600" b="1" i="0" u="none" strike="noStrike" dirty="0" smtClean="0">
                          <a:solidFill>
                            <a:srgbClr val="002060"/>
                          </a:solidFill>
                          <a:latin typeface="Arial" panose="020B0604020202020204" pitchFamily="34" charset="0"/>
                          <a:cs typeface="Arial" panose="020B0604020202020204" pitchFamily="34" charset="0"/>
                        </a:rPr>
                        <a:t>90</a:t>
                      </a:r>
                      <a:endParaRPr lang="en-US" sz="16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en-US" sz="1600" b="1"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r>
              <a:tr h="268691">
                <a:tc>
                  <a:txBody>
                    <a:bodyPr/>
                    <a:lstStyle/>
                    <a:p>
                      <a:pPr algn="l" fontAlgn="b"/>
                      <a:r>
                        <a:rPr lang="mn-MN" sz="1600" b="0" i="0" u="none" strike="noStrike">
                          <a:solidFill>
                            <a:srgbClr val="FF0000"/>
                          </a:solidFill>
                          <a:latin typeface="Arial" panose="020B0604020202020204" pitchFamily="34" charset="0"/>
                          <a:cs typeface="Arial" panose="020B0604020202020204" pitchFamily="34" charset="0"/>
                        </a:rPr>
                        <a:t>Нийгмийн хамгааллын бүх хөтөлбөр</a:t>
                      </a:r>
                    </a:p>
                  </a:txBody>
                  <a:tcPr marL="7607" marR="7607" marT="7607" marB="0" anchor="b">
                    <a:lnL>
                      <a:noFill/>
                    </a:lnL>
                    <a:lnR>
                      <a:noFill/>
                    </a:lnR>
                    <a:lnT>
                      <a:noFill/>
                    </a:lnT>
                    <a:lnB>
                      <a:noFill/>
                    </a:lnB>
                  </a:tcPr>
                </a:tc>
                <a:tc>
                  <a:txBody>
                    <a:bodyPr/>
                    <a:lstStyle/>
                    <a:p>
                      <a:pPr algn="ctr" fontAlgn="ctr"/>
                      <a:r>
                        <a:rPr lang="en-US" sz="1600" b="0" i="0" u="none" strike="noStrike" dirty="0">
                          <a:solidFill>
                            <a:srgbClr val="FF0000"/>
                          </a:solidFill>
                          <a:latin typeface="Arial" panose="020B0604020202020204" pitchFamily="34" charset="0"/>
                          <a:cs typeface="Arial" panose="020B0604020202020204" pitchFamily="34" charset="0"/>
                        </a:rPr>
                        <a:t>0.386</a:t>
                      </a:r>
                    </a:p>
                  </a:txBody>
                  <a:tcPr marL="9525" marR="9525" marT="9525" marB="0" anchor="ctr">
                    <a:lnL>
                      <a:noFill/>
                    </a:lnL>
                    <a:lnR>
                      <a:noFill/>
                    </a:lnR>
                    <a:lnT>
                      <a:noFill/>
                    </a:lnT>
                    <a:lnB>
                      <a:noFill/>
                    </a:lnB>
                  </a:tcPr>
                </a:tc>
                <a:tc>
                  <a:txBody>
                    <a:bodyPr/>
                    <a:lstStyle/>
                    <a:p>
                      <a:pPr algn="ctr" fontAlgn="ctr"/>
                      <a:r>
                        <a:rPr lang="en-US" sz="1600" b="0" i="0" u="none" strike="noStrike" dirty="0" smtClean="0">
                          <a:solidFill>
                            <a:srgbClr val="FF0000"/>
                          </a:solidFill>
                          <a:latin typeface="Arial" panose="020B0604020202020204" pitchFamily="34" charset="0"/>
                          <a:cs typeface="Arial" panose="020B0604020202020204" pitchFamily="34" charset="0"/>
                        </a:rPr>
                        <a:t>0.</a:t>
                      </a:r>
                      <a:r>
                        <a:rPr lang="mn-MN" sz="1600" b="0" i="0" u="none" strike="noStrike" dirty="0" smtClean="0">
                          <a:solidFill>
                            <a:srgbClr val="FF0000"/>
                          </a:solidFill>
                          <a:latin typeface="Arial" panose="020B0604020202020204" pitchFamily="34" charset="0"/>
                          <a:cs typeface="Arial" panose="020B0604020202020204" pitchFamily="34" charset="0"/>
                        </a:rPr>
                        <a:t>414</a:t>
                      </a:r>
                      <a:endParaRPr lang="en-US" sz="1600" b="0" i="0" u="none" strike="noStrike" dirty="0">
                        <a:solidFill>
                          <a:srgbClr val="FF000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en-US" sz="1600" b="0" i="0" u="none" strike="noStrike" dirty="0">
                        <a:solidFill>
                          <a:srgbClr val="FF000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FF0000"/>
                          </a:solidFill>
                          <a:latin typeface="Arial" panose="020B0604020202020204" pitchFamily="34" charset="0"/>
                          <a:cs typeface="Arial" panose="020B0604020202020204" pitchFamily="34" charset="0"/>
                        </a:rPr>
                        <a:t>0.272</a:t>
                      </a:r>
                    </a:p>
                  </a:txBody>
                  <a:tcPr marL="9525" marR="9525" marT="9525" marB="0" anchor="ctr">
                    <a:lnL>
                      <a:noFill/>
                    </a:lnL>
                    <a:lnR>
                      <a:noFill/>
                    </a:lnR>
                    <a:lnT>
                      <a:noFill/>
                    </a:lnT>
                    <a:lnB>
                      <a:noFill/>
                    </a:lnB>
                  </a:tcPr>
                </a:tc>
                <a:tc>
                  <a:txBody>
                    <a:bodyPr/>
                    <a:lstStyle/>
                    <a:p>
                      <a:pPr algn="ctr" fontAlgn="ctr"/>
                      <a:r>
                        <a:rPr lang="en-US" sz="1600" b="0" i="0" u="none" strike="noStrike" dirty="0" smtClean="0">
                          <a:solidFill>
                            <a:srgbClr val="FF0000"/>
                          </a:solidFill>
                          <a:latin typeface="Arial" panose="020B0604020202020204" pitchFamily="34" charset="0"/>
                          <a:cs typeface="Arial" panose="020B0604020202020204" pitchFamily="34" charset="0"/>
                        </a:rPr>
                        <a:t>0.</a:t>
                      </a:r>
                      <a:r>
                        <a:rPr lang="mn-MN" sz="1600" b="0" i="0" u="none" strike="noStrike" dirty="0" smtClean="0">
                          <a:solidFill>
                            <a:srgbClr val="FF0000"/>
                          </a:solidFill>
                          <a:latin typeface="Arial" panose="020B0604020202020204" pitchFamily="34" charset="0"/>
                          <a:cs typeface="Arial" panose="020B0604020202020204" pitchFamily="34" charset="0"/>
                        </a:rPr>
                        <a:t>315</a:t>
                      </a:r>
                      <a:endParaRPr lang="en-US" sz="1600" b="0" i="0" u="none" strike="noStrike" dirty="0">
                        <a:solidFill>
                          <a:srgbClr val="FF000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en-US" sz="1600" b="0" i="0" u="none" strike="noStrike" dirty="0">
                        <a:solidFill>
                          <a:srgbClr val="FF000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r>
              <a:tr h="466067">
                <a:tc>
                  <a:txBody>
                    <a:bodyPr/>
                    <a:lstStyle/>
                    <a:p>
                      <a:pPr algn="l" fontAlgn="b"/>
                      <a:r>
                        <a:rPr lang="mn-MN" sz="1600" b="0" i="0" u="none" strike="noStrike" dirty="0" smtClean="0">
                          <a:solidFill>
                            <a:srgbClr val="002060"/>
                          </a:solidFill>
                          <a:latin typeface="Arial" panose="020B0604020202020204" pitchFamily="34" charset="0"/>
                          <a:cs typeface="Arial" panose="020B0604020202020204" pitchFamily="34" charset="0"/>
                        </a:rPr>
                        <a:t>Хүүхдийн</a:t>
                      </a:r>
                      <a:r>
                        <a:rPr lang="mn-MN" sz="1600" b="0" i="0" u="none" strike="noStrike" baseline="0" dirty="0" smtClean="0">
                          <a:solidFill>
                            <a:srgbClr val="002060"/>
                          </a:solidFill>
                          <a:latin typeface="Arial" panose="020B0604020202020204" pitchFamily="34" charset="0"/>
                          <a:cs typeface="Arial" panose="020B0604020202020204" pitchFamily="34" charset="0"/>
                        </a:rPr>
                        <a:t> мөнгө</a:t>
                      </a:r>
                      <a:endParaRPr lang="mn-MN" sz="1600" b="0" i="0" u="none" strike="noStrike" dirty="0">
                        <a:solidFill>
                          <a:srgbClr val="002060"/>
                        </a:solidFill>
                        <a:latin typeface="Arial" panose="020B0604020202020204" pitchFamily="34" charset="0"/>
                        <a:cs typeface="Arial" panose="020B0604020202020204" pitchFamily="34" charset="0"/>
                      </a:endParaRPr>
                    </a:p>
                  </a:txBody>
                  <a:tcPr marL="68466" marR="7607" marT="7607" marB="0" anchor="ctr">
                    <a:lnL>
                      <a:noFill/>
                    </a:lnL>
                    <a:lnR>
                      <a:noFill/>
                    </a:lnR>
                    <a:lnT>
                      <a:noFill/>
                    </a:lnT>
                    <a:lnB>
                      <a:noFill/>
                    </a:lnB>
                  </a:tcPr>
                </a:tc>
                <a:tc>
                  <a:txBody>
                    <a:bodyPr/>
                    <a:lstStyle/>
                    <a:p>
                      <a:pPr algn="ctr" fontAlgn="ctr"/>
                      <a:r>
                        <a:rPr lang="en-US" sz="1600" b="0" i="0" u="none" strike="noStrike" dirty="0" smtClean="0">
                          <a:solidFill>
                            <a:srgbClr val="002060"/>
                          </a:solidFill>
                          <a:latin typeface="Arial" panose="020B0604020202020204" pitchFamily="34" charset="0"/>
                          <a:cs typeface="Arial" panose="020B0604020202020204" pitchFamily="34" charset="0"/>
                        </a:rPr>
                        <a:t>0.3</a:t>
                      </a:r>
                      <a:r>
                        <a:rPr lang="mn-MN" sz="1600" b="0" i="0" u="none" strike="noStrike" dirty="0" smtClean="0">
                          <a:solidFill>
                            <a:srgbClr val="002060"/>
                          </a:solidFill>
                          <a:latin typeface="Arial" panose="020B0604020202020204" pitchFamily="34" charset="0"/>
                          <a:cs typeface="Arial" panose="020B0604020202020204" pitchFamily="34" charset="0"/>
                        </a:rPr>
                        <a:t>32</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n-US" sz="1600" b="0" i="0" u="none" strike="noStrike" dirty="0" smtClean="0">
                          <a:solidFill>
                            <a:srgbClr val="002060"/>
                          </a:solidFill>
                          <a:latin typeface="Arial" panose="020B0604020202020204" pitchFamily="34" charset="0"/>
                          <a:cs typeface="Arial" panose="020B0604020202020204" pitchFamily="34" charset="0"/>
                        </a:rPr>
                        <a:t>0.3</a:t>
                      </a:r>
                      <a:r>
                        <a:rPr lang="mn-MN" sz="1600" b="0" i="0" u="none" strike="noStrike" dirty="0" smtClean="0">
                          <a:solidFill>
                            <a:srgbClr val="002060"/>
                          </a:solidFill>
                          <a:latin typeface="Arial" panose="020B0604020202020204" pitchFamily="34" charset="0"/>
                          <a:cs typeface="Arial" panose="020B0604020202020204" pitchFamily="34" charset="0"/>
                        </a:rPr>
                        <a:t>37</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n-US" sz="1600" b="0" i="0" u="none" strike="noStrike" dirty="0" smtClean="0">
                          <a:solidFill>
                            <a:srgbClr val="002060"/>
                          </a:solidFill>
                          <a:latin typeface="Arial" panose="020B0604020202020204" pitchFamily="34" charset="0"/>
                          <a:cs typeface="Arial" panose="020B0604020202020204" pitchFamily="34" charset="0"/>
                        </a:rPr>
                        <a:t>0.</a:t>
                      </a:r>
                      <a:r>
                        <a:rPr lang="mn-MN" sz="1600" b="0" i="0" u="none" strike="noStrike" dirty="0" smtClean="0">
                          <a:solidFill>
                            <a:srgbClr val="002060"/>
                          </a:solidFill>
                          <a:latin typeface="Arial" panose="020B0604020202020204" pitchFamily="34" charset="0"/>
                          <a:cs typeface="Arial" panose="020B0604020202020204" pitchFamily="34" charset="0"/>
                        </a:rPr>
                        <a:t>199</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n-US" sz="1600" b="0" i="0" u="none" strike="noStrike" dirty="0" smtClean="0">
                          <a:solidFill>
                            <a:srgbClr val="002060"/>
                          </a:solidFill>
                          <a:latin typeface="Arial" panose="020B0604020202020204" pitchFamily="34" charset="0"/>
                          <a:cs typeface="Arial" panose="020B0604020202020204" pitchFamily="34" charset="0"/>
                        </a:rPr>
                        <a:t>0.2</a:t>
                      </a:r>
                      <a:r>
                        <a:rPr lang="mn-MN" sz="1600" b="0" i="0" u="none" strike="noStrike" dirty="0" smtClean="0">
                          <a:solidFill>
                            <a:srgbClr val="002060"/>
                          </a:solidFill>
                          <a:latin typeface="Arial" panose="020B0604020202020204" pitchFamily="34" charset="0"/>
                          <a:cs typeface="Arial" panose="020B0604020202020204" pitchFamily="34" charset="0"/>
                        </a:rPr>
                        <a:t>05</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en-US" sz="1600" b="0" i="0" u="none" strike="noStrike" dirty="0">
                        <a:solidFill>
                          <a:srgbClr val="002060"/>
                        </a:solidFill>
                        <a:latin typeface="Arial" panose="020B0604020202020204" pitchFamily="34" charset="0"/>
                        <a:cs typeface="Arial" panose="020B0604020202020204" pitchFamily="34" charset="0"/>
                      </a:endParaRPr>
                    </a:p>
                  </a:txBody>
                  <a:tcPr marL="7607" marR="7607" marT="7607" marB="0" anchor="ctr">
                    <a:lnL>
                      <a:noFill/>
                    </a:lnL>
                    <a:lnR>
                      <a:noFill/>
                    </a:lnR>
                    <a:lnT>
                      <a:noFill/>
                    </a:lnT>
                    <a:lnB>
                      <a:noFill/>
                    </a:lnB>
                  </a:tcPr>
                </a:tc>
              </a:tr>
              <a:tr h="466067">
                <a:tc>
                  <a:txBody>
                    <a:bodyPr/>
                    <a:lstStyle/>
                    <a:p>
                      <a:pPr algn="l" fontAlgn="b"/>
                      <a:r>
                        <a:rPr lang="mn-MN" sz="1600" b="0" i="0" u="none" strike="noStrike" dirty="0" smtClean="0">
                          <a:solidFill>
                            <a:srgbClr val="002060"/>
                          </a:solidFill>
                          <a:latin typeface="Arial" panose="020B0604020202020204" pitchFamily="34" charset="0"/>
                          <a:cs typeface="Arial" panose="020B0604020202020204" pitchFamily="34" charset="0"/>
                        </a:rPr>
                        <a:t>ХБИ-ний тэтгэвэр </a:t>
                      </a:r>
                      <a:endParaRPr lang="mn-MN" sz="1600" b="0" i="0" u="none" strike="noStrike" dirty="0">
                        <a:solidFill>
                          <a:srgbClr val="002060"/>
                        </a:solidFill>
                        <a:latin typeface="Arial" panose="020B0604020202020204" pitchFamily="34" charset="0"/>
                        <a:cs typeface="Arial" panose="020B0604020202020204" pitchFamily="34" charset="0"/>
                      </a:endParaRPr>
                    </a:p>
                  </a:txBody>
                  <a:tcPr marL="68466" marR="7607" marT="76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2060"/>
                          </a:solidFill>
                          <a:latin typeface="Arial" panose="020B0604020202020204" pitchFamily="34" charset="0"/>
                          <a:cs typeface="Arial" panose="020B0604020202020204" pitchFamily="34" charset="0"/>
                        </a:rPr>
                        <a:t>0.3</a:t>
                      </a:r>
                      <a:r>
                        <a:rPr lang="mn-MN" sz="1600" b="0" i="0" u="none" strike="noStrike" dirty="0" smtClean="0">
                          <a:solidFill>
                            <a:srgbClr val="002060"/>
                          </a:solidFill>
                          <a:latin typeface="Arial" panose="020B0604020202020204" pitchFamily="34" charset="0"/>
                          <a:cs typeface="Arial" panose="020B0604020202020204" pitchFamily="34" charset="0"/>
                        </a:rPr>
                        <a:t>31</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2060"/>
                          </a:solidFill>
                          <a:latin typeface="Arial" panose="020B0604020202020204" pitchFamily="34" charset="0"/>
                          <a:cs typeface="Arial" panose="020B0604020202020204" pitchFamily="34" charset="0"/>
                        </a:rPr>
                        <a:t>0.3</a:t>
                      </a:r>
                      <a:r>
                        <a:rPr lang="mn-MN" sz="1600" b="0" i="0" u="none" strike="noStrike" dirty="0" smtClean="0">
                          <a:solidFill>
                            <a:srgbClr val="002060"/>
                          </a:solidFill>
                          <a:latin typeface="Arial" panose="020B0604020202020204" pitchFamily="34" charset="0"/>
                          <a:cs typeface="Arial" panose="020B0604020202020204" pitchFamily="34" charset="0"/>
                        </a:rPr>
                        <a:t>38</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2060"/>
                          </a:solidFill>
                          <a:latin typeface="Arial" panose="020B0604020202020204" pitchFamily="34" charset="0"/>
                          <a:cs typeface="Arial" panose="020B0604020202020204" pitchFamily="34" charset="0"/>
                        </a:rPr>
                        <a:t>0.</a:t>
                      </a:r>
                      <a:r>
                        <a:rPr lang="mn-MN" sz="1600" b="0" i="0" u="none" strike="noStrike" dirty="0" smtClean="0">
                          <a:solidFill>
                            <a:srgbClr val="002060"/>
                          </a:solidFill>
                          <a:latin typeface="Arial" panose="020B0604020202020204" pitchFamily="34" charset="0"/>
                          <a:cs typeface="Arial" panose="020B0604020202020204" pitchFamily="34" charset="0"/>
                        </a:rPr>
                        <a:t>198</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2060"/>
                          </a:solidFill>
                          <a:latin typeface="Arial" panose="020B0604020202020204" pitchFamily="34" charset="0"/>
                          <a:cs typeface="Arial" panose="020B0604020202020204" pitchFamily="34" charset="0"/>
                        </a:rPr>
                        <a:t>0.2</a:t>
                      </a:r>
                      <a:r>
                        <a:rPr lang="mn-MN" sz="1600" b="0" i="0" u="none" strike="noStrike" dirty="0" smtClean="0">
                          <a:solidFill>
                            <a:srgbClr val="002060"/>
                          </a:solidFill>
                          <a:latin typeface="Arial" panose="020B0604020202020204" pitchFamily="34" charset="0"/>
                          <a:cs typeface="Arial" panose="020B0604020202020204" pitchFamily="34" charset="0"/>
                        </a:rPr>
                        <a:t>0</a:t>
                      </a:r>
                      <a:r>
                        <a:rPr lang="en-US" sz="1600" b="0" i="0" u="none" strike="noStrike" dirty="0" smtClean="0">
                          <a:solidFill>
                            <a:srgbClr val="002060"/>
                          </a:solidFill>
                          <a:latin typeface="Arial" panose="020B0604020202020204" pitchFamily="34" charset="0"/>
                          <a:cs typeface="Arial" panose="020B0604020202020204" pitchFamily="34" charset="0"/>
                        </a:rPr>
                        <a:t>7</a:t>
                      </a:r>
                      <a:endParaRPr lang="en-US" sz="1600" b="0"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2060"/>
                          </a:solidFill>
                          <a:latin typeface="Arial" panose="020B0604020202020204" pitchFamily="34" charset="0"/>
                          <a:cs typeface="Arial" panose="020B0604020202020204" pitchFamily="34" charset="0"/>
                        </a:rPr>
                        <a:t> </a:t>
                      </a:r>
                    </a:p>
                  </a:txBody>
                  <a:tcPr marL="7607" marR="7607" marT="7607"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8" name="Rectangle 7"/>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a:solidFill>
                  <a:schemeClr val="bg1"/>
                </a:solidFill>
                <a:latin typeface="Arial Unicode MS" pitchFamily="34" charset="-128"/>
                <a:ea typeface="Arial Unicode MS" pitchFamily="34" charset="-128"/>
                <a:cs typeface="Arial Unicode MS" pitchFamily="34" charset="-128"/>
              </a:rPr>
              <a:t>Нийгмийн хамгаалал, халамжийн нөлөөлөл</a:t>
            </a:r>
            <a:endParaRPr lang="en-US" sz="2400" b="1" dirty="0">
              <a:solidFill>
                <a:schemeClr val="bg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3337811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45</a:t>
            </a:fld>
            <a:endParaRPr lang="en-US" altLang="en-US"/>
          </a:p>
        </p:txBody>
      </p:sp>
      <p:sp>
        <p:nvSpPr>
          <p:cNvPr id="5" name="Rectangle 4"/>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a:solidFill>
                  <a:schemeClr val="bg1"/>
                </a:solidFill>
                <a:latin typeface="Arial Unicode MS" pitchFamily="34" charset="-128"/>
                <a:ea typeface="Arial Unicode MS" pitchFamily="34" charset="-128"/>
                <a:cs typeface="Arial Unicode MS" pitchFamily="34" charset="-128"/>
              </a:rPr>
              <a:t>Нийгмийн хамгаалал, халамжийн нөлөөлөл</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8" name="Rectangle 7"/>
          <p:cNvSpPr/>
          <p:nvPr/>
        </p:nvSpPr>
        <p:spPr>
          <a:xfrm>
            <a:off x="3733800" y="2438400"/>
            <a:ext cx="1831335" cy="646331"/>
          </a:xfrm>
          <a:prstGeom prst="rect">
            <a:avLst/>
          </a:prstGeom>
        </p:spPr>
        <p:txBody>
          <a:bodyPr wrap="none">
            <a:spAutoFit/>
          </a:bodyPr>
          <a:lstStyle/>
          <a:p>
            <a:pPr algn="ctr"/>
            <a:r>
              <a:rPr lang="mn-MN" dirty="0" smtClean="0">
                <a:solidFill>
                  <a:srgbClr val="002060"/>
                </a:solidFill>
                <a:latin typeface="Arial" panose="020B0604020202020204" pitchFamily="34" charset="0"/>
                <a:cs typeface="Arial" panose="020B0604020202020204" pitchFamily="34" charset="0"/>
              </a:rPr>
              <a:t>Хүлээн авсан </a:t>
            </a:r>
          </a:p>
          <a:p>
            <a:pPr algn="ctr"/>
            <a:r>
              <a:rPr lang="mn-MN" dirty="0" smtClean="0">
                <a:solidFill>
                  <a:srgbClr val="002060"/>
                </a:solidFill>
                <a:latin typeface="Arial" panose="020B0604020202020204" pitchFamily="34" charset="0"/>
                <a:cs typeface="Arial" panose="020B0604020202020204" pitchFamily="34" charset="0"/>
              </a:rPr>
              <a:t>тэтгэмжийн тоо</a:t>
            </a:r>
            <a:endParaRPr lang="en-US" dirty="0">
              <a:solidFill>
                <a:srgbClr val="002060"/>
              </a:solidFill>
              <a:latin typeface="Arial" panose="020B0604020202020204" pitchFamily="34" charset="0"/>
              <a:cs typeface="Arial" panose="020B0604020202020204" pitchFamily="34" charset="0"/>
            </a:endParaRPr>
          </a:p>
        </p:txBody>
      </p:sp>
      <p:sp>
        <p:nvSpPr>
          <p:cNvPr id="9" name="Rectangle 8"/>
          <p:cNvSpPr/>
          <p:nvPr/>
        </p:nvSpPr>
        <p:spPr>
          <a:xfrm>
            <a:off x="2362200" y="1278513"/>
            <a:ext cx="4847481" cy="461665"/>
          </a:xfrm>
          <a:prstGeom prst="rect">
            <a:avLst/>
          </a:prstGeom>
        </p:spPr>
        <p:txBody>
          <a:bodyPr wrap="none">
            <a:spAutoFit/>
          </a:bodyPr>
          <a:lstStyle/>
          <a:p>
            <a:r>
              <a:rPr lang="mn-MN" sz="2400" b="1" dirty="0" smtClean="0">
                <a:solidFill>
                  <a:srgbClr val="003399"/>
                </a:solidFill>
                <a:latin typeface="Arial" panose="020B0604020202020204" pitchFamily="34" charset="0"/>
                <a:cs typeface="Arial" panose="020B0604020202020204" pitchFamily="34" charset="0"/>
              </a:rPr>
              <a:t>Тэтгэвэр, тэтгэмжийн давхцал</a:t>
            </a:r>
            <a:endParaRPr lang="en-US" sz="2400" b="1" dirty="0">
              <a:solidFill>
                <a:srgbClr val="003399"/>
              </a:solidFill>
              <a:latin typeface="Arial" panose="020B060402020202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xmlns="" val="4224120191"/>
              </p:ext>
            </p:extLst>
          </p:nvPr>
        </p:nvGraphicFramePr>
        <p:xfrm>
          <a:off x="1143000" y="2209800"/>
          <a:ext cx="45720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xmlns="" val="722003479"/>
              </p:ext>
            </p:extLst>
          </p:nvPr>
        </p:nvGraphicFramePr>
        <p:xfrm>
          <a:off x="4724400" y="2209800"/>
          <a:ext cx="4038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8017812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81000"/>
            <a:ext cx="7467600" cy="304800"/>
          </a:xfrm>
        </p:spPr>
        <p:txBody>
          <a:bodyPr>
            <a:noAutofit/>
          </a:bodyPr>
          <a:lstStyle/>
          <a:p>
            <a:r>
              <a:rPr lang="mn-MN" sz="2000" b="1" dirty="0" smtClean="0">
                <a:solidFill>
                  <a:srgbClr val="002060"/>
                </a:solidFill>
                <a:latin typeface="Arial" panose="020B0604020202020204" pitchFamily="34" charset="0"/>
                <a:cs typeface="Arial" panose="020B0604020202020204" pitchFamily="34" charset="0"/>
              </a:rPr>
              <a:t>Өртөг-Үр ашгийн харьцаа, 2016 он</a:t>
            </a:r>
            <a:endParaRPr lang="en-US" sz="2000" b="1" dirty="0">
              <a:solidFill>
                <a:srgbClr val="00206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06154447"/>
              </p:ext>
            </p:extLst>
          </p:nvPr>
        </p:nvGraphicFramePr>
        <p:xfrm>
          <a:off x="1142999" y="840337"/>
          <a:ext cx="7848600" cy="2983464"/>
        </p:xfrm>
        <a:graphic>
          <a:graphicData uri="http://schemas.openxmlformats.org/drawingml/2006/table">
            <a:tbl>
              <a:tblPr/>
              <a:tblGrid>
                <a:gridCol w="1828801"/>
                <a:gridCol w="1447800"/>
                <a:gridCol w="1295400"/>
                <a:gridCol w="838200"/>
                <a:gridCol w="1481380"/>
                <a:gridCol w="957019"/>
              </a:tblGrid>
              <a:tr h="1215861">
                <a:tc>
                  <a:txBody>
                    <a:bodyPr/>
                    <a:lstStyle/>
                    <a:p>
                      <a:pPr algn="ctr" fontAlgn="ctr"/>
                      <a:r>
                        <a:rPr lang="en-US" sz="1200" b="1" i="0" u="none" strike="noStrike" dirty="0">
                          <a:solidFill>
                            <a:srgbClr val="C00000"/>
                          </a:solidFill>
                          <a:latin typeface="Arial" panose="020B0604020202020204" pitchFamily="34" charset="0"/>
                          <a:cs typeface="Arial" panose="020B0604020202020204" pitchFamily="34" charset="0"/>
                        </a:rPr>
                        <a:t> </a:t>
                      </a:r>
                    </a:p>
                  </a:txBody>
                  <a:tcPr marL="7697" marR="7697" marT="7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mn-MN" sz="1400" b="1" i="0" u="none" strike="noStrike" dirty="0">
                          <a:solidFill>
                            <a:schemeClr val="bg1"/>
                          </a:solidFill>
                          <a:latin typeface="Arial" panose="020B0604020202020204" pitchFamily="34" charset="0"/>
                          <a:cs typeface="Arial" panose="020B0604020202020204" pitchFamily="34" charset="0"/>
                        </a:rPr>
                        <a:t>Шилжүүлэггүй үеийн ядуурлын гүнзгийрэлтийн </a:t>
                      </a:r>
                      <a:r>
                        <a:rPr lang="mn-MN" sz="1400" b="1" i="0" u="none" strike="noStrike" dirty="0" smtClean="0">
                          <a:solidFill>
                            <a:schemeClr val="bg1"/>
                          </a:solidFill>
                          <a:latin typeface="Arial" panose="020B0604020202020204" pitchFamily="34" charset="0"/>
                          <a:cs typeface="Arial" panose="020B0604020202020204" pitchFamily="34" charset="0"/>
                        </a:rPr>
                        <a:t>тооцоо /сая.төг/</a:t>
                      </a:r>
                      <a:endParaRPr lang="mn-MN" sz="1400" b="1" i="0" u="none" strike="noStrike" dirty="0">
                        <a:solidFill>
                          <a:schemeClr val="bg1"/>
                        </a:solidFill>
                        <a:latin typeface="Arial" panose="020B0604020202020204" pitchFamily="34" charset="0"/>
                        <a:cs typeface="Arial" panose="020B0604020202020204" pitchFamily="34" charset="0"/>
                      </a:endParaRPr>
                    </a:p>
                  </a:txBody>
                  <a:tcPr marL="7697" marR="7697" marT="7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mn-MN" sz="1400" b="1" i="0" u="none" strike="noStrike" dirty="0" smtClean="0">
                          <a:solidFill>
                            <a:schemeClr val="bg1"/>
                          </a:solidFill>
                          <a:latin typeface="Arial" panose="020B0604020202020204" pitchFamily="34" charset="0"/>
                          <a:cs typeface="Arial" panose="020B0604020202020204" pitchFamily="34" charset="0"/>
                        </a:rPr>
                        <a:t>Бодит ядуурлын гүнзгийрэлт /сая.төг/</a:t>
                      </a:r>
                      <a:endParaRPr lang="mn-MN" sz="1400" b="1" i="0" u="none" strike="noStrike" dirty="0">
                        <a:solidFill>
                          <a:schemeClr val="bg1"/>
                        </a:solidFill>
                        <a:latin typeface="Arial" panose="020B0604020202020204" pitchFamily="34" charset="0"/>
                        <a:cs typeface="Arial" panose="020B0604020202020204" pitchFamily="34" charset="0"/>
                      </a:endParaRPr>
                    </a:p>
                  </a:txBody>
                  <a:tcPr marL="7697" marR="7697" marT="7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mn-MN" sz="1400" b="1" i="0" u="none" strike="noStrike" dirty="0" smtClean="0">
                          <a:solidFill>
                            <a:schemeClr val="bg1"/>
                          </a:solidFill>
                          <a:latin typeface="Arial" panose="020B0604020202020204" pitchFamily="34" charset="0"/>
                          <a:cs typeface="Arial" panose="020B0604020202020204" pitchFamily="34" charset="0"/>
                        </a:rPr>
                        <a:t>Зөрүү /сая.төг/ (</a:t>
                      </a:r>
                      <a:r>
                        <a:rPr lang="en-US" sz="1400" b="1" i="0" u="none" strike="noStrike" dirty="0" smtClean="0">
                          <a:solidFill>
                            <a:schemeClr val="bg1"/>
                          </a:solidFill>
                          <a:latin typeface="Arial" panose="020B0604020202020204" pitchFamily="34" charset="0"/>
                          <a:cs typeface="Arial" panose="020B0604020202020204" pitchFamily="34" charset="0"/>
                        </a:rPr>
                        <a:t>dPG)</a:t>
                      </a:r>
                      <a:endParaRPr lang="en-US" sz="1400" b="1" i="0" u="none" strike="noStrike" dirty="0">
                        <a:solidFill>
                          <a:schemeClr val="bg1"/>
                        </a:solidFill>
                        <a:latin typeface="Arial" panose="020B0604020202020204" pitchFamily="34" charset="0"/>
                        <a:cs typeface="Arial" panose="020B0604020202020204" pitchFamily="34" charset="0"/>
                      </a:endParaRPr>
                    </a:p>
                  </a:txBody>
                  <a:tcPr marL="7697" marR="7697" marT="7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mn-MN" sz="1400" b="1" i="0" u="none" strike="noStrike" dirty="0" smtClean="0">
                          <a:solidFill>
                            <a:schemeClr val="bg1"/>
                          </a:solidFill>
                          <a:latin typeface="Arial" panose="020B0604020202020204" pitchFamily="34" charset="0"/>
                          <a:cs typeface="Arial" panose="020B0604020202020204" pitchFamily="34" charset="0"/>
                        </a:rPr>
                        <a:t>Хөтөлбөрт</a:t>
                      </a:r>
                    </a:p>
                    <a:p>
                      <a:pPr algn="ctr" fontAlgn="ctr"/>
                      <a:r>
                        <a:rPr lang="en-US" sz="1400" b="1" i="0" u="none" strike="noStrike" dirty="0" smtClean="0">
                          <a:solidFill>
                            <a:schemeClr val="bg1"/>
                          </a:solidFill>
                          <a:latin typeface="Arial" panose="020B0604020202020204" pitchFamily="34" charset="0"/>
                          <a:cs typeface="Arial" panose="020B0604020202020204" pitchFamily="34" charset="0"/>
                        </a:rPr>
                        <a:t> 1</a:t>
                      </a:r>
                      <a:r>
                        <a:rPr lang="en-US" sz="1400" b="1" i="0" u="none" strike="noStrike" baseline="0" dirty="0" smtClean="0">
                          <a:solidFill>
                            <a:schemeClr val="bg1"/>
                          </a:solidFill>
                          <a:latin typeface="Arial" panose="020B0604020202020204" pitchFamily="34" charset="0"/>
                          <a:cs typeface="Arial" panose="020B0604020202020204" pitchFamily="34" charset="0"/>
                        </a:rPr>
                        <a:t> </a:t>
                      </a:r>
                      <a:r>
                        <a:rPr lang="mn-MN" sz="1400" b="1" i="0" u="none" strike="noStrike" baseline="0" dirty="0" smtClean="0">
                          <a:solidFill>
                            <a:schemeClr val="bg1"/>
                          </a:solidFill>
                          <a:latin typeface="Arial" panose="020B0604020202020204" pitchFamily="34" charset="0"/>
                          <a:cs typeface="Arial" panose="020B0604020202020204" pitchFamily="34" charset="0"/>
                        </a:rPr>
                        <a:t>сард</a:t>
                      </a:r>
                      <a:r>
                        <a:rPr lang="mn-MN" sz="1400" b="1" i="0" u="none" strike="noStrike" dirty="0" smtClean="0">
                          <a:solidFill>
                            <a:schemeClr val="bg1"/>
                          </a:solidFill>
                          <a:latin typeface="Arial" panose="020B0604020202020204" pitchFamily="34" charset="0"/>
                          <a:cs typeface="Arial" panose="020B0604020202020204" pitchFamily="34" charset="0"/>
                        </a:rPr>
                        <a:t> зарцуулсан нийт мөнгөн дүн /сая.төг/ (</a:t>
                      </a:r>
                      <a:r>
                        <a:rPr lang="en-US" sz="1400" b="1" i="0" u="none" strike="noStrike" dirty="0" smtClean="0">
                          <a:solidFill>
                            <a:schemeClr val="bg1"/>
                          </a:solidFill>
                          <a:latin typeface="Arial" panose="020B0604020202020204" pitchFamily="34" charset="0"/>
                          <a:cs typeface="Arial" panose="020B0604020202020204" pitchFamily="34" charset="0"/>
                        </a:rPr>
                        <a:t>X)</a:t>
                      </a:r>
                      <a:endParaRPr lang="en-US" sz="1400" b="1" i="0" u="none" strike="noStrike" dirty="0">
                        <a:solidFill>
                          <a:schemeClr val="bg1"/>
                        </a:solidFill>
                        <a:latin typeface="Arial" panose="020B0604020202020204" pitchFamily="34" charset="0"/>
                        <a:cs typeface="Arial" panose="020B0604020202020204" pitchFamily="34" charset="0"/>
                      </a:endParaRPr>
                    </a:p>
                  </a:txBody>
                  <a:tcPr marL="7697" marR="7697" marT="7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mn-MN" sz="1400" b="1" i="0" u="none" strike="noStrike" dirty="0">
                          <a:solidFill>
                            <a:schemeClr val="bg1"/>
                          </a:solidFill>
                          <a:latin typeface="Arial" panose="020B0604020202020204" pitchFamily="34" charset="0"/>
                          <a:cs typeface="Arial" panose="020B0604020202020204" pitchFamily="34" charset="0"/>
                        </a:rPr>
                        <a:t>Өртөг-Үр ашиг (</a:t>
                      </a:r>
                      <a:r>
                        <a:rPr lang="en-US" sz="1400" b="1" i="0" u="none" strike="noStrike" dirty="0">
                          <a:solidFill>
                            <a:schemeClr val="bg1"/>
                          </a:solidFill>
                          <a:latin typeface="Arial" panose="020B0604020202020204" pitchFamily="34" charset="0"/>
                          <a:cs typeface="Arial" panose="020B0604020202020204" pitchFamily="34" charset="0"/>
                        </a:rPr>
                        <a:t>dPG0/X)</a:t>
                      </a:r>
                    </a:p>
                  </a:txBody>
                  <a:tcPr marL="7697" marR="7697" marT="7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559913">
                <a:tc>
                  <a:txBody>
                    <a:bodyPr/>
                    <a:lstStyle/>
                    <a:p>
                      <a:pPr lvl="0" algn="l" fontAlgn="b"/>
                      <a:r>
                        <a:rPr lang="mn-MN" sz="1400" b="1" i="0" u="none" strike="noStrike" dirty="0" smtClean="0">
                          <a:solidFill>
                            <a:srgbClr val="003399"/>
                          </a:solidFill>
                          <a:latin typeface="Arial" panose="020B0604020202020204" pitchFamily="34" charset="0"/>
                          <a:cs typeface="Arial" panose="020B0604020202020204" pitchFamily="34" charset="0"/>
                        </a:rPr>
                        <a:t>Нийгмийн хамгааллын </a:t>
                      </a:r>
                      <a:r>
                        <a:rPr lang="en-US" sz="1400" b="1" i="0" u="none" strike="noStrike" dirty="0" smtClean="0">
                          <a:solidFill>
                            <a:srgbClr val="003399"/>
                          </a:solidFill>
                          <a:latin typeface="Arial" panose="020B0604020202020204" pitchFamily="34" charset="0"/>
                          <a:cs typeface="Arial" panose="020B0604020202020204" pitchFamily="34" charset="0"/>
                        </a:rPr>
                        <a:t>                    </a:t>
                      </a:r>
                    </a:p>
                    <a:p>
                      <a:pPr lvl="0" algn="l" fontAlgn="b"/>
                      <a:r>
                        <a:rPr lang="mn-MN" sz="1400" b="1" i="0" u="none" strike="noStrike" dirty="0" smtClean="0">
                          <a:solidFill>
                            <a:srgbClr val="003399"/>
                          </a:solidFill>
                          <a:latin typeface="Arial" panose="020B0604020202020204" pitchFamily="34" charset="0"/>
                          <a:cs typeface="Arial" panose="020B0604020202020204" pitchFamily="34" charset="0"/>
                        </a:rPr>
                        <a:t>бүх </a:t>
                      </a:r>
                      <a:r>
                        <a:rPr lang="mn-MN" sz="1400" b="1" i="0" u="none" strike="noStrike" dirty="0">
                          <a:solidFill>
                            <a:srgbClr val="003399"/>
                          </a:solidFill>
                          <a:latin typeface="Arial" panose="020B0604020202020204" pitchFamily="34" charset="0"/>
                          <a:cs typeface="Arial" panose="020B0604020202020204" pitchFamily="34" charset="0"/>
                        </a:rPr>
                        <a:t>хөтөлбөр</a:t>
                      </a:r>
                    </a:p>
                  </a:txBody>
                  <a:tcPr marL="7697" marR="7697" marT="7697"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400" b="1" i="0" u="none" strike="noStrike" dirty="0">
                          <a:solidFill>
                            <a:srgbClr val="003399"/>
                          </a:solidFill>
                          <a:latin typeface="Arial" panose="020B0604020202020204" pitchFamily="34" charset="0"/>
                          <a:cs typeface="Arial" panose="020B0604020202020204" pitchFamily="34" charset="0"/>
                        </a:rPr>
                        <a:t>               </a:t>
                      </a:r>
                      <a:r>
                        <a:rPr lang="mn-MN" sz="1400" b="1" i="0" u="none" strike="noStrike" dirty="0" smtClean="0">
                          <a:solidFill>
                            <a:srgbClr val="003399"/>
                          </a:solidFill>
                          <a:latin typeface="Arial" panose="020B0604020202020204" pitchFamily="34" charset="0"/>
                          <a:cs typeface="Arial" panose="020B0604020202020204" pitchFamily="34" charset="0"/>
                        </a:rPr>
                        <a:t>93</a:t>
                      </a:r>
                      <a:r>
                        <a:rPr lang="en-US" sz="1400" b="1" i="0" u="none" strike="noStrike" dirty="0" smtClean="0">
                          <a:solidFill>
                            <a:srgbClr val="003399"/>
                          </a:solidFill>
                          <a:latin typeface="Arial" panose="020B0604020202020204" pitchFamily="34" charset="0"/>
                          <a:cs typeface="Arial" panose="020B0604020202020204" pitchFamily="34" charset="0"/>
                        </a:rPr>
                        <a:t>,</a:t>
                      </a:r>
                      <a:r>
                        <a:rPr lang="mn-MN" sz="1400" b="1" i="0" u="none" strike="noStrike" dirty="0" smtClean="0">
                          <a:solidFill>
                            <a:srgbClr val="003399"/>
                          </a:solidFill>
                          <a:latin typeface="Arial" panose="020B0604020202020204" pitchFamily="34" charset="0"/>
                          <a:cs typeface="Arial" panose="020B0604020202020204" pitchFamily="34" charset="0"/>
                        </a:rPr>
                        <a:t>6</a:t>
                      </a:r>
                      <a:r>
                        <a:rPr lang="en-US" sz="1400" b="1" i="0" u="none" strike="noStrike" dirty="0" smtClean="0">
                          <a:solidFill>
                            <a:srgbClr val="003399"/>
                          </a:solidFill>
                          <a:latin typeface="Arial" panose="020B0604020202020204" pitchFamily="34" charset="0"/>
                          <a:cs typeface="Arial" panose="020B0604020202020204" pitchFamily="34" charset="0"/>
                        </a:rPr>
                        <a:t>1</a:t>
                      </a:r>
                      <a:r>
                        <a:rPr lang="mn-MN" sz="1400" b="1" i="0" u="none" strike="noStrike" dirty="0" smtClean="0">
                          <a:solidFill>
                            <a:srgbClr val="003399"/>
                          </a:solidFill>
                          <a:latin typeface="Arial" panose="020B0604020202020204" pitchFamily="34" charset="0"/>
                          <a:cs typeface="Arial" panose="020B0604020202020204" pitchFamily="34" charset="0"/>
                        </a:rPr>
                        <a:t>3</a:t>
                      </a:r>
                      <a:r>
                        <a:rPr lang="en-US" sz="1400" b="1" i="0" u="none" strike="noStrike" dirty="0" smtClean="0">
                          <a:solidFill>
                            <a:srgbClr val="003399"/>
                          </a:solidFill>
                          <a:latin typeface="Arial" panose="020B0604020202020204" pitchFamily="34" charset="0"/>
                          <a:cs typeface="Arial" panose="020B0604020202020204" pitchFamily="34" charset="0"/>
                        </a:rPr>
                        <a:t>.</a:t>
                      </a:r>
                      <a:r>
                        <a:rPr lang="mn-MN" sz="1400" b="1" i="0" u="none" strike="noStrike" dirty="0" smtClean="0">
                          <a:solidFill>
                            <a:srgbClr val="003399"/>
                          </a:solidFill>
                          <a:latin typeface="Arial" panose="020B0604020202020204" pitchFamily="34" charset="0"/>
                          <a:cs typeface="Arial" panose="020B0604020202020204" pitchFamily="34" charset="0"/>
                        </a:rPr>
                        <a:t>7</a:t>
                      </a:r>
                      <a:r>
                        <a:rPr lang="en-US" sz="1400" b="1" i="0" u="none" strike="noStrike" dirty="0" smtClean="0">
                          <a:solidFill>
                            <a:srgbClr val="003399"/>
                          </a:solidFill>
                          <a:latin typeface="Arial" panose="020B0604020202020204" pitchFamily="34" charset="0"/>
                          <a:cs typeface="Arial" panose="020B0604020202020204" pitchFamily="34" charset="0"/>
                        </a:rPr>
                        <a:t> </a:t>
                      </a:r>
                      <a:endParaRPr lang="en-US" sz="1400" b="1" i="0" u="none" strike="noStrike" dirty="0">
                        <a:solidFill>
                          <a:srgbClr val="003399"/>
                        </a:solidFill>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mn-MN" sz="1400" b="1" i="0" u="none" strike="noStrike" dirty="0" smtClean="0">
                          <a:solidFill>
                            <a:srgbClr val="003399"/>
                          </a:solidFill>
                          <a:latin typeface="Arial" panose="020B0604020202020204" pitchFamily="34" charset="0"/>
                          <a:cs typeface="Arial" panose="020B0604020202020204" pitchFamily="34" charset="0"/>
                        </a:rPr>
                        <a:t>34</a:t>
                      </a:r>
                      <a:r>
                        <a:rPr lang="en-US" sz="1400" b="1" i="0" u="none" strike="noStrike" dirty="0" smtClean="0">
                          <a:solidFill>
                            <a:srgbClr val="003399"/>
                          </a:solidFill>
                          <a:latin typeface="Arial" panose="020B0604020202020204" pitchFamily="34" charset="0"/>
                          <a:cs typeface="Arial" panose="020B0604020202020204" pitchFamily="34" charset="0"/>
                        </a:rPr>
                        <a:t>,1</a:t>
                      </a:r>
                      <a:r>
                        <a:rPr lang="mn-MN" sz="1400" b="1" i="0" u="none" strike="noStrike" dirty="0" smtClean="0">
                          <a:solidFill>
                            <a:srgbClr val="003399"/>
                          </a:solidFill>
                          <a:latin typeface="Arial" panose="020B0604020202020204" pitchFamily="34" charset="0"/>
                          <a:cs typeface="Arial" panose="020B0604020202020204" pitchFamily="34" charset="0"/>
                        </a:rPr>
                        <a:t>30</a:t>
                      </a:r>
                      <a:r>
                        <a:rPr lang="en-US" sz="1400" b="1" i="0" u="none" strike="noStrike" dirty="0" smtClean="0">
                          <a:solidFill>
                            <a:srgbClr val="003399"/>
                          </a:solidFill>
                          <a:latin typeface="Arial" panose="020B0604020202020204" pitchFamily="34" charset="0"/>
                          <a:cs typeface="Arial" panose="020B0604020202020204" pitchFamily="34" charset="0"/>
                        </a:rPr>
                        <a:t>.</a:t>
                      </a:r>
                      <a:r>
                        <a:rPr lang="mn-MN" sz="1400" b="1" i="0" u="none" strike="noStrike" dirty="0" smtClean="0">
                          <a:solidFill>
                            <a:srgbClr val="003399"/>
                          </a:solidFill>
                          <a:latin typeface="Arial" panose="020B0604020202020204" pitchFamily="34" charset="0"/>
                          <a:cs typeface="Arial" panose="020B0604020202020204" pitchFamily="34" charset="0"/>
                        </a:rPr>
                        <a:t>2</a:t>
                      </a:r>
                      <a:r>
                        <a:rPr lang="en-US" sz="1400" b="1" i="0" u="none" strike="noStrike" dirty="0" smtClean="0">
                          <a:solidFill>
                            <a:srgbClr val="003399"/>
                          </a:solidFill>
                          <a:latin typeface="Arial" panose="020B0604020202020204" pitchFamily="34" charset="0"/>
                          <a:cs typeface="Arial" panose="020B0604020202020204" pitchFamily="34" charset="0"/>
                        </a:rPr>
                        <a:t> </a:t>
                      </a:r>
                      <a:endParaRPr lang="en-US" sz="1400" b="1" i="0" u="none" strike="noStrike" dirty="0">
                        <a:solidFill>
                          <a:srgbClr val="003399"/>
                        </a:solidFill>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mn-MN" sz="1400" b="1" i="0" u="none" strike="noStrike" dirty="0" smtClean="0">
                          <a:solidFill>
                            <a:srgbClr val="003399"/>
                          </a:solidFill>
                          <a:latin typeface="Arial" panose="020B0604020202020204" pitchFamily="34" charset="0"/>
                          <a:cs typeface="Arial" panose="020B0604020202020204" pitchFamily="34" charset="0"/>
                        </a:rPr>
                        <a:t>59</a:t>
                      </a:r>
                      <a:r>
                        <a:rPr lang="en-US" sz="1400" b="1" i="0" u="none" strike="noStrike" dirty="0" smtClean="0">
                          <a:solidFill>
                            <a:srgbClr val="003399"/>
                          </a:solidFill>
                          <a:latin typeface="Arial" panose="020B0604020202020204" pitchFamily="34" charset="0"/>
                          <a:cs typeface="Arial" panose="020B0604020202020204" pitchFamily="34" charset="0"/>
                        </a:rPr>
                        <a:t>,</a:t>
                      </a:r>
                      <a:r>
                        <a:rPr lang="mn-MN" sz="1400" b="1" i="0" u="none" strike="noStrike" dirty="0" smtClean="0">
                          <a:solidFill>
                            <a:srgbClr val="003399"/>
                          </a:solidFill>
                          <a:latin typeface="Arial" panose="020B0604020202020204" pitchFamily="34" charset="0"/>
                          <a:cs typeface="Arial" panose="020B0604020202020204" pitchFamily="34" charset="0"/>
                        </a:rPr>
                        <a:t>483</a:t>
                      </a:r>
                      <a:r>
                        <a:rPr lang="en-US" sz="1400" b="1" i="0" u="none" strike="noStrike" dirty="0" smtClean="0">
                          <a:solidFill>
                            <a:srgbClr val="003399"/>
                          </a:solidFill>
                          <a:latin typeface="Arial" panose="020B0604020202020204" pitchFamily="34" charset="0"/>
                          <a:cs typeface="Arial" panose="020B0604020202020204" pitchFamily="34" charset="0"/>
                        </a:rPr>
                        <a:t>.</a:t>
                      </a:r>
                      <a:r>
                        <a:rPr lang="mn-MN" sz="1400" b="1" i="0" u="none" strike="noStrike" dirty="0" smtClean="0">
                          <a:solidFill>
                            <a:srgbClr val="003399"/>
                          </a:solidFill>
                          <a:latin typeface="Arial" panose="020B0604020202020204" pitchFamily="34" charset="0"/>
                          <a:cs typeface="Arial" panose="020B0604020202020204" pitchFamily="34" charset="0"/>
                        </a:rPr>
                        <a:t>4</a:t>
                      </a:r>
                      <a:r>
                        <a:rPr lang="en-US" sz="1400" b="1" i="0" u="none" strike="noStrike" dirty="0" smtClean="0">
                          <a:solidFill>
                            <a:srgbClr val="003399"/>
                          </a:solidFill>
                          <a:latin typeface="Arial" panose="020B0604020202020204" pitchFamily="34" charset="0"/>
                          <a:cs typeface="Arial" panose="020B0604020202020204" pitchFamily="34" charset="0"/>
                        </a:rPr>
                        <a:t> </a:t>
                      </a:r>
                      <a:endParaRPr lang="en-US" sz="1400" b="1" i="0" u="none" strike="noStrike" dirty="0">
                        <a:solidFill>
                          <a:srgbClr val="003399"/>
                        </a:solidFill>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400" b="1" i="0" u="none" strike="noStrike" dirty="0">
                          <a:solidFill>
                            <a:srgbClr val="003399"/>
                          </a:solidFill>
                          <a:latin typeface="Arial" panose="020B0604020202020204" pitchFamily="34" charset="0"/>
                          <a:cs typeface="Arial" panose="020B0604020202020204" pitchFamily="34" charset="0"/>
                        </a:rPr>
                        <a:t>             </a:t>
                      </a:r>
                      <a:r>
                        <a:rPr lang="en-US" sz="1400" b="1" i="0" u="none" strike="noStrike" dirty="0" smtClean="0">
                          <a:solidFill>
                            <a:srgbClr val="003399"/>
                          </a:solidFill>
                          <a:latin typeface="Arial" panose="020B0604020202020204" pitchFamily="34" charset="0"/>
                          <a:cs typeface="Arial" panose="020B0604020202020204" pitchFamily="34" charset="0"/>
                        </a:rPr>
                        <a:t>1</a:t>
                      </a:r>
                      <a:r>
                        <a:rPr lang="mn-MN" sz="1400" b="1" i="0" u="none" strike="noStrike" dirty="0" smtClean="0">
                          <a:solidFill>
                            <a:srgbClr val="003399"/>
                          </a:solidFill>
                          <a:latin typeface="Arial" panose="020B0604020202020204" pitchFamily="34" charset="0"/>
                          <a:cs typeface="Arial" panose="020B0604020202020204" pitchFamily="34" charset="0"/>
                        </a:rPr>
                        <a:t>44</a:t>
                      </a:r>
                      <a:r>
                        <a:rPr lang="en-US" sz="1400" b="1" i="0" u="none" strike="noStrike" dirty="0" smtClean="0">
                          <a:solidFill>
                            <a:srgbClr val="003399"/>
                          </a:solidFill>
                          <a:latin typeface="Arial" panose="020B0604020202020204" pitchFamily="34" charset="0"/>
                          <a:cs typeface="Arial" panose="020B0604020202020204" pitchFamily="34" charset="0"/>
                        </a:rPr>
                        <a:t>,</a:t>
                      </a:r>
                      <a:r>
                        <a:rPr lang="mn-MN" sz="1400" b="1" i="0" u="none" strike="noStrike" dirty="0" smtClean="0">
                          <a:solidFill>
                            <a:srgbClr val="003399"/>
                          </a:solidFill>
                          <a:latin typeface="Arial" panose="020B0604020202020204" pitchFamily="34" charset="0"/>
                          <a:cs typeface="Arial" panose="020B0604020202020204" pitchFamily="34" charset="0"/>
                        </a:rPr>
                        <a:t>2</a:t>
                      </a:r>
                      <a:r>
                        <a:rPr lang="en-US" sz="1400" b="1" i="0" u="none" strike="noStrike" dirty="0" smtClean="0">
                          <a:solidFill>
                            <a:srgbClr val="003399"/>
                          </a:solidFill>
                          <a:latin typeface="Arial" panose="020B0604020202020204" pitchFamily="34" charset="0"/>
                          <a:cs typeface="Arial" panose="020B0604020202020204" pitchFamily="34" charset="0"/>
                        </a:rPr>
                        <a:t>8</a:t>
                      </a:r>
                      <a:r>
                        <a:rPr lang="mn-MN" sz="1400" b="1" i="0" u="none" strike="noStrike" dirty="0" smtClean="0">
                          <a:solidFill>
                            <a:srgbClr val="003399"/>
                          </a:solidFill>
                          <a:latin typeface="Arial" panose="020B0604020202020204" pitchFamily="34" charset="0"/>
                          <a:cs typeface="Arial" panose="020B0604020202020204" pitchFamily="34" charset="0"/>
                        </a:rPr>
                        <a:t>0</a:t>
                      </a:r>
                      <a:r>
                        <a:rPr lang="en-US" sz="1400" b="1" i="0" u="none" strike="noStrike" dirty="0" smtClean="0">
                          <a:solidFill>
                            <a:srgbClr val="003399"/>
                          </a:solidFill>
                          <a:latin typeface="Arial" panose="020B0604020202020204" pitchFamily="34" charset="0"/>
                          <a:cs typeface="Arial" panose="020B0604020202020204" pitchFamily="34" charset="0"/>
                        </a:rPr>
                        <a:t>.</a:t>
                      </a:r>
                      <a:r>
                        <a:rPr lang="mn-MN" sz="1400" b="1" i="0" u="none" strike="noStrike" dirty="0" smtClean="0">
                          <a:solidFill>
                            <a:srgbClr val="003399"/>
                          </a:solidFill>
                          <a:latin typeface="Arial" panose="020B0604020202020204" pitchFamily="34" charset="0"/>
                          <a:cs typeface="Arial" panose="020B0604020202020204" pitchFamily="34" charset="0"/>
                        </a:rPr>
                        <a:t>8</a:t>
                      </a:r>
                      <a:r>
                        <a:rPr lang="en-US" sz="1400" b="1" i="0" u="none" strike="noStrike" dirty="0" smtClean="0">
                          <a:solidFill>
                            <a:srgbClr val="003399"/>
                          </a:solidFill>
                          <a:latin typeface="Arial" panose="020B0604020202020204" pitchFamily="34" charset="0"/>
                          <a:cs typeface="Arial" panose="020B0604020202020204" pitchFamily="34" charset="0"/>
                        </a:rPr>
                        <a:t> </a:t>
                      </a:r>
                      <a:endParaRPr lang="en-US" sz="1400" b="1" i="0" u="none" strike="noStrike" dirty="0">
                        <a:solidFill>
                          <a:srgbClr val="003399"/>
                        </a:solidFill>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400" b="1" i="0" u="none" strike="noStrike" dirty="0" smtClean="0">
                          <a:solidFill>
                            <a:srgbClr val="003399"/>
                          </a:solidFill>
                          <a:latin typeface="Arial" panose="020B0604020202020204" pitchFamily="34" charset="0"/>
                          <a:cs typeface="Arial" panose="020B0604020202020204" pitchFamily="34" charset="0"/>
                        </a:rPr>
                        <a:t>0.</a:t>
                      </a:r>
                      <a:r>
                        <a:rPr lang="mn-MN" sz="1400" b="1" i="0" u="none" strike="noStrike" dirty="0" smtClean="0">
                          <a:solidFill>
                            <a:srgbClr val="003399"/>
                          </a:solidFill>
                          <a:latin typeface="Arial" panose="020B0604020202020204" pitchFamily="34" charset="0"/>
                          <a:cs typeface="Arial" panose="020B0604020202020204" pitchFamily="34" charset="0"/>
                        </a:rPr>
                        <a:t>41</a:t>
                      </a:r>
                      <a:endParaRPr lang="en-US" sz="1400" b="1" i="0" u="none" strike="noStrike" dirty="0">
                        <a:solidFill>
                          <a:srgbClr val="003399"/>
                        </a:solidFill>
                        <a:latin typeface="Arial" panose="020B0604020202020204" pitchFamily="34" charset="0"/>
                        <a:cs typeface="Arial" panose="020B0604020202020204" pitchFamily="34" charset="0"/>
                      </a:endParaRPr>
                    </a:p>
                  </a:txBody>
                  <a:tcPr marL="7697" marR="7697" marT="7697"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r>
              <a:tr h="559913">
                <a:tc>
                  <a:txBody>
                    <a:bodyPr/>
                    <a:lstStyle/>
                    <a:p>
                      <a:pPr lvl="0" algn="l" fontAlgn="b"/>
                      <a:r>
                        <a:rPr lang="mn-MN" sz="1400" b="1" i="0" u="none" strike="noStrike" dirty="0" smtClean="0">
                          <a:solidFill>
                            <a:srgbClr val="002060"/>
                          </a:solidFill>
                          <a:latin typeface="Arial" panose="020B0604020202020204" pitchFamily="34" charset="0"/>
                          <a:cs typeface="Arial" panose="020B0604020202020204" pitchFamily="34" charset="0"/>
                        </a:rPr>
                        <a:t>Хүүхдийн мөнгө</a:t>
                      </a:r>
                      <a:endParaRPr lang="mn-MN" sz="1400" b="1" i="0" u="none" strike="noStrike" dirty="0">
                        <a:solidFill>
                          <a:srgbClr val="002060"/>
                        </a:solidFill>
                        <a:latin typeface="Arial" panose="020B0604020202020204" pitchFamily="34" charset="0"/>
                        <a:cs typeface="Arial" panose="020B0604020202020204" pitchFamily="34" charset="0"/>
                      </a:endParaRPr>
                    </a:p>
                  </a:txBody>
                  <a:tcPr marL="69273" marR="7697" marT="7697" marB="0" anchor="ctr">
                    <a:lnL>
                      <a:noFill/>
                    </a:lnL>
                    <a:lnR>
                      <a:noFill/>
                    </a:lnR>
                    <a:lnT>
                      <a:noFill/>
                    </a:lnT>
                    <a:lnB>
                      <a:noFill/>
                    </a:lnB>
                    <a:solidFill>
                      <a:schemeClr val="bg1"/>
                    </a:solidFill>
                  </a:tcPr>
                </a:tc>
                <a:tc>
                  <a:txBody>
                    <a:bodyPr/>
                    <a:lstStyle/>
                    <a:p>
                      <a:pPr algn="ctr" fontAlgn="b"/>
                      <a:r>
                        <a:rPr lang="en-US" sz="1400" b="1" i="0" u="none" strike="noStrike" dirty="0">
                          <a:solidFill>
                            <a:srgbClr val="002060"/>
                          </a:solidFill>
                          <a:latin typeface="Arial" panose="020B0604020202020204" pitchFamily="34" charset="0"/>
                          <a:cs typeface="Arial" panose="020B0604020202020204" pitchFamily="34" charset="0"/>
                        </a:rPr>
                        <a:t>               </a:t>
                      </a:r>
                      <a:r>
                        <a:rPr lang="en-US" sz="1400" b="1" i="0" u="none" strike="noStrike" dirty="0" smtClean="0">
                          <a:solidFill>
                            <a:srgbClr val="002060"/>
                          </a:solidFill>
                          <a:latin typeface="Arial" panose="020B0604020202020204" pitchFamily="34" charset="0"/>
                          <a:cs typeface="Arial" panose="020B0604020202020204" pitchFamily="34" charset="0"/>
                        </a:rPr>
                        <a:t>4</a:t>
                      </a:r>
                      <a:r>
                        <a:rPr lang="mn-MN" sz="1400" b="1" i="0" u="none" strike="noStrike" dirty="0" smtClean="0">
                          <a:solidFill>
                            <a:srgbClr val="002060"/>
                          </a:solidFill>
                          <a:latin typeface="Arial" panose="020B0604020202020204" pitchFamily="34" charset="0"/>
                          <a:cs typeface="Arial" panose="020B0604020202020204" pitchFamily="34" charset="0"/>
                        </a:rPr>
                        <a:t>2</a:t>
                      </a:r>
                      <a:r>
                        <a:rPr lang="en-US" sz="1400" b="1" i="0" u="none" strike="noStrike" dirty="0" smtClean="0">
                          <a:solidFill>
                            <a:srgbClr val="002060"/>
                          </a:solidFill>
                          <a:latin typeface="Arial" panose="020B0604020202020204" pitchFamily="34" charset="0"/>
                          <a:cs typeface="Arial" panose="020B0604020202020204" pitchFamily="34" charset="0"/>
                        </a:rPr>
                        <a:t>,</a:t>
                      </a:r>
                      <a:r>
                        <a:rPr lang="mn-MN" sz="1400" b="1" i="0" u="none" strike="noStrike" dirty="0" smtClean="0">
                          <a:solidFill>
                            <a:srgbClr val="002060"/>
                          </a:solidFill>
                          <a:latin typeface="Arial" panose="020B0604020202020204" pitchFamily="34" charset="0"/>
                          <a:cs typeface="Arial" panose="020B0604020202020204" pitchFamily="34" charset="0"/>
                        </a:rPr>
                        <a:t>261</a:t>
                      </a:r>
                      <a:r>
                        <a:rPr lang="en-US" sz="1400" b="1" i="0" u="none" strike="noStrike" dirty="0" smtClean="0">
                          <a:solidFill>
                            <a:srgbClr val="002060"/>
                          </a:solidFill>
                          <a:latin typeface="Arial" panose="020B0604020202020204" pitchFamily="34" charset="0"/>
                          <a:cs typeface="Arial" panose="020B0604020202020204" pitchFamily="34" charset="0"/>
                        </a:rPr>
                        <a:t>.</a:t>
                      </a:r>
                      <a:r>
                        <a:rPr lang="mn-MN" sz="1400" b="1" i="0" u="none" strike="noStrike" dirty="0" smtClean="0">
                          <a:solidFill>
                            <a:srgbClr val="002060"/>
                          </a:solidFill>
                          <a:latin typeface="Arial" panose="020B0604020202020204" pitchFamily="34" charset="0"/>
                          <a:cs typeface="Arial" panose="020B0604020202020204" pitchFamily="34" charset="0"/>
                        </a:rPr>
                        <a:t>6</a:t>
                      </a:r>
                      <a:r>
                        <a:rPr lang="en-US" sz="1400" b="1" i="0" u="none" strike="noStrike" dirty="0" smtClean="0">
                          <a:solidFill>
                            <a:srgbClr val="002060"/>
                          </a:solidFill>
                          <a:latin typeface="Arial" panose="020B0604020202020204" pitchFamily="34" charset="0"/>
                          <a:cs typeface="Arial" panose="020B0604020202020204" pitchFamily="34" charset="0"/>
                        </a:rPr>
                        <a:t> </a:t>
                      </a:r>
                      <a:endParaRPr lang="en-US" sz="14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chemeClr val="bg1"/>
                    </a:solidFill>
                  </a:tcPr>
                </a:tc>
                <a:tc>
                  <a:txBody>
                    <a:bodyPr/>
                    <a:lstStyle/>
                    <a:p>
                      <a:pPr algn="ctr" fontAlgn="b"/>
                      <a:r>
                        <a:rPr lang="mn-MN" sz="1400" b="1" i="0" u="none" strike="noStrike" dirty="0" smtClean="0">
                          <a:solidFill>
                            <a:srgbClr val="002060"/>
                          </a:solidFill>
                          <a:latin typeface="Arial" panose="020B0604020202020204" pitchFamily="34" charset="0"/>
                          <a:cs typeface="Arial" panose="020B0604020202020204" pitchFamily="34" charset="0"/>
                        </a:rPr>
                        <a:t>34</a:t>
                      </a:r>
                      <a:r>
                        <a:rPr lang="en-US" sz="1400" b="1" i="0" u="none" strike="noStrike" dirty="0" smtClean="0">
                          <a:solidFill>
                            <a:srgbClr val="002060"/>
                          </a:solidFill>
                          <a:latin typeface="Arial" panose="020B0604020202020204" pitchFamily="34" charset="0"/>
                          <a:cs typeface="Arial" panose="020B0604020202020204" pitchFamily="34" charset="0"/>
                        </a:rPr>
                        <a:t>,1</a:t>
                      </a:r>
                      <a:r>
                        <a:rPr lang="mn-MN" sz="1400" b="1" i="0" u="none" strike="noStrike" dirty="0" smtClean="0">
                          <a:solidFill>
                            <a:srgbClr val="002060"/>
                          </a:solidFill>
                          <a:latin typeface="Arial" panose="020B0604020202020204" pitchFamily="34" charset="0"/>
                          <a:cs typeface="Arial" panose="020B0604020202020204" pitchFamily="34" charset="0"/>
                        </a:rPr>
                        <a:t>30</a:t>
                      </a:r>
                      <a:r>
                        <a:rPr lang="en-US" sz="1400" b="1" i="0" u="none" strike="noStrike" dirty="0" smtClean="0">
                          <a:solidFill>
                            <a:srgbClr val="002060"/>
                          </a:solidFill>
                          <a:latin typeface="Arial" panose="020B0604020202020204" pitchFamily="34" charset="0"/>
                          <a:cs typeface="Arial" panose="020B0604020202020204" pitchFamily="34" charset="0"/>
                        </a:rPr>
                        <a:t>.</a:t>
                      </a:r>
                      <a:r>
                        <a:rPr lang="mn-MN" sz="1400" b="1" i="0" u="none" strike="noStrike" dirty="0" smtClean="0">
                          <a:solidFill>
                            <a:srgbClr val="002060"/>
                          </a:solidFill>
                          <a:latin typeface="Arial" panose="020B0604020202020204" pitchFamily="34" charset="0"/>
                          <a:cs typeface="Arial" panose="020B0604020202020204" pitchFamily="34" charset="0"/>
                        </a:rPr>
                        <a:t>2</a:t>
                      </a:r>
                      <a:r>
                        <a:rPr lang="en-US" sz="1400" b="1" i="0" u="none" strike="noStrike" dirty="0" smtClean="0">
                          <a:solidFill>
                            <a:srgbClr val="002060"/>
                          </a:solidFill>
                          <a:latin typeface="Arial" panose="020B0604020202020204" pitchFamily="34" charset="0"/>
                          <a:cs typeface="Arial" panose="020B0604020202020204" pitchFamily="34" charset="0"/>
                        </a:rPr>
                        <a:t> </a:t>
                      </a:r>
                      <a:endParaRPr lang="en-US" sz="14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chemeClr val="bg1"/>
                    </a:solidFill>
                  </a:tcPr>
                </a:tc>
                <a:tc>
                  <a:txBody>
                    <a:bodyPr/>
                    <a:lstStyle/>
                    <a:p>
                      <a:pPr algn="ctr" fontAlgn="b"/>
                      <a:r>
                        <a:rPr lang="en-US" sz="1400" b="1" i="0" u="none" strike="noStrike" dirty="0" smtClean="0">
                          <a:solidFill>
                            <a:srgbClr val="002060"/>
                          </a:solidFill>
                          <a:latin typeface="Arial" panose="020B0604020202020204" pitchFamily="34" charset="0"/>
                          <a:cs typeface="Arial" panose="020B0604020202020204" pitchFamily="34" charset="0"/>
                        </a:rPr>
                        <a:t>    </a:t>
                      </a:r>
                      <a:r>
                        <a:rPr lang="mn-MN" sz="1400" b="1" i="0" u="none" strike="noStrike" dirty="0" smtClean="0">
                          <a:solidFill>
                            <a:srgbClr val="002060"/>
                          </a:solidFill>
                          <a:latin typeface="Arial" panose="020B0604020202020204" pitchFamily="34" charset="0"/>
                          <a:cs typeface="Arial" panose="020B0604020202020204" pitchFamily="34" charset="0"/>
                        </a:rPr>
                        <a:t>8</a:t>
                      </a:r>
                      <a:r>
                        <a:rPr lang="en-US" sz="1400" b="1" i="0" u="none" strike="noStrike" dirty="0" smtClean="0">
                          <a:solidFill>
                            <a:srgbClr val="002060"/>
                          </a:solidFill>
                          <a:latin typeface="Arial" panose="020B0604020202020204" pitchFamily="34" charset="0"/>
                          <a:cs typeface="Arial" panose="020B0604020202020204" pitchFamily="34" charset="0"/>
                        </a:rPr>
                        <a:t>,</a:t>
                      </a:r>
                      <a:r>
                        <a:rPr lang="mn-MN" sz="1400" b="1" i="0" u="none" strike="noStrike" dirty="0" smtClean="0">
                          <a:solidFill>
                            <a:srgbClr val="002060"/>
                          </a:solidFill>
                          <a:latin typeface="Arial" panose="020B0604020202020204" pitchFamily="34" charset="0"/>
                          <a:cs typeface="Arial" panose="020B0604020202020204" pitchFamily="34" charset="0"/>
                        </a:rPr>
                        <a:t>131</a:t>
                      </a:r>
                      <a:r>
                        <a:rPr lang="en-US" sz="1400" b="1" i="0" u="none" strike="noStrike" dirty="0" smtClean="0">
                          <a:solidFill>
                            <a:srgbClr val="002060"/>
                          </a:solidFill>
                          <a:latin typeface="Arial" panose="020B0604020202020204" pitchFamily="34" charset="0"/>
                          <a:cs typeface="Arial" panose="020B0604020202020204" pitchFamily="34" charset="0"/>
                        </a:rPr>
                        <a:t>.4 </a:t>
                      </a:r>
                      <a:endParaRPr lang="en-US" sz="14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chemeClr val="bg1"/>
                    </a:solidFill>
                  </a:tcPr>
                </a:tc>
                <a:tc>
                  <a:txBody>
                    <a:bodyPr/>
                    <a:lstStyle/>
                    <a:p>
                      <a:pPr algn="ctr" fontAlgn="b"/>
                      <a:r>
                        <a:rPr lang="en-US" sz="1400" b="1" i="0" u="none" strike="noStrike" dirty="0">
                          <a:solidFill>
                            <a:srgbClr val="002060"/>
                          </a:solidFill>
                          <a:latin typeface="Arial" panose="020B0604020202020204" pitchFamily="34" charset="0"/>
                          <a:cs typeface="Arial" panose="020B0604020202020204" pitchFamily="34" charset="0"/>
                        </a:rPr>
                        <a:t>               </a:t>
                      </a:r>
                      <a:r>
                        <a:rPr lang="mn-MN" sz="1400" b="1" i="0" u="none" strike="noStrike" dirty="0" smtClean="0">
                          <a:solidFill>
                            <a:srgbClr val="002060"/>
                          </a:solidFill>
                          <a:latin typeface="Arial" panose="020B0604020202020204" pitchFamily="34" charset="0"/>
                          <a:cs typeface="Arial" panose="020B0604020202020204" pitchFamily="34" charset="0"/>
                        </a:rPr>
                        <a:t>19</a:t>
                      </a:r>
                      <a:r>
                        <a:rPr lang="en-US" sz="1400" b="1" i="0" u="none" strike="noStrike" dirty="0" smtClean="0">
                          <a:solidFill>
                            <a:srgbClr val="002060"/>
                          </a:solidFill>
                          <a:latin typeface="Arial" panose="020B0604020202020204" pitchFamily="34" charset="0"/>
                          <a:cs typeface="Arial" panose="020B0604020202020204" pitchFamily="34" charset="0"/>
                        </a:rPr>
                        <a:t>,5</a:t>
                      </a:r>
                      <a:r>
                        <a:rPr lang="mn-MN" sz="1400" b="1" i="0" u="none" strike="noStrike" dirty="0" smtClean="0">
                          <a:solidFill>
                            <a:srgbClr val="002060"/>
                          </a:solidFill>
                          <a:latin typeface="Arial" panose="020B0604020202020204" pitchFamily="34" charset="0"/>
                          <a:cs typeface="Arial" panose="020B0604020202020204" pitchFamily="34" charset="0"/>
                        </a:rPr>
                        <a:t>9</a:t>
                      </a:r>
                      <a:r>
                        <a:rPr lang="en-US" sz="1400" b="1" i="0" u="none" strike="noStrike" dirty="0" smtClean="0">
                          <a:solidFill>
                            <a:srgbClr val="002060"/>
                          </a:solidFill>
                          <a:latin typeface="Arial" panose="020B0604020202020204" pitchFamily="34" charset="0"/>
                          <a:cs typeface="Arial" panose="020B0604020202020204" pitchFamily="34" charset="0"/>
                        </a:rPr>
                        <a:t>0.</a:t>
                      </a:r>
                      <a:r>
                        <a:rPr lang="mn-MN" sz="1400" b="1" i="0" u="none" strike="noStrike" dirty="0" smtClean="0">
                          <a:solidFill>
                            <a:srgbClr val="002060"/>
                          </a:solidFill>
                          <a:latin typeface="Arial" panose="020B0604020202020204" pitchFamily="34" charset="0"/>
                          <a:cs typeface="Arial" panose="020B0604020202020204" pitchFamily="34" charset="0"/>
                        </a:rPr>
                        <a:t>9</a:t>
                      </a:r>
                      <a:r>
                        <a:rPr lang="en-US" sz="1400" b="1" i="0" u="none" strike="noStrike" dirty="0" smtClean="0">
                          <a:solidFill>
                            <a:srgbClr val="002060"/>
                          </a:solidFill>
                          <a:latin typeface="Arial" panose="020B0604020202020204" pitchFamily="34" charset="0"/>
                          <a:cs typeface="Arial" panose="020B0604020202020204" pitchFamily="34" charset="0"/>
                        </a:rPr>
                        <a:t> </a:t>
                      </a:r>
                      <a:endParaRPr lang="en-US" sz="14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dirty="0" smtClean="0">
                          <a:solidFill>
                            <a:srgbClr val="002060"/>
                          </a:solidFill>
                          <a:latin typeface="Arial" panose="020B0604020202020204" pitchFamily="34" charset="0"/>
                          <a:cs typeface="Arial" panose="020B0604020202020204" pitchFamily="34" charset="0"/>
                        </a:rPr>
                        <a:t>0.</a:t>
                      </a:r>
                      <a:r>
                        <a:rPr lang="mn-MN" sz="1400" b="1" i="0" u="none" strike="noStrike" dirty="0" smtClean="0">
                          <a:solidFill>
                            <a:srgbClr val="002060"/>
                          </a:solidFill>
                          <a:latin typeface="Arial" panose="020B0604020202020204" pitchFamily="34" charset="0"/>
                          <a:cs typeface="Arial" panose="020B0604020202020204" pitchFamily="34" charset="0"/>
                        </a:rPr>
                        <a:t>42</a:t>
                      </a:r>
                      <a:endParaRPr lang="en-US" sz="1400" b="1" i="0" u="none" strike="noStrike" dirty="0">
                        <a:solidFill>
                          <a:srgbClr val="002060"/>
                        </a:solidFill>
                        <a:latin typeface="Arial" panose="020B0604020202020204" pitchFamily="34" charset="0"/>
                        <a:cs typeface="Arial" panose="020B0604020202020204" pitchFamily="34" charset="0"/>
                      </a:endParaRPr>
                    </a:p>
                  </a:txBody>
                  <a:tcPr marL="7697" marR="7697" marT="7697" marB="0" anchor="ctr">
                    <a:lnL>
                      <a:noFill/>
                    </a:lnL>
                    <a:lnR>
                      <a:noFill/>
                    </a:lnR>
                    <a:lnT>
                      <a:noFill/>
                    </a:lnT>
                    <a:lnB>
                      <a:noFill/>
                    </a:lnB>
                    <a:solidFill>
                      <a:schemeClr val="bg1"/>
                    </a:solidFill>
                  </a:tcPr>
                </a:tc>
              </a:tr>
              <a:tr h="559913">
                <a:tc>
                  <a:txBody>
                    <a:bodyPr/>
                    <a:lstStyle/>
                    <a:p>
                      <a:pPr lvl="0" algn="l" fontAlgn="b"/>
                      <a:r>
                        <a:rPr lang="mn-MN" sz="1400" b="1" i="0" u="none" strike="noStrike" dirty="0" smtClean="0">
                          <a:solidFill>
                            <a:srgbClr val="002060"/>
                          </a:solidFill>
                          <a:latin typeface="Arial" panose="020B0604020202020204" pitchFamily="34" charset="0"/>
                          <a:cs typeface="Arial" panose="020B0604020202020204" pitchFamily="34" charset="0"/>
                        </a:rPr>
                        <a:t>ХБИ-ний тэтгэвэр</a:t>
                      </a:r>
                      <a:endParaRPr lang="mn-MN" sz="1400" b="1" i="0" u="none" strike="noStrike" dirty="0">
                        <a:solidFill>
                          <a:srgbClr val="002060"/>
                        </a:solidFill>
                        <a:latin typeface="Arial" panose="020B0604020202020204" pitchFamily="34" charset="0"/>
                        <a:cs typeface="Arial" panose="020B0604020202020204" pitchFamily="34" charset="0"/>
                      </a:endParaRPr>
                    </a:p>
                  </a:txBody>
                  <a:tcPr marL="69273" marR="7697" marT="7697"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2060"/>
                          </a:solidFill>
                          <a:latin typeface="Arial" panose="020B0604020202020204" pitchFamily="34" charset="0"/>
                          <a:cs typeface="Arial" panose="020B0604020202020204" pitchFamily="34" charset="0"/>
                        </a:rPr>
                        <a:t>               </a:t>
                      </a:r>
                      <a:r>
                        <a:rPr lang="mn-MN" sz="1400" b="1" i="0" u="none" strike="noStrike" dirty="0" smtClean="0">
                          <a:solidFill>
                            <a:srgbClr val="002060"/>
                          </a:solidFill>
                          <a:latin typeface="Arial" panose="020B0604020202020204" pitchFamily="34" charset="0"/>
                          <a:cs typeface="Arial" panose="020B0604020202020204" pitchFamily="34" charset="0"/>
                        </a:rPr>
                        <a:t>42</a:t>
                      </a:r>
                      <a:r>
                        <a:rPr lang="en-US" sz="1400" b="1" i="0" u="none" strike="noStrike" dirty="0" smtClean="0">
                          <a:solidFill>
                            <a:srgbClr val="002060"/>
                          </a:solidFill>
                          <a:latin typeface="Arial" panose="020B0604020202020204" pitchFamily="34" charset="0"/>
                          <a:cs typeface="Arial" panose="020B0604020202020204" pitchFamily="34" charset="0"/>
                        </a:rPr>
                        <a:t>,</a:t>
                      </a:r>
                      <a:r>
                        <a:rPr lang="mn-MN" sz="1400" b="1" i="0" u="none" strike="noStrike" dirty="0" smtClean="0">
                          <a:solidFill>
                            <a:srgbClr val="002060"/>
                          </a:solidFill>
                          <a:latin typeface="Arial" panose="020B0604020202020204" pitchFamily="34" charset="0"/>
                          <a:cs typeface="Arial" panose="020B0604020202020204" pitchFamily="34" charset="0"/>
                        </a:rPr>
                        <a:t>955</a:t>
                      </a:r>
                      <a:r>
                        <a:rPr lang="en-US" sz="1400" b="1" i="0" u="none" strike="noStrike" dirty="0" smtClean="0">
                          <a:solidFill>
                            <a:srgbClr val="002060"/>
                          </a:solidFill>
                          <a:latin typeface="Arial" panose="020B0604020202020204" pitchFamily="34" charset="0"/>
                          <a:cs typeface="Arial" panose="020B0604020202020204" pitchFamily="34" charset="0"/>
                        </a:rPr>
                        <a:t>.</a:t>
                      </a:r>
                      <a:r>
                        <a:rPr lang="mn-MN" sz="1400" b="1" i="0" u="none" strike="noStrike" dirty="0" smtClean="0">
                          <a:solidFill>
                            <a:srgbClr val="002060"/>
                          </a:solidFill>
                          <a:latin typeface="Arial" panose="020B0604020202020204" pitchFamily="34" charset="0"/>
                          <a:cs typeface="Arial" panose="020B0604020202020204" pitchFamily="34" charset="0"/>
                        </a:rPr>
                        <a:t>4</a:t>
                      </a:r>
                      <a:r>
                        <a:rPr lang="en-US" sz="1400" b="1" i="0" u="none" strike="noStrike" dirty="0" smtClean="0">
                          <a:solidFill>
                            <a:srgbClr val="002060"/>
                          </a:solidFill>
                          <a:latin typeface="Arial" panose="020B0604020202020204" pitchFamily="34" charset="0"/>
                          <a:cs typeface="Arial" panose="020B0604020202020204" pitchFamily="34" charset="0"/>
                        </a:rPr>
                        <a:t> </a:t>
                      </a:r>
                      <a:endParaRPr lang="en-US" sz="14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mn-MN" sz="1400" b="1" i="0" u="none" strike="noStrike" dirty="0" smtClean="0">
                          <a:solidFill>
                            <a:srgbClr val="002060"/>
                          </a:solidFill>
                          <a:latin typeface="Arial" panose="020B0604020202020204" pitchFamily="34" charset="0"/>
                          <a:cs typeface="Arial" panose="020B0604020202020204" pitchFamily="34" charset="0"/>
                        </a:rPr>
                        <a:t>34</a:t>
                      </a:r>
                      <a:r>
                        <a:rPr lang="en-US" sz="1400" b="1" i="0" u="none" strike="noStrike" dirty="0" smtClean="0">
                          <a:solidFill>
                            <a:srgbClr val="002060"/>
                          </a:solidFill>
                          <a:latin typeface="Arial" panose="020B0604020202020204" pitchFamily="34" charset="0"/>
                          <a:cs typeface="Arial" panose="020B0604020202020204" pitchFamily="34" charset="0"/>
                        </a:rPr>
                        <a:t>,1</a:t>
                      </a:r>
                      <a:r>
                        <a:rPr lang="mn-MN" sz="1400" b="1" i="0" u="none" strike="noStrike" dirty="0" smtClean="0">
                          <a:solidFill>
                            <a:srgbClr val="002060"/>
                          </a:solidFill>
                          <a:latin typeface="Arial" panose="020B0604020202020204" pitchFamily="34" charset="0"/>
                          <a:cs typeface="Arial" panose="020B0604020202020204" pitchFamily="34" charset="0"/>
                        </a:rPr>
                        <a:t>30</a:t>
                      </a:r>
                      <a:r>
                        <a:rPr lang="en-US" sz="1400" b="1" i="0" u="none" strike="noStrike" dirty="0" smtClean="0">
                          <a:solidFill>
                            <a:srgbClr val="002060"/>
                          </a:solidFill>
                          <a:latin typeface="Arial" panose="020B0604020202020204" pitchFamily="34" charset="0"/>
                          <a:cs typeface="Arial" panose="020B0604020202020204" pitchFamily="34" charset="0"/>
                        </a:rPr>
                        <a:t>.</a:t>
                      </a:r>
                      <a:r>
                        <a:rPr lang="mn-MN" sz="1400" b="1" i="0" u="none" strike="noStrike" dirty="0" smtClean="0">
                          <a:solidFill>
                            <a:srgbClr val="002060"/>
                          </a:solidFill>
                          <a:latin typeface="Arial" panose="020B0604020202020204" pitchFamily="34" charset="0"/>
                          <a:cs typeface="Arial" panose="020B0604020202020204" pitchFamily="34" charset="0"/>
                        </a:rPr>
                        <a:t>2</a:t>
                      </a:r>
                      <a:r>
                        <a:rPr lang="en-US" sz="1400" b="1" i="0" u="none" strike="noStrike" dirty="0" smtClean="0">
                          <a:solidFill>
                            <a:srgbClr val="002060"/>
                          </a:solidFill>
                          <a:latin typeface="Arial" panose="020B0604020202020204" pitchFamily="34" charset="0"/>
                          <a:cs typeface="Arial" panose="020B0604020202020204" pitchFamily="34" charset="0"/>
                        </a:rPr>
                        <a:t> </a:t>
                      </a:r>
                      <a:endParaRPr lang="en-US" sz="14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smtClean="0">
                          <a:solidFill>
                            <a:srgbClr val="002060"/>
                          </a:solidFill>
                          <a:latin typeface="Arial" panose="020B0604020202020204" pitchFamily="34" charset="0"/>
                          <a:cs typeface="Arial" panose="020B0604020202020204" pitchFamily="34" charset="0"/>
                        </a:rPr>
                        <a:t>    </a:t>
                      </a:r>
                      <a:r>
                        <a:rPr lang="mn-MN" sz="1400" b="1" i="0" u="none" strike="noStrike" dirty="0" smtClean="0">
                          <a:solidFill>
                            <a:srgbClr val="002060"/>
                          </a:solidFill>
                          <a:latin typeface="Arial" panose="020B0604020202020204" pitchFamily="34" charset="0"/>
                          <a:cs typeface="Arial" panose="020B0604020202020204" pitchFamily="34" charset="0"/>
                        </a:rPr>
                        <a:t>8</a:t>
                      </a:r>
                      <a:r>
                        <a:rPr lang="en-US" sz="1400" b="1" i="0" u="none" strike="noStrike" dirty="0" smtClean="0">
                          <a:solidFill>
                            <a:srgbClr val="002060"/>
                          </a:solidFill>
                          <a:latin typeface="Arial" panose="020B0604020202020204" pitchFamily="34" charset="0"/>
                          <a:cs typeface="Arial" panose="020B0604020202020204" pitchFamily="34" charset="0"/>
                        </a:rPr>
                        <a:t>,</a:t>
                      </a:r>
                      <a:r>
                        <a:rPr lang="mn-MN" sz="1400" b="1" i="0" u="none" strike="noStrike" dirty="0" smtClean="0">
                          <a:solidFill>
                            <a:srgbClr val="002060"/>
                          </a:solidFill>
                          <a:latin typeface="Arial" panose="020B0604020202020204" pitchFamily="34" charset="0"/>
                          <a:cs typeface="Arial" panose="020B0604020202020204" pitchFamily="34" charset="0"/>
                        </a:rPr>
                        <a:t>825</a:t>
                      </a:r>
                      <a:r>
                        <a:rPr lang="en-US" sz="1400" b="1" i="0" u="none" strike="noStrike" dirty="0" smtClean="0">
                          <a:solidFill>
                            <a:srgbClr val="002060"/>
                          </a:solidFill>
                          <a:latin typeface="Arial" panose="020B0604020202020204" pitchFamily="34" charset="0"/>
                          <a:cs typeface="Arial" panose="020B0604020202020204" pitchFamily="34" charset="0"/>
                        </a:rPr>
                        <a:t>.</a:t>
                      </a:r>
                      <a:r>
                        <a:rPr lang="mn-MN" sz="1400" b="1" i="0" u="none" strike="noStrike" dirty="0" smtClean="0">
                          <a:solidFill>
                            <a:srgbClr val="002060"/>
                          </a:solidFill>
                          <a:latin typeface="Arial" panose="020B0604020202020204" pitchFamily="34" charset="0"/>
                          <a:cs typeface="Arial" panose="020B0604020202020204" pitchFamily="34" charset="0"/>
                        </a:rPr>
                        <a:t>2</a:t>
                      </a:r>
                      <a:r>
                        <a:rPr lang="en-US" sz="1400" b="1" i="0" u="none" strike="noStrike" dirty="0" smtClean="0">
                          <a:solidFill>
                            <a:srgbClr val="002060"/>
                          </a:solidFill>
                          <a:latin typeface="Arial" panose="020B0604020202020204" pitchFamily="34" charset="0"/>
                          <a:cs typeface="Arial" panose="020B0604020202020204" pitchFamily="34" charset="0"/>
                        </a:rPr>
                        <a:t> </a:t>
                      </a:r>
                      <a:endParaRPr lang="en-US" sz="14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2060"/>
                          </a:solidFill>
                          <a:latin typeface="Arial" panose="020B0604020202020204" pitchFamily="34" charset="0"/>
                          <a:cs typeface="Arial" panose="020B0604020202020204" pitchFamily="34" charset="0"/>
                        </a:rPr>
                        <a:t>               </a:t>
                      </a:r>
                      <a:r>
                        <a:rPr lang="mn-MN" sz="1400" b="1" i="0" u="none" strike="noStrike" dirty="0" smtClean="0">
                          <a:solidFill>
                            <a:srgbClr val="002060"/>
                          </a:solidFill>
                          <a:latin typeface="Arial" panose="020B0604020202020204" pitchFamily="34" charset="0"/>
                          <a:cs typeface="Arial" panose="020B0604020202020204" pitchFamily="34" charset="0"/>
                        </a:rPr>
                        <a:t>19</a:t>
                      </a:r>
                      <a:r>
                        <a:rPr lang="en-US" sz="1400" b="1" i="0" u="none" strike="noStrike" dirty="0" smtClean="0">
                          <a:solidFill>
                            <a:srgbClr val="002060"/>
                          </a:solidFill>
                          <a:latin typeface="Arial" panose="020B0604020202020204" pitchFamily="34" charset="0"/>
                          <a:cs typeface="Arial" panose="020B0604020202020204" pitchFamily="34" charset="0"/>
                        </a:rPr>
                        <a:t>,</a:t>
                      </a:r>
                      <a:r>
                        <a:rPr lang="mn-MN" sz="1400" b="1" i="0" u="none" strike="noStrike" dirty="0" smtClean="0">
                          <a:solidFill>
                            <a:srgbClr val="002060"/>
                          </a:solidFill>
                          <a:latin typeface="Arial" panose="020B0604020202020204" pitchFamily="34" charset="0"/>
                          <a:cs typeface="Arial" panose="020B0604020202020204" pitchFamily="34" charset="0"/>
                        </a:rPr>
                        <a:t>174</a:t>
                      </a:r>
                      <a:r>
                        <a:rPr lang="en-US" sz="1400" b="1" i="0" u="none" strike="noStrike" dirty="0" smtClean="0">
                          <a:solidFill>
                            <a:srgbClr val="002060"/>
                          </a:solidFill>
                          <a:latin typeface="Arial" panose="020B0604020202020204" pitchFamily="34" charset="0"/>
                          <a:cs typeface="Arial" panose="020B0604020202020204" pitchFamily="34" charset="0"/>
                        </a:rPr>
                        <a:t>.</a:t>
                      </a:r>
                      <a:r>
                        <a:rPr lang="mn-MN" sz="1400" b="1" i="0" u="none" strike="noStrike" dirty="0" smtClean="0">
                          <a:solidFill>
                            <a:srgbClr val="002060"/>
                          </a:solidFill>
                          <a:latin typeface="Arial" panose="020B0604020202020204" pitchFamily="34" charset="0"/>
                          <a:cs typeface="Arial" panose="020B0604020202020204" pitchFamily="34" charset="0"/>
                        </a:rPr>
                        <a:t>1</a:t>
                      </a:r>
                      <a:r>
                        <a:rPr lang="en-US" sz="1400" b="1" i="0" u="none" strike="noStrike" dirty="0" smtClean="0">
                          <a:solidFill>
                            <a:srgbClr val="002060"/>
                          </a:solidFill>
                          <a:latin typeface="Arial" panose="020B0604020202020204" pitchFamily="34" charset="0"/>
                          <a:cs typeface="Arial" panose="020B0604020202020204" pitchFamily="34" charset="0"/>
                        </a:rPr>
                        <a:t> </a:t>
                      </a:r>
                      <a:endParaRPr lang="en-US" sz="14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smtClean="0">
                          <a:solidFill>
                            <a:srgbClr val="002060"/>
                          </a:solidFill>
                          <a:latin typeface="Arial" panose="020B0604020202020204" pitchFamily="34" charset="0"/>
                          <a:cs typeface="Arial" panose="020B0604020202020204" pitchFamily="34" charset="0"/>
                        </a:rPr>
                        <a:t>0.</a:t>
                      </a:r>
                      <a:r>
                        <a:rPr lang="mn-MN" sz="1400" b="1" i="0" u="none" strike="noStrike" dirty="0" smtClean="0">
                          <a:solidFill>
                            <a:srgbClr val="002060"/>
                          </a:solidFill>
                          <a:latin typeface="Arial" panose="020B0604020202020204" pitchFamily="34" charset="0"/>
                          <a:cs typeface="Arial" panose="020B0604020202020204" pitchFamily="34" charset="0"/>
                        </a:rPr>
                        <a:t>46</a:t>
                      </a:r>
                      <a:endParaRPr lang="en-US" sz="1400" b="1" i="0" u="none" strike="noStrike" dirty="0">
                        <a:solidFill>
                          <a:srgbClr val="002060"/>
                        </a:solidFill>
                        <a:latin typeface="Arial" panose="020B0604020202020204" pitchFamily="34" charset="0"/>
                        <a:cs typeface="Arial" panose="020B0604020202020204" pitchFamily="34" charset="0"/>
                      </a:endParaRPr>
                    </a:p>
                  </a:txBody>
                  <a:tcPr marL="7697" marR="7697" marT="7697"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Rectangle 6"/>
          <p:cNvSpPr/>
          <p:nvPr/>
        </p:nvSpPr>
        <p:spPr>
          <a:xfrm>
            <a:off x="1143000" y="4038600"/>
            <a:ext cx="7848600" cy="2514600"/>
          </a:xfrm>
          <a:prstGeom prst="rect">
            <a:avLst/>
          </a:prstGeom>
          <a:solidFill>
            <a:schemeClr val="bg1"/>
          </a:solidFill>
        </p:spPr>
        <p:txBody>
          <a:bodyPr wrap="square">
            <a:spAutoFit/>
          </a:bodyPr>
          <a:lstStyle/>
          <a:p>
            <a:pPr algn="just"/>
            <a:r>
              <a:rPr lang="mn-MN" sz="1400" dirty="0" smtClean="0">
                <a:solidFill>
                  <a:srgbClr val="002060"/>
                </a:solidFill>
                <a:latin typeface="Arial" panose="020B0604020202020204" pitchFamily="34" charset="0"/>
                <a:cs typeface="Arial" panose="020B0604020202020204" pitchFamily="34" charset="0"/>
              </a:rPr>
              <a:t>2016 оны байдлаар Монгол Улсын нийт хүн амыг ядуурлаас гаргахад сард </a:t>
            </a:r>
            <a:r>
              <a:rPr lang="mn-MN" sz="1400" b="1" dirty="0" smtClean="0">
                <a:solidFill>
                  <a:srgbClr val="C00000"/>
                </a:solidFill>
                <a:latin typeface="Arial" panose="020B0604020202020204" pitchFamily="34" charset="0"/>
                <a:cs typeface="Arial" panose="020B0604020202020204" pitchFamily="34" charset="0"/>
              </a:rPr>
              <a:t>34.1 тэрбум төгрөг </a:t>
            </a:r>
            <a:r>
              <a:rPr lang="mn-MN" sz="1400" dirty="0" smtClean="0">
                <a:solidFill>
                  <a:srgbClr val="002060"/>
                </a:solidFill>
                <a:latin typeface="Arial" panose="020B0604020202020204" pitchFamily="34" charset="0"/>
                <a:cs typeface="Arial" panose="020B0604020202020204" pitchFamily="34" charset="0"/>
              </a:rPr>
              <a:t>шаардлагатай байна. </a:t>
            </a:r>
          </a:p>
          <a:p>
            <a:pPr algn="just"/>
            <a:r>
              <a:rPr lang="mn-MN" sz="1400" dirty="0" smtClean="0">
                <a:solidFill>
                  <a:srgbClr val="002060"/>
                </a:solidFill>
                <a:latin typeface="Arial" panose="020B0604020202020204" pitchFamily="34" charset="0"/>
                <a:cs typeface="Arial" panose="020B0604020202020204" pitchFamily="34" charset="0"/>
              </a:rPr>
              <a:t>Хэрэв нийгмийн хамгааллын хөтөлбөрүүдээс нэг ч төгрөг олгоогүй бол нийт хүн амыг ядуурлаас гаргахад сард </a:t>
            </a:r>
            <a:r>
              <a:rPr lang="mn-MN" sz="1400" b="1" dirty="0" smtClean="0">
                <a:solidFill>
                  <a:srgbClr val="C00000"/>
                </a:solidFill>
                <a:latin typeface="Arial" panose="020B0604020202020204" pitchFamily="34" charset="0"/>
                <a:cs typeface="Arial" panose="020B0604020202020204" pitchFamily="34" charset="0"/>
              </a:rPr>
              <a:t>93.6 тэрбум төгрөг </a:t>
            </a:r>
            <a:r>
              <a:rPr lang="mn-MN" sz="1400" dirty="0" smtClean="0">
                <a:solidFill>
                  <a:srgbClr val="002060"/>
                </a:solidFill>
                <a:latin typeface="Arial" panose="020B0604020202020204" pitchFamily="34" charset="0"/>
                <a:cs typeface="Arial" panose="020B0604020202020204" pitchFamily="34" charset="0"/>
              </a:rPr>
              <a:t>шаардлагатай байх байжээ. </a:t>
            </a:r>
          </a:p>
          <a:p>
            <a:pPr algn="just"/>
            <a:r>
              <a:rPr lang="mn-MN" sz="1400" dirty="0" smtClean="0">
                <a:solidFill>
                  <a:srgbClr val="002060"/>
                </a:solidFill>
                <a:latin typeface="Arial" panose="020B0604020202020204" pitchFamily="34" charset="0"/>
                <a:cs typeface="Arial" panose="020B0604020202020204" pitchFamily="34" charset="0"/>
              </a:rPr>
              <a:t>Нийгмийн хамгааллын хөтөлбөрүүд хэрэгжүүлснээр ядуурлын гүнзгийрэлтийг бууруулахад сард </a:t>
            </a:r>
            <a:r>
              <a:rPr lang="mn-MN" sz="1400" b="1" dirty="0" smtClean="0">
                <a:solidFill>
                  <a:srgbClr val="C00000"/>
                </a:solidFill>
                <a:latin typeface="Arial" panose="020B0604020202020204" pitchFamily="34" charset="0"/>
                <a:cs typeface="Arial" panose="020B0604020202020204" pitchFamily="34" charset="0"/>
              </a:rPr>
              <a:t>59.5 тэрбум төгрөгийн </a:t>
            </a:r>
            <a:r>
              <a:rPr lang="mn-MN" sz="1400" dirty="0" smtClean="0">
                <a:solidFill>
                  <a:srgbClr val="002060"/>
                </a:solidFill>
                <a:latin typeface="Arial" panose="020B0604020202020204" pitchFamily="34" charset="0"/>
                <a:cs typeface="Arial" panose="020B0604020202020204" pitchFamily="34" charset="0"/>
              </a:rPr>
              <a:t>үр ашиг үзүүлсэн байна.</a:t>
            </a:r>
          </a:p>
          <a:p>
            <a:pPr algn="just"/>
            <a:r>
              <a:rPr lang="mn-MN" sz="1400" dirty="0" smtClean="0">
                <a:solidFill>
                  <a:srgbClr val="002060"/>
                </a:solidFill>
                <a:latin typeface="Arial" panose="020B0604020202020204" pitchFamily="34" charset="0"/>
                <a:cs typeface="Arial" panose="020B0604020202020204" pitchFamily="34" charset="0"/>
              </a:rPr>
              <a:t>Нийт хүн ам нийгмийн хамгааллын хөтөлбөрүүдээс нэг сард нийтдээ </a:t>
            </a:r>
            <a:r>
              <a:rPr lang="mn-MN" sz="1400" b="1" dirty="0" smtClean="0">
                <a:solidFill>
                  <a:srgbClr val="C00000"/>
                </a:solidFill>
                <a:latin typeface="Arial" panose="020B0604020202020204" pitchFamily="34" charset="0"/>
                <a:cs typeface="Arial" panose="020B0604020202020204" pitchFamily="34" charset="0"/>
              </a:rPr>
              <a:t>144.3 тэрбум төгрөг </a:t>
            </a:r>
            <a:r>
              <a:rPr lang="mn-MN" sz="1400" dirty="0" smtClean="0">
                <a:solidFill>
                  <a:srgbClr val="002060"/>
                </a:solidFill>
                <a:latin typeface="Arial" panose="020B0604020202020204" pitchFamily="34" charset="0"/>
                <a:cs typeface="Arial" panose="020B0604020202020204" pitchFamily="34" charset="0"/>
              </a:rPr>
              <a:t>хүлээн авчээ. </a:t>
            </a:r>
          </a:p>
          <a:p>
            <a:pPr algn="just"/>
            <a:r>
              <a:rPr lang="mn-MN" sz="1400" dirty="0" smtClean="0">
                <a:solidFill>
                  <a:srgbClr val="002060"/>
                </a:solidFill>
                <a:latin typeface="Arial" panose="020B0604020202020204" pitchFamily="34" charset="0"/>
                <a:cs typeface="Arial" panose="020B0604020202020204" pitchFamily="34" charset="0"/>
              </a:rPr>
              <a:t>Нийгмийн хамгааллын хөтөлбөрөөр олгогдсон нэг төгрөгт ногдох ядуурлын гүнзгийрэлтийг бууруулж буй өртөг үр ашгийн харьцаа нь </a:t>
            </a:r>
            <a:r>
              <a:rPr lang="mn-MN" sz="1400" b="1" dirty="0" smtClean="0">
                <a:solidFill>
                  <a:srgbClr val="C00000"/>
                </a:solidFill>
                <a:latin typeface="Arial" panose="020B0604020202020204" pitchFamily="34" charset="0"/>
                <a:cs typeface="Arial" panose="020B0604020202020204" pitchFamily="34" charset="0"/>
              </a:rPr>
              <a:t>0.41</a:t>
            </a:r>
            <a:r>
              <a:rPr lang="mn-MN" sz="1400" dirty="0" smtClean="0">
                <a:solidFill>
                  <a:srgbClr val="002060"/>
                </a:solidFill>
                <a:latin typeface="Arial" panose="020B0604020202020204" pitchFamily="34" charset="0"/>
                <a:cs typeface="Arial" panose="020B0604020202020204" pitchFamily="34" charset="0"/>
              </a:rPr>
              <a:t> байна. Энэ нь зарцуулсан </a:t>
            </a:r>
            <a:r>
              <a:rPr lang="mn-MN" sz="1400" b="1" dirty="0" smtClean="0">
                <a:solidFill>
                  <a:srgbClr val="C00000"/>
                </a:solidFill>
                <a:latin typeface="Arial" panose="020B0604020202020204" pitchFamily="34" charset="0"/>
                <a:cs typeface="Arial" panose="020B0604020202020204" pitchFamily="34" charset="0"/>
              </a:rPr>
              <a:t>1 төгрөг </a:t>
            </a:r>
            <a:r>
              <a:rPr lang="mn-MN" sz="1400" dirty="0" smtClean="0">
                <a:solidFill>
                  <a:srgbClr val="002060"/>
                </a:solidFill>
                <a:latin typeface="Arial" panose="020B0604020202020204" pitchFamily="34" charset="0"/>
                <a:cs typeface="Arial" panose="020B0604020202020204" pitchFamily="34" charset="0"/>
              </a:rPr>
              <a:t>тутамд </a:t>
            </a:r>
            <a:r>
              <a:rPr lang="mn-MN" sz="1400" b="1" dirty="0" smtClean="0">
                <a:solidFill>
                  <a:srgbClr val="C00000"/>
                </a:solidFill>
                <a:latin typeface="Arial" panose="020B0604020202020204" pitchFamily="34" charset="0"/>
                <a:cs typeface="Arial" panose="020B0604020202020204" pitchFamily="34" charset="0"/>
              </a:rPr>
              <a:t>0.4</a:t>
            </a:r>
            <a:r>
              <a:rPr lang="mn-MN" sz="1400" dirty="0" smtClean="0">
                <a:solidFill>
                  <a:srgbClr val="C00000"/>
                </a:solidFill>
                <a:latin typeface="Arial" panose="020B0604020202020204" pitchFamily="34" charset="0"/>
                <a:cs typeface="Arial" panose="020B0604020202020204" pitchFamily="34" charset="0"/>
              </a:rPr>
              <a:t> </a:t>
            </a:r>
            <a:r>
              <a:rPr lang="mn-MN" sz="1400" b="1" dirty="0" smtClean="0">
                <a:solidFill>
                  <a:srgbClr val="C00000"/>
                </a:solidFill>
                <a:latin typeface="Arial" panose="020B0604020202020204" pitchFamily="34" charset="0"/>
                <a:cs typeface="Arial" panose="020B0604020202020204" pitchFamily="34" charset="0"/>
              </a:rPr>
              <a:t>төгрөгөөр</a:t>
            </a:r>
            <a:r>
              <a:rPr lang="mn-MN" sz="1400" dirty="0" smtClean="0">
                <a:solidFill>
                  <a:srgbClr val="C00000"/>
                </a:solidFill>
                <a:latin typeface="Arial" panose="020B0604020202020204" pitchFamily="34" charset="0"/>
                <a:cs typeface="Arial" panose="020B0604020202020204" pitchFamily="34" charset="0"/>
              </a:rPr>
              <a:t> </a:t>
            </a:r>
            <a:r>
              <a:rPr lang="mn-MN" sz="1400" dirty="0" smtClean="0">
                <a:solidFill>
                  <a:srgbClr val="002060"/>
                </a:solidFill>
                <a:latin typeface="Arial" panose="020B0604020202020204" pitchFamily="34" charset="0"/>
                <a:cs typeface="Arial" panose="020B0604020202020204" pitchFamily="34" charset="0"/>
              </a:rPr>
              <a:t>гүнзгийрэлтийг бууруулсан гэсэн үг.</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718096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825625"/>
            <a:ext cx="7296150" cy="4351338"/>
          </a:xfrm>
        </p:spPr>
        <p:txBody>
          <a:bodyPr/>
          <a:lstStyle/>
          <a:p>
            <a:pPr algn="ctr">
              <a:buNone/>
            </a:pPr>
            <a:r>
              <a:rPr lang="mn-MN" sz="5400" dirty="0" smtClean="0">
                <a:solidFill>
                  <a:srgbClr val="002060"/>
                </a:solidFill>
                <a:latin typeface="Arial" panose="020B0604020202020204" pitchFamily="34" charset="0"/>
                <a:cs typeface="Arial" panose="020B0604020202020204" pitchFamily="34" charset="0"/>
              </a:rPr>
              <a:t>Анхаарал тавьсанд баярлалаа.</a:t>
            </a:r>
            <a:endParaRPr lang="en-US" sz="5400" dirty="0" smtClean="0">
              <a:solidFill>
                <a:srgbClr val="002060"/>
              </a:solidFill>
              <a:latin typeface="Arial" panose="020B0604020202020204" pitchFamily="34" charset="0"/>
              <a:cs typeface="Arial" panose="020B0604020202020204" pitchFamily="34" charset="0"/>
            </a:endParaRPr>
          </a:p>
          <a:p>
            <a:pPr algn="ctr"/>
            <a:endParaRPr lang="en-US" sz="480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47</a:t>
            </a:fld>
            <a:endParaRPr lang="en-US" altLang="en-US"/>
          </a:p>
        </p:txBody>
      </p:sp>
    </p:spTree>
    <p:extLst>
      <p:ext uri="{BB962C8B-B14F-4D97-AF65-F5344CB8AC3E}">
        <p14:creationId xmlns:p14="http://schemas.microsoft.com/office/powerpoint/2010/main" xmlns="" val="2175049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5</a:t>
            </a:fld>
            <a:endParaRPr lang="en-US" altLang="en-US"/>
          </a:p>
        </p:txBody>
      </p:sp>
      <p:sp>
        <p:nvSpPr>
          <p:cNvPr id="5" name="Rectangle 4"/>
          <p:cNvSpPr>
            <a:spLocks noChangeArrowheads="1"/>
          </p:cNvSpPr>
          <p:nvPr/>
        </p:nvSpPr>
        <p:spPr bwMode="auto">
          <a:xfrm>
            <a:off x="1143000" y="0"/>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a:solidFill>
                  <a:schemeClr val="bg1"/>
                </a:solidFill>
                <a:latin typeface="Arial" panose="020B0604020202020204" pitchFamily="34" charset="0"/>
                <a:cs typeface="Arial" panose="020B0604020202020204" pitchFamily="34" charset="0"/>
              </a:rPr>
              <a:t>Ядуурлын тухай </a:t>
            </a:r>
            <a:r>
              <a:rPr lang="mn-MN" sz="2400" b="1" dirty="0" smtClean="0">
                <a:solidFill>
                  <a:schemeClr val="bg1"/>
                </a:solidFill>
                <a:latin typeface="Arial" panose="020B0604020202020204" pitchFamily="34" charset="0"/>
                <a:cs typeface="Arial" panose="020B0604020202020204" pitchFamily="34" charset="0"/>
              </a:rPr>
              <a:t>ойлголт</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6" name="Slide Number Placeholder 3"/>
          <p:cNvSpPr txBox="1">
            <a:spLocks/>
          </p:cNvSpPr>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40437A4-DADB-4301-BF4D-4139DEAF4B20}" type="slidenum">
              <a:rPr kumimoji="0" lang="en-US" altLang="en-US" sz="900" b="0" i="0" u="none" strike="noStrike" kern="1200" cap="none" spc="0" normalizeH="0" baseline="0" noProof="0" smtClean="0">
                <a:ln>
                  <a:noFill/>
                </a:ln>
                <a:solidFill>
                  <a:srgbClr val="898989"/>
                </a:solidFill>
                <a:effectLst/>
                <a:uLnTx/>
                <a:uFillTx/>
                <a:latin typeface="Calibri" pitchFamily="34"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900" b="0" i="0" u="none" strike="noStrike" kern="1200" cap="none" spc="0" normalizeH="0" baseline="0" noProof="0">
              <a:ln>
                <a:noFill/>
              </a:ln>
              <a:solidFill>
                <a:srgbClr val="898989"/>
              </a:solidFill>
              <a:effectLst/>
              <a:uLnTx/>
              <a:uFillTx/>
              <a:latin typeface="Calibri" pitchFamily="34" charset="0"/>
              <a:ea typeface="+mn-ea"/>
              <a:cs typeface="Arial" charset="0"/>
            </a:endParaRPr>
          </a:p>
        </p:txBody>
      </p:sp>
      <p:sp>
        <p:nvSpPr>
          <p:cNvPr id="7" name="Title 1"/>
          <p:cNvSpPr>
            <a:spLocks noGrp="1"/>
          </p:cNvSpPr>
          <p:nvPr>
            <p:ph type="title"/>
          </p:nvPr>
        </p:nvSpPr>
        <p:spPr>
          <a:xfrm>
            <a:off x="1676400" y="685800"/>
            <a:ext cx="6347713" cy="711200"/>
          </a:xfrm>
        </p:spPr>
        <p:txBody>
          <a:bodyPr/>
          <a:lstStyle/>
          <a:p>
            <a:r>
              <a:rPr lang="mn-MN" b="1" dirty="0" smtClean="0">
                <a:solidFill>
                  <a:srgbClr val="002060"/>
                </a:solidFill>
                <a:latin typeface="Arial" panose="020B0604020202020204" pitchFamily="34" charset="0"/>
                <a:cs typeface="Arial" panose="020B0604020202020204" pitchFamily="34" charset="0"/>
              </a:rPr>
              <a:t>Ядуурлыг хэмжих</a:t>
            </a:r>
            <a:endParaRPr lang="en-US" b="1" dirty="0">
              <a:solidFill>
                <a:srgbClr val="002060"/>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1219200" y="457200"/>
            <a:ext cx="7239000" cy="617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just" defTabSz="685800" rtl="0" eaLnBrk="0" fontAlgn="base" latinLnBrk="0" hangingPunct="0">
              <a:lnSpc>
                <a:spcPct val="100000"/>
              </a:lnSpc>
              <a:spcBef>
                <a:spcPts val="750"/>
              </a:spcBef>
              <a:spcAft>
                <a:spcPct val="0"/>
              </a:spcAft>
              <a:buClrTx/>
              <a:buSzTx/>
              <a:buFont typeface="Arial" charset="0"/>
              <a:buNone/>
              <a:tabLst/>
              <a:defRPr/>
            </a:pPr>
            <a:endParaRPr kumimoji="0" lang="mn-MN" sz="2400" b="1" i="0" u="sng"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171450" marR="0" lvl="0" indent="-171450" algn="just" defTabSz="685800" rtl="0" eaLnBrk="0" fontAlgn="base" latinLnBrk="0" hangingPunct="0">
              <a:lnSpc>
                <a:spcPct val="100000"/>
              </a:lnSpc>
              <a:spcBef>
                <a:spcPts val="750"/>
              </a:spcBef>
              <a:spcAft>
                <a:spcPct val="0"/>
              </a:spcAft>
              <a:buClrTx/>
              <a:buSzTx/>
              <a:buFont typeface="Arial" charset="0"/>
              <a:buNone/>
              <a:tabLst/>
              <a:defRPr/>
            </a:pPr>
            <a:endParaRPr lang="mn-MN" sz="2400" b="1" u="sng" dirty="0" smtClean="0">
              <a:solidFill>
                <a:srgbClr val="002060"/>
              </a:solidFill>
              <a:latin typeface="Arial" pitchFamily="34" charset="0"/>
              <a:cs typeface="Arial" pitchFamily="34" charset="0"/>
            </a:endParaRPr>
          </a:p>
          <a:p>
            <a:pPr marL="171450" marR="0" lvl="0" indent="-171450" algn="just" defTabSz="685800" rtl="0" eaLnBrk="0" fontAlgn="base" latinLnBrk="0" hangingPunct="0">
              <a:lnSpc>
                <a:spcPct val="100000"/>
              </a:lnSpc>
              <a:spcBef>
                <a:spcPts val="750"/>
              </a:spcBef>
              <a:spcAft>
                <a:spcPct val="0"/>
              </a:spcAft>
              <a:buClrTx/>
              <a:buSzTx/>
              <a:buFont typeface="Arial" charset="0"/>
              <a:buNone/>
              <a:tabLst/>
              <a:defRPr/>
            </a:pPr>
            <a:endParaRPr kumimoji="0" lang="mn-MN" sz="2400" b="1" i="0" u="sng"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171450" marR="0" lvl="0" indent="-171450" algn="just" defTabSz="685800" rtl="0" eaLnBrk="0" fontAlgn="base" latinLnBrk="0" hangingPunct="0">
              <a:lnSpc>
                <a:spcPct val="100000"/>
              </a:lnSpc>
              <a:spcBef>
                <a:spcPts val="750"/>
              </a:spcBef>
              <a:spcAft>
                <a:spcPct val="0"/>
              </a:spcAft>
              <a:buClrTx/>
              <a:buSzTx/>
              <a:buFont typeface="Arial" charset="0"/>
              <a:buNone/>
              <a:tabLst/>
              <a:defRPr/>
            </a:pPr>
            <a:r>
              <a:rPr kumimoji="0" lang="mn-MN" sz="2400" i="0" u="sng" strike="noStrike" kern="1200" cap="none" spc="0" normalizeH="0" baseline="0" noProof="0" dirty="0" smtClean="0">
                <a:ln>
                  <a:noFill/>
                </a:ln>
                <a:solidFill>
                  <a:srgbClr val="002060"/>
                </a:solidFill>
                <a:effectLst/>
                <a:uLnTx/>
                <a:uFillTx/>
                <a:latin typeface="Arial" pitchFamily="34" charset="0"/>
                <a:ea typeface="+mn-ea"/>
                <a:cs typeface="Arial" pitchFamily="34" charset="0"/>
              </a:rPr>
              <a:t>Аж байдлын үзүүлэлтийн сонголт</a:t>
            </a:r>
          </a:p>
          <a:p>
            <a:pPr marL="171450" marR="0" lvl="0" indent="-171450" algn="just" defTabSz="685800" rtl="0" eaLnBrk="0" fontAlgn="base" latinLnBrk="0" hangingPunct="0">
              <a:lnSpc>
                <a:spcPct val="100000"/>
              </a:lnSpc>
              <a:spcBef>
                <a:spcPts val="750"/>
              </a:spcBef>
              <a:spcAft>
                <a:spcPct val="0"/>
              </a:spcAft>
              <a:buClrTx/>
              <a:buSzTx/>
              <a:buFont typeface="Arial" charset="0"/>
              <a:buNone/>
              <a:tabLst/>
              <a:defRPr/>
            </a:pPr>
            <a:endParaRPr kumimoji="0" lang="en-US" sz="24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171450" marR="0" lvl="0" indent="-171450" algn="just" defTabSz="685800" rtl="0" eaLnBrk="0" fontAlgn="base" latinLnBrk="0" hangingPunct="0">
              <a:lnSpc>
                <a:spcPct val="100000"/>
              </a:lnSpc>
              <a:spcBef>
                <a:spcPts val="750"/>
              </a:spcBef>
              <a:spcAft>
                <a:spcPct val="0"/>
              </a:spcAft>
              <a:buClrTx/>
              <a:buSzTx/>
              <a:buFont typeface="Arial" charset="0"/>
              <a:buNone/>
              <a:tabLst/>
              <a:defRPr/>
            </a:pPr>
            <a:r>
              <a:rPr kumimoji="0" lang="mn-MN" sz="20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1. Хүн амын аж байдлыг илэрхийлэх, хэмжигдэх, эрэмбэлэх боломжтой хэмжигдэхүүн</a:t>
            </a:r>
          </a:p>
          <a:p>
            <a:pPr marL="171450" marR="0" lvl="0" indent="-171450" algn="just" defTabSz="685800" rtl="0" eaLnBrk="0" fontAlgn="base" latinLnBrk="0" hangingPunct="0">
              <a:lnSpc>
                <a:spcPct val="100000"/>
              </a:lnSpc>
              <a:spcBef>
                <a:spcPts val="750"/>
              </a:spcBef>
              <a:spcAft>
                <a:spcPct val="0"/>
              </a:spcAft>
              <a:buClrTx/>
              <a:buSzTx/>
              <a:buFont typeface="Arial" charset="0"/>
              <a:buNone/>
              <a:tabLst/>
              <a:defRPr/>
            </a:pPr>
            <a:r>
              <a:rPr kumimoji="0" lang="mn-MN" sz="2000" b="0" i="0" u="none" strike="noStrike" kern="1200" cap="none" spc="0" normalizeH="0" baseline="0" noProof="0" dirty="0" smtClean="0">
                <a:ln>
                  <a:noFill/>
                </a:ln>
                <a:solidFill>
                  <a:srgbClr val="C00000"/>
                </a:solidFill>
                <a:effectLst/>
                <a:uLnTx/>
                <a:uFillTx/>
                <a:latin typeface="Arial" pitchFamily="34" charset="0"/>
                <a:ea typeface="+mn-ea"/>
                <a:cs typeface="Arial" pitchFamily="34" charset="0"/>
              </a:rPr>
              <a:t>		Мөнгөн үзүүлэлт-Хэрэглээ</a:t>
            </a:r>
            <a:endParaRPr kumimoji="0" lang="en-US" sz="2000" b="0" i="0" u="none" strike="noStrike" kern="1200" cap="none" spc="0" normalizeH="0" baseline="0" noProof="0" dirty="0" smtClean="0">
              <a:ln>
                <a:noFill/>
              </a:ln>
              <a:solidFill>
                <a:srgbClr val="C00000"/>
              </a:solidFill>
              <a:effectLst/>
              <a:uLnTx/>
              <a:uFillTx/>
              <a:latin typeface="Arial" pitchFamily="34" charset="0"/>
              <a:ea typeface="+mn-ea"/>
              <a:cs typeface="Arial" pitchFamily="34" charset="0"/>
            </a:endParaRPr>
          </a:p>
          <a:p>
            <a:pPr marL="171450" marR="0" lvl="0" indent="-171450" algn="just" defTabSz="685800" rtl="0" eaLnBrk="0" fontAlgn="base" latinLnBrk="0" hangingPunct="0">
              <a:lnSpc>
                <a:spcPct val="100000"/>
              </a:lnSpc>
              <a:spcBef>
                <a:spcPts val="750"/>
              </a:spcBef>
              <a:spcAft>
                <a:spcPct val="0"/>
              </a:spcAft>
              <a:buClrTx/>
              <a:buSzTx/>
              <a:buFont typeface="Arial" charset="0"/>
              <a:buNone/>
              <a:tabLst/>
              <a:defRPr/>
            </a:pPr>
            <a:r>
              <a:rPr kumimoji="0" lang="mn-MN" sz="20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2. Хүн амыг ядуу ба ядуу бус гэж ангилж, сонгогдсон үзүүлэлтүүдтэй харьцуулах боломжтой хэмжигдэхүүн </a:t>
            </a:r>
            <a:r>
              <a:rPr kumimoji="0" lang="mn-MN" sz="2000" b="0" i="0" u="none" strike="noStrike" kern="1200" cap="none" spc="0" normalizeH="0" baseline="0" noProof="0" dirty="0" smtClean="0">
                <a:ln>
                  <a:noFill/>
                </a:ln>
                <a:solidFill>
                  <a:srgbClr val="C00000"/>
                </a:solidFill>
                <a:effectLst/>
                <a:uLnTx/>
                <a:uFillTx/>
                <a:latin typeface="Arial" pitchFamily="34" charset="0"/>
                <a:ea typeface="+mn-ea"/>
                <a:cs typeface="Arial" pitchFamily="34" charset="0"/>
              </a:rPr>
              <a:t>	Ядуурлын шугам</a:t>
            </a:r>
          </a:p>
          <a:p>
            <a:pPr marL="171450" marR="0" lvl="0" indent="-171450" algn="just" defTabSz="685800" rtl="0" eaLnBrk="0" fontAlgn="base" latinLnBrk="0" hangingPunct="0">
              <a:lnSpc>
                <a:spcPct val="100000"/>
              </a:lnSpc>
              <a:spcBef>
                <a:spcPts val="750"/>
              </a:spcBef>
              <a:spcAft>
                <a:spcPct val="0"/>
              </a:spcAft>
              <a:buClrTx/>
              <a:buSzTx/>
              <a:buFont typeface="Arial" charset="0"/>
              <a:buNone/>
              <a:tabLst/>
              <a:defRPr/>
            </a:pPr>
            <a:r>
              <a:rPr kumimoji="0" lang="mn-MN" sz="20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3. Аж байдлын үзүүлэлтүүдийг ядуурлын нэгдсэн дүр төрхөд шилжүүлэх боломжтой хэмжигдэхүүн</a:t>
            </a:r>
          </a:p>
          <a:p>
            <a:pPr marL="171450" marR="0" lvl="0" indent="-171450" algn="just" defTabSz="685800" rtl="0" eaLnBrk="0" fontAlgn="base" latinLnBrk="0" hangingPunct="0">
              <a:lnSpc>
                <a:spcPct val="100000"/>
              </a:lnSpc>
              <a:spcBef>
                <a:spcPts val="750"/>
              </a:spcBef>
              <a:spcAft>
                <a:spcPct val="0"/>
              </a:spcAft>
              <a:buClrTx/>
              <a:buSzTx/>
              <a:buFont typeface="Arial" charset="0"/>
              <a:buNone/>
              <a:tabLst/>
              <a:defRPr/>
            </a:pPr>
            <a:r>
              <a:rPr lang="mn-MN" sz="2000" dirty="0" smtClean="0">
                <a:solidFill>
                  <a:srgbClr val="002060"/>
                </a:solidFill>
                <a:latin typeface="Arial" pitchFamily="34" charset="0"/>
                <a:cs typeface="Arial" pitchFamily="34" charset="0"/>
              </a:rPr>
              <a:t>		</a:t>
            </a:r>
            <a:r>
              <a:rPr lang="mn-MN" sz="2000" dirty="0" smtClean="0">
                <a:solidFill>
                  <a:srgbClr val="C00000"/>
                </a:solidFill>
                <a:latin typeface="Arial" pitchFamily="34" charset="0"/>
                <a:cs typeface="Arial" pitchFamily="34" charset="0"/>
              </a:rPr>
              <a:t>Ядуурлын үндсэн үзүүлэлтүүд	</a:t>
            </a:r>
            <a:endParaRPr kumimoji="0" lang="en-US" sz="20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6</a:t>
            </a:fld>
            <a:endParaRPr lang="en-US" altLang="en-US"/>
          </a:p>
        </p:txBody>
      </p:sp>
      <p:sp>
        <p:nvSpPr>
          <p:cNvPr id="5" name="Rectangle 4"/>
          <p:cNvSpPr>
            <a:spLocks noChangeArrowheads="1"/>
          </p:cNvSpPr>
          <p:nvPr/>
        </p:nvSpPr>
        <p:spPr bwMode="auto">
          <a:xfrm>
            <a:off x="1143000" y="0"/>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a:solidFill>
                  <a:schemeClr val="bg1"/>
                </a:solidFill>
                <a:latin typeface="Arial" panose="020B0604020202020204" pitchFamily="34" charset="0"/>
                <a:cs typeface="Arial" panose="020B0604020202020204" pitchFamily="34" charset="0"/>
              </a:rPr>
              <a:t>Ядуурлын тухай </a:t>
            </a:r>
            <a:r>
              <a:rPr lang="mn-MN" sz="2400" b="1" dirty="0" smtClean="0">
                <a:solidFill>
                  <a:schemeClr val="bg1"/>
                </a:solidFill>
                <a:latin typeface="Arial" panose="020B0604020202020204" pitchFamily="34" charset="0"/>
                <a:cs typeface="Arial" panose="020B0604020202020204" pitchFamily="34" charset="0"/>
              </a:rPr>
              <a:t>ойлголт</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6" name="Content Placeholder 2"/>
          <p:cNvSpPr>
            <a:spLocks noGrp="1"/>
          </p:cNvSpPr>
          <p:nvPr>
            <p:ph idx="1"/>
          </p:nvPr>
        </p:nvSpPr>
        <p:spPr>
          <a:xfrm>
            <a:off x="1295400" y="1371600"/>
            <a:ext cx="7414514" cy="1371600"/>
          </a:xfrm>
          <a:solidFill>
            <a:schemeClr val="bg1"/>
          </a:solidFill>
        </p:spPr>
        <p:txBody>
          <a:bodyPr>
            <a:normAutofit fontScale="92500"/>
          </a:bodyPr>
          <a:lstStyle/>
          <a:p>
            <a:pPr algn="just">
              <a:lnSpc>
                <a:spcPct val="150000"/>
              </a:lnSpc>
            </a:pPr>
            <a:r>
              <a:rPr lang="mn-MN" sz="1800" b="1" dirty="0" smtClean="0">
                <a:solidFill>
                  <a:srgbClr val="002060"/>
                </a:solidFill>
                <a:latin typeface="Arial" panose="020B0604020202020204" pitchFamily="34" charset="0"/>
                <a:cs typeface="Arial" panose="020B0604020202020204" pitchFamily="34" charset="0"/>
              </a:rPr>
              <a:t>Ядуурлын </a:t>
            </a:r>
            <a:r>
              <a:rPr lang="mn-MN" sz="1800" b="1" dirty="0">
                <a:solidFill>
                  <a:srgbClr val="002060"/>
                </a:solidFill>
                <a:latin typeface="Arial" panose="020B0604020202020204" pitchFamily="34" charset="0"/>
                <a:cs typeface="Arial" panose="020B0604020202020204" pitchFamily="34" charset="0"/>
              </a:rPr>
              <a:t>шугам нь </a:t>
            </a:r>
            <a:r>
              <a:rPr lang="mn-MN" sz="1800" dirty="0">
                <a:solidFill>
                  <a:srgbClr val="002060"/>
                </a:solidFill>
                <a:latin typeface="Arial" panose="020B0604020202020204" pitchFamily="34" charset="0"/>
                <a:cs typeface="Arial" panose="020B0604020202020204" pitchFamily="34" charset="0"/>
              </a:rPr>
              <a:t>хүний эрүүл, идэвхитэй амьдралыг хангахуйц илчлэгтэй </a:t>
            </a:r>
            <a:r>
              <a:rPr lang="mn-MN" sz="1800" dirty="0" smtClean="0">
                <a:solidFill>
                  <a:srgbClr val="002060"/>
                </a:solidFill>
                <a:latin typeface="Arial" panose="020B0604020202020204" pitchFamily="34" charset="0"/>
                <a:cs typeface="Arial" panose="020B0604020202020204" pitchFamily="34" charset="0"/>
              </a:rPr>
              <a:t>хоол, тэжээл, шаардлагатай бараа үйлчилгээний хэрэгцээг </a:t>
            </a:r>
            <a:r>
              <a:rPr lang="mn-MN" sz="1800" dirty="0">
                <a:solidFill>
                  <a:srgbClr val="002060"/>
                </a:solidFill>
                <a:latin typeface="Arial" panose="020B0604020202020204" pitchFamily="34" charset="0"/>
                <a:cs typeface="Arial" panose="020B0604020202020204" pitchFamily="34" charset="0"/>
              </a:rPr>
              <a:t>тусгасан </a:t>
            </a:r>
            <a:r>
              <a:rPr lang="mn-MN" sz="1800" dirty="0">
                <a:solidFill>
                  <a:srgbClr val="FF0000"/>
                </a:solidFill>
                <a:latin typeface="Arial" panose="020B0604020202020204" pitchFamily="34" charset="0"/>
                <a:cs typeface="Arial" panose="020B0604020202020204" pitchFamily="34" charset="0"/>
              </a:rPr>
              <a:t>хэрэглээний хамгийн бага зардал </a:t>
            </a:r>
            <a:r>
              <a:rPr lang="mn-MN" sz="1800" dirty="0">
                <a:solidFill>
                  <a:srgbClr val="002060"/>
                </a:solidFill>
                <a:latin typeface="Arial" panose="020B0604020202020204" pitchFamily="34" charset="0"/>
                <a:cs typeface="Arial" panose="020B0604020202020204" pitchFamily="34" charset="0"/>
              </a:rPr>
              <a:t>болно. </a:t>
            </a:r>
            <a:endParaRPr lang="en-US" sz="1800" b="1" dirty="0" smtClean="0">
              <a:solidFill>
                <a:srgbClr val="002060"/>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1219200" y="685800"/>
            <a:ext cx="6347713" cy="711200"/>
          </a:xfrm>
        </p:spPr>
        <p:txBody>
          <a:bodyPr/>
          <a:lstStyle/>
          <a:p>
            <a:r>
              <a:rPr lang="mn-MN" b="1" dirty="0" smtClean="0">
                <a:solidFill>
                  <a:srgbClr val="002060"/>
                </a:solidFill>
                <a:latin typeface="Arial" panose="020B0604020202020204" pitchFamily="34" charset="0"/>
                <a:cs typeface="Arial" panose="020B0604020202020204" pitchFamily="34" charset="0"/>
              </a:rPr>
              <a:t>Ядуурлын шугам гэж юу вэ?</a:t>
            </a:r>
            <a:endParaRPr lang="en-US" b="1" dirty="0">
              <a:solidFill>
                <a:srgbClr val="002060"/>
              </a:solidFill>
              <a:latin typeface="Arial" panose="020B0604020202020204" pitchFamily="34" charset="0"/>
              <a:cs typeface="Arial" panose="020B0604020202020204" pitchFamily="34" charset="0"/>
            </a:endParaRPr>
          </a:p>
        </p:txBody>
      </p:sp>
      <p:sp>
        <p:nvSpPr>
          <p:cNvPr id="7" name="Line 4"/>
          <p:cNvSpPr>
            <a:spLocks noChangeShapeType="1"/>
          </p:cNvSpPr>
          <p:nvPr/>
        </p:nvSpPr>
        <p:spPr bwMode="auto">
          <a:xfrm>
            <a:off x="1904999" y="5715000"/>
            <a:ext cx="6172200" cy="0"/>
          </a:xfrm>
          <a:prstGeom prst="line">
            <a:avLst/>
          </a:prstGeom>
          <a:noFill/>
          <a:ln w="9525">
            <a:solidFill>
              <a:schemeClr val="tx1"/>
            </a:solidFill>
            <a:round/>
            <a:headEnd/>
            <a:tailEnd/>
          </a:ln>
        </p:spPr>
        <p:txBody>
          <a:bodyPr wrap="none"/>
          <a:lstStyle/>
          <a:p>
            <a:endParaRPr lang="en-US"/>
          </a:p>
        </p:txBody>
      </p:sp>
      <p:sp>
        <p:nvSpPr>
          <p:cNvPr id="8" name="AutoShape 5"/>
          <p:cNvSpPr>
            <a:spLocks noChangeArrowheads="1"/>
          </p:cNvSpPr>
          <p:nvPr/>
        </p:nvSpPr>
        <p:spPr bwMode="auto">
          <a:xfrm rot="5400000">
            <a:off x="533399" y="4038600"/>
            <a:ext cx="2743200" cy="609600"/>
          </a:xfrm>
          <a:prstGeom prst="rightArrow">
            <a:avLst>
              <a:gd name="adj1" fmla="val 50000"/>
              <a:gd name="adj2" fmla="val 56250"/>
            </a:avLst>
          </a:prstGeom>
          <a:solidFill>
            <a:schemeClr val="accent1">
              <a:lumMod val="60000"/>
              <a:lumOff val="40000"/>
            </a:schemeClr>
          </a:solidFill>
          <a:ln w="9525">
            <a:solidFill>
              <a:schemeClr val="tx1"/>
            </a:solidFill>
            <a:miter lim="800000"/>
            <a:headEnd/>
            <a:tailEnd/>
          </a:ln>
          <a:effectLst/>
        </p:spPr>
        <p:txBody>
          <a:bodyPr wrap="none" anchor="ctr"/>
          <a:lstStyle/>
          <a:p>
            <a:pPr algn="ctr">
              <a:defRPr/>
            </a:pPr>
            <a:r>
              <a:rPr lang="mn-MN" sz="2000" dirty="0" smtClean="0">
                <a:solidFill>
                  <a:schemeClr val="tx2"/>
                </a:solidFill>
                <a:latin typeface="Tahoma" pitchFamily="34" charset="0"/>
                <a:cs typeface="Times New Roman" pitchFamily="18" charset="0"/>
              </a:rPr>
              <a:t>Бага хэрэглээ</a:t>
            </a:r>
            <a:endParaRPr lang="en-US" sz="2000" dirty="0">
              <a:solidFill>
                <a:schemeClr val="tx2"/>
              </a:solidFill>
              <a:latin typeface="Tahoma" pitchFamily="34" charset="0"/>
              <a:cs typeface="Times New Roman" pitchFamily="18" charset="0"/>
            </a:endParaRPr>
          </a:p>
        </p:txBody>
      </p:sp>
      <p:cxnSp>
        <p:nvCxnSpPr>
          <p:cNvPr id="9" name="Straight Connector 8"/>
          <p:cNvCxnSpPr/>
          <p:nvPr/>
        </p:nvCxnSpPr>
        <p:spPr>
          <a:xfrm>
            <a:off x="3733799" y="4876800"/>
            <a:ext cx="0" cy="13716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AutoShape 5"/>
          <p:cNvSpPr>
            <a:spLocks noChangeArrowheads="1"/>
          </p:cNvSpPr>
          <p:nvPr/>
        </p:nvSpPr>
        <p:spPr bwMode="auto">
          <a:xfrm rot="5400000">
            <a:off x="6705599" y="4038600"/>
            <a:ext cx="2743200" cy="609600"/>
          </a:xfrm>
          <a:prstGeom prst="rightArrow">
            <a:avLst>
              <a:gd name="adj1" fmla="val 50000"/>
              <a:gd name="adj2" fmla="val 56250"/>
            </a:avLst>
          </a:prstGeom>
          <a:solidFill>
            <a:schemeClr val="accent1">
              <a:lumMod val="60000"/>
              <a:lumOff val="40000"/>
            </a:schemeClr>
          </a:solidFill>
          <a:ln w="9525">
            <a:solidFill>
              <a:schemeClr val="tx1"/>
            </a:solidFill>
            <a:miter lim="800000"/>
            <a:headEnd/>
            <a:tailEnd/>
          </a:ln>
          <a:effectLst/>
        </p:spPr>
        <p:txBody>
          <a:bodyPr wrap="none" anchor="ctr"/>
          <a:lstStyle/>
          <a:p>
            <a:pPr algn="ctr">
              <a:defRPr/>
            </a:pPr>
            <a:r>
              <a:rPr lang="mn-MN" sz="2000" dirty="0" smtClean="0">
                <a:solidFill>
                  <a:schemeClr val="tx2"/>
                </a:solidFill>
                <a:latin typeface="Tahoma" pitchFamily="34" charset="0"/>
                <a:cs typeface="Times New Roman" pitchFamily="18" charset="0"/>
              </a:rPr>
              <a:t>Өндөр хэрэглээ</a:t>
            </a:r>
            <a:endParaRPr lang="en-US" sz="2000" dirty="0">
              <a:solidFill>
                <a:schemeClr val="tx2"/>
              </a:solidFill>
              <a:latin typeface="Tahoma" pitchFamily="34" charset="0"/>
              <a:cs typeface="Times New Roman" pitchFamily="18" charset="0"/>
            </a:endParaRPr>
          </a:p>
        </p:txBody>
      </p:sp>
      <p:sp>
        <p:nvSpPr>
          <p:cNvPr id="12" name="Rectangle 11"/>
          <p:cNvSpPr/>
          <p:nvPr/>
        </p:nvSpPr>
        <p:spPr>
          <a:xfrm>
            <a:off x="3124199" y="4419600"/>
            <a:ext cx="12954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mn-MN" dirty="0" smtClean="0">
                <a:solidFill>
                  <a:srgbClr val="FF0000"/>
                </a:solidFill>
                <a:latin typeface="Arial" pitchFamily="34" charset="0"/>
                <a:cs typeface="Arial" pitchFamily="34" charset="0"/>
              </a:rPr>
              <a:t>Ядуурлын шугам</a:t>
            </a:r>
            <a:endParaRPr lang="en-US" dirty="0">
              <a:solidFill>
                <a:srgbClr val="FF0000"/>
              </a:solidFill>
              <a:latin typeface="Arial" pitchFamily="34" charset="0"/>
              <a:cs typeface="Arial" pitchFamily="34" charset="0"/>
            </a:endParaRPr>
          </a:p>
        </p:txBody>
      </p:sp>
      <p:sp>
        <p:nvSpPr>
          <p:cNvPr id="13" name="Right Brace 12"/>
          <p:cNvSpPr/>
          <p:nvPr/>
        </p:nvSpPr>
        <p:spPr>
          <a:xfrm rot="5400000">
            <a:off x="2552699" y="5067300"/>
            <a:ext cx="304800" cy="1905000"/>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endParaRPr lang="en-US">
              <a:cs typeface="Arial" charset="0"/>
            </a:endParaRPr>
          </a:p>
        </p:txBody>
      </p:sp>
      <p:sp>
        <p:nvSpPr>
          <p:cNvPr id="14" name="Right Brace 13"/>
          <p:cNvSpPr/>
          <p:nvPr/>
        </p:nvSpPr>
        <p:spPr>
          <a:xfrm rot="5400000">
            <a:off x="5829299" y="3848100"/>
            <a:ext cx="304800" cy="4343400"/>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endParaRPr lang="en-US">
              <a:cs typeface="Arial" charset="0"/>
            </a:endParaRPr>
          </a:p>
        </p:txBody>
      </p:sp>
      <p:sp>
        <p:nvSpPr>
          <p:cNvPr id="15" name="Rectangle 14"/>
          <p:cNvSpPr/>
          <p:nvPr/>
        </p:nvSpPr>
        <p:spPr>
          <a:xfrm>
            <a:off x="2133599" y="6248400"/>
            <a:ext cx="12954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mn-MN" dirty="0" smtClean="0">
                <a:solidFill>
                  <a:schemeClr val="tx1"/>
                </a:solidFill>
                <a:latin typeface="Times New Roman" pitchFamily="18" charset="0"/>
                <a:cs typeface="Times New Roman" pitchFamily="18" charset="0"/>
              </a:rPr>
              <a:t>Ядуу</a:t>
            </a:r>
            <a:endParaRPr lang="en-US" dirty="0">
              <a:solidFill>
                <a:schemeClr val="tx1"/>
              </a:solidFill>
              <a:latin typeface="Times New Roman" pitchFamily="18" charset="0"/>
              <a:cs typeface="Times New Roman" pitchFamily="18" charset="0"/>
            </a:endParaRPr>
          </a:p>
        </p:txBody>
      </p:sp>
      <p:sp>
        <p:nvSpPr>
          <p:cNvPr id="16" name="Rectangle 15"/>
          <p:cNvSpPr/>
          <p:nvPr/>
        </p:nvSpPr>
        <p:spPr>
          <a:xfrm>
            <a:off x="5333999" y="6248400"/>
            <a:ext cx="12954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mn-MN" dirty="0" smtClean="0">
                <a:solidFill>
                  <a:schemeClr val="tx1"/>
                </a:solidFill>
                <a:latin typeface="Times New Roman" pitchFamily="18" charset="0"/>
                <a:cs typeface="Times New Roman" pitchFamily="18" charset="0"/>
              </a:rPr>
              <a:t>Ядуу бус</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48874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7</a:t>
            </a:fld>
            <a:endParaRPr lang="en-US" altLang="en-US"/>
          </a:p>
        </p:txBody>
      </p:sp>
      <p:sp>
        <p:nvSpPr>
          <p:cNvPr id="5" name="Title 1"/>
          <p:cNvSpPr>
            <a:spLocks noGrp="1"/>
          </p:cNvSpPr>
          <p:nvPr>
            <p:ph type="title"/>
          </p:nvPr>
        </p:nvSpPr>
        <p:spPr>
          <a:xfrm>
            <a:off x="1371600" y="2362200"/>
            <a:ext cx="7696200" cy="990600"/>
          </a:xfrm>
        </p:spPr>
        <p:txBody>
          <a:bodyPr>
            <a:normAutofit fontScale="90000"/>
          </a:bodyPr>
          <a:lstStyle/>
          <a:p>
            <a:r>
              <a:rPr lang="mn-MN" sz="4400" b="1" dirty="0" smtClean="0">
                <a:solidFill>
                  <a:srgbClr val="002060"/>
                </a:solidFill>
                <a:latin typeface="Arial" pitchFamily="34" charset="0"/>
                <a:cs typeface="Arial" pitchFamily="34" charset="0"/>
              </a:rPr>
              <a:t>2. Я</a:t>
            </a:r>
            <a:r>
              <a:rPr lang="mn-MN" b="1" dirty="0" smtClean="0">
                <a:solidFill>
                  <a:srgbClr val="002060"/>
                </a:solidFill>
                <a:latin typeface="Arial" pitchFamily="34" charset="0"/>
                <a:cs typeface="Arial" pitchFamily="34" charset="0"/>
              </a:rPr>
              <a:t>ДУУРЛЫН ӨНӨӨГИЙН ДҮР ТӨРХ</a:t>
            </a:r>
            <a:endParaRPr lang="en-US" sz="4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4149253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8</a:t>
            </a:fld>
            <a:endParaRPr lang="en-US" altLang="en-US"/>
          </a:p>
        </p:txBody>
      </p:sp>
      <p:sp>
        <p:nvSpPr>
          <p:cNvPr id="7" name="Rectangle 6"/>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өнөөгийн дүр төрх</a:t>
            </a:r>
            <a:endParaRPr lang="en-US" sz="24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5" name="Chart 4"/>
          <p:cNvGraphicFramePr>
            <a:graphicFrameLocks/>
          </p:cNvGraphicFramePr>
          <p:nvPr>
            <p:extLst>
              <p:ext uri="{D42A27DB-BD31-4B8C-83A1-F6EECF244321}">
                <p14:modId xmlns:p14="http://schemas.microsoft.com/office/powerpoint/2010/main" xmlns="" val="2694699318"/>
              </p:ext>
            </p:extLst>
          </p:nvPr>
        </p:nvGraphicFramePr>
        <p:xfrm>
          <a:off x="1736188" y="914400"/>
          <a:ext cx="676275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70510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0437A4-DADB-4301-BF4D-4139DEAF4B20}" type="slidenum">
              <a:rPr lang="en-US" altLang="en-US" smtClean="0"/>
              <a:pPr>
                <a:defRPr/>
              </a:pPr>
              <a:t>9</a:t>
            </a:fld>
            <a:endParaRPr lang="en-US" altLang="en-US"/>
          </a:p>
        </p:txBody>
      </p:sp>
      <p:sp>
        <p:nvSpPr>
          <p:cNvPr id="6" name="Rectangle 5"/>
          <p:cNvSpPr>
            <a:spLocks noChangeArrowheads="1"/>
          </p:cNvSpPr>
          <p:nvPr/>
        </p:nvSpPr>
        <p:spPr bwMode="auto">
          <a:xfrm>
            <a:off x="1143000" y="71735"/>
            <a:ext cx="8001000" cy="461665"/>
          </a:xfrm>
          <a:prstGeom prst="rect">
            <a:avLst/>
          </a:prstGeom>
          <a:solidFill>
            <a:schemeClr val="accent5">
              <a:lumMod val="75000"/>
            </a:schemeClr>
          </a:solidFill>
          <a:ln w="9525">
            <a:noFill/>
            <a:miter lim="800000"/>
            <a:headEnd/>
            <a:tailEnd/>
          </a:ln>
        </p:spPr>
        <p:txBody>
          <a:bodyPr wrap="square">
            <a:spAutoFit/>
          </a:bodyPr>
          <a:lstStyle/>
          <a:p>
            <a:r>
              <a:rPr lang="mn-MN" sz="2400" b="1" dirty="0" smtClean="0">
                <a:solidFill>
                  <a:schemeClr val="bg1"/>
                </a:solidFill>
                <a:latin typeface="Arial" pitchFamily="34" charset="0"/>
                <a:cs typeface="Arial" pitchFamily="34" charset="0"/>
              </a:rPr>
              <a:t>Ядуурлын өнөөгийн дүр төрх</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9" name="Title 1"/>
          <p:cNvSpPr>
            <a:spLocks noGrp="1"/>
          </p:cNvSpPr>
          <p:nvPr>
            <p:ph type="title"/>
          </p:nvPr>
        </p:nvSpPr>
        <p:spPr>
          <a:xfrm>
            <a:off x="1295400" y="764379"/>
            <a:ext cx="7219950" cy="711200"/>
          </a:xfrm>
        </p:spPr>
        <p:txBody>
          <a:bodyPr/>
          <a:lstStyle/>
          <a:p>
            <a:pPr algn="just">
              <a:lnSpc>
                <a:spcPct val="100000"/>
              </a:lnSpc>
            </a:pPr>
            <a:r>
              <a:rPr lang="mn-MN" sz="2000" b="1" dirty="0">
                <a:solidFill>
                  <a:srgbClr val="002060"/>
                </a:solidFill>
                <a:latin typeface="Arial" panose="020B0604020202020204" pitchFamily="34" charset="0"/>
                <a:cs typeface="Arial" panose="020B0604020202020204" pitchFamily="34" charset="0"/>
              </a:rPr>
              <a:t>Ядуурлын шугам нь </a:t>
            </a:r>
            <a:r>
              <a:rPr lang="mn-MN" sz="2000" b="1" dirty="0">
                <a:solidFill>
                  <a:srgbClr val="FF0000"/>
                </a:solidFill>
                <a:latin typeface="Arial" panose="020B0604020202020204" pitchFamily="34" charset="0"/>
                <a:cs typeface="Arial" panose="020B0604020202020204" pitchFamily="34" charset="0"/>
              </a:rPr>
              <a:t>хүнс</a:t>
            </a:r>
            <a:r>
              <a:rPr lang="mn-MN" sz="2000" b="1" dirty="0">
                <a:solidFill>
                  <a:srgbClr val="002060"/>
                </a:solidFill>
                <a:latin typeface="Arial" panose="020B0604020202020204" pitchFamily="34" charset="0"/>
                <a:cs typeface="Arial" panose="020B0604020202020204" pitchFamily="34" charset="0"/>
              </a:rPr>
              <a:t> ба </a:t>
            </a:r>
            <a:r>
              <a:rPr lang="mn-MN" sz="2000" b="1" dirty="0">
                <a:solidFill>
                  <a:srgbClr val="FF0000"/>
                </a:solidFill>
                <a:latin typeface="Arial" panose="020B0604020202020204" pitchFamily="34" charset="0"/>
                <a:cs typeface="Arial" panose="020B0604020202020204" pitchFamily="34" charset="0"/>
              </a:rPr>
              <a:t>хүнсний бус</a:t>
            </a:r>
            <a:r>
              <a:rPr lang="mn-MN" sz="2000" b="1" dirty="0">
                <a:solidFill>
                  <a:srgbClr val="002060"/>
                </a:solidFill>
                <a:latin typeface="Arial" panose="020B0604020202020204" pitchFamily="34" charset="0"/>
                <a:cs typeface="Arial" panose="020B0604020202020204" pitchFamily="34" charset="0"/>
              </a:rPr>
              <a:t> гэсэн хоёр үндсэн бүрэлдэхүүн хэсгээс бүрдэнэ. </a:t>
            </a:r>
            <a:endParaRPr lang="en-US" sz="2000" b="1" dirty="0">
              <a:solidFill>
                <a:srgbClr val="002060"/>
              </a:solidFill>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xmlns="" val="1577082533"/>
              </p:ext>
            </p:extLst>
          </p:nvPr>
        </p:nvGraphicFramePr>
        <p:xfrm>
          <a:off x="1524000" y="1828800"/>
          <a:ext cx="699135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7696200" y="2286000"/>
            <a:ext cx="990600" cy="356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smtClean="0">
                <a:solidFill>
                  <a:srgbClr val="002060"/>
                </a:solidFill>
                <a:latin typeface="Arial" panose="020B0604020202020204" pitchFamily="34" charset="0"/>
                <a:cs typeface="Arial" panose="020B0604020202020204" pitchFamily="34" charset="0"/>
              </a:rPr>
              <a:t>төгрөг</a:t>
            </a:r>
            <a:endParaRPr lang="en-US" sz="1400" b="1"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12f786fa71ffd40b6bfed6ce357f84f40c2359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22661</TotalTime>
  <Words>2190</Words>
  <Application>Microsoft Office PowerPoint</Application>
  <PresentationFormat>On-screen Show (4:3)</PresentationFormat>
  <Paragraphs>980</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1. ЯДУУРЛЫН ТУХАЙ ОЙЛГОЛТ</vt:lpstr>
      <vt:lpstr>Ядуурал гэж юу вэ?</vt:lpstr>
      <vt:lpstr>Ядуурлыг хэмжих</vt:lpstr>
      <vt:lpstr>Ядуурлын шугам гэж юу вэ?</vt:lpstr>
      <vt:lpstr>2. ЯДУУРЛЫН ӨНӨӨГИЙН ДҮР ТӨРХ</vt:lpstr>
      <vt:lpstr>Slide 8</vt:lpstr>
      <vt:lpstr>Ядуурлын шугам нь хүнс ба хүнсний бус гэсэн хоёр үндсэн бүрэлдэхүүн хэсгээс бүрдэнэ. </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3. ЯДУУРЛЫН ЧИГ ХАНДЛАГА</vt:lpstr>
      <vt:lpstr>Slide 25</vt:lpstr>
      <vt:lpstr>2014 онд олон тооны өрх ядуурлын шугамнаас бага зэрэг дээгүүр хэрэглээтэй байсан бол 2016 онд олон тооны өрх ядуурлын шугамнаас доогуур хэрэглээтэй болсон байна. Хэрэглээний жигд бууралт нь ядуурал өсөхөд нөлөөлжээ.</vt:lpstr>
      <vt:lpstr>Slide 27</vt:lpstr>
      <vt:lpstr>Slide 28</vt:lpstr>
      <vt:lpstr>Slide 29</vt:lpstr>
      <vt:lpstr>Slide 30</vt:lpstr>
      <vt:lpstr>Slide 31</vt:lpstr>
      <vt:lpstr>4. ӨРХИЙН ОРЛОГО БА ХЭРЭГЛЭЭ</vt:lpstr>
      <vt:lpstr>Slide 33</vt:lpstr>
      <vt:lpstr>Ядуурлын өөрчлөлтөнд нөлөөлж буй  орлогын эх үүсвэрүүдийн өөрчлөлт</vt:lpstr>
      <vt:lpstr>5. НИЙГМИЙН ХАМГААЛАЛ,  ХАЛАМЖИЙН НӨЛӨӨЛӨЛ </vt:lpstr>
      <vt:lpstr>Нийгмийн хамгааллын хамралтын хувь</vt:lpstr>
      <vt:lpstr>Нийгмийн халамжинд хамрагдалт ба халамжийн хуваарилалт</vt:lpstr>
      <vt:lpstr>Нийгмийн хамгааллын хамралт,  хэрэглээний тэнцүү 5 бүлгээр, 2016 он</vt:lpstr>
      <vt:lpstr>Нэг хүнд сард ногдох дундаж мөнгөн тэтгэмж</vt:lpstr>
      <vt:lpstr>Нийгмийн хамгаалалд хамрагдагсдын тархалт</vt:lpstr>
      <vt:lpstr>Хэрэглээнд эзэлж буй хувийн жин,  улсын дунджаар, 2016 он</vt:lpstr>
      <vt:lpstr>Нэг хүнд ногдох тэтгэвэр, тэтгэмжийн орлогын хэрэглээнд эзэлж буй хувийн жин, 2016 он</vt:lpstr>
      <vt:lpstr>Slide 43</vt:lpstr>
      <vt:lpstr>Slide 44</vt:lpstr>
      <vt:lpstr>Slide 45</vt:lpstr>
      <vt:lpstr>Өртөг-Үр ашгийн харьцаа, 2016 он</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Batbuyan</dc:creator>
  <cp:lastModifiedBy>Bolormaa</cp:lastModifiedBy>
  <cp:revision>2392</cp:revision>
  <cp:lastPrinted>2016-10-10T12:41:22Z</cp:lastPrinted>
  <dcterms:created xsi:type="dcterms:W3CDTF">2011-11-16T04:07:02Z</dcterms:created>
  <dcterms:modified xsi:type="dcterms:W3CDTF">2017-10-16T16:14:04Z</dcterms:modified>
</cp:coreProperties>
</file>