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9" r:id="rId4"/>
    <p:sldId id="275" r:id="rId5"/>
    <p:sldId id="269" r:id="rId6"/>
    <p:sldId id="273" r:id="rId7"/>
    <p:sldId id="278" r:id="rId8"/>
    <p:sldId id="268" r:id="rId9"/>
    <p:sldId id="277" r:id="rId10"/>
    <p:sldId id="276" r:id="rId11"/>
    <p:sldId id="266" r:id="rId12"/>
  </p:sldIdLst>
  <p:sldSz cx="8742363" cy="1523365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8">
          <p15:clr>
            <a:srgbClr val="A4A3A4"/>
          </p15:clr>
        </p15:guide>
        <p15:guide id="2" pos="27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50" d="100"/>
          <a:sy n="50" d="100"/>
        </p:scale>
        <p:origin x="3444" y="72"/>
      </p:cViewPr>
      <p:guideLst>
        <p:guide orient="horz" pos="4798"/>
        <p:guide pos="27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6082492700461E-2"/>
          <c:y val="4.4098623929575774E-2"/>
          <c:w val="0.95573997233748653"/>
          <c:h val="0.67622699304545364"/>
        </c:manualLayout>
      </c:layout>
      <c:lineChart>
        <c:grouping val="standard"/>
        <c:varyColors val="0"/>
        <c:ser>
          <c:idx val="0"/>
          <c:order val="0"/>
          <c:tx>
            <c:strRef>
              <c:f>Mal!$B$1</c:f>
              <c:strCache>
                <c:ptCount val="1"/>
                <c:pt idx="0">
                  <c:v>2011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  <a:tailEnd type="stealth"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-4.3715846994535526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Mal!$A$3:$A$27</c:f>
              <c:numCache>
                <c:formatCode>General</c:formatCode>
                <c:ptCount val="25"/>
                <c:pt idx="0">
                  <c:v>1931</c:v>
                </c:pt>
                <c:pt idx="1">
                  <c:v>1936</c:v>
                </c:pt>
                <c:pt idx="2">
                  <c:v>1937</c:v>
                </c:pt>
                <c:pt idx="3">
                  <c:v>1938</c:v>
                </c:pt>
                <c:pt idx="4">
                  <c:v>1939</c:v>
                </c:pt>
                <c:pt idx="5">
                  <c:v>1940</c:v>
                </c:pt>
                <c:pt idx="6">
                  <c:v>1941</c:v>
                </c:pt>
                <c:pt idx="7">
                  <c:v>1944</c:v>
                </c:pt>
                <c:pt idx="8">
                  <c:v>1952</c:v>
                </c:pt>
                <c:pt idx="9">
                  <c:v>1953</c:v>
                </c:pt>
                <c:pt idx="10">
                  <c:v>1954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2004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Mal!$B$3:$B$27</c:f>
              <c:numCache>
                <c:formatCode>0.0</c:formatCode>
                <c:ptCount val="25"/>
                <c:pt idx="0">
                  <c:v>1055.5999999999999</c:v>
                </c:pt>
                <c:pt idx="1">
                  <c:v>1109.4000000000001</c:v>
                </c:pt>
                <c:pt idx="2">
                  <c:v>1238.3</c:v>
                </c:pt>
                <c:pt idx="3">
                  <c:v>1297.5</c:v>
                </c:pt>
                <c:pt idx="4">
                  <c:v>1385.6</c:v>
                </c:pt>
                <c:pt idx="5">
                  <c:v>1275.0999999999999</c:v>
                </c:pt>
                <c:pt idx="6">
                  <c:v>1335.3</c:v>
                </c:pt>
                <c:pt idx="7">
                  <c:v>1029</c:v>
                </c:pt>
                <c:pt idx="8">
                  <c:v>1007.5</c:v>
                </c:pt>
                <c:pt idx="9">
                  <c:v>1016.9</c:v>
                </c:pt>
                <c:pt idx="10">
                  <c:v>1021.7</c:v>
                </c:pt>
                <c:pt idx="11">
                  <c:v>1017.9</c:v>
                </c:pt>
                <c:pt idx="12">
                  <c:v>1110.2</c:v>
                </c:pt>
                <c:pt idx="13">
                  <c:v>1036.5999999999999</c:v>
                </c:pt>
                <c:pt idx="14">
                  <c:v>1018.5</c:v>
                </c:pt>
                <c:pt idx="15">
                  <c:v>1076.9000000000001</c:v>
                </c:pt>
                <c:pt idx="16" formatCode="General">
                  <c:v>1056.8</c:v>
                </c:pt>
                <c:pt idx="17" formatCode="General">
                  <c:v>1207.4000000000001</c:v>
                </c:pt>
                <c:pt idx="18" formatCode="General">
                  <c:v>1327.9</c:v>
                </c:pt>
                <c:pt idx="19" formatCode="General">
                  <c:v>1516.4</c:v>
                </c:pt>
                <c:pt idx="20" formatCode="General">
                  <c:v>1686.8</c:v>
                </c:pt>
                <c:pt idx="21" formatCode="General">
                  <c:v>1801.2</c:v>
                </c:pt>
                <c:pt idx="22">
                  <c:v>1752.9</c:v>
                </c:pt>
                <c:pt idx="23">
                  <c:v>2001.6</c:v>
                </c:pt>
                <c:pt idx="24">
                  <c:v>2147.1999999999998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8180136"/>
        <c:axId val="348179744"/>
      </c:lineChart>
      <c:catAx>
        <c:axId val="34818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348179744"/>
        <c:crossesAt val="0"/>
        <c:auto val="1"/>
        <c:lblAlgn val="ctr"/>
        <c:lblOffset val="100"/>
        <c:tickMarkSkip val="1"/>
        <c:noMultiLvlLbl val="0"/>
      </c:catAx>
      <c:valAx>
        <c:axId val="348179744"/>
        <c:scaling>
          <c:orientation val="minMax"/>
          <c:max val="2200"/>
          <c:min val="1000"/>
        </c:scaling>
        <c:delete val="0"/>
        <c:axPos val="l"/>
        <c:numFmt formatCode="0.0" sourceLinked="1"/>
        <c:majorTickMark val="out"/>
        <c:minorTickMark val="none"/>
        <c:tickLblPos val="nextTo"/>
        <c:crossAx val="3481801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75D6D-EF47-4A94-8B7F-A11C841D5899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39775"/>
            <a:ext cx="21224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8D73A-B0A6-4851-9AC7-E89E3ABF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8D73A-B0A6-4851-9AC7-E89E3ABF85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7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677" y="4732306"/>
            <a:ext cx="7431009" cy="3265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355" y="8632402"/>
            <a:ext cx="6119654" cy="3893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0462" y="1354102"/>
            <a:ext cx="1880518" cy="288734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388" y="1354102"/>
            <a:ext cx="5497368" cy="288734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86" y="9789032"/>
            <a:ext cx="7431009" cy="30255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86" y="6456672"/>
            <a:ext cx="7431009" cy="33323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388" y="7895405"/>
            <a:ext cx="3688184" cy="22332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278" y="7895405"/>
            <a:ext cx="3689702" cy="22332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18" y="610052"/>
            <a:ext cx="7868127" cy="25389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118" y="3409941"/>
            <a:ext cx="3862729" cy="1421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118" y="4831042"/>
            <a:ext cx="3862729" cy="8776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0999" y="3409941"/>
            <a:ext cx="3864246" cy="1421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0999" y="4831042"/>
            <a:ext cx="3864246" cy="8776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19" y="606525"/>
            <a:ext cx="2876177" cy="25812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021" y="606526"/>
            <a:ext cx="4887224" cy="130014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119" y="3187783"/>
            <a:ext cx="2876177" cy="104202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564" y="10663555"/>
            <a:ext cx="5245418" cy="12588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3564" y="1361155"/>
            <a:ext cx="5245418" cy="9140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3564" y="11922448"/>
            <a:ext cx="5245418" cy="1787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118" y="610052"/>
            <a:ext cx="7868127" cy="253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118" y="3554519"/>
            <a:ext cx="7868127" cy="1005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7118" y="14119338"/>
            <a:ext cx="2039885" cy="811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14B1-95E4-4A23-ADB7-4FB4309C914B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6974" y="14119338"/>
            <a:ext cx="2768415" cy="811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5360" y="14119338"/>
            <a:ext cx="2039885" cy="811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" y="1587"/>
            <a:ext cx="8734425" cy="1523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688B44C-878C-44CD-9A99-45A44E58E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2363" cy="15233650"/>
          </a:xfrm>
        </p:spPr>
      </p:pic>
      <p:pic>
        <p:nvPicPr>
          <p:cNvPr id="6" name="Picture 150" descr="icons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1" y="452723"/>
            <a:ext cx="1219200" cy="12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4981" y="2511425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Барилга угсралт, их засварын ажил</a:t>
            </a:r>
            <a:r>
              <a:rPr lang="mn-MN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сая төгрөг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381" y="3555365"/>
            <a:ext cx="128432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5381" y="3547745"/>
            <a:ext cx="138371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7381" y="4035425"/>
            <a:ext cx="4953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6901" y="4035425"/>
            <a:ext cx="190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186355.1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3481" y="40354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423234.8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769225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Их засварын ажил </a:t>
            </a:r>
          </a:p>
          <a:p>
            <a:pPr algn="ctr"/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4120.4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5181" y="7312025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Орон сууцны бус барилга</a:t>
            </a:r>
          </a:p>
          <a:p>
            <a:pPr algn="ctr"/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69664.6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14.4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981" y="6626225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Орон сууцны барилга</a:t>
            </a:r>
          </a:p>
          <a:p>
            <a:pPr algn="ctr"/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20279.6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0981" y="6092825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Инженерийн барилга байгууламж</a:t>
            </a:r>
          </a:p>
          <a:p>
            <a:pPr algn="ctr"/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329170.1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дахин 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42781" y="8455025"/>
            <a:ext cx="0" cy="457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409781" y="7845425"/>
            <a:ext cx="0" cy="457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>
            <a:off x="4218781" y="12265025"/>
            <a:ext cx="8382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0800000">
            <a:off x="3532981" y="12798425"/>
            <a:ext cx="838200" cy="9906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2" idx="2"/>
          </p:cNvCxnSpPr>
          <p:nvPr/>
        </p:nvCxnSpPr>
        <p:spPr>
          <a:xfrm flipH="1">
            <a:off x="713581" y="12798425"/>
            <a:ext cx="365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2"/>
          </p:cNvCxnSpPr>
          <p:nvPr/>
        </p:nvCxnSpPr>
        <p:spPr>
          <a:xfrm>
            <a:off x="4218781" y="13179425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1181" y="10512425"/>
            <a:ext cx="6757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Барилга угсралт, их засварын ажил, </a:t>
            </a:r>
          </a:p>
          <a:p>
            <a:r>
              <a:rPr lang="mn-MN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сая төгрөг, сүүлийн 5 жилд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381" y="12265025"/>
            <a:ext cx="2610567" cy="482951"/>
          </a:xfrm>
          <a:prstGeom prst="rect">
            <a:avLst/>
          </a:prstGeom>
          <a:solidFill>
            <a:schemeClr val="bg1"/>
          </a:solidFill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Хамгийн бага</a:t>
            </a:r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381" y="12874625"/>
            <a:ext cx="2549233" cy="529117"/>
          </a:xfrm>
          <a:prstGeom prst="rect">
            <a:avLst/>
          </a:prstGeom>
          <a:solidFill>
            <a:schemeClr val="bg1"/>
          </a:solidFill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81300" y="13179425"/>
            <a:ext cx="1927881" cy="590673"/>
          </a:xfrm>
          <a:prstGeom prst="rect">
            <a:avLst/>
          </a:prstGeom>
          <a:solidFill>
            <a:schemeClr val="bg1"/>
          </a:solidFill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17046.2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42781" y="12569825"/>
            <a:ext cx="2610567" cy="482951"/>
          </a:xfrm>
          <a:prstGeom prst="rect">
            <a:avLst/>
          </a:prstGeom>
          <a:solidFill>
            <a:schemeClr val="bg1"/>
          </a:solidFill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Хамгийн их</a:t>
            </a:r>
            <a:endParaRPr lang="en-US" sz="2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7181" y="13255625"/>
            <a:ext cx="1752600" cy="529117"/>
          </a:xfrm>
          <a:prstGeom prst="rect">
            <a:avLst/>
          </a:prstGeom>
          <a:solidFill>
            <a:schemeClr val="bg1"/>
          </a:solidFill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mn-MN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80781" y="11902952"/>
            <a:ext cx="2286000" cy="590673"/>
          </a:xfrm>
          <a:prstGeom prst="rect">
            <a:avLst/>
          </a:prstGeom>
          <a:solidFill>
            <a:schemeClr val="bg1"/>
          </a:solidFill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423234.8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51781" y="9217025"/>
            <a:ext cx="0" cy="457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685381" y="9064625"/>
            <a:ext cx="0" cy="457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55763" y="75882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БАРИЛГА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ENKHBAYAR\Users\Public\infografic\infografik-5_chingeltei_chingel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915"/>
            <a:ext cx="8742363" cy="6104989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33910" y="5893972"/>
            <a:ext cx="1699904" cy="3627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940425"/>
            <a:ext cx="2003458" cy="34445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I-XII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15946" y="5893972"/>
            <a:ext cx="1821326" cy="36270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I-XII</a:t>
            </a:r>
            <a:endParaRPr lang="en-US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92" y="5452878"/>
            <a:ext cx="2094525" cy="4675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162 252.1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2136" y="5452878"/>
            <a:ext cx="2134223" cy="4675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213 833.2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43" y="4715673"/>
            <a:ext cx="4249760" cy="573789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1700" b="1" dirty="0">
                <a:latin typeface="Arial" pitchFamily="34" charset="0"/>
                <a:cs typeface="Arial" pitchFamily="34" charset="0"/>
              </a:rPr>
              <a:t>Аж үйлдвэрийн нийт бүтээгдэхүүний үйлдвэрлэл, сая төг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5091" y="4734281"/>
            <a:ext cx="3794428" cy="52495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1600" b="1" dirty="0">
                <a:latin typeface="Arial" pitchFamily="34" charset="0"/>
                <a:cs typeface="Arial" pitchFamily="34" charset="0"/>
              </a:rPr>
              <a:t>Аж үйлвэрийн нийт бүтээгдэхүүний борлуулалт, сая төг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6513" y="5863746"/>
            <a:ext cx="1699904" cy="3627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7224" y="5893972"/>
            <a:ext cx="1790970" cy="3290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I-XII</a:t>
            </a:r>
            <a:endParaRPr lang="en-US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8381" y="5407025"/>
            <a:ext cx="2489145" cy="4675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273 507.2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78194" y="5863746"/>
            <a:ext cx="1608838" cy="36270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I-XII</a:t>
            </a:r>
            <a:endParaRPr lang="en-US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7771" y="8062651"/>
            <a:ext cx="2003458" cy="40600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3218" y="8039982"/>
            <a:ext cx="2003458" cy="43678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981" y="11884025"/>
            <a:ext cx="7696200" cy="249888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ДОРНОГОВЬ АЙМГИЙН СТАТИСТИКИЙН ХЭЛТЭС</a:t>
            </a: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Нутгийн удирдлагын ордон 106 тоот</a:t>
            </a:r>
          </a:p>
          <a:p>
            <a:endParaRPr lang="mn-MN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Утас: 7052-2749</a:t>
            </a: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Вэб: 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dornogovi.nso.mn</a:t>
            </a:r>
            <a:endParaRPr lang="mn-MN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И-мэйл: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dornogovi@nso.mn</a:t>
            </a:r>
          </a:p>
          <a:p>
            <a:endParaRPr lang="mn-MN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3381" y="5407025"/>
            <a:ext cx="2489145" cy="4675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320 882.8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bayarbold\Downloads\мэдээллийн нэгдсэн сан.jpg"/>
          <p:cNvPicPr>
            <a:picLocks noChangeAspect="1" noChangeArrowheads="1"/>
          </p:cNvPicPr>
          <p:nvPr/>
        </p:nvPicPr>
        <p:blipFill>
          <a:blip r:embed="rId3" cstate="print"/>
          <a:srcRect l="10936" t="10866" r="15639" b="50134"/>
          <a:stretch>
            <a:fillRect/>
          </a:stretch>
        </p:blipFill>
        <p:spPr bwMode="auto">
          <a:xfrm>
            <a:off x="61648" y="7235825"/>
            <a:ext cx="4538133" cy="3657600"/>
          </a:xfrm>
          <a:prstGeom prst="rect">
            <a:avLst/>
          </a:prstGeom>
          <a:noFill/>
        </p:spPr>
      </p:pic>
      <p:pic>
        <p:nvPicPr>
          <p:cNvPr id="22" name="Picture 2" descr="C:\Users\bayarbold\Downloads\мэдээллийн нэгдсэн сан.jpg"/>
          <p:cNvPicPr>
            <a:picLocks noChangeAspect="1" noChangeArrowheads="1"/>
          </p:cNvPicPr>
          <p:nvPr/>
        </p:nvPicPr>
        <p:blipFill>
          <a:blip r:embed="rId3" cstate="print"/>
          <a:srcRect l="10936" t="49143" r="15639" b="11857"/>
          <a:stretch>
            <a:fillRect/>
          </a:stretch>
        </p:blipFill>
        <p:spPr bwMode="auto">
          <a:xfrm>
            <a:off x="4280430" y="7250738"/>
            <a:ext cx="4461933" cy="3718887"/>
          </a:xfrm>
          <a:prstGeom prst="rect">
            <a:avLst/>
          </a:prstGeom>
          <a:noFill/>
        </p:spPr>
      </p:pic>
      <p:pic>
        <p:nvPicPr>
          <p:cNvPr id="2049" name="Picture 1" descr="icons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81" y="301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655763" y="508139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АЖ ҮЙЛДВЭР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7DC7A-01DC-4B33-AB00-0A5B4094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2363" cy="14627225"/>
          </a:xfrm>
        </p:spPr>
      </p:pic>
    </p:spTree>
    <p:extLst>
      <p:ext uri="{BB962C8B-B14F-4D97-AF65-F5344CB8AC3E}">
        <p14:creationId xmlns:p14="http://schemas.microsoft.com/office/powerpoint/2010/main" val="36306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nkhbayar\Desktop\2016\web_brochure_20163.jpg"/>
          <p:cNvPicPr>
            <a:picLocks noChangeAspect="1" noChangeArrowheads="1"/>
          </p:cNvPicPr>
          <p:nvPr/>
        </p:nvPicPr>
        <p:blipFill rotWithShape="1">
          <a:blip r:embed="rId2"/>
          <a:srcRect b="20240"/>
          <a:stretch/>
        </p:blipFill>
        <p:spPr bwMode="auto">
          <a:xfrm>
            <a:off x="-37319" y="0"/>
            <a:ext cx="8746654" cy="1523365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2194945" y="2297138"/>
            <a:ext cx="2176236" cy="574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271" tIns="18135" rIns="36271" bIns="18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mn-MN" sz="380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38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4499" y="2297138"/>
            <a:ext cx="2206461" cy="5742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271" tIns="18135" rIns="36271" bIns="18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mn-MN" sz="3808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38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230" y="6740285"/>
            <a:ext cx="2211551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12 759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4936" y="6706713"/>
            <a:ext cx="1737645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13 009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0808" y="9974413"/>
            <a:ext cx="1601951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597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4499" y="9974413"/>
            <a:ext cx="1601951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577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2392" y="12888074"/>
            <a:ext cx="1601951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627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6654" y="12921646"/>
            <a:ext cx="1601951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566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9230" y="3826624"/>
            <a:ext cx="1601951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4936" y="3781011"/>
            <a:ext cx="1601951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181" y="377825"/>
            <a:ext cx="1447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" y="377825"/>
            <a:ext cx="1219199" cy="121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5781" y="1063625"/>
            <a:ext cx="1395179" cy="533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27981" y="1597024"/>
            <a:ext cx="838200" cy="381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2BBD4-2C8B-470A-A706-FD5EA0E1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19" y="-307975"/>
            <a:ext cx="8991599" cy="15541625"/>
          </a:xfrm>
        </p:spPr>
      </p:pic>
      <p:sp>
        <p:nvSpPr>
          <p:cNvPr id="6" name="Rectangle 5"/>
          <p:cNvSpPr/>
          <p:nvPr/>
        </p:nvSpPr>
        <p:spPr>
          <a:xfrm>
            <a:off x="942181" y="0"/>
            <a:ext cx="990600" cy="1216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181" cy="13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981" y="11045825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581" y="10893425"/>
            <a:ext cx="1447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2017.IX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43082" y="5667817"/>
            <a:ext cx="12875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I-VI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802" y="5589278"/>
            <a:ext cx="138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I-VI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556" y="5579003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I-VI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1543" y="5626236"/>
            <a:ext cx="12234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I-VI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6671" y="5618111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I-VI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9029" y="5618111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I-VI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3781" y="135604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2016.I-IX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91473" y="13560425"/>
            <a:ext cx="124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2017.I-IX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" y="0"/>
            <a:ext cx="8579360" cy="15233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4" y="532841"/>
            <a:ext cx="1171129" cy="11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="" xmlns:a16="http://schemas.microsoft.com/office/drawing/2014/main" id="{9A33A736-595C-4468-9AE6-C6CA6D103036}"/>
              </a:ext>
            </a:extLst>
          </p:cNvPr>
          <p:cNvSpPr/>
          <p:nvPr/>
        </p:nvSpPr>
        <p:spPr>
          <a:xfrm>
            <a:off x="180181" y="149225"/>
            <a:ext cx="1310686" cy="14875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0554" y="1904206"/>
            <a:ext cx="868439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9013" y="1904206"/>
            <a:ext cx="868439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2017.IX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E4D0A3A-2B7E-497D-A54B-208FB25EFA93}"/>
              </a:ext>
            </a:extLst>
          </p:cNvPr>
          <p:cNvSpPr/>
          <p:nvPr/>
        </p:nvSpPr>
        <p:spPr>
          <a:xfrm>
            <a:off x="332581" y="7083424"/>
            <a:ext cx="1313018" cy="945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581" y="7083424"/>
            <a:ext cx="1313018" cy="94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" y="1"/>
            <a:ext cx="8742363" cy="15233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581" y="7083424"/>
            <a:ext cx="1536412" cy="945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9C2A7F9-C581-49ED-A583-C7E1BB638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9" y="7198029"/>
            <a:ext cx="1082042" cy="93302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2581" y="7099299"/>
            <a:ext cx="7924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2581" y="11274425"/>
            <a:ext cx="7924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" y="433772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khbayar\Desktop\web_brochure_20162.jpg"/>
          <p:cNvPicPr>
            <a:picLocks noChangeAspect="1" noChangeArrowheads="1"/>
          </p:cNvPicPr>
          <p:nvPr/>
        </p:nvPicPr>
        <p:blipFill>
          <a:blip r:embed="rId2" cstate="print"/>
          <a:srcRect t="21825"/>
          <a:stretch>
            <a:fillRect/>
          </a:stretch>
        </p:blipFill>
        <p:spPr bwMode="auto">
          <a:xfrm>
            <a:off x="1" y="3324805"/>
            <a:ext cx="8742362" cy="119088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64169" y="604912"/>
            <a:ext cx="5737176" cy="1206226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r>
              <a:rPr lang="mn-MN" sz="3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ХЭРЭГЛЭЭНИЙ ҮНИЙН ИНДЕКС</a:t>
            </a:r>
            <a:endParaRPr lang="en-US" sz="3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2439" y="2302070"/>
            <a:ext cx="6966342" cy="114467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2018.XII                         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2018.XII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2017.XII                          2018.XI           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382" y="3594379"/>
            <a:ext cx="2061138" cy="88306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6.5</a:t>
            </a:r>
            <a:endParaRPr lang="en-US" sz="5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581" y="3594379"/>
            <a:ext cx="2013342" cy="88306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100.3</a:t>
            </a:r>
            <a:endParaRPr lang="en-US" sz="5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265" y="8351895"/>
            <a:ext cx="8074544" cy="1514002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pPr algn="just"/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Инфляци нь үнийн ерөнхий түвшний өөрчлөлтийг харуулах бөгөөд хэрэглээний, бараа үйлчилгээний индекс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ХҮИ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-ээр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-иар илэрхийлэгдэнэ 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331" y="10017839"/>
            <a:ext cx="8013833" cy="1144670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pPr algn="just"/>
            <a:r>
              <a:rPr lang="mn-MN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Хэрэглээний бараа, үйлчилгээний үнийн сарын өөрлөлт, сүүлийн 5 жилээр, хувиар 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өмнөх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оны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12-р 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сар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=100)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108" y="11939071"/>
            <a:ext cx="2610567" cy="92922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Хамгийн бага өсөлт </a:t>
            </a:r>
            <a:endParaRPr lang="en-US" sz="2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0019" y="12422679"/>
            <a:ext cx="2428434" cy="92922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Хамгийн их өсөлт </a:t>
            </a:r>
            <a:endParaRPr lang="en-US" sz="2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952" y="13027189"/>
            <a:ext cx="2701633" cy="52911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2015.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8549" y="13488057"/>
            <a:ext cx="3187320" cy="48295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XII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9145" y="13450346"/>
            <a:ext cx="1851681" cy="87899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97.1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6513" y="11697267"/>
            <a:ext cx="1851681" cy="878995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110.3</a:t>
            </a:r>
            <a:endParaRPr lang="en-US" sz="4600" dirty="0"/>
          </a:p>
        </p:txBody>
      </p:sp>
      <p:pic>
        <p:nvPicPr>
          <p:cNvPr id="15" name="Picture 2" descr="C:\Users\Enkhbayar\Desktop\web_brochure_20162.jpg"/>
          <p:cNvPicPr>
            <a:picLocks noChangeAspect="1" noChangeArrowheads="1"/>
          </p:cNvPicPr>
          <p:nvPr/>
        </p:nvPicPr>
        <p:blipFill>
          <a:blip r:embed="rId2" cstate="print"/>
          <a:srcRect l="7257" t="3175" r="78575" b="88690"/>
          <a:stretch>
            <a:fillRect/>
          </a:stretch>
        </p:blipFill>
        <p:spPr bwMode="auto">
          <a:xfrm>
            <a:off x="667819" y="544059"/>
            <a:ext cx="1244573" cy="1239245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A3ACD2-55B5-4217-A1B5-E65F6E2ACDDC}"/>
              </a:ext>
            </a:extLst>
          </p:cNvPr>
          <p:cNvSpPr/>
          <p:nvPr/>
        </p:nvSpPr>
        <p:spPr>
          <a:xfrm>
            <a:off x="607107" y="544059"/>
            <a:ext cx="1244573" cy="1372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D86DB5-AFA2-42BD-A37D-7C9A683D1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" y="520466"/>
            <a:ext cx="1209233" cy="12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47181" y="9826625"/>
            <a:ext cx="4419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эмт хэргийн улмаас иргэд, байгууллага, аж ахуйн нэгжид 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494.3 сая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төгрөгийн хохирол учирсан 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өмнөх оны мөн үетэй харьцуулахад 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2521.4(83.6) сая төгрөгөөр буурсан байна. Учирсан хохирлын 328.3(66.4%) сая төгрөг эргэн төлөгдсөн байна.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1181" y="2054225"/>
            <a:ext cx="4038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4981" y="3959225"/>
            <a:ext cx="3505200" cy="1295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6381" y="3654425"/>
            <a:ext cx="8485982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262" y="0"/>
            <a:ext cx="8810625" cy="152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" y="2663825"/>
            <a:ext cx="3048000" cy="27604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325089-B927-447E-9541-C83F761823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1" y="454025"/>
            <a:ext cx="1158242" cy="115824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551781" y="682625"/>
            <a:ext cx="69042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БҮРТГЭГДСЭН ГЭМТ ХЭРЭГ</a:t>
            </a:r>
            <a:endParaRPr lang="en-US" sz="3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3556171" y="2256053"/>
            <a:ext cx="3048000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586321" y="5704205"/>
            <a:ext cx="3048000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18981" y="2740025"/>
            <a:ext cx="1849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654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581" y="4111625"/>
            <a:ext cx="201755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517</a:t>
            </a:r>
            <a:endParaRPr lang="en-US" sz="8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181" y="6854825"/>
            <a:ext cx="698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БҮРТГЭГДСЭН ГЭМТ ХЭРЭГ, сүүлийн 5 жилд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181" y="8302625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6581" y="8607425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6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6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6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2181" y="7388225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665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2921" y="8836025"/>
            <a:ext cx="154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35554" y="1978025"/>
            <a:ext cx="2590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5676" y="1891886"/>
            <a:ext cx="253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2017.I-XII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49801" y="5407025"/>
            <a:ext cx="2590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2181" y="5330825"/>
            <a:ext cx="291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2018.I-XII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6624781" y="5313665"/>
            <a:ext cx="0" cy="381000"/>
          </a:xfrm>
          <a:prstGeom prst="straightConnector1">
            <a:avLst/>
          </a:prstGeom>
          <a:ln w="28575">
            <a:headEnd w="med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594232" y="2246028"/>
            <a:ext cx="0" cy="381000"/>
          </a:xfrm>
          <a:prstGeom prst="straightConnector1">
            <a:avLst/>
          </a:prstGeom>
          <a:ln w="28575">
            <a:headEnd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37381" y="8302625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294981" y="8759825"/>
            <a:ext cx="3657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Isosceles Triangle 100"/>
          <p:cNvSpPr/>
          <p:nvPr/>
        </p:nvSpPr>
        <p:spPr>
          <a:xfrm>
            <a:off x="4218781" y="7693025"/>
            <a:ext cx="685800" cy="1066800"/>
          </a:xfrm>
          <a:prstGeom prst="triangle">
            <a:avLst>
              <a:gd name="adj" fmla="val 4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2" name="Isosceles Triangle 101"/>
          <p:cNvSpPr/>
          <p:nvPr/>
        </p:nvSpPr>
        <p:spPr>
          <a:xfrm rot="10800000">
            <a:off x="3609181" y="8302625"/>
            <a:ext cx="685800" cy="1066800"/>
          </a:xfrm>
          <a:prstGeom prst="triangle">
            <a:avLst>
              <a:gd name="adj" fmla="val 4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1181" y="7845425"/>
            <a:ext cx="256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Хамгийн бага</a:t>
            </a:r>
            <a:endParaRPr 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42781" y="8302625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Хамгийн их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23381" y="10360025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эмт хэргийн улмаас иргэд, байгууллага, аж ахуйн нэгжид 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2301.0 сая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төгрөгийн хохирол учирсан 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өмнөх оны мөн үетэй харьцуулахад 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2121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(47.9 %) сая төгрөгөөр буурсан байна. Учирсан хохирлын 728.3 (31.6%) сая төгрөг эргэн төлөгдсөн байна.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Public\2018 ONII BULLETEN\12 sar\mal infografic copy copy.jpg"/>
          <p:cNvPicPr>
            <a:picLocks noChangeAspect="1" noChangeArrowheads="1"/>
          </p:cNvPicPr>
          <p:nvPr/>
        </p:nvPicPr>
        <p:blipFill>
          <a:blip r:embed="rId2" cstate="print"/>
          <a:srcRect t="44356" b="11871"/>
          <a:stretch>
            <a:fillRect/>
          </a:stretch>
        </p:blipFill>
        <p:spPr bwMode="auto">
          <a:xfrm>
            <a:off x="180181" y="8607424"/>
            <a:ext cx="8382000" cy="6626225"/>
          </a:xfrm>
          <a:prstGeom prst="rect">
            <a:avLst/>
          </a:prstGeom>
          <a:noFill/>
        </p:spPr>
      </p:pic>
      <p:pic>
        <p:nvPicPr>
          <p:cNvPr id="7" name="Picture 2" descr="https://encrypted-tbn2.gstatic.com/images?q=tbn:ANd9GcSBnF4o2p1xHNpuys8eVxcYb-Ukv--AyMXxp5wgTQjSi-huLm1o">
            <a:extLst>
              <a:ext uri="{FF2B5EF4-FFF2-40B4-BE49-F238E27FC236}">
                <a16:creationId xmlns="" xmlns:a16="http://schemas.microsoft.com/office/drawing/2014/main" id="{627BB56E-81DB-4731-AA0D-4E974C87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5598"/>
          <a:stretch>
            <a:fillRect/>
          </a:stretch>
        </p:blipFill>
        <p:spPr bwMode="auto">
          <a:xfrm>
            <a:off x="419100" y="1905000"/>
            <a:ext cx="1371600" cy="1219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53062" y="1876335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АДУУ:</a:t>
            </a:r>
          </a:p>
          <a:p>
            <a:pPr algn="ctr"/>
            <a:endParaRPr lang="mn-MN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139.9 мянган толгой, өмнөх оноос 5.0 хувиар өслөө.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encrypted-tbn3.gstatic.com/images?q=tbn:ANd9GcT4PMqbHqbubERrROL9APYy1teut4OkUUswW-jHYkvh4-9RQQh9">
            <a:extLst>
              <a:ext uri="{FF2B5EF4-FFF2-40B4-BE49-F238E27FC236}">
                <a16:creationId xmlns="" xmlns:a16="http://schemas.microsoft.com/office/drawing/2014/main" id="{A4ACFE93-D006-4AF1-A6F1-AAE0C87C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8906" y="1886129"/>
            <a:ext cx="1218277" cy="1219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37524" y="1886129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ТЭМЭЭ:</a:t>
            </a:r>
          </a:p>
          <a:p>
            <a:pPr algn="ctr"/>
            <a:endParaRPr lang="mn-MN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42.8 мянган толгой, өмнөх оноос 5.1 хувиар өслөө.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s://encrypted-tbn1.gstatic.com/images?q=tbn:ANd9GcSpR_INJN_11CPqMTI0m3xaQzansiqWQwAcyJVbom5kUwbxjEuv">
            <a:extLst>
              <a:ext uri="{FF2B5EF4-FFF2-40B4-BE49-F238E27FC236}">
                <a16:creationId xmlns="" xmlns:a16="http://schemas.microsoft.com/office/drawing/2014/main" id="{79AACB60-23DC-4807-95A0-AB432629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5324" y="1943100"/>
            <a:ext cx="1295400" cy="1143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188993" y="1923871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ҮХЭР:</a:t>
            </a:r>
          </a:p>
          <a:p>
            <a:pPr algn="ctr"/>
            <a:endParaRPr lang="mn-MN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80.5 мянган толгой, өмнөх оноос 10.9 хувиар өслөө.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http://www.medee.mn/pic/3224.jpg">
            <a:extLst>
              <a:ext uri="{FF2B5EF4-FFF2-40B4-BE49-F238E27FC236}">
                <a16:creationId xmlns="" xmlns:a16="http://schemas.microsoft.com/office/drawing/2014/main" id="{5CCB802E-AAB4-439A-92D0-67FA6F93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0485" y="3314700"/>
            <a:ext cx="1272953" cy="1143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00862" y="3286035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ХОНЬ:</a:t>
            </a:r>
          </a:p>
          <a:p>
            <a:pPr algn="ctr"/>
            <a:endParaRPr lang="mn-MN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925.8 мянган толгой, өмнөх оноос 7.5 хувиар өслөө.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rc_mi" descr="http://www.bolod.mn/Upload/news/%D1%8F%D0%BC%D0%B0%D0%B0.jpeg">
            <a:extLst>
              <a:ext uri="{FF2B5EF4-FFF2-40B4-BE49-F238E27FC236}">
                <a16:creationId xmlns="" xmlns:a16="http://schemas.microsoft.com/office/drawing/2014/main" id="{C239325C-D4D8-40EB-A7A5-214EF4E30753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2676" y="3266806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970476" y="3257371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ЯМАА:</a:t>
            </a:r>
          </a:p>
          <a:p>
            <a:pPr algn="ctr"/>
            <a:endParaRPr lang="mn-MN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958.2 мянган толгой, өмнөх оноос 7.2 хувиар өслөө.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4" y="267605"/>
            <a:ext cx="1082042" cy="10820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0700" y="29534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ХӨДӨӨ АЖ АХУЙ</a:t>
            </a:r>
            <a:endParaRPr lang="en-US" sz="4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065024537"/>
              </p:ext>
            </p:extLst>
          </p:nvPr>
        </p:nvGraphicFramePr>
        <p:xfrm>
          <a:off x="150812" y="5559425"/>
          <a:ext cx="838199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4924236"/>
            <a:ext cx="841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Нэг саяас дээш толгой мал тоолуулсан он, малын тоо, мянган толгой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429</Words>
  <Application>Microsoft Office PowerPoint</Application>
  <PresentationFormat>Custom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Enkhbayar</dc:creator>
  <cp:lastModifiedBy>Tserendorj</cp:lastModifiedBy>
  <cp:revision>188</cp:revision>
  <dcterms:created xsi:type="dcterms:W3CDTF">2017-01-26T08:08:20Z</dcterms:created>
  <dcterms:modified xsi:type="dcterms:W3CDTF">2019-01-25T07:16:10Z</dcterms:modified>
</cp:coreProperties>
</file>