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6" r:id="rId2"/>
  </p:sldMasterIdLst>
  <p:notesMasterIdLst>
    <p:notesMasterId r:id="rId20"/>
  </p:notesMasterIdLst>
  <p:handoutMasterIdLst>
    <p:handoutMasterId r:id="rId21"/>
  </p:handoutMasterIdLst>
  <p:sldIdLst>
    <p:sldId id="277" r:id="rId3"/>
    <p:sldId id="423" r:id="rId4"/>
    <p:sldId id="424" r:id="rId5"/>
    <p:sldId id="425" r:id="rId6"/>
    <p:sldId id="426" r:id="rId7"/>
    <p:sldId id="428" r:id="rId8"/>
    <p:sldId id="413" r:id="rId9"/>
    <p:sldId id="421" r:id="rId10"/>
    <p:sldId id="430" r:id="rId11"/>
    <p:sldId id="429" r:id="rId12"/>
    <p:sldId id="431" r:id="rId13"/>
    <p:sldId id="422" r:id="rId14"/>
    <p:sldId id="420" r:id="rId15"/>
    <p:sldId id="432" r:id="rId16"/>
    <p:sldId id="433" r:id="rId17"/>
    <p:sldId id="435" r:id="rId18"/>
    <p:sldId id="416" r:id="rId19"/>
  </p:sldIdLst>
  <p:sldSz cx="9144000" cy="6858000" type="screen4x3"/>
  <p:notesSz cx="6669088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05BB"/>
    <a:srgbClr val="53EC3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4346" autoAdjust="0"/>
    <p:restoredTop sz="98403" autoAdjust="0"/>
  </p:normalViewPr>
  <p:slideViewPr>
    <p:cSldViewPr>
      <p:cViewPr varScale="1">
        <p:scale>
          <a:sx n="72" d="100"/>
          <a:sy n="72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0.xlsx"/><Relationship Id="rId1" Type="http://schemas.openxmlformats.org/officeDocument/2006/relationships/image" Target="../media/image14.jpeg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1.xlsx"/><Relationship Id="rId1" Type="http://schemas.openxmlformats.org/officeDocument/2006/relationships/image" Target="../media/image14.jpeg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2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400" dirty="0"/>
              <a:t>2015 </a:t>
            </a:r>
            <a:r>
              <a:rPr lang="mn-MN" sz="1400" dirty="0"/>
              <a:t>оны мөн үетэй харьцуулахад</a:t>
            </a:r>
            <a:endParaRPr lang="en-US" sz="1400" dirty="0"/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Sheet3!$H$10</c:f>
              <c:strCache>
                <c:ptCount val="1"/>
                <c:pt idx="0">
                  <c:v>Бүртгэлтэй ажилгүйчүүд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Sheet3!$I$9:$J$9</c:f>
              <c:numCache>
                <c:formatCode>0.00</c:formatCode>
                <c:ptCount val="2"/>
                <c:pt idx="0">
                  <c:v>2015.03</c:v>
                </c:pt>
                <c:pt idx="1">
                  <c:v>2016.03</c:v>
                </c:pt>
              </c:numCache>
            </c:numRef>
          </c:cat>
          <c:val>
            <c:numRef>
              <c:f>Sheet3!$I$10:$J$10</c:f>
              <c:numCache>
                <c:formatCode>General</c:formatCode>
                <c:ptCount val="2"/>
                <c:pt idx="0">
                  <c:v>667</c:v>
                </c:pt>
                <c:pt idx="1">
                  <c:v>692</c:v>
                </c:pt>
              </c:numCache>
            </c:numRef>
          </c:val>
        </c:ser>
        <c:ser>
          <c:idx val="1"/>
          <c:order val="1"/>
          <c:tx>
            <c:strRef>
              <c:f>Sheet3!$H$11</c:f>
              <c:strCache>
                <c:ptCount val="1"/>
                <c:pt idx="0">
                  <c:v>үүнээс эмэгтэй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Sheet3!$I$9:$J$9</c:f>
              <c:numCache>
                <c:formatCode>0.00</c:formatCode>
                <c:ptCount val="2"/>
                <c:pt idx="0">
                  <c:v>2015.03</c:v>
                </c:pt>
                <c:pt idx="1">
                  <c:v>2016.03</c:v>
                </c:pt>
              </c:numCache>
            </c:numRef>
          </c:cat>
          <c:val>
            <c:numRef>
              <c:f>Sheet3!$I$11:$J$11</c:f>
              <c:numCache>
                <c:formatCode>General</c:formatCode>
                <c:ptCount val="2"/>
                <c:pt idx="0">
                  <c:v>365</c:v>
                </c:pt>
                <c:pt idx="1">
                  <c:v>392</c:v>
                </c:pt>
              </c:numCache>
            </c:numRef>
          </c:val>
        </c:ser>
        <c:dLbls>
          <c:showVal val="1"/>
        </c:dLbls>
        <c:gapWidth val="444"/>
        <c:overlap val="-90"/>
        <c:axId val="195034112"/>
        <c:axId val="198255360"/>
      </c:barChart>
      <c:catAx>
        <c:axId val="195034112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8255360"/>
        <c:crosses val="autoZero"/>
        <c:auto val="1"/>
        <c:lblAlgn val="ctr"/>
        <c:lblOffset val="100"/>
      </c:catAx>
      <c:valAx>
        <c:axId val="198255360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195034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7"/>
  <c:chart>
    <c:title>
      <c:tx>
        <c:rich>
          <a:bodyPr/>
          <a:lstStyle/>
          <a:p>
            <a:pPr>
              <a:defRPr/>
            </a:pPr>
            <a:r>
              <a:rPr lang="en-US"/>
              <a:t>Èðãýäèéí </a:t>
            </a:r>
            <a:r>
              <a:rPr lang="mn-MN"/>
              <a:t>хувийн </a:t>
            </a:r>
            <a:r>
              <a:rPr lang="en-US"/>
              <a:t>õàäãàëàìæèéí ¿ëäýãäýë, </a:t>
            </a:r>
            <a:r>
              <a:rPr lang="mn-MN"/>
              <a:t>жил бүрийн нэгдүгээр сарын  байдлаар</a:t>
            </a:r>
          </a:p>
        </c:rich>
      </c:tx>
    </c:title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Sheet3!$B$12</c:f>
              <c:strCache>
                <c:ptCount val="1"/>
                <c:pt idx="0">
                  <c:v>Иргэдийн хувийн хадгаламжийн үлдэгдэл, жил бүрийн нэгдүгээр сарын  байдлаар</c:v>
                </c:pt>
              </c:strCache>
            </c:strRef>
          </c:tx>
          <c:dLbls>
            <c:spPr>
              <a:noFill/>
              <a:ln w="25400">
                <a:noFill/>
              </a:ln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Sheet3!$C$11:$E$11</c:f>
              <c:strCache>
                <c:ptCount val="3"/>
                <c:pt idx="0">
                  <c:v>2014 III</c:v>
                </c:pt>
                <c:pt idx="1">
                  <c:v>2015 III</c:v>
                </c:pt>
                <c:pt idx="2">
                  <c:v>2016 III</c:v>
                </c:pt>
              </c:strCache>
            </c:strRef>
          </c:cat>
          <c:val>
            <c:numRef>
              <c:f>Sheet3!$C$12:$E$12</c:f>
              <c:numCache>
                <c:formatCode>General</c:formatCode>
                <c:ptCount val="3"/>
                <c:pt idx="0">
                  <c:v>21839.7</c:v>
                </c:pt>
                <c:pt idx="1">
                  <c:v>24496.1</c:v>
                </c:pt>
                <c:pt idx="2">
                  <c:v>25985.1</c:v>
                </c:pt>
              </c:numCache>
            </c:numRef>
          </c:val>
        </c:ser>
        <c:dLbls/>
        <c:shape val="box"/>
        <c:axId val="199643136"/>
        <c:axId val="199644672"/>
        <c:axId val="0"/>
      </c:bar3DChart>
      <c:catAx>
        <c:axId val="199643136"/>
        <c:scaling>
          <c:orientation val="minMax"/>
        </c:scaling>
        <c:axPos val="b"/>
        <c:numFmt formatCode="General" sourceLinked="1"/>
        <c:majorTickMark val="none"/>
        <c:tickLblPos val="nextTo"/>
        <c:crossAx val="199644672"/>
        <c:crosses val="autoZero"/>
        <c:auto val="1"/>
        <c:lblAlgn val="ctr"/>
        <c:lblOffset val="100"/>
      </c:catAx>
      <c:valAx>
        <c:axId val="199644672"/>
        <c:scaling>
          <c:orientation val="minMax"/>
        </c:scaling>
        <c:delete val="1"/>
        <c:axPos val="l"/>
        <c:numFmt formatCode="General" sourceLinked="1"/>
        <c:tickLblPos val="nextTo"/>
        <c:crossAx val="1996431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blipFill>
      <a:blip xmlns:r="http://schemas.openxmlformats.org/officeDocument/2006/relationships" r:embed="rId1"/>
      <a:tile tx="0" ty="0" sx="100000" sy="100000" flip="none" algn="tl"/>
    </a:blipFill>
  </c:spPr>
  <c:txPr>
    <a:bodyPr/>
    <a:lstStyle/>
    <a:p>
      <a:pPr>
        <a:defRPr sz="1000">
          <a:latin typeface="Arial Mon" pitchFamily="34" charset="0"/>
        </a:defRPr>
      </a:pPr>
      <a:endParaRPr lang="en-US"/>
    </a:p>
  </c:txPr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7"/>
  <c:chart>
    <c:title>
      <c:tx>
        <c:rich>
          <a:bodyPr/>
          <a:lstStyle/>
          <a:p>
            <a:pPr>
              <a:defRPr/>
            </a:pPr>
            <a:r>
              <a:rPr lang="mn-MN"/>
              <a:t>З</a:t>
            </a:r>
            <a:r>
              <a:rPr lang="en-US"/>
              <a:t>ýýëèéí </a:t>
            </a:r>
            <a:r>
              <a:rPr lang="mn-MN"/>
              <a:t>өрийн үлдэгдэл, жил бүрийн нэгдүгээр сарын байдлаар</a:t>
            </a:r>
          </a:p>
        </c:rich>
      </c:tx>
    </c:title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Sheet3!$B$24</c:f>
              <c:strCache>
                <c:ptCount val="1"/>
                <c:pt idx="0">
                  <c:v>Зээлийн өрийн үлдэгдэл, жил бүрийн эцсийн байдлаар</c:v>
                </c:pt>
              </c:strCache>
            </c:strRef>
          </c:tx>
          <c:dLbls>
            <c:spPr>
              <a:noFill/>
              <a:ln w="25400">
                <a:noFill/>
              </a:ln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Sheet3!$C$23:$E$23</c:f>
              <c:strCache>
                <c:ptCount val="3"/>
                <c:pt idx="0">
                  <c:v>2014 III</c:v>
                </c:pt>
                <c:pt idx="1">
                  <c:v>2015 III</c:v>
                </c:pt>
                <c:pt idx="2">
                  <c:v>2016 III</c:v>
                </c:pt>
              </c:strCache>
            </c:strRef>
          </c:cat>
          <c:val>
            <c:numRef>
              <c:f>Sheet3!$C$24:$E$24</c:f>
              <c:numCache>
                <c:formatCode>General</c:formatCode>
                <c:ptCount val="3"/>
                <c:pt idx="0">
                  <c:v>59977.599999999999</c:v>
                </c:pt>
                <c:pt idx="1">
                  <c:v>73021.8</c:v>
                </c:pt>
                <c:pt idx="2">
                  <c:v>78607.7</c:v>
                </c:pt>
              </c:numCache>
            </c:numRef>
          </c:val>
        </c:ser>
        <c:dLbls/>
        <c:shape val="box"/>
        <c:axId val="201147904"/>
        <c:axId val="201149440"/>
        <c:axId val="0"/>
      </c:bar3DChart>
      <c:catAx>
        <c:axId val="201147904"/>
        <c:scaling>
          <c:orientation val="minMax"/>
        </c:scaling>
        <c:axPos val="b"/>
        <c:numFmt formatCode="General" sourceLinked="1"/>
        <c:majorTickMark val="none"/>
        <c:tickLblPos val="nextTo"/>
        <c:crossAx val="201149440"/>
        <c:crosses val="autoZero"/>
        <c:auto val="1"/>
        <c:lblAlgn val="ctr"/>
        <c:lblOffset val="100"/>
      </c:catAx>
      <c:valAx>
        <c:axId val="201149440"/>
        <c:scaling>
          <c:orientation val="minMax"/>
        </c:scaling>
        <c:delete val="1"/>
        <c:axPos val="l"/>
        <c:numFmt formatCode="General" sourceLinked="1"/>
        <c:tickLblPos val="nextTo"/>
        <c:crossAx val="2011479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blipFill>
      <a:blip xmlns:r="http://schemas.openxmlformats.org/officeDocument/2006/relationships" r:embed="rId1"/>
      <a:tile tx="0" ty="0" sx="100000" sy="100000" flip="none" algn="tl"/>
    </a:blipFill>
  </c:spPr>
  <c:txPr>
    <a:bodyPr/>
    <a:lstStyle/>
    <a:p>
      <a:pPr>
        <a:defRPr sz="1000">
          <a:latin typeface="Arial Mon" pitchFamily="34" charset="0"/>
        </a:defRPr>
      </a:pPr>
      <a:endParaRPr lang="en-US"/>
    </a:p>
  </c:txPr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3"/>
  <c:chart>
    <c:title>
      <c:tx>
        <c:rich>
          <a:bodyPr/>
          <a:lstStyle/>
          <a:p>
            <a:pPr>
              <a:defRPr/>
            </a:pPr>
            <a:r>
              <a:rPr lang="mn-MN"/>
              <a:t>Гэмт хэргийн улмаас гэмтсэн, нас барсан хүний тоо, жил бүрийн эхний 3 сарын байдлаар</a:t>
            </a:r>
          </a:p>
        </c:rich>
      </c:tx>
    </c:title>
    <c:view3D>
      <c:depthPercent val="100"/>
      <c:rAngAx val="1"/>
    </c:view3D>
    <c:plotArea>
      <c:layout>
        <c:manualLayout>
          <c:layoutTarget val="inner"/>
          <c:xMode val="edge"/>
          <c:yMode val="edge"/>
          <c:x val="4.5267489711934165E-2"/>
          <c:y val="0.21155037911927679"/>
          <c:w val="0.90946502057613166"/>
          <c:h val="0.56910578885972574"/>
        </c:manualLayout>
      </c:layout>
      <c:bar3DChart>
        <c:barDir val="col"/>
        <c:grouping val="clustered"/>
        <c:ser>
          <c:idx val="0"/>
          <c:order val="0"/>
          <c:tx>
            <c:strRef>
              <c:f>график!$B$34</c:f>
              <c:strCache>
                <c:ptCount val="1"/>
                <c:pt idx="0">
                  <c:v>нас барсан</c:v>
                </c:pt>
              </c:strCache>
            </c:strRef>
          </c:tx>
          <c:dLbls>
            <c:spPr>
              <a:noFill/>
              <a:ln w="25400">
                <a:noFill/>
              </a:ln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график!$A$35:$A$36</c:f>
              <c:strCache>
                <c:ptCount val="2"/>
                <c:pt idx="0">
                  <c:v>2015-III</c:v>
                </c:pt>
                <c:pt idx="1">
                  <c:v>2016-III</c:v>
                </c:pt>
              </c:strCache>
            </c:strRef>
          </c:cat>
          <c:val>
            <c:numRef>
              <c:f>график!$B$35:$B$36</c:f>
              <c:numCache>
                <c:formatCode>General</c:formatCode>
                <c:ptCount val="2"/>
                <c:pt idx="0">
                  <c:v>7</c:v>
                </c:pt>
                <c:pt idx="1">
                  <c:v>3</c:v>
                </c:pt>
              </c:numCache>
            </c:numRef>
          </c:val>
        </c:ser>
        <c:ser>
          <c:idx val="1"/>
          <c:order val="1"/>
          <c:tx>
            <c:strRef>
              <c:f>график!$C$34</c:f>
              <c:strCache>
                <c:ptCount val="1"/>
                <c:pt idx="0">
                  <c:v>гэмтсэн</c:v>
                </c:pt>
              </c:strCache>
            </c:strRef>
          </c:tx>
          <c:dLbls>
            <c:spPr>
              <a:noFill/>
              <a:ln w="25400">
                <a:noFill/>
              </a:ln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график!$A$35:$A$36</c:f>
              <c:strCache>
                <c:ptCount val="2"/>
                <c:pt idx="0">
                  <c:v>2015-III</c:v>
                </c:pt>
                <c:pt idx="1">
                  <c:v>2016-III</c:v>
                </c:pt>
              </c:strCache>
            </c:strRef>
          </c:cat>
          <c:val>
            <c:numRef>
              <c:f>график!$C$35:$C$36</c:f>
              <c:numCache>
                <c:formatCode>General</c:formatCode>
                <c:ptCount val="2"/>
                <c:pt idx="0">
                  <c:v>29</c:v>
                </c:pt>
                <c:pt idx="1">
                  <c:v>24</c:v>
                </c:pt>
              </c:numCache>
            </c:numRef>
          </c:val>
        </c:ser>
        <c:dLbls/>
        <c:shape val="cylinder"/>
        <c:axId val="201577984"/>
        <c:axId val="201579520"/>
        <c:axId val="0"/>
      </c:bar3DChart>
      <c:catAx>
        <c:axId val="20157798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201579520"/>
        <c:crosses val="autoZero"/>
        <c:auto val="1"/>
        <c:lblAlgn val="ctr"/>
        <c:lblOffset val="100"/>
      </c:catAx>
      <c:valAx>
        <c:axId val="201579520"/>
        <c:scaling>
          <c:orientation val="minMax"/>
        </c:scaling>
        <c:delete val="1"/>
        <c:axPos val="l"/>
        <c:numFmt formatCode="General" sourceLinked="1"/>
        <c:tickLblPos val="nextTo"/>
        <c:crossAx val="20157798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20182162466460488"/>
          <c:y val="0.92037037037037051"/>
          <c:w val="0.47879191981225183"/>
          <c:h val="7.8217045785943462E-2"/>
        </c:manualLayout>
      </c:layout>
    </c:legend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Arial" panose="020B0604020202020204" pitchFamily="34" charset="0"/>
          <a:ea typeface="Arial Mon"/>
          <a:cs typeface="Arial" panose="020B0604020202020204" pitchFamily="34" charset="0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b="0"/>
              <a:t>Ажлын байрны захиалга, зуучлалын мэдээ</a:t>
            </a:r>
            <a:endParaRPr lang="en-US" b="0"/>
          </a:p>
        </c:rich>
      </c:tx>
      <c:spPr>
        <a:noFill/>
        <a:ln>
          <a:noFill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tx>
            <c:strRef>
              <c:f>Sheet3!$B$196</c:f>
              <c:strCache>
                <c:ptCount val="1"/>
                <c:pt idx="0">
                  <c:v>Ажлын байрны захиалга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Sheet3!$C$195:$D$195</c:f>
              <c:numCache>
                <c:formatCode>0.00</c:formatCode>
                <c:ptCount val="2"/>
                <c:pt idx="0">
                  <c:v>2015.03</c:v>
                </c:pt>
                <c:pt idx="1">
                  <c:v>2016.03</c:v>
                </c:pt>
              </c:numCache>
            </c:numRef>
          </c:cat>
          <c:val>
            <c:numRef>
              <c:f>Sheet3!$C$196:$D$196</c:f>
              <c:numCache>
                <c:formatCode>General</c:formatCode>
                <c:ptCount val="2"/>
                <c:pt idx="0">
                  <c:v>79</c:v>
                </c:pt>
                <c:pt idx="1">
                  <c:v>79</c:v>
                </c:pt>
              </c:numCache>
            </c:numRef>
          </c:val>
        </c:ser>
        <c:ser>
          <c:idx val="1"/>
          <c:order val="1"/>
          <c:tx>
            <c:strRef>
              <c:f>Sheet3!$B$197</c:f>
              <c:strCache>
                <c:ptCount val="1"/>
                <c:pt idx="0">
                  <c:v>Ажилд зуучлагдан орсон хүний тоо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Sheet3!$C$195:$D$195</c:f>
              <c:numCache>
                <c:formatCode>0.00</c:formatCode>
                <c:ptCount val="2"/>
                <c:pt idx="0">
                  <c:v>2015.03</c:v>
                </c:pt>
                <c:pt idx="1">
                  <c:v>2016.03</c:v>
                </c:pt>
              </c:numCache>
            </c:numRef>
          </c:cat>
          <c:val>
            <c:numRef>
              <c:f>Sheet3!$C$197:$D$197</c:f>
              <c:numCache>
                <c:formatCode>General</c:formatCode>
                <c:ptCount val="2"/>
                <c:pt idx="0">
                  <c:v>55</c:v>
                </c:pt>
                <c:pt idx="1">
                  <c:v>59</c:v>
                </c:pt>
              </c:numCache>
            </c:numRef>
          </c:val>
        </c:ser>
        <c:dLbls/>
        <c:gapWidth val="115"/>
        <c:overlap val="-20"/>
        <c:axId val="199054848"/>
        <c:axId val="199056384"/>
      </c:barChart>
      <c:catAx>
        <c:axId val="199054848"/>
        <c:scaling>
          <c:orientation val="minMax"/>
        </c:scaling>
        <c:axPos val="l"/>
        <c:numFmt formatCode="0.00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9056384"/>
        <c:crosses val="autoZero"/>
        <c:auto val="1"/>
        <c:lblAlgn val="ctr"/>
        <c:lblOffset val="100"/>
      </c:catAx>
      <c:valAx>
        <c:axId val="199056384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9054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Хөдөлмөрийн</a:t>
            </a:r>
            <a:r>
              <a:rPr lang="mn-MN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насны 10000 хүнд ногдох ажилгүйчүүдийн тоо </a:t>
            </a:r>
            <a:r>
              <a:rPr lang="mn-MN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mn-MN" b="0" dirty="0" smtClean="0"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mn-MN" b="0" dirty="0">
                <a:latin typeface="Arial" panose="020B0604020202020204" pitchFamily="34" charset="0"/>
                <a:cs typeface="Arial" panose="020B0604020202020204" pitchFamily="34" charset="0"/>
              </a:rPr>
              <a:t> оны 0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mn-MN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b="0" dirty="0" smtClean="0">
                <a:latin typeface="Arial" panose="020B0604020202020204" pitchFamily="34" charset="0"/>
                <a:cs typeface="Arial" panose="020B0604020202020204" pitchFamily="34" charset="0"/>
              </a:rPr>
              <a:t>сар/</a:t>
            </a:r>
            <a:endParaRPr lang="mn-MN" b="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Sheet3!$C$3</c:f>
              <c:strCache>
                <c:ptCount val="1"/>
                <c:pt idx="0">
                  <c:v>нийт</c:v>
                </c:pt>
              </c:strCache>
            </c:strRef>
          </c:tx>
          <c:dPt>
            <c:idx val="15"/>
            <c:spPr>
              <a:solidFill>
                <a:schemeClr val="accent2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Sheet3!$B$4:$B$19</c:f>
              <c:strCache>
                <c:ptCount val="16"/>
                <c:pt idx="0">
                  <c:v>Äýëãýðöîãò</c:v>
                </c:pt>
                <c:pt idx="1">
                  <c:v>Äýðýí </c:v>
                </c:pt>
                <c:pt idx="2">
                  <c:v>Ãîâü-Óãòààë</c:v>
                </c:pt>
                <c:pt idx="3">
                  <c:v>Öàãààíäýëãýð</c:v>
                </c:pt>
                <c:pt idx="4">
                  <c:v>Áàÿíæàðãàëàí</c:v>
                </c:pt>
                <c:pt idx="5">
                  <c:v>ªíäºðøèë</c:v>
                </c:pt>
                <c:pt idx="6">
                  <c:v>Ãóðâàíñàéõàí</c:v>
                </c:pt>
                <c:pt idx="7">
                  <c:v>ªëçèéò</c:v>
                </c:pt>
                <c:pt idx="8">
                  <c:v>Õóëä</c:v>
                </c:pt>
                <c:pt idx="9">
                  <c:v>Ëóóñ</c:v>
                </c:pt>
                <c:pt idx="10">
                  <c:v>Äýëãýðõàíãàé</c:v>
                </c:pt>
                <c:pt idx="11">
                  <c:v>Ñàéõàí-Îâîî</c:v>
                </c:pt>
                <c:pt idx="12">
                  <c:v>Ýðäýíýäàëàé</c:v>
                </c:pt>
                <c:pt idx="13">
                  <c:v>Ñàéíöàãààí</c:v>
                </c:pt>
                <c:pt idx="14">
                  <c:v>Àäààöàã</c:v>
                </c:pt>
                <c:pt idx="15">
                  <c:v>Дундговь</c:v>
                </c:pt>
              </c:strCache>
            </c:strRef>
          </c:cat>
          <c:val>
            <c:numRef>
              <c:f>Sheet3!$C$4:$C$19</c:f>
              <c:numCache>
                <c:formatCode>0</c:formatCode>
                <c:ptCount val="16"/>
                <c:pt idx="0">
                  <c:v>170.94017094017096</c:v>
                </c:pt>
                <c:pt idx="1">
                  <c:v>247.93388429752065</c:v>
                </c:pt>
                <c:pt idx="2">
                  <c:v>359.16824196597355</c:v>
                </c:pt>
                <c:pt idx="3">
                  <c:v>309.73451327433628</c:v>
                </c:pt>
                <c:pt idx="4">
                  <c:v>442.70833333333337</c:v>
                </c:pt>
                <c:pt idx="5">
                  <c:v>390.14373716632446</c:v>
                </c:pt>
                <c:pt idx="6">
                  <c:v>456.4606741573034</c:v>
                </c:pt>
                <c:pt idx="7">
                  <c:v>87.227414330218082</c:v>
                </c:pt>
                <c:pt idx="8">
                  <c:v>58.064516129032256</c:v>
                </c:pt>
                <c:pt idx="9">
                  <c:v>48.859934853420185</c:v>
                </c:pt>
                <c:pt idx="10">
                  <c:v>424.20027816411681</c:v>
                </c:pt>
                <c:pt idx="11">
                  <c:v>151.72413793103451</c:v>
                </c:pt>
                <c:pt idx="12">
                  <c:v>287.02951529921461</c:v>
                </c:pt>
                <c:pt idx="13">
                  <c:v>197.64072847682118</c:v>
                </c:pt>
                <c:pt idx="14">
                  <c:v>187.59770713913497</c:v>
                </c:pt>
                <c:pt idx="15">
                  <c:v>231.95789897093823</c:v>
                </c:pt>
              </c:numCache>
            </c:numRef>
          </c:val>
        </c:ser>
        <c:dLbls>
          <c:showVal val="1"/>
        </c:dLbls>
        <c:overlap val="-25"/>
        <c:axId val="198993408"/>
        <c:axId val="198994944"/>
      </c:barChart>
      <c:catAx>
        <c:axId val="198993408"/>
        <c:scaling>
          <c:orientation val="minMax"/>
        </c:scaling>
        <c:axPos val="b"/>
        <c:numFmt formatCode="General" sourceLinked="0"/>
        <c:majorTickMark val="none"/>
        <c:tickLblPos val="nextTo"/>
        <c:crossAx val="198994944"/>
        <c:crosses val="autoZero"/>
        <c:auto val="1"/>
        <c:lblAlgn val="ctr"/>
        <c:lblOffset val="100"/>
      </c:catAx>
      <c:valAx>
        <c:axId val="198994944"/>
        <c:scaling>
          <c:orientation val="minMax"/>
        </c:scaling>
        <c:delete val="1"/>
        <c:axPos val="l"/>
        <c:numFmt formatCode="0" sourceLinked="1"/>
        <c:tickLblPos val="nextTo"/>
        <c:crossAx val="198993408"/>
        <c:crosses val="autoZero"/>
        <c:crossBetween val="between"/>
      </c:valAx>
    </c:plotArea>
    <c:plotVisOnly val="1"/>
    <c:dispBlanksAs val="gap"/>
  </c:chart>
  <c:txPr>
    <a:bodyPr/>
    <a:lstStyle/>
    <a:p>
      <a:pPr>
        <a:defRPr>
          <a:latin typeface="Arial Mon" pitchFamily="34" charset="0"/>
          <a:cs typeface="Arial" pitchFamily="34" charset="0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Хөдөлмөрийн</a:t>
            </a:r>
            <a:r>
              <a:rPr lang="mn-MN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насны 10000 хүнд ногдох ажилгүйчүүдийн тоо </a:t>
            </a:r>
            <a:r>
              <a:rPr lang="mn-MN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mn-MN" b="0" dirty="0" smtClean="0"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mn-MN" b="0" dirty="0">
                <a:latin typeface="Arial" panose="020B0604020202020204" pitchFamily="34" charset="0"/>
                <a:cs typeface="Arial" panose="020B0604020202020204" pitchFamily="34" charset="0"/>
              </a:rPr>
              <a:t> оны 0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mn-MN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b="0" dirty="0" smtClean="0">
                <a:latin typeface="Arial" panose="020B0604020202020204" pitchFamily="34" charset="0"/>
                <a:cs typeface="Arial" panose="020B0604020202020204" pitchFamily="34" charset="0"/>
              </a:rPr>
              <a:t>сар/</a:t>
            </a:r>
            <a:endParaRPr lang="mn-MN" b="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</c:title>
    <c:plotArea>
      <c:layout/>
      <c:barChart>
        <c:barDir val="col"/>
        <c:grouping val="clustered"/>
        <c:dLbls>
          <c:showVal val="1"/>
        </c:dLbls>
        <c:overlap val="-25"/>
        <c:axId val="200164096"/>
        <c:axId val="200165632"/>
      </c:barChart>
      <c:catAx>
        <c:axId val="200164096"/>
        <c:scaling>
          <c:orientation val="minMax"/>
        </c:scaling>
        <c:axPos val="b"/>
        <c:numFmt formatCode="General" sourceLinked="0"/>
        <c:majorTickMark val="none"/>
        <c:tickLblPos val="nextTo"/>
        <c:crossAx val="200165632"/>
        <c:crosses val="autoZero"/>
        <c:auto val="1"/>
        <c:lblAlgn val="ctr"/>
        <c:lblOffset val="100"/>
      </c:catAx>
      <c:valAx>
        <c:axId val="200165632"/>
        <c:scaling>
          <c:orientation val="minMax"/>
        </c:scaling>
        <c:delete val="1"/>
        <c:axPos val="l"/>
        <c:numFmt formatCode="0" sourceLinked="1"/>
        <c:tickLblPos val="nextTo"/>
        <c:crossAx val="200164096"/>
        <c:crosses val="autoZero"/>
        <c:crossBetween val="between"/>
      </c:valAx>
    </c:plotArea>
    <c:plotVisOnly val="1"/>
    <c:dispBlanksAs val="gap"/>
  </c:chart>
  <c:txPr>
    <a:bodyPr/>
    <a:lstStyle/>
    <a:p>
      <a:pPr>
        <a:defRPr>
          <a:latin typeface="Arial Mon" pitchFamily="34" charset="0"/>
          <a:cs typeface="Arial" pitchFamily="34" charset="0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4"/>
  <c:chart>
    <c:title>
      <c:tx>
        <c:rich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r>
              <a:rPr lang="mn-MN" dirty="0">
                <a:latin typeface="Arial" pitchFamily="34" charset="0"/>
                <a:cs typeface="Arial" pitchFamily="34" charset="0"/>
              </a:rPr>
              <a:t>Аж үйлдвэрийн бүтээгдэхүүн үйлдвэрлэлт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/сая.төг</a:t>
            </a:r>
            <a:r>
              <a:rPr lang="mn-MN" dirty="0">
                <a:latin typeface="Arial" pitchFamily="34" charset="0"/>
                <a:cs typeface="Arial" pitchFamily="34" charset="0"/>
              </a:rPr>
              <a:t>/</a:t>
            </a:r>
            <a:endParaRPr lang="en-US" dirty="0">
              <a:latin typeface="Arial" pitchFamily="34" charset="0"/>
              <a:cs typeface="Arial" pitchFamily="34" charset="0"/>
            </a:endParaRPr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2015 .03 сар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73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Уул уурхай олборлох аж үйлдвэр</c:v>
                </c:pt>
                <c:pt idx="1">
                  <c:v>Боловсруулах аж үйлдвэр</c:v>
                </c:pt>
                <c:pt idx="2">
                  <c:v>Дулааны эрчим хүч үйлдвэрлэлт, усан хангамж</c:v>
                </c:pt>
                <c:pt idx="3">
                  <c:v>Аж үйлдвэр-нийт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141.69999999999999</c:v>
                </c:pt>
                <c:pt idx="1">
                  <c:v>230.6</c:v>
                </c:pt>
                <c:pt idx="2">
                  <c:v>1067.7</c:v>
                </c:pt>
                <c:pt idx="3">
                  <c:v>1440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2016.03 сар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pPr>
                      <a:defRPr sz="1173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dirty="0" smtClean="0"/>
                      <a:t>176.7</a:t>
                    </a:r>
                  </a:p>
                </c:rich>
              </c:tx>
              <c:spPr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pPr>
                      <a:defRPr sz="1173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dirty="0" smtClean="0"/>
                      <a:t>1482.2</a:t>
                    </a:r>
                  </a:p>
                </c:rich>
              </c:tx>
              <c:spPr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73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Уул уурхай олборлох аж үйлдвэр</c:v>
                </c:pt>
                <c:pt idx="1">
                  <c:v>Боловсруулах аж үйлдвэр</c:v>
                </c:pt>
                <c:pt idx="2">
                  <c:v>Дулааны эрчим хүч үйлдвэрлэлт, усан хангамж</c:v>
                </c:pt>
                <c:pt idx="3">
                  <c:v>Аж үйлдвэр-нийт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176.7</c:v>
                </c:pt>
                <c:pt idx="1">
                  <c:v>215.1</c:v>
                </c:pt>
                <c:pt idx="2">
                  <c:v>1090.4000000000001</c:v>
                </c:pt>
                <c:pt idx="3">
                  <c:v>1482.2</c:v>
                </c:pt>
              </c:numCache>
            </c:numRef>
          </c:val>
        </c:ser>
        <c:dLbls/>
        <c:overlap val="-25"/>
        <c:axId val="200474624"/>
        <c:axId val="200476160"/>
      </c:barChart>
      <c:catAx>
        <c:axId val="20047462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173" b="1" i="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00476160"/>
        <c:crosses val="autoZero"/>
        <c:auto val="1"/>
        <c:lblAlgn val="ctr"/>
        <c:lblOffset val="100"/>
      </c:catAx>
      <c:valAx>
        <c:axId val="200476160"/>
        <c:scaling>
          <c:orientation val="minMax"/>
        </c:scaling>
        <c:delete val="1"/>
        <c:axPos val="l"/>
        <c:numFmt formatCode="General" sourceLinked="1"/>
        <c:tickLblPos val="nextTo"/>
        <c:crossAx val="200474624"/>
        <c:crosses val="autoZero"/>
        <c:crossBetween val="between"/>
      </c:valAx>
      <c:spPr>
        <a:noFill/>
        <a:ln w="25409">
          <a:noFill/>
        </a:ln>
      </c:spPr>
    </c:plotArea>
    <c:legend>
      <c:legendPos val="t"/>
    </c:legend>
    <c:plotVisOnly val="1"/>
    <c:dispBlanksAs val="gap"/>
  </c:chart>
  <c:txPr>
    <a:bodyPr/>
    <a:lstStyle/>
    <a:p>
      <a:pPr>
        <a:defRPr sz="177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cap="none" baseline="0"/>
              <a:t>Дундговь аймгийн хэрэглээний үнийн  индекс</a:t>
            </a:r>
            <a:r>
              <a:rPr lang="en-US" sz="1200" cap="none" baseline="0"/>
              <a:t/>
            </a:r>
            <a:br>
              <a:rPr lang="en-US" sz="1200" cap="none" baseline="0"/>
            </a:br>
            <a:r>
              <a:rPr lang="en-US" sz="1200" cap="none" baseline="0"/>
              <a:t> (</a:t>
            </a:r>
            <a:r>
              <a:rPr lang="mn-MN" sz="1200" cap="none" baseline="0"/>
              <a:t>өмнөх оны</a:t>
            </a:r>
            <a:r>
              <a:rPr lang="en-US" sz="1200" cap="none" baseline="0"/>
              <a:t> 12 </a:t>
            </a:r>
            <a:r>
              <a:rPr lang="mn-MN" sz="1200" cap="none" baseline="0"/>
              <a:t>сар</a:t>
            </a:r>
            <a:r>
              <a:rPr lang="en-US" sz="1200" cap="none" baseline="0"/>
              <a:t> =100)</a:t>
            </a:r>
          </a:p>
        </c:rich>
      </c:tx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graphic!$O$7</c:f>
              <c:strCache>
                <c:ptCount val="1"/>
                <c:pt idx="0">
                  <c:v>2014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2.9411764705882366E-2"/>
                  <c:y val="-5.063291139240519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3137254901960811E-2"/>
                  <c:y val="-5.400843881856617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7058823529411813E-2"/>
                  <c:y val="-4.725738396624479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0980392156862793E-2"/>
                  <c:y val="-6.413502109704734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2941176470588207E-2"/>
                  <c:y val="-6.075949367088616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8823529411764768E-2"/>
                  <c:y val="-4.050632911392407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6.0784313725490313E-2"/>
                  <c:y val="-4.725738396624472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5098039215686933E-2"/>
                  <c:y val="-4.050632911392407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5.6862745098039222E-2"/>
                  <c:y val="-4.050632911392407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4.1176470588235294E-2"/>
                  <c:y val="-4.388185654008435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4.7058823529411813E-2"/>
                  <c:y val="-5.063291139240513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4.1176470588235439E-2"/>
                  <c:y val="-3.375527426160341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graphic!$P$6:$AA$6</c:f>
              <c:strCache>
                <c:ptCount val="12"/>
                <c:pt idx="0">
                  <c:v>I    </c:v>
                </c:pt>
                <c:pt idx="1">
                  <c:v>II    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graphic!$P$7:$AA$7</c:f>
              <c:numCache>
                <c:formatCode>0.0</c:formatCode>
                <c:ptCount val="12"/>
                <c:pt idx="0">
                  <c:v>102.08263469230153</c:v>
                </c:pt>
                <c:pt idx="1">
                  <c:v>102.50837170407624</c:v>
                </c:pt>
                <c:pt idx="2">
                  <c:v>103.14441749679185</c:v>
                </c:pt>
                <c:pt idx="3">
                  <c:v>104.84127532756354</c:v>
                </c:pt>
                <c:pt idx="4">
                  <c:v>106.10086525783389</c:v>
                </c:pt>
                <c:pt idx="5">
                  <c:v>107.0031390656283</c:v>
                </c:pt>
                <c:pt idx="6">
                  <c:v>106.84176413617263</c:v>
                </c:pt>
                <c:pt idx="7">
                  <c:v>106.67594985844556</c:v>
                </c:pt>
                <c:pt idx="8">
                  <c:v>108.57567499153578</c:v>
                </c:pt>
                <c:pt idx="9">
                  <c:v>109.12372390069959</c:v>
                </c:pt>
                <c:pt idx="10">
                  <c:v>109.84957416180471</c:v>
                </c:pt>
                <c:pt idx="11">
                  <c:v>111.18219577705216</c:v>
                </c:pt>
              </c:numCache>
            </c:numRef>
          </c:val>
        </c:ser>
        <c:ser>
          <c:idx val="1"/>
          <c:order val="1"/>
          <c:tx>
            <c:strRef>
              <c:f>graphic!$O$8</c:f>
              <c:strCache>
                <c:ptCount val="1"/>
                <c:pt idx="0">
                  <c:v>2015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l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graphic!$P$6:$AA$6</c:f>
              <c:strCache>
                <c:ptCount val="12"/>
                <c:pt idx="0">
                  <c:v>I    </c:v>
                </c:pt>
                <c:pt idx="1">
                  <c:v>II    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graphic!$P$8:$AA$8</c:f>
              <c:numCache>
                <c:formatCode>0.0</c:formatCode>
                <c:ptCount val="12"/>
                <c:pt idx="0">
                  <c:v>100.27029343622853</c:v>
                </c:pt>
                <c:pt idx="1">
                  <c:v>101.12364187344586</c:v>
                </c:pt>
                <c:pt idx="2">
                  <c:v>101.82535741625928</c:v>
                </c:pt>
                <c:pt idx="3">
                  <c:v>102.68755693154417</c:v>
                </c:pt>
                <c:pt idx="4">
                  <c:v>103.1</c:v>
                </c:pt>
                <c:pt idx="5">
                  <c:v>102.7</c:v>
                </c:pt>
                <c:pt idx="6">
                  <c:v>101.6</c:v>
                </c:pt>
                <c:pt idx="7">
                  <c:v>102.6</c:v>
                </c:pt>
                <c:pt idx="8">
                  <c:v>103.2</c:v>
                </c:pt>
                <c:pt idx="9">
                  <c:v>104.5</c:v>
                </c:pt>
                <c:pt idx="10">
                  <c:v>103.3</c:v>
                </c:pt>
                <c:pt idx="11">
                  <c:v>104</c:v>
                </c:pt>
              </c:numCache>
            </c:numRef>
          </c:val>
        </c:ser>
        <c:ser>
          <c:idx val="2"/>
          <c:order val="2"/>
          <c:tx>
            <c:strRef>
              <c:f>graphic!$O$9</c:f>
              <c:strCache>
                <c:ptCount val="1"/>
                <c:pt idx="0">
                  <c:v>2016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3.1372549019607822E-2"/>
                  <c:y val="3.713080168776430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9516498527077002E-3"/>
                  <c:y val="4.725738396624472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9758249263539035E-3"/>
                  <c:y val="5.069899071084053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9516498527077002E-3"/>
                  <c:y val="2.112457946285010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3830774484476943E-2"/>
                  <c:y val="2.9574411247990238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graphic!$P$6:$AA$6</c:f>
              <c:strCache>
                <c:ptCount val="12"/>
                <c:pt idx="0">
                  <c:v>I    </c:v>
                </c:pt>
                <c:pt idx="1">
                  <c:v>II    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graphic!$P$9:$AA$9</c:f>
              <c:numCache>
                <c:formatCode>0.0</c:formatCode>
                <c:ptCount val="12"/>
                <c:pt idx="0">
                  <c:v>101</c:v>
                </c:pt>
                <c:pt idx="1">
                  <c:v>101.7</c:v>
                </c:pt>
                <c:pt idx="2">
                  <c:v>102.2</c:v>
                </c:pt>
              </c:numCache>
            </c:numRef>
          </c:val>
        </c:ser>
        <c:dLbls/>
        <c:marker val="1"/>
        <c:axId val="200546560"/>
        <c:axId val="200564736"/>
      </c:lineChart>
      <c:catAx>
        <c:axId val="20054656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0564736"/>
        <c:crosses val="autoZero"/>
        <c:auto val="1"/>
        <c:lblAlgn val="ctr"/>
        <c:lblOffset val="100"/>
      </c:catAx>
      <c:valAx>
        <c:axId val="200564736"/>
        <c:scaling>
          <c:orientation val="minMax"/>
          <c:max val="115"/>
          <c:min val="100"/>
        </c:scaling>
        <c:axPos val="l"/>
        <c:numFmt formatCode="0.0" sourceLinked="1"/>
        <c:majorTickMark val="none"/>
        <c:tickLblPos val="nextTo"/>
        <c:spPr>
          <a:noFill/>
          <a:ln w="2540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0546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</c:chart>
  <c:spPr>
    <a:solidFill>
      <a:schemeClr val="lt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600" b="1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>
                <a:solidFill>
                  <a:sysClr val="windowText" lastClr="000000"/>
                </a:solidFill>
              </a:rPr>
              <a:t>Дундговь аймгийн хэрэглээний үнийн индекс,</a:t>
            </a:r>
            <a:r>
              <a:rPr lang="mn-MN" sz="1200" baseline="0">
                <a:solidFill>
                  <a:sysClr val="windowText" lastClr="000000"/>
                </a:solidFill>
              </a:rPr>
              <a:t>  /өмнөх оны мөн үетэй харьцуулсанаар/</a:t>
            </a:r>
            <a:endParaRPr lang="en-US" sz="1200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22853896262662304"/>
          <c:y val="3.2136106391598834E-2"/>
        </c:manualLayout>
      </c:layout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graphic!$O$12</c:f>
              <c:strCache>
                <c:ptCount val="1"/>
                <c:pt idx="0">
                  <c:v>2014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graphic!$P$11:$AA$11</c:f>
              <c:strCache>
                <c:ptCount val="12"/>
                <c:pt idx="0">
                  <c:v>I    </c:v>
                </c:pt>
                <c:pt idx="1">
                  <c:v>II    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graphic!$P$12:$AA$12</c:f>
              <c:numCache>
                <c:formatCode>0.0</c:formatCode>
                <c:ptCount val="12"/>
                <c:pt idx="0">
                  <c:v>114.12083405828974</c:v>
                </c:pt>
                <c:pt idx="1">
                  <c:v>112.76404364832578</c:v>
                </c:pt>
                <c:pt idx="2">
                  <c:v>112.26733225825654</c:v>
                </c:pt>
                <c:pt idx="3">
                  <c:v>112.64027225124262</c:v>
                </c:pt>
                <c:pt idx="4">
                  <c:v>113.45014373173346</c:v>
                </c:pt>
                <c:pt idx="5">
                  <c:v>114.1089296961507</c:v>
                </c:pt>
                <c:pt idx="6">
                  <c:v>113.69705415502018</c:v>
                </c:pt>
                <c:pt idx="7">
                  <c:v>111.77623750097783</c:v>
                </c:pt>
                <c:pt idx="8">
                  <c:v>112.77236074807253</c:v>
                </c:pt>
                <c:pt idx="9">
                  <c:v>110.33523789120905</c:v>
                </c:pt>
                <c:pt idx="10">
                  <c:v>111.19932168407959</c:v>
                </c:pt>
                <c:pt idx="11">
                  <c:v>111.18219577705216</c:v>
                </c:pt>
              </c:numCache>
            </c:numRef>
          </c:val>
        </c:ser>
        <c:ser>
          <c:idx val="1"/>
          <c:order val="1"/>
          <c:tx>
            <c:strRef>
              <c:f>graphic!$O$13</c:f>
              <c:strCache>
                <c:ptCount val="1"/>
                <c:pt idx="0">
                  <c:v>2015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graphic!$P$11:$AA$11</c:f>
              <c:strCache>
                <c:ptCount val="12"/>
                <c:pt idx="0">
                  <c:v>I    </c:v>
                </c:pt>
                <c:pt idx="1">
                  <c:v>II    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graphic!$P$13:$AA$13</c:f>
              <c:numCache>
                <c:formatCode>0.0</c:formatCode>
                <c:ptCount val="12"/>
                <c:pt idx="0">
                  <c:v>109.2083039299726</c:v>
                </c:pt>
                <c:pt idx="1">
                  <c:v>109.68029597542508</c:v>
                </c:pt>
                <c:pt idx="2">
                  <c:v>109.76034474842014</c:v>
                </c:pt>
                <c:pt idx="3">
                  <c:v>108.89821802490529</c:v>
                </c:pt>
                <c:pt idx="4">
                  <c:v>108.1</c:v>
                </c:pt>
                <c:pt idx="5">
                  <c:v>106.7</c:v>
                </c:pt>
                <c:pt idx="6">
                  <c:v>105.7</c:v>
                </c:pt>
                <c:pt idx="7">
                  <c:v>108.6</c:v>
                </c:pt>
                <c:pt idx="8">
                  <c:v>105.6</c:v>
                </c:pt>
                <c:pt idx="9">
                  <c:v>106.3</c:v>
                </c:pt>
                <c:pt idx="10">
                  <c:v>104.5</c:v>
                </c:pt>
                <c:pt idx="11">
                  <c:v>104</c:v>
                </c:pt>
              </c:numCache>
            </c:numRef>
          </c:val>
        </c:ser>
        <c:ser>
          <c:idx val="2"/>
          <c:order val="2"/>
          <c:tx>
            <c:strRef>
              <c:f>graphic!$O$14</c:f>
              <c:strCache>
                <c:ptCount val="1"/>
                <c:pt idx="0">
                  <c:v>2016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graphic!$P$11:$AA$11</c:f>
              <c:strCache>
                <c:ptCount val="12"/>
                <c:pt idx="0">
                  <c:v>I    </c:v>
                </c:pt>
                <c:pt idx="1">
                  <c:v>II    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graphic!$P$14:$AA$14</c:f>
              <c:numCache>
                <c:formatCode>0.0</c:formatCode>
                <c:ptCount val="12"/>
                <c:pt idx="0">
                  <c:v>104.8</c:v>
                </c:pt>
                <c:pt idx="1">
                  <c:v>104.6</c:v>
                </c:pt>
                <c:pt idx="2">
                  <c:v>104.3</c:v>
                </c:pt>
              </c:numCache>
            </c:numRef>
          </c:val>
        </c:ser>
        <c:dLbls>
          <c:showVal val="1"/>
        </c:dLbls>
        <c:marker val="1"/>
        <c:axId val="200640768"/>
        <c:axId val="200650752"/>
      </c:lineChart>
      <c:catAx>
        <c:axId val="200640768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0650752"/>
        <c:crosses val="autoZero"/>
        <c:auto val="1"/>
        <c:lblAlgn val="ctr"/>
        <c:lblOffset val="100"/>
      </c:catAx>
      <c:valAx>
        <c:axId val="20065075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0640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2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400">
                <a:latin typeface="Arial Mon" pitchFamily="34" charset="0"/>
              </a:defRPr>
            </a:pPr>
            <a:r>
              <a:rPr lang="mn-MN" sz="1400"/>
              <a:t>Төсвийн орлого зарлага </a:t>
            </a:r>
            <a:r>
              <a:rPr lang="en-US" sz="1400" baseline="0"/>
              <a:t> 2016 </a:t>
            </a:r>
            <a:r>
              <a:rPr lang="mn-MN" sz="1400" baseline="0"/>
              <a:t>оны </a:t>
            </a:r>
            <a:r>
              <a:rPr lang="en-US" sz="1400" baseline="0"/>
              <a:t>3</a:t>
            </a:r>
            <a:r>
              <a:rPr lang="mn-MN" sz="1400" baseline="0"/>
              <a:t> сарын байдлаар</a:t>
            </a:r>
            <a:endParaRPr lang="mn-MN" sz="1400"/>
          </a:p>
        </c:rich>
      </c:tx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Sheet1!$A$5</c:f>
              <c:strCache>
                <c:ptCount val="1"/>
                <c:pt idx="0">
                  <c:v>Îðîí íóòãèéí òºñâèéí áàéãóóëëàãûí çàðëàãûí ä¿í/сая.төг/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Sheet1!$B$4:$C$4</c:f>
              <c:strCache>
                <c:ptCount val="2"/>
                <c:pt idx="0">
                  <c:v>2015 он</c:v>
                </c:pt>
                <c:pt idx="1">
                  <c:v>2016 он</c:v>
                </c:pt>
              </c:strCache>
            </c:strRef>
          </c:cat>
          <c:val>
            <c:numRef>
              <c:f>Sheet1!$B$5:$C$5</c:f>
              <c:numCache>
                <c:formatCode>0.0</c:formatCode>
                <c:ptCount val="2"/>
                <c:pt idx="0">
                  <c:v>7865.6</c:v>
                </c:pt>
                <c:pt idx="1">
                  <c:v>7760.6</c:v>
                </c:pt>
              </c:numCache>
            </c:numRef>
          </c:val>
        </c:ser>
        <c:ser>
          <c:idx val="1"/>
          <c:order val="1"/>
          <c:tx>
            <c:strRef>
              <c:f>Sheet1!$A$6</c:f>
              <c:strCache>
                <c:ptCount val="1"/>
                <c:pt idx="0">
                  <c:v>Íèéò îðëîãî /òóñëàìæèéí ä¿í/сая.төг/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Sheet1!$B$4:$C$4</c:f>
              <c:strCache>
                <c:ptCount val="2"/>
                <c:pt idx="0">
                  <c:v>2015 он</c:v>
                </c:pt>
                <c:pt idx="1">
                  <c:v>2016 он</c:v>
                </c:pt>
              </c:strCache>
            </c:strRef>
          </c:cat>
          <c:val>
            <c:numRef>
              <c:f>Sheet1!$B$6:$C$6</c:f>
              <c:numCache>
                <c:formatCode>0.0</c:formatCode>
                <c:ptCount val="2"/>
                <c:pt idx="0">
                  <c:v>9910.6</c:v>
                </c:pt>
                <c:pt idx="1">
                  <c:v>7999.2</c:v>
                </c:pt>
              </c:numCache>
            </c:numRef>
          </c:val>
        </c:ser>
        <c:dLbls>
          <c:showVal val="1"/>
        </c:dLbls>
        <c:shape val="box"/>
        <c:axId val="200739072"/>
        <c:axId val="200744960"/>
        <c:axId val="0"/>
      </c:bar3DChart>
      <c:catAx>
        <c:axId val="200739072"/>
        <c:scaling>
          <c:orientation val="minMax"/>
        </c:scaling>
        <c:axPos val="b"/>
        <c:numFmt formatCode="General" sourceLinked="1"/>
        <c:majorTickMark val="none"/>
        <c:tickLblPos val="nextTo"/>
        <c:crossAx val="200744960"/>
        <c:crosses val="autoZero"/>
        <c:auto val="1"/>
        <c:lblAlgn val="ctr"/>
        <c:lblOffset val="100"/>
      </c:catAx>
      <c:valAx>
        <c:axId val="200744960"/>
        <c:scaling>
          <c:orientation val="minMax"/>
        </c:scaling>
        <c:delete val="1"/>
        <c:axPos val="l"/>
        <c:numFmt formatCode="0.0" sourceLinked="1"/>
        <c:tickLblPos val="none"/>
        <c:crossAx val="200739072"/>
        <c:crosses val="autoZero"/>
        <c:crossBetween val="between"/>
      </c:valAx>
    </c:plotArea>
    <c:legend>
      <c:legendPos val="t"/>
      <c:txPr>
        <a:bodyPr/>
        <a:lstStyle/>
        <a:p>
          <a:pPr>
            <a:defRPr>
              <a:latin typeface="Arial Mon" pitchFamily="34" charset="0"/>
            </a:defRPr>
          </a:pPr>
          <a:endParaRPr lang="en-US"/>
        </a:p>
      </c:txPr>
    </c:legend>
    <c:plotVisOnly val="1"/>
    <c:dispBlanksAs val="gap"/>
  </c:chart>
  <c:spPr>
    <a:gradFill>
      <a:gsLst>
        <a:gs pos="0">
          <a:srgbClr val="5E9EFF"/>
        </a:gs>
        <a:gs pos="39999">
          <a:srgbClr val="85C2FF"/>
        </a:gs>
        <a:gs pos="70000">
          <a:srgbClr val="C4D6EB"/>
        </a:gs>
        <a:gs pos="100000">
          <a:srgbClr val="FFEBFA"/>
        </a:gs>
      </a:gsLst>
      <a:lin ang="5400000" scaled="0"/>
    </a:gradFill>
  </c:sp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400">
                <a:latin typeface="Arial Mon" pitchFamily="34" charset="0"/>
              </a:defRPr>
            </a:pPr>
            <a:r>
              <a:rPr lang="mn-MN" sz="1400"/>
              <a:t>Төсвийн орлогод эзлэх хувь 2016 оны</a:t>
            </a:r>
            <a:r>
              <a:rPr lang="mn-MN" sz="1400" baseline="0"/>
              <a:t> </a:t>
            </a:r>
            <a:r>
              <a:rPr lang="en-US" sz="1400" baseline="0"/>
              <a:t>3</a:t>
            </a:r>
            <a:r>
              <a:rPr lang="mn-MN" sz="1400" baseline="0"/>
              <a:t> сарын байдлаар</a:t>
            </a:r>
            <a:endParaRPr lang="mn-MN" sz="1400"/>
          </a:p>
        </c:rich>
      </c:tx>
    </c:title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showPercent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Sheet1!$B$12:$B$15</c:f>
              <c:strCache>
                <c:ptCount val="4"/>
                <c:pt idx="1">
                  <c:v>татвар</c:v>
                </c:pt>
                <c:pt idx="2">
                  <c:v>тусламж</c:v>
                </c:pt>
                <c:pt idx="3">
                  <c:v>татварын бус</c:v>
                </c:pt>
              </c:strCache>
            </c:strRef>
          </c:cat>
          <c:val>
            <c:numRef>
              <c:f>Sheet1!$C$12:$C$15</c:f>
              <c:numCache>
                <c:formatCode>0.0</c:formatCode>
                <c:ptCount val="4"/>
                <c:pt idx="1">
                  <c:v>853.7</c:v>
                </c:pt>
                <c:pt idx="2">
                  <c:v>7033.9</c:v>
                </c:pt>
                <c:pt idx="3">
                  <c:v>111.6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egendEntry>
        <c:idx val="0"/>
        <c:delete val="1"/>
      </c:legendEntry>
    </c:legend>
    <c:plotVisOnly val="1"/>
    <c:dispBlanksAs val="zero"/>
  </c:chart>
  <c:spPr>
    <a:gradFill>
      <a:gsLst>
        <a:gs pos="0">
          <a:srgbClr val="E6DCAC"/>
        </a:gs>
        <a:gs pos="12000">
          <a:srgbClr val="E6D78A"/>
        </a:gs>
        <a:gs pos="30000">
          <a:srgbClr val="C7AC4C"/>
        </a:gs>
        <a:gs pos="45000">
          <a:srgbClr val="E6D78A"/>
        </a:gs>
        <a:gs pos="77000">
          <a:srgbClr val="C7AC4C"/>
        </a:gs>
        <a:gs pos="100000">
          <a:srgbClr val="E6DCAC"/>
        </a:gs>
      </a:gsLst>
      <a:lin ang="5400000" scaled="0"/>
    </a:gradFill>
  </c:sp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4E5559-33D8-4064-961A-358EF88D1583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0672A-148A-4CDA-86EC-A82325B9A6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99340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6866" y="0"/>
            <a:ext cx="2890665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D0C8A-9339-4D00-BAA3-138FDFB71CB2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598" y="4715629"/>
            <a:ext cx="5335893" cy="44679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671"/>
            <a:ext cx="2890665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6866" y="9429671"/>
            <a:ext cx="2890665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1491A-D24C-41D8-BB8C-0739C89D4E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9149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EF80-7D0A-447B-8B89-EC301091BE0D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6A83-E7AE-4766-BAED-DB374AF6B9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EF80-7D0A-447B-8B89-EC301091BE0D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6A83-E7AE-4766-BAED-DB374AF6B9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EF80-7D0A-447B-8B89-EC301091BE0D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6A83-E7AE-4766-BAED-DB374AF6B9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EF80-7D0A-447B-8B89-EC301091BE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6A83-E7AE-4766-BAED-DB374AF6B9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4117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EF80-7D0A-447B-8B89-EC301091BE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6A83-E7AE-4766-BAED-DB374AF6B9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1839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EF80-7D0A-447B-8B89-EC301091BE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6A83-E7AE-4766-BAED-DB374AF6B9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0987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EF80-7D0A-447B-8B89-EC301091BE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6A83-E7AE-4766-BAED-DB374AF6B9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0083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EF80-7D0A-447B-8B89-EC301091BE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6A83-E7AE-4766-BAED-DB374AF6B9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42500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EF80-7D0A-447B-8B89-EC301091BE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6A83-E7AE-4766-BAED-DB374AF6B9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39452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EF80-7D0A-447B-8B89-EC301091BE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6A83-E7AE-4766-BAED-DB374AF6B9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43947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EF80-7D0A-447B-8B89-EC301091BE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6A83-E7AE-4766-BAED-DB374AF6B9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3423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EF80-7D0A-447B-8B89-EC301091BE0D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6A83-E7AE-4766-BAED-DB374AF6B9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EF80-7D0A-447B-8B89-EC301091BE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6A83-E7AE-4766-BAED-DB374AF6B9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54925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EF80-7D0A-447B-8B89-EC301091BE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6A83-E7AE-4766-BAED-DB374AF6B9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16249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EF80-7D0A-447B-8B89-EC301091BE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6A83-E7AE-4766-BAED-DB374AF6B9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0418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EF80-7D0A-447B-8B89-EC301091BE0D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6A83-E7AE-4766-BAED-DB374AF6B9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EF80-7D0A-447B-8B89-EC301091BE0D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6A83-E7AE-4766-BAED-DB374AF6B9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EF80-7D0A-447B-8B89-EC301091BE0D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6A83-E7AE-4766-BAED-DB374AF6B9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EF80-7D0A-447B-8B89-EC301091BE0D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6A83-E7AE-4766-BAED-DB374AF6B9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EF80-7D0A-447B-8B89-EC301091BE0D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6A83-E7AE-4766-BAED-DB374AF6B9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EF80-7D0A-447B-8B89-EC301091BE0D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6A83-E7AE-4766-BAED-DB374AF6B9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EF80-7D0A-447B-8B89-EC301091BE0D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6A83-E7AE-4766-BAED-DB374AF6B9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3EF80-7D0A-447B-8B89-EC301091BE0D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6A83-E7AE-4766-BAED-DB374AF6B9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3EF80-7D0A-447B-8B89-EC301091BE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6A83-E7AE-4766-BAED-DB374AF6B9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0655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Microsoft_Office_Excel_97-2003_Worksheet11.xls"/><Relationship Id="rId4" Type="http://schemas.openxmlformats.org/officeDocument/2006/relationships/oleObject" Target="../embeddings/Microsoft_Office_Excel_97-2003_Worksheet10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Microsoft_Office_Excel_97-2003_Worksheet12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9.vml"/><Relationship Id="rId5" Type="http://schemas.openxmlformats.org/officeDocument/2006/relationships/chart" Target="../charts/chart12.xml"/><Relationship Id="rId4" Type="http://schemas.openxmlformats.org/officeDocument/2006/relationships/oleObject" Target="../embeddings/Microsoft_Office_Excel_97-2003_Worksheet13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Microsoft_Office_Excel_97-2003_Worksheet3.xls"/><Relationship Id="rId4" Type="http://schemas.openxmlformats.org/officeDocument/2006/relationships/oleObject" Target="../embeddings/Microsoft_Office_Excel_97-2003_Worksheet2.xls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Office_Excel_97-2003_Worksheet4.xls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Microsoft_Office_Excel_97-2003_Worksheet6.xls"/><Relationship Id="rId4" Type="http://schemas.openxmlformats.org/officeDocument/2006/relationships/oleObject" Target="../embeddings/Microsoft_Office_Excel_97-2003_Worksheet5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Microsoft_Office_Excel_97-2003_Worksheet8.xls"/><Relationship Id="rId4" Type="http://schemas.openxmlformats.org/officeDocument/2006/relationships/oleObject" Target="../embeddings/Microsoft_Office_Excel_97-2003_Worksheet7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Microsoft_Office_Excel_97-2003_Worksheet9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.4x3inch.MGL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-55096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14400" y="1788854"/>
            <a:ext cx="7924800" cy="19389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mn-MN" sz="3200" b="1" cap="all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Дундговь аймгийн нийгэм эдийн засгийн байдал</a:t>
            </a:r>
          </a:p>
          <a:p>
            <a:pPr algn="ctr"/>
            <a:r>
              <a:rPr lang="mn-MN" sz="2800" b="1" cap="all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2016 оны нэгдүгээр улирлын байдлаар </a:t>
            </a:r>
            <a:endParaRPr lang="en-US" sz="2800" b="1" cap="all" dirty="0">
              <a:solidFill>
                <a:schemeClr val="bg2">
                  <a:lumMod val="2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1900" y="6019800"/>
            <a:ext cx="1600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21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2016</a:t>
            </a:r>
            <a:r>
              <a:rPr lang="en-US" sz="21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.04.</a:t>
            </a:r>
            <a:r>
              <a:rPr lang="mn-MN" sz="21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sz="21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.4x3inch.MGL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295400" y="-152400"/>
            <a:ext cx="7619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b="1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                                  </a:t>
            </a:r>
          </a:p>
          <a:p>
            <a:pPr algn="ctr"/>
            <a:endParaRPr lang="mn-MN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mn-MN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2"/>
          <p:cNvSpPr txBox="1">
            <a:spLocks noChangeArrowheads="1"/>
          </p:cNvSpPr>
          <p:nvPr/>
        </p:nvSpPr>
        <p:spPr bwMode="auto">
          <a:xfrm>
            <a:off x="838200" y="533400"/>
            <a:ext cx="8305800" cy="400050"/>
          </a:xfrm>
          <a:prstGeom prst="rect">
            <a:avLst/>
          </a:prstGeom>
          <a:solidFill>
            <a:srgbClr val="99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  <a:buClr>
                <a:srgbClr val="984807"/>
              </a:buClr>
              <a:buSzPct val="80000"/>
            </a:pPr>
            <a:r>
              <a:rPr lang="mn-MN" altLang="en-US" sz="2000" b="1" dirty="0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ЭДИЙН ЗАСГИЙН ҮЗҮҮЛЭЛТ – Хөдөө аж ахуй</a:t>
            </a:r>
          </a:p>
        </p:txBody>
      </p:sp>
      <p:graphicFrame>
        <p:nvGraphicFramePr>
          <p:cNvPr id="7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85575318"/>
              </p:ext>
            </p:extLst>
          </p:nvPr>
        </p:nvGraphicFramePr>
        <p:xfrm>
          <a:off x="1068388" y="1168400"/>
          <a:ext cx="7921625" cy="2489200"/>
        </p:xfrm>
        <a:graphic>
          <a:graphicData uri="http://schemas.openxmlformats.org/presentationml/2006/ole">
            <p:oleObj spid="_x0000_s6166" r:id="rId4" imgW="7925487" imgH="2310584" progId="Excel.Sheet.8">
              <p:embed/>
            </p:oleObj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49154278"/>
              </p:ext>
            </p:extLst>
          </p:nvPr>
        </p:nvGraphicFramePr>
        <p:xfrm>
          <a:off x="1244600" y="3714750"/>
          <a:ext cx="7645400" cy="2355850"/>
        </p:xfrm>
        <a:graphic>
          <a:graphicData uri="http://schemas.openxmlformats.org/presentationml/2006/ole">
            <p:oleObj spid="_x0000_s6167" r:id="rId5" imgW="7645047" imgH="2158171" progId="Excel.Shee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47176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.4x3inch.MGL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295400" y="-152400"/>
            <a:ext cx="7619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b="1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                                  </a:t>
            </a:r>
          </a:p>
          <a:p>
            <a:pPr algn="ctr"/>
            <a:endParaRPr lang="mn-MN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mn-MN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2"/>
          <p:cNvSpPr txBox="1">
            <a:spLocks noChangeArrowheads="1"/>
          </p:cNvSpPr>
          <p:nvPr/>
        </p:nvSpPr>
        <p:spPr bwMode="auto">
          <a:xfrm>
            <a:off x="838200" y="533400"/>
            <a:ext cx="8305800" cy="400050"/>
          </a:xfrm>
          <a:prstGeom prst="rect">
            <a:avLst/>
          </a:prstGeom>
          <a:solidFill>
            <a:srgbClr val="99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  <a:buClr>
                <a:srgbClr val="984807"/>
              </a:buClr>
              <a:buSzPct val="80000"/>
            </a:pPr>
            <a:r>
              <a:rPr lang="mn-MN" altLang="en-US" sz="2000" b="1" dirty="0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ЭДИЙН ЗАСГИЙН ҮЗҮҮЛЭЛТ – Хөдөө аж ахуй</a:t>
            </a:r>
          </a:p>
        </p:txBody>
      </p:sp>
      <p:sp>
        <p:nvSpPr>
          <p:cNvPr id="3" name="Rectangle 2"/>
          <p:cNvSpPr/>
          <p:nvPr/>
        </p:nvSpPr>
        <p:spPr>
          <a:xfrm>
            <a:off x="1066800" y="1305342"/>
            <a:ext cx="76200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n-US" dirty="0" smtClean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 smtClean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 smtClean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mn-MN" sz="1400" dirty="0" smtClean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mn-MN" sz="14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mn-MN" sz="14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Аймгийн хэмжээнд 2016 оны 4 сарын1-ны байдлаар</a:t>
            </a:r>
            <a:r>
              <a:rPr lang="mn-MN" sz="1400" dirty="0">
                <a:latin typeface="Arial" panose="020B0604020202020204" pitchFamily="34" charset="0"/>
                <a:cs typeface="Times New Roman" panose="02020603050405020304" pitchFamily="18" charset="0"/>
              </a:rPr>
              <a:t> 43111 </a:t>
            </a:r>
            <a:r>
              <a:rPr lang="en-US" sz="1400" dirty="0" err="1">
                <a:latin typeface="Arial" panose="020B0604020202020204" pitchFamily="34" charset="0"/>
                <a:cs typeface="Times New Roman" panose="02020603050405020304" pitchFamily="18" charset="0"/>
              </a:rPr>
              <a:t>толгой</a:t>
            </a:r>
            <a:r>
              <a:rPr lang="en-US" sz="14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Times New Roman" panose="02020603050405020304" pitchFamily="18" charset="0"/>
              </a:rPr>
              <a:t>мал</a:t>
            </a:r>
            <a:r>
              <a:rPr lang="en-US" sz="14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Times New Roman" panose="02020603050405020304" pitchFamily="18" charset="0"/>
              </a:rPr>
              <a:t>хорогдоод</a:t>
            </a:r>
            <a:r>
              <a:rPr lang="mn-MN" sz="14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байна. Үүний </a:t>
            </a:r>
            <a:r>
              <a:rPr lang="mn-MN" sz="1400" dirty="0">
                <a:latin typeface="Arial" panose="020B0604020202020204" pitchFamily="34" charset="0"/>
                <a:cs typeface="Times New Roman" panose="02020603050405020304" pitchFamily="18" charset="0"/>
              </a:rPr>
              <a:t>66,4 хувь нь ямаа, 26,4 хувь нь хонь, 7,2 хувийг бод малын хорогдол эзэлж байна. Нийт хорогдсон том малын 16,7 хувь нь хээлтэгч мал байна.</a:t>
            </a:r>
            <a:r>
              <a:rPr lang="mn-MN" sz="14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mn-MN" sz="14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Эхний 3 сарын том малын зүй бус хорогдлын мэдээг  зуд ихтэй байсан 2000, 2010 онуудын мөн үетэй харьцуулахад 2000 оноос 12,7 дахин, 2010 оноос 15,9 дахин бага хорогдолтой харагдаж байна. </a:t>
            </a:r>
            <a:endParaRPr lang="en-US" sz="1400" dirty="0">
              <a:solidFill>
                <a:srgbClr val="000000"/>
              </a:solidFill>
            </a:endParaRPr>
          </a:p>
        </p:txBody>
      </p:sp>
      <p:graphicFrame>
        <p:nvGraphicFramePr>
          <p:cNvPr id="10" name="Chart 8"/>
          <p:cNvGraphicFramePr>
            <a:graphicFrameLocks/>
          </p:cNvGraphicFramePr>
          <p:nvPr/>
        </p:nvGraphicFramePr>
        <p:xfrm>
          <a:off x="1701800" y="1168400"/>
          <a:ext cx="6426200" cy="2844800"/>
        </p:xfrm>
        <a:graphic>
          <a:graphicData uri="http://schemas.openxmlformats.org/presentationml/2006/ole">
            <p:oleObj spid="_x0000_s8202" r:id="rId4" imgW="6425741" imgH="2840982" progId="Excel.Shee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65559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.4x3inch.MGL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295400" y="-152400"/>
            <a:ext cx="7619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b="1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                                  </a:t>
            </a:r>
          </a:p>
          <a:p>
            <a:pPr algn="ctr"/>
            <a:endParaRPr lang="mn-MN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mn-MN" b="1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1143000" y="1143000"/>
          <a:ext cx="6858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990600" y="2690336"/>
            <a:ext cx="76962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dirty="0" smtClean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dirty="0" smtClean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dirty="0" smtClean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dirty="0" smtClean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dirty="0" smtClean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1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mn-MN" sz="1400" dirty="0" smtClean="0">
                <a:latin typeface="Arial" panose="020B0604020202020204" pitchFamily="34" charset="0"/>
              </a:rPr>
              <a:t>Аж </a:t>
            </a:r>
            <a:r>
              <a:rPr lang="mn-MN" sz="1400" dirty="0">
                <a:latin typeface="Arial" panose="020B0604020202020204" pitchFamily="34" charset="0"/>
              </a:rPr>
              <a:t>үйлдвэрийн бүтээгдэхүүн үйлдвэрлэлт 201</a:t>
            </a:r>
            <a:r>
              <a:rPr lang="en-US" sz="1400" dirty="0">
                <a:latin typeface="Arial" panose="020B0604020202020204" pitchFamily="34" charset="0"/>
              </a:rPr>
              <a:t>6</a:t>
            </a:r>
            <a:r>
              <a:rPr lang="mn-MN" sz="1400" dirty="0">
                <a:latin typeface="Arial" panose="020B0604020202020204" pitchFamily="34" charset="0"/>
              </a:rPr>
              <a:t> оны </a:t>
            </a:r>
            <a:r>
              <a:rPr lang="en-US" sz="1400" dirty="0">
                <a:latin typeface="Arial" panose="020B0604020202020204" pitchFamily="34" charset="0"/>
              </a:rPr>
              <a:t>3 </a:t>
            </a:r>
            <a:r>
              <a:rPr lang="mn-MN" sz="1400" dirty="0">
                <a:latin typeface="Arial" panose="020B0604020202020204" pitchFamily="34" charset="0"/>
              </a:rPr>
              <a:t>сарын байдлаар </a:t>
            </a:r>
            <a:r>
              <a:rPr lang="en-US" sz="1400" dirty="0">
                <a:latin typeface="Arial" panose="020B0604020202020204" pitchFamily="34" charset="0"/>
              </a:rPr>
              <a:t>1482.2</a:t>
            </a:r>
            <a:r>
              <a:rPr lang="mn-MN" sz="1400" dirty="0">
                <a:latin typeface="Arial" panose="020B0604020202020204" pitchFamily="34" charset="0"/>
              </a:rPr>
              <a:t> сая төгрөг болж өнгөрсөн оны мөн үетэй харьцуулахад </a:t>
            </a:r>
            <a:r>
              <a:rPr lang="en-US" sz="1400" dirty="0">
                <a:latin typeface="Arial" panose="020B0604020202020204" pitchFamily="34" charset="0"/>
              </a:rPr>
              <a:t>2</a:t>
            </a:r>
            <a:r>
              <a:rPr lang="mn-MN" sz="1400" dirty="0">
                <a:latin typeface="Arial" panose="020B0604020202020204" pitchFamily="34" charset="0"/>
              </a:rPr>
              <a:t>.</a:t>
            </a:r>
            <a:r>
              <a:rPr lang="en-US" sz="1400" dirty="0">
                <a:latin typeface="Arial" panose="020B0604020202020204" pitchFamily="34" charset="0"/>
              </a:rPr>
              <a:t>9 </a:t>
            </a:r>
            <a:r>
              <a:rPr lang="mn-MN" sz="1400" dirty="0">
                <a:latin typeface="Arial" panose="020B0604020202020204" pitchFamily="34" charset="0"/>
              </a:rPr>
              <a:t> хувиар  буурсан байна</a:t>
            </a:r>
            <a:endParaRPr lang="en-US" sz="1400" dirty="0">
              <a:latin typeface="Arial" panose="020B0604020202020204" pitchFamily="34" charset="0"/>
            </a:endParaRPr>
          </a:p>
        </p:txBody>
      </p:sp>
      <p:graphicFrame>
        <p:nvGraphicFramePr>
          <p:cNvPr id="9" name="Objec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42253080"/>
              </p:ext>
            </p:extLst>
          </p:nvPr>
        </p:nvGraphicFramePr>
        <p:xfrm>
          <a:off x="890588" y="1219200"/>
          <a:ext cx="79248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838200" y="523280"/>
            <a:ext cx="83058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79646">
                  <a:lumMod val="50000"/>
                </a:srgbClr>
              </a:buClr>
              <a:buSzPct val="80000"/>
              <a:defRPr/>
            </a:pPr>
            <a:r>
              <a:rPr lang="mn-MN" sz="2000" b="1" kern="0" dirty="0">
                <a:solidFill>
                  <a:sysClr val="window" lastClr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ЭДИЙН ЗАСГИЙН ҮЗҮҮЛЭЛТ</a:t>
            </a:r>
            <a:r>
              <a:rPr lang="en-US" sz="2000" b="1" kern="0" dirty="0">
                <a:solidFill>
                  <a:sysClr val="window" lastClr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mn-MN" sz="2000" b="1" kern="0" dirty="0">
                <a:solidFill>
                  <a:sysClr val="window" lastClr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Аж үйлдвэр</a:t>
            </a:r>
          </a:p>
        </p:txBody>
      </p:sp>
    </p:spTree>
    <p:extLst>
      <p:ext uri="{BB962C8B-B14F-4D97-AF65-F5344CB8AC3E}">
        <p14:creationId xmlns:p14="http://schemas.microsoft.com/office/powerpoint/2010/main" xmlns="" val="362717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.4x3inch.MGL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295400" y="-152400"/>
            <a:ext cx="7619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b="1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                                  </a:t>
            </a:r>
          </a:p>
          <a:p>
            <a:pPr algn="ctr"/>
            <a:endParaRPr lang="mn-MN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mn-MN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838200" y="523280"/>
            <a:ext cx="83058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79646">
                  <a:lumMod val="50000"/>
                </a:srgbClr>
              </a:buClr>
              <a:buSzPct val="80000"/>
              <a:defRPr/>
            </a:pPr>
            <a:r>
              <a:rPr lang="mn-MN" sz="2000" b="1" kern="0" dirty="0">
                <a:solidFill>
                  <a:sysClr val="window" lastClr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ЭДИЙН ЗАСГИЙН ҮЗҮҮЛЭЛТ</a:t>
            </a:r>
            <a:r>
              <a:rPr lang="en-US" sz="2000" b="1" kern="0" dirty="0">
                <a:solidFill>
                  <a:sysClr val="window" lastClr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mn-MN" sz="2000" b="1" kern="0" dirty="0" smtClean="0">
                <a:solidFill>
                  <a:sysClr val="window" lastClr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Хэрэглээний үнийн индекс</a:t>
            </a:r>
            <a:endParaRPr lang="mn-MN" sz="2000" b="1" kern="0" dirty="0">
              <a:solidFill>
                <a:sysClr val="window" lastClr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53237387"/>
              </p:ext>
            </p:extLst>
          </p:nvPr>
        </p:nvGraphicFramePr>
        <p:xfrm>
          <a:off x="1143000" y="953147"/>
          <a:ext cx="7239000" cy="2795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89816747"/>
              </p:ext>
            </p:extLst>
          </p:nvPr>
        </p:nvGraphicFramePr>
        <p:xfrm>
          <a:off x="1143000" y="3733801"/>
          <a:ext cx="7196417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08008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.4x3inch.MGL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295400" y="-152400"/>
            <a:ext cx="7619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b="1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                                  </a:t>
            </a:r>
          </a:p>
          <a:p>
            <a:pPr algn="ctr"/>
            <a:endParaRPr lang="mn-MN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mn-MN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838200" y="523280"/>
            <a:ext cx="83058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79646">
                  <a:lumMod val="50000"/>
                </a:srgbClr>
              </a:buClr>
              <a:buSzPct val="80000"/>
              <a:defRPr/>
            </a:pPr>
            <a:r>
              <a:rPr lang="mn-MN" sz="2000" b="1" kern="0" dirty="0">
                <a:solidFill>
                  <a:sysClr val="window" lastClr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ЭДИЙН ЗАСГИЙН ҮЗҮҮЛЭЛТ</a:t>
            </a:r>
            <a:r>
              <a:rPr lang="en-US" sz="2000" b="1" kern="0" dirty="0">
                <a:solidFill>
                  <a:sysClr val="window" lastClr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mn-MN" sz="2000" b="1" kern="0" dirty="0" smtClean="0">
                <a:solidFill>
                  <a:sysClr val="window" lastClr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Төсөв санхүү</a:t>
            </a:r>
            <a:endParaRPr lang="mn-MN" sz="2000" b="1" kern="0" dirty="0">
              <a:solidFill>
                <a:sysClr val="window" lastClr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64210264"/>
              </p:ext>
            </p:extLst>
          </p:nvPr>
        </p:nvGraphicFramePr>
        <p:xfrm>
          <a:off x="914400" y="1066800"/>
          <a:ext cx="4105275" cy="3371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72976265"/>
              </p:ext>
            </p:extLst>
          </p:nvPr>
        </p:nvGraphicFramePr>
        <p:xfrm>
          <a:off x="5029200" y="1066801"/>
          <a:ext cx="41148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Rectangle 2"/>
          <p:cNvSpPr/>
          <p:nvPr/>
        </p:nvSpPr>
        <p:spPr>
          <a:xfrm>
            <a:off x="990600" y="2690336"/>
            <a:ext cx="8001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mn-MN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mn-MN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mn-MN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mn-MN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mn-MN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mn-MN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mn-MN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endParaRPr lang="en-US" sz="14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endParaRPr lang="en-US" sz="1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mn-MN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Аймгийн төрийн сангийн хэлтсийн 2016</a:t>
            </a:r>
            <a:r>
              <a:rPr lang="en-US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mn-MN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оны 3 сарын мэдээгээр </a:t>
            </a:r>
            <a:r>
              <a:rPr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усламжийн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орлогыг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оруулан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тооцсоноор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аймгийн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х‎эмжээний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нийт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орлого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ба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тусламж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7999.2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сая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төгрөг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болж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төлөвлөгөөний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биел‎элт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69.6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хувьтай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байна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mn-MN" sz="1400" dirty="0"/>
              <a:t> </a:t>
            </a:r>
            <a:r>
              <a:rPr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Орон нутгийн төсвийн орлогынхоо төлөвлөгөөг Дэрэн, Луус, Дэлгэрхангай, Адаацаг, Өндөршил, Баянжаргалан, Сайнцагаан сумд 2,4-885,0 хувиар буюу 594,9,-154012,7 мянган төгрөгөөр давуулан биелүүлсэн бол бусад сумд  4,7-36,7 хувиар тасалдуулсан байна.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en-US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322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.4x3inch.MGL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-29818" y="-6626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295400" y="-152400"/>
            <a:ext cx="7619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b="1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                                  </a:t>
            </a:r>
          </a:p>
          <a:p>
            <a:pPr algn="ctr"/>
            <a:endParaRPr lang="mn-MN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mn-MN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838200" y="523280"/>
            <a:ext cx="83058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79646">
                  <a:lumMod val="50000"/>
                </a:srgbClr>
              </a:buClr>
              <a:buSzPct val="80000"/>
              <a:defRPr/>
            </a:pPr>
            <a:r>
              <a:rPr lang="mn-MN" sz="2000" b="1" kern="0" dirty="0">
                <a:solidFill>
                  <a:sysClr val="window" lastClr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ЭДИЙН ЗАСГИЙН ҮЗҮҮЛЭЛТ</a:t>
            </a:r>
            <a:r>
              <a:rPr lang="en-US" sz="2000" b="1" kern="0" dirty="0">
                <a:solidFill>
                  <a:sysClr val="window" lastClr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mn-MN" sz="2000" b="1" kern="0" dirty="0" smtClean="0">
                <a:solidFill>
                  <a:sysClr val="window" lastClr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Банк санхүү</a:t>
            </a:r>
            <a:endParaRPr lang="mn-MN" sz="2000" b="1" kern="0" dirty="0">
              <a:solidFill>
                <a:sysClr val="window" lastClr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2690336"/>
            <a:ext cx="80010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mn-MN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mn-MN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mn-MN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mn-MN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mn-MN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mn-MN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mn-MN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endParaRPr lang="en-US" sz="14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05164140"/>
              </p:ext>
            </p:extLst>
          </p:nvPr>
        </p:nvGraphicFramePr>
        <p:xfrm>
          <a:off x="960782" y="2333149"/>
          <a:ext cx="39624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39570850"/>
              </p:ext>
            </p:extLst>
          </p:nvPr>
        </p:nvGraphicFramePr>
        <p:xfrm>
          <a:off x="5017604" y="2359653"/>
          <a:ext cx="3333750" cy="2792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89569390"/>
              </p:ext>
            </p:extLst>
          </p:nvPr>
        </p:nvGraphicFramePr>
        <p:xfrm>
          <a:off x="990599" y="779503"/>
          <a:ext cx="7391401" cy="1532216"/>
        </p:xfrm>
        <a:graphic>
          <a:graphicData uri="http://schemas.openxmlformats.org/drawingml/2006/table">
            <a:tbl>
              <a:tblPr/>
              <a:tblGrid>
                <a:gridCol w="3083644"/>
                <a:gridCol w="897059"/>
                <a:gridCol w="897059"/>
                <a:gridCol w="826978"/>
                <a:gridCol w="747551"/>
                <a:gridCol w="939110"/>
              </a:tblGrid>
              <a:tr h="254814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mn-MN" sz="1000" b="0" i="0" u="none" strike="noStrike" dirty="0">
                          <a:effectLst/>
                          <a:latin typeface="Arial"/>
                        </a:rPr>
                        <a:t>Мөнгөний зарим үндсэн үзүүлэлтүүд, жил бүрийн эцсийн  байдлаар, тэрбум.төг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20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2014 III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2015 III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2016 III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sng" strike="noStrike">
                          <a:effectLst/>
                          <a:latin typeface="Arial" panose="020B0604020202020204" pitchFamily="34" charset="0"/>
                        </a:rPr>
                        <a:t>2015 III</a:t>
                      </a:r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</a:rPr>
                        <a:t> 2014 III хувь</a:t>
                      </a:r>
                      <a:endParaRPr lang="ru-RU" sz="100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sng" strike="noStrike">
                          <a:effectLst/>
                          <a:latin typeface="Arial" panose="020B0604020202020204" pitchFamily="34" charset="0"/>
                        </a:rPr>
                        <a:t>2016 III </a:t>
                      </a:r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</a:rPr>
                        <a:t>2015 III хувь</a:t>
                      </a:r>
                      <a:endParaRPr lang="ru-RU" sz="100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2100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Mon"/>
                        </a:rPr>
                        <a:t>Ç</a:t>
                      </a:r>
                      <a:r>
                        <a:rPr lang="mn-M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Mon"/>
                        </a:rPr>
                        <a:t>э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Mon"/>
                        </a:rPr>
                        <a:t>ýëèéí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Mon"/>
                        </a:rPr>
                        <a:t> º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Mon"/>
                        </a:rPr>
                        <a:t>ðèéí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Mon"/>
                        </a:rPr>
                        <a:t> ¿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Mon"/>
                        </a:rPr>
                        <a:t>ëäýãäýë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Mo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59977.6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73021.8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78607.7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121.75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107.6496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0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Mon"/>
                        </a:rPr>
                        <a:t>¯¿íýýñ:Õóãàöàà õýòýðñýí çýýë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76.3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162.3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688.9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212.71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424.4609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203359">
                <a:tc>
                  <a:txBody>
                    <a:bodyPr/>
                    <a:lstStyle/>
                    <a:p>
                      <a:pPr algn="l" fontAlgn="ctr"/>
                      <a:r>
                        <a:rPr lang="mn-MN" sz="1000" b="0" i="0" u="none" strike="noStrike">
                          <a:solidFill>
                            <a:srgbClr val="000000"/>
                          </a:solidFill>
                          <a:effectLst/>
                          <a:latin typeface="Arial Mon"/>
                        </a:rPr>
                        <a:t>            </a:t>
                      </a:r>
                      <a:r>
                        <a:rPr lang="mn-MN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ч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Mon"/>
                        </a:rPr>
                        <a:t>àíàðã¿é çýýë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71.5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91.5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390.8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127.97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427.1038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Mon"/>
                        </a:rPr>
                        <a:t>Èðãýäèéí õàäãàëàìæèéí ¿ëäýãäýë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21839.7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24496.1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25985.1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112.16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106.0785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960782" y="1859340"/>
            <a:ext cx="742121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en-US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12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Банкны</a:t>
            </a:r>
            <a:r>
              <a:rPr lang="en-US" sz="12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зээлийн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үлдэгдэл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өмнөх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оны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мөн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үеэс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7.6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хувиар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өсч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78607.7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сая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төгрөг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болов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Үүнээс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хугацаа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хэтэрсэн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зээл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mn-MN" sz="1200" dirty="0">
                <a:latin typeface="Arial" panose="020B0604020202020204" pitchFamily="34" charset="0"/>
                <a:ea typeface="Times New Roman" panose="02020603050405020304" pitchFamily="18" charset="0"/>
              </a:rPr>
              <a:t>688,9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сая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төгрөг</a:t>
            </a:r>
            <a:r>
              <a:rPr lang="mn-MN" sz="1200" dirty="0">
                <a:latin typeface="Arial" panose="020B0604020202020204" pitchFamily="34" charset="0"/>
                <a:ea typeface="Times New Roman" panose="02020603050405020304" pitchFamily="18" charset="0"/>
              </a:rPr>
              <a:t>, ч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анаргүй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зээл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390.8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сая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төгрөгийн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үлдэгдэлтэй</a:t>
            </a:r>
            <a:r>
              <a:rPr lang="mn-MN" sz="1200" dirty="0">
                <a:latin typeface="Arial" panose="020B0604020202020204" pitchFamily="34" charset="0"/>
                <a:ea typeface="Times New Roman" panose="02020603050405020304" pitchFamily="18" charset="0"/>
              </a:rPr>
              <a:t> болж өмнөх оны мөн үеэс  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4 </a:t>
            </a:r>
            <a:r>
              <a:rPr lang="mn-MN" sz="1200" dirty="0">
                <a:latin typeface="Arial" panose="020B0604020202020204" pitchFamily="34" charset="0"/>
                <a:ea typeface="Times New Roman" panose="02020603050405020304" pitchFamily="18" charset="0"/>
              </a:rPr>
              <a:t>дахин өссөн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байна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Нийт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зээлийн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үлдэгдлийн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1.4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хувийг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хугацаа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хэтэрсэн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ба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чанаргүй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зээл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эзэлж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байна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Иргэдийн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хувийн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хадгаламж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өмнөх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он</a:t>
            </a:r>
            <a:r>
              <a:rPr lang="mn-MN" sz="1200" dirty="0">
                <a:latin typeface="Arial" panose="020B0604020202020204" pitchFamily="34" charset="0"/>
                <a:ea typeface="Times New Roman" panose="02020603050405020304" pitchFamily="18" charset="0"/>
              </a:rPr>
              <a:t>ы мөн үеэс 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6.1</a:t>
            </a:r>
            <a:r>
              <a:rPr lang="mn-MN" sz="1200" dirty="0"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хувиар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mn-MN" sz="1200" dirty="0">
                <a:latin typeface="Arial" panose="020B0604020202020204" pitchFamily="34" charset="0"/>
                <a:ea typeface="Times New Roman" panose="02020603050405020304" pitchFamily="18" charset="0"/>
              </a:rPr>
              <a:t>өсч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25985.</a:t>
            </a:r>
            <a:r>
              <a:rPr lang="mn-MN" sz="1200" dirty="0"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сая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төгрөг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mn-MN" sz="1200" dirty="0">
                <a:latin typeface="Arial" panose="020B0604020202020204" pitchFamily="34" charset="0"/>
                <a:ea typeface="Times New Roman" panose="02020603050405020304" pitchFamily="18" charset="0"/>
              </a:rPr>
              <a:t>хүрчээ.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59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.4x3inch.MGL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-7620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852488" y="457200"/>
            <a:ext cx="8291512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79646">
                  <a:lumMod val="50000"/>
                </a:srgbClr>
              </a:buClr>
              <a:buSzPct val="80000"/>
              <a:defRPr/>
            </a:pPr>
            <a:r>
              <a:rPr lang="mn-MN" sz="2000" b="1" kern="0" dirty="0">
                <a:solidFill>
                  <a:sysClr val="window" lastClr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</a:t>
            </a:r>
            <a:r>
              <a:rPr lang="mn-MN" sz="2000" b="1" kern="0" dirty="0" smtClean="0">
                <a:solidFill>
                  <a:sysClr val="window" lastClr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Гэмт хэрэг</a:t>
            </a:r>
            <a:endParaRPr lang="mn-MN" sz="2000" b="1" kern="0" dirty="0">
              <a:solidFill>
                <a:sysClr val="window" lastClr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7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8079144"/>
              </p:ext>
            </p:extLst>
          </p:nvPr>
        </p:nvGraphicFramePr>
        <p:xfrm>
          <a:off x="1101725" y="906463"/>
          <a:ext cx="3492500" cy="3055937"/>
        </p:xfrm>
        <a:graphic>
          <a:graphicData uri="http://schemas.openxmlformats.org/presentationml/2006/ole">
            <p:oleObj spid="_x0000_s10245" r:id="rId4" imgW="3493311" imgH="2267909" progId="Excel.Sheet.8">
              <p:embed/>
            </p:oleObj>
          </a:graphicData>
        </a:graphic>
      </p:graphicFrame>
      <p:sp>
        <p:nvSpPr>
          <p:cNvPr id="4" name="Rectangle 3"/>
          <p:cNvSpPr/>
          <p:nvPr/>
        </p:nvSpPr>
        <p:spPr>
          <a:xfrm>
            <a:off x="852488" y="1513091"/>
            <a:ext cx="775252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mn-MN" dirty="0" smtClean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mn-MN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mn-MN" dirty="0" smtClean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mn-MN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mn-MN" dirty="0" smtClean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mn-MN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mn-MN" sz="1400" dirty="0" smtClean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mn-MN" sz="14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mn-MN" sz="14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Аймгийн цагдаагийн хэлтсийн </a:t>
            </a:r>
            <a:r>
              <a:rPr lang="mn-MN" sz="1400" dirty="0">
                <a:latin typeface="Arial" panose="020B0604020202020204" pitchFamily="34" charset="0"/>
                <a:cs typeface="Times New Roman" panose="02020603050405020304" pitchFamily="18" charset="0"/>
              </a:rPr>
              <a:t>2016 оны эхний </a:t>
            </a:r>
            <a:r>
              <a:rPr lang="en-US" sz="1400" dirty="0">
                <a:latin typeface="Arial" panose="020B0604020202020204" pitchFamily="34" charset="0"/>
                <a:cs typeface="Times New Roman" panose="02020603050405020304" pitchFamily="18" charset="0"/>
              </a:rPr>
              <a:t>3</a:t>
            </a:r>
            <a:r>
              <a:rPr lang="mn-MN" sz="1400" dirty="0">
                <a:latin typeface="Arial" panose="020B0604020202020204" pitchFamily="34" charset="0"/>
                <a:cs typeface="Times New Roman" panose="02020603050405020304" pitchFamily="18" charset="0"/>
              </a:rPr>
              <a:t> сарын </a:t>
            </a:r>
            <a:r>
              <a:rPr lang="mn-MN" sz="14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мэдээгээр </a:t>
            </a:r>
            <a:r>
              <a:rPr lang="mn-MN" sz="1400" dirty="0">
                <a:latin typeface="Arial" panose="020B0604020202020204" pitchFamily="34" charset="0"/>
                <a:cs typeface="Times New Roman" panose="02020603050405020304" pitchFamily="18" charset="0"/>
              </a:rPr>
              <a:t>аймгийн хэмжээнд нийт бүртгэгдсэн гэмт хэргийн тоо 49 болж өнгөрсөн оны мөн үе‎тэй харьцуулахад 32,9 хувиар буюу 25 хүнээр буурсан байна. Гэмт хэрэгт холбогдогсдын тоо өнгөрсөн оны мөн үет‎эй харьцуулахад 20 хувиар буурч 44 хүн холбогдоод байна. </a:t>
            </a:r>
            <a:endParaRPr lang="en-US" sz="1400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57636385"/>
              </p:ext>
            </p:extLst>
          </p:nvPr>
        </p:nvGraphicFramePr>
        <p:xfrm>
          <a:off x="4724400" y="1066800"/>
          <a:ext cx="3419475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99197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.4x3inch.MGL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D:\2013\12. December 2013\display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940" t="30411" r="23524" b="9421"/>
          <a:stretch>
            <a:fillRect/>
          </a:stretch>
        </p:blipFill>
        <p:spPr bwMode="auto">
          <a:xfrm>
            <a:off x="1143000" y="1077913"/>
            <a:ext cx="7162800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5079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.4x3inch.MGL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295400" y="-152400"/>
            <a:ext cx="7619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b="1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                                  </a:t>
            </a:r>
          </a:p>
          <a:p>
            <a:pPr algn="ctr"/>
            <a:endParaRPr lang="mn-MN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mn-MN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838200" y="485775"/>
            <a:ext cx="83058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79646">
                  <a:lumMod val="50000"/>
                </a:srgbClr>
              </a:buClr>
              <a:buSzPct val="80000"/>
              <a:defRPr/>
            </a:pPr>
            <a:r>
              <a:rPr lang="mn-MN" sz="2000" b="1" kern="0" dirty="0">
                <a:solidFill>
                  <a:sysClr val="window" lastClr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kern="0" dirty="0">
                <a:solidFill>
                  <a:sysClr val="window" lastClr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kern="0" dirty="0">
                <a:solidFill>
                  <a:sysClr val="window" lastClr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Хүн ам</a:t>
            </a:r>
          </a:p>
        </p:txBody>
      </p:sp>
      <p:sp>
        <p:nvSpPr>
          <p:cNvPr id="3" name="Rectangle 2"/>
          <p:cNvSpPr/>
          <p:nvPr/>
        </p:nvSpPr>
        <p:spPr>
          <a:xfrm>
            <a:off x="1066800" y="1097593"/>
            <a:ext cx="8001000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n-US" dirty="0" smtClean="0">
              <a:solidFill>
                <a:srgbClr val="000000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dirty="0" smtClean="0">
              <a:solidFill>
                <a:srgbClr val="000000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dirty="0" smtClean="0">
              <a:solidFill>
                <a:srgbClr val="000000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dirty="0" smtClean="0">
              <a:solidFill>
                <a:srgbClr val="000000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dirty="0" smtClean="0">
              <a:solidFill>
                <a:srgbClr val="000000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mn-MN" sz="1400" dirty="0" smtClean="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Эрүүл </a:t>
            </a:r>
            <a:r>
              <a:rPr lang="mn-MN" sz="1400" dirty="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мэндийн газрын төрөлт, нас баралтын мэдээгээр хүн амын ердийн цэвэр өсөлт нь  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254</a:t>
            </a:r>
            <a:r>
              <a:rPr lang="mn-MN" sz="1400" dirty="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 - 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77</a:t>
            </a:r>
            <a:r>
              <a:rPr lang="mn-MN" sz="1400" dirty="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= 177</a:t>
            </a:r>
            <a:r>
              <a:rPr lang="mn-MN" sz="1400" dirty="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 хүн гарсан нь зөвхөн төрөлт нас баралтын зөрүүгээр хүн амын тоо 1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77</a:t>
            </a:r>
            <a:r>
              <a:rPr lang="mn-MN" sz="1400" dirty="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 оор нэмэгджээ. Үүнийг суурин хүн амд эзлэх хувиар харвал энэ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 2016</a:t>
            </a:r>
            <a:r>
              <a:rPr lang="mn-MN" sz="1400" dirty="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оны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  </a:t>
            </a:r>
            <a:r>
              <a:rPr lang="mn-MN" sz="1400" dirty="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эхний 3 сарын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байдлаар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mn-MN" sz="1400" dirty="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ердийн цэвэр өсөлтийн коэффициент нь 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4</a:t>
            </a:r>
            <a:r>
              <a:rPr lang="mn-MN" sz="1400" dirty="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  байгаа нь  хүн амын төрөлтөөс шалтгаалан 1000 хүн тутамд ойролцоогоор 4 хүнээр нэмэгдсэн байна. 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59327294"/>
              </p:ext>
            </p:extLst>
          </p:nvPr>
        </p:nvGraphicFramePr>
        <p:xfrm>
          <a:off x="1473200" y="1092200"/>
          <a:ext cx="6680200" cy="3378200"/>
        </p:xfrm>
        <a:graphic>
          <a:graphicData uri="http://schemas.openxmlformats.org/presentationml/2006/ole">
            <p:oleObj spid="_x0000_s1041" r:id="rId4" imgW="6425741" imgH="3377477" progId="Excel.Shee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62450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.4x3inch.MGL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295400" y="-152400"/>
            <a:ext cx="7619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b="1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                                  </a:t>
            </a:r>
          </a:p>
          <a:p>
            <a:pPr algn="ctr"/>
            <a:endParaRPr lang="mn-MN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mn-MN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838200" y="528638"/>
            <a:ext cx="83058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79646">
                  <a:lumMod val="50000"/>
                </a:srgbClr>
              </a:buClr>
              <a:buSzPct val="80000"/>
              <a:defRPr/>
            </a:pPr>
            <a:r>
              <a:rPr lang="mn-MN" sz="2000" b="1" kern="0" dirty="0">
                <a:solidFill>
                  <a:sysClr val="window" lastClr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– Эрүүл мэнд</a:t>
            </a: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838200" y="528638"/>
            <a:ext cx="7913688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79646">
                  <a:lumMod val="50000"/>
                </a:srgbClr>
              </a:buClr>
              <a:buSzPct val="80000"/>
              <a:defRPr/>
            </a:pPr>
            <a:r>
              <a:rPr lang="mn-MN" sz="2000" b="1" kern="0" dirty="0">
                <a:solidFill>
                  <a:sysClr val="window" lastClr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– Эрүүл мэнд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199" y="2057400"/>
            <a:ext cx="799544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1400" dirty="0" smtClean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14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1400" dirty="0" smtClean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14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1400" dirty="0" smtClean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14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1200" dirty="0" smtClean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12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2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Эрүүл </a:t>
            </a:r>
            <a:r>
              <a:rPr lang="en-US" sz="1200" dirty="0" err="1" smtClean="0">
                <a:latin typeface="Arial" panose="020B0604020202020204" pitchFamily="34" charset="0"/>
                <a:cs typeface="Times New Roman" panose="02020603050405020304" pitchFamily="18" charset="0"/>
              </a:rPr>
              <a:t>мэндийн</a:t>
            </a:r>
            <a:r>
              <a:rPr lang="en-US" sz="12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Times New Roman" panose="02020603050405020304" pitchFamily="18" charset="0"/>
              </a:rPr>
              <a:t>газрын</a:t>
            </a:r>
            <a:r>
              <a:rPr lang="en-US" sz="12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Times New Roman" panose="02020603050405020304" pitchFamily="18" charset="0"/>
              </a:rPr>
              <a:t>мэдээгээр</a:t>
            </a:r>
            <a:r>
              <a:rPr lang="en-US" sz="12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Times New Roman" panose="02020603050405020304" pitchFamily="18" charset="0"/>
              </a:rPr>
              <a:t>аймгийн</a:t>
            </a:r>
            <a:r>
              <a:rPr lang="en-US" sz="12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Times New Roman" panose="02020603050405020304" pitchFamily="18" charset="0"/>
              </a:rPr>
              <a:t>хэмжээнд</a:t>
            </a:r>
            <a:r>
              <a:rPr lang="en-US" sz="12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mn-MN" sz="12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эхний 3 сарын байдлаар 253 эх төрсөн нь өнгөрсөн оны мөн үеэс 32 төрөлтөөр нэмэгдсэн ба</a:t>
            </a:r>
            <a:r>
              <a:rPr lang="en-US" sz="12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Times New Roman" panose="02020603050405020304" pitchFamily="18" charset="0"/>
              </a:rPr>
              <a:t>нийт</a:t>
            </a:r>
            <a:r>
              <a:rPr lang="en-US" sz="12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Times New Roman" panose="02020603050405020304" pitchFamily="18" charset="0"/>
              </a:rPr>
              <a:t>төрсөн</a:t>
            </a:r>
            <a:r>
              <a:rPr lang="en-US" sz="12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Times New Roman" panose="02020603050405020304" pitchFamily="18" charset="0"/>
              </a:rPr>
              <a:t>эхчүүдийн</a:t>
            </a:r>
            <a:r>
              <a:rPr lang="en-US" sz="12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mn-MN" sz="12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84,6</a:t>
            </a:r>
            <a:r>
              <a:rPr lang="en-US" sz="12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Times New Roman" panose="02020603050405020304" pitchFamily="18" charset="0"/>
              </a:rPr>
              <a:t>хувь</a:t>
            </a:r>
            <a:r>
              <a:rPr lang="en-US" sz="12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Times New Roman" panose="02020603050405020304" pitchFamily="18" charset="0"/>
              </a:rPr>
              <a:t>нь</a:t>
            </a:r>
            <a:r>
              <a:rPr lang="en-US" sz="12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lang="en-US" sz="1200" dirty="0" err="1" smtClean="0">
                <a:latin typeface="Arial" panose="020B0604020202020204" pitchFamily="34" charset="0"/>
                <a:cs typeface="Times New Roman" panose="02020603050405020304" pitchFamily="18" charset="0"/>
              </a:rPr>
              <a:t>аймгийн</a:t>
            </a:r>
            <a:r>
              <a:rPr lang="en-US" sz="12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Times New Roman" panose="02020603050405020304" pitchFamily="18" charset="0"/>
              </a:rPr>
              <a:t>нэгдсэн</a:t>
            </a:r>
            <a:r>
              <a:rPr lang="en-US" sz="12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Times New Roman" panose="02020603050405020304" pitchFamily="18" charset="0"/>
              </a:rPr>
              <a:t>эмнэлэгт</a:t>
            </a:r>
            <a:r>
              <a:rPr lang="en-US" sz="12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Times New Roman" panose="02020603050405020304" pitchFamily="18" charset="0"/>
              </a:rPr>
              <a:t>төрсөн</a:t>
            </a:r>
            <a:r>
              <a:rPr lang="en-US" sz="12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Times New Roman" panose="02020603050405020304" pitchFamily="18" charset="0"/>
              </a:rPr>
              <a:t>байна</a:t>
            </a:r>
            <a:r>
              <a:rPr lang="en-US" sz="12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1200" dirty="0" err="1" smtClean="0">
                <a:latin typeface="Arial" panose="020B0604020202020204" pitchFamily="34" charset="0"/>
                <a:cs typeface="Times New Roman" panose="02020603050405020304" pitchFamily="18" charset="0"/>
              </a:rPr>
              <a:t>Тус</a:t>
            </a:r>
            <a:r>
              <a:rPr lang="en-US" sz="12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Times New Roman" panose="02020603050405020304" pitchFamily="18" charset="0"/>
              </a:rPr>
              <a:t>аймагт</a:t>
            </a:r>
            <a:r>
              <a:rPr lang="en-US" sz="12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mn-MN" sz="12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эхний 3 сарын </a:t>
            </a:r>
            <a:r>
              <a:rPr lang="en-US" sz="1200" dirty="0" err="1" smtClean="0">
                <a:latin typeface="Arial" panose="020B0604020202020204" pitchFamily="34" charset="0"/>
                <a:cs typeface="Times New Roman" panose="02020603050405020304" pitchFamily="18" charset="0"/>
              </a:rPr>
              <a:t>байдлаар</a:t>
            </a:r>
            <a:r>
              <a:rPr lang="en-US" sz="12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Times New Roman" panose="02020603050405020304" pitchFamily="18" charset="0"/>
              </a:rPr>
              <a:t>эхийн</a:t>
            </a:r>
            <a:r>
              <a:rPr lang="en-US" sz="12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Times New Roman" panose="02020603050405020304" pitchFamily="18" charset="0"/>
              </a:rPr>
              <a:t>эндэгдэл</a:t>
            </a:r>
            <a:r>
              <a:rPr lang="en-US" sz="12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Times New Roman" panose="02020603050405020304" pitchFamily="18" charset="0"/>
              </a:rPr>
              <a:t>гараагүй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mn-MN" sz="12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201</a:t>
            </a:r>
            <a:r>
              <a:rPr lang="en-US" sz="1200" dirty="0">
                <a:latin typeface="Arial" panose="020B0604020202020204" pitchFamily="34" charset="0"/>
                <a:cs typeface="Times New Roman" panose="02020603050405020304" pitchFamily="18" charset="0"/>
              </a:rPr>
              <a:t>6</a:t>
            </a:r>
            <a:r>
              <a:rPr lang="mn-MN" sz="1200" dirty="0">
                <a:latin typeface="Arial" panose="020B0604020202020204" pitchFamily="34" charset="0"/>
                <a:cs typeface="Times New Roman" panose="02020603050405020304" pitchFamily="18" charset="0"/>
              </a:rPr>
              <a:t> оны эхний 3 сарын байдлаар н</a:t>
            </a:r>
            <a:r>
              <a:rPr lang="en-US" sz="1200" dirty="0" err="1">
                <a:latin typeface="Arial" panose="020B0604020202020204" pitchFamily="34" charset="0"/>
                <a:cs typeface="Times New Roman" panose="02020603050405020304" pitchFamily="18" charset="0"/>
              </a:rPr>
              <a:t>ялхсын</a:t>
            </a:r>
            <a:r>
              <a:rPr lang="en-US" sz="12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Times New Roman" panose="02020603050405020304" pitchFamily="18" charset="0"/>
              </a:rPr>
              <a:t>эндэгд</a:t>
            </a:r>
            <a:r>
              <a:rPr lang="mn-MN" sz="1200" dirty="0">
                <a:latin typeface="Arial" panose="020B0604020202020204" pitchFamily="34" charset="0"/>
                <a:cs typeface="Times New Roman" panose="02020603050405020304" pitchFamily="18" charset="0"/>
              </a:rPr>
              <a:t>э</a:t>
            </a:r>
            <a:r>
              <a:rPr lang="en-US" sz="1200" dirty="0">
                <a:latin typeface="Arial" panose="020B0604020202020204" pitchFamily="34" charset="0"/>
                <a:cs typeface="Times New Roman" panose="02020603050405020304" pitchFamily="18" charset="0"/>
              </a:rPr>
              <a:t>л </a:t>
            </a:r>
            <a:r>
              <a:rPr lang="mn-MN" sz="1200" dirty="0">
                <a:latin typeface="Arial" panose="020B0604020202020204" pitchFamily="34" charset="0"/>
                <a:cs typeface="Times New Roman" panose="02020603050405020304" pitchFamily="18" charset="0"/>
              </a:rPr>
              <a:t>2 тохиолдол бүртгэгдсэн нь Өлзийт мандал эмнэлэг болон нэгдсэн эмнэлэгт тус бүр нэг хүүхэд өвчний улмаас эндсэн байна. Мөн 1-5 хүртэлх насны хүүхдийн эндэгдэл 2 бүртгэгдсэн Дэлгэрхангай, Адаацаг сумдад өвчний улмаас  нэг нэг хүүхэд эндсэн байна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98862096"/>
              </p:ext>
            </p:extLst>
          </p:nvPr>
        </p:nvGraphicFramePr>
        <p:xfrm>
          <a:off x="992188" y="1168400"/>
          <a:ext cx="3522662" cy="3251200"/>
        </p:xfrm>
        <a:graphic>
          <a:graphicData uri="http://schemas.openxmlformats.org/presentationml/2006/ole">
            <p:oleObj spid="_x0000_s2080" r:id="rId4" imgW="3523793" imgH="2767824" progId="Excel.Sheet.8">
              <p:embed/>
            </p:oleObj>
          </a:graphicData>
        </a:graphic>
      </p:graphicFrame>
      <p:graphicFrame>
        <p:nvGraphicFramePr>
          <p:cNvPr id="12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69692475"/>
              </p:ext>
            </p:extLst>
          </p:nvPr>
        </p:nvGraphicFramePr>
        <p:xfrm>
          <a:off x="5021263" y="1092200"/>
          <a:ext cx="3425825" cy="3251200"/>
        </p:xfrm>
        <a:graphic>
          <a:graphicData uri="http://schemas.openxmlformats.org/presentationml/2006/ole">
            <p:oleObj spid="_x0000_s2081" r:id="rId5" imgW="3426249" imgH="2847079" progId="Excel.Shee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74782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.4x3inch.MGL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295400" y="-152400"/>
            <a:ext cx="7619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b="1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                                  </a:t>
            </a:r>
          </a:p>
          <a:p>
            <a:pPr algn="ctr"/>
            <a:endParaRPr lang="mn-MN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mn-MN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834887" y="523280"/>
            <a:ext cx="83058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79646">
                  <a:lumMod val="50000"/>
                </a:srgbClr>
              </a:buClr>
              <a:buSzPct val="80000"/>
              <a:defRPr/>
            </a:pPr>
            <a:r>
              <a:rPr lang="mn-MN" sz="2000" b="1" kern="0" dirty="0">
                <a:solidFill>
                  <a:sysClr val="window" lastClr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– Эрүүл мэнд</a:t>
            </a:r>
          </a:p>
        </p:txBody>
      </p:sp>
      <p:sp>
        <p:nvSpPr>
          <p:cNvPr id="3" name="Rectangle 2"/>
          <p:cNvSpPr/>
          <p:nvPr/>
        </p:nvSpPr>
        <p:spPr>
          <a:xfrm>
            <a:off x="914399" y="474345"/>
            <a:ext cx="822628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 smtClean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 smtClean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 smtClean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 smtClean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 smtClean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 smtClean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2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2016 </a:t>
            </a:r>
            <a:r>
              <a:rPr lang="en-US" sz="1200" dirty="0" err="1" smtClean="0">
                <a:latin typeface="Arial" panose="020B0604020202020204" pitchFamily="34" charset="0"/>
                <a:cs typeface="Times New Roman" panose="02020603050405020304" pitchFamily="18" charset="0"/>
              </a:rPr>
              <a:t>оны</a:t>
            </a:r>
            <a:r>
              <a:rPr lang="en-US" sz="12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mn-MN" sz="12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эхний 3 сарын </a:t>
            </a:r>
            <a:r>
              <a:rPr lang="en-US" sz="1200" dirty="0" err="1" smtClean="0">
                <a:latin typeface="Arial" panose="020B0604020202020204" pitchFamily="34" charset="0"/>
                <a:cs typeface="Times New Roman" panose="02020603050405020304" pitchFamily="18" charset="0"/>
              </a:rPr>
              <a:t>байдлаар</a:t>
            </a:r>
            <a:r>
              <a:rPr lang="en-US" sz="12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Times New Roman" panose="02020603050405020304" pitchFamily="18" charset="0"/>
              </a:rPr>
              <a:t>стационарит</a:t>
            </a:r>
            <a:r>
              <a:rPr lang="en-US" sz="12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Times New Roman" panose="02020603050405020304" pitchFamily="18" charset="0"/>
              </a:rPr>
              <a:t>шинээр</a:t>
            </a:r>
            <a:r>
              <a:rPr lang="en-US" sz="12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mn-MN" sz="12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3154 </a:t>
            </a:r>
            <a:r>
              <a:rPr lang="en-US" sz="1200" dirty="0" err="1" smtClean="0">
                <a:latin typeface="Arial" panose="020B0604020202020204" pitchFamily="34" charset="0"/>
                <a:cs typeface="Times New Roman" panose="02020603050405020304" pitchFamily="18" charset="0"/>
              </a:rPr>
              <a:t>эмчлүүлэгч</a:t>
            </a:r>
            <a:r>
              <a:rPr lang="en-US" sz="12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Times New Roman" panose="02020603050405020304" pitchFamily="18" charset="0"/>
              </a:rPr>
              <a:t>хэвтэж</a:t>
            </a:r>
            <a:r>
              <a:rPr lang="en-US" sz="12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mn-MN" sz="12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3029 </a:t>
            </a:r>
            <a:r>
              <a:rPr lang="en-US" sz="1200" dirty="0" err="1" smtClean="0">
                <a:latin typeface="Arial" panose="020B0604020202020204" pitchFamily="34" charset="0"/>
                <a:cs typeface="Times New Roman" panose="02020603050405020304" pitchFamily="18" charset="0"/>
              </a:rPr>
              <a:t>эмчлүүлэгч</a:t>
            </a:r>
            <a:r>
              <a:rPr lang="en-US" sz="12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Times New Roman" panose="02020603050405020304" pitchFamily="18" charset="0"/>
              </a:rPr>
              <a:t>эмнэлгээс</a:t>
            </a:r>
            <a:r>
              <a:rPr lang="en-US" sz="12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Times New Roman" panose="02020603050405020304" pitchFamily="18" charset="0"/>
              </a:rPr>
              <a:t>гарсан</a:t>
            </a:r>
            <a:r>
              <a:rPr lang="en-US" sz="12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Times New Roman" panose="02020603050405020304" pitchFamily="18" charset="0"/>
              </a:rPr>
              <a:t>бөгөөд</a:t>
            </a:r>
            <a:r>
              <a:rPr lang="en-US" sz="12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Times New Roman" panose="02020603050405020304" pitchFamily="18" charset="0"/>
              </a:rPr>
              <a:t>нийт</a:t>
            </a:r>
            <a:r>
              <a:rPr lang="en-US" sz="12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mn-MN" sz="12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21484 </a:t>
            </a:r>
            <a:r>
              <a:rPr lang="en-US" sz="1200" dirty="0" err="1" smtClean="0">
                <a:latin typeface="Arial" panose="020B0604020202020204" pitchFamily="34" charset="0"/>
                <a:cs typeface="Times New Roman" panose="02020603050405020304" pitchFamily="18" charset="0"/>
              </a:rPr>
              <a:t>ор</a:t>
            </a:r>
            <a:r>
              <a:rPr lang="en-US" sz="12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Times New Roman" panose="02020603050405020304" pitchFamily="18" charset="0"/>
              </a:rPr>
              <a:t>хоног</a:t>
            </a:r>
            <a:r>
              <a:rPr lang="en-US" sz="12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Times New Roman" panose="02020603050405020304" pitchFamily="18" charset="0"/>
              </a:rPr>
              <a:t>ашиглаж</a:t>
            </a:r>
            <a:r>
              <a:rPr lang="en-US" sz="12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 smtClean="0">
                <a:latin typeface="Arial" panose="020B0604020202020204" pitchFamily="34" charset="0"/>
                <a:cs typeface="Times New Roman" panose="02020603050405020304" pitchFamily="18" charset="0"/>
              </a:rPr>
              <a:t>дундаж</a:t>
            </a:r>
            <a:r>
              <a:rPr lang="en-US" sz="12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Times New Roman" panose="02020603050405020304" pitchFamily="18" charset="0"/>
              </a:rPr>
              <a:t>ор</a:t>
            </a:r>
            <a:r>
              <a:rPr lang="en-US" sz="12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Times New Roman" panose="02020603050405020304" pitchFamily="18" charset="0"/>
              </a:rPr>
              <a:t>хоног</a:t>
            </a:r>
            <a:r>
              <a:rPr lang="en-US" sz="12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7,</a:t>
            </a:r>
            <a:r>
              <a:rPr lang="mn-MN" sz="12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1</a:t>
            </a:r>
            <a:r>
              <a:rPr lang="en-US" sz="12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Times New Roman" panose="02020603050405020304" pitchFamily="18" charset="0"/>
              </a:rPr>
              <a:t>байна</a:t>
            </a:r>
            <a:r>
              <a:rPr lang="en-US" sz="12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mn-MN" sz="12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Эхний </a:t>
            </a:r>
            <a:r>
              <a:rPr lang="mn-MN" sz="1200" dirty="0">
                <a:latin typeface="Arial" panose="020B0604020202020204" pitchFamily="34" charset="0"/>
                <a:cs typeface="Times New Roman" panose="02020603050405020304" pitchFamily="18" charset="0"/>
              </a:rPr>
              <a:t>3 сарын </a:t>
            </a:r>
            <a:r>
              <a:rPr lang="en-US" sz="1200" dirty="0" err="1">
                <a:latin typeface="Arial" panose="020B0604020202020204" pitchFamily="34" charset="0"/>
                <a:cs typeface="Times New Roman" panose="02020603050405020304" pitchFamily="18" charset="0"/>
              </a:rPr>
              <a:t>байдлаар</a:t>
            </a:r>
            <a:r>
              <a:rPr lang="en-US" sz="12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mn-MN" sz="1200" dirty="0">
                <a:latin typeface="Arial" panose="020B0604020202020204" pitchFamily="34" charset="0"/>
                <a:cs typeface="Times New Roman" panose="02020603050405020304" pitchFamily="18" charset="0"/>
              </a:rPr>
              <a:t>42964</a:t>
            </a:r>
            <a:r>
              <a:rPr lang="en-US" sz="12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Times New Roman" panose="02020603050405020304" pitchFamily="18" charset="0"/>
              </a:rPr>
              <a:t>амбулаторийн</a:t>
            </a:r>
            <a:r>
              <a:rPr lang="en-US" sz="12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Times New Roman" panose="02020603050405020304" pitchFamily="18" charset="0"/>
              </a:rPr>
              <a:t>үзлэг</a:t>
            </a:r>
            <a:r>
              <a:rPr lang="en-US" sz="12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Times New Roman" panose="02020603050405020304" pitchFamily="18" charset="0"/>
              </a:rPr>
              <a:t>бүртгэгдсэнээс</a:t>
            </a:r>
            <a:r>
              <a:rPr lang="en-US" sz="12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Times New Roman" panose="02020603050405020304" pitchFamily="18" charset="0"/>
              </a:rPr>
              <a:t>урьдчилан</a:t>
            </a:r>
            <a:r>
              <a:rPr lang="en-US" sz="12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Times New Roman" panose="02020603050405020304" pitchFamily="18" charset="0"/>
              </a:rPr>
              <a:t>сэргийлэх</a:t>
            </a:r>
            <a:r>
              <a:rPr lang="en-US" sz="12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Times New Roman" panose="02020603050405020304" pitchFamily="18" charset="0"/>
              </a:rPr>
              <a:t>үзлэг</a:t>
            </a:r>
            <a:r>
              <a:rPr lang="en-US" sz="12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mn-MN" sz="1200" dirty="0">
                <a:latin typeface="Arial" panose="020B0604020202020204" pitchFamily="34" charset="0"/>
                <a:cs typeface="Times New Roman" panose="02020603050405020304" pitchFamily="18" charset="0"/>
              </a:rPr>
              <a:t>27,9</a:t>
            </a:r>
            <a:r>
              <a:rPr lang="en-US" sz="1200" dirty="0">
                <a:latin typeface="Arial" panose="020B0604020202020204" pitchFamily="34" charset="0"/>
                <a:cs typeface="Times New Roman" panose="02020603050405020304" pitchFamily="18" charset="0"/>
              </a:rPr>
              <a:t>%, </a:t>
            </a:r>
            <a:r>
              <a:rPr lang="en-US" sz="1200" dirty="0" err="1">
                <a:latin typeface="Arial" panose="020B0604020202020204" pitchFamily="34" charset="0"/>
                <a:cs typeface="Times New Roman" panose="02020603050405020304" pitchFamily="18" charset="0"/>
              </a:rPr>
              <a:t>амбулаторийн</a:t>
            </a:r>
            <a:r>
              <a:rPr lang="en-US" sz="12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Times New Roman" panose="02020603050405020304" pitchFamily="18" charset="0"/>
              </a:rPr>
              <a:t>үзлэг</a:t>
            </a:r>
            <a:r>
              <a:rPr lang="en-US" sz="12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mn-MN" sz="1200" dirty="0">
                <a:latin typeface="Arial" panose="020B0604020202020204" pitchFamily="34" charset="0"/>
                <a:cs typeface="Times New Roman" panose="02020603050405020304" pitchFamily="18" charset="0"/>
              </a:rPr>
              <a:t>47,1</a:t>
            </a:r>
            <a:r>
              <a:rPr lang="en-US" sz="1200" dirty="0">
                <a:latin typeface="Arial" panose="020B0604020202020204" pitchFamily="34" charset="0"/>
                <a:cs typeface="Times New Roman" panose="02020603050405020304" pitchFamily="18" charset="0"/>
              </a:rPr>
              <a:t> %, </a:t>
            </a:r>
            <a:r>
              <a:rPr lang="en-US" sz="1200" dirty="0" err="1">
                <a:latin typeface="Arial" panose="020B0604020202020204" pitchFamily="34" charset="0"/>
                <a:cs typeface="Times New Roman" panose="02020603050405020304" pitchFamily="18" charset="0"/>
              </a:rPr>
              <a:t>идэвхитэй</a:t>
            </a:r>
            <a:r>
              <a:rPr lang="en-US" sz="12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Times New Roman" panose="02020603050405020304" pitchFamily="18" charset="0"/>
              </a:rPr>
              <a:t>хяналт</a:t>
            </a:r>
            <a:r>
              <a:rPr lang="en-US" sz="12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mn-MN" sz="1200" dirty="0">
                <a:latin typeface="Arial" panose="020B0604020202020204" pitchFamily="34" charset="0"/>
                <a:cs typeface="Times New Roman" panose="02020603050405020304" pitchFamily="18" charset="0"/>
              </a:rPr>
              <a:t>16,4</a:t>
            </a:r>
            <a:r>
              <a:rPr lang="en-US" sz="1200" dirty="0">
                <a:latin typeface="Arial" panose="020B0604020202020204" pitchFamily="34" charset="0"/>
                <a:cs typeface="Times New Roman" panose="02020603050405020304" pitchFamily="18" charset="0"/>
              </a:rPr>
              <a:t> %, </a:t>
            </a:r>
            <a:r>
              <a:rPr lang="en-US" sz="1200" dirty="0" err="1">
                <a:latin typeface="Arial" panose="020B0604020202020204" pitchFamily="34" charset="0"/>
                <a:cs typeface="Times New Roman" panose="02020603050405020304" pitchFamily="18" charset="0"/>
              </a:rPr>
              <a:t>гэрийн</a:t>
            </a:r>
            <a:r>
              <a:rPr lang="en-US" sz="12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Times New Roman" panose="02020603050405020304" pitchFamily="18" charset="0"/>
              </a:rPr>
              <a:t>үзлэг</a:t>
            </a:r>
            <a:r>
              <a:rPr lang="en-US" sz="12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mn-MN" sz="1200" dirty="0">
                <a:latin typeface="Arial" panose="020B0604020202020204" pitchFamily="34" charset="0"/>
                <a:cs typeface="Times New Roman" panose="02020603050405020304" pitchFamily="18" charset="0"/>
              </a:rPr>
              <a:t>8,6</a:t>
            </a:r>
            <a:r>
              <a:rPr lang="en-US" sz="1200" dirty="0">
                <a:latin typeface="Arial" panose="020B0604020202020204" pitchFamily="34" charset="0"/>
                <a:cs typeface="Times New Roman" panose="02020603050405020304" pitchFamily="18" charset="0"/>
              </a:rPr>
              <a:t> %- </a:t>
            </a:r>
            <a:r>
              <a:rPr lang="en-US" sz="1200" dirty="0" err="1">
                <a:latin typeface="Arial" panose="020B0604020202020204" pitchFamily="34" charset="0"/>
                <a:cs typeface="Times New Roman" panose="02020603050405020304" pitchFamily="18" charset="0"/>
              </a:rPr>
              <a:t>ийг</a:t>
            </a:r>
            <a:r>
              <a:rPr lang="en-US" sz="12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Times New Roman" panose="02020603050405020304" pitchFamily="18" charset="0"/>
              </a:rPr>
              <a:t>эзэлж</a:t>
            </a:r>
            <a:r>
              <a:rPr lang="en-US" sz="12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Times New Roman" panose="02020603050405020304" pitchFamily="18" charset="0"/>
              </a:rPr>
              <a:t>байна</a:t>
            </a:r>
            <a:r>
              <a:rPr lang="en-US" sz="1200" dirty="0">
                <a:latin typeface="Arial" panose="020B0604020202020204" pitchFamily="34" charset="0"/>
                <a:cs typeface="Times New Roman" panose="02020603050405020304" pitchFamily="18" charset="0"/>
              </a:rPr>
              <a:t>. </a:t>
            </a:r>
            <a:endParaRPr lang="mn-MN" sz="12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mn-MN" sz="1200" dirty="0">
                <a:latin typeface="Arial" panose="020B0604020202020204" pitchFamily="34" charset="0"/>
                <a:cs typeface="Times New Roman" panose="02020603050405020304" pitchFamily="18" charset="0"/>
              </a:rPr>
              <a:t>Нийт үзлэгт хамрагдсан хүмүүсийн 36,0 хувь нь эрэгтэй, 64,0 хувь нь эмэгтэй хүн байна.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95728621"/>
              </p:ext>
            </p:extLst>
          </p:nvPr>
        </p:nvGraphicFramePr>
        <p:xfrm>
          <a:off x="1368424" y="1168400"/>
          <a:ext cx="6708775" cy="3327400"/>
        </p:xfrm>
        <a:graphic>
          <a:graphicData uri="http://schemas.openxmlformats.org/presentationml/2006/ole">
            <p:oleObj spid="_x0000_s3087" r:id="rId4" imgW="6584251" imgH="2840982" progId="Excel.Shee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60233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.4x3inch.MGL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295400" y="-152400"/>
            <a:ext cx="7619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b="1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                                  </a:t>
            </a:r>
          </a:p>
          <a:p>
            <a:pPr algn="ctr"/>
            <a:endParaRPr lang="mn-MN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mn-MN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838200" y="525463"/>
            <a:ext cx="83058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79646">
                  <a:lumMod val="50000"/>
                </a:srgbClr>
              </a:buClr>
              <a:buSzPct val="80000"/>
              <a:defRPr/>
            </a:pPr>
            <a:r>
              <a:rPr lang="mn-MN" sz="2000" b="1" kern="0" dirty="0">
                <a:solidFill>
                  <a:sysClr val="window" lastClr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– Нийгмийн даатгал, халамж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1" y="1905000"/>
            <a:ext cx="800099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 smtClean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 smtClean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 smtClean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 smtClean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1400" dirty="0" smtClean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14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mn-MN" sz="14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Аймгийн </a:t>
            </a:r>
            <a:r>
              <a:rPr lang="mn-MN" sz="1400" dirty="0">
                <a:latin typeface="Arial" panose="020B0604020202020204" pitchFamily="34" charset="0"/>
                <a:cs typeface="Times New Roman" panose="02020603050405020304" pitchFamily="18" charset="0"/>
              </a:rPr>
              <a:t>нийгмийн даатгалын сангийн орлого</a:t>
            </a:r>
            <a:r>
              <a:rPr lang="ms-MY" sz="1400" dirty="0">
                <a:latin typeface="Arial" panose="020B0604020202020204" pitchFamily="34" charset="0"/>
                <a:cs typeface="Times New Roman" panose="02020603050405020304" pitchFamily="18" charset="0"/>
              </a:rPr>
              <a:t> 201</a:t>
            </a:r>
            <a:r>
              <a:rPr lang="en-US" sz="1400" dirty="0">
                <a:latin typeface="Arial" panose="020B0604020202020204" pitchFamily="34" charset="0"/>
                <a:cs typeface="Times New Roman" panose="02020603050405020304" pitchFamily="18" charset="0"/>
              </a:rPr>
              <a:t>6 </a:t>
            </a:r>
            <a:r>
              <a:rPr lang="mn-MN" sz="1400" dirty="0">
                <a:latin typeface="Arial" panose="020B0604020202020204" pitchFamily="34" charset="0"/>
                <a:cs typeface="Times New Roman" panose="02020603050405020304" pitchFamily="18" charset="0"/>
              </a:rPr>
              <a:t>оны эхний 3 сарын байдлаар 6497,5 сая төгрөг, зарлага 5789,9 сая төгрөг болж</a:t>
            </a:r>
            <a:r>
              <a:rPr lang="ms-MY" sz="1400" dirty="0">
                <a:latin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mn-MN" sz="1400" dirty="0">
                <a:latin typeface="Arial" panose="020B0604020202020204" pitchFamily="34" charset="0"/>
                <a:cs typeface="Times New Roman" panose="02020603050405020304" pitchFamily="18" charset="0"/>
              </a:rPr>
              <a:t>өмнөх оны мөн үеийнхээс орлого 462,9 сая төгрөг буюу 7,7 хувь, зарлага 194,1 сая төгрөг буюу 3,5  хувиар өслөө.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91298953"/>
              </p:ext>
            </p:extLst>
          </p:nvPr>
        </p:nvGraphicFramePr>
        <p:xfrm>
          <a:off x="1011238" y="877888"/>
          <a:ext cx="4013200" cy="4303711"/>
        </p:xfrm>
        <a:graphic>
          <a:graphicData uri="http://schemas.openxmlformats.org/presentationml/2006/ole">
            <p:oleObj spid="_x0000_s4122" r:id="rId4" imgW="4011516" imgH="4230991" progId="Excel.Sheet.8">
              <p:embed/>
            </p:oleObj>
          </a:graphicData>
        </a:graphic>
      </p:graphicFrame>
      <p:graphicFrame>
        <p:nvGraphicFramePr>
          <p:cNvPr id="10" name="Chart 19"/>
          <p:cNvGraphicFramePr>
            <a:graphicFrameLocks/>
          </p:cNvGraphicFramePr>
          <p:nvPr/>
        </p:nvGraphicFramePr>
        <p:xfrm>
          <a:off x="4922838" y="903288"/>
          <a:ext cx="3867150" cy="4205287"/>
        </p:xfrm>
        <a:graphic>
          <a:graphicData uri="http://schemas.openxmlformats.org/presentationml/2006/ole">
            <p:oleObj spid="_x0000_s4123" r:id="rId5" imgW="3871296" imgH="4206605" progId="Excel.Shee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39197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.4x3inch.MGL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295400" y="-152400"/>
            <a:ext cx="7619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b="1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                                  </a:t>
            </a:r>
          </a:p>
          <a:p>
            <a:pPr algn="ctr"/>
            <a:endParaRPr lang="mn-MN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mn-MN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2488" y="1426732"/>
            <a:ext cx="8062911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endParaRPr lang="en-US" sz="1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eaLnBrk="0" fontAlgn="base" hangingPunct="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eaLnBrk="0" fontAlgn="base" hangingPunct="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endParaRPr lang="en-US" sz="1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eaLnBrk="0" fontAlgn="base" hangingPunct="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eaLnBrk="0" fontAlgn="base" hangingPunct="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endParaRPr lang="en-US" sz="1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eaLnBrk="0" fontAlgn="base" hangingPunct="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eaLnBrk="0" fontAlgn="base" hangingPunct="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endParaRPr lang="en-US" sz="1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eaLnBrk="0" fontAlgn="base" hangingPunct="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eaLnBrk="0" fontAlgn="base" hangingPunct="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endParaRPr lang="en-US" sz="1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eaLnBrk="0" fontAlgn="base" hangingPunct="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endParaRPr lang="en-US" sz="12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eaLnBrk="0" fontAlgn="base" hangingPunct="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eaLnBrk="0" fontAlgn="base" hangingPunct="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Нийгмийн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даатгалын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сангаас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олгосон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тэтгэврийн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хэмжээ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n-MN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эхний 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mn-MN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сарын байдлаар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4983.3 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сая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тєг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болж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їїний</a:t>
            </a:r>
            <a:r>
              <a:rPr lang="mn-MN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81,5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хувийг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єндєр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настны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mn-MN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12,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хувийг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хєгжлийн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бэрхшээлтэй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иргэдийн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mn-MN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3,0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хувийг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тэжээгчээ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алдсаны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mn-MN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2,8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хувийг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цэргийн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тэтгэвэр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эзэлж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байна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eaLnBrk="0" fontAlgn="base" hangingPunct="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mn-MN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Эхний 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mn-MN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сард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тэтгэврийн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даатгалын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сангаас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тэтгэвэр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аваг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ч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n-MN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63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26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хїн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байна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Нийт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тэтгэвэр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авагчдын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n-MN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80,0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хувь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буюу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n-MN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59</a:t>
            </a:r>
            <a:r>
              <a:rPr lang="mn-MN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хүн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єндєр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насны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mn-MN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14,7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хувь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буюу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n-MN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92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хїн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тахир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дутуугийн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mn-MN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3,6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хувь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буюу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231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хїн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тэжээгчээ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алдсаны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1.</a:t>
            </a:r>
            <a:r>
              <a:rPr lang="mn-MN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хувь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буюу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107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хїн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нь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цэргийн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тэтгэвэр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авагчид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байна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200" dirty="0"/>
          </a:p>
        </p:txBody>
      </p:sp>
      <p:graphicFrame>
        <p:nvGraphicFramePr>
          <p:cNvPr id="7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11789464"/>
              </p:ext>
            </p:extLst>
          </p:nvPr>
        </p:nvGraphicFramePr>
        <p:xfrm>
          <a:off x="915988" y="923330"/>
          <a:ext cx="4006850" cy="3801070"/>
        </p:xfrm>
        <a:graphic>
          <a:graphicData uri="http://schemas.openxmlformats.org/presentationml/2006/ole">
            <p:oleObj spid="_x0000_s5144" r:id="rId4" imgW="4011516" imgH="3444539" progId="Excel.Sheet.8">
              <p:embed/>
            </p:oleObj>
          </a:graphicData>
        </a:graphic>
      </p:graphicFrame>
      <p:graphicFrame>
        <p:nvGraphicFramePr>
          <p:cNvPr id="9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90131888"/>
              </p:ext>
            </p:extLst>
          </p:nvPr>
        </p:nvGraphicFramePr>
        <p:xfrm>
          <a:off x="4922838" y="898525"/>
          <a:ext cx="4102100" cy="3825875"/>
        </p:xfrm>
        <a:graphic>
          <a:graphicData uri="http://schemas.openxmlformats.org/presentationml/2006/ole">
            <p:oleObj spid="_x0000_s5145" r:id="rId5" imgW="4102964" imgH="3420152" progId="Excel.Sheet.8">
              <p:embed/>
            </p:oleObj>
          </a:graphicData>
        </a:graphic>
      </p:graphicFrame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852488" y="525463"/>
            <a:ext cx="8291512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79646">
                  <a:lumMod val="50000"/>
                </a:srgbClr>
              </a:buClr>
              <a:buSzPct val="80000"/>
              <a:defRPr/>
            </a:pPr>
            <a:r>
              <a:rPr lang="mn-MN" sz="2000" b="1" kern="0" dirty="0">
                <a:solidFill>
                  <a:sysClr val="window" lastClr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– Нийгмийн даатгал, халамж</a:t>
            </a:r>
          </a:p>
        </p:txBody>
      </p:sp>
    </p:spTree>
    <p:extLst>
      <p:ext uri="{BB962C8B-B14F-4D97-AF65-F5344CB8AC3E}">
        <p14:creationId xmlns:p14="http://schemas.microsoft.com/office/powerpoint/2010/main" xmlns="" val="177432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.4x3inch.MGL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-76200"/>
            <a:ext cx="9144000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07424261"/>
              </p:ext>
            </p:extLst>
          </p:nvPr>
        </p:nvGraphicFramePr>
        <p:xfrm>
          <a:off x="838200" y="1066800"/>
          <a:ext cx="32004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49624563"/>
              </p:ext>
            </p:extLst>
          </p:nvPr>
        </p:nvGraphicFramePr>
        <p:xfrm>
          <a:off x="4572000" y="1066800"/>
          <a:ext cx="41529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Rectangle 2"/>
          <p:cNvSpPr/>
          <p:nvPr/>
        </p:nvSpPr>
        <p:spPr>
          <a:xfrm>
            <a:off x="832610" y="5029200"/>
            <a:ext cx="77724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2016 оны 3 сарын  байдлаар аймгийн хөдөлмөрийн хэлтэст бүртгэлтэй, ажил  идэвхитэй хайж байгаа  692 хүн бүртгэгдсэн нь өмнөх оны мөн үеэс 25 хүнээр өссөн байна. Нийт ажилгүйчүүдийн 56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6 хувь буюу 392 хүн нь эмэгтэйчүүд байна</a:t>
            </a: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Хөдөлмөрийн хэлтсийн  2016 оны эхний 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 сарын мэдээгээр нийт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59 </a:t>
            </a:r>
            <a:r>
              <a:rPr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хүн ажлын байранд зуучлагдан орсон нь өмнөх оны мөн үеэс 4 хүнээр өссөн байна.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852488" y="457200"/>
            <a:ext cx="8291512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79646">
                  <a:lumMod val="50000"/>
                </a:srgbClr>
              </a:buClr>
              <a:buSzPct val="80000"/>
              <a:defRPr/>
            </a:pPr>
            <a:r>
              <a:rPr lang="mn-MN" sz="2000" b="1" kern="0" dirty="0">
                <a:solidFill>
                  <a:sysClr val="window" lastClr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- Хөдөлмөр</a:t>
            </a:r>
          </a:p>
        </p:txBody>
      </p:sp>
    </p:spTree>
    <p:extLst>
      <p:ext uri="{BB962C8B-B14F-4D97-AF65-F5344CB8AC3E}">
        <p14:creationId xmlns:p14="http://schemas.microsoft.com/office/powerpoint/2010/main" xmlns="" val="310732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.4x3inch.MGL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295400" y="-152400"/>
            <a:ext cx="7619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b="1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                                  </a:t>
            </a:r>
          </a:p>
          <a:p>
            <a:pPr algn="ctr"/>
            <a:endParaRPr lang="mn-MN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mn-MN" b="1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1143000" y="1143000"/>
          <a:ext cx="6858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1143000" y="4800600"/>
            <a:ext cx="7315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mn-MN" sz="1400" dirty="0">
                <a:latin typeface="Arial" panose="020B0604020202020204" pitchFamily="34" charset="0"/>
              </a:rPr>
              <a:t>Аймгийн хэмжээнд хөдөлмөрийн насны 10000 хүнд 232 ажилгүйчүүд ногдож байхад</a:t>
            </a:r>
            <a:r>
              <a:rPr lang="en-US" sz="1400" dirty="0">
                <a:latin typeface="Arial" panose="020B0604020202020204" pitchFamily="34" charset="0"/>
              </a:rPr>
              <a:t>  </a:t>
            </a:r>
            <a:r>
              <a:rPr lang="mn-MN" sz="1400" dirty="0">
                <a:latin typeface="Arial" panose="020B0604020202020204" pitchFamily="34" charset="0"/>
              </a:rPr>
              <a:t>Гурвансайхан /456/, Баянжаргалан /443/, Дэлгэрхангай /424/, Өндөршил 390 байгаа нь аймгийн дундачаас  дээгүүр байна.</a:t>
            </a:r>
            <a:endParaRPr lang="en-US" sz="1400" dirty="0">
              <a:latin typeface="Arial" panose="020B0604020202020204" pitchFamily="34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852488" y="523280"/>
            <a:ext cx="8291512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79646">
                  <a:lumMod val="50000"/>
                </a:srgbClr>
              </a:buClr>
              <a:buSzPct val="80000"/>
              <a:defRPr/>
            </a:pPr>
            <a:r>
              <a:rPr lang="mn-MN" sz="2000" b="1" kern="0" dirty="0">
                <a:solidFill>
                  <a:sysClr val="window" lastClr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- Хөдөлмөр</a:t>
            </a:r>
          </a:p>
        </p:txBody>
      </p:sp>
    </p:spTree>
    <p:extLst>
      <p:ext uri="{BB962C8B-B14F-4D97-AF65-F5344CB8AC3E}">
        <p14:creationId xmlns:p14="http://schemas.microsoft.com/office/powerpoint/2010/main" xmlns="" val="223323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.4x3inch.MGL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295400" y="-152400"/>
            <a:ext cx="7619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b="1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                                  </a:t>
            </a:r>
          </a:p>
          <a:p>
            <a:pPr algn="ctr"/>
            <a:endParaRPr lang="mn-MN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mn-MN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2"/>
          <p:cNvSpPr txBox="1">
            <a:spLocks noChangeArrowheads="1"/>
          </p:cNvSpPr>
          <p:nvPr/>
        </p:nvSpPr>
        <p:spPr bwMode="auto">
          <a:xfrm>
            <a:off x="838200" y="533400"/>
            <a:ext cx="8305800" cy="400050"/>
          </a:xfrm>
          <a:prstGeom prst="rect">
            <a:avLst/>
          </a:prstGeom>
          <a:solidFill>
            <a:srgbClr val="99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  <a:buClr>
                <a:srgbClr val="984807"/>
              </a:buClr>
              <a:buSzPct val="80000"/>
            </a:pPr>
            <a:r>
              <a:rPr lang="mn-MN" altLang="en-US" sz="2000" b="1" dirty="0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ЭДИЙН ЗАСГИЙН ҮЗҮҮЛЭЛТ – Хөдөө аж ахуй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066800" y="4419600"/>
            <a:ext cx="7391400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400" dirty="0" err="1" smtClean="0">
                <a:latin typeface="Arial" panose="020B0604020202020204" pitchFamily="34" charset="0"/>
                <a:cs typeface="Times New Roman" panose="02020603050405020304" pitchFamily="18" charset="0"/>
              </a:rPr>
              <a:t>Аймгийн</a:t>
            </a:r>
            <a:r>
              <a:rPr lang="en-US" sz="14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Times New Roman" panose="02020603050405020304" pitchFamily="18" charset="0"/>
              </a:rPr>
              <a:t>хэмжээгээр</a:t>
            </a:r>
            <a:r>
              <a:rPr lang="en-US" sz="14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mn-MN" sz="14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энэ оны эхний 3 сарын</a:t>
            </a:r>
            <a:r>
              <a:rPr lang="en-US" sz="14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Times New Roman" panose="02020603050405020304" pitchFamily="18" charset="0"/>
              </a:rPr>
              <a:t>байдлаар</a:t>
            </a:r>
            <a:r>
              <a:rPr lang="en-US" sz="14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Times New Roman" panose="02020603050405020304" pitchFamily="18" charset="0"/>
              </a:rPr>
              <a:t>оны</a:t>
            </a:r>
            <a:r>
              <a:rPr lang="en-US" sz="14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Times New Roman" panose="02020603050405020304" pitchFamily="18" charset="0"/>
              </a:rPr>
              <a:t>эхний</a:t>
            </a:r>
            <a:r>
              <a:rPr lang="en-US" sz="14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Times New Roman" panose="02020603050405020304" pitchFamily="18" charset="0"/>
              </a:rPr>
              <a:t>төллөх</a:t>
            </a:r>
            <a:r>
              <a:rPr lang="en-US" sz="14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Times New Roman" panose="02020603050405020304" pitchFamily="18" charset="0"/>
              </a:rPr>
              <a:t>насны</a:t>
            </a:r>
            <a:r>
              <a:rPr lang="en-US" sz="14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Times New Roman" panose="02020603050405020304" pitchFamily="18" charset="0"/>
              </a:rPr>
              <a:t>хээлтэгч</a:t>
            </a:r>
            <a:r>
              <a:rPr lang="en-US" sz="14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Times New Roman" panose="02020603050405020304" pitchFamily="18" charset="0"/>
              </a:rPr>
              <a:t>малын</a:t>
            </a:r>
            <a:r>
              <a:rPr lang="en-US" sz="14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mn-MN" sz="14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34,1</a:t>
            </a:r>
            <a:r>
              <a:rPr lang="en-US" sz="14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Times New Roman" panose="02020603050405020304" pitchFamily="18" charset="0"/>
              </a:rPr>
              <a:t>хувь</a:t>
            </a:r>
            <a:r>
              <a:rPr lang="en-US" sz="14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Times New Roman" panose="02020603050405020304" pitchFamily="18" charset="0"/>
              </a:rPr>
              <a:t>буюу</a:t>
            </a:r>
            <a:r>
              <a:rPr lang="en-US" sz="14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mn-MN" sz="14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389,9</a:t>
            </a:r>
            <a:r>
              <a:rPr lang="en-US" sz="14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Times New Roman" panose="02020603050405020304" pitchFamily="18" charset="0"/>
              </a:rPr>
              <a:t>мянган</a:t>
            </a:r>
            <a:r>
              <a:rPr lang="en-US" sz="14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Times New Roman" panose="02020603050405020304" pitchFamily="18" charset="0"/>
              </a:rPr>
              <a:t>хээлтэгч</a:t>
            </a:r>
            <a:r>
              <a:rPr lang="en-US" sz="14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mn-MN" sz="14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мал </a:t>
            </a:r>
            <a:r>
              <a:rPr lang="en-US" sz="1400" dirty="0" err="1" smtClean="0">
                <a:latin typeface="Arial" panose="020B0604020202020204" pitchFamily="34" charset="0"/>
                <a:cs typeface="Times New Roman" panose="02020603050405020304" pitchFamily="18" charset="0"/>
              </a:rPr>
              <a:t>төллөж</a:t>
            </a:r>
            <a:r>
              <a:rPr lang="en-US" sz="14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 smtClean="0">
                <a:latin typeface="Arial" panose="020B0604020202020204" pitchFamily="34" charset="0"/>
                <a:cs typeface="Times New Roman" panose="02020603050405020304" pitchFamily="18" charset="0"/>
              </a:rPr>
              <a:t>гарсан</a:t>
            </a:r>
            <a:r>
              <a:rPr lang="en-US" sz="14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Times New Roman" panose="02020603050405020304" pitchFamily="18" charset="0"/>
              </a:rPr>
              <a:t>төл</a:t>
            </a:r>
            <a:r>
              <a:rPr lang="en-US" sz="14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mn-MN" sz="14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97,9 </a:t>
            </a:r>
            <a:r>
              <a:rPr lang="en-US" sz="1400" dirty="0" err="1" smtClean="0">
                <a:latin typeface="Arial" panose="020B0604020202020204" pitchFamily="34" charset="0"/>
                <a:cs typeface="Times New Roman" panose="02020603050405020304" pitchFamily="18" charset="0"/>
              </a:rPr>
              <a:t>хувь</a:t>
            </a:r>
            <a:r>
              <a:rPr lang="en-US" sz="14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Times New Roman" panose="02020603050405020304" pitchFamily="18" charset="0"/>
              </a:rPr>
              <a:t>буюу</a:t>
            </a:r>
            <a:r>
              <a:rPr lang="en-US" sz="14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mn-MN" sz="14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381,8</a:t>
            </a:r>
            <a:r>
              <a:rPr lang="en-US" sz="14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Times New Roman" panose="02020603050405020304" pitchFamily="18" charset="0"/>
              </a:rPr>
              <a:t>мянган</a:t>
            </a:r>
            <a:r>
              <a:rPr lang="en-US" sz="14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Times New Roman" panose="02020603050405020304" pitchFamily="18" charset="0"/>
              </a:rPr>
              <a:t>төл</a:t>
            </a:r>
            <a:r>
              <a:rPr lang="en-US" sz="14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Times New Roman" panose="02020603050405020304" pitchFamily="18" charset="0"/>
              </a:rPr>
              <a:t>бойжиж</a:t>
            </a:r>
            <a:r>
              <a:rPr lang="en-US" sz="14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Times New Roman" panose="02020603050405020304" pitchFamily="18" charset="0"/>
              </a:rPr>
              <a:t>байна</a:t>
            </a:r>
            <a:r>
              <a:rPr lang="en-US" sz="14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1400" dirty="0" err="1" smtClean="0">
                <a:latin typeface="Arial" panose="020B0604020202020204" pitchFamily="34" charset="0"/>
                <a:cs typeface="Times New Roman" panose="02020603050405020304" pitchFamily="18" charset="0"/>
              </a:rPr>
              <a:t>Өнгөрсөн</a:t>
            </a:r>
            <a:r>
              <a:rPr lang="en-US" sz="14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Times New Roman" panose="02020603050405020304" pitchFamily="18" charset="0"/>
              </a:rPr>
              <a:t>оны</a:t>
            </a:r>
            <a:r>
              <a:rPr lang="en-US" sz="14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Times New Roman" panose="02020603050405020304" pitchFamily="18" charset="0"/>
              </a:rPr>
              <a:t>мөн</a:t>
            </a:r>
            <a:r>
              <a:rPr lang="en-US" sz="14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Times New Roman" panose="02020603050405020304" pitchFamily="18" charset="0"/>
              </a:rPr>
              <a:t>үетэй</a:t>
            </a:r>
            <a:r>
              <a:rPr lang="en-US" sz="14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Times New Roman" panose="02020603050405020304" pitchFamily="18" charset="0"/>
              </a:rPr>
              <a:t>харьцуулахад</a:t>
            </a:r>
            <a:r>
              <a:rPr lang="en-US" sz="14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Times New Roman" panose="02020603050405020304" pitchFamily="18" charset="0"/>
              </a:rPr>
              <a:t>төллөсөн</a:t>
            </a:r>
            <a:r>
              <a:rPr lang="en-US" sz="14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Times New Roman" panose="02020603050405020304" pitchFamily="18" charset="0"/>
              </a:rPr>
              <a:t>хээлтэгч</a:t>
            </a:r>
            <a:r>
              <a:rPr lang="en-US" sz="14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mn-MN" sz="14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6,2 хувь, </a:t>
            </a:r>
            <a:r>
              <a:rPr lang="en-US" sz="1400" dirty="0" err="1" smtClean="0">
                <a:latin typeface="Arial" panose="020B0604020202020204" pitchFamily="34" charset="0"/>
                <a:cs typeface="Times New Roman" panose="02020603050405020304" pitchFamily="18" charset="0"/>
              </a:rPr>
              <a:t>бойжиж</a:t>
            </a:r>
            <a:r>
              <a:rPr lang="en-US" sz="14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Times New Roman" panose="02020603050405020304" pitchFamily="18" charset="0"/>
              </a:rPr>
              <a:t>байгаа</a:t>
            </a:r>
            <a:r>
              <a:rPr lang="en-US" sz="14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Times New Roman" panose="02020603050405020304" pitchFamily="18" charset="0"/>
              </a:rPr>
              <a:t>тө</a:t>
            </a:r>
            <a:r>
              <a:rPr lang="mn-MN" sz="14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л 9,0 </a:t>
            </a:r>
            <a:r>
              <a:rPr lang="mn-MN" sz="1400" dirty="0">
                <a:latin typeface="Arial" panose="020B0604020202020204" pitchFamily="34" charset="0"/>
                <a:cs typeface="Times New Roman" panose="02020603050405020304" pitchFamily="18" charset="0"/>
              </a:rPr>
              <a:t>хувиар тус тус </a:t>
            </a:r>
            <a:r>
              <a:rPr lang="mn-MN" sz="14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буурсан</a:t>
            </a:r>
            <a:r>
              <a:rPr lang="en-US" sz="14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Times New Roman" panose="02020603050405020304" pitchFamily="18" charset="0"/>
              </a:rPr>
              <a:t>байна</a:t>
            </a:r>
            <a:r>
              <a:rPr lang="en-US" sz="1400" dirty="0">
                <a:latin typeface="Arial" panose="020B0604020202020204" pitchFamily="34" charset="0"/>
                <a:cs typeface="Times New Roman" panose="02020603050405020304" pitchFamily="18" charset="0"/>
              </a:rPr>
              <a:t>.  </a:t>
            </a:r>
            <a:r>
              <a:rPr lang="mn-MN" sz="1400" dirty="0"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94684889"/>
              </p:ext>
            </p:extLst>
          </p:nvPr>
        </p:nvGraphicFramePr>
        <p:xfrm>
          <a:off x="914400" y="954087"/>
          <a:ext cx="7797800" cy="3444875"/>
        </p:xfrm>
        <a:graphic>
          <a:graphicData uri="http://schemas.openxmlformats.org/presentationml/2006/ole">
            <p:oleObj spid="_x0000_s7179" r:id="rId4" imgW="7797460" imgH="3444539" progId="Excel.Shee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56757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4191</TotalTime>
  <Words>1164</Words>
  <Application>Microsoft Office PowerPoint</Application>
  <PresentationFormat>On-screen Show (4:3)</PresentationFormat>
  <Paragraphs>196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 Theme</vt:lpstr>
      <vt:lpstr>2_Office Theme</vt:lpstr>
      <vt:lpstr>Microsoft Office Excel 97-2003 Worksheet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Dulamsuren</dc:creator>
  <cp:lastModifiedBy>Admin</cp:lastModifiedBy>
  <cp:revision>450</cp:revision>
  <dcterms:created xsi:type="dcterms:W3CDTF">2016-01-20T06:54:50Z</dcterms:created>
  <dcterms:modified xsi:type="dcterms:W3CDTF">2018-02-08T03:48:03Z</dcterms:modified>
</cp:coreProperties>
</file>